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1" r:id="rId4"/>
    <p:sldId id="272" r:id="rId5"/>
    <p:sldId id="273" r:id="rId6"/>
    <p:sldId id="274" r:id="rId7"/>
    <p:sldId id="275" r:id="rId8"/>
    <p:sldId id="277" r:id="rId9"/>
    <p:sldId id="280" r:id="rId10"/>
    <p:sldId id="278" r:id="rId11"/>
    <p:sldId id="276" r:id="rId12"/>
    <p:sldId id="279" r:id="rId13"/>
    <p:sldId id="281" r:id="rId14"/>
    <p:sldId id="27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116" d="100"/>
          <a:sy n="116" d="100"/>
        </p:scale>
        <p:origin x="34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7300396" cy="2769989"/>
          </a:xfrm>
          <a:prstGeom prst="rect">
            <a:avLst/>
          </a:prstGeom>
          <a:solidFill>
            <a:srgbClr val="3B3B3B"/>
          </a:solidFill>
        </p:spPr>
        <p:txBody>
          <a:bodyPr wrap="none" rtlCol="0">
            <a:spAutoFit/>
          </a:bodyPr>
          <a:lstStyle/>
          <a:p>
            <a:r>
              <a:rPr lang="en-US" sz="6600" dirty="0">
                <a:solidFill>
                  <a:srgbClr val="FF6600"/>
                </a:solidFill>
              </a:rPr>
              <a:t>G2M Cab Case Study</a:t>
            </a:r>
          </a:p>
          <a:p>
            <a:r>
              <a:rPr lang="en-US" sz="4000" dirty="0"/>
              <a:t>Investing Recommendations</a:t>
            </a:r>
          </a:p>
          <a:p>
            <a:endParaRPr lang="en-US" sz="4000" dirty="0"/>
          </a:p>
          <a:p>
            <a:r>
              <a:rPr lang="en-US" sz="2800" b="1" dirty="0"/>
              <a:t>01-Sep-2023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1684" y="-5461688"/>
            <a:ext cx="1268627" cy="12192003"/>
          </a:xfrm>
          <a:solidFill>
            <a:srgbClr val="3B3B3B"/>
          </a:solidFill>
        </p:spPr>
        <p:txBody>
          <a:bodyPr vert="vert270" anchor="t" anchorCtr="0">
            <a:normAutofit/>
          </a:bodyPr>
          <a:lstStyle/>
          <a:p>
            <a:pPr algn="l"/>
            <a:r>
              <a:rPr lang="en-US" b="1" dirty="0">
                <a:solidFill>
                  <a:srgbClr val="FF6600"/>
                </a:solidFill>
              </a:rPr>
              <a:t>	</a:t>
            </a:r>
          </a:p>
        </p:txBody>
      </p:sp>
      <p:sp>
        <p:nvSpPr>
          <p:cNvPr id="7" name="TextBox 6">
            <a:extLst>
              <a:ext uri="{FF2B5EF4-FFF2-40B4-BE49-F238E27FC236}">
                <a16:creationId xmlns:a16="http://schemas.microsoft.com/office/drawing/2014/main" id="{FA0D0520-5EB8-0CCF-EADC-061E8362EC11}"/>
              </a:ext>
            </a:extLst>
          </p:cNvPr>
          <p:cNvSpPr txBox="1"/>
          <p:nvPr/>
        </p:nvSpPr>
        <p:spPr>
          <a:xfrm>
            <a:off x="827313" y="188037"/>
            <a:ext cx="7970698" cy="892552"/>
          </a:xfrm>
          <a:prstGeom prst="rect">
            <a:avLst/>
          </a:prstGeom>
          <a:noFill/>
        </p:spPr>
        <p:txBody>
          <a:bodyPr wrap="square" rtlCol="0">
            <a:spAutoFit/>
          </a:bodyPr>
          <a:lstStyle/>
          <a:p>
            <a:r>
              <a:rPr lang="en-US" sz="5200" dirty="0">
                <a:solidFill>
                  <a:srgbClr val="FF6600"/>
                </a:solidFill>
                <a:latin typeface="+mj-lt"/>
              </a:rPr>
              <a:t>Correlative Analysis of Profits</a:t>
            </a:r>
            <a:endParaRPr lang="en-GB" sz="5200" dirty="0">
              <a:latin typeface="+mj-lt"/>
            </a:endParaRPr>
          </a:p>
        </p:txBody>
      </p:sp>
      <p:pic>
        <p:nvPicPr>
          <p:cNvPr id="6" name="Picture 5">
            <a:extLst>
              <a:ext uri="{FF2B5EF4-FFF2-40B4-BE49-F238E27FC236}">
                <a16:creationId xmlns:a16="http://schemas.microsoft.com/office/drawing/2014/main" id="{86D1D820-EF84-1C10-BBC1-296ADC3E925E}"/>
              </a:ext>
            </a:extLst>
          </p:cNvPr>
          <p:cNvPicPr>
            <a:picLocks noChangeAspect="1"/>
          </p:cNvPicPr>
          <p:nvPr/>
        </p:nvPicPr>
        <p:blipFill>
          <a:blip r:embed="rId2"/>
          <a:stretch>
            <a:fillRect/>
          </a:stretch>
        </p:blipFill>
        <p:spPr>
          <a:xfrm>
            <a:off x="128846" y="1314155"/>
            <a:ext cx="4072452" cy="3117532"/>
          </a:xfrm>
          <a:prstGeom prst="rect">
            <a:avLst/>
          </a:prstGeom>
        </p:spPr>
      </p:pic>
      <p:pic>
        <p:nvPicPr>
          <p:cNvPr id="9" name="Picture 8">
            <a:extLst>
              <a:ext uri="{FF2B5EF4-FFF2-40B4-BE49-F238E27FC236}">
                <a16:creationId xmlns:a16="http://schemas.microsoft.com/office/drawing/2014/main" id="{84B6AF1F-DB91-74AF-EDCD-BB965274019C}"/>
              </a:ext>
            </a:extLst>
          </p:cNvPr>
          <p:cNvPicPr>
            <a:picLocks noChangeAspect="1"/>
          </p:cNvPicPr>
          <p:nvPr/>
        </p:nvPicPr>
        <p:blipFill>
          <a:blip r:embed="rId3"/>
          <a:stretch>
            <a:fillRect/>
          </a:stretch>
        </p:blipFill>
        <p:spPr>
          <a:xfrm>
            <a:off x="4441973" y="1314155"/>
            <a:ext cx="4247102" cy="3225741"/>
          </a:xfrm>
          <a:prstGeom prst="rect">
            <a:avLst/>
          </a:prstGeom>
        </p:spPr>
      </p:pic>
      <p:pic>
        <p:nvPicPr>
          <p:cNvPr id="11" name="Picture 10">
            <a:extLst>
              <a:ext uri="{FF2B5EF4-FFF2-40B4-BE49-F238E27FC236}">
                <a16:creationId xmlns:a16="http://schemas.microsoft.com/office/drawing/2014/main" id="{1077CD5E-05DE-C316-79AC-AA18AB9A727F}"/>
              </a:ext>
            </a:extLst>
          </p:cNvPr>
          <p:cNvPicPr>
            <a:picLocks noChangeAspect="1"/>
          </p:cNvPicPr>
          <p:nvPr/>
        </p:nvPicPr>
        <p:blipFill>
          <a:blip r:embed="rId4"/>
          <a:stretch>
            <a:fillRect/>
          </a:stretch>
        </p:blipFill>
        <p:spPr>
          <a:xfrm>
            <a:off x="241593" y="4814067"/>
            <a:ext cx="3846958" cy="1060379"/>
          </a:xfrm>
          <a:prstGeom prst="rect">
            <a:avLst/>
          </a:prstGeom>
        </p:spPr>
      </p:pic>
      <p:pic>
        <p:nvPicPr>
          <p:cNvPr id="13" name="Picture 12">
            <a:extLst>
              <a:ext uri="{FF2B5EF4-FFF2-40B4-BE49-F238E27FC236}">
                <a16:creationId xmlns:a16="http://schemas.microsoft.com/office/drawing/2014/main" id="{370F3D3B-121B-314D-0C6C-DFE1BB0253D7}"/>
              </a:ext>
            </a:extLst>
          </p:cNvPr>
          <p:cNvPicPr>
            <a:picLocks noChangeAspect="1"/>
          </p:cNvPicPr>
          <p:nvPr/>
        </p:nvPicPr>
        <p:blipFill>
          <a:blip r:embed="rId5"/>
          <a:stretch>
            <a:fillRect/>
          </a:stretch>
        </p:blipFill>
        <p:spPr>
          <a:xfrm>
            <a:off x="4951053" y="4799561"/>
            <a:ext cx="3846958" cy="1074885"/>
          </a:xfrm>
          <a:prstGeom prst="rect">
            <a:avLst/>
          </a:prstGeom>
        </p:spPr>
      </p:pic>
      <p:sp>
        <p:nvSpPr>
          <p:cNvPr id="14" name="TextBox 13">
            <a:extLst>
              <a:ext uri="{FF2B5EF4-FFF2-40B4-BE49-F238E27FC236}">
                <a16:creationId xmlns:a16="http://schemas.microsoft.com/office/drawing/2014/main" id="{37A5B906-698F-96F6-37BF-C846752D6ABC}"/>
              </a:ext>
            </a:extLst>
          </p:cNvPr>
          <p:cNvSpPr txBox="1"/>
          <p:nvPr/>
        </p:nvSpPr>
        <p:spPr>
          <a:xfrm>
            <a:off x="8913341" y="1573427"/>
            <a:ext cx="2669059" cy="4832092"/>
          </a:xfrm>
          <a:prstGeom prst="rect">
            <a:avLst/>
          </a:prstGeom>
          <a:noFill/>
        </p:spPr>
        <p:txBody>
          <a:bodyPr wrap="square" rtlCol="0">
            <a:spAutoFit/>
          </a:bodyPr>
          <a:lstStyle/>
          <a:p>
            <a:r>
              <a:rPr lang="en-GB" sz="1400" b="0" dirty="0">
                <a:effectLst/>
              </a:rPr>
              <a:t>Variance in profit increases by distance, including number of losses.</a:t>
            </a:r>
          </a:p>
          <a:p>
            <a:endParaRPr lang="en-GB" sz="1400" dirty="0"/>
          </a:p>
          <a:p>
            <a:r>
              <a:rPr lang="en-GB" sz="1400" dirty="0"/>
              <a:t>Suggest that shorter trips make more consistent income (around 5-10 KM)</a:t>
            </a:r>
          </a:p>
          <a:p>
            <a:endParaRPr lang="en-GB" sz="1400" dirty="0"/>
          </a:p>
          <a:p>
            <a:r>
              <a:rPr lang="en-GB" sz="1400" dirty="0"/>
              <a:t>Furthermore, shorter trips tend to be anecdotally better since it is easier to find customers inside the city. </a:t>
            </a:r>
          </a:p>
          <a:p>
            <a:endParaRPr lang="en-GB" sz="1400" dirty="0"/>
          </a:p>
          <a:p>
            <a:r>
              <a:rPr lang="en-GB" sz="1400" dirty="0"/>
              <a:t>Variance in the profit may in part be accounted from by duration of the trip.</a:t>
            </a:r>
          </a:p>
          <a:p>
            <a:endParaRPr lang="en-GB" sz="1400" b="0" dirty="0">
              <a:effectLst/>
            </a:endParaRPr>
          </a:p>
          <a:p>
            <a:r>
              <a:rPr lang="en-GB" sz="1400" dirty="0"/>
              <a:t>Knowing the duration of trips and the downtime between trips would increase data analysis quality. </a:t>
            </a:r>
            <a:endParaRPr lang="en-GB" sz="1400" b="0" dirty="0">
              <a:effectLst/>
            </a:endParaRPr>
          </a:p>
          <a:p>
            <a:endParaRPr lang="en-GB" sz="1400" dirty="0"/>
          </a:p>
        </p:txBody>
      </p:sp>
    </p:spTree>
    <p:extLst>
      <p:ext uri="{BB962C8B-B14F-4D97-AF65-F5344CB8AC3E}">
        <p14:creationId xmlns:p14="http://schemas.microsoft.com/office/powerpoint/2010/main" val="287662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1684" y="-5461688"/>
            <a:ext cx="1268627" cy="12192003"/>
          </a:xfrm>
          <a:solidFill>
            <a:srgbClr val="3B3B3B"/>
          </a:solidFill>
        </p:spPr>
        <p:txBody>
          <a:bodyPr vert="vert270" anchor="t" anchorCtr="0">
            <a:normAutofit/>
          </a:bodyPr>
          <a:lstStyle/>
          <a:p>
            <a:pPr algn="l"/>
            <a:r>
              <a:rPr lang="en-US" b="1" dirty="0">
                <a:solidFill>
                  <a:srgbClr val="FF6600"/>
                </a:solidFill>
              </a:rPr>
              <a:t>	</a:t>
            </a:r>
          </a:p>
        </p:txBody>
      </p:sp>
      <p:sp>
        <p:nvSpPr>
          <p:cNvPr id="7" name="TextBox 6">
            <a:extLst>
              <a:ext uri="{FF2B5EF4-FFF2-40B4-BE49-F238E27FC236}">
                <a16:creationId xmlns:a16="http://schemas.microsoft.com/office/drawing/2014/main" id="{FA0D0520-5EB8-0CCF-EADC-061E8362EC11}"/>
              </a:ext>
            </a:extLst>
          </p:cNvPr>
          <p:cNvSpPr txBox="1"/>
          <p:nvPr/>
        </p:nvSpPr>
        <p:spPr>
          <a:xfrm>
            <a:off x="827312" y="188037"/>
            <a:ext cx="8324925" cy="892552"/>
          </a:xfrm>
          <a:prstGeom prst="rect">
            <a:avLst/>
          </a:prstGeom>
          <a:noFill/>
        </p:spPr>
        <p:txBody>
          <a:bodyPr wrap="square" rtlCol="0">
            <a:spAutoFit/>
          </a:bodyPr>
          <a:lstStyle/>
          <a:p>
            <a:r>
              <a:rPr lang="en-US" sz="5200" dirty="0">
                <a:solidFill>
                  <a:srgbClr val="FF6600"/>
                </a:solidFill>
                <a:latin typeface="+mj-lt"/>
              </a:rPr>
              <a:t>Marketshare of Users in Cities</a:t>
            </a:r>
            <a:endParaRPr lang="en-GB" sz="5200" dirty="0">
              <a:latin typeface="+mj-lt"/>
            </a:endParaRPr>
          </a:p>
        </p:txBody>
      </p:sp>
      <p:pic>
        <p:nvPicPr>
          <p:cNvPr id="4" name="Picture 3">
            <a:extLst>
              <a:ext uri="{FF2B5EF4-FFF2-40B4-BE49-F238E27FC236}">
                <a16:creationId xmlns:a16="http://schemas.microsoft.com/office/drawing/2014/main" id="{9605BF39-288A-85CE-8337-BDA85E21455F}"/>
              </a:ext>
            </a:extLst>
          </p:cNvPr>
          <p:cNvPicPr>
            <a:picLocks noChangeAspect="1"/>
          </p:cNvPicPr>
          <p:nvPr/>
        </p:nvPicPr>
        <p:blipFill>
          <a:blip r:embed="rId2"/>
          <a:stretch>
            <a:fillRect/>
          </a:stretch>
        </p:blipFill>
        <p:spPr>
          <a:xfrm>
            <a:off x="301922" y="1352682"/>
            <a:ext cx="4687852" cy="5114020"/>
          </a:xfrm>
          <a:prstGeom prst="rect">
            <a:avLst/>
          </a:prstGeom>
        </p:spPr>
      </p:pic>
      <p:pic>
        <p:nvPicPr>
          <p:cNvPr id="6" name="Picture 5">
            <a:extLst>
              <a:ext uri="{FF2B5EF4-FFF2-40B4-BE49-F238E27FC236}">
                <a16:creationId xmlns:a16="http://schemas.microsoft.com/office/drawing/2014/main" id="{BA4CAB99-F761-CADB-4520-701FB07F0122}"/>
              </a:ext>
            </a:extLst>
          </p:cNvPr>
          <p:cNvPicPr>
            <a:picLocks noChangeAspect="1"/>
          </p:cNvPicPr>
          <p:nvPr/>
        </p:nvPicPr>
        <p:blipFill>
          <a:blip r:embed="rId3"/>
          <a:stretch>
            <a:fillRect/>
          </a:stretch>
        </p:blipFill>
        <p:spPr>
          <a:xfrm>
            <a:off x="5783035" y="1613782"/>
            <a:ext cx="1781658" cy="4591819"/>
          </a:xfrm>
          <a:prstGeom prst="rect">
            <a:avLst/>
          </a:prstGeom>
        </p:spPr>
      </p:pic>
    </p:spTree>
    <p:extLst>
      <p:ext uri="{BB962C8B-B14F-4D97-AF65-F5344CB8AC3E}">
        <p14:creationId xmlns:p14="http://schemas.microsoft.com/office/powerpoint/2010/main" val="242591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1684" y="-5461688"/>
            <a:ext cx="1268627" cy="12192003"/>
          </a:xfrm>
          <a:solidFill>
            <a:srgbClr val="3B3B3B"/>
          </a:solidFill>
        </p:spPr>
        <p:txBody>
          <a:bodyPr vert="vert270" anchor="t" anchorCtr="0">
            <a:normAutofit/>
          </a:bodyPr>
          <a:lstStyle/>
          <a:p>
            <a:pPr algn="l"/>
            <a:r>
              <a:rPr lang="en-US" b="1" dirty="0">
                <a:solidFill>
                  <a:srgbClr val="FF6600"/>
                </a:solidFill>
              </a:rPr>
              <a:t>	</a:t>
            </a:r>
          </a:p>
        </p:txBody>
      </p:sp>
      <p:sp>
        <p:nvSpPr>
          <p:cNvPr id="7" name="TextBox 6">
            <a:extLst>
              <a:ext uri="{FF2B5EF4-FFF2-40B4-BE49-F238E27FC236}">
                <a16:creationId xmlns:a16="http://schemas.microsoft.com/office/drawing/2014/main" id="{FA0D0520-5EB8-0CCF-EADC-061E8362EC11}"/>
              </a:ext>
            </a:extLst>
          </p:cNvPr>
          <p:cNvSpPr txBox="1"/>
          <p:nvPr/>
        </p:nvSpPr>
        <p:spPr>
          <a:xfrm>
            <a:off x="827312" y="188037"/>
            <a:ext cx="8324925" cy="892552"/>
          </a:xfrm>
          <a:prstGeom prst="rect">
            <a:avLst/>
          </a:prstGeom>
          <a:noFill/>
        </p:spPr>
        <p:txBody>
          <a:bodyPr wrap="square" rtlCol="0">
            <a:spAutoFit/>
          </a:bodyPr>
          <a:lstStyle/>
          <a:p>
            <a:r>
              <a:rPr lang="en-US" sz="5200" dirty="0">
                <a:solidFill>
                  <a:srgbClr val="FF6600"/>
                </a:solidFill>
                <a:latin typeface="+mj-lt"/>
              </a:rPr>
              <a:t>Customer Retention</a:t>
            </a:r>
            <a:endParaRPr lang="en-GB" sz="5200" dirty="0">
              <a:latin typeface="+mj-lt"/>
            </a:endParaRPr>
          </a:p>
        </p:txBody>
      </p:sp>
      <p:pic>
        <p:nvPicPr>
          <p:cNvPr id="4" name="Picture 3">
            <a:extLst>
              <a:ext uri="{FF2B5EF4-FFF2-40B4-BE49-F238E27FC236}">
                <a16:creationId xmlns:a16="http://schemas.microsoft.com/office/drawing/2014/main" id="{52B463CE-A234-AB05-DA08-98EA097AA0F5}"/>
              </a:ext>
            </a:extLst>
          </p:cNvPr>
          <p:cNvPicPr>
            <a:picLocks noChangeAspect="1"/>
          </p:cNvPicPr>
          <p:nvPr/>
        </p:nvPicPr>
        <p:blipFill rotWithShape="1">
          <a:blip r:embed="rId2"/>
          <a:srcRect r="1100"/>
          <a:stretch/>
        </p:blipFill>
        <p:spPr>
          <a:xfrm>
            <a:off x="31829" y="1451728"/>
            <a:ext cx="2893834" cy="2637542"/>
          </a:xfrm>
          <a:prstGeom prst="rect">
            <a:avLst/>
          </a:prstGeom>
        </p:spPr>
      </p:pic>
      <p:pic>
        <p:nvPicPr>
          <p:cNvPr id="6" name="Picture 5">
            <a:extLst>
              <a:ext uri="{FF2B5EF4-FFF2-40B4-BE49-F238E27FC236}">
                <a16:creationId xmlns:a16="http://schemas.microsoft.com/office/drawing/2014/main" id="{9D312A78-02F0-5A88-B563-67B4C2798247}"/>
              </a:ext>
            </a:extLst>
          </p:cNvPr>
          <p:cNvPicPr>
            <a:picLocks noChangeAspect="1"/>
          </p:cNvPicPr>
          <p:nvPr/>
        </p:nvPicPr>
        <p:blipFill>
          <a:blip r:embed="rId3"/>
          <a:stretch>
            <a:fillRect/>
          </a:stretch>
        </p:blipFill>
        <p:spPr>
          <a:xfrm>
            <a:off x="2925663" y="1442295"/>
            <a:ext cx="3005580" cy="2717812"/>
          </a:xfrm>
          <a:prstGeom prst="rect">
            <a:avLst/>
          </a:prstGeom>
        </p:spPr>
      </p:pic>
      <p:pic>
        <p:nvPicPr>
          <p:cNvPr id="9" name="Picture 8">
            <a:extLst>
              <a:ext uri="{FF2B5EF4-FFF2-40B4-BE49-F238E27FC236}">
                <a16:creationId xmlns:a16="http://schemas.microsoft.com/office/drawing/2014/main" id="{BC9E9B6D-AEBD-A6C0-BEC3-B8AED972C4A4}"/>
              </a:ext>
            </a:extLst>
          </p:cNvPr>
          <p:cNvPicPr>
            <a:picLocks noChangeAspect="1"/>
          </p:cNvPicPr>
          <p:nvPr/>
        </p:nvPicPr>
        <p:blipFill>
          <a:blip r:embed="rId4"/>
          <a:stretch>
            <a:fillRect/>
          </a:stretch>
        </p:blipFill>
        <p:spPr>
          <a:xfrm>
            <a:off x="202218" y="4377428"/>
            <a:ext cx="1276528" cy="1028844"/>
          </a:xfrm>
          <a:prstGeom prst="rect">
            <a:avLst/>
          </a:prstGeom>
        </p:spPr>
      </p:pic>
      <p:pic>
        <p:nvPicPr>
          <p:cNvPr id="11" name="Picture 10">
            <a:extLst>
              <a:ext uri="{FF2B5EF4-FFF2-40B4-BE49-F238E27FC236}">
                <a16:creationId xmlns:a16="http://schemas.microsoft.com/office/drawing/2014/main" id="{6ABF1540-BA07-31CD-F15F-6467B0B03A69}"/>
              </a:ext>
            </a:extLst>
          </p:cNvPr>
          <p:cNvPicPr>
            <a:picLocks noChangeAspect="1"/>
          </p:cNvPicPr>
          <p:nvPr/>
        </p:nvPicPr>
        <p:blipFill>
          <a:blip r:embed="rId5"/>
          <a:stretch>
            <a:fillRect/>
          </a:stretch>
        </p:blipFill>
        <p:spPr>
          <a:xfrm>
            <a:off x="3219469" y="4377428"/>
            <a:ext cx="1267002" cy="1028844"/>
          </a:xfrm>
          <a:prstGeom prst="rect">
            <a:avLst/>
          </a:prstGeom>
        </p:spPr>
      </p:pic>
      <p:pic>
        <p:nvPicPr>
          <p:cNvPr id="12" name="Picture 11">
            <a:extLst>
              <a:ext uri="{FF2B5EF4-FFF2-40B4-BE49-F238E27FC236}">
                <a16:creationId xmlns:a16="http://schemas.microsoft.com/office/drawing/2014/main" id="{9CEBE22C-0D88-6A20-B643-E9086BC0EB38}"/>
              </a:ext>
            </a:extLst>
          </p:cNvPr>
          <p:cNvPicPr>
            <a:picLocks noChangeAspect="1"/>
          </p:cNvPicPr>
          <p:nvPr/>
        </p:nvPicPr>
        <p:blipFill>
          <a:blip r:embed="rId6"/>
          <a:stretch>
            <a:fillRect/>
          </a:stretch>
        </p:blipFill>
        <p:spPr>
          <a:xfrm>
            <a:off x="5931243" y="1380926"/>
            <a:ext cx="3108727" cy="2779181"/>
          </a:xfrm>
          <a:prstGeom prst="rect">
            <a:avLst/>
          </a:prstGeom>
        </p:spPr>
      </p:pic>
      <p:pic>
        <p:nvPicPr>
          <p:cNvPr id="13" name="Picture 12">
            <a:extLst>
              <a:ext uri="{FF2B5EF4-FFF2-40B4-BE49-F238E27FC236}">
                <a16:creationId xmlns:a16="http://schemas.microsoft.com/office/drawing/2014/main" id="{C8E0F6A5-9897-2CEB-CE32-70B41AE2D63D}"/>
              </a:ext>
            </a:extLst>
          </p:cNvPr>
          <p:cNvPicPr>
            <a:picLocks noChangeAspect="1"/>
          </p:cNvPicPr>
          <p:nvPr/>
        </p:nvPicPr>
        <p:blipFill>
          <a:blip r:embed="rId7"/>
          <a:stretch>
            <a:fillRect/>
          </a:stretch>
        </p:blipFill>
        <p:spPr>
          <a:xfrm>
            <a:off x="9039970" y="1387701"/>
            <a:ext cx="3013505" cy="2779181"/>
          </a:xfrm>
          <a:prstGeom prst="rect">
            <a:avLst/>
          </a:prstGeom>
        </p:spPr>
      </p:pic>
      <p:pic>
        <p:nvPicPr>
          <p:cNvPr id="14" name="Picture 13">
            <a:extLst>
              <a:ext uri="{FF2B5EF4-FFF2-40B4-BE49-F238E27FC236}">
                <a16:creationId xmlns:a16="http://schemas.microsoft.com/office/drawing/2014/main" id="{67F7DF19-5B5B-1484-52FE-462CD7EF407A}"/>
              </a:ext>
            </a:extLst>
          </p:cNvPr>
          <p:cNvPicPr>
            <a:picLocks noChangeAspect="1"/>
          </p:cNvPicPr>
          <p:nvPr/>
        </p:nvPicPr>
        <p:blipFill>
          <a:blip r:embed="rId8"/>
          <a:stretch>
            <a:fillRect/>
          </a:stretch>
        </p:blipFill>
        <p:spPr>
          <a:xfrm>
            <a:off x="6349475" y="4377428"/>
            <a:ext cx="1276528" cy="1000265"/>
          </a:xfrm>
          <a:prstGeom prst="rect">
            <a:avLst/>
          </a:prstGeom>
        </p:spPr>
      </p:pic>
      <p:pic>
        <p:nvPicPr>
          <p:cNvPr id="15" name="Picture 14">
            <a:extLst>
              <a:ext uri="{FF2B5EF4-FFF2-40B4-BE49-F238E27FC236}">
                <a16:creationId xmlns:a16="http://schemas.microsoft.com/office/drawing/2014/main" id="{8F7DE89F-6628-85D5-598A-6F6643CC8EFD}"/>
              </a:ext>
            </a:extLst>
          </p:cNvPr>
          <p:cNvPicPr>
            <a:picLocks noChangeAspect="1"/>
          </p:cNvPicPr>
          <p:nvPr/>
        </p:nvPicPr>
        <p:blipFill>
          <a:blip r:embed="rId9"/>
          <a:stretch>
            <a:fillRect/>
          </a:stretch>
        </p:blipFill>
        <p:spPr>
          <a:xfrm>
            <a:off x="9489007" y="4415534"/>
            <a:ext cx="1267002" cy="990738"/>
          </a:xfrm>
          <a:prstGeom prst="rect">
            <a:avLst/>
          </a:prstGeom>
        </p:spPr>
      </p:pic>
    </p:spTree>
    <p:extLst>
      <p:ext uri="{BB962C8B-B14F-4D97-AF65-F5344CB8AC3E}">
        <p14:creationId xmlns:p14="http://schemas.microsoft.com/office/powerpoint/2010/main" val="349741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1684" y="-5461688"/>
            <a:ext cx="1268627" cy="12192003"/>
          </a:xfrm>
          <a:solidFill>
            <a:srgbClr val="3B3B3B"/>
          </a:solidFill>
        </p:spPr>
        <p:txBody>
          <a:bodyPr vert="vert270" anchor="t" anchorCtr="0">
            <a:normAutofit/>
          </a:bodyPr>
          <a:lstStyle/>
          <a:p>
            <a:pPr algn="l"/>
            <a:r>
              <a:rPr lang="en-US" b="1" dirty="0">
                <a:solidFill>
                  <a:srgbClr val="FF6600"/>
                </a:solidFill>
              </a:rPr>
              <a:t>	</a:t>
            </a:r>
          </a:p>
        </p:txBody>
      </p:sp>
      <p:sp>
        <p:nvSpPr>
          <p:cNvPr id="7" name="TextBox 6">
            <a:extLst>
              <a:ext uri="{FF2B5EF4-FFF2-40B4-BE49-F238E27FC236}">
                <a16:creationId xmlns:a16="http://schemas.microsoft.com/office/drawing/2014/main" id="{FA0D0520-5EB8-0CCF-EADC-061E8362EC11}"/>
              </a:ext>
            </a:extLst>
          </p:cNvPr>
          <p:cNvSpPr txBox="1"/>
          <p:nvPr/>
        </p:nvSpPr>
        <p:spPr>
          <a:xfrm>
            <a:off x="827313" y="188037"/>
            <a:ext cx="5981848" cy="892552"/>
          </a:xfrm>
          <a:prstGeom prst="rect">
            <a:avLst/>
          </a:prstGeom>
          <a:noFill/>
        </p:spPr>
        <p:txBody>
          <a:bodyPr wrap="square" rtlCol="0">
            <a:spAutoFit/>
          </a:bodyPr>
          <a:lstStyle/>
          <a:p>
            <a:r>
              <a:rPr lang="en-US" sz="5200" dirty="0">
                <a:solidFill>
                  <a:srgbClr val="FF6600"/>
                </a:solidFill>
                <a:latin typeface="+mj-lt"/>
              </a:rPr>
              <a:t>Recommendations</a:t>
            </a:r>
            <a:endParaRPr lang="en-GB" sz="5200" dirty="0">
              <a:latin typeface="+mj-lt"/>
            </a:endParaRPr>
          </a:p>
        </p:txBody>
      </p:sp>
      <p:sp>
        <p:nvSpPr>
          <p:cNvPr id="8" name="TextBox 7">
            <a:extLst>
              <a:ext uri="{FF2B5EF4-FFF2-40B4-BE49-F238E27FC236}">
                <a16:creationId xmlns:a16="http://schemas.microsoft.com/office/drawing/2014/main" id="{82008FEA-8FE4-7EEF-F4CC-7932A66185C3}"/>
              </a:ext>
            </a:extLst>
          </p:cNvPr>
          <p:cNvSpPr txBox="1"/>
          <p:nvPr/>
        </p:nvSpPr>
        <p:spPr>
          <a:xfrm>
            <a:off x="827313" y="1471706"/>
            <a:ext cx="9379368" cy="5262979"/>
          </a:xfrm>
          <a:prstGeom prst="rect">
            <a:avLst/>
          </a:prstGeom>
          <a:noFill/>
        </p:spPr>
        <p:txBody>
          <a:bodyPr wrap="square" rtlCol="0">
            <a:spAutoFit/>
          </a:bodyPr>
          <a:lstStyle/>
          <a:p>
            <a:pPr marL="342900" indent="-342900">
              <a:buAutoNum type="arabicPeriod"/>
            </a:pPr>
            <a:r>
              <a:rPr lang="en-GB" sz="1400" b="1" dirty="0">
                <a:effectLst/>
              </a:rPr>
              <a:t>Is there a correlation between KM travelled and the profit of the trip?</a:t>
            </a:r>
          </a:p>
          <a:p>
            <a:endParaRPr lang="en-GB" sz="1400" b="1" dirty="0">
              <a:effectLst/>
            </a:endParaRPr>
          </a:p>
          <a:p>
            <a:pPr marL="285750" indent="-285750">
              <a:buFont typeface="Arial" panose="020B0604020202020204" pitchFamily="34" charset="0"/>
              <a:buChar char="•"/>
            </a:pPr>
            <a:r>
              <a:rPr lang="en-GB" sz="1400" b="0" dirty="0">
                <a:effectLst/>
              </a:rPr>
              <a:t>Yellow Cab has a correlation of 0.5 between profit and distance, while Pink Cab has 0.44. This suggests that there is a moderate correlation between the two. </a:t>
            </a:r>
          </a:p>
          <a:p>
            <a:pPr marL="285750" indent="-285750">
              <a:buFont typeface="Arial" panose="020B0604020202020204" pitchFamily="34" charset="0"/>
              <a:buChar char="•"/>
            </a:pPr>
            <a:r>
              <a:rPr lang="en-GB" sz="1400" dirty="0"/>
              <a:t>T</a:t>
            </a:r>
            <a:r>
              <a:rPr lang="en-GB" sz="1400" b="0" dirty="0">
                <a:effectLst/>
              </a:rPr>
              <a:t>his suggests that Yellow Cab might be charging a higher rate or are making more money from a waiting fee, since they are making more profit with larger distances. </a:t>
            </a:r>
            <a:br>
              <a:rPr lang="en-GB" sz="1400" b="0" dirty="0">
                <a:effectLst/>
              </a:rPr>
            </a:br>
            <a:r>
              <a:rPr lang="en-GB" sz="1400" b="0" dirty="0">
                <a:effectLst/>
              </a:rPr>
              <a:t>However, Yellow has a greater correlation between price charged and profit (0.87) as well as cost of trip and profit (0.48) compared to the correlations of Pink Cab (0.73 and 0.41 respectively). </a:t>
            </a:r>
          </a:p>
          <a:p>
            <a:pPr marL="285750" indent="-285750">
              <a:buFont typeface="Arial" panose="020B0604020202020204" pitchFamily="34" charset="0"/>
              <a:buChar char="•"/>
            </a:pPr>
            <a:r>
              <a:rPr lang="en-GB" sz="1400" b="0" dirty="0">
                <a:effectLst/>
              </a:rPr>
              <a:t>This suggests that Yellow Cab has greater efficiency in generating more profit from the money they spend on trips. In both companies, there is the possibility of restructuring, and changing pricing to increase efficiency. </a:t>
            </a:r>
          </a:p>
          <a:p>
            <a:r>
              <a:rPr lang="en-GB" sz="1400" b="0" dirty="0">
                <a:effectLst/>
              </a:rPr>
              <a:t>   </a:t>
            </a:r>
          </a:p>
          <a:p>
            <a:r>
              <a:rPr lang="en-GB" sz="1400" b="1" dirty="0">
                <a:effectLst/>
              </a:rPr>
              <a:t>2. Is the cab industry growing at a fast enough rate to beat inflation?</a:t>
            </a:r>
          </a:p>
          <a:p>
            <a:r>
              <a:rPr lang="en-GB" sz="1400" b="0" dirty="0">
                <a:effectLst/>
              </a:rPr>
              <a:t>   </a:t>
            </a:r>
          </a:p>
          <a:p>
            <a:pPr marL="285750" indent="-285750">
              <a:buFont typeface="Arial" panose="020B0604020202020204" pitchFamily="34" charset="0"/>
              <a:buChar char="•"/>
            </a:pPr>
            <a:r>
              <a:rPr lang="en-GB" sz="1400" b="0" dirty="0">
                <a:effectLst/>
              </a:rPr>
              <a:t>According to data </a:t>
            </a:r>
            <a:r>
              <a:rPr lang="en-GB" sz="1400" dirty="0"/>
              <a:t>from </a:t>
            </a:r>
            <a:r>
              <a:rPr lang="en-GB" sz="1400" b="0" dirty="0">
                <a:effectLst/>
              </a:rPr>
              <a:t>IBISWorld, the revenue generated by the Taxi market in the US was $41.7bn in 2022, increasing by 12% from 2021. </a:t>
            </a:r>
          </a:p>
          <a:p>
            <a:pPr marL="285750" indent="-285750">
              <a:buFont typeface="Arial" panose="020B0604020202020204" pitchFamily="34" charset="0"/>
              <a:buChar char="•"/>
            </a:pPr>
            <a:r>
              <a:rPr lang="en-GB" sz="1400" dirty="0"/>
              <a:t>T</a:t>
            </a:r>
            <a:r>
              <a:rPr lang="en-GB" sz="1400" b="0" dirty="0">
                <a:effectLst/>
              </a:rPr>
              <a:t>he industry has grown by 1.5% per year on average since 2017; slower than the US economy, which grew 2.06% in 2022. </a:t>
            </a:r>
          </a:p>
          <a:p>
            <a:pPr marL="285750" indent="-285750">
              <a:buFont typeface="Arial" panose="020B0604020202020204" pitchFamily="34" charset="0"/>
              <a:buChar char="•"/>
            </a:pPr>
            <a:r>
              <a:rPr lang="en-GB" sz="1400" b="0" dirty="0">
                <a:effectLst/>
              </a:rPr>
              <a:t>The market will likely grow at a greater rate than average over the next few years (for reasons such as more domestic holidays, higher fuel prices). </a:t>
            </a:r>
          </a:p>
          <a:p>
            <a:pPr marL="285750" indent="-285750">
              <a:buFont typeface="Arial" panose="020B0604020202020204" pitchFamily="34" charset="0"/>
              <a:buChar char="•"/>
            </a:pPr>
            <a:r>
              <a:rPr lang="en-GB" sz="1400" b="0" dirty="0">
                <a:effectLst/>
              </a:rPr>
              <a:t>Because of inflation, the rising costs of running taxis due to fuel prices, and that both companies have had a small decrease in profit from 2017 to 2018 followed by a sharp decrease during COVID, there will likely cause short term instability in the industry. </a:t>
            </a:r>
          </a:p>
          <a:p>
            <a:pPr marL="285750" indent="-285750">
              <a:buFont typeface="Arial" panose="020B0604020202020204" pitchFamily="34" charset="0"/>
              <a:buChar char="•"/>
            </a:pPr>
            <a:r>
              <a:rPr lang="en-GB" sz="1400" b="0" dirty="0">
                <a:effectLst/>
              </a:rPr>
              <a:t>In the long term, the taxi industry will continue to be a staple due to commuters and holidaymakers (for example, people are more likely to go on holidays when the economy is doing well and have excess spending money).</a:t>
            </a:r>
          </a:p>
          <a:p>
            <a:endParaRPr lang="en-GB" sz="1400" b="1" dirty="0"/>
          </a:p>
        </p:txBody>
      </p:sp>
    </p:spTree>
    <p:extLst>
      <p:ext uri="{BB962C8B-B14F-4D97-AF65-F5344CB8AC3E}">
        <p14:creationId xmlns:p14="http://schemas.microsoft.com/office/powerpoint/2010/main" val="2878182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1684" y="-5461688"/>
            <a:ext cx="1268627" cy="12192003"/>
          </a:xfrm>
          <a:solidFill>
            <a:srgbClr val="3B3B3B"/>
          </a:solidFill>
        </p:spPr>
        <p:txBody>
          <a:bodyPr vert="vert270" anchor="t" anchorCtr="0">
            <a:normAutofit/>
          </a:bodyPr>
          <a:lstStyle/>
          <a:p>
            <a:pPr algn="l"/>
            <a:r>
              <a:rPr lang="en-US" b="1" dirty="0">
                <a:solidFill>
                  <a:srgbClr val="FF6600"/>
                </a:solidFill>
              </a:rPr>
              <a:t>	</a:t>
            </a:r>
          </a:p>
        </p:txBody>
      </p:sp>
      <p:sp>
        <p:nvSpPr>
          <p:cNvPr id="7" name="TextBox 6">
            <a:extLst>
              <a:ext uri="{FF2B5EF4-FFF2-40B4-BE49-F238E27FC236}">
                <a16:creationId xmlns:a16="http://schemas.microsoft.com/office/drawing/2014/main" id="{FA0D0520-5EB8-0CCF-EADC-061E8362EC11}"/>
              </a:ext>
            </a:extLst>
          </p:cNvPr>
          <p:cNvSpPr txBox="1"/>
          <p:nvPr/>
        </p:nvSpPr>
        <p:spPr>
          <a:xfrm>
            <a:off x="827313" y="188037"/>
            <a:ext cx="5981848" cy="892552"/>
          </a:xfrm>
          <a:prstGeom prst="rect">
            <a:avLst/>
          </a:prstGeom>
          <a:noFill/>
        </p:spPr>
        <p:txBody>
          <a:bodyPr wrap="square" rtlCol="0">
            <a:spAutoFit/>
          </a:bodyPr>
          <a:lstStyle/>
          <a:p>
            <a:r>
              <a:rPr lang="en-US" sz="5200" dirty="0">
                <a:solidFill>
                  <a:srgbClr val="FF6600"/>
                </a:solidFill>
                <a:latin typeface="+mj-lt"/>
              </a:rPr>
              <a:t>Recommendations</a:t>
            </a:r>
            <a:endParaRPr lang="en-GB" sz="5200" dirty="0">
              <a:latin typeface="+mj-lt"/>
            </a:endParaRPr>
          </a:p>
        </p:txBody>
      </p:sp>
      <p:sp>
        <p:nvSpPr>
          <p:cNvPr id="8" name="TextBox 7">
            <a:extLst>
              <a:ext uri="{FF2B5EF4-FFF2-40B4-BE49-F238E27FC236}">
                <a16:creationId xmlns:a16="http://schemas.microsoft.com/office/drawing/2014/main" id="{82008FEA-8FE4-7EEF-F4CC-7932A66185C3}"/>
              </a:ext>
            </a:extLst>
          </p:cNvPr>
          <p:cNvSpPr txBox="1"/>
          <p:nvPr/>
        </p:nvSpPr>
        <p:spPr>
          <a:xfrm>
            <a:off x="827313" y="1471706"/>
            <a:ext cx="9379368" cy="4832092"/>
          </a:xfrm>
          <a:prstGeom prst="rect">
            <a:avLst/>
          </a:prstGeom>
          <a:noFill/>
        </p:spPr>
        <p:txBody>
          <a:bodyPr wrap="square" rtlCol="0">
            <a:spAutoFit/>
          </a:bodyPr>
          <a:lstStyle/>
          <a:p>
            <a:r>
              <a:rPr lang="en-GB" sz="1400" b="1" dirty="0">
                <a:effectLst/>
              </a:rPr>
              <a:t>3. Do the businesses make a high enough profit margin to remain profitable?</a:t>
            </a:r>
          </a:p>
          <a:p>
            <a:br>
              <a:rPr lang="en-GB" sz="1400" b="0" dirty="0">
                <a:effectLst/>
              </a:rPr>
            </a:br>
            <a:r>
              <a:rPr lang="en-GB" sz="1400" b="0" dirty="0">
                <a:effectLst/>
              </a:rPr>
              <a:t>Yellow Cab makes a profit margin of 48.21% compared to Pink Cab making 21.43%. Due to this, the margins of Yellow Cab are significantly better. This gives Yellow Cab a greater degree of security to endure the market's instability. Yellow Cab over triple the number of trips in 2018 compared to Pink Cab and their superior profit per kilometre ($6.36 compared to $2.36 in 2018), makes Yellow Cab both the safer and more profitable choice. </a:t>
            </a:r>
          </a:p>
          <a:p>
            <a:br>
              <a:rPr lang="en-GB" sz="1400" b="0" dirty="0">
                <a:effectLst/>
              </a:rPr>
            </a:br>
            <a:r>
              <a:rPr lang="en-GB" sz="1400" b="1" dirty="0">
                <a:effectLst/>
              </a:rPr>
              <a:t>4. Are the businesses scalable?</a:t>
            </a:r>
          </a:p>
          <a:p>
            <a:r>
              <a:rPr lang="en-GB" sz="1400" b="0" dirty="0">
                <a:effectLst/>
              </a:rPr>
              <a:t>   </a:t>
            </a:r>
          </a:p>
          <a:p>
            <a:r>
              <a:rPr lang="en-GB" sz="1400" b="0" dirty="0">
                <a:effectLst/>
              </a:rPr>
              <a:t>The industry has a small percentage of users in some cities (New York with 3.6%). The industry has opportunity to grow, but the competition from cheaper services such as Uber is causing loss in market share and profits. Taxi drivers might be more trusted, since they are licensed and registered. Overall, it is difficult to say if the industry is scalable, but the businesses can be scaled by expanding to new cities, </a:t>
            </a:r>
            <a:r>
              <a:rPr lang="en-GB" sz="1400" dirty="0"/>
              <a:t>especially those </a:t>
            </a:r>
            <a:r>
              <a:rPr lang="en-GB" sz="1400" b="0" dirty="0">
                <a:effectLst/>
              </a:rPr>
              <a:t>with underdeveloped transport systems.  </a:t>
            </a:r>
          </a:p>
          <a:p>
            <a:br>
              <a:rPr lang="en-GB" sz="1400" b="0" dirty="0">
                <a:effectLst/>
              </a:rPr>
            </a:br>
            <a:r>
              <a:rPr lang="en-GB" sz="1400" b="1" dirty="0">
                <a:effectLst/>
              </a:rPr>
              <a:t>5. Do these businesses retain repeat customers?</a:t>
            </a:r>
          </a:p>
          <a:p>
            <a:br>
              <a:rPr lang="en-GB" sz="1400" b="0" dirty="0">
                <a:effectLst/>
              </a:rPr>
            </a:br>
            <a:r>
              <a:rPr lang="en-GB" sz="1400" b="0" dirty="0">
                <a:effectLst/>
              </a:rPr>
              <a:t>In Pink Cab, of the 36k unique customers, 50% use the service over 5 times, 29% use it over 10 times, and 14% over time 15 times. In Yellow Cab, of the 10k unique customers, 41% use the service over 5 times, 2% over 10 times, and 0.03% over 15 times. Therefore, the retention of Pink cab is significantly better, suggesting a better brand image, greater trust, and more repeated business. </a:t>
            </a:r>
          </a:p>
          <a:p>
            <a:endParaRPr lang="en-GB" sz="1400" dirty="0"/>
          </a:p>
          <a:p>
            <a:r>
              <a:rPr lang="en-GB" sz="1400" b="1" dirty="0"/>
              <a:t>Final Recommendation: </a:t>
            </a:r>
            <a:r>
              <a:rPr lang="en-GB" sz="1400" dirty="0"/>
              <a:t>If choosing to invest, the Yellow Cab company is larger, safer, and more profitable</a:t>
            </a:r>
            <a:endParaRPr lang="en-GB" sz="1400" b="1" dirty="0"/>
          </a:p>
        </p:txBody>
      </p:sp>
    </p:spTree>
    <p:extLst>
      <p:ext uri="{BB962C8B-B14F-4D97-AF65-F5344CB8AC3E}">
        <p14:creationId xmlns:p14="http://schemas.microsoft.com/office/powerpoint/2010/main" val="2806526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55" y="5708823"/>
            <a:ext cx="1638306" cy="1363364"/>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Data and Assumptions	</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1684" y="-5461688"/>
            <a:ext cx="1268627" cy="12192003"/>
          </a:xfrm>
          <a:solidFill>
            <a:srgbClr val="3B3B3B"/>
          </a:solidFill>
        </p:spPr>
        <p:txBody>
          <a:bodyPr vert="vert270" anchor="t" anchorCtr="0">
            <a:normAutofit/>
          </a:bodyPr>
          <a:lstStyle/>
          <a:p>
            <a:pPr algn="l"/>
            <a:r>
              <a:rPr lang="en-US" b="1" dirty="0">
                <a:solidFill>
                  <a:srgbClr val="FF6600"/>
                </a:solidFill>
              </a:rPr>
              <a:t>	</a:t>
            </a:r>
          </a:p>
        </p:txBody>
      </p:sp>
      <p:sp>
        <p:nvSpPr>
          <p:cNvPr id="7" name="TextBox 6">
            <a:extLst>
              <a:ext uri="{FF2B5EF4-FFF2-40B4-BE49-F238E27FC236}">
                <a16:creationId xmlns:a16="http://schemas.microsoft.com/office/drawing/2014/main" id="{FA0D0520-5EB8-0CCF-EADC-061E8362EC11}"/>
              </a:ext>
            </a:extLst>
          </p:cNvPr>
          <p:cNvSpPr txBox="1"/>
          <p:nvPr/>
        </p:nvSpPr>
        <p:spPr>
          <a:xfrm>
            <a:off x="827313" y="188037"/>
            <a:ext cx="5981848" cy="892552"/>
          </a:xfrm>
          <a:prstGeom prst="rect">
            <a:avLst/>
          </a:prstGeom>
          <a:noFill/>
        </p:spPr>
        <p:txBody>
          <a:bodyPr wrap="square" rtlCol="0">
            <a:spAutoFit/>
          </a:bodyPr>
          <a:lstStyle/>
          <a:p>
            <a:r>
              <a:rPr lang="en-US" sz="5200" dirty="0">
                <a:solidFill>
                  <a:srgbClr val="FF6600"/>
                </a:solidFill>
                <a:latin typeface="+mj-lt"/>
              </a:rPr>
              <a:t>Problem Statement</a:t>
            </a:r>
            <a:endParaRPr lang="en-GB" sz="5200" dirty="0">
              <a:latin typeface="+mj-lt"/>
            </a:endParaRPr>
          </a:p>
        </p:txBody>
      </p:sp>
      <p:sp>
        <p:nvSpPr>
          <p:cNvPr id="5" name="TextBox 4">
            <a:extLst>
              <a:ext uri="{FF2B5EF4-FFF2-40B4-BE49-F238E27FC236}">
                <a16:creationId xmlns:a16="http://schemas.microsoft.com/office/drawing/2014/main" id="{33E24EE4-E926-B0DA-C9CD-7BD4EC816CF9}"/>
              </a:ext>
            </a:extLst>
          </p:cNvPr>
          <p:cNvSpPr txBox="1"/>
          <p:nvPr/>
        </p:nvSpPr>
        <p:spPr>
          <a:xfrm>
            <a:off x="827313" y="1456664"/>
            <a:ext cx="3731741" cy="1477328"/>
          </a:xfrm>
          <a:prstGeom prst="rect">
            <a:avLst/>
          </a:prstGeom>
          <a:noFill/>
        </p:spPr>
        <p:txBody>
          <a:bodyPr wrap="square" rtlCol="0">
            <a:spAutoFit/>
          </a:bodyPr>
          <a:lstStyle/>
          <a:p>
            <a:r>
              <a:rPr lang="en-US" b="1" dirty="0"/>
              <a:t>Objective:</a:t>
            </a:r>
          </a:p>
          <a:p>
            <a:pPr marL="285750" indent="-285750">
              <a:buFont typeface="Arial" panose="020B0604020202020204" pitchFamily="34" charset="0"/>
              <a:buChar char="•"/>
            </a:pPr>
            <a:r>
              <a:rPr lang="en-GB" dirty="0"/>
              <a:t>To decide if Pink or Yellow Cab are a better investment.</a:t>
            </a:r>
          </a:p>
          <a:p>
            <a:pPr marL="285750" indent="-285750">
              <a:buFont typeface="Arial" panose="020B0604020202020204" pitchFamily="34" charset="0"/>
              <a:buChar char="•"/>
            </a:pPr>
            <a:r>
              <a:rPr lang="en-GB" dirty="0"/>
              <a:t>To decide if the cab industry is a worthwhile investment.</a:t>
            </a:r>
          </a:p>
        </p:txBody>
      </p:sp>
      <p:sp>
        <p:nvSpPr>
          <p:cNvPr id="6" name="TextBox 5">
            <a:extLst>
              <a:ext uri="{FF2B5EF4-FFF2-40B4-BE49-F238E27FC236}">
                <a16:creationId xmlns:a16="http://schemas.microsoft.com/office/drawing/2014/main" id="{9C88D74A-CBF6-548F-998C-E8461AC14446}"/>
              </a:ext>
            </a:extLst>
          </p:cNvPr>
          <p:cNvSpPr txBox="1"/>
          <p:nvPr/>
        </p:nvSpPr>
        <p:spPr>
          <a:xfrm>
            <a:off x="889686" y="3097427"/>
            <a:ext cx="8320217" cy="3139321"/>
          </a:xfrm>
          <a:prstGeom prst="rect">
            <a:avLst/>
          </a:prstGeom>
          <a:noFill/>
        </p:spPr>
        <p:txBody>
          <a:bodyPr wrap="square" rtlCol="0">
            <a:spAutoFit/>
          </a:bodyPr>
          <a:lstStyle/>
          <a:p>
            <a:r>
              <a:rPr lang="en-US" b="1" dirty="0"/>
              <a:t>Questions to be Answered:</a:t>
            </a:r>
          </a:p>
          <a:p>
            <a:pPr marL="342900" indent="-342900">
              <a:buFont typeface="+mj-lt"/>
              <a:buAutoNum type="arabicPeriod"/>
            </a:pPr>
            <a:r>
              <a:rPr lang="en-GB" b="0" dirty="0">
                <a:effectLst/>
              </a:rPr>
              <a:t>Is there a correlation between trip distance and the profit?</a:t>
            </a:r>
          </a:p>
          <a:p>
            <a:pPr marL="342900" indent="-342900">
              <a:buFont typeface="+mj-lt"/>
              <a:buAutoNum type="arabicPeriod"/>
            </a:pPr>
            <a:r>
              <a:rPr lang="en-GB" b="0" dirty="0">
                <a:effectLst/>
              </a:rPr>
              <a:t>Is the cab industry growing at a fast enough rate to beat inflation?</a:t>
            </a:r>
          </a:p>
          <a:p>
            <a:pPr marL="342900" indent="-342900">
              <a:buFont typeface="+mj-lt"/>
              <a:buAutoNum type="arabicPeriod"/>
            </a:pPr>
            <a:r>
              <a:rPr lang="en-GB" b="0" dirty="0">
                <a:effectLst/>
              </a:rPr>
              <a:t>Do the businesses make a high enough profit margin to remain profitable?</a:t>
            </a:r>
          </a:p>
          <a:p>
            <a:pPr marL="342900" indent="-342900">
              <a:buFont typeface="+mj-lt"/>
              <a:buAutoNum type="arabicPeriod"/>
            </a:pPr>
            <a:r>
              <a:rPr lang="en-GB" b="0" dirty="0">
                <a:effectLst/>
              </a:rPr>
              <a:t>Are the businesses scalable?</a:t>
            </a:r>
          </a:p>
          <a:p>
            <a:pPr marL="342900" indent="-342900">
              <a:buFont typeface="+mj-lt"/>
              <a:buAutoNum type="arabicPeriod"/>
            </a:pPr>
            <a:r>
              <a:rPr lang="en-GB" b="0" dirty="0">
                <a:effectLst/>
              </a:rPr>
              <a:t>Do these businesses retain repeat customers?</a:t>
            </a:r>
          </a:p>
          <a:p>
            <a:pPr marL="342900" indent="-342900">
              <a:buFont typeface="+mj-lt"/>
              <a:buAutoNum type="arabicPeriod"/>
            </a:pPr>
            <a:endParaRPr lang="en-GB" b="0" dirty="0">
              <a:effectLst/>
            </a:endParaRPr>
          </a:p>
          <a:p>
            <a:pPr marL="342900" indent="-342900">
              <a:buFont typeface="+mj-lt"/>
              <a:buAutoNum type="arabicPeriod"/>
            </a:pPr>
            <a:endParaRPr lang="en-GB" b="0" dirty="0">
              <a:solidFill>
                <a:srgbClr val="ABB2BF"/>
              </a:solidFill>
              <a:effectLst/>
              <a:latin typeface="Consolas" panose="020B0609020204030204" pitchFamily="49" charset="0"/>
            </a:endParaRPr>
          </a:p>
          <a:p>
            <a:pPr marL="342900" indent="-342900">
              <a:buFont typeface="+mj-lt"/>
              <a:buAutoNum type="arabicPeriod"/>
            </a:pPr>
            <a:endParaRPr lang="en-US" dirty="0"/>
          </a:p>
          <a:p>
            <a:endParaRPr lang="en-US" b="1" dirty="0"/>
          </a:p>
          <a:p>
            <a:endParaRPr lang="en-GB" b="1" dirty="0"/>
          </a:p>
        </p:txBody>
      </p:sp>
    </p:spTree>
    <p:extLst>
      <p:ext uri="{BB962C8B-B14F-4D97-AF65-F5344CB8AC3E}">
        <p14:creationId xmlns:p14="http://schemas.microsoft.com/office/powerpoint/2010/main" val="195693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1684" y="-5461688"/>
            <a:ext cx="1268627" cy="12192003"/>
          </a:xfrm>
          <a:solidFill>
            <a:srgbClr val="3B3B3B"/>
          </a:solidFill>
        </p:spPr>
        <p:txBody>
          <a:bodyPr vert="vert270" anchor="t" anchorCtr="0">
            <a:normAutofit/>
          </a:bodyPr>
          <a:lstStyle/>
          <a:p>
            <a:pPr algn="l"/>
            <a:r>
              <a:rPr lang="en-US" b="1" dirty="0">
                <a:solidFill>
                  <a:srgbClr val="FF6600"/>
                </a:solidFill>
              </a:rPr>
              <a:t>	</a:t>
            </a:r>
          </a:p>
        </p:txBody>
      </p:sp>
      <p:sp>
        <p:nvSpPr>
          <p:cNvPr id="7" name="TextBox 6">
            <a:extLst>
              <a:ext uri="{FF2B5EF4-FFF2-40B4-BE49-F238E27FC236}">
                <a16:creationId xmlns:a16="http://schemas.microsoft.com/office/drawing/2014/main" id="{FA0D0520-5EB8-0CCF-EADC-061E8362EC11}"/>
              </a:ext>
            </a:extLst>
          </p:cNvPr>
          <p:cNvSpPr txBox="1"/>
          <p:nvPr/>
        </p:nvSpPr>
        <p:spPr>
          <a:xfrm>
            <a:off x="827313" y="188037"/>
            <a:ext cx="7163390" cy="892552"/>
          </a:xfrm>
          <a:prstGeom prst="rect">
            <a:avLst/>
          </a:prstGeom>
          <a:noFill/>
        </p:spPr>
        <p:txBody>
          <a:bodyPr wrap="square" rtlCol="0">
            <a:spAutoFit/>
          </a:bodyPr>
          <a:lstStyle/>
          <a:p>
            <a:r>
              <a:rPr lang="en-US" sz="5200" dirty="0">
                <a:solidFill>
                  <a:srgbClr val="FF6600"/>
                </a:solidFill>
                <a:latin typeface="+mj-lt"/>
              </a:rPr>
              <a:t>Dataset and Assumptions</a:t>
            </a:r>
            <a:endParaRPr lang="en-GB" sz="5200" dirty="0">
              <a:latin typeface="+mj-lt"/>
            </a:endParaRPr>
          </a:p>
        </p:txBody>
      </p:sp>
      <p:sp>
        <p:nvSpPr>
          <p:cNvPr id="3" name="TextBox 2">
            <a:extLst>
              <a:ext uri="{FF2B5EF4-FFF2-40B4-BE49-F238E27FC236}">
                <a16:creationId xmlns:a16="http://schemas.microsoft.com/office/drawing/2014/main" id="{04D6965A-8F54-F061-3AAC-A3EBA91F7BAD}"/>
              </a:ext>
            </a:extLst>
          </p:cNvPr>
          <p:cNvSpPr txBox="1"/>
          <p:nvPr/>
        </p:nvSpPr>
        <p:spPr>
          <a:xfrm>
            <a:off x="703745" y="2933992"/>
            <a:ext cx="5828860" cy="2308324"/>
          </a:xfrm>
          <a:prstGeom prst="rect">
            <a:avLst/>
          </a:prstGeom>
          <a:noFill/>
        </p:spPr>
        <p:txBody>
          <a:bodyPr wrap="square" rtlCol="0">
            <a:spAutoFit/>
          </a:bodyPr>
          <a:lstStyle/>
          <a:p>
            <a:r>
              <a:rPr lang="en-US" b="1" dirty="0"/>
              <a:t>Assumptions:</a:t>
            </a:r>
          </a:p>
          <a:p>
            <a:pPr marL="285750" indent="-285750">
              <a:buFont typeface="Arial" panose="020B0604020202020204" pitchFamily="34" charset="0"/>
              <a:buChar char="•"/>
            </a:pPr>
            <a:r>
              <a:rPr lang="en-GB" dirty="0"/>
              <a:t>The cities listed in the transactions are the only cities the companies operate in.</a:t>
            </a:r>
          </a:p>
          <a:p>
            <a:pPr marL="285750" indent="-285750">
              <a:buFont typeface="Arial" panose="020B0604020202020204" pitchFamily="34" charset="0"/>
              <a:buChar char="•"/>
            </a:pPr>
            <a:r>
              <a:rPr lang="en-GB" dirty="0"/>
              <a:t>Number of users in cities includes other companies.</a:t>
            </a:r>
          </a:p>
          <a:p>
            <a:pPr marL="285750" indent="-285750">
              <a:buFont typeface="Arial" panose="020B0604020202020204" pitchFamily="34" charset="0"/>
              <a:buChar char="•"/>
            </a:pPr>
            <a:r>
              <a:rPr lang="en-GB" dirty="0"/>
              <a:t>Factors such as fuel cost, car depreciation, and wages are included in cost of trip (profit is real profit). </a:t>
            </a:r>
          </a:p>
          <a:p>
            <a:pPr marL="285750" indent="-285750">
              <a:buFont typeface="Arial" panose="020B0604020202020204" pitchFamily="34" charset="0"/>
              <a:buChar char="•"/>
            </a:pPr>
            <a:r>
              <a:rPr lang="en-GB" dirty="0"/>
              <a:t>Data is otherwise entered correctly. </a:t>
            </a:r>
          </a:p>
          <a:p>
            <a:endParaRPr lang="en-GB" dirty="0"/>
          </a:p>
        </p:txBody>
      </p:sp>
      <p:sp>
        <p:nvSpPr>
          <p:cNvPr id="4" name="TextBox 3">
            <a:extLst>
              <a:ext uri="{FF2B5EF4-FFF2-40B4-BE49-F238E27FC236}">
                <a16:creationId xmlns:a16="http://schemas.microsoft.com/office/drawing/2014/main" id="{23F0E6A0-1616-7DF3-A21C-7ED3E7895052}"/>
              </a:ext>
            </a:extLst>
          </p:cNvPr>
          <p:cNvSpPr txBox="1"/>
          <p:nvPr/>
        </p:nvSpPr>
        <p:spPr>
          <a:xfrm>
            <a:off x="703745" y="1456664"/>
            <a:ext cx="5828860" cy="1477328"/>
          </a:xfrm>
          <a:prstGeom prst="rect">
            <a:avLst/>
          </a:prstGeom>
          <a:noFill/>
        </p:spPr>
        <p:txBody>
          <a:bodyPr wrap="square" rtlCol="0">
            <a:spAutoFit/>
          </a:bodyPr>
          <a:lstStyle/>
          <a:p>
            <a:r>
              <a:rPr lang="en-US" b="1" dirty="0"/>
              <a:t>Dataset:</a:t>
            </a:r>
          </a:p>
          <a:p>
            <a:pPr marL="285750" indent="-285750">
              <a:buFont typeface="Arial" panose="020B0604020202020204" pitchFamily="34" charset="0"/>
              <a:buChar char="•"/>
            </a:pPr>
            <a:r>
              <a:rPr lang="en-GB" dirty="0"/>
              <a:t>Timeframe of data: 2016-2018</a:t>
            </a:r>
          </a:p>
          <a:p>
            <a:pPr marL="285750" indent="-285750">
              <a:buFont typeface="Arial" panose="020B0604020202020204" pitchFamily="34" charset="0"/>
              <a:buChar char="•"/>
            </a:pPr>
            <a:r>
              <a:rPr lang="en-GB" dirty="0"/>
              <a:t>Cab trips analysed: 359392</a:t>
            </a:r>
          </a:p>
          <a:p>
            <a:pPr marL="285750" indent="-285750">
              <a:buFont typeface="Arial" panose="020B0604020202020204" pitchFamily="34" charset="0"/>
              <a:buChar char="•"/>
            </a:pPr>
            <a:endParaRPr lang="en-GB" dirty="0"/>
          </a:p>
          <a:p>
            <a:endParaRPr lang="en-GB" dirty="0"/>
          </a:p>
        </p:txBody>
      </p:sp>
      <p:pic>
        <p:nvPicPr>
          <p:cNvPr id="1026" name="Picture 2" descr="Csv - Free files and folders icons">
            <a:extLst>
              <a:ext uri="{FF2B5EF4-FFF2-40B4-BE49-F238E27FC236}">
                <a16:creationId xmlns:a16="http://schemas.microsoft.com/office/drawing/2014/main" id="{2AB8B769-9785-3AB0-8793-B87FC15C2D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3578" y="4936825"/>
            <a:ext cx="803188" cy="8031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v - Free files and folders icons">
            <a:extLst>
              <a:ext uri="{FF2B5EF4-FFF2-40B4-BE49-F238E27FC236}">
                <a16:creationId xmlns:a16="http://schemas.microsoft.com/office/drawing/2014/main" id="{5A0793E3-5F94-A68A-649A-10E03C52D5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3578" y="3931066"/>
            <a:ext cx="803188" cy="8031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sv - Free files and folders icons">
            <a:extLst>
              <a:ext uri="{FF2B5EF4-FFF2-40B4-BE49-F238E27FC236}">
                <a16:creationId xmlns:a16="http://schemas.microsoft.com/office/drawing/2014/main" id="{5AA89967-4E21-EACF-D7E8-AE3783C7F7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3578" y="2925307"/>
            <a:ext cx="803188" cy="8031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sv - Free files and folders icons">
            <a:extLst>
              <a:ext uri="{FF2B5EF4-FFF2-40B4-BE49-F238E27FC236}">
                <a16:creationId xmlns:a16="http://schemas.microsoft.com/office/drawing/2014/main" id="{119D5E7C-474D-9F93-397B-17A63CF20F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3578" y="1916544"/>
            <a:ext cx="803188" cy="8031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571E22-667E-5792-B75C-FFC1EB2B2B60}"/>
              </a:ext>
            </a:extLst>
          </p:cNvPr>
          <p:cNvSpPr txBox="1"/>
          <p:nvPr/>
        </p:nvSpPr>
        <p:spPr>
          <a:xfrm>
            <a:off x="8456141" y="2133472"/>
            <a:ext cx="1099750" cy="369332"/>
          </a:xfrm>
          <a:prstGeom prst="rect">
            <a:avLst/>
          </a:prstGeom>
          <a:noFill/>
        </p:spPr>
        <p:txBody>
          <a:bodyPr wrap="square" rtlCol="0">
            <a:spAutoFit/>
          </a:bodyPr>
          <a:lstStyle/>
          <a:p>
            <a:r>
              <a:rPr lang="en-US" dirty="0"/>
              <a:t>Cab Data</a:t>
            </a:r>
            <a:endParaRPr lang="en-GB" dirty="0"/>
          </a:p>
        </p:txBody>
      </p:sp>
      <p:sp>
        <p:nvSpPr>
          <p:cNvPr id="6" name="TextBox 5">
            <a:extLst>
              <a:ext uri="{FF2B5EF4-FFF2-40B4-BE49-F238E27FC236}">
                <a16:creationId xmlns:a16="http://schemas.microsoft.com/office/drawing/2014/main" id="{5C85D72B-584E-F6F1-D0FC-914D1CB6EF2F}"/>
              </a:ext>
            </a:extLst>
          </p:cNvPr>
          <p:cNvSpPr txBox="1"/>
          <p:nvPr/>
        </p:nvSpPr>
        <p:spPr>
          <a:xfrm>
            <a:off x="8188411" y="3244334"/>
            <a:ext cx="1367480" cy="369332"/>
          </a:xfrm>
          <a:prstGeom prst="rect">
            <a:avLst/>
          </a:prstGeom>
          <a:noFill/>
        </p:spPr>
        <p:txBody>
          <a:bodyPr wrap="square" rtlCol="0">
            <a:spAutoFit/>
          </a:bodyPr>
          <a:lstStyle/>
          <a:p>
            <a:r>
              <a:rPr lang="en-US" dirty="0"/>
              <a:t>Transactions</a:t>
            </a:r>
            <a:endParaRPr lang="en-GB" dirty="0"/>
          </a:p>
        </p:txBody>
      </p:sp>
      <p:sp>
        <p:nvSpPr>
          <p:cNvPr id="8" name="TextBox 7">
            <a:extLst>
              <a:ext uri="{FF2B5EF4-FFF2-40B4-BE49-F238E27FC236}">
                <a16:creationId xmlns:a16="http://schemas.microsoft.com/office/drawing/2014/main" id="{98432DDA-A6B8-9498-2355-5E78A3CF5EC6}"/>
              </a:ext>
            </a:extLst>
          </p:cNvPr>
          <p:cNvSpPr txBox="1"/>
          <p:nvPr/>
        </p:nvSpPr>
        <p:spPr>
          <a:xfrm>
            <a:off x="8752703" y="4188551"/>
            <a:ext cx="803188" cy="369332"/>
          </a:xfrm>
          <a:prstGeom prst="rect">
            <a:avLst/>
          </a:prstGeom>
          <a:noFill/>
        </p:spPr>
        <p:txBody>
          <a:bodyPr wrap="square" rtlCol="0">
            <a:spAutoFit/>
          </a:bodyPr>
          <a:lstStyle/>
          <a:p>
            <a:r>
              <a:rPr lang="en-US" dirty="0"/>
              <a:t>Cities</a:t>
            </a:r>
            <a:endParaRPr lang="en-GB" dirty="0"/>
          </a:p>
        </p:txBody>
      </p:sp>
      <p:sp>
        <p:nvSpPr>
          <p:cNvPr id="9" name="TextBox 8">
            <a:extLst>
              <a:ext uri="{FF2B5EF4-FFF2-40B4-BE49-F238E27FC236}">
                <a16:creationId xmlns:a16="http://schemas.microsoft.com/office/drawing/2014/main" id="{6D011A0B-C760-07BD-8256-826FEB90AB7D}"/>
              </a:ext>
            </a:extLst>
          </p:cNvPr>
          <p:cNvSpPr txBox="1"/>
          <p:nvPr/>
        </p:nvSpPr>
        <p:spPr>
          <a:xfrm>
            <a:off x="8390237" y="5154348"/>
            <a:ext cx="1231558" cy="369332"/>
          </a:xfrm>
          <a:prstGeom prst="rect">
            <a:avLst/>
          </a:prstGeom>
          <a:noFill/>
        </p:spPr>
        <p:txBody>
          <a:bodyPr wrap="square" rtlCol="0">
            <a:spAutoFit/>
          </a:bodyPr>
          <a:lstStyle/>
          <a:p>
            <a:r>
              <a:rPr lang="en-US" dirty="0"/>
              <a:t>Customers</a:t>
            </a:r>
            <a:endParaRPr lang="en-GB" dirty="0"/>
          </a:p>
        </p:txBody>
      </p:sp>
      <p:sp>
        <p:nvSpPr>
          <p:cNvPr id="11" name="Left Bracket 10">
            <a:extLst>
              <a:ext uri="{FF2B5EF4-FFF2-40B4-BE49-F238E27FC236}">
                <a16:creationId xmlns:a16="http://schemas.microsoft.com/office/drawing/2014/main" id="{435B79C2-7485-8220-D93B-7C13FA4558B1}"/>
              </a:ext>
            </a:extLst>
          </p:cNvPr>
          <p:cNvSpPr/>
          <p:nvPr/>
        </p:nvSpPr>
        <p:spPr>
          <a:xfrm>
            <a:off x="8180173" y="1925224"/>
            <a:ext cx="62194" cy="3606541"/>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ln w="0"/>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BB3DF5B2-C190-1ABE-E1C1-263F0743D214}"/>
              </a:ext>
            </a:extLst>
          </p:cNvPr>
          <p:cNvSpPr txBox="1"/>
          <p:nvPr/>
        </p:nvSpPr>
        <p:spPr>
          <a:xfrm>
            <a:off x="8443785" y="1516383"/>
            <a:ext cx="1367480" cy="369332"/>
          </a:xfrm>
          <a:prstGeom prst="rect">
            <a:avLst/>
          </a:prstGeom>
          <a:noFill/>
        </p:spPr>
        <p:txBody>
          <a:bodyPr wrap="square" rtlCol="0">
            <a:spAutoFit/>
          </a:bodyPr>
          <a:lstStyle/>
          <a:p>
            <a:r>
              <a:rPr lang="en-US" b="1" dirty="0"/>
              <a:t>Data Used:</a:t>
            </a:r>
            <a:endParaRPr lang="en-GB" b="1" dirty="0"/>
          </a:p>
        </p:txBody>
      </p:sp>
    </p:spTree>
    <p:extLst>
      <p:ext uri="{BB962C8B-B14F-4D97-AF65-F5344CB8AC3E}">
        <p14:creationId xmlns:p14="http://schemas.microsoft.com/office/powerpoint/2010/main" val="301687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1684" y="-5461688"/>
            <a:ext cx="1268627" cy="12192003"/>
          </a:xfrm>
          <a:solidFill>
            <a:srgbClr val="3B3B3B"/>
          </a:solidFill>
        </p:spPr>
        <p:txBody>
          <a:bodyPr vert="vert270" anchor="t" anchorCtr="0">
            <a:normAutofit/>
          </a:bodyPr>
          <a:lstStyle/>
          <a:p>
            <a:pPr algn="l"/>
            <a:r>
              <a:rPr lang="en-US" b="1" dirty="0">
                <a:solidFill>
                  <a:srgbClr val="FF6600"/>
                </a:solidFill>
              </a:rPr>
              <a:t>	</a:t>
            </a:r>
          </a:p>
        </p:txBody>
      </p:sp>
      <p:sp>
        <p:nvSpPr>
          <p:cNvPr id="7" name="TextBox 6">
            <a:extLst>
              <a:ext uri="{FF2B5EF4-FFF2-40B4-BE49-F238E27FC236}">
                <a16:creationId xmlns:a16="http://schemas.microsoft.com/office/drawing/2014/main" id="{FA0D0520-5EB8-0CCF-EADC-061E8362EC11}"/>
              </a:ext>
            </a:extLst>
          </p:cNvPr>
          <p:cNvSpPr txBox="1"/>
          <p:nvPr/>
        </p:nvSpPr>
        <p:spPr>
          <a:xfrm>
            <a:off x="827313" y="188037"/>
            <a:ext cx="7163390" cy="892552"/>
          </a:xfrm>
          <a:prstGeom prst="rect">
            <a:avLst/>
          </a:prstGeom>
          <a:noFill/>
        </p:spPr>
        <p:txBody>
          <a:bodyPr wrap="square" rtlCol="0">
            <a:spAutoFit/>
          </a:bodyPr>
          <a:lstStyle/>
          <a:p>
            <a:r>
              <a:rPr lang="en-US" sz="5200" dirty="0">
                <a:solidFill>
                  <a:srgbClr val="FF6600"/>
                </a:solidFill>
                <a:latin typeface="+mj-lt"/>
              </a:rPr>
              <a:t>Number of Trips Per Year</a:t>
            </a:r>
            <a:endParaRPr lang="en-GB" sz="5200" dirty="0">
              <a:latin typeface="+mj-lt"/>
            </a:endParaRPr>
          </a:p>
        </p:txBody>
      </p:sp>
      <p:pic>
        <p:nvPicPr>
          <p:cNvPr id="13" name="Picture 12">
            <a:extLst>
              <a:ext uri="{FF2B5EF4-FFF2-40B4-BE49-F238E27FC236}">
                <a16:creationId xmlns:a16="http://schemas.microsoft.com/office/drawing/2014/main" id="{75C56B67-670B-C77C-AE5F-3B64F5CE9607}"/>
              </a:ext>
            </a:extLst>
          </p:cNvPr>
          <p:cNvPicPr>
            <a:picLocks noChangeAspect="1"/>
          </p:cNvPicPr>
          <p:nvPr/>
        </p:nvPicPr>
        <p:blipFill>
          <a:blip r:embed="rId2"/>
          <a:stretch>
            <a:fillRect/>
          </a:stretch>
        </p:blipFill>
        <p:spPr>
          <a:xfrm>
            <a:off x="489561" y="1571993"/>
            <a:ext cx="6163535" cy="4629796"/>
          </a:xfrm>
          <a:prstGeom prst="rect">
            <a:avLst/>
          </a:prstGeom>
        </p:spPr>
      </p:pic>
    </p:spTree>
    <p:extLst>
      <p:ext uri="{BB962C8B-B14F-4D97-AF65-F5344CB8AC3E}">
        <p14:creationId xmlns:p14="http://schemas.microsoft.com/office/powerpoint/2010/main" val="1619945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1684" y="-5461688"/>
            <a:ext cx="1268627" cy="12192003"/>
          </a:xfrm>
          <a:solidFill>
            <a:srgbClr val="3B3B3B"/>
          </a:solidFill>
        </p:spPr>
        <p:txBody>
          <a:bodyPr vert="vert270" anchor="t" anchorCtr="0">
            <a:normAutofit/>
          </a:bodyPr>
          <a:lstStyle/>
          <a:p>
            <a:pPr algn="l"/>
            <a:r>
              <a:rPr lang="en-US" b="1" dirty="0">
                <a:solidFill>
                  <a:srgbClr val="FF6600"/>
                </a:solidFill>
              </a:rPr>
              <a:t>	</a:t>
            </a:r>
          </a:p>
        </p:txBody>
      </p:sp>
      <p:sp>
        <p:nvSpPr>
          <p:cNvPr id="7" name="TextBox 6">
            <a:extLst>
              <a:ext uri="{FF2B5EF4-FFF2-40B4-BE49-F238E27FC236}">
                <a16:creationId xmlns:a16="http://schemas.microsoft.com/office/drawing/2014/main" id="{FA0D0520-5EB8-0CCF-EADC-061E8362EC11}"/>
              </a:ext>
            </a:extLst>
          </p:cNvPr>
          <p:cNvSpPr txBox="1"/>
          <p:nvPr/>
        </p:nvSpPr>
        <p:spPr>
          <a:xfrm>
            <a:off x="827312" y="188037"/>
            <a:ext cx="7682373" cy="892552"/>
          </a:xfrm>
          <a:prstGeom prst="rect">
            <a:avLst/>
          </a:prstGeom>
          <a:noFill/>
        </p:spPr>
        <p:txBody>
          <a:bodyPr wrap="square" rtlCol="0">
            <a:spAutoFit/>
          </a:bodyPr>
          <a:lstStyle/>
          <a:p>
            <a:r>
              <a:rPr lang="en-US" sz="5200" dirty="0">
                <a:solidFill>
                  <a:srgbClr val="FF6600"/>
                </a:solidFill>
                <a:latin typeface="+mj-lt"/>
              </a:rPr>
              <a:t>Yearly Profits</a:t>
            </a:r>
            <a:endParaRPr lang="en-GB" sz="5200" dirty="0">
              <a:latin typeface="+mj-lt"/>
            </a:endParaRPr>
          </a:p>
        </p:txBody>
      </p:sp>
      <p:pic>
        <p:nvPicPr>
          <p:cNvPr id="6" name="Picture 5">
            <a:extLst>
              <a:ext uri="{FF2B5EF4-FFF2-40B4-BE49-F238E27FC236}">
                <a16:creationId xmlns:a16="http://schemas.microsoft.com/office/drawing/2014/main" id="{738719A1-DC79-C9B5-546A-A18843D466C8}"/>
              </a:ext>
            </a:extLst>
          </p:cNvPr>
          <p:cNvPicPr>
            <a:picLocks noChangeAspect="1"/>
          </p:cNvPicPr>
          <p:nvPr/>
        </p:nvPicPr>
        <p:blipFill>
          <a:blip r:embed="rId2"/>
          <a:stretch>
            <a:fillRect/>
          </a:stretch>
        </p:blipFill>
        <p:spPr>
          <a:xfrm>
            <a:off x="354042" y="1598140"/>
            <a:ext cx="10132726" cy="4379743"/>
          </a:xfrm>
          <a:prstGeom prst="rect">
            <a:avLst/>
          </a:prstGeom>
        </p:spPr>
      </p:pic>
    </p:spTree>
    <p:extLst>
      <p:ext uri="{BB962C8B-B14F-4D97-AF65-F5344CB8AC3E}">
        <p14:creationId xmlns:p14="http://schemas.microsoft.com/office/powerpoint/2010/main" val="417346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1684" y="-5461688"/>
            <a:ext cx="1268627" cy="12192003"/>
          </a:xfrm>
          <a:solidFill>
            <a:srgbClr val="3B3B3B"/>
          </a:solidFill>
        </p:spPr>
        <p:txBody>
          <a:bodyPr vert="vert270" anchor="t" anchorCtr="0">
            <a:normAutofit/>
          </a:bodyPr>
          <a:lstStyle/>
          <a:p>
            <a:pPr algn="l"/>
            <a:r>
              <a:rPr lang="en-US" b="1" dirty="0">
                <a:solidFill>
                  <a:srgbClr val="FF6600"/>
                </a:solidFill>
              </a:rPr>
              <a:t>	</a:t>
            </a:r>
          </a:p>
        </p:txBody>
      </p:sp>
      <p:sp>
        <p:nvSpPr>
          <p:cNvPr id="7" name="TextBox 6">
            <a:extLst>
              <a:ext uri="{FF2B5EF4-FFF2-40B4-BE49-F238E27FC236}">
                <a16:creationId xmlns:a16="http://schemas.microsoft.com/office/drawing/2014/main" id="{FA0D0520-5EB8-0CCF-EADC-061E8362EC11}"/>
              </a:ext>
            </a:extLst>
          </p:cNvPr>
          <p:cNvSpPr txBox="1"/>
          <p:nvPr/>
        </p:nvSpPr>
        <p:spPr>
          <a:xfrm>
            <a:off x="827313" y="188037"/>
            <a:ext cx="7163390" cy="892552"/>
          </a:xfrm>
          <a:prstGeom prst="rect">
            <a:avLst/>
          </a:prstGeom>
          <a:noFill/>
        </p:spPr>
        <p:txBody>
          <a:bodyPr wrap="square" rtlCol="0">
            <a:spAutoFit/>
          </a:bodyPr>
          <a:lstStyle/>
          <a:p>
            <a:r>
              <a:rPr lang="en-US" sz="5200" dirty="0">
                <a:solidFill>
                  <a:srgbClr val="FF6600"/>
                </a:solidFill>
                <a:latin typeface="+mj-lt"/>
              </a:rPr>
              <a:t>Margins and Profit/KM</a:t>
            </a:r>
            <a:endParaRPr lang="en-GB" sz="5200" dirty="0">
              <a:latin typeface="+mj-lt"/>
            </a:endParaRPr>
          </a:p>
        </p:txBody>
      </p:sp>
      <p:pic>
        <p:nvPicPr>
          <p:cNvPr id="4" name="Picture 3">
            <a:extLst>
              <a:ext uri="{FF2B5EF4-FFF2-40B4-BE49-F238E27FC236}">
                <a16:creationId xmlns:a16="http://schemas.microsoft.com/office/drawing/2014/main" id="{C0C4C6E7-0751-5AF5-355A-01AFA4DB765B}"/>
              </a:ext>
            </a:extLst>
          </p:cNvPr>
          <p:cNvPicPr>
            <a:picLocks noChangeAspect="1"/>
          </p:cNvPicPr>
          <p:nvPr/>
        </p:nvPicPr>
        <p:blipFill>
          <a:blip r:embed="rId2"/>
          <a:stretch>
            <a:fillRect/>
          </a:stretch>
        </p:blipFill>
        <p:spPr>
          <a:xfrm>
            <a:off x="145151" y="1456664"/>
            <a:ext cx="5560509" cy="3098860"/>
          </a:xfrm>
          <a:prstGeom prst="rect">
            <a:avLst/>
          </a:prstGeom>
        </p:spPr>
      </p:pic>
      <p:pic>
        <p:nvPicPr>
          <p:cNvPr id="6" name="Picture 5">
            <a:extLst>
              <a:ext uri="{FF2B5EF4-FFF2-40B4-BE49-F238E27FC236}">
                <a16:creationId xmlns:a16="http://schemas.microsoft.com/office/drawing/2014/main" id="{36FD2AC3-178E-6130-3C85-2CD5817B92D7}"/>
              </a:ext>
            </a:extLst>
          </p:cNvPr>
          <p:cNvPicPr>
            <a:picLocks noChangeAspect="1"/>
          </p:cNvPicPr>
          <p:nvPr/>
        </p:nvPicPr>
        <p:blipFill>
          <a:blip r:embed="rId3"/>
          <a:stretch>
            <a:fillRect/>
          </a:stretch>
        </p:blipFill>
        <p:spPr>
          <a:xfrm>
            <a:off x="6013622" y="3151722"/>
            <a:ext cx="5873580" cy="3274029"/>
          </a:xfrm>
          <a:prstGeom prst="rect">
            <a:avLst/>
          </a:prstGeom>
        </p:spPr>
      </p:pic>
    </p:spTree>
    <p:extLst>
      <p:ext uri="{BB962C8B-B14F-4D97-AF65-F5344CB8AC3E}">
        <p14:creationId xmlns:p14="http://schemas.microsoft.com/office/powerpoint/2010/main" val="220848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1684" y="-5461688"/>
            <a:ext cx="1268627" cy="12192003"/>
          </a:xfrm>
          <a:solidFill>
            <a:srgbClr val="3B3B3B"/>
          </a:solidFill>
        </p:spPr>
        <p:txBody>
          <a:bodyPr vert="vert270" anchor="t" anchorCtr="0">
            <a:normAutofit/>
          </a:bodyPr>
          <a:lstStyle/>
          <a:p>
            <a:pPr algn="l"/>
            <a:r>
              <a:rPr lang="en-US" b="1" dirty="0">
                <a:solidFill>
                  <a:srgbClr val="FF6600"/>
                </a:solidFill>
              </a:rPr>
              <a:t>	</a:t>
            </a:r>
          </a:p>
        </p:txBody>
      </p:sp>
      <p:sp>
        <p:nvSpPr>
          <p:cNvPr id="7" name="TextBox 6">
            <a:extLst>
              <a:ext uri="{FF2B5EF4-FFF2-40B4-BE49-F238E27FC236}">
                <a16:creationId xmlns:a16="http://schemas.microsoft.com/office/drawing/2014/main" id="{FA0D0520-5EB8-0CCF-EADC-061E8362EC11}"/>
              </a:ext>
            </a:extLst>
          </p:cNvPr>
          <p:cNvSpPr txBox="1"/>
          <p:nvPr/>
        </p:nvSpPr>
        <p:spPr>
          <a:xfrm>
            <a:off x="827313" y="188037"/>
            <a:ext cx="7163390" cy="892552"/>
          </a:xfrm>
          <a:prstGeom prst="rect">
            <a:avLst/>
          </a:prstGeom>
          <a:noFill/>
        </p:spPr>
        <p:txBody>
          <a:bodyPr wrap="square" rtlCol="0">
            <a:spAutoFit/>
          </a:bodyPr>
          <a:lstStyle/>
          <a:p>
            <a:r>
              <a:rPr lang="en-US" sz="5200" dirty="0">
                <a:solidFill>
                  <a:srgbClr val="FF6600"/>
                </a:solidFill>
                <a:latin typeface="+mj-lt"/>
              </a:rPr>
              <a:t>Distribution of Profits</a:t>
            </a:r>
            <a:endParaRPr lang="en-GB" sz="5200" dirty="0">
              <a:latin typeface="+mj-lt"/>
            </a:endParaRPr>
          </a:p>
        </p:txBody>
      </p:sp>
      <p:pic>
        <p:nvPicPr>
          <p:cNvPr id="4" name="Picture 3">
            <a:extLst>
              <a:ext uri="{FF2B5EF4-FFF2-40B4-BE49-F238E27FC236}">
                <a16:creationId xmlns:a16="http://schemas.microsoft.com/office/drawing/2014/main" id="{9D2A9CA7-61CD-F5DD-052C-79C983AD3752}"/>
              </a:ext>
            </a:extLst>
          </p:cNvPr>
          <p:cNvPicPr>
            <a:picLocks noChangeAspect="1"/>
          </p:cNvPicPr>
          <p:nvPr/>
        </p:nvPicPr>
        <p:blipFill>
          <a:blip r:embed="rId2"/>
          <a:stretch>
            <a:fillRect/>
          </a:stretch>
        </p:blipFill>
        <p:spPr>
          <a:xfrm>
            <a:off x="215988" y="1387905"/>
            <a:ext cx="4489668" cy="3497134"/>
          </a:xfrm>
          <a:prstGeom prst="rect">
            <a:avLst/>
          </a:prstGeom>
        </p:spPr>
      </p:pic>
      <p:pic>
        <p:nvPicPr>
          <p:cNvPr id="6" name="Picture 5">
            <a:extLst>
              <a:ext uri="{FF2B5EF4-FFF2-40B4-BE49-F238E27FC236}">
                <a16:creationId xmlns:a16="http://schemas.microsoft.com/office/drawing/2014/main" id="{D7A3FAD6-AF63-453A-3876-27288F557D37}"/>
              </a:ext>
            </a:extLst>
          </p:cNvPr>
          <p:cNvPicPr>
            <a:picLocks noChangeAspect="1"/>
          </p:cNvPicPr>
          <p:nvPr/>
        </p:nvPicPr>
        <p:blipFill>
          <a:blip r:embed="rId3"/>
          <a:stretch>
            <a:fillRect/>
          </a:stretch>
        </p:blipFill>
        <p:spPr>
          <a:xfrm>
            <a:off x="6445474" y="1352778"/>
            <a:ext cx="4528756" cy="3567388"/>
          </a:xfrm>
          <a:prstGeom prst="rect">
            <a:avLst/>
          </a:prstGeom>
        </p:spPr>
      </p:pic>
      <p:sp>
        <p:nvSpPr>
          <p:cNvPr id="9" name="TextBox 8">
            <a:extLst>
              <a:ext uri="{FF2B5EF4-FFF2-40B4-BE49-F238E27FC236}">
                <a16:creationId xmlns:a16="http://schemas.microsoft.com/office/drawing/2014/main" id="{DCC72019-9104-3C39-BB2C-28F8352542AE}"/>
              </a:ext>
            </a:extLst>
          </p:cNvPr>
          <p:cNvSpPr txBox="1"/>
          <p:nvPr/>
        </p:nvSpPr>
        <p:spPr>
          <a:xfrm>
            <a:off x="695507" y="4920166"/>
            <a:ext cx="6183087" cy="1169551"/>
          </a:xfrm>
          <a:prstGeom prst="rect">
            <a:avLst/>
          </a:prstGeom>
          <a:noFill/>
        </p:spPr>
        <p:txBody>
          <a:bodyPr wrap="square">
            <a:spAutoFit/>
          </a:bodyPr>
          <a:lstStyle/>
          <a:p>
            <a:r>
              <a:rPr lang="en-GB" sz="1400" dirty="0"/>
              <a:t>Here we are assuming a normal distribution for profits.</a:t>
            </a:r>
          </a:p>
          <a:p>
            <a:endParaRPr lang="en-GB" sz="1400" dirty="0"/>
          </a:p>
          <a:p>
            <a:r>
              <a:rPr lang="en-GB" sz="1400" dirty="0"/>
              <a:t>Yellow: 82.41% of transactions give positive profit, mean profit of 160.26</a:t>
            </a:r>
          </a:p>
          <a:p>
            <a:endParaRPr lang="en-GB" sz="1400" dirty="0"/>
          </a:p>
          <a:p>
            <a:r>
              <a:rPr lang="en-GB" sz="1400" dirty="0"/>
              <a:t>Pink: 79% of transactions give positive profit, mean profit of 62.65</a:t>
            </a:r>
          </a:p>
        </p:txBody>
      </p:sp>
      <p:sp>
        <p:nvSpPr>
          <p:cNvPr id="10" name="TextBox 9">
            <a:extLst>
              <a:ext uri="{FF2B5EF4-FFF2-40B4-BE49-F238E27FC236}">
                <a16:creationId xmlns:a16="http://schemas.microsoft.com/office/drawing/2014/main" id="{756F0A05-4881-55F3-A9F7-5EF92FCD2B42}"/>
              </a:ext>
            </a:extLst>
          </p:cNvPr>
          <p:cNvSpPr txBox="1"/>
          <p:nvPr/>
        </p:nvSpPr>
        <p:spPr>
          <a:xfrm>
            <a:off x="6878594" y="5008605"/>
            <a:ext cx="4868563" cy="1231106"/>
          </a:xfrm>
          <a:prstGeom prst="rect">
            <a:avLst/>
          </a:prstGeom>
          <a:noFill/>
        </p:spPr>
        <p:txBody>
          <a:bodyPr wrap="square" rtlCol="0">
            <a:spAutoFit/>
          </a:bodyPr>
          <a:lstStyle/>
          <a:p>
            <a:r>
              <a:rPr lang="en-GB" sz="1400" b="0" dirty="0">
                <a:effectLst/>
              </a:rPr>
              <a:t>Accounting for outliers, the mean profit of Pink went down by 63% whereas for Yellow it went down by 42%.</a:t>
            </a:r>
          </a:p>
          <a:p>
            <a:br>
              <a:rPr lang="en-GB" sz="1400" b="0" dirty="0">
                <a:effectLst/>
              </a:rPr>
            </a:br>
            <a:r>
              <a:rPr lang="en-GB" sz="1400" b="0" dirty="0">
                <a:effectLst/>
              </a:rPr>
              <a:t>Pink is more dependent on long journeys and outlier payments.</a:t>
            </a:r>
          </a:p>
          <a:p>
            <a:endParaRPr lang="en-GB" dirty="0"/>
          </a:p>
        </p:txBody>
      </p:sp>
    </p:spTree>
    <p:extLst>
      <p:ext uri="{BB962C8B-B14F-4D97-AF65-F5344CB8AC3E}">
        <p14:creationId xmlns:p14="http://schemas.microsoft.com/office/powerpoint/2010/main" val="826494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61684" y="-5461688"/>
            <a:ext cx="1268627" cy="12192003"/>
          </a:xfrm>
          <a:solidFill>
            <a:srgbClr val="3B3B3B"/>
          </a:solidFill>
        </p:spPr>
        <p:txBody>
          <a:bodyPr vert="vert270" anchor="t" anchorCtr="0">
            <a:normAutofit/>
          </a:bodyPr>
          <a:lstStyle/>
          <a:p>
            <a:pPr algn="l"/>
            <a:r>
              <a:rPr lang="en-US" b="1" dirty="0">
                <a:solidFill>
                  <a:srgbClr val="FF6600"/>
                </a:solidFill>
              </a:rPr>
              <a:t>	</a:t>
            </a:r>
          </a:p>
        </p:txBody>
      </p:sp>
      <p:sp>
        <p:nvSpPr>
          <p:cNvPr id="7" name="TextBox 6">
            <a:extLst>
              <a:ext uri="{FF2B5EF4-FFF2-40B4-BE49-F238E27FC236}">
                <a16:creationId xmlns:a16="http://schemas.microsoft.com/office/drawing/2014/main" id="{FA0D0520-5EB8-0CCF-EADC-061E8362EC11}"/>
              </a:ext>
            </a:extLst>
          </p:cNvPr>
          <p:cNvSpPr txBox="1"/>
          <p:nvPr/>
        </p:nvSpPr>
        <p:spPr>
          <a:xfrm>
            <a:off x="827312" y="188037"/>
            <a:ext cx="10656233" cy="892552"/>
          </a:xfrm>
          <a:prstGeom prst="rect">
            <a:avLst/>
          </a:prstGeom>
          <a:noFill/>
        </p:spPr>
        <p:txBody>
          <a:bodyPr wrap="square" rtlCol="0">
            <a:spAutoFit/>
          </a:bodyPr>
          <a:lstStyle/>
          <a:p>
            <a:r>
              <a:rPr lang="en-US" sz="5200" dirty="0">
                <a:solidFill>
                  <a:srgbClr val="FF6600"/>
                </a:solidFill>
                <a:latin typeface="+mj-lt"/>
              </a:rPr>
              <a:t>Distribution of Profits (with Skewness)</a:t>
            </a:r>
            <a:endParaRPr lang="en-GB" sz="5200" dirty="0">
              <a:latin typeface="+mj-lt"/>
            </a:endParaRPr>
          </a:p>
        </p:txBody>
      </p:sp>
      <p:pic>
        <p:nvPicPr>
          <p:cNvPr id="4" name="Picture 3">
            <a:extLst>
              <a:ext uri="{FF2B5EF4-FFF2-40B4-BE49-F238E27FC236}">
                <a16:creationId xmlns:a16="http://schemas.microsoft.com/office/drawing/2014/main" id="{EB9CBAEC-0CA0-03C9-169B-4BAC576D17D1}"/>
              </a:ext>
            </a:extLst>
          </p:cNvPr>
          <p:cNvPicPr>
            <a:picLocks noChangeAspect="1"/>
          </p:cNvPicPr>
          <p:nvPr/>
        </p:nvPicPr>
        <p:blipFill rotWithShape="1">
          <a:blip r:embed="rId2"/>
          <a:srcRect r="1043"/>
          <a:stretch/>
        </p:blipFill>
        <p:spPr>
          <a:xfrm>
            <a:off x="396712" y="1700044"/>
            <a:ext cx="5345061" cy="4248743"/>
          </a:xfrm>
          <a:prstGeom prst="rect">
            <a:avLst/>
          </a:prstGeom>
        </p:spPr>
      </p:pic>
      <p:sp>
        <p:nvSpPr>
          <p:cNvPr id="5" name="TextBox 4">
            <a:extLst>
              <a:ext uri="{FF2B5EF4-FFF2-40B4-BE49-F238E27FC236}">
                <a16:creationId xmlns:a16="http://schemas.microsoft.com/office/drawing/2014/main" id="{9B61F5FD-7D92-841E-8CD0-6299A3BD924E}"/>
              </a:ext>
            </a:extLst>
          </p:cNvPr>
          <p:cNvSpPr txBox="1"/>
          <p:nvPr/>
        </p:nvSpPr>
        <p:spPr>
          <a:xfrm>
            <a:off x="6095997" y="1700044"/>
            <a:ext cx="4333103" cy="1200329"/>
          </a:xfrm>
          <a:prstGeom prst="rect">
            <a:avLst/>
          </a:prstGeom>
          <a:noFill/>
        </p:spPr>
        <p:txBody>
          <a:bodyPr wrap="square" rtlCol="0">
            <a:spAutoFit/>
          </a:bodyPr>
          <a:lstStyle/>
          <a:p>
            <a:r>
              <a:rPr lang="en-US" dirty="0"/>
              <a:t>Distribution isn’t normal because companies are biased towards positive profit.</a:t>
            </a:r>
          </a:p>
          <a:p>
            <a:r>
              <a:rPr lang="en-US" dirty="0"/>
              <a:t>Therefore, mean should not be the same as median. </a:t>
            </a:r>
          </a:p>
        </p:txBody>
      </p:sp>
    </p:spTree>
    <p:extLst>
      <p:ext uri="{BB962C8B-B14F-4D97-AF65-F5344CB8AC3E}">
        <p14:creationId xmlns:p14="http://schemas.microsoft.com/office/powerpoint/2010/main" val="20712432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G2MCabCaseStudy</Template>
  <TotalTime>138</TotalTime>
  <Words>1077</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Consolas</vt:lpstr>
      <vt:lpstr>Office Theme</vt:lpstr>
      <vt:lpstr>PowerPoint Presentation</vt:lpstr>
      <vt:lpstr>   Agenda</vt:lpstr>
      <vt:lpstr> </vt:lpstr>
      <vt:lpstr> </vt:lpstr>
      <vt:lpstr> </vt:lpstr>
      <vt:lpstr> </vt:lpstr>
      <vt:lpstr> </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Faris Chaudhry</dc:creator>
  <cp:lastModifiedBy>Faris Chaudhry</cp:lastModifiedBy>
  <cp:revision>114</cp:revision>
  <dcterms:created xsi:type="dcterms:W3CDTF">2023-09-01T08:05:01Z</dcterms:created>
  <dcterms:modified xsi:type="dcterms:W3CDTF">2023-09-01T10:23:09Z</dcterms:modified>
</cp:coreProperties>
</file>