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71" r:id="rId4"/>
    <p:sldId id="269" r:id="rId5"/>
    <p:sldId id="279" r:id="rId6"/>
    <p:sldId id="280" r:id="rId7"/>
    <p:sldId id="281" r:id="rId8"/>
    <p:sldId id="272" r:id="rId9"/>
    <p:sldId id="273" r:id="rId10"/>
    <p:sldId id="277" r:id="rId11"/>
    <p:sldId id="275" r:id="rId12"/>
    <p:sldId id="284" r:id="rId13"/>
    <p:sldId id="285" r:id="rId14"/>
    <p:sldId id="282" r:id="rId15"/>
    <p:sldId id="286" r:id="rId16"/>
    <p:sldId id="287" r:id="rId17"/>
    <p:sldId id="288" r:id="rId18"/>
    <p:sldId id="283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6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024826" cy="2862322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Hate Speech Detection</a:t>
            </a:r>
          </a:p>
          <a:p>
            <a:r>
              <a:rPr lang="en-US" sz="4000" dirty="0"/>
              <a:t>Final Report</a:t>
            </a:r>
          </a:p>
          <a:p>
            <a:endParaRPr lang="en-US" dirty="0"/>
          </a:p>
          <a:p>
            <a:r>
              <a:rPr lang="en-US" sz="2800" b="1" dirty="0"/>
              <a:t>Faris Chaudhry </a:t>
            </a:r>
          </a:p>
          <a:p>
            <a:r>
              <a:rPr lang="en-US" sz="2800" b="1" dirty="0"/>
              <a:t>09/06/23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 err="1">
                <a:solidFill>
                  <a:srgbClr val="FF6600"/>
                </a:solidFill>
              </a:rPr>
              <a:t>Textcloud</a:t>
            </a:r>
            <a:r>
              <a:rPr lang="en-US" sz="17600" dirty="0">
                <a:solidFill>
                  <a:srgbClr val="FF6600"/>
                </a:solidFill>
              </a:rPr>
              <a:t> of Common 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705E2-6685-8C0B-974C-F28A633BF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14" y="2040187"/>
            <a:ext cx="10910238" cy="277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8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Models Foreword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CFE06-BBFF-69BE-01F2-7C1FD7A7E46F}"/>
              </a:ext>
            </a:extLst>
          </p:cNvPr>
          <p:cNvSpPr txBox="1"/>
          <p:nvPr/>
        </p:nvSpPr>
        <p:spPr>
          <a:xfrm>
            <a:off x="616434" y="1555318"/>
            <a:ext cx="52935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We must choose whether we wish to minimizes false negatives (stricter model) or false positives more (more lenient model). 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Users don’t want their content to be flagged when it’s not hate speech.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Advertisers don’t want hate speech at all; if we miss it then this erodes their confidence in us.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Users can flag missed hate speech and it can be manually reviewed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This must be decided by stakeholders, so we primarily use F1-score, precision, and recall. </a:t>
            </a:r>
          </a:p>
          <a:p>
            <a:pPr algn="l"/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97921E-85D9-EFA4-647A-15CCD36DE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318" y="1555318"/>
            <a:ext cx="4800248" cy="32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2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K-Nearest Neighbor (KNN)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319E14-A49B-CAAA-A580-11CF68F67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587" y="1312039"/>
            <a:ext cx="5233883" cy="1456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91B14F-0742-B784-338B-F7DE2CD6F7B3}"/>
              </a:ext>
            </a:extLst>
          </p:cNvPr>
          <p:cNvSpPr txBox="1"/>
          <p:nvPr/>
        </p:nvSpPr>
        <p:spPr>
          <a:xfrm>
            <a:off x="373153" y="1312039"/>
            <a:ext cx="65477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Hyperparameters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n_neighbours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=1: any higher n was reducing the F-1 score.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weights=‘distance’: can be uniform or distance. Using distance makes weights inversely proportional to the distance.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leaf_size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=30: default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p=1: uses l1 norm (max) for distance rather than Euclidian distance.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Model can’t be graphed since it uses 7 features plus the TF-IDF transformer.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FD82D55-1330-FD4F-7355-30F2AB3F1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648" y="3299016"/>
            <a:ext cx="3254740" cy="285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961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Decision 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CA8B7-9D28-6192-3CBB-1D2332ACE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354" y="1365462"/>
            <a:ext cx="5458587" cy="1543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E3F84E-DF26-F049-49FF-45213B976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187" y="3217176"/>
            <a:ext cx="4444431" cy="3313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089777-66A8-319F-CD70-3AC6FD1BDF05}"/>
              </a:ext>
            </a:extLst>
          </p:cNvPr>
          <p:cNvSpPr txBox="1"/>
          <p:nvPr/>
        </p:nvSpPr>
        <p:spPr>
          <a:xfrm>
            <a:off x="373153" y="1312039"/>
            <a:ext cx="65477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Best model by every metric.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Especially high recall.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Low number of false negatives.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Stricter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No max depth specified so the tree is quite complex.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gini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was the best criterion.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log_loss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and entropy were also tried.</a:t>
            </a:r>
          </a:p>
        </p:txBody>
      </p:sp>
    </p:spTree>
    <p:extLst>
      <p:ext uri="{BB962C8B-B14F-4D97-AF65-F5344CB8AC3E}">
        <p14:creationId xmlns:p14="http://schemas.microsoft.com/office/powerpoint/2010/main" val="1065032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AC09B-6AC6-E306-32EB-4BC95A63C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085" y="1310151"/>
            <a:ext cx="4828935" cy="13452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DAFC7C-2B2E-942E-3FEC-C1B4ED2CBDDE}"/>
              </a:ext>
            </a:extLst>
          </p:cNvPr>
          <p:cNvSpPr txBox="1"/>
          <p:nvPr/>
        </p:nvSpPr>
        <p:spPr>
          <a:xfrm>
            <a:off x="265979" y="1200889"/>
            <a:ext cx="65477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Bad model overall.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Could have benefitted from better hyper tuning of parameters.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Greater regularization.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Change in intercept bias.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Balanced class weights originally were used because the minority class wasn’t up sampled.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After up sampling, this makes very little difference.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Random sampling for all models can cause a bit of imbalance between the two classes (negligible if randomly selected).</a:t>
            </a:r>
          </a:p>
        </p:txBody>
      </p:sp>
      <p:pic>
        <p:nvPicPr>
          <p:cNvPr id="2052" name="Picture 4" descr="Introduction to Logistic Regression | by Ayush Pant | Towards Data Science">
            <a:extLst>
              <a:ext uri="{FF2B5EF4-FFF2-40B4-BE49-F238E27FC236}">
                <a16:creationId xmlns:a16="http://schemas.microsoft.com/office/drawing/2014/main" id="{D84B5E25-2B45-A0A8-184A-FF910C2CE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4039350"/>
            <a:ext cx="5738070" cy="254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963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Gaussian Naïve Bayes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660D26-A042-5782-FBF6-ACC1D5B5E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833" y="1213747"/>
            <a:ext cx="4645671" cy="123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A08A942-909B-31D2-506D-D95AC9DFB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152" y="2606319"/>
            <a:ext cx="4951035" cy="370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3518CD-8082-4896-D04B-BDEA5053E098}"/>
              </a:ext>
            </a:extLst>
          </p:cNvPr>
          <p:cNvSpPr txBox="1"/>
          <p:nvPr/>
        </p:nvSpPr>
        <p:spPr>
          <a:xfrm>
            <a:off x="265979" y="1200889"/>
            <a:ext cx="65477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Bad model overall.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TF-IDF transformation couldn’t be used because it outputs a sparse matrix and GNB needs a dense 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Could be fixed if pipeline not used.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Could be improved using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CountVector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transformation if data pre-processing style is changed.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49039-DABD-D8BC-048C-1AA44A442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57" y="5383662"/>
            <a:ext cx="4659515" cy="126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6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Stochastic Gradient Descent (SGD)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7DF280-3501-DF0B-CE72-501BC4CC3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33" y="3295118"/>
            <a:ext cx="3677163" cy="2172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7C5C7C-BF25-0F45-7DC2-054FE1744937}"/>
              </a:ext>
            </a:extLst>
          </p:cNvPr>
          <p:cNvSpPr txBox="1"/>
          <p:nvPr/>
        </p:nvSpPr>
        <p:spPr>
          <a:xfrm>
            <a:off x="265979" y="1200889"/>
            <a:ext cx="65477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Bad model overall.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Could be improved using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CountVector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transformation if data pre-processing style is changed.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An accelerated gradient descent might be beneficial.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Changing the loss function using might be beneficial.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0B9E96-C249-5C37-DC35-5FCF7050D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618" y="2181051"/>
            <a:ext cx="5268060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06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XGB Classifier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A0217-82E4-9749-4E04-A08354AE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305" y="1493837"/>
            <a:ext cx="5058850" cy="1394312"/>
          </a:xfrm>
          <a:prstGeom prst="rect">
            <a:avLst/>
          </a:prstGeom>
        </p:spPr>
      </p:pic>
      <p:pic>
        <p:nvPicPr>
          <p:cNvPr id="5122" name="Picture 2" descr="XGBoost - GeeksforGeeks">
            <a:extLst>
              <a:ext uri="{FF2B5EF4-FFF2-40B4-BE49-F238E27FC236}">
                <a16:creationId xmlns:a16="http://schemas.microsoft.com/office/drawing/2014/main" id="{4889E26B-662F-27E5-6569-547C1DDE8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944" y="3347164"/>
            <a:ext cx="5562250" cy="314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8CC151-A0CE-B2F2-6303-6204A9A66A77}"/>
              </a:ext>
            </a:extLst>
          </p:cNvPr>
          <p:cNvSpPr txBox="1"/>
          <p:nvPr/>
        </p:nvSpPr>
        <p:spPr>
          <a:xfrm>
            <a:off x="265979" y="1200889"/>
            <a:ext cx="60677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Worked moderately well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Ensemble classifier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Would likely benefit from more features for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 list of commonly used words in hate speech could be used.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List would have to be updated regularly since language changes quickly on social media.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Could introduce political bias.</a:t>
            </a:r>
          </a:p>
        </p:txBody>
      </p:sp>
    </p:spTree>
    <p:extLst>
      <p:ext uri="{BB962C8B-B14F-4D97-AF65-F5344CB8AC3E}">
        <p14:creationId xmlns:p14="http://schemas.microsoft.com/office/powerpoint/2010/main" val="868940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CFE06-BBFF-69BE-01F2-7C1FD7A7E46F}"/>
              </a:ext>
            </a:extLst>
          </p:cNvPr>
          <p:cNvSpPr txBox="1"/>
          <p:nvPr/>
        </p:nvSpPr>
        <p:spPr>
          <a:xfrm>
            <a:off x="616434" y="1555318"/>
            <a:ext cx="529356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Decision tree performed the best in every category. It was exceptional at recall (i.e., minimizing false negatives).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Why black box models are suitable: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Don’t want political views to affect what is viewed as hate speech (greater censorship).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Better than individuals reviewing hate speech since model is consistent.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Bias can exist from chosen data and how it is labelled, but not after the model is trained.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However, model will have to be retrained to keep up with changing language.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C11FC8-C38F-6025-C5F0-4F8050D36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533" y="1363352"/>
            <a:ext cx="4468637" cy="3650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81DDCF-0C41-4643-A330-F5329B87F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533" y="5013557"/>
            <a:ext cx="3267531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30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>
                <a:solidFill>
                  <a:srgbClr val="FF6600"/>
                </a:solidFill>
              </a:rPr>
              <a:t>        </a:t>
            </a: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Assumptions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Data Cleaning and Pre-processing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and Featurization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Models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Business Understanding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7304C8-EFF9-152F-B5C6-3AB574FD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Hate Speech Detection is a task of sentiment classification.</a:t>
            </a:r>
            <a:endParaRPr lang="en-US" dirty="0"/>
          </a:p>
          <a:p>
            <a:r>
              <a:rPr lang="en-US" dirty="0"/>
              <a:t>Censor hate speech posts.</a:t>
            </a:r>
          </a:p>
          <a:p>
            <a:pPr lvl="1"/>
            <a:r>
              <a:rPr lang="en-US" dirty="0"/>
              <a:t>These aren’t in line with our policy.</a:t>
            </a:r>
          </a:p>
          <a:p>
            <a:pPr lvl="1"/>
            <a:r>
              <a:rPr lang="en-US" dirty="0"/>
              <a:t>Defined as discriminatory messages based on identity.</a:t>
            </a:r>
          </a:p>
          <a:p>
            <a:r>
              <a:rPr lang="en-US" dirty="0"/>
              <a:t>Earn user’s trust as safe and accessible platform.</a:t>
            </a:r>
          </a:p>
          <a:p>
            <a:r>
              <a:rPr lang="en-GB" dirty="0"/>
              <a:t>Raise advertiser confidence in brand image and platform.</a:t>
            </a:r>
          </a:p>
          <a:p>
            <a:pPr lvl="1"/>
            <a:r>
              <a:rPr lang="en-GB" dirty="0"/>
              <a:t>Increase ad revenue. 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118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Dataset and Assumptions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D3F45C-97EE-D4CA-09D3-3D614D1D2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10" y="1113330"/>
            <a:ext cx="5172695" cy="20704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A05E6E-EA60-A6C8-0845-D9FAF2F9DBA3}"/>
              </a:ext>
            </a:extLst>
          </p:cNvPr>
          <p:cNvSpPr txBox="1"/>
          <p:nvPr/>
        </p:nvSpPr>
        <p:spPr>
          <a:xfrm>
            <a:off x="7426954" y="3183756"/>
            <a:ext cx="436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split into training and testing data.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A6381-B251-D59B-A4AF-878A320962A3}"/>
              </a:ext>
            </a:extLst>
          </p:cNvPr>
          <p:cNvSpPr txBox="1"/>
          <p:nvPr/>
        </p:nvSpPr>
        <p:spPr>
          <a:xfrm>
            <a:off x="398320" y="1312039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data is derived from real tweets.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training data is labelled correctly.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training and test data are from the same domain.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amount of hate speech compared to non-hate speech reflects the proportion on the platform (see below)..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weets are below the limit of 200 characters and are formatted in the same way. </a:t>
            </a:r>
          </a:p>
          <a:p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CCF954-3F7F-CA8D-A61C-534173BC5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84" y="4165105"/>
            <a:ext cx="6801799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7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Data Pre-processing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A6381-B251-D59B-A4AF-878A320962A3}"/>
              </a:ext>
            </a:extLst>
          </p:cNvPr>
          <p:cNvSpPr txBox="1"/>
          <p:nvPr/>
        </p:nvSpPr>
        <p:spPr>
          <a:xfrm>
            <a:off x="373153" y="1312039"/>
            <a:ext cx="60946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Column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Standardise Column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Lowercase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Replace spaces with underscores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Remove duplicate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Remove null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Remove unlabelled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Remove null and duplicate indexes</a:t>
            </a:r>
            <a:endParaRPr lang="en-GB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dirty="0"/>
          </a:p>
          <a:p>
            <a:r>
              <a:rPr lang="en-GB" dirty="0"/>
              <a:t>Up sampling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 number of samples labelled ‘0’ and ‘1’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Reduces bias towards randomly guessing ‘0’.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Lowers false negatives.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1F5457-72EA-6971-BC5F-3A73DE38E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062" y="1360445"/>
            <a:ext cx="2924583" cy="2343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5F7072-17C7-3EFC-832F-C1CE4597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36" y="1360445"/>
            <a:ext cx="3161201" cy="2343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D3B490-A1BD-0DA0-CD36-C6046A55C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520" y="4855515"/>
            <a:ext cx="1971950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1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Data Cleaning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A6381-B251-D59B-A4AF-878A320962A3}"/>
              </a:ext>
            </a:extLst>
          </p:cNvPr>
          <p:cNvSpPr txBox="1"/>
          <p:nvPr/>
        </p:nvSpPr>
        <p:spPr>
          <a:xfrm>
            <a:off x="373153" y="1312039"/>
            <a:ext cx="60946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ata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Cleaning (remove extra noise)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Make all tweet words lowercase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Remove punctuation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Remove stop words (common words that add no information e.g., ‘the’, ‘and’, ‘a’, ‘I’)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Remove common and rare words and symbols.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Common words show up too often.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Add extra dimensionality.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Don’t contain any information used for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Rare words don’t have great enough sample size.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Overfitting to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Add extra dimensionality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Around 200 tokens which only show up once in dataset. </a:t>
            </a:r>
          </a:p>
          <a:p>
            <a:pPr algn="l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808EC-6480-D96F-9D6D-1B3F96575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962" y="2994065"/>
            <a:ext cx="2067213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1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Optional Data Cleaning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A6381-B251-D59B-A4AF-878A320962A3}"/>
              </a:ext>
            </a:extLst>
          </p:cNvPr>
          <p:cNvSpPr txBox="1"/>
          <p:nvPr/>
        </p:nvSpPr>
        <p:spPr>
          <a:xfrm>
            <a:off x="373153" y="1312039"/>
            <a:ext cx="654776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Spelling Correction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Reduces lexicon of words which must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Words may be corrected to the wrong word.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Slang and language changed too quickly. </a:t>
            </a:r>
          </a:p>
          <a:p>
            <a:pPr algn="l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Suffix and Prefix Removal (or)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Lemmatization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Reduces words to their root form.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Reduces lexicon of words which must be identified.</a:t>
            </a:r>
          </a:p>
          <a:p>
            <a:pPr algn="l"/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Tokenization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Tweets can be analysed by which their contained words.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Loss: repetition of words and phrases is not considered.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Vectorisation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Each words gets its own vector.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A tweet is identified by adding together the vectors of its words.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Loss: adds extra noise and unnecessary dimensionality.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Loss: doesn’t work if word is not found in model.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8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Extra Training Features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A6381-B251-D59B-A4AF-878A320962A3}"/>
              </a:ext>
            </a:extLst>
          </p:cNvPr>
          <p:cNvSpPr txBox="1"/>
          <p:nvPr/>
        </p:nvSpPr>
        <p:spPr>
          <a:xfrm>
            <a:off x="616434" y="1555318"/>
            <a:ext cx="52935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What factors are indicators of hate speech?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Word count and avg. length: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some speech patterns are indicative of anger.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Hashtags: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hashtags might be associated with hate speech.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Exclamation marks: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can be an indicator of 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Question marks: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people often use rhetorical questions to show anger.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Uppercase usage: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can be an indicator of anger.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Sentiment: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there might be a link between use of negative words and hate speech.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53807-3FD1-68F9-D5C7-D6FDF9808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575" y="1555318"/>
            <a:ext cx="4054259" cy="2504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1F999C-94D3-66E9-A93A-4AC8FF49C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07" y="4405601"/>
            <a:ext cx="5697827" cy="198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5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Extra Training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132439-628B-2198-EBED-F393A7327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992" y="1259148"/>
            <a:ext cx="3962422" cy="2953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6CEBE3-274F-E53A-86F8-97CD17E52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85" y="1279054"/>
            <a:ext cx="3696715" cy="2839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996F2E-AB0C-C5D2-0BB0-9FA2FC280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280" y="3615655"/>
            <a:ext cx="3743732" cy="29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5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G2MCabCaseStudy</Template>
  <TotalTime>101</TotalTime>
  <Words>1093</Words>
  <Application>Microsoft Office PowerPoint</Application>
  <PresentationFormat>Widescreen</PresentationFormat>
  <Paragraphs>154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  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Faris Chaudhry</dc:creator>
  <cp:lastModifiedBy>Faris Chaudhry</cp:lastModifiedBy>
  <cp:revision>83</cp:revision>
  <dcterms:created xsi:type="dcterms:W3CDTF">2023-09-04T16:45:15Z</dcterms:created>
  <dcterms:modified xsi:type="dcterms:W3CDTF">2023-09-06T08:55:14Z</dcterms:modified>
</cp:coreProperties>
</file>