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68" r:id="rId9"/>
    <p:sldId id="270" r:id="rId10"/>
    <p:sldId id="275" r:id="rId11"/>
    <p:sldId id="287" r:id="rId12"/>
    <p:sldId id="272" r:id="rId13"/>
    <p:sldId id="274" r:id="rId14"/>
    <p:sldId id="281" r:id="rId15"/>
    <p:sldId id="282" r:id="rId16"/>
    <p:sldId id="273" r:id="rId17"/>
    <p:sldId id="283" r:id="rId18"/>
    <p:sldId id="278" r:id="rId19"/>
    <p:sldId id="285" r:id="rId20"/>
    <p:sldId id="284" r:id="rId21"/>
    <p:sldId id="286" r:id="rId22"/>
    <p:sldId id="277" r:id="rId23"/>
    <p:sldId id="288" r:id="rId24"/>
    <p:sldId id="289" r:id="rId25"/>
    <p:sldId id="266" r:id="rId26"/>
  </p:sldIdLst>
  <p:sldSz cx="18288000" cy="10287000"/>
  <p:notesSz cx="6858000" cy="9144000"/>
  <p:embeddedFontLst>
    <p:embeddedFont>
      <p:font typeface="Clear Sans Regular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2" autoAdjust="0"/>
    <p:restoredTop sz="94049" autoAdjust="0"/>
  </p:normalViewPr>
  <p:slideViewPr>
    <p:cSldViewPr>
      <p:cViewPr varScale="1">
        <p:scale>
          <a:sx n="47" d="100"/>
          <a:sy n="47" d="100"/>
        </p:scale>
        <p:origin x="80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34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8499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3976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3309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926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163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1408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9502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698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627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0981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2345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683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471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4865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25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370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423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33.png"/><Relationship Id="rId4" Type="http://schemas.openxmlformats.org/officeDocument/2006/relationships/image" Target="../media/image2.sv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42.png"/><Relationship Id="rId4" Type="http://schemas.openxmlformats.org/officeDocument/2006/relationships/image" Target="../media/image2.sv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7.jpeg"/><Relationship Id="rId4" Type="http://schemas.openxmlformats.org/officeDocument/2006/relationships/image" Target="../media/image4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4037" y="2058649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81456" y="1623682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Group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BF5D66-E278-B005-DDAB-2D4BC9464025}"/>
              </a:ext>
            </a:extLst>
          </p:cNvPr>
          <p:cNvSpPr txBox="1"/>
          <p:nvPr/>
        </p:nvSpPr>
        <p:spPr>
          <a:xfrm>
            <a:off x="13884823" y="7213340"/>
            <a:ext cx="4238078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4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Yendri Kilauan </a:t>
            </a:r>
            <a:r>
              <a:rPr lang="en-US" sz="3400" b="1" spc="-80" dirty="0" err="1">
                <a:solidFill>
                  <a:srgbClr val="000000"/>
                </a:solidFill>
                <a:latin typeface="Graphik Regular" panose="020B0503030202060203" pitchFamily="34" charset="0"/>
              </a:rPr>
              <a:t>Purnama</a:t>
            </a:r>
            <a:endParaRPr lang="en-US" sz="3400" b="1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r>
              <a:rPr lang="en-US" sz="32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 Data Analyst</a:t>
            </a:r>
          </a:p>
          <a:p>
            <a:pPr algn="ctr"/>
            <a:r>
              <a:rPr lang="en-US" sz="32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EC4A5-497B-96EC-C441-B89E789CAA72}"/>
              </a:ext>
            </a:extLst>
          </p:cNvPr>
          <p:cNvSpPr txBox="1"/>
          <p:nvPr/>
        </p:nvSpPr>
        <p:spPr>
          <a:xfrm>
            <a:off x="14117199" y="4301295"/>
            <a:ext cx="4141893" cy="175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  <a:r>
              <a:rPr lang="en-US" sz="34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Banu Salman </a:t>
            </a:r>
            <a:r>
              <a:rPr lang="en-US" sz="3400" b="1" spc="-80" dirty="0" err="1">
                <a:solidFill>
                  <a:srgbClr val="000000"/>
                </a:solidFill>
                <a:latin typeface="Graphik Regular" panose="020B0503030202060203" pitchFamily="34" charset="0"/>
              </a:rPr>
              <a:t>Farisi</a:t>
            </a:r>
            <a:endParaRPr lang="en-US" sz="3400" b="1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br>
              <a:rPr lang="en-US" sz="1600" spc="-80" dirty="0">
                <a:solidFill>
                  <a:srgbClr val="000000"/>
                </a:solidFill>
                <a:latin typeface="Graphik Regular" panose="020B0503030202060203" pitchFamily="34" charset="0"/>
              </a:rPr>
            </a:br>
            <a:r>
              <a:rPr lang="en-US" sz="16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 </a:t>
            </a:r>
            <a:r>
              <a:rPr lang="en-US" sz="32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Analyst</a:t>
            </a:r>
          </a:p>
          <a:p>
            <a:pPr algn="ctr"/>
            <a:endParaRPr lang="en-US" sz="32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09E3B4-0074-0F10-080E-24BF7C786D85}"/>
              </a:ext>
            </a:extLst>
          </p:cNvPr>
          <p:cNvSpPr txBox="1"/>
          <p:nvPr/>
        </p:nvSpPr>
        <p:spPr>
          <a:xfrm>
            <a:off x="13910068" y="1389250"/>
            <a:ext cx="4238078" cy="175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  <a:r>
              <a:rPr lang="en-US" sz="3400" b="1" spc="-80" dirty="0" err="1">
                <a:solidFill>
                  <a:srgbClr val="000000"/>
                </a:solidFill>
                <a:latin typeface="Graphik Regular" panose="020B0503030202060203" pitchFamily="34" charset="0"/>
              </a:rPr>
              <a:t>Adhitama</a:t>
            </a:r>
            <a:r>
              <a:rPr lang="en-US" sz="34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  <a:r>
              <a:rPr lang="en-US" sz="3400" b="1" spc="-80" dirty="0" err="1">
                <a:solidFill>
                  <a:srgbClr val="000000"/>
                </a:solidFill>
                <a:latin typeface="Graphik Regular" panose="020B0503030202060203" pitchFamily="34" charset="0"/>
              </a:rPr>
              <a:t>Ihza</a:t>
            </a:r>
            <a:r>
              <a:rPr lang="en-US" sz="34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  <a:r>
              <a:rPr lang="en-US" sz="3400" b="1" spc="-80" dirty="0" err="1">
                <a:solidFill>
                  <a:srgbClr val="000000"/>
                </a:solidFill>
                <a:latin typeface="Graphik Regular" panose="020B0503030202060203" pitchFamily="34" charset="0"/>
              </a:rPr>
              <a:t>Pangestu</a:t>
            </a:r>
            <a:endParaRPr lang="en-US" sz="3400" b="1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algn="ctr"/>
            <a:endParaRPr lang="en-US" sz="16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r>
              <a:rPr lang="en-US" sz="32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 Data Analyst</a:t>
            </a:r>
          </a:p>
          <a:p>
            <a:pPr algn="ctr"/>
            <a:endParaRPr lang="en-US" sz="32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5F22DC0-DD44-AC06-8E9A-F27D84424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286" y="7173163"/>
            <a:ext cx="2084271" cy="20256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20AD12-834A-62A1-A8CD-B1F8C2395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286" y="1187622"/>
            <a:ext cx="2084271" cy="2177250"/>
          </a:xfrm>
          <a:prstGeom prst="ellipse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0D9BD8-4884-1C7D-3A9E-07AD3CCE4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870" y="4218426"/>
            <a:ext cx="2201102" cy="2123083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65EDDD7-E2DE-C8B7-EC48-6F4707AB2E82}"/>
              </a:ext>
            </a:extLst>
          </p:cNvPr>
          <p:cNvSpPr txBox="1"/>
          <p:nvPr/>
        </p:nvSpPr>
        <p:spPr>
          <a:xfrm>
            <a:off x="7885722" y="1562100"/>
            <a:ext cx="3468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TEXT PROCESSING</a:t>
            </a:r>
            <a:endParaRPr lang="en-ID" sz="3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64B02-70C6-324D-0CC4-C8D93B0B9788}"/>
              </a:ext>
            </a:extLst>
          </p:cNvPr>
          <p:cNvSpPr txBox="1"/>
          <p:nvPr/>
        </p:nvSpPr>
        <p:spPr>
          <a:xfrm>
            <a:off x="2892619" y="2552700"/>
            <a:ext cx="1455718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Filtering Data :</a:t>
            </a:r>
          </a:p>
          <a:p>
            <a:r>
              <a:rPr lang="en-US" sz="2800" dirty="0"/>
              <a:t>     Remove number, stock market tickers like $GE, old style retweet text “RT”, </a:t>
            </a:r>
          </a:p>
          <a:p>
            <a:r>
              <a:rPr lang="en-US" sz="2800" dirty="0"/>
              <a:t>     hashtags, hyperlinks, coma, punctuation, emoticon, lower.</a:t>
            </a:r>
          </a:p>
          <a:p>
            <a:r>
              <a:rPr lang="en-US" sz="2800" dirty="0"/>
              <a:t>2. Tokenization = </a:t>
            </a:r>
            <a:r>
              <a:rPr lang="en-US" sz="2800" dirty="0" err="1"/>
              <a:t>TweetTokenizer</a:t>
            </a:r>
            <a:r>
              <a:rPr lang="en-US" sz="2800" dirty="0"/>
              <a:t>, </a:t>
            </a:r>
            <a:r>
              <a:rPr lang="en-US" sz="2800" dirty="0" err="1"/>
              <a:t>stopwords_indonesia</a:t>
            </a:r>
            <a:endParaRPr lang="en-US" sz="2800" dirty="0"/>
          </a:p>
          <a:p>
            <a:r>
              <a:rPr lang="en-US" sz="2800" dirty="0"/>
              <a:t>3. Stemmer, use library </a:t>
            </a:r>
            <a:r>
              <a:rPr lang="en-US" sz="2800" dirty="0" err="1"/>
              <a:t>Sastrawi</a:t>
            </a:r>
            <a:endParaRPr lang="en-US" sz="2800" dirty="0"/>
          </a:p>
          <a:p>
            <a:r>
              <a:rPr lang="en-US" sz="2800" dirty="0"/>
              <a:t>4. TF-IDF = </a:t>
            </a:r>
            <a:r>
              <a:rPr lang="en-US" sz="2800" dirty="0" err="1"/>
              <a:t>CountVectorizer</a:t>
            </a:r>
            <a:r>
              <a:rPr lang="en-US" sz="2800" dirty="0"/>
              <a:t>, </a:t>
            </a:r>
            <a:r>
              <a:rPr lang="en-US" sz="2800" dirty="0" err="1"/>
              <a:t>TfidfTransformer</a:t>
            </a:r>
            <a:endParaRPr lang="en-US" sz="2800" dirty="0"/>
          </a:p>
          <a:p>
            <a:endParaRPr lang="en-US" sz="2800" dirty="0"/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979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65EDDD7-E2DE-C8B7-EC48-6F4707AB2E82}"/>
              </a:ext>
            </a:extLst>
          </p:cNvPr>
          <p:cNvSpPr txBox="1"/>
          <p:nvPr/>
        </p:nvSpPr>
        <p:spPr>
          <a:xfrm>
            <a:off x="7885722" y="1562100"/>
            <a:ext cx="3468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TF-IDF</a:t>
            </a:r>
            <a:endParaRPr lang="en-ID" sz="32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B3D7D2D-852D-BEC5-0F04-7630D63F14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00"/>
          <a:stretch/>
        </p:blipFill>
        <p:spPr>
          <a:xfrm>
            <a:off x="2514600" y="2146875"/>
            <a:ext cx="4433413" cy="68347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2EA709-9B1B-DB17-2F7B-46A150182AD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37" t="-698" r="37011" b="698"/>
          <a:stretch/>
        </p:blipFill>
        <p:spPr>
          <a:xfrm>
            <a:off x="7199945" y="2202011"/>
            <a:ext cx="3964312" cy="68438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A50297C-1041-C96E-3DB4-77210FAB94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80698" y="2251649"/>
            <a:ext cx="3526102" cy="70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0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8CA1EE4-02BC-27F4-651F-F3471A903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799" y="2352216"/>
            <a:ext cx="6692581" cy="66122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EB97F35-3FB0-1B81-08F5-AB6773A2DA8E}"/>
              </a:ext>
            </a:extLst>
          </p:cNvPr>
          <p:cNvSpPr txBox="1"/>
          <p:nvPr/>
        </p:nvSpPr>
        <p:spPr>
          <a:xfrm>
            <a:off x="6447760" y="1625931"/>
            <a:ext cx="5669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Filtering and Stemming</a:t>
            </a:r>
            <a:endParaRPr lang="en-ID" sz="28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D45688-1EEE-4CE4-B598-EE92DEEDE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09" y="2432990"/>
            <a:ext cx="6975551" cy="61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9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9E7EEBA-3DD4-815A-6467-3D7B55C97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363" y="1562100"/>
            <a:ext cx="8912551" cy="74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91884C2-5BBF-40E5-B07A-6F2ECE526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64" y="2668824"/>
            <a:ext cx="12581436" cy="32366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FDC8A79-7D06-42C7-BAAF-0CB3A8278C88}"/>
              </a:ext>
            </a:extLst>
          </p:cNvPr>
          <p:cNvSpPr txBox="1"/>
          <p:nvPr/>
        </p:nvSpPr>
        <p:spPr>
          <a:xfrm>
            <a:off x="3203234" y="1920728"/>
            <a:ext cx="5669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Test Split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9380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DA4093E-43C0-40E7-B5A5-5D941E6699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07" y="2298329"/>
            <a:ext cx="6611794" cy="42167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A3A575-1617-452F-AA92-9F70731412A6}"/>
              </a:ext>
            </a:extLst>
          </p:cNvPr>
          <p:cNvSpPr txBox="1"/>
          <p:nvPr/>
        </p:nvSpPr>
        <p:spPr>
          <a:xfrm>
            <a:off x="6003490" y="1383832"/>
            <a:ext cx="7409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Naïve Bayes Algorithm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E0F1CE4-D3A2-4F3F-ADE1-8BC3D7CCAF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07" y="6819900"/>
            <a:ext cx="9769676" cy="25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C64D440-94DE-17C9-E17D-5477D0F1DF4E}"/>
              </a:ext>
            </a:extLst>
          </p:cNvPr>
          <p:cNvSpPr txBox="1"/>
          <p:nvPr/>
        </p:nvSpPr>
        <p:spPr>
          <a:xfrm>
            <a:off x="7007772" y="1529248"/>
            <a:ext cx="7409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 of Method/Algorithm and Tools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3D52E-EDB5-6E1E-C38A-A84313CE23CA}"/>
              </a:ext>
            </a:extLst>
          </p:cNvPr>
          <p:cNvSpPr txBox="1"/>
          <p:nvPr/>
        </p:nvSpPr>
        <p:spPr>
          <a:xfrm>
            <a:off x="3352799" y="2240016"/>
            <a:ext cx="238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en-ID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NaiveBayes</a:t>
            </a:r>
            <a:endParaRPr lang="en-ID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08249E-4164-416B-30C4-0312CB679669}"/>
              </a:ext>
            </a:extLst>
          </p:cNvPr>
          <p:cNvSpPr txBox="1"/>
          <p:nvPr/>
        </p:nvSpPr>
        <p:spPr>
          <a:xfrm>
            <a:off x="3131460" y="7854455"/>
            <a:ext cx="198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1332+796 =  2128</a:t>
            </a:r>
            <a:endParaRPr lang="en-ID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D4C78CC-2926-1136-4414-F1EF59769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260" y="3722197"/>
            <a:ext cx="6369894" cy="394465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EC640FB-59BF-631B-8BD3-A6F0842EFB58}"/>
              </a:ext>
            </a:extLst>
          </p:cNvPr>
          <p:cNvSpPr txBox="1"/>
          <p:nvPr/>
        </p:nvSpPr>
        <p:spPr>
          <a:xfrm>
            <a:off x="2645260" y="3011884"/>
            <a:ext cx="70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Before with parameter naïve bayes</a:t>
            </a:r>
            <a:endParaRPr lang="en-ID" sz="2400" u="sng" dirty="0"/>
          </a:p>
        </p:txBody>
      </p:sp>
    </p:spTree>
    <p:extLst>
      <p:ext uri="{BB962C8B-B14F-4D97-AF65-F5344CB8AC3E}">
        <p14:creationId xmlns:p14="http://schemas.microsoft.com/office/powerpoint/2010/main" val="200176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C64D440-94DE-17C9-E17D-5477D0F1DF4E}"/>
              </a:ext>
            </a:extLst>
          </p:cNvPr>
          <p:cNvSpPr txBox="1"/>
          <p:nvPr/>
        </p:nvSpPr>
        <p:spPr>
          <a:xfrm>
            <a:off x="7007772" y="1529248"/>
            <a:ext cx="7409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 of Method/Algorithm and Tools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578964-4DFB-A4B6-D871-670EC7B6944D}"/>
              </a:ext>
            </a:extLst>
          </p:cNvPr>
          <p:cNvSpPr txBox="1"/>
          <p:nvPr/>
        </p:nvSpPr>
        <p:spPr>
          <a:xfrm>
            <a:off x="2459959" y="2353628"/>
            <a:ext cx="7806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0" dirty="0">
                <a:effectLst/>
                <a:highlight>
                  <a:srgbClr val="F7F7F7"/>
                </a:highlight>
                <a:latin typeface="Sohne"/>
              </a:rPr>
              <a:t># </a:t>
            </a:r>
            <a:r>
              <a:rPr lang="en-ID" sz="2800" b="0" dirty="0" err="1">
                <a:effectLst/>
                <a:highlight>
                  <a:srgbClr val="F7F7F7"/>
                </a:highlight>
                <a:latin typeface="Sohne"/>
              </a:rPr>
              <a:t>HypematerTuning</a:t>
            </a:r>
            <a:r>
              <a:rPr lang="en-ID" sz="2800" b="0" dirty="0">
                <a:effectLst/>
                <a:highlight>
                  <a:srgbClr val="F7F7F7"/>
                </a:highlight>
                <a:latin typeface="Sohne"/>
              </a:rPr>
              <a:t> Naïve Bayes with </a:t>
            </a:r>
            <a:r>
              <a:rPr lang="en-ID" sz="2800" b="0" dirty="0" err="1">
                <a:effectLst/>
                <a:highlight>
                  <a:srgbClr val="F7F7F7"/>
                </a:highlight>
                <a:latin typeface="Sohne"/>
              </a:rPr>
              <a:t>GridSearchCV</a:t>
            </a:r>
            <a:endParaRPr lang="en-ID" sz="2800" b="0" dirty="0">
              <a:effectLst/>
              <a:highlight>
                <a:srgbClr val="F7F7F7"/>
              </a:highlight>
              <a:latin typeface="Sohne"/>
            </a:endParaRPr>
          </a:p>
          <a:p>
            <a:r>
              <a:rPr lang="en-ID" sz="2800" b="1" dirty="0">
                <a:highlight>
                  <a:srgbClr val="FFFFFF"/>
                </a:highlight>
                <a:latin typeface="Sohne"/>
              </a:rPr>
              <a:t> </a:t>
            </a:r>
            <a:endParaRPr lang="en-ID" sz="2800" b="1" i="0" dirty="0">
              <a:effectLst/>
              <a:highlight>
                <a:srgbClr val="FFFFFF"/>
              </a:highlight>
              <a:latin typeface="Sohne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75A0E34-F69B-927D-0121-5418CCBB7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532" y="6876580"/>
            <a:ext cx="7088286" cy="14637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98E4C6A-D645-DA8D-DF90-AB67BD559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0299" y="5295233"/>
            <a:ext cx="6069901" cy="37642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F68117F-9798-3E9F-037E-AF295DEF0B61}"/>
              </a:ext>
            </a:extLst>
          </p:cNvPr>
          <p:cNvSpPr txBox="1"/>
          <p:nvPr/>
        </p:nvSpPr>
        <p:spPr>
          <a:xfrm>
            <a:off x="11829766" y="8997276"/>
            <a:ext cx="198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1511+1005 =  2516</a:t>
            </a:r>
            <a:endParaRPr lang="en-ID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8E8FFD-7D55-4998-BB2B-A05F2D2F42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98" y="3172658"/>
            <a:ext cx="7194920" cy="33424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D99C4F-7B0F-4F88-BA89-793E9A282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648" y="2456800"/>
            <a:ext cx="6069901" cy="27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FFD163-15D7-368D-8A8A-DBE34ECFC2D9}"/>
              </a:ext>
            </a:extLst>
          </p:cNvPr>
          <p:cNvSpPr txBox="1"/>
          <p:nvPr/>
        </p:nvSpPr>
        <p:spPr>
          <a:xfrm>
            <a:off x="6757392" y="1426694"/>
            <a:ext cx="544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Test input word in </a:t>
            </a:r>
            <a:r>
              <a:rPr lang="en-ID" sz="3200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indonesian</a:t>
            </a:r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D2821E-CB9C-E2D5-225F-09C3782F192D}"/>
              </a:ext>
            </a:extLst>
          </p:cNvPr>
          <p:cNvSpPr txBox="1"/>
          <p:nvPr/>
        </p:nvSpPr>
        <p:spPr>
          <a:xfrm>
            <a:off x="3036377" y="2333216"/>
            <a:ext cx="544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</a:t>
            </a:r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ate Speech 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D04FB-0C1C-C33D-A2CC-BC4DD7689F6A}"/>
              </a:ext>
            </a:extLst>
          </p:cNvPr>
          <p:cNvSpPr txBox="1"/>
          <p:nvPr/>
        </p:nvSpPr>
        <p:spPr>
          <a:xfrm>
            <a:off x="11303260" y="2267034"/>
            <a:ext cx="544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 H</a:t>
            </a:r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ate Speech = 0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9F851C0-7E01-DC96-B99B-9FD86AC6E2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01" y="3413044"/>
            <a:ext cx="8057572" cy="31055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686620F-25E1-30CB-1690-05C3817C6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99" y="3532989"/>
            <a:ext cx="7322591" cy="29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BA3A575-1617-452F-AA92-9F70731412A6}"/>
              </a:ext>
            </a:extLst>
          </p:cNvPr>
          <p:cNvSpPr txBox="1"/>
          <p:nvPr/>
        </p:nvSpPr>
        <p:spPr>
          <a:xfrm>
            <a:off x="6003490" y="1383832"/>
            <a:ext cx="7409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</a:t>
            </a:r>
            <a:r>
              <a:rPr lang="en-ID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SVM</a:t>
            </a:r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Algorithm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25411C2-E8AA-4236-820B-8E45B496AC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69" y="2104725"/>
            <a:ext cx="6727908" cy="41341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36EEF9-B775-4966-896D-0B11D90C60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27" y="6379778"/>
            <a:ext cx="11586873" cy="29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64200" y="1880161"/>
            <a:ext cx="5482998" cy="5541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Hate Speech Detection : </a:t>
            </a:r>
          </a:p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In Indonesian Using NLP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C64D440-94DE-17C9-E17D-5477D0F1DF4E}"/>
              </a:ext>
            </a:extLst>
          </p:cNvPr>
          <p:cNvSpPr txBox="1"/>
          <p:nvPr/>
        </p:nvSpPr>
        <p:spPr>
          <a:xfrm>
            <a:off x="7007772" y="1529248"/>
            <a:ext cx="7409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 of Method/Algorithm and Tools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3D52E-EDB5-6E1E-C38A-A84313CE23CA}"/>
              </a:ext>
            </a:extLst>
          </p:cNvPr>
          <p:cNvSpPr txBox="1"/>
          <p:nvPr/>
        </p:nvSpPr>
        <p:spPr>
          <a:xfrm>
            <a:off x="3352799" y="2240016"/>
            <a:ext cx="238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</a:t>
            </a:r>
            <a:r>
              <a:rPr lang="en-ID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ID" sz="28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SVM</a:t>
            </a:r>
            <a:endParaRPr lang="en-ID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C640FB-59BF-631B-8BD3-A6F0842EFB58}"/>
              </a:ext>
            </a:extLst>
          </p:cNvPr>
          <p:cNvSpPr txBox="1"/>
          <p:nvPr/>
        </p:nvSpPr>
        <p:spPr>
          <a:xfrm>
            <a:off x="2645260" y="3011884"/>
            <a:ext cx="70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Before with parameter SVM</a:t>
            </a:r>
            <a:endParaRPr lang="en-ID" sz="2400" u="sn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9FB8743-4FA8-4EDF-9A21-7BEC64DD7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260" y="3589396"/>
            <a:ext cx="6353878" cy="390631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E943857-7415-4BBA-B8B5-CF2165D06D7E}"/>
              </a:ext>
            </a:extLst>
          </p:cNvPr>
          <p:cNvSpPr txBox="1"/>
          <p:nvPr/>
        </p:nvSpPr>
        <p:spPr>
          <a:xfrm>
            <a:off x="3283860" y="8006855"/>
            <a:ext cx="198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1346+805 =  2151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067400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C64D440-94DE-17C9-E17D-5477D0F1DF4E}"/>
              </a:ext>
            </a:extLst>
          </p:cNvPr>
          <p:cNvSpPr txBox="1"/>
          <p:nvPr/>
        </p:nvSpPr>
        <p:spPr>
          <a:xfrm>
            <a:off x="7007772" y="1529248"/>
            <a:ext cx="7409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 of Method/Algorithm and Tools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578964-4DFB-A4B6-D871-670EC7B6944D}"/>
              </a:ext>
            </a:extLst>
          </p:cNvPr>
          <p:cNvSpPr txBox="1"/>
          <p:nvPr/>
        </p:nvSpPr>
        <p:spPr>
          <a:xfrm>
            <a:off x="2459959" y="2353628"/>
            <a:ext cx="7806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0" dirty="0">
                <a:effectLst/>
                <a:highlight>
                  <a:srgbClr val="F7F7F7"/>
                </a:highlight>
                <a:latin typeface="Sohne"/>
              </a:rPr>
              <a:t># </a:t>
            </a:r>
            <a:r>
              <a:rPr lang="en-ID" sz="2800" b="0" dirty="0" err="1">
                <a:effectLst/>
                <a:highlight>
                  <a:srgbClr val="F7F7F7"/>
                </a:highlight>
                <a:latin typeface="Sohne"/>
              </a:rPr>
              <a:t>HypematerTuning</a:t>
            </a:r>
            <a:r>
              <a:rPr lang="en-ID" sz="2800" b="0" dirty="0">
                <a:effectLst/>
                <a:highlight>
                  <a:srgbClr val="F7F7F7"/>
                </a:highlight>
                <a:latin typeface="Sohne"/>
              </a:rPr>
              <a:t> </a:t>
            </a:r>
            <a:r>
              <a:rPr lang="en-ID" sz="2800" dirty="0">
                <a:highlight>
                  <a:srgbClr val="F7F7F7"/>
                </a:highlight>
                <a:latin typeface="Sohne"/>
              </a:rPr>
              <a:t>SVM</a:t>
            </a:r>
            <a:r>
              <a:rPr lang="en-ID" sz="2800" b="0" dirty="0">
                <a:effectLst/>
                <a:highlight>
                  <a:srgbClr val="F7F7F7"/>
                </a:highlight>
                <a:latin typeface="Sohne"/>
              </a:rPr>
              <a:t> with </a:t>
            </a:r>
            <a:r>
              <a:rPr lang="en-ID" sz="2800" b="0" dirty="0" err="1">
                <a:effectLst/>
                <a:highlight>
                  <a:srgbClr val="F7F7F7"/>
                </a:highlight>
                <a:latin typeface="Sohne"/>
              </a:rPr>
              <a:t>GridSearchCV</a:t>
            </a:r>
            <a:endParaRPr lang="en-ID" sz="2800" b="0" dirty="0">
              <a:effectLst/>
              <a:highlight>
                <a:srgbClr val="F7F7F7"/>
              </a:highlight>
              <a:latin typeface="Sohne"/>
            </a:endParaRPr>
          </a:p>
          <a:p>
            <a:r>
              <a:rPr lang="en-ID" sz="2800" b="1" dirty="0">
                <a:highlight>
                  <a:srgbClr val="FFFFFF"/>
                </a:highlight>
                <a:latin typeface="Sohne"/>
              </a:rPr>
              <a:t> </a:t>
            </a:r>
            <a:endParaRPr lang="en-ID" sz="2800" b="1" i="0" dirty="0">
              <a:effectLst/>
              <a:highlight>
                <a:srgbClr val="FFFFFF"/>
              </a:highlight>
              <a:latin typeface="Sohne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5C0EC2-80AE-4A97-AB75-FB0623A01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13" y="3033762"/>
            <a:ext cx="7642440" cy="3557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D0C10A-96F7-453F-B068-D4D045314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747" y="6805871"/>
            <a:ext cx="7708805" cy="15187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73EE806-1947-4884-97E9-3C32B0CACD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6557" y="5866104"/>
            <a:ext cx="6046764" cy="30689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D272A5C-1BB3-463E-8D3E-BF4FD86891F5}"/>
              </a:ext>
            </a:extLst>
          </p:cNvPr>
          <p:cNvSpPr txBox="1"/>
          <p:nvPr/>
        </p:nvSpPr>
        <p:spPr>
          <a:xfrm>
            <a:off x="11829766" y="8997276"/>
            <a:ext cx="198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1491+1023 =  2514</a:t>
            </a:r>
            <a:endParaRPr lang="en-ID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3306727-0ADB-46A3-9FF1-368976A100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69" y="2807713"/>
            <a:ext cx="5731321" cy="29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2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FFD163-15D7-368D-8A8A-DBE34ECFC2D9}"/>
              </a:ext>
            </a:extLst>
          </p:cNvPr>
          <p:cNvSpPr txBox="1"/>
          <p:nvPr/>
        </p:nvSpPr>
        <p:spPr>
          <a:xfrm>
            <a:off x="6757392" y="1426694"/>
            <a:ext cx="544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Test input word in </a:t>
            </a:r>
            <a:r>
              <a:rPr lang="en-ID" sz="3200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indonesian</a:t>
            </a:r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D2821E-CB9C-E2D5-225F-09C3782F192D}"/>
              </a:ext>
            </a:extLst>
          </p:cNvPr>
          <p:cNvSpPr txBox="1"/>
          <p:nvPr/>
        </p:nvSpPr>
        <p:spPr>
          <a:xfrm>
            <a:off x="3036377" y="2333216"/>
            <a:ext cx="544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</a:t>
            </a:r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ate Speech 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D04FB-0C1C-C33D-A2CC-BC4DD7689F6A}"/>
              </a:ext>
            </a:extLst>
          </p:cNvPr>
          <p:cNvSpPr txBox="1"/>
          <p:nvPr/>
        </p:nvSpPr>
        <p:spPr>
          <a:xfrm>
            <a:off x="11303260" y="2267034"/>
            <a:ext cx="544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 H</a:t>
            </a:r>
            <a:r>
              <a:rPr lang="en-ID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ate Speech = 0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94AAB45-184E-C2DD-29FD-94159A50E0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57" y="3500119"/>
            <a:ext cx="7487384" cy="292108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82245C9-CE5A-2403-0218-A136F1EC7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629" y="3464629"/>
            <a:ext cx="7269051" cy="297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1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087839" y="6480806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0A7810-22A0-0C1A-7098-4DA039A63102}"/>
              </a:ext>
            </a:extLst>
          </p:cNvPr>
          <p:cNvSpPr txBox="1"/>
          <p:nvPr/>
        </p:nvSpPr>
        <p:spPr>
          <a:xfrm>
            <a:off x="762000" y="2324100"/>
            <a:ext cx="151043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can distinguish between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HateSpeech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non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HateSpeech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by inputting data</a:t>
            </a: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containing both categories.</a:t>
            </a: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We can best parameter for algorithm between SVM and </a:t>
            </a:r>
            <a:r>
              <a:rPr lang="en-US" sz="32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NaïveBayes</a:t>
            </a: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using </a:t>
            </a:r>
            <a:r>
              <a:rPr lang="en-US" sz="32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Hyperparameter</a:t>
            </a: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tuning with </a:t>
            </a:r>
            <a:r>
              <a:rPr lang="en-US" sz="32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GridSearch</a:t>
            </a: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CV</a:t>
            </a:r>
          </a:p>
          <a:p>
            <a:pPr marL="514350" indent="-514350">
              <a:buFontTx/>
              <a:buAutoNum type="arabicPeriod"/>
            </a:pP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We can determine the accuracy of the best algorithm between SVM and </a:t>
            </a:r>
            <a:r>
              <a:rPr lang="en-US" sz="32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NaïveBayes</a:t>
            </a: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 The best one is </a:t>
            </a:r>
            <a:r>
              <a:rPr lang="en-US" sz="32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NaïveBayes</a:t>
            </a: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05000" y="5753100"/>
            <a:ext cx="3295161" cy="16094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SVM with accuracy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96.62 %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926367" y="5694953"/>
            <a:ext cx="3295161" cy="16094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NB with accuracy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96.69 %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734800" y="1908834"/>
            <a:ext cx="5677467" cy="6401622"/>
            <a:chOff x="0" y="691990"/>
            <a:chExt cx="7569956" cy="853550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821766"/>
              <a:ext cx="7569956" cy="8405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ANALYSIS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Preprocessing techniques are used Filtering Data, Tokenization, Stemmer, and TF-IDF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Algorithms are used CVM and </a:t>
              </a:r>
              <a:r>
                <a:rPr lang="en-US" sz="2400" dirty="0" err="1"/>
                <a:t>NaïveBayes</a:t>
              </a:r>
              <a:r>
                <a:rPr lang="en-US" sz="2400" dirty="0"/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Creating a console to test new sentences, whether the model can detect </a:t>
              </a:r>
              <a:r>
                <a:rPr lang="en-US" sz="2400" dirty="0" err="1"/>
                <a:t>HateSpeech</a:t>
              </a:r>
              <a:r>
                <a:rPr lang="en-US" sz="2400" dirty="0"/>
                <a:t> or not.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1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</a:t>
              </a:r>
            </a:p>
            <a:p>
              <a:pPr>
                <a:lnSpc>
                  <a:spcPts val="2940"/>
                </a:lnSpc>
              </a:pPr>
              <a:r>
                <a:rPr lang="en-US" sz="2400" dirty="0"/>
                <a:t>The best algorithm is </a:t>
              </a:r>
              <a:r>
                <a:rPr lang="en-US" sz="2400" dirty="0" err="1"/>
                <a:t>NaïveBayes</a:t>
              </a:r>
              <a:r>
                <a:rPr lang="en-US" sz="2400" dirty="0"/>
                <a:t>.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1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NEXT STEPS</a:t>
              </a:r>
            </a:p>
            <a:p>
              <a:pPr>
                <a:lnSpc>
                  <a:spcPts val="2940"/>
                </a:lnSpc>
              </a:pPr>
              <a:r>
                <a:rPr lang="en-US" sz="2400" dirty="0"/>
                <a:t>Experimenting with different algorithms or improving existing ones to enhance model performance.</a:t>
              </a:r>
            </a:p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3200" y="1428579"/>
            <a:ext cx="8820151" cy="6098897"/>
            <a:chOff x="-237855" y="-2475629"/>
            <a:chExt cx="11760202" cy="8131862"/>
          </a:xfrm>
        </p:grpSpPr>
        <p:sp>
          <p:nvSpPr>
            <p:cNvPr id="3" name="TextBox 3"/>
            <p:cNvSpPr txBox="1"/>
            <p:nvPr/>
          </p:nvSpPr>
          <p:spPr>
            <a:xfrm>
              <a:off x="-237855" y="-2475629"/>
              <a:ext cx="11564591" cy="164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42244" y="230731"/>
              <a:ext cx="11564591" cy="5425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707813" y="1909667"/>
            <a:ext cx="10989996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1800" dirty="0"/>
              <a:t>      </a:t>
            </a:r>
          </a:p>
          <a:p>
            <a:r>
              <a:rPr lang="en-US" dirty="0"/>
              <a:t>                              </a:t>
            </a:r>
          </a:p>
          <a:p>
            <a:r>
              <a:rPr lang="en-US" sz="2400" dirty="0"/>
              <a:t>                                            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Hate speech on social media platforms can lead to real-world          </a:t>
            </a:r>
            <a:b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                               harm, fostering discrimination, violence, and psychological </a:t>
            </a:r>
            <a:b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                               damage. F</a:t>
            </a:r>
            <a:r>
              <a:rPr lang="en-US" sz="2400" dirty="0"/>
              <a:t>ocusing on these tasks :</a:t>
            </a:r>
          </a:p>
          <a:p>
            <a:r>
              <a:rPr lang="en-US" sz="2400" dirty="0"/>
              <a:t>                          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Exploratory Data Analysis = </a:t>
            </a:r>
            <a:br>
              <a:rPr lang="en-ID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dataset consists of tweets in Bahasa Indonesia labeled for Hate Speech (HS)</a:t>
            </a:r>
            <a:endParaRPr lang="en-ID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Text Processing = </a:t>
            </a:r>
            <a:br>
              <a:rPr lang="en-ID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ID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Filtering, Stemmer (</a:t>
            </a:r>
            <a:r>
              <a:rPr lang="en-ID" sz="2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Sastrawi</a:t>
            </a:r>
            <a:r>
              <a:rPr lang="en-ID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), </a:t>
            </a: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Tokenization, </a:t>
            </a:r>
            <a:r>
              <a:rPr lang="en-ID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TF-IDF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Method/Algorithm and Tools =</a:t>
            </a:r>
          </a:p>
          <a:p>
            <a:pPr lvl="7"/>
            <a:r>
              <a:rPr lang="en-ID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ID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Model: NLP Libraries: NLTK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=</a:t>
            </a:r>
          </a:p>
          <a:p>
            <a:pPr lvl="7"/>
            <a:r>
              <a:rPr lang="en-ID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ID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Accuracy, Precision and Recall, F1-Score</a:t>
            </a:r>
            <a:br>
              <a:rPr lang="en-ID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ID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</a:t>
            </a:r>
            <a:r>
              <a:rPr lang="en-ID" sz="2400" dirty="0" err="1">
                <a:effectLst/>
                <a:highlight>
                  <a:srgbClr val="F7F7F7"/>
                </a:highlight>
                <a:latin typeface="Sohne"/>
              </a:rPr>
              <a:t>NaiveBayes</a:t>
            </a:r>
            <a:r>
              <a:rPr lang="en-ID" sz="2400" dirty="0">
                <a:effectLst/>
                <a:highlight>
                  <a:srgbClr val="F7F7F7"/>
                </a:highlight>
                <a:latin typeface="Sohne"/>
              </a:rPr>
              <a:t>, S</a:t>
            </a:r>
            <a:r>
              <a:rPr lang="en-ID" sz="2400" i="0" dirty="0">
                <a:effectLst/>
                <a:highlight>
                  <a:srgbClr val="FFFFFF"/>
                </a:highlight>
                <a:latin typeface="Sohne"/>
              </a:rPr>
              <a:t>VM</a:t>
            </a:r>
            <a:endParaRPr lang="en-US" sz="2400" dirty="0">
              <a:latin typeface="Sohne"/>
            </a:endParaRPr>
          </a:p>
          <a:p>
            <a:r>
              <a:rPr lang="en-US" sz="2400" dirty="0"/>
              <a:t>                                 </a:t>
            </a:r>
          </a:p>
          <a:p>
            <a:r>
              <a:rPr lang="en-US" sz="2400" dirty="0"/>
              <a:t>                                     </a:t>
            </a:r>
          </a:p>
          <a:p>
            <a:r>
              <a:rPr lang="en-US" sz="2400" dirty="0"/>
              <a:t>                                </a:t>
            </a:r>
          </a:p>
          <a:p>
            <a:r>
              <a:rPr lang="en-US" sz="2400" dirty="0"/>
              <a:t>                                                 </a:t>
            </a:r>
            <a:endParaRPr lang="en-ID" sz="24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0363200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                                                                 </a:t>
            </a:r>
          </a:p>
          <a:p>
            <a:r>
              <a:rPr lang="en-AU" dirty="0"/>
              <a:t>                                                 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Hate speech on social media has  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                      harmful impacts, including 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                      promoting discrimination and 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                      violence. Therefore, automatic 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                      detection of hate speech is crucial to 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                      help social media platforms flag and 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                      handle harmful content quickly and 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                      efficiently.</a:t>
            </a:r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</a:t>
            </a:r>
          </a:p>
          <a:p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</a:t>
            </a:r>
          </a:p>
          <a:p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</a:t>
            </a:r>
          </a:p>
          <a:p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</a:t>
            </a:r>
          </a:p>
          <a:p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</a:t>
            </a:r>
          </a:p>
          <a:p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E309DE25-5C48-9D34-A1A8-F0B27B929621}"/>
              </a:ext>
            </a:extLst>
          </p:cNvPr>
          <p:cNvSpPr txBox="1"/>
          <p:nvPr/>
        </p:nvSpPr>
        <p:spPr>
          <a:xfrm>
            <a:off x="8349579" y="3806172"/>
            <a:ext cx="4999175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Data Modelling</a:t>
            </a: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85CBFD87-FE99-439E-C3E9-1E0B7A18386D}"/>
              </a:ext>
            </a:extLst>
          </p:cNvPr>
          <p:cNvSpPr txBox="1"/>
          <p:nvPr/>
        </p:nvSpPr>
        <p:spPr>
          <a:xfrm>
            <a:off x="6614318" y="2353999"/>
            <a:ext cx="4999175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Data Cleaning</a:t>
            </a:r>
          </a:p>
        </p:txBody>
      </p:sp>
      <p:sp>
        <p:nvSpPr>
          <p:cNvPr id="41" name="TextBox 21">
            <a:extLst>
              <a:ext uri="{FF2B5EF4-FFF2-40B4-BE49-F238E27FC236}">
                <a16:creationId xmlns:a16="http://schemas.microsoft.com/office/drawing/2014/main" id="{F81955E6-2D31-59C5-6847-BE9EE94E7D83}"/>
              </a:ext>
            </a:extLst>
          </p:cNvPr>
          <p:cNvSpPr txBox="1"/>
          <p:nvPr/>
        </p:nvSpPr>
        <p:spPr>
          <a:xfrm>
            <a:off x="5313788" y="842040"/>
            <a:ext cx="4999175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Data Understanding</a:t>
            </a: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A9920758-51B6-9F2E-7AA6-64E4B51E31B2}"/>
              </a:ext>
            </a:extLst>
          </p:cNvPr>
          <p:cNvSpPr txBox="1"/>
          <p:nvPr/>
        </p:nvSpPr>
        <p:spPr>
          <a:xfrm>
            <a:off x="10087005" y="5465019"/>
            <a:ext cx="4999175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53D89312-BA51-DDA3-27CD-F976E6526A60}"/>
              </a:ext>
            </a:extLst>
          </p:cNvPr>
          <p:cNvSpPr txBox="1"/>
          <p:nvPr/>
        </p:nvSpPr>
        <p:spPr>
          <a:xfrm>
            <a:off x="11914497" y="7241909"/>
            <a:ext cx="4999175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F5F0B79-F66E-6C58-55D9-9E06E01B3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610" y="2266750"/>
            <a:ext cx="7748908" cy="73582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69C2E7-9328-CCF1-FC3E-2E111C86B280}"/>
              </a:ext>
            </a:extLst>
          </p:cNvPr>
          <p:cNvSpPr txBox="1"/>
          <p:nvPr/>
        </p:nvSpPr>
        <p:spPr>
          <a:xfrm>
            <a:off x="4048000" y="1456475"/>
            <a:ext cx="10031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datatypes check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69C2E7-9328-CCF1-FC3E-2E111C86B280}"/>
              </a:ext>
            </a:extLst>
          </p:cNvPr>
          <p:cNvSpPr txBox="1"/>
          <p:nvPr/>
        </p:nvSpPr>
        <p:spPr>
          <a:xfrm>
            <a:off x="4048000" y="1411035"/>
            <a:ext cx="10031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Value Count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CA20E0-8EF8-2678-3583-72029BDB4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919" y="2257083"/>
            <a:ext cx="6159817" cy="61788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A111AFD-8C65-5822-EA70-891AFB688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0" y="2211075"/>
            <a:ext cx="6159817" cy="54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2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69C2E7-9328-CCF1-FC3E-2E111C86B280}"/>
              </a:ext>
            </a:extLst>
          </p:cNvPr>
          <p:cNvSpPr txBox="1"/>
          <p:nvPr/>
        </p:nvSpPr>
        <p:spPr>
          <a:xfrm>
            <a:off x="4031780" y="1544843"/>
            <a:ext cx="11436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Let's check total of label hate speech and not hate speech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52ADB64-AA62-F9F4-7180-1692B1670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6680" y="2136658"/>
            <a:ext cx="8596520" cy="69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2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592</Words>
  <Application>Microsoft Office PowerPoint</Application>
  <PresentationFormat>Custom</PresentationFormat>
  <Paragraphs>181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Graphik Regular</vt:lpstr>
      <vt:lpstr>Söhne</vt:lpstr>
      <vt:lpstr>Calibri</vt:lpstr>
      <vt:lpstr>Arial</vt:lpstr>
      <vt:lpstr>Clear Sans Regular Bold</vt:lpstr>
      <vt:lpstr>Sohne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Yendri Kilauan</cp:lastModifiedBy>
  <cp:revision>56</cp:revision>
  <dcterms:created xsi:type="dcterms:W3CDTF">2006-08-16T00:00:00Z</dcterms:created>
  <dcterms:modified xsi:type="dcterms:W3CDTF">2024-05-18T06:53:10Z</dcterms:modified>
  <dc:identifier>DAEhDyfaYKE</dc:identifier>
</cp:coreProperties>
</file>