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70595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242239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1563661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AFFB9474-7F99-472F-959E-C139844EE9D4}" type="slidenum">
              <a:rPr lang="bs-Latn-BA" smtClean="0"/>
              <a:t>‹#›</a:t>
            </a:fld>
            <a:endParaRPr lang="bs-Latn-BA"/>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161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3702109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1254100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154207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1203707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104990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341646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398018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139332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4399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41643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238219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393915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1F7D0-7441-43C8-B171-9E908B1EB223}" type="datetimeFigureOut">
              <a:rPr lang="bs-Latn-BA" smtClean="0"/>
              <a:t>9. 6. 2023.</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AFFB9474-7F99-472F-959E-C139844EE9D4}" type="slidenum">
              <a:rPr lang="bs-Latn-BA" smtClean="0"/>
              <a:t>‹#›</a:t>
            </a:fld>
            <a:endParaRPr lang="bs-Latn-BA"/>
          </a:p>
        </p:txBody>
      </p:sp>
    </p:spTree>
    <p:extLst>
      <p:ext uri="{BB962C8B-B14F-4D97-AF65-F5344CB8AC3E}">
        <p14:creationId xmlns:p14="http://schemas.microsoft.com/office/powerpoint/2010/main" val="3670060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9F1F7D0-7441-43C8-B171-9E908B1EB223}" type="datetimeFigureOut">
              <a:rPr lang="bs-Latn-BA" smtClean="0"/>
              <a:t>9. 6. 2023.</a:t>
            </a:fld>
            <a:endParaRPr lang="bs-Latn-BA"/>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bs-Latn-B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FFB9474-7F99-472F-959E-C139844EE9D4}" type="slidenum">
              <a:rPr lang="bs-Latn-BA" smtClean="0"/>
              <a:t>‹#›</a:t>
            </a:fld>
            <a:endParaRPr lang="bs-Latn-BA"/>
          </a:p>
        </p:txBody>
      </p:sp>
    </p:spTree>
    <p:extLst>
      <p:ext uri="{BB962C8B-B14F-4D97-AF65-F5344CB8AC3E}">
        <p14:creationId xmlns:p14="http://schemas.microsoft.com/office/powerpoint/2010/main" val="3262916822"/>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s-Latn-BA" dirty="0" smtClean="0"/>
              <a:t>Docker multi-database server</a:t>
            </a:r>
            <a:endParaRPr lang="bs-Latn-BA" dirty="0"/>
          </a:p>
        </p:txBody>
      </p:sp>
      <p:sp>
        <p:nvSpPr>
          <p:cNvPr id="3" name="Subtitle 2"/>
          <p:cNvSpPr>
            <a:spLocks noGrp="1"/>
          </p:cNvSpPr>
          <p:nvPr>
            <p:ph type="subTitle" idx="1"/>
          </p:nvPr>
        </p:nvSpPr>
        <p:spPr/>
        <p:txBody>
          <a:bodyPr/>
          <a:lstStyle/>
          <a:p>
            <a:endParaRPr lang="bs-Latn-BA" dirty="0"/>
          </a:p>
        </p:txBody>
      </p:sp>
    </p:spTree>
    <p:extLst>
      <p:ext uri="{BB962C8B-B14F-4D97-AF65-F5344CB8AC3E}">
        <p14:creationId xmlns:p14="http://schemas.microsoft.com/office/powerpoint/2010/main" val="43538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Uvod</a:t>
            </a:r>
            <a:endParaRPr lang="bs-Latn-BA" dirty="0"/>
          </a:p>
        </p:txBody>
      </p:sp>
      <p:sp>
        <p:nvSpPr>
          <p:cNvPr id="3" name="Content Placeholder 2"/>
          <p:cNvSpPr>
            <a:spLocks noGrp="1"/>
          </p:cNvSpPr>
          <p:nvPr>
            <p:ph idx="1"/>
          </p:nvPr>
        </p:nvSpPr>
        <p:spPr/>
        <p:txBody>
          <a:bodyPr/>
          <a:lstStyle/>
          <a:p>
            <a:r>
              <a:rPr lang="bs-Latn-BA" dirty="0" smtClean="0"/>
              <a:t>Koristi se  </a:t>
            </a:r>
            <a:r>
              <a:rPr lang="bs-Latn-BA" dirty="0"/>
              <a:t>za upravljanje sa više baza podataka istovremeno. </a:t>
            </a:r>
            <a:endParaRPr lang="bs-Latn-BA" dirty="0" smtClean="0"/>
          </a:p>
          <a:p>
            <a:r>
              <a:rPr lang="bs-Latn-BA" dirty="0"/>
              <a:t>K</a:t>
            </a:r>
            <a:r>
              <a:rPr lang="bs-Latn-BA" dirty="0" smtClean="0"/>
              <a:t>orisno </a:t>
            </a:r>
            <a:r>
              <a:rPr lang="bs-Latn-BA" dirty="0"/>
              <a:t>u </a:t>
            </a:r>
            <a:r>
              <a:rPr lang="bs-Latn-BA" dirty="0" smtClean="0"/>
              <a:t>situacijama organizacija sa velikim brojem aplikacija i procesa. </a:t>
            </a:r>
          </a:p>
          <a:p>
            <a:r>
              <a:rPr lang="bs-Latn-BA" dirty="0" smtClean="0"/>
              <a:t>Jedinstveni interfejs. </a:t>
            </a:r>
          </a:p>
          <a:p>
            <a:r>
              <a:rPr lang="bs-Latn-BA" dirty="0" smtClean="0"/>
              <a:t>Podaci se </a:t>
            </a:r>
            <a:r>
              <a:rPr lang="bs-Latn-BA" dirty="0"/>
              <a:t>mogu lako prenositi između baza </a:t>
            </a:r>
            <a:r>
              <a:rPr lang="bs-Latn-BA" dirty="0" smtClean="0"/>
              <a:t>podataka.</a:t>
            </a:r>
          </a:p>
          <a:p>
            <a:r>
              <a:rPr lang="bs-Latn-BA" dirty="0"/>
              <a:t>M</a:t>
            </a:r>
            <a:r>
              <a:rPr lang="bs-Latn-BA" dirty="0" smtClean="0"/>
              <a:t>ulti-database server – skalabilnost i ekonomičnost.</a:t>
            </a:r>
            <a:endParaRPr lang="bs-Latn-BA" dirty="0"/>
          </a:p>
        </p:txBody>
      </p:sp>
    </p:spTree>
    <p:extLst>
      <p:ext uri="{BB962C8B-B14F-4D97-AF65-F5344CB8AC3E}">
        <p14:creationId xmlns:p14="http://schemas.microsoft.com/office/powerpoint/2010/main" val="255305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Dockerfile, docker-compose, yaml</a:t>
            </a:r>
            <a:endParaRPr lang="bs-Latn-BA" dirty="0"/>
          </a:p>
        </p:txBody>
      </p:sp>
      <p:sp>
        <p:nvSpPr>
          <p:cNvPr id="3" name="Content Placeholder 2"/>
          <p:cNvSpPr>
            <a:spLocks noGrp="1"/>
          </p:cNvSpPr>
          <p:nvPr>
            <p:ph idx="1"/>
          </p:nvPr>
        </p:nvSpPr>
        <p:spPr/>
        <p:txBody>
          <a:bodyPr/>
          <a:lstStyle/>
          <a:p>
            <a:r>
              <a:rPr lang="bs-Latn-BA" dirty="0"/>
              <a:t>Dockerfile je tekst koji se koristi za definisanje docker containera. On sadrži sve potrebne korake i upute koje će docker platforma koristiti kako bi se kreirao container. U njemu definišemo osnovnu sliku (base image) koju ćemo koristiti, dodajemo sve potrebne “dependencies” i slične stvari. To je osnovni alat za izgradnju docker slike i definira kako se aplikacija ili usluga moraju konfigurisati, instalirati i pokrenuti unutar docker container-a. </a:t>
            </a:r>
            <a:endParaRPr lang="bs-Latn-BA" dirty="0" smtClean="0"/>
          </a:p>
          <a:p>
            <a:endParaRPr lang="bs-Latn-BA" dirty="0"/>
          </a:p>
          <a:p>
            <a:r>
              <a:rPr lang="bs-Latn-BA" dirty="0" smtClean="0"/>
              <a:t>Nakon završenog pisanja dockerfile-a, pokreće se komandom </a:t>
            </a:r>
            <a:r>
              <a:rPr lang="bs-Latn-BA" i="1" dirty="0" smtClean="0"/>
              <a:t>docker build</a:t>
            </a:r>
            <a:r>
              <a:rPr lang="bs-Latn-BA" dirty="0" smtClean="0"/>
              <a:t>, nakon čega se „pravi“ docker image. </a:t>
            </a:r>
            <a:endParaRPr lang="bs-Latn-BA" dirty="0"/>
          </a:p>
        </p:txBody>
      </p:sp>
    </p:spTree>
    <p:extLst>
      <p:ext uri="{BB962C8B-B14F-4D97-AF65-F5344CB8AC3E}">
        <p14:creationId xmlns:p14="http://schemas.microsoft.com/office/powerpoint/2010/main" val="157089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a:t>Dockerfile, docker-compose, yaml</a:t>
            </a:r>
          </a:p>
        </p:txBody>
      </p:sp>
      <p:sp>
        <p:nvSpPr>
          <p:cNvPr id="3" name="Content Placeholder 2"/>
          <p:cNvSpPr>
            <a:spLocks noGrp="1"/>
          </p:cNvSpPr>
          <p:nvPr>
            <p:ph idx="1"/>
          </p:nvPr>
        </p:nvSpPr>
        <p:spPr/>
        <p:txBody>
          <a:bodyPr/>
          <a:lstStyle/>
          <a:p>
            <a:r>
              <a:rPr lang="bs-Latn-BA" dirty="0"/>
              <a:t>Docker compose je alat za definisanje i pokretanje docker aplikacija sa više kontejnera. Ovaj alat vam omogućava da definišete vaše aplikacije, servise, mreže i volumene u jednom fajlu, I pokrenete I zaustavite sve kontejnere u vašoj aplikaciji s jednom komadnom</a:t>
            </a:r>
            <a:r>
              <a:rPr lang="bs-Latn-BA" dirty="0" smtClean="0"/>
              <a:t>.</a:t>
            </a:r>
          </a:p>
          <a:p>
            <a:endParaRPr lang="bs-Latn-BA" dirty="0"/>
          </a:p>
          <a:p>
            <a:r>
              <a:rPr lang="bs-Latn-BA" dirty="0" smtClean="0"/>
              <a:t>Komanda za pokretanje je </a:t>
            </a:r>
            <a:r>
              <a:rPr lang="bs-Latn-BA" i="1" dirty="0" smtClean="0"/>
              <a:t>docker-compose up</a:t>
            </a:r>
            <a:r>
              <a:rPr lang="bs-Latn-BA" dirty="0" smtClean="0"/>
              <a:t>. </a:t>
            </a:r>
            <a:endParaRPr lang="bs-Latn-BA" dirty="0"/>
          </a:p>
        </p:txBody>
      </p:sp>
    </p:spTree>
    <p:extLst>
      <p:ext uri="{BB962C8B-B14F-4D97-AF65-F5344CB8AC3E}">
        <p14:creationId xmlns:p14="http://schemas.microsoft.com/office/powerpoint/2010/main" val="26448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a:t>Dockerfile, docker-compose, yaml</a:t>
            </a:r>
          </a:p>
        </p:txBody>
      </p:sp>
      <p:sp>
        <p:nvSpPr>
          <p:cNvPr id="3" name="Content Placeholder 2"/>
          <p:cNvSpPr>
            <a:spLocks noGrp="1"/>
          </p:cNvSpPr>
          <p:nvPr>
            <p:ph idx="1"/>
          </p:nvPr>
        </p:nvSpPr>
        <p:spPr/>
        <p:txBody>
          <a:bodyPr>
            <a:normAutofit fontScale="92500" lnSpcReduction="20000"/>
          </a:bodyPr>
          <a:lstStyle/>
          <a:p>
            <a:r>
              <a:rPr lang="bs-Latn-BA" dirty="0"/>
              <a:t>YAML je ljudski čitljiv jezik. Najčešće se koristi za konfiguracijske fajlove i u svrhe gdje se podaci skladište ili prenose</a:t>
            </a:r>
            <a:r>
              <a:rPr lang="bs-Latn-BA" dirty="0" smtClean="0"/>
              <a:t>. </a:t>
            </a:r>
            <a:r>
              <a:rPr lang="bs-Latn-BA" dirty="0"/>
              <a:t>YAML datoteke se obično sastoje od niza parova zvanih “ključ-vrijednost” pri čemu su vrijednosti često nizovi ili objekti koji sadrže druge parove “ključ-vrijednost”. </a:t>
            </a:r>
            <a:r>
              <a:rPr lang="bs-Latn-BA" dirty="0" smtClean="0"/>
              <a:t>Primjer </a:t>
            </a:r>
            <a:r>
              <a:rPr lang="bs-Latn-BA" dirty="0"/>
              <a:t>YAML fajl-a ispod: </a:t>
            </a:r>
            <a:endParaRPr lang="bs-Latn-BA" dirty="0" smtClean="0"/>
          </a:p>
          <a:p>
            <a:r>
              <a:rPr lang="nn-NO" dirty="0">
                <a:solidFill>
                  <a:srgbClr val="FF0000"/>
                </a:solidFill>
                <a:latin typeface="RomanD" panose="00000400000000000000" pitchFamily="2" charset="0"/>
                <a:cs typeface="RomanD" panose="00000400000000000000" pitchFamily="2" charset="0"/>
              </a:rPr>
              <a:t>ime: Faris </a:t>
            </a:r>
            <a:endParaRPr lang="bs-Latn-BA" dirty="0" smtClean="0">
              <a:solidFill>
                <a:srgbClr val="FF0000"/>
              </a:solidFill>
              <a:latin typeface="RomanD" panose="00000400000000000000" pitchFamily="2" charset="0"/>
              <a:cs typeface="RomanD" panose="00000400000000000000" pitchFamily="2" charset="0"/>
            </a:endParaRPr>
          </a:p>
          <a:p>
            <a:r>
              <a:rPr lang="nn-NO" dirty="0" smtClean="0">
                <a:solidFill>
                  <a:srgbClr val="FF0000"/>
                </a:solidFill>
                <a:latin typeface="RomanD" panose="00000400000000000000" pitchFamily="2" charset="0"/>
                <a:cs typeface="RomanD" panose="00000400000000000000" pitchFamily="2" charset="0"/>
              </a:rPr>
              <a:t>prezime</a:t>
            </a:r>
            <a:r>
              <a:rPr lang="nn-NO" dirty="0">
                <a:solidFill>
                  <a:srgbClr val="FF0000"/>
                </a:solidFill>
                <a:latin typeface="RomanD" panose="00000400000000000000" pitchFamily="2" charset="0"/>
                <a:cs typeface="RomanD" panose="00000400000000000000" pitchFamily="2" charset="0"/>
              </a:rPr>
              <a:t>: Ibrišević </a:t>
            </a:r>
            <a:endParaRPr lang="bs-Latn-BA" dirty="0" smtClean="0">
              <a:solidFill>
                <a:srgbClr val="FF0000"/>
              </a:solidFill>
              <a:latin typeface="RomanD" panose="00000400000000000000" pitchFamily="2" charset="0"/>
              <a:cs typeface="RomanD" panose="00000400000000000000" pitchFamily="2" charset="0"/>
            </a:endParaRPr>
          </a:p>
          <a:p>
            <a:r>
              <a:rPr lang="nn-NO" dirty="0" smtClean="0">
                <a:solidFill>
                  <a:srgbClr val="FF0000"/>
                </a:solidFill>
                <a:latin typeface="RomanD" panose="00000400000000000000" pitchFamily="2" charset="0"/>
                <a:cs typeface="RomanD" panose="00000400000000000000" pitchFamily="2" charset="0"/>
              </a:rPr>
              <a:t>godine</a:t>
            </a:r>
            <a:r>
              <a:rPr lang="nn-NO" dirty="0">
                <a:solidFill>
                  <a:srgbClr val="FF0000"/>
                </a:solidFill>
                <a:latin typeface="RomanD" panose="00000400000000000000" pitchFamily="2" charset="0"/>
                <a:cs typeface="RomanD" panose="00000400000000000000" pitchFamily="2" charset="0"/>
              </a:rPr>
              <a:t>: 20 </a:t>
            </a:r>
            <a:endParaRPr lang="bs-Latn-BA" dirty="0" smtClean="0">
              <a:solidFill>
                <a:srgbClr val="FF0000"/>
              </a:solidFill>
              <a:latin typeface="RomanD" panose="00000400000000000000" pitchFamily="2" charset="0"/>
              <a:cs typeface="RomanD" panose="00000400000000000000" pitchFamily="2" charset="0"/>
            </a:endParaRPr>
          </a:p>
          <a:p>
            <a:r>
              <a:rPr lang="nn-NO" dirty="0" smtClean="0">
                <a:solidFill>
                  <a:srgbClr val="FF0000"/>
                </a:solidFill>
                <a:latin typeface="RomanD" panose="00000400000000000000" pitchFamily="2" charset="0"/>
                <a:cs typeface="RomanD" panose="00000400000000000000" pitchFamily="2" charset="0"/>
              </a:rPr>
              <a:t>adrese</a:t>
            </a:r>
            <a:r>
              <a:rPr lang="nn-NO" dirty="0">
                <a:solidFill>
                  <a:srgbClr val="FF0000"/>
                </a:solidFill>
                <a:latin typeface="RomanD" panose="00000400000000000000" pitchFamily="2" charset="0"/>
                <a:cs typeface="RomanD" panose="00000400000000000000" pitchFamily="2" charset="0"/>
              </a:rPr>
              <a:t>: </a:t>
            </a:r>
            <a:endParaRPr lang="bs-Latn-BA" dirty="0" smtClean="0">
              <a:solidFill>
                <a:srgbClr val="FF0000"/>
              </a:solidFill>
              <a:latin typeface="RomanD" panose="00000400000000000000" pitchFamily="2" charset="0"/>
              <a:cs typeface="RomanD" panose="00000400000000000000" pitchFamily="2" charset="0"/>
            </a:endParaRPr>
          </a:p>
          <a:p>
            <a:pPr lvl="1"/>
            <a:r>
              <a:rPr lang="nn-NO" dirty="0" smtClean="0">
                <a:solidFill>
                  <a:srgbClr val="FF0000"/>
                </a:solidFill>
                <a:latin typeface="RomanD" panose="00000400000000000000" pitchFamily="2" charset="0"/>
                <a:cs typeface="RomanD" panose="00000400000000000000" pitchFamily="2" charset="0"/>
              </a:rPr>
              <a:t>- </a:t>
            </a:r>
            <a:r>
              <a:rPr lang="nn-NO" dirty="0">
                <a:solidFill>
                  <a:srgbClr val="FF0000"/>
                </a:solidFill>
                <a:latin typeface="RomanD" panose="00000400000000000000" pitchFamily="2" charset="0"/>
                <a:cs typeface="RomanD" panose="00000400000000000000" pitchFamily="2" charset="0"/>
              </a:rPr>
              <a:t>grad: Zenica </a:t>
            </a:r>
            <a:endParaRPr lang="bs-Latn-BA" dirty="0" smtClean="0">
              <a:solidFill>
                <a:srgbClr val="FF0000"/>
              </a:solidFill>
              <a:latin typeface="RomanD" panose="00000400000000000000" pitchFamily="2" charset="0"/>
              <a:cs typeface="RomanD" panose="00000400000000000000" pitchFamily="2" charset="0"/>
            </a:endParaRPr>
          </a:p>
          <a:p>
            <a:pPr lvl="1"/>
            <a:r>
              <a:rPr lang="nn-NO" dirty="0" smtClean="0">
                <a:solidFill>
                  <a:srgbClr val="FF0000"/>
                </a:solidFill>
                <a:latin typeface="RomanD" panose="00000400000000000000" pitchFamily="2" charset="0"/>
                <a:cs typeface="RomanD" panose="00000400000000000000" pitchFamily="2" charset="0"/>
              </a:rPr>
              <a:t>ulica</a:t>
            </a:r>
            <a:r>
              <a:rPr lang="nn-NO" dirty="0">
                <a:solidFill>
                  <a:srgbClr val="FF0000"/>
                </a:solidFill>
                <a:latin typeface="RomanD" panose="00000400000000000000" pitchFamily="2" charset="0"/>
                <a:cs typeface="RomanD" panose="00000400000000000000" pitchFamily="2" charset="0"/>
              </a:rPr>
              <a:t>: Bulevar Kralja Tvrtka </a:t>
            </a:r>
            <a:r>
              <a:rPr lang="nn-NO" dirty="0" smtClean="0">
                <a:solidFill>
                  <a:srgbClr val="FF0000"/>
                </a:solidFill>
                <a:latin typeface="RomanD" panose="00000400000000000000" pitchFamily="2" charset="0"/>
                <a:cs typeface="RomanD" panose="00000400000000000000" pitchFamily="2" charset="0"/>
              </a:rPr>
              <a:t>I </a:t>
            </a:r>
            <a:endParaRPr lang="bs-Latn-BA" dirty="0" smtClean="0">
              <a:solidFill>
                <a:srgbClr val="FF0000"/>
              </a:solidFill>
              <a:latin typeface="RomanD" panose="00000400000000000000" pitchFamily="2" charset="0"/>
              <a:cs typeface="RomanD" panose="00000400000000000000" pitchFamily="2" charset="0"/>
            </a:endParaRPr>
          </a:p>
          <a:p>
            <a:pPr lvl="1"/>
            <a:r>
              <a:rPr lang="bs-Latn-BA" dirty="0" smtClean="0">
                <a:solidFill>
                  <a:srgbClr val="FF0000"/>
                </a:solidFill>
                <a:latin typeface="RomanD" panose="00000400000000000000" pitchFamily="2" charset="0"/>
                <a:cs typeface="RomanD" panose="00000400000000000000" pitchFamily="2" charset="0"/>
              </a:rPr>
              <a:t>-</a:t>
            </a:r>
            <a:r>
              <a:rPr lang="nn-NO" dirty="0" smtClean="0">
                <a:solidFill>
                  <a:srgbClr val="FF0000"/>
                </a:solidFill>
                <a:latin typeface="RomanD" panose="00000400000000000000" pitchFamily="2" charset="0"/>
                <a:cs typeface="RomanD" panose="00000400000000000000" pitchFamily="2" charset="0"/>
              </a:rPr>
              <a:t>grad</a:t>
            </a:r>
            <a:r>
              <a:rPr lang="nn-NO" dirty="0">
                <a:solidFill>
                  <a:srgbClr val="FF0000"/>
                </a:solidFill>
                <a:latin typeface="RomanD" panose="00000400000000000000" pitchFamily="2" charset="0"/>
                <a:cs typeface="RomanD" panose="00000400000000000000" pitchFamily="2" charset="0"/>
              </a:rPr>
              <a:t>: Sarajevo </a:t>
            </a:r>
            <a:endParaRPr lang="bs-Latn-BA" dirty="0" smtClean="0">
              <a:solidFill>
                <a:srgbClr val="FF0000"/>
              </a:solidFill>
              <a:latin typeface="RomanD" panose="00000400000000000000" pitchFamily="2" charset="0"/>
              <a:cs typeface="RomanD" panose="00000400000000000000" pitchFamily="2" charset="0"/>
            </a:endParaRPr>
          </a:p>
          <a:p>
            <a:pPr lvl="1"/>
            <a:r>
              <a:rPr lang="nn-NO" dirty="0" smtClean="0">
                <a:solidFill>
                  <a:srgbClr val="FF0000"/>
                </a:solidFill>
                <a:latin typeface="RomanD" panose="00000400000000000000" pitchFamily="2" charset="0"/>
                <a:cs typeface="RomanD" panose="00000400000000000000" pitchFamily="2" charset="0"/>
              </a:rPr>
              <a:t>ulica</a:t>
            </a:r>
            <a:r>
              <a:rPr lang="nn-NO" dirty="0">
                <a:solidFill>
                  <a:srgbClr val="FF0000"/>
                </a:solidFill>
                <a:latin typeface="RomanD" panose="00000400000000000000" pitchFamily="2" charset="0"/>
                <a:cs typeface="RomanD" panose="00000400000000000000" pitchFamily="2" charset="0"/>
              </a:rPr>
              <a:t>: Skenderija 22</a:t>
            </a:r>
            <a:endParaRPr lang="bs-Latn-BA" dirty="0">
              <a:solidFill>
                <a:srgbClr val="FF0000"/>
              </a:solidFill>
              <a:latin typeface="RomanD" panose="00000400000000000000" pitchFamily="2" charset="0"/>
              <a:cs typeface="RomanD" panose="00000400000000000000" pitchFamily="2" charset="0"/>
            </a:endParaRPr>
          </a:p>
        </p:txBody>
      </p:sp>
    </p:spTree>
    <p:extLst>
      <p:ext uri="{BB962C8B-B14F-4D97-AF65-F5344CB8AC3E}">
        <p14:creationId xmlns:p14="http://schemas.microsoft.com/office/powerpoint/2010/main" val="38491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Opis rada projekta</a:t>
            </a:r>
            <a:endParaRPr lang="bs-Latn-BA" dirty="0"/>
          </a:p>
        </p:txBody>
      </p:sp>
      <p:sp>
        <p:nvSpPr>
          <p:cNvPr id="3" name="Content Placeholder 2"/>
          <p:cNvSpPr>
            <a:spLocks noGrp="1"/>
          </p:cNvSpPr>
          <p:nvPr>
            <p:ph idx="1"/>
          </p:nvPr>
        </p:nvSpPr>
        <p:spPr/>
        <p:txBody>
          <a:bodyPr/>
          <a:lstStyle/>
          <a:p>
            <a:r>
              <a:rPr lang="bs-Latn-BA" dirty="0"/>
              <a:t>Da bi se najlakše shvatio projekat, potrebno je krenuti ispočetka. Ovdje bi početak značio pravljenje container-a za svaku od baza podataka. I to je barem lahko uraditi. Za svaki container ide jedna komanda, sa različitim parametrima, i to je to. </a:t>
            </a:r>
            <a:endParaRPr lang="bs-Latn-BA" dirty="0" smtClean="0"/>
          </a:p>
          <a:p>
            <a:endParaRPr lang="bs-Latn-BA" dirty="0"/>
          </a:p>
          <a:p>
            <a:r>
              <a:rPr lang="bs-Latn-BA" dirty="0" smtClean="0">
                <a:solidFill>
                  <a:srgbClr val="FF0000"/>
                </a:solidFill>
                <a:latin typeface="RomanD" panose="00000400000000000000" pitchFamily="2" charset="0"/>
                <a:cs typeface="RomanD" panose="00000400000000000000" pitchFamily="2" charset="0"/>
              </a:rPr>
              <a:t>docker </a:t>
            </a:r>
            <a:r>
              <a:rPr lang="bs-Latn-BA" dirty="0">
                <a:solidFill>
                  <a:srgbClr val="FF0000"/>
                </a:solidFill>
                <a:latin typeface="RomanD" panose="00000400000000000000" pitchFamily="2" charset="0"/>
                <a:cs typeface="RomanD" panose="00000400000000000000" pitchFamily="2" charset="0"/>
              </a:rPr>
              <a:t>run --name my-sqlserver-container -e 'ACCEPT_EULA=Y' -e 'SA_PASSWORD=MyStrongPassword123' -p 1433:1433 -d </a:t>
            </a:r>
            <a:r>
              <a:rPr lang="bs-Latn-BA" dirty="0" smtClean="0">
                <a:solidFill>
                  <a:srgbClr val="FF0000"/>
                </a:solidFill>
                <a:latin typeface="RomanD" panose="00000400000000000000" pitchFamily="2" charset="0"/>
                <a:cs typeface="RomanD" panose="00000400000000000000" pitchFamily="2" charset="0"/>
              </a:rPr>
              <a:t>mcr.microsoft.com/mssql/server:latest</a:t>
            </a:r>
          </a:p>
          <a:p>
            <a:endParaRPr lang="bs-Latn-BA" dirty="0">
              <a:solidFill>
                <a:srgbClr val="FF0000"/>
              </a:solidFill>
              <a:latin typeface="RomanD" panose="00000400000000000000" pitchFamily="2" charset="0"/>
              <a:cs typeface="RomanD" panose="00000400000000000000" pitchFamily="2" charset="0"/>
            </a:endParaRPr>
          </a:p>
          <a:p>
            <a:endParaRPr lang="bs-Latn-BA" dirty="0">
              <a:solidFill>
                <a:srgbClr val="FF0000"/>
              </a:solidFill>
              <a:latin typeface="RomanD" panose="00000400000000000000" pitchFamily="2" charset="0"/>
              <a:cs typeface="RomanD" panose="00000400000000000000" pitchFamily="2" charset="0"/>
            </a:endParaRPr>
          </a:p>
        </p:txBody>
      </p:sp>
    </p:spTree>
    <p:extLst>
      <p:ext uri="{BB962C8B-B14F-4D97-AF65-F5344CB8AC3E}">
        <p14:creationId xmlns:p14="http://schemas.microsoft.com/office/powerpoint/2010/main" val="305122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Opis rada projekta</a:t>
            </a:r>
            <a:endParaRPr lang="bs-Latn-BA" dirty="0"/>
          </a:p>
        </p:txBody>
      </p:sp>
      <p:sp>
        <p:nvSpPr>
          <p:cNvPr id="3" name="Content Placeholder 2"/>
          <p:cNvSpPr>
            <a:spLocks noGrp="1"/>
          </p:cNvSpPr>
          <p:nvPr>
            <p:ph idx="1"/>
          </p:nvPr>
        </p:nvSpPr>
        <p:spPr/>
        <p:txBody>
          <a:bodyPr/>
          <a:lstStyle/>
          <a:p>
            <a:r>
              <a:rPr lang="bs-Latn-BA" dirty="0"/>
              <a:t>--name my-sqlserver-container – je ime našeg docker containera. </a:t>
            </a:r>
            <a:endParaRPr lang="bs-Latn-BA" dirty="0" smtClean="0"/>
          </a:p>
          <a:p>
            <a:r>
              <a:rPr lang="bs-Latn-BA" dirty="0" smtClean="0"/>
              <a:t>-</a:t>
            </a:r>
            <a:r>
              <a:rPr lang="bs-Latn-BA" dirty="0"/>
              <a:t>e su environment varijable, u ovom slučaju se prihvata EULA i podešava se šifra sa “sa” usera. Šifra je u ovom slučaju “MyStrongPassword123”. </a:t>
            </a:r>
            <a:endParaRPr lang="bs-Latn-BA" dirty="0" smtClean="0"/>
          </a:p>
          <a:p>
            <a:r>
              <a:rPr lang="bs-Latn-BA" dirty="0" smtClean="0"/>
              <a:t>-</a:t>
            </a:r>
            <a:r>
              <a:rPr lang="bs-Latn-BA" dirty="0"/>
              <a:t>p je broj porta koji se koristi, u našem slučaju 1433 port, odnosno TCP/UDP port </a:t>
            </a:r>
            <a:endParaRPr lang="bs-Latn-BA" dirty="0" smtClean="0"/>
          </a:p>
          <a:p>
            <a:r>
              <a:rPr lang="bs-Latn-BA" dirty="0" smtClean="0"/>
              <a:t>-</a:t>
            </a:r>
            <a:r>
              <a:rPr lang="bs-Latn-BA" dirty="0"/>
              <a:t>d znači detached, odnosno da radi u pozadini </a:t>
            </a:r>
            <a:endParaRPr lang="bs-Latn-BA" dirty="0" smtClean="0"/>
          </a:p>
          <a:p>
            <a:r>
              <a:rPr lang="bs-Latn-BA" dirty="0" smtClean="0"/>
              <a:t>mcr.microsoft.com/mssql/server:latest </a:t>
            </a:r>
            <a:r>
              <a:rPr lang="bs-Latn-BA" dirty="0"/>
              <a:t>– “povlačenje” slike sa Docker Hub-a</a:t>
            </a:r>
          </a:p>
        </p:txBody>
      </p:sp>
    </p:spTree>
    <p:extLst>
      <p:ext uri="{BB962C8B-B14F-4D97-AF65-F5344CB8AC3E}">
        <p14:creationId xmlns:p14="http://schemas.microsoft.com/office/powerpoint/2010/main" val="171628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smtClean="0"/>
              <a:t>Opis rada projekta</a:t>
            </a:r>
            <a:endParaRPr lang="bs-Latn-BA" dirty="0"/>
          </a:p>
        </p:txBody>
      </p:sp>
      <p:sp>
        <p:nvSpPr>
          <p:cNvPr id="3" name="Content Placeholder 2"/>
          <p:cNvSpPr>
            <a:spLocks noGrp="1"/>
          </p:cNvSpPr>
          <p:nvPr>
            <p:ph idx="1"/>
          </p:nvPr>
        </p:nvSpPr>
        <p:spPr/>
        <p:txBody>
          <a:bodyPr/>
          <a:lstStyle/>
          <a:p>
            <a:r>
              <a:rPr lang="bs-Latn-BA" dirty="0"/>
              <a:t>Pošto mi imamo tri baze podataka, od kojih svaka koristi različit DBMS, to znači pisanje tri komande. </a:t>
            </a:r>
            <a:endParaRPr lang="bs-Latn-BA" dirty="0" smtClean="0"/>
          </a:p>
          <a:p>
            <a:endParaRPr lang="bs-Latn-BA" dirty="0"/>
          </a:p>
          <a:p>
            <a:r>
              <a:rPr lang="bs-Latn-BA" dirty="0"/>
              <a:t>Ali, šta ako dođe do nekog upada na server, i neko nam ugasi sve docker container-e (nerealan scenarij, napadač će uraditi mnogo više od toga da samo ugasi containere)? To znači da mi tri puta moramo kucati “docker up ”. Odnosno, moramo kucati tu komandu onoliko puta, koliko imamo containera. Ovdje do izražaja dolazi docker compose. Docker compose nam olakšava prethodno spomenuto “podizanje” containera. Princip rada je veoma jednostavan. Pisanje docker-compose.yaml fajla. Unutar tog yaml fajla, pišemo ono što nam treba. Laički, docker-compose je više dockerfile-ova spojen u jedan. Kada smo zadovoljni svojim </a:t>
            </a:r>
            <a:r>
              <a:rPr lang="bs-Latn-BA" dirty="0" smtClean="0"/>
              <a:t>docker compose-om</a:t>
            </a:r>
            <a:r>
              <a:rPr lang="bs-Latn-BA" dirty="0"/>
              <a:t>, pokrećemo ga komandom docker-compose up. Ako ih želimo ugasiti</a:t>
            </a:r>
            <a:r>
              <a:rPr lang="bs-Latn-BA"/>
              <a:t>, </a:t>
            </a:r>
            <a:r>
              <a:rPr lang="bs-Latn-BA" smtClean="0"/>
              <a:t>docker-compose </a:t>
            </a:r>
            <a:r>
              <a:rPr lang="bs-Latn-BA" dirty="0"/>
              <a:t>stop.</a:t>
            </a:r>
          </a:p>
        </p:txBody>
      </p:sp>
    </p:spTree>
    <p:extLst>
      <p:ext uri="{BB962C8B-B14F-4D97-AF65-F5344CB8AC3E}">
        <p14:creationId xmlns:p14="http://schemas.microsoft.com/office/powerpoint/2010/main" val="4093899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16</TotalTime>
  <Words>592</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Calisto MT</vt:lpstr>
      <vt:lpstr>RomanD</vt:lpstr>
      <vt:lpstr>Trebuchet MS</vt:lpstr>
      <vt:lpstr>Wingdings 2</vt:lpstr>
      <vt:lpstr>Slate</vt:lpstr>
      <vt:lpstr>Docker multi-database server</vt:lpstr>
      <vt:lpstr>Uvod</vt:lpstr>
      <vt:lpstr>Dockerfile, docker-compose, yaml</vt:lpstr>
      <vt:lpstr>Dockerfile, docker-compose, yaml</vt:lpstr>
      <vt:lpstr>Dockerfile, docker-compose, yaml</vt:lpstr>
      <vt:lpstr>Opis rada projekta</vt:lpstr>
      <vt:lpstr>Opis rada projekta</vt:lpstr>
      <vt:lpstr>Opis rada projekta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multi-database server</dc:title>
  <dc:creator>Student</dc:creator>
  <cp:lastModifiedBy>Student</cp:lastModifiedBy>
  <cp:revision>3</cp:revision>
  <dcterms:created xsi:type="dcterms:W3CDTF">2023-06-09T13:24:30Z</dcterms:created>
  <dcterms:modified xsi:type="dcterms:W3CDTF">2023-06-09T13:40:40Z</dcterms:modified>
</cp:coreProperties>
</file>