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299" r:id="rId6"/>
    <p:sldId id="389" r:id="rId7"/>
    <p:sldId id="355" r:id="rId8"/>
    <p:sldId id="390" r:id="rId9"/>
    <p:sldId id="356" r:id="rId10"/>
    <p:sldId id="353" r:id="rId11"/>
    <p:sldId id="365" r:id="rId12"/>
    <p:sldId id="391" r:id="rId13"/>
    <p:sldId id="392" r:id="rId14"/>
    <p:sldId id="393" r:id="rId15"/>
    <p:sldId id="363" r:id="rId16"/>
    <p:sldId id="362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il Rahman (DIGITAL/PETH)" initials="NR(" lastIdx="2" clrIdx="0">
    <p:extLst>
      <p:ext uri="{19B8F6BF-5375-455C-9EA6-DF929625EA0E}">
        <p15:presenceInfo xmlns:p15="http://schemas.microsoft.com/office/powerpoint/2012/main" userId="Nabil Rahman (DIGITAL/PETH)" providerId="None"/>
      </p:ext>
    </p:extLst>
  </p:cmAuthor>
  <p:cmAuthor id="2" name="Asni Mazura Ali (ASM-PIC/PET-ICT)" initials="AMA(" lastIdx="2" clrIdx="1">
    <p:extLst>
      <p:ext uri="{19B8F6BF-5375-455C-9EA6-DF929625EA0E}">
        <p15:presenceInfo xmlns:p15="http://schemas.microsoft.com/office/powerpoint/2012/main" userId="S-1-5-21-1879313195-520974944-4223779719-1819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D1F3E1"/>
    <a:srgbClr val="00B1A9"/>
    <a:srgbClr val="E7E8EF"/>
    <a:srgbClr val="E8DCE7"/>
    <a:srgbClr val="EBD9EA"/>
    <a:srgbClr val="EAD7ED"/>
    <a:srgbClr val="BFD730"/>
    <a:srgbClr val="3C3835"/>
    <a:srgbClr val="FDB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Ikhwan Marti (HRM/PD&amp;T)" userId="8f7e5365-73ab-4f48-bf83-c3b223377bfc" providerId="ADAL" clId="{70698321-A2E2-42F6-8940-B266C84C4546}"/>
    <pc:docChg chg="custSel modSld modNotesMaster modHandout">
      <pc:chgData name="M Ikhwan Marti (HRM/PD&amp;T)" userId="8f7e5365-73ab-4f48-bf83-c3b223377bfc" providerId="ADAL" clId="{70698321-A2E2-42F6-8940-B266C84C4546}" dt="2022-02-14T02:19:04.062" v="1505"/>
      <pc:docMkLst>
        <pc:docMk/>
      </pc:docMkLst>
      <pc:sldChg chg="modSp mod modNotes">
        <pc:chgData name="M Ikhwan Marti (HRM/PD&amp;T)" userId="8f7e5365-73ab-4f48-bf83-c3b223377bfc" providerId="ADAL" clId="{70698321-A2E2-42F6-8940-B266C84C4546}" dt="2022-02-14T02:19:03.925" v="1284"/>
        <pc:sldMkLst>
          <pc:docMk/>
          <pc:sldMk cId="3429400232" sldId="299"/>
        </pc:sldMkLst>
        <pc:spChg chg="mod modVis">
          <ac:chgData name="M Ikhwan Marti (HRM/PD&amp;T)" userId="8f7e5365-73ab-4f48-bf83-c3b223377bfc" providerId="ADAL" clId="{70698321-A2E2-42F6-8940-B266C84C4546}" dt="2022-02-14T02:19:03.743" v="1022"/>
          <ac:spMkLst>
            <pc:docMk/>
            <pc:sldMk cId="3429400232" sldId="299"/>
            <ac:spMk id="10" creationId="{3C20E664-C2F4-4258-BF18-47ED185B6EB4}"/>
          </ac:spMkLst>
        </pc:spChg>
      </pc:sldChg>
      <pc:sldChg chg="modSp mod modNotes">
        <pc:chgData name="M Ikhwan Marti (HRM/PD&amp;T)" userId="8f7e5365-73ab-4f48-bf83-c3b223377bfc" providerId="ADAL" clId="{70698321-A2E2-42F6-8940-B266C84C4546}" dt="2022-02-14T02:19:04.049" v="1488"/>
        <pc:sldMkLst>
          <pc:docMk/>
          <pc:sldMk cId="233538562" sldId="301"/>
        </pc:sldMkLst>
        <pc:spChg chg="mod modVis">
          <ac:chgData name="M Ikhwan Marti (HRM/PD&amp;T)" userId="8f7e5365-73ab-4f48-bf83-c3b223377bfc" providerId="ADAL" clId="{70698321-A2E2-42F6-8940-B266C84C4546}" dt="2022-02-14T02:19:03.898" v="1250"/>
          <ac:spMkLst>
            <pc:docMk/>
            <pc:sldMk cId="233538562" sldId="301"/>
            <ac:spMk id="8" creationId="{8C5D97FA-71B7-471F-8476-563B99113825}"/>
          </ac:spMkLst>
        </pc:spChg>
      </pc:sldChg>
      <pc:sldChg chg="modSp mod modNotes">
        <pc:chgData name="M Ikhwan Marti (HRM/PD&amp;T)" userId="8f7e5365-73ab-4f48-bf83-c3b223377bfc" providerId="ADAL" clId="{70698321-A2E2-42F6-8940-B266C84C4546}" dt="2022-02-14T02:19:03.980" v="1369"/>
        <pc:sldMkLst>
          <pc:docMk/>
          <pc:sldMk cId="2926091425" sldId="353"/>
        </pc:sldMkLst>
        <pc:spChg chg="mod modVis">
          <ac:chgData name="M Ikhwan Marti (HRM/PD&amp;T)" userId="8f7e5365-73ab-4f48-bf83-c3b223377bfc" providerId="ADAL" clId="{70698321-A2E2-42F6-8940-B266C84C4546}" dt="2022-02-14T02:19:03.811" v="1117"/>
          <ac:spMkLst>
            <pc:docMk/>
            <pc:sldMk cId="2926091425" sldId="353"/>
            <ac:spMk id="8" creationId="{FA706CC8-C536-4305-BF45-0B3A090EAFFA}"/>
          </ac:spMkLst>
        </pc:spChg>
      </pc:sldChg>
      <pc:sldChg chg="modSp mod modNotes">
        <pc:chgData name="M Ikhwan Marti (HRM/PD&amp;T)" userId="8f7e5365-73ab-4f48-bf83-c3b223377bfc" providerId="ADAL" clId="{70698321-A2E2-42F6-8940-B266C84C4546}" dt="2022-02-14T02:19:03.951" v="1318"/>
        <pc:sldMkLst>
          <pc:docMk/>
          <pc:sldMk cId="2539340609" sldId="355"/>
        </pc:sldMkLst>
        <pc:spChg chg="mod modVis">
          <ac:chgData name="M Ikhwan Marti (HRM/PD&amp;T)" userId="8f7e5365-73ab-4f48-bf83-c3b223377bfc" providerId="ADAL" clId="{70698321-A2E2-42F6-8940-B266C84C4546}" dt="2022-02-14T02:19:03.772" v="1060"/>
          <ac:spMkLst>
            <pc:docMk/>
            <pc:sldMk cId="2539340609" sldId="355"/>
            <ac:spMk id="8" creationId="{0B5BA9F8-F1FC-4960-BCF0-A1D290BF4E32}"/>
          </ac:spMkLst>
        </pc:spChg>
      </pc:sldChg>
      <pc:sldChg chg="modSp mod modNotes">
        <pc:chgData name="M Ikhwan Marti (HRM/PD&amp;T)" userId="8f7e5365-73ab-4f48-bf83-c3b223377bfc" providerId="ADAL" clId="{70698321-A2E2-42F6-8940-B266C84C4546}" dt="2022-02-14T02:19:03.969" v="1352"/>
        <pc:sldMkLst>
          <pc:docMk/>
          <pc:sldMk cId="1721976480" sldId="356"/>
        </pc:sldMkLst>
        <pc:spChg chg="mod modVis">
          <ac:chgData name="M Ikhwan Marti (HRM/PD&amp;T)" userId="8f7e5365-73ab-4f48-bf83-c3b223377bfc" providerId="ADAL" clId="{70698321-A2E2-42F6-8940-B266C84C4546}" dt="2022-02-14T02:19:03.800" v="1098"/>
          <ac:spMkLst>
            <pc:docMk/>
            <pc:sldMk cId="1721976480" sldId="356"/>
            <ac:spMk id="8" creationId="{1CA48F2E-1F64-4A26-BA8D-C6FCF2067748}"/>
          </ac:spMkLst>
        </pc:spChg>
      </pc:sldChg>
      <pc:sldChg chg="modSp mod modNotes">
        <pc:chgData name="M Ikhwan Marti (HRM/PD&amp;T)" userId="8f7e5365-73ab-4f48-bf83-c3b223377bfc" providerId="ADAL" clId="{70698321-A2E2-42F6-8940-B266C84C4546}" dt="2022-02-14T02:19:04.038" v="1471"/>
        <pc:sldMkLst>
          <pc:docMk/>
          <pc:sldMk cId="114031551" sldId="362"/>
        </pc:sldMkLst>
        <pc:spChg chg="mod modVis">
          <ac:chgData name="M Ikhwan Marti (HRM/PD&amp;T)" userId="8f7e5365-73ab-4f48-bf83-c3b223377bfc" providerId="ADAL" clId="{70698321-A2E2-42F6-8940-B266C84C4546}" dt="2022-02-14T02:19:03.884" v="1231"/>
          <ac:spMkLst>
            <pc:docMk/>
            <pc:sldMk cId="114031551" sldId="362"/>
            <ac:spMk id="15" creationId="{FFF54AEB-8564-4701-966C-DF3D680A20AF}"/>
          </ac:spMkLst>
        </pc:spChg>
      </pc:sldChg>
      <pc:sldChg chg="modSp mod modNotes">
        <pc:chgData name="M Ikhwan Marti (HRM/PD&amp;T)" userId="8f7e5365-73ab-4f48-bf83-c3b223377bfc" providerId="ADAL" clId="{70698321-A2E2-42F6-8940-B266C84C4546}" dt="2022-02-14T02:19:04.029" v="1454"/>
        <pc:sldMkLst>
          <pc:docMk/>
          <pc:sldMk cId="2984927573" sldId="363"/>
        </pc:sldMkLst>
        <pc:spChg chg="mod modVis">
          <ac:chgData name="M Ikhwan Marti (HRM/PD&amp;T)" userId="8f7e5365-73ab-4f48-bf83-c3b223377bfc" providerId="ADAL" clId="{70698321-A2E2-42F6-8940-B266C84C4546}" dt="2022-02-14T02:19:03.868" v="1212"/>
          <ac:spMkLst>
            <pc:docMk/>
            <pc:sldMk cId="2984927573" sldId="363"/>
            <ac:spMk id="14" creationId="{845A6D5B-55C4-4D36-AE3D-0C317D1575B8}"/>
          </ac:spMkLst>
        </pc:spChg>
      </pc:sldChg>
      <pc:sldChg chg="modSp mod modNotes">
        <pc:chgData name="M Ikhwan Marti (HRM/PD&amp;T)" userId="8f7e5365-73ab-4f48-bf83-c3b223377bfc" providerId="ADAL" clId="{70698321-A2E2-42F6-8940-B266C84C4546}" dt="2022-02-14T02:19:03.988" v="1386"/>
        <pc:sldMkLst>
          <pc:docMk/>
          <pc:sldMk cId="3378942513" sldId="365"/>
        </pc:sldMkLst>
        <pc:spChg chg="mod modVis">
          <ac:chgData name="M Ikhwan Marti (HRM/PD&amp;T)" userId="8f7e5365-73ab-4f48-bf83-c3b223377bfc" providerId="ADAL" clId="{70698321-A2E2-42F6-8940-B266C84C4546}" dt="2022-02-14T02:19:03.823" v="1136"/>
          <ac:spMkLst>
            <pc:docMk/>
            <pc:sldMk cId="3378942513" sldId="365"/>
            <ac:spMk id="8" creationId="{DD1A338E-3B8E-4426-9840-7ED4CF2EFEA8}"/>
          </ac:spMkLst>
        </pc:spChg>
      </pc:sldChg>
      <pc:sldChg chg="modSp mod modNotes">
        <pc:chgData name="M Ikhwan Marti (HRM/PD&amp;T)" userId="8f7e5365-73ab-4f48-bf83-c3b223377bfc" providerId="ADAL" clId="{70698321-A2E2-42F6-8940-B266C84C4546}" dt="2022-02-14T02:19:03.940" v="1301"/>
        <pc:sldMkLst>
          <pc:docMk/>
          <pc:sldMk cId="2425147226" sldId="389"/>
        </pc:sldMkLst>
        <pc:spChg chg="mod modVis">
          <ac:chgData name="M Ikhwan Marti (HRM/PD&amp;T)" userId="8f7e5365-73ab-4f48-bf83-c3b223377bfc" providerId="ADAL" clId="{70698321-A2E2-42F6-8940-B266C84C4546}" dt="2022-02-14T02:19:03.757" v="1041"/>
          <ac:spMkLst>
            <pc:docMk/>
            <pc:sldMk cId="2425147226" sldId="389"/>
            <ac:spMk id="15" creationId="{360344C9-4F17-478F-A214-3CA5469767F0}"/>
          </ac:spMkLst>
        </pc:spChg>
      </pc:sldChg>
      <pc:sldChg chg="modSp mod modNotes">
        <pc:chgData name="M Ikhwan Marti (HRM/PD&amp;T)" userId="8f7e5365-73ab-4f48-bf83-c3b223377bfc" providerId="ADAL" clId="{70698321-A2E2-42F6-8940-B266C84C4546}" dt="2022-02-14T02:19:03.960" v="1335"/>
        <pc:sldMkLst>
          <pc:docMk/>
          <pc:sldMk cId="3579447515" sldId="390"/>
        </pc:sldMkLst>
        <pc:spChg chg="mod modVis">
          <ac:chgData name="M Ikhwan Marti (HRM/PD&amp;T)" userId="8f7e5365-73ab-4f48-bf83-c3b223377bfc" providerId="ADAL" clId="{70698321-A2E2-42F6-8940-B266C84C4546}" dt="2022-02-14T02:19:03.788" v="1079"/>
          <ac:spMkLst>
            <pc:docMk/>
            <pc:sldMk cId="3579447515" sldId="390"/>
            <ac:spMk id="10" creationId="{3892CC97-0A1B-486D-AFB4-04CCC35BE85C}"/>
          </ac:spMkLst>
        </pc:spChg>
      </pc:sldChg>
      <pc:sldChg chg="modSp mod modNotes">
        <pc:chgData name="M Ikhwan Marti (HRM/PD&amp;T)" userId="8f7e5365-73ab-4f48-bf83-c3b223377bfc" providerId="ADAL" clId="{70698321-A2E2-42F6-8940-B266C84C4546}" dt="2022-02-14T02:19:03.999" v="1403"/>
        <pc:sldMkLst>
          <pc:docMk/>
          <pc:sldMk cId="2913738253" sldId="391"/>
        </pc:sldMkLst>
        <pc:spChg chg="mod modVis">
          <ac:chgData name="M Ikhwan Marti (HRM/PD&amp;T)" userId="8f7e5365-73ab-4f48-bf83-c3b223377bfc" providerId="ADAL" clId="{70698321-A2E2-42F6-8940-B266C84C4546}" dt="2022-02-14T02:19:03.835" v="1155"/>
          <ac:spMkLst>
            <pc:docMk/>
            <pc:sldMk cId="2913738253" sldId="391"/>
            <ac:spMk id="10" creationId="{D53A62F6-4B08-4F01-888A-A281EF4D5E89}"/>
          </ac:spMkLst>
        </pc:spChg>
      </pc:sldChg>
      <pc:sldChg chg="modSp mod modNotes">
        <pc:chgData name="M Ikhwan Marti (HRM/PD&amp;T)" userId="8f7e5365-73ab-4f48-bf83-c3b223377bfc" providerId="ADAL" clId="{70698321-A2E2-42F6-8940-B266C84C4546}" dt="2022-02-14T02:19:04.007" v="1420"/>
        <pc:sldMkLst>
          <pc:docMk/>
          <pc:sldMk cId="3143582909" sldId="392"/>
        </pc:sldMkLst>
        <pc:spChg chg="mod modVis">
          <ac:chgData name="M Ikhwan Marti (HRM/PD&amp;T)" userId="8f7e5365-73ab-4f48-bf83-c3b223377bfc" providerId="ADAL" clId="{70698321-A2E2-42F6-8940-B266C84C4546}" dt="2022-02-14T02:19:03.846" v="1174"/>
          <ac:spMkLst>
            <pc:docMk/>
            <pc:sldMk cId="3143582909" sldId="392"/>
            <ac:spMk id="8" creationId="{3A1EAA2A-7975-465A-9DFB-63DC5557F914}"/>
          </ac:spMkLst>
        </pc:spChg>
      </pc:sldChg>
      <pc:sldChg chg="modSp mod modNotes">
        <pc:chgData name="M Ikhwan Marti (HRM/PD&amp;T)" userId="8f7e5365-73ab-4f48-bf83-c3b223377bfc" providerId="ADAL" clId="{70698321-A2E2-42F6-8940-B266C84C4546}" dt="2022-02-14T02:19:04.018" v="1437"/>
        <pc:sldMkLst>
          <pc:docMk/>
          <pc:sldMk cId="2130776325" sldId="393"/>
        </pc:sldMkLst>
        <pc:spChg chg="mod modVis">
          <ac:chgData name="M Ikhwan Marti (HRM/PD&amp;T)" userId="8f7e5365-73ab-4f48-bf83-c3b223377bfc" providerId="ADAL" clId="{70698321-A2E2-42F6-8940-B266C84C4546}" dt="2022-02-14T02:19:03.856" v="1193"/>
          <ac:spMkLst>
            <pc:docMk/>
            <pc:sldMk cId="2130776325" sldId="393"/>
            <ac:spMk id="8" creationId="{FD7ACDAB-C9DF-4633-AAE4-B41D1295080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7F70-2EC6-4385-8E2A-C0FD09A2CD5F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17C8-88D1-4B3C-B782-E83CBC7A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598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68F5BBB-D2F5-B348-9D4D-EB0BE5A61DBD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Open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86FCDF82-93C1-0549-BED2-51860D1A5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078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7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21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71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57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4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MY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MY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1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9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3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01E4-0ADD-984D-9668-07FDFB24A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685333"/>
            <a:ext cx="11160125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29191-151B-D344-A4A0-EE838FCFB7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6506" y="3434400"/>
            <a:ext cx="7061729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subtitles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56775-7C61-C240-9631-E3AB755D2455}"/>
              </a:ext>
            </a:extLst>
          </p:cNvPr>
          <p:cNvSpPr txBox="1"/>
          <p:nvPr userDrawn="1"/>
        </p:nvSpPr>
        <p:spPr>
          <a:xfrm>
            <a:off x="515938" y="6028035"/>
            <a:ext cx="6841595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Petroliam </a:t>
            </a:r>
            <a:r>
              <a:rPr lang="en-SG" sz="800" b="1" i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SG" sz="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800" b="1" i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en-SG" sz="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</a:t>
            </a:r>
          </a:p>
          <a:p>
            <a:r>
              <a:rPr lang="en-SG"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122454-4D70-C64D-AA05-0282A8996A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8" y="4795239"/>
            <a:ext cx="4431982" cy="2847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to xxx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7ACB25-3D9D-9F4D-AD5C-4890D69AB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5124951"/>
            <a:ext cx="1292542" cy="284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DD.MM.YY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61978B-84F0-D94D-A0F0-674E7AE1F9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815" y="586957"/>
            <a:ext cx="864698" cy="8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5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20AF90-BD79-D64D-BDD2-391E00B9FF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8" y="6340038"/>
            <a:ext cx="837849" cy="299323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26E5D0E0-15B3-A746-B109-ED82918511C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9777" y="1235075"/>
            <a:ext cx="7096285" cy="4881563"/>
          </a:xfrm>
        </p:spPr>
        <p:txBody>
          <a:bodyPr/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9789F5C-CC6E-1F41-A365-575B13846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777" y="368300"/>
            <a:ext cx="7096286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04AD6740-7075-D845-9577-EF331C5900A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4051138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55949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4FE55-FE0F-6444-B1AD-DDA4EA30783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70312" y="1234986"/>
            <a:ext cx="5305750" cy="488165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8C40434-0F1B-C84F-BE0E-83F79A59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0358A-ED75-E74E-8863-7CBE9D207BCF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F748CB81-AEA0-1F4E-9D39-3C4304B315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234986"/>
            <a:ext cx="5318446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50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“Insert a quote here investing in visionary thinkers and technologies”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8EA725C-E44D-584C-BF08-D0F784444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rm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D090BF-DD82-AC49-B87C-DB4BFB4E7A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94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092A210-BF9C-334E-B3DC-069B129152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8639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Title of 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11BA8FC-1F79-1D48-BC84-E9473BB1E0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8638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.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8DFEE5-6D15-D04A-A5B9-E954AC9B63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4785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Title of icon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F9EA07A5-77EC-A341-AC8C-98280DAAE3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51766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.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E9B2387C-3CE0-1745-B78C-BA5E42758E4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60931" y="3748183"/>
            <a:ext cx="2090191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Title of icon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3BE6B94E-66E0-7B45-9E15-8860414F1B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52136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.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61D3925C-ED51-E843-B09A-97B41662DA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77077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Title of icon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8433C5FA-1864-CC49-9E48-EEC5D1706B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75263" y="4073278"/>
            <a:ext cx="2100799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.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FEF9ACF-4C4A-3F4F-B788-3F06B7543CE9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29331" y="1989312"/>
            <a:ext cx="1497600" cy="1317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/>
              <a:t>Click to replace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E3ADDE-6567-444C-AAA3-2CC137862B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42659" y="2088312"/>
            <a:ext cx="1717199" cy="1170000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/>
              <a:t>Click to replace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10C2354-5991-B547-B547-8BB81D3D72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3429" y="2037912"/>
            <a:ext cx="896400" cy="1220400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/>
              <a:t>Click to replace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74FD7CC-DDA4-DB43-9739-BC44AEFEF7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41662" y="1982112"/>
            <a:ext cx="1368000" cy="1332000"/>
          </a:xfrm>
          <a:blipFill>
            <a:blip r:embed="rId5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/>
              <a:t>Click to replace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E1A44120-9613-DB4D-8E81-6D45C9E5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E57E89-A31D-0744-9D2C-0D1CB044649D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561C834-132B-5C4D-9EF2-355AA69A9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rm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5A1E24-5D43-EF47-B6EC-F2A0B4FBF85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6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8D8F1C0-0165-F84D-A9A1-2F3499F440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624B90F7-4A6F-DD47-AA4F-E9856C4F62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1192" y="368300"/>
            <a:ext cx="4424871" cy="1432220"/>
          </a:xfrm>
        </p:spPr>
        <p:txBody>
          <a:bodyPr>
            <a:normAutofit/>
          </a:bodyPr>
          <a:lstStyle>
            <a:lvl1pPr marL="0" indent="0">
              <a:buNone/>
              <a:defRPr sz="50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2pPr>
            <a:lvl3pPr>
              <a:defRPr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3pPr>
            <a:lvl4pPr>
              <a:defRPr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4pPr>
            <a:lvl5pPr>
              <a:defRPr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5pPr>
          </a:lstStyle>
          <a:p>
            <a:pPr lvl="0"/>
            <a:r>
              <a:rPr lang="en-US"/>
              <a:t>“Insert a quote here”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EC9BE9-63A9-6740-ACC4-E401739D06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939" y="6325127"/>
            <a:ext cx="847220" cy="32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95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D311EA-8E47-3C43-8982-1B4712F09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2974962"/>
            <a:ext cx="11160125" cy="685799"/>
          </a:xfrm>
        </p:spPr>
        <p:txBody>
          <a:bodyPr anchor="ctr" anchorCtr="0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 for your passion!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004D0-564A-CD47-A03A-D87866DF12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67732" y="4720049"/>
            <a:ext cx="857522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0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9443-62D5-3946-B662-A94824F500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2976" y="1087819"/>
            <a:ext cx="3771166" cy="49788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/>
              <a:t>Insert section title lorem ipsum</a:t>
            </a:r>
          </a:p>
          <a:p>
            <a:pPr lvl="1"/>
            <a:r>
              <a:rPr lang="en-US"/>
              <a:t>Insert section sub-title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9E5B-3034-D649-BDC5-75076A46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012EC47-1141-2E4E-9438-27891706CE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6" y="1087438"/>
            <a:ext cx="426719" cy="49788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9D9D8D3-6324-E04B-96A6-C4BF0D4FFB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13252" y="1087438"/>
            <a:ext cx="426720" cy="49788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2F7B4F3-A3CE-5047-9B82-DF9409EC0C8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552467" y="1087819"/>
            <a:ext cx="3771166" cy="49788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/>
              <a:t>Insert section title lorem ipsum</a:t>
            </a:r>
          </a:p>
          <a:p>
            <a:pPr lvl="1"/>
            <a:r>
              <a:rPr lang="en-US"/>
              <a:t>Insert section sub-title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7C6CC3AC-06F2-EB48-9E85-CAAE55E1E1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05427" y="1087438"/>
            <a:ext cx="426719" cy="49788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C32028C9-3604-7A4A-AD3A-729E2CF6D2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02743" y="1087438"/>
            <a:ext cx="426720" cy="49788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72AB114-BD65-DF4B-8CD8-F99B1CD6DB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rm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3EED4-F92D-D34C-B60B-12C5308DA512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C9C852-1FCF-E04B-882F-316F31814F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5F81514-3118-404F-8EA9-FA97C514DE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9" y="1658061"/>
            <a:ext cx="6093206" cy="1770938"/>
          </a:xfrm>
        </p:spPr>
        <p:txBody>
          <a:bodyPr anchor="b" anchorCtr="0">
            <a:noAutofit/>
          </a:bodyPr>
          <a:lstStyle>
            <a:lvl1pPr algn="l">
              <a:defRPr sz="28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65CA924-D4FA-3F40-9A4B-234EDA4693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9" y="3429000"/>
            <a:ext cx="6093206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subtitles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7AA0644-1236-CE4D-9D48-067CB8E7DA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8" y="4795238"/>
            <a:ext cx="6093205" cy="5869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3C3835"/>
                </a:solidFill>
              </a:defRPr>
            </a:lvl1pPr>
          </a:lstStyle>
          <a:p>
            <a:pPr lvl="0"/>
            <a:r>
              <a:rPr lang="en-US"/>
              <a:t>Description (optional).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442B77-3007-F943-BEA3-844323FC1B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314DB16-0C56-C044-9C28-C5F388C469C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5938" y="1234986"/>
            <a:ext cx="11160124" cy="488165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3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C551365-85A6-124E-BAE4-3128A5D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63E3EE1-08D9-8447-AE3C-413678F723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F52FA-CF44-444C-92F6-818F02D4960F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1E889-3A6D-9C42-A55A-27476B93E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3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C551AA-75DE-BE4F-B1A2-A0215E5F7B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7" y="1234986"/>
            <a:ext cx="5318447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28C022-3765-B34C-870E-AD02B8CBB2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70315" y="1235075"/>
            <a:ext cx="5305749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49C65F-E588-554E-9F3D-076C92CFD0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 keeping to a maximum of two 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60DA4-3232-7E4F-8C2F-46B9E991C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0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C551AA-75DE-BE4F-B1A2-A0215E5F7B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234986"/>
            <a:ext cx="7088524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1CDBA8C0-2BC3-1641-8FA2-8E0256AAE4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0862" y="1235075"/>
            <a:ext cx="3535200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EA851B0-4002-154A-A07B-D8C71D2E19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FA79F6-F396-BD4E-9359-956C8A579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9E7C400-D876-1B4D-ABBC-8AC7B36A2F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234986"/>
            <a:ext cx="3535200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01F4F26E-21F2-224A-B295-8F31F19CB8F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87537" y="1235075"/>
            <a:ext cx="7088525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E03EB46-C4CC-464C-9AF6-82D82CF163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B8588-9C18-AA4D-9A60-76909679D3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1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2019 </a:t>
            </a:r>
            <a:r>
              <a:rPr lang="pt" sz="800" err="1">
                <a:solidFill>
                  <a:srgbClr val="00B1A9"/>
                </a:solidFill>
              </a:rPr>
              <a:t>Petroliam</a:t>
            </a:r>
            <a:r>
              <a:rPr lang="pt" sz="800">
                <a:solidFill>
                  <a:srgbClr val="00B1A9"/>
                </a:solidFill>
              </a:rPr>
              <a:t> </a:t>
            </a:r>
            <a:r>
              <a:rPr lang="pt" sz="800" err="1">
                <a:solidFill>
                  <a:srgbClr val="00B1A9"/>
                </a:solidFill>
              </a:rPr>
              <a:t>Nasional</a:t>
            </a:r>
            <a:r>
              <a:rPr lang="pt" sz="800">
                <a:solidFill>
                  <a:srgbClr val="00B1A9"/>
                </a:solidFill>
              </a:rPr>
              <a:t> </a:t>
            </a:r>
            <a:r>
              <a:rPr lang="pt" sz="800" err="1">
                <a:solidFill>
                  <a:srgbClr val="00B1A9"/>
                </a:solidFill>
              </a:rPr>
              <a:t>Berhad</a:t>
            </a:r>
            <a:r>
              <a:rPr lang="pt" sz="800">
                <a:solidFill>
                  <a:srgbClr val="00B1A9"/>
                </a:solidFill>
              </a:rPr>
              <a:t>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762926E-123F-D74B-9640-D264C4178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7" y="1234986"/>
            <a:ext cx="5318447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878B502-0371-3E4D-A780-4D53CB18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9" y="368300"/>
            <a:ext cx="5305744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544DBCB-C2E9-8E4F-9E0E-782D67AF0A5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57616" y="0"/>
            <a:ext cx="5834383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928FC-D433-DC40-9FC2-818213B112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5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2019 </a:t>
            </a:r>
            <a:r>
              <a:rPr lang="pt" sz="800" err="1">
                <a:solidFill>
                  <a:srgbClr val="00B1A9"/>
                </a:solidFill>
              </a:rPr>
              <a:t>Petroliam</a:t>
            </a:r>
            <a:r>
              <a:rPr lang="pt" sz="800">
                <a:solidFill>
                  <a:srgbClr val="00B1A9"/>
                </a:solidFill>
              </a:rPr>
              <a:t> </a:t>
            </a:r>
            <a:r>
              <a:rPr lang="pt" sz="800" err="1">
                <a:solidFill>
                  <a:srgbClr val="00B1A9"/>
                </a:solidFill>
              </a:rPr>
              <a:t>Nasional</a:t>
            </a:r>
            <a:r>
              <a:rPr lang="pt" sz="800">
                <a:solidFill>
                  <a:srgbClr val="00B1A9"/>
                </a:solidFill>
              </a:rPr>
              <a:t> </a:t>
            </a:r>
            <a:r>
              <a:rPr lang="pt" sz="800" err="1">
                <a:solidFill>
                  <a:srgbClr val="00B1A9"/>
                </a:solidFill>
              </a:rPr>
              <a:t>Berhad</a:t>
            </a:r>
            <a:r>
              <a:rPr lang="pt" sz="800">
                <a:solidFill>
                  <a:srgbClr val="00B1A9"/>
                </a:solidFill>
              </a:rPr>
              <a:t>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5917B13-2354-A04A-A2D5-FF4CFEF3F86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8638" y="1235075"/>
            <a:ext cx="7075824" cy="4881563"/>
          </a:xfrm>
        </p:spPr>
        <p:txBody>
          <a:bodyPr/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4AEBEDC-4258-8F46-8C7E-AE4DD81350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9" y="368300"/>
            <a:ext cx="7075824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CCAAC1F8-DC87-0D4F-A824-25897149CEB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40861" y="0"/>
            <a:ext cx="4051138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BE6991-77D9-5E4C-9E2B-0741B9FC62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2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DB87A-147C-9540-876F-8E4B95B9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8299"/>
            <a:ext cx="11160123" cy="6378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64309-A57E-F343-9518-C3EBC798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234986"/>
            <a:ext cx="11160125" cy="483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1740E48-B9C5-5448-A0FB-4BAFE68A5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 anchor="ctr" anchorCtr="0"/>
          <a:lstStyle>
            <a:lvl1pPr algn="r">
              <a:defRPr sz="800">
                <a:solidFill>
                  <a:srgbClr val="00B1A9"/>
                </a:solidFill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4" r:id="rId4"/>
    <p:sldLayoutId id="2147483652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53" r:id="rId11"/>
    <p:sldLayoutId id="2147483655" r:id="rId12"/>
    <p:sldLayoutId id="2147483660" r:id="rId13"/>
    <p:sldLayoutId id="214748366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0B1A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3C383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383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383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383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383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232" userDrawn="1">
          <p15:clr>
            <a:srgbClr val="F26B43"/>
          </p15:clr>
        </p15:guide>
        <p15:guide id="6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F2CB-26C5-354A-BDBA-DDBBC8A77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685333"/>
            <a:ext cx="6737118" cy="1743666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Hotel Booking Demand Analysis &amp;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Cancelation prediction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EC3F244-BB6C-47DD-AE20-783BFD4B7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Science Use case </a:t>
            </a:r>
          </a:p>
        </p:txBody>
      </p:sp>
      <p:sp>
        <p:nvSpPr>
          <p:cNvPr id="8" name="Flowchart: Terminator 7">
            <a:hlinkClick r:id="rId4" action="ppaction://hlinksldjump"/>
            <a:extLst>
              <a:ext uri="{FF2B5EF4-FFF2-40B4-BE49-F238E27FC236}">
                <a16:creationId xmlns:a16="http://schemas.microsoft.com/office/drawing/2014/main" id="{4743518F-A9F8-4B49-8D03-E938B0683511}"/>
              </a:ext>
            </a:extLst>
          </p:cNvPr>
          <p:cNvSpPr/>
          <p:nvPr/>
        </p:nvSpPr>
        <p:spPr>
          <a:xfrm>
            <a:off x="515937" y="4170882"/>
            <a:ext cx="1799832" cy="579120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2"/>
                </a:solidFill>
              </a:rPr>
              <a:t>   S T A R T </a:t>
            </a:r>
          </a:p>
        </p:txBody>
      </p:sp>
      <p:sp>
        <p:nvSpPr>
          <p:cNvPr id="10" name="BJPseudoFooter">
            <a:extLst>
              <a:ext uri="{FF2B5EF4-FFF2-40B4-BE49-F238E27FC236}">
                <a16:creationId xmlns:a16="http://schemas.microsoft.com/office/drawing/2014/main" id="{3C20E664-C2F4-4258-BF18-47ED185B6EB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01876" y="66606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42940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26452DD-E384-4142-BE6B-464FC8D6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3205539"/>
            <a:ext cx="6332333" cy="446922"/>
          </a:xfrm>
        </p:spPr>
        <p:txBody>
          <a:bodyPr/>
          <a:lstStyle/>
          <a:p>
            <a:r>
              <a:rPr lang="en-US" sz="2800" b="1"/>
              <a:t>Sample Examples</a:t>
            </a:r>
            <a:endParaRPr lang="en-MY" sz="2800" b="1"/>
          </a:p>
        </p:txBody>
      </p:sp>
      <p:sp>
        <p:nvSpPr>
          <p:cNvPr id="8" name="BJPseudoFooter">
            <a:extLst>
              <a:ext uri="{FF2B5EF4-FFF2-40B4-BE49-F238E27FC236}">
                <a16:creationId xmlns:a16="http://schemas.microsoft.com/office/drawing/2014/main" id="{FD7ACDAB-C9DF-4633-AAE4-B41D1295080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01876" y="66606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13077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8">
            <a:extLst>
              <a:ext uri="{FF2B5EF4-FFF2-40B4-BE49-F238E27FC236}">
                <a16:creationId xmlns:a16="http://schemas.microsoft.com/office/drawing/2014/main" id="{3D51E28C-5C1D-44C8-8FE2-1CFBAEFA4DD0}"/>
              </a:ext>
            </a:extLst>
          </p:cNvPr>
          <p:cNvSpPr txBox="1">
            <a:spLocks/>
          </p:cNvSpPr>
          <p:nvPr/>
        </p:nvSpPr>
        <p:spPr>
          <a:xfrm>
            <a:off x="82296" y="219456"/>
            <a:ext cx="11435317" cy="63788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B1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Example: Using Power BI to answer the user queries on Hotel Booking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15F47A-6562-45DB-B052-191ED91ADBB4}"/>
              </a:ext>
            </a:extLst>
          </p:cNvPr>
          <p:cNvSpPr/>
          <p:nvPr/>
        </p:nvSpPr>
        <p:spPr>
          <a:xfrm>
            <a:off x="0" y="3875364"/>
            <a:ext cx="12192000" cy="5934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22F998-74BE-4D87-BC40-72BAD9B68669}"/>
              </a:ext>
            </a:extLst>
          </p:cNvPr>
          <p:cNvSpPr/>
          <p:nvPr/>
        </p:nvSpPr>
        <p:spPr>
          <a:xfrm>
            <a:off x="3961672" y="4033988"/>
            <a:ext cx="3159196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b="1" i="1"/>
              <a:t>Data Transformation</a:t>
            </a:r>
            <a:endParaRPr lang="en-US" sz="1400" b="1" i="1">
              <a:cs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E15345-8F86-4525-9E95-570C0A466C49}"/>
              </a:ext>
            </a:extLst>
          </p:cNvPr>
          <p:cNvSpPr/>
          <p:nvPr/>
        </p:nvSpPr>
        <p:spPr>
          <a:xfrm>
            <a:off x="770598" y="4033988"/>
            <a:ext cx="3159196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b="1" i="1"/>
              <a:t>Data Ingestion</a:t>
            </a:r>
            <a:endParaRPr lang="en-US" sz="1400" b="1" i="1">
              <a:cs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5A426B-1165-4C82-820E-FBFF058393CF}"/>
              </a:ext>
            </a:extLst>
          </p:cNvPr>
          <p:cNvSpPr/>
          <p:nvPr/>
        </p:nvSpPr>
        <p:spPr>
          <a:xfrm>
            <a:off x="8413478" y="4033988"/>
            <a:ext cx="3159196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b="1" i="1"/>
              <a:t>Data Visualization</a:t>
            </a:r>
            <a:endParaRPr lang="en-US" sz="1400" b="1" i="1">
              <a:cs typeface="Arial"/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69DAEDDC-9979-4C61-A96B-79113EC7C0CA}"/>
              </a:ext>
            </a:extLst>
          </p:cNvPr>
          <p:cNvSpPr/>
          <p:nvPr/>
        </p:nvSpPr>
        <p:spPr>
          <a:xfrm>
            <a:off x="11043816" y="3579433"/>
            <a:ext cx="448100" cy="109377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93EDD705-19F2-461E-AF57-AF8D33AFD5CF}"/>
              </a:ext>
            </a:extLst>
          </p:cNvPr>
          <p:cNvSpPr/>
          <p:nvPr/>
        </p:nvSpPr>
        <p:spPr>
          <a:xfrm>
            <a:off x="11412466" y="3616419"/>
            <a:ext cx="448100" cy="109377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6FDE9F56-0A50-4B6C-887B-49F878CA9069}"/>
              </a:ext>
            </a:extLst>
          </p:cNvPr>
          <p:cNvSpPr/>
          <p:nvPr/>
        </p:nvSpPr>
        <p:spPr>
          <a:xfrm>
            <a:off x="7850648" y="3658632"/>
            <a:ext cx="448100" cy="109377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EBAC77-5821-48AB-B089-93B1F6BB9AAA}"/>
              </a:ext>
            </a:extLst>
          </p:cNvPr>
          <p:cNvGrpSpPr/>
          <p:nvPr/>
        </p:nvGrpSpPr>
        <p:grpSpPr>
          <a:xfrm>
            <a:off x="2968543" y="3616419"/>
            <a:ext cx="810978" cy="1105193"/>
            <a:chOff x="2959344" y="3616419"/>
            <a:chExt cx="810978" cy="1105193"/>
          </a:xfrm>
        </p:grpSpPr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B2C13AE2-CDBE-438C-AAF0-E974D89C0C31}"/>
                </a:ext>
              </a:extLst>
            </p:cNvPr>
            <p:cNvSpPr/>
            <p:nvPr/>
          </p:nvSpPr>
          <p:spPr>
            <a:xfrm>
              <a:off x="3322222" y="3616419"/>
              <a:ext cx="448100" cy="109377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Arrow: Chevron 48">
              <a:extLst>
                <a:ext uri="{FF2B5EF4-FFF2-40B4-BE49-F238E27FC236}">
                  <a16:creationId xmlns:a16="http://schemas.microsoft.com/office/drawing/2014/main" id="{BCBABB10-74AF-43F3-BAFC-E8D6812242B3}"/>
                </a:ext>
              </a:extLst>
            </p:cNvPr>
            <p:cNvSpPr/>
            <p:nvPr/>
          </p:nvSpPr>
          <p:spPr>
            <a:xfrm>
              <a:off x="2959344" y="3627842"/>
              <a:ext cx="448100" cy="109377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5B49236F-0381-4F7A-A732-E3063FE73385}"/>
              </a:ext>
            </a:extLst>
          </p:cNvPr>
          <p:cNvSpPr/>
          <p:nvPr/>
        </p:nvSpPr>
        <p:spPr>
          <a:xfrm>
            <a:off x="7452302" y="3667045"/>
            <a:ext cx="448100" cy="109377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30C6BEE2-6B77-47A4-94D6-10141D5A8417}"/>
              </a:ext>
            </a:extLst>
          </p:cNvPr>
          <p:cNvSpPr/>
          <p:nvPr/>
        </p:nvSpPr>
        <p:spPr>
          <a:xfrm>
            <a:off x="141248" y="3616419"/>
            <a:ext cx="448100" cy="109377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CF7CC9-1DC8-4B58-A398-11108856FBFC}"/>
              </a:ext>
            </a:extLst>
          </p:cNvPr>
          <p:cNvGrpSpPr/>
          <p:nvPr/>
        </p:nvGrpSpPr>
        <p:grpSpPr>
          <a:xfrm>
            <a:off x="1002577" y="1230386"/>
            <a:ext cx="9916946" cy="2652487"/>
            <a:chOff x="1002577" y="1230386"/>
            <a:chExt cx="9916946" cy="26524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1254C1-D129-45F5-B305-86C25219D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2577" y="1235693"/>
              <a:ext cx="3828950" cy="26471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81C709-FBD3-4D7D-8080-7C699303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1773" y="1230386"/>
              <a:ext cx="6137750" cy="26502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EABE39E-A472-4862-9532-6CA99E911A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98" y="4492502"/>
            <a:ext cx="1636526" cy="17749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3" name="Arrow: Notched Right 52">
            <a:extLst>
              <a:ext uri="{FF2B5EF4-FFF2-40B4-BE49-F238E27FC236}">
                <a16:creationId xmlns:a16="http://schemas.microsoft.com/office/drawing/2014/main" id="{037437B5-3C7B-43E4-B6EC-F92A1EA19F29}"/>
              </a:ext>
            </a:extLst>
          </p:cNvPr>
          <p:cNvSpPr/>
          <p:nvPr/>
        </p:nvSpPr>
        <p:spPr>
          <a:xfrm>
            <a:off x="2662819" y="5157447"/>
            <a:ext cx="753824" cy="4450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88F6F0B-74D1-4135-9EEC-42DBD5E6C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9443" y="4502157"/>
            <a:ext cx="3909630" cy="17556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A71EFE-7168-4912-BBC6-816B89CEE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3478" y="4480026"/>
            <a:ext cx="3482939" cy="17998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D6DFD5E-5FEE-4FBB-AD18-7C747266FAD0}"/>
              </a:ext>
            </a:extLst>
          </p:cNvPr>
          <p:cNvGrpSpPr/>
          <p:nvPr/>
        </p:nvGrpSpPr>
        <p:grpSpPr>
          <a:xfrm>
            <a:off x="3624550" y="666931"/>
            <a:ext cx="4942900" cy="464793"/>
            <a:chOff x="3929794" y="466630"/>
            <a:chExt cx="4942900" cy="4647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68E562-6B12-428C-8A6E-A78A25BC0B5B}"/>
                </a:ext>
              </a:extLst>
            </p:cNvPr>
            <p:cNvSpPr txBox="1"/>
            <p:nvPr/>
          </p:nvSpPr>
          <p:spPr>
            <a:xfrm>
              <a:off x="4406908" y="507587"/>
              <a:ext cx="4465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Where do the guests come from?</a:t>
              </a:r>
              <a:endParaRPr lang="en-MY" sz="2000" b="1"/>
            </a:p>
          </p:txBody>
        </p:sp>
        <p:pic>
          <p:nvPicPr>
            <p:cNvPr id="1026" name="Picture 2" descr="Query User Svg Png Icon Free Download (#321194) - OnlineWebFonts.COM">
              <a:extLst>
                <a:ext uri="{FF2B5EF4-FFF2-40B4-BE49-F238E27FC236}">
                  <a16:creationId xmlns:a16="http://schemas.microsoft.com/office/drawing/2014/main" id="{2B57F238-7D57-40E6-9EDD-5F816D90C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794" y="466630"/>
              <a:ext cx="361398" cy="464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C00068C4-93D1-4879-8E5C-E385C7FF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11</a:t>
            </a:fld>
            <a:endParaRPr lang="en-US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CD892D4A-B915-43C5-A011-CAAC6B901C5E}"/>
              </a:ext>
            </a:extLst>
          </p:cNvPr>
          <p:cNvSpPr/>
          <p:nvPr/>
        </p:nvSpPr>
        <p:spPr>
          <a:xfrm>
            <a:off x="7584363" y="5157447"/>
            <a:ext cx="753824" cy="4450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BJPseudoFooter">
            <a:extLst>
              <a:ext uri="{FF2B5EF4-FFF2-40B4-BE49-F238E27FC236}">
                <a16:creationId xmlns:a16="http://schemas.microsoft.com/office/drawing/2014/main" id="{845A6D5B-55C4-4D36-AE3D-0C317D1575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01876" y="66606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98492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69DAEDDC-9979-4C61-A96B-79113EC7C0CA}"/>
              </a:ext>
            </a:extLst>
          </p:cNvPr>
          <p:cNvSpPr/>
          <p:nvPr/>
        </p:nvSpPr>
        <p:spPr>
          <a:xfrm>
            <a:off x="11034081" y="3273316"/>
            <a:ext cx="448100" cy="109377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row: Notched Right 52">
            <a:extLst>
              <a:ext uri="{FF2B5EF4-FFF2-40B4-BE49-F238E27FC236}">
                <a16:creationId xmlns:a16="http://schemas.microsoft.com/office/drawing/2014/main" id="{037437B5-3C7B-43E4-B6EC-F92A1EA19F29}"/>
              </a:ext>
            </a:extLst>
          </p:cNvPr>
          <p:cNvSpPr/>
          <p:nvPr/>
        </p:nvSpPr>
        <p:spPr>
          <a:xfrm>
            <a:off x="3231813" y="5092904"/>
            <a:ext cx="753824" cy="4450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6" name="Arrow: Notched Right 55">
            <a:extLst>
              <a:ext uri="{FF2B5EF4-FFF2-40B4-BE49-F238E27FC236}">
                <a16:creationId xmlns:a16="http://schemas.microsoft.com/office/drawing/2014/main" id="{DA94A793-F644-430A-8BFE-171854B140B2}"/>
              </a:ext>
            </a:extLst>
          </p:cNvPr>
          <p:cNvSpPr/>
          <p:nvPr/>
        </p:nvSpPr>
        <p:spPr>
          <a:xfrm>
            <a:off x="7573753" y="5092904"/>
            <a:ext cx="753824" cy="4450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Title 8">
            <a:extLst>
              <a:ext uri="{FF2B5EF4-FFF2-40B4-BE49-F238E27FC236}">
                <a16:creationId xmlns:a16="http://schemas.microsoft.com/office/drawing/2014/main" id="{7C5256FC-3448-462A-AE9D-530E1A84AD2E}"/>
              </a:ext>
            </a:extLst>
          </p:cNvPr>
          <p:cNvSpPr txBox="1">
            <a:spLocks/>
          </p:cNvSpPr>
          <p:nvPr/>
        </p:nvSpPr>
        <p:spPr>
          <a:xfrm>
            <a:off x="82296" y="219456"/>
            <a:ext cx="11435317" cy="63788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B1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Example: Using Azure ML to predict cancellation of hotel bookings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34DE23-6A19-4909-B236-B07A82A7DE62}"/>
              </a:ext>
            </a:extLst>
          </p:cNvPr>
          <p:cNvGrpSpPr/>
          <p:nvPr/>
        </p:nvGrpSpPr>
        <p:grpSpPr>
          <a:xfrm>
            <a:off x="3005518" y="730309"/>
            <a:ext cx="6180963" cy="474127"/>
            <a:chOff x="2915671" y="747817"/>
            <a:chExt cx="6180963" cy="4741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68E562-6B12-428C-8A6E-A78A25BC0B5B}"/>
                </a:ext>
              </a:extLst>
            </p:cNvPr>
            <p:cNvSpPr txBox="1"/>
            <p:nvPr/>
          </p:nvSpPr>
          <p:spPr>
            <a:xfrm>
              <a:off x="3516456" y="787977"/>
              <a:ext cx="55801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Predict the particular booking cancelation</a:t>
              </a:r>
              <a:endParaRPr lang="en-MY" sz="2000" b="1"/>
            </a:p>
          </p:txBody>
        </p:sp>
        <p:pic>
          <p:nvPicPr>
            <p:cNvPr id="2052" name="Picture 4" descr="Analyze Solid Icon. Lens With Chart Vector Illustration Isolated ...">
              <a:extLst>
                <a:ext uri="{FF2B5EF4-FFF2-40B4-BE49-F238E27FC236}">
                  <a16:creationId xmlns:a16="http://schemas.microsoft.com/office/drawing/2014/main" id="{28608700-BE46-4DFE-9402-EB520272A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671" y="747817"/>
              <a:ext cx="474127" cy="474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E180C3-B60D-40FC-990E-9C4FE65513A4}"/>
              </a:ext>
            </a:extLst>
          </p:cNvPr>
          <p:cNvGrpSpPr/>
          <p:nvPr/>
        </p:nvGrpSpPr>
        <p:grpSpPr>
          <a:xfrm>
            <a:off x="0" y="3425509"/>
            <a:ext cx="12192000" cy="1134348"/>
            <a:chOff x="0" y="3234590"/>
            <a:chExt cx="12192000" cy="113434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469D3A-0F95-43A5-8D68-41E6001AA2DB}"/>
                </a:ext>
              </a:extLst>
            </p:cNvPr>
            <p:cNvSpPr/>
            <p:nvPr/>
          </p:nvSpPr>
          <p:spPr>
            <a:xfrm>
              <a:off x="0" y="3493535"/>
              <a:ext cx="12192000" cy="5934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44313A-53C4-4DA1-B983-0BFDC74632AB}"/>
                </a:ext>
              </a:extLst>
            </p:cNvPr>
            <p:cNvSpPr/>
            <p:nvPr/>
          </p:nvSpPr>
          <p:spPr>
            <a:xfrm>
              <a:off x="3961672" y="3652159"/>
              <a:ext cx="3159196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i="1"/>
                <a:t>Data Transformation</a:t>
              </a:r>
              <a:endParaRPr lang="en-US" sz="1400" b="1" i="1">
                <a:cs typeface="Arial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69E122F-5D8E-4AA6-81A2-FB08E0B3CF13}"/>
                </a:ext>
              </a:extLst>
            </p:cNvPr>
            <p:cNvSpPr/>
            <p:nvPr/>
          </p:nvSpPr>
          <p:spPr>
            <a:xfrm>
              <a:off x="770598" y="3652159"/>
              <a:ext cx="3159196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i="1"/>
                <a:t>Data Ingestion</a:t>
              </a:r>
              <a:endParaRPr lang="en-US" sz="1400" b="1" i="1">
                <a:cs typeface="Arial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72192B-2DD5-49A7-BE18-BCBD2E7CAC4D}"/>
                </a:ext>
              </a:extLst>
            </p:cNvPr>
            <p:cNvSpPr/>
            <p:nvPr/>
          </p:nvSpPr>
          <p:spPr>
            <a:xfrm>
              <a:off x="8413478" y="3652159"/>
              <a:ext cx="3159196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i="1"/>
                <a:t>Data Visualization</a:t>
              </a:r>
              <a:endParaRPr lang="en-US" sz="1400" b="1" i="1">
                <a:cs typeface="Arial"/>
              </a:endParaRP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4F5C3A1A-9B7D-4038-8B13-F28112C8077B}"/>
                </a:ext>
              </a:extLst>
            </p:cNvPr>
            <p:cNvSpPr/>
            <p:nvPr/>
          </p:nvSpPr>
          <p:spPr>
            <a:xfrm>
              <a:off x="11412466" y="3234590"/>
              <a:ext cx="448100" cy="109377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4E616CCA-2663-4B59-B202-2203DD4107E8}"/>
                </a:ext>
              </a:extLst>
            </p:cNvPr>
            <p:cNvSpPr/>
            <p:nvPr/>
          </p:nvSpPr>
          <p:spPr>
            <a:xfrm>
              <a:off x="7850648" y="3266755"/>
              <a:ext cx="448100" cy="109377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EB38960-B08A-48EA-A326-308129AED231}"/>
                </a:ext>
              </a:extLst>
            </p:cNvPr>
            <p:cNvGrpSpPr/>
            <p:nvPr/>
          </p:nvGrpSpPr>
          <p:grpSpPr>
            <a:xfrm>
              <a:off x="2968543" y="3234590"/>
              <a:ext cx="810978" cy="1105193"/>
              <a:chOff x="2959344" y="3616419"/>
              <a:chExt cx="810978" cy="1105193"/>
            </a:xfrm>
          </p:grpSpPr>
          <p:sp>
            <p:nvSpPr>
              <p:cNvPr id="38" name="Arrow: Chevron 37">
                <a:extLst>
                  <a:ext uri="{FF2B5EF4-FFF2-40B4-BE49-F238E27FC236}">
                    <a16:creationId xmlns:a16="http://schemas.microsoft.com/office/drawing/2014/main" id="{4DE7AAB9-DBB9-4F96-ADE3-5A3D70A8B664}"/>
                  </a:ext>
                </a:extLst>
              </p:cNvPr>
              <p:cNvSpPr/>
              <p:nvPr/>
            </p:nvSpPr>
            <p:spPr>
              <a:xfrm>
                <a:off x="3322222" y="3616419"/>
                <a:ext cx="448100" cy="109377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Arrow: Chevron 38">
                <a:extLst>
                  <a:ext uri="{FF2B5EF4-FFF2-40B4-BE49-F238E27FC236}">
                    <a16:creationId xmlns:a16="http://schemas.microsoft.com/office/drawing/2014/main" id="{6928EDAA-593D-4EF8-9B93-BC8FC8CB4DF5}"/>
                  </a:ext>
                </a:extLst>
              </p:cNvPr>
              <p:cNvSpPr/>
              <p:nvPr/>
            </p:nvSpPr>
            <p:spPr>
              <a:xfrm>
                <a:off x="2959344" y="3627842"/>
                <a:ext cx="448100" cy="109377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78BB249B-0566-4D02-A264-EDC8C0AE5507}"/>
                </a:ext>
              </a:extLst>
            </p:cNvPr>
            <p:cNvSpPr/>
            <p:nvPr/>
          </p:nvSpPr>
          <p:spPr>
            <a:xfrm>
              <a:off x="7452302" y="3275168"/>
              <a:ext cx="448100" cy="109377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D896ECA9-B3AC-4399-B021-924F8A649CDA}"/>
                </a:ext>
              </a:extLst>
            </p:cNvPr>
            <p:cNvSpPr/>
            <p:nvPr/>
          </p:nvSpPr>
          <p:spPr>
            <a:xfrm>
              <a:off x="141248" y="3234590"/>
              <a:ext cx="448100" cy="109377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DF3B4D9-A0CA-4B84-9591-4F5D911FD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164" y="1308096"/>
            <a:ext cx="2423292" cy="2361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C2B92B-E442-4D56-967F-88338663F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6456" y="1316706"/>
            <a:ext cx="7963276" cy="2359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005981-A29E-4F99-AFE6-EF28345445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6114" y="4314359"/>
            <a:ext cx="2704084" cy="20021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06DFEA-E09B-4AD0-BFF3-FF89D8086F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7980" y="4305762"/>
            <a:ext cx="3086513" cy="2019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9D718E-9C11-4957-B996-7BB9DA05CD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601" y="4610578"/>
            <a:ext cx="27051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Slide Number Placeholder 2">
            <a:extLst>
              <a:ext uri="{FF2B5EF4-FFF2-40B4-BE49-F238E27FC236}">
                <a16:creationId xmlns:a16="http://schemas.microsoft.com/office/drawing/2014/main" id="{8D0FB733-AA7D-4625-8C0C-936204AA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12</a:t>
            </a:fld>
            <a:endParaRPr lang="en-US"/>
          </a:p>
        </p:txBody>
      </p:sp>
      <p:sp>
        <p:nvSpPr>
          <p:cNvPr id="15" name="BJPseudoFooter">
            <a:extLst>
              <a:ext uri="{FF2B5EF4-FFF2-40B4-BE49-F238E27FC236}">
                <a16:creationId xmlns:a16="http://schemas.microsoft.com/office/drawing/2014/main" id="{FFF54AEB-8564-4701-966C-DF3D680A20A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01876" y="66606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1403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6473-A34A-FA43-B39B-155C94800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for your passion!</a:t>
            </a:r>
          </a:p>
        </p:txBody>
      </p:sp>
      <p:sp>
        <p:nvSpPr>
          <p:cNvPr id="8" name="BJPseudoFooter">
            <a:extLst>
              <a:ext uri="{FF2B5EF4-FFF2-40B4-BE49-F238E27FC236}">
                <a16:creationId xmlns:a16="http://schemas.microsoft.com/office/drawing/2014/main" id="{8C5D97FA-71B7-471F-8476-563B9911382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01876" y="66606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3353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63BBF9-6AE6-4F35-918D-9D174D33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027" y="1058635"/>
            <a:ext cx="9455348" cy="118214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Tools &amp; Technologies</a:t>
            </a:r>
            <a:endParaRPr lang="en-US" sz="1400" b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4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DB779-336C-452F-998E-2A89539C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1D36-4742-4938-906F-FF471696CE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988" y="1058635"/>
            <a:ext cx="426719" cy="3077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latin typeface="+mn-lt"/>
              </a:rPr>
              <a:t>01.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>
              <a:latin typeface="+mn-l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FE6F98-3EBE-4CBF-BC21-B8520BB2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</a:t>
            </a:r>
            <a:endParaRPr lang="en-MY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8DD21F4-0285-4765-B473-5DDE740B9C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26796" y="1058635"/>
            <a:ext cx="426720" cy="307777"/>
          </a:xfrm>
        </p:spPr>
        <p:txBody>
          <a:bodyPr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tx2"/>
                </a:solidFill>
              </a:rPr>
              <a:t>03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25382-5840-48FE-A588-D1F7697E5F21}"/>
              </a:ext>
            </a:extLst>
          </p:cNvPr>
          <p:cNvSpPr/>
          <p:nvPr/>
        </p:nvSpPr>
        <p:spPr>
          <a:xfrm>
            <a:off x="524988" y="1574918"/>
            <a:ext cx="475389" cy="31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>
                <a:solidFill>
                  <a:srgbClr val="00B1A9"/>
                </a:solidFill>
                <a:cs typeface="Arial" panose="020B0604020202020204" pitchFamily="34" charset="0"/>
              </a:rPr>
              <a:t>02.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ADF534-752C-4A88-9DD6-3E8FD064E8B5}"/>
              </a:ext>
            </a:extLst>
          </p:cNvPr>
          <p:cNvSpPr/>
          <p:nvPr/>
        </p:nvSpPr>
        <p:spPr>
          <a:xfrm>
            <a:off x="1004027" y="157491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b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– Hotel Booking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1400">
                <a:solidFill>
                  <a:srgbClr val="000000"/>
                </a:solidFill>
              </a:rPr>
              <a:t>Hotel Booking - Overview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1400">
                <a:solidFill>
                  <a:srgbClr val="000000"/>
                </a:solidFill>
              </a:rPr>
              <a:t>Hotel Booking Pain Points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1400">
                <a:solidFill>
                  <a:srgbClr val="000000"/>
                </a:solidFill>
              </a:rPr>
              <a:t>Data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1400">
                <a:solidFill>
                  <a:srgbClr val="000000"/>
                </a:solidFill>
              </a:rPr>
              <a:t>Sample Examples</a:t>
            </a:r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1DB732-E073-4F10-9B0F-BDD422F549F0}"/>
              </a:ext>
            </a:extLst>
          </p:cNvPr>
          <p:cNvSpPr/>
          <p:nvPr/>
        </p:nvSpPr>
        <p:spPr>
          <a:xfrm>
            <a:off x="11248437" y="1574918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5" name="BJPseudoFooter">
            <a:extLst>
              <a:ext uri="{FF2B5EF4-FFF2-40B4-BE49-F238E27FC236}">
                <a16:creationId xmlns:a16="http://schemas.microsoft.com/office/drawing/2014/main" id="{360344C9-4F17-478F-A214-3CA5469767F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01876" y="66606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4251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21"/>
    </mc:Choice>
    <mc:Fallback xmlns="">
      <p:transition spd="slow" advTm="780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26452DD-E384-4142-BE6B-464FC8D6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9" y="3172490"/>
            <a:ext cx="6093206" cy="513021"/>
          </a:xfrm>
        </p:spPr>
        <p:txBody>
          <a:bodyPr/>
          <a:lstStyle/>
          <a:p>
            <a:r>
              <a:rPr lang="en-US" sz="2800" b="1"/>
              <a:t>Tools &amp; Technologies</a:t>
            </a:r>
            <a:endParaRPr lang="en-MY" sz="2800" b="1"/>
          </a:p>
        </p:txBody>
      </p:sp>
      <p:sp>
        <p:nvSpPr>
          <p:cNvPr id="8" name="BJPseudoFooter">
            <a:extLst>
              <a:ext uri="{FF2B5EF4-FFF2-40B4-BE49-F238E27FC236}">
                <a16:creationId xmlns:a16="http://schemas.microsoft.com/office/drawing/2014/main" id="{0B5BA9F8-F1FC-4960-BCF0-A1D290BF4E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01876" y="66606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53934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63BBF9-6AE6-4F35-918D-9D174D33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" y="1226128"/>
            <a:ext cx="10963355" cy="526357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>
                <a:solidFill>
                  <a:schemeClr val="tx2"/>
                </a:solidFill>
                <a:latin typeface="+mn-lt"/>
              </a:rPr>
              <a:t>Programming Languages – 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>
                <a:solidFill>
                  <a:schemeClr val="tx1"/>
                </a:solidFill>
                <a:latin typeface="+mn-lt"/>
              </a:rPr>
              <a:t>Preferably use Python or R 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>
                <a:solidFill>
                  <a:schemeClr val="tx1"/>
                </a:solidFill>
              </a:rPr>
              <a:t>If you are not comfortable with above, then can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use any other programming languages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400" b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>
                <a:solidFill>
                  <a:schemeClr val="tx2"/>
                </a:solidFill>
                <a:latin typeface="+mn-lt"/>
              </a:rPr>
              <a:t>IDE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 – 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>
                <a:solidFill>
                  <a:schemeClr val="tx1"/>
                </a:solidFill>
              </a:rPr>
              <a:t>Preferably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use </a:t>
            </a:r>
            <a:r>
              <a:rPr lang="en-US" sz="1400" b="0" err="1">
                <a:solidFill>
                  <a:schemeClr val="tx1"/>
                </a:solidFill>
                <a:latin typeface="+mn-lt"/>
              </a:rPr>
              <a:t>Jupyter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400" b="0" err="1">
                <a:solidFill>
                  <a:schemeClr val="tx1"/>
                </a:solidFill>
                <a:latin typeface="+mn-lt"/>
              </a:rPr>
              <a:t>Rstudio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400" b="0" err="1">
                <a:solidFill>
                  <a:schemeClr val="tx1"/>
                </a:solidFill>
                <a:latin typeface="+mn-lt"/>
              </a:rPr>
              <a:t>Pycharm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, Spyder, VS Code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etc</a:t>
            </a:r>
            <a:endParaRPr lang="en-US" sz="1400" b="0">
              <a:solidFill>
                <a:schemeClr val="tx1"/>
              </a:solidFill>
              <a:latin typeface="+mn-lt"/>
            </a:endParaRP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>
                <a:solidFill>
                  <a:schemeClr val="tx1"/>
                </a:solidFill>
              </a:rPr>
              <a:t>If you are not comfortable with above, then can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use Azure ML or any other platforms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400" b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>
                <a:solidFill>
                  <a:schemeClr val="tx2"/>
                </a:solidFill>
                <a:latin typeface="+mn-lt"/>
              </a:rPr>
              <a:t>Visualization/ EDA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 – 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>
                <a:solidFill>
                  <a:schemeClr val="tx1"/>
                </a:solidFill>
              </a:rPr>
              <a:t>Preferably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use Python or R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>
                <a:solidFill>
                  <a:schemeClr val="tx1"/>
                </a:solidFill>
              </a:rPr>
              <a:t>If you are not comfortable with above, then can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use Power BI, Tableau, Excel or any other tools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400" b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>
                <a:solidFill>
                  <a:schemeClr val="tx2"/>
                </a:solidFill>
                <a:latin typeface="+mn-lt"/>
              </a:rPr>
              <a:t>Documentation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>
                <a:solidFill>
                  <a:schemeClr val="tx1"/>
                </a:solidFill>
              </a:rPr>
              <a:t>Preferably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use Markdown languages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>
                <a:solidFill>
                  <a:schemeClr val="tx1"/>
                </a:solidFill>
              </a:rPr>
              <a:t>If you are not comfortable with above, then can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use any other tools/languages</a:t>
            </a:r>
            <a:endParaRPr lang="en-US" sz="1400">
              <a:solidFill>
                <a:schemeClr val="tx2"/>
              </a:solidFill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400">
              <a:solidFill>
                <a:schemeClr val="tx2"/>
              </a:solidFill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>
                <a:solidFill>
                  <a:schemeClr val="tx2"/>
                </a:solidFill>
                <a:latin typeface="+mn-lt"/>
              </a:rPr>
              <a:t>Final Report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– 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>
                <a:solidFill>
                  <a:schemeClr val="tx1"/>
                </a:solidFill>
                <a:latin typeface="+mn-lt"/>
              </a:rPr>
              <a:t>Share your development code base (if in a separate script)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>
                <a:solidFill>
                  <a:schemeClr val="tx1"/>
                </a:solidFill>
                <a:latin typeface="+mn-lt"/>
              </a:rPr>
              <a:t>Provide the final report and approach analysis in </a:t>
            </a:r>
            <a:r>
              <a:rPr lang="en-US" sz="1400" b="0" err="1">
                <a:solidFill>
                  <a:schemeClr val="tx1"/>
                </a:solidFill>
                <a:latin typeface="+mn-lt"/>
              </a:rPr>
              <a:t>Jupyter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 notebook, Google </a:t>
            </a:r>
            <a:r>
              <a:rPr lang="en-US" sz="1400" b="0" err="1">
                <a:solidFill>
                  <a:schemeClr val="tx1"/>
                </a:solidFill>
                <a:latin typeface="+mn-lt"/>
              </a:rPr>
              <a:t>Colab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 or R markdown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>
                <a:solidFill>
                  <a:schemeClr val="tx1"/>
                </a:solidFill>
              </a:rPr>
              <a:t>If you are not comfortable with above,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use your preferred reporting tool (Word, PDF </a:t>
            </a:r>
            <a:r>
              <a:rPr lang="en-US" sz="1400" b="0" err="1">
                <a:solidFill>
                  <a:schemeClr val="tx1"/>
                </a:solidFill>
                <a:latin typeface="+mn-lt"/>
              </a:rPr>
              <a:t>etc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endParaRPr lang="en-US" sz="1400" b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endParaRPr lang="en-US" sz="1400" b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4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DB779-336C-452F-998E-2A89539C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4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FE6F98-3EBE-4CBF-BC21-B8520BB2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&amp; Technologies</a:t>
            </a:r>
            <a:endParaRPr lang="en-MY"/>
          </a:p>
        </p:txBody>
      </p:sp>
      <p:sp>
        <p:nvSpPr>
          <p:cNvPr id="10" name="BJPseudoFooter">
            <a:extLst>
              <a:ext uri="{FF2B5EF4-FFF2-40B4-BE49-F238E27FC236}">
                <a16:creationId xmlns:a16="http://schemas.microsoft.com/office/drawing/2014/main" id="{3892CC97-0A1B-486D-AFB4-04CCC35BE85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01876" y="66606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57944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21"/>
    </mc:Choice>
    <mc:Fallback xmlns="">
      <p:transition spd="slow" advTm="7802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26452DD-E384-4142-BE6B-464FC8D6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3205539"/>
            <a:ext cx="6332333" cy="446922"/>
          </a:xfrm>
        </p:spPr>
        <p:txBody>
          <a:bodyPr/>
          <a:lstStyle/>
          <a:p>
            <a:r>
              <a:rPr lang="en-US" sz="2800" b="1"/>
              <a:t>Use Case – Hotel Booking</a:t>
            </a:r>
            <a:endParaRPr lang="en-MY" sz="2800" b="1"/>
          </a:p>
        </p:txBody>
      </p:sp>
      <p:sp>
        <p:nvSpPr>
          <p:cNvPr id="8" name="BJPseudoFooter">
            <a:extLst>
              <a:ext uri="{FF2B5EF4-FFF2-40B4-BE49-F238E27FC236}">
                <a16:creationId xmlns:a16="http://schemas.microsoft.com/office/drawing/2014/main" id="{1CA48F2E-1F64-4A26-BA8D-C6FCF206774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01876" y="66606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72197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3845E07-6DF9-40E8-8DA6-EE67A24E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85" y="238273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Hotel Booking - Overview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00886C-7708-4889-8718-19EC2A3D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85" y="1563836"/>
            <a:ext cx="8309022" cy="3980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/>
            <a:r>
              <a:rPr lang="en-US" sz="1500" b="0">
                <a:solidFill>
                  <a:schemeClr val="tx1"/>
                </a:solidFill>
                <a:latin typeface="+mn-lt"/>
                <a:cs typeface="+mn-cs"/>
              </a:rPr>
              <a:t>Have you ever wondered:</a:t>
            </a:r>
          </a:p>
          <a:p>
            <a:pPr marL="114300"/>
            <a:endParaRPr lang="en-US" sz="1500" b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500" b="0">
                <a:solidFill>
                  <a:schemeClr val="tx1"/>
                </a:solidFill>
                <a:latin typeface="+mn-lt"/>
                <a:cs typeface="+mn-cs"/>
              </a:rPr>
              <a:t>When is the best time of the year to book a hotel room?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500" b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500" b="0">
                <a:solidFill>
                  <a:schemeClr val="tx1"/>
                </a:solidFill>
                <a:latin typeface="+mn-lt"/>
                <a:cs typeface="+mn-cs"/>
              </a:rPr>
              <a:t>What is the optimal length of stay in order to get the best daily rate?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500" b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500" b="0">
                <a:solidFill>
                  <a:schemeClr val="tx1"/>
                </a:solidFill>
                <a:latin typeface="+mn-lt"/>
                <a:cs typeface="+mn-cs"/>
              </a:rPr>
              <a:t>What if you wanted to predict whether or not a hotel is likely to receive a disproportionately high number of special requests?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500" b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500" b="0">
                <a:solidFill>
                  <a:schemeClr val="tx1"/>
                </a:solidFill>
                <a:latin typeface="+mn-lt"/>
                <a:cs typeface="+mn-cs"/>
              </a:rPr>
              <a:t>Whether a booking is going to be cancelled?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500" b="0">
              <a:solidFill>
                <a:schemeClr val="tx1"/>
              </a:solidFill>
              <a:latin typeface="+mn-lt"/>
              <a:cs typeface="+mn-cs"/>
            </a:endParaRPr>
          </a:p>
          <a:p>
            <a:pPr algn="ctr"/>
            <a:r>
              <a:rPr lang="en-US" sz="1500">
                <a:solidFill>
                  <a:schemeClr val="tx1"/>
                </a:solidFill>
                <a:latin typeface="+mn-lt"/>
                <a:cs typeface="+mn-cs"/>
              </a:rPr>
              <a:t>This hotel booking dataset can help you to explore those questions!</a:t>
            </a:r>
            <a:endParaRPr lang="en-MY" b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Sleep">
            <a:extLst>
              <a:ext uri="{FF2B5EF4-FFF2-40B4-BE49-F238E27FC236}">
                <a16:creationId xmlns:a16="http://schemas.microsoft.com/office/drawing/2014/main" id="{424C0B12-8CA5-4BEE-8F44-7DC5CCA61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4DCB0E31-1CDE-4D3E-A2CA-0E4A3BB5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BJPseudoFooter">
            <a:extLst>
              <a:ext uri="{FF2B5EF4-FFF2-40B4-BE49-F238E27FC236}">
                <a16:creationId xmlns:a16="http://schemas.microsoft.com/office/drawing/2014/main" id="{FA706CC8-C536-4305-BF45-0B3A090EAFF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01876" y="66606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92609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3F44C32-84C6-40DD-931F-C30705BBAC1A}"/>
              </a:ext>
            </a:extLst>
          </p:cNvPr>
          <p:cNvSpPr/>
          <p:nvPr/>
        </p:nvSpPr>
        <p:spPr>
          <a:xfrm>
            <a:off x="9188" y="3147685"/>
            <a:ext cx="12192000" cy="1433120"/>
          </a:xfrm>
          <a:prstGeom prst="rect">
            <a:avLst/>
          </a:prstGeom>
          <a:solidFill>
            <a:schemeClr val="tx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8BF10E-F732-453D-B509-A1FDE01E7842}"/>
              </a:ext>
            </a:extLst>
          </p:cNvPr>
          <p:cNvSpPr/>
          <p:nvPr/>
        </p:nvSpPr>
        <p:spPr>
          <a:xfrm>
            <a:off x="1770666" y="956648"/>
            <a:ext cx="9079995" cy="1481549"/>
          </a:xfrm>
          <a:prstGeom prst="rect">
            <a:avLst/>
          </a:prstGeom>
          <a:solidFill>
            <a:schemeClr val="bg1"/>
          </a:solidFill>
          <a:ln w="6350">
            <a:solidFill>
              <a:srgbClr val="00B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1CD38532-1213-4275-8133-DFA92AB486D1}"/>
              </a:ext>
            </a:extLst>
          </p:cNvPr>
          <p:cNvSpPr/>
          <p:nvPr/>
        </p:nvSpPr>
        <p:spPr>
          <a:xfrm>
            <a:off x="704682" y="2120774"/>
            <a:ext cx="3448579" cy="243821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B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EC46618C-A317-4FE9-839C-BBD0B641457E}"/>
              </a:ext>
            </a:extLst>
          </p:cNvPr>
          <p:cNvSpPr/>
          <p:nvPr/>
        </p:nvSpPr>
        <p:spPr>
          <a:xfrm>
            <a:off x="4439907" y="2120775"/>
            <a:ext cx="3595290" cy="2438212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B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F51996A5-521F-42BD-809F-B1499553E07F}"/>
              </a:ext>
            </a:extLst>
          </p:cNvPr>
          <p:cNvSpPr/>
          <p:nvPr/>
        </p:nvSpPr>
        <p:spPr>
          <a:xfrm>
            <a:off x="8224541" y="2091440"/>
            <a:ext cx="3276141" cy="24893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B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1A029E-4000-4237-81B9-1EF600FCD839}"/>
              </a:ext>
            </a:extLst>
          </p:cNvPr>
          <p:cNvSpPr txBox="1"/>
          <p:nvPr/>
        </p:nvSpPr>
        <p:spPr>
          <a:xfrm>
            <a:off x="2021348" y="994088"/>
            <a:ext cx="85786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Hotels currently don’t know about the guests' preferences, booking / cancelation patterns, deeper insights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600"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It would be nicer for the hotels to have a model to predict if a guest will come.</a:t>
            </a:r>
            <a:endParaRPr lang="en-US" sz="1600">
              <a:latin typeface="Museo Sans 300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2CBCF4-1575-46A4-84F8-792D3F3CF3D2}"/>
              </a:ext>
            </a:extLst>
          </p:cNvPr>
          <p:cNvSpPr txBox="1"/>
          <p:nvPr/>
        </p:nvSpPr>
        <p:spPr>
          <a:xfrm>
            <a:off x="763172" y="2503437"/>
            <a:ext cx="32888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Descriptive analytics</a:t>
            </a:r>
          </a:p>
          <a:p>
            <a:r>
              <a:rPr lang="en-MY" sz="1400" b="1">
                <a:highlight>
                  <a:srgbClr val="FFFF00"/>
                </a:highlight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Q1. Provide various descriptive analytics and insights</a:t>
            </a:r>
          </a:p>
          <a:p>
            <a:endParaRPr lang="en-US" sz="1400">
              <a:latin typeface="Museo Sans 300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Data Science Use Cases</a:t>
            </a:r>
          </a:p>
          <a:p>
            <a:r>
              <a:rPr lang="en-US" sz="1400" b="1">
                <a:highlight>
                  <a:srgbClr val="FFFF00"/>
                </a:highlight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Q2. Suggest the use cases suitable here from the perspective of the hotel owner?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07C84A-6D9A-4DCD-BADD-10A38D116015}"/>
              </a:ext>
            </a:extLst>
          </p:cNvPr>
          <p:cNvSpPr txBox="1"/>
          <p:nvPr/>
        </p:nvSpPr>
        <p:spPr>
          <a:xfrm>
            <a:off x="4521447" y="2503437"/>
            <a:ext cx="33602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Data Science Use Cases</a:t>
            </a:r>
          </a:p>
          <a:p>
            <a:r>
              <a:rPr lang="en-US" sz="1400" b="1">
                <a:highlight>
                  <a:srgbClr val="FFFF00"/>
                </a:highlight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Q3. Suggest the use cases suitable here from the perspective of the guests?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Museo Sans 300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Museo Sans 300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Museo Sans 300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005796-C9B8-48F6-8AAE-DF9F25F11826}"/>
              </a:ext>
            </a:extLst>
          </p:cNvPr>
          <p:cNvSpPr txBox="1"/>
          <p:nvPr/>
        </p:nvSpPr>
        <p:spPr>
          <a:xfrm>
            <a:off x="8265844" y="2503437"/>
            <a:ext cx="32214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>
                <a:highlight>
                  <a:srgbClr val="FFFF00"/>
                </a:highlight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Q4. Develop a model to predict bookings cancellation and explain the model as well as it’s output.</a:t>
            </a:r>
          </a:p>
          <a:p>
            <a:endParaRPr lang="en-MY" sz="1400" b="1" dirty="0">
              <a:highlight>
                <a:srgbClr val="FFFF00"/>
              </a:highlight>
              <a:latin typeface="Museo Sans 300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MY" sz="1400" b="1" dirty="0">
                <a:highlight>
                  <a:srgbClr val="FFFF00"/>
                </a:highlight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Q5. Develop a model to predict the number of booking nights for any new booking.</a:t>
            </a:r>
            <a:endParaRPr lang="en-US" sz="1400" b="1" dirty="0">
              <a:highlight>
                <a:srgbClr val="FFFF00"/>
              </a:highlight>
              <a:latin typeface="Museo Sans 300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E4A66BF-53F2-4AB1-9EA3-DF97B8E116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3" b="15421"/>
          <a:stretch/>
        </p:blipFill>
        <p:spPr>
          <a:xfrm>
            <a:off x="8498214" y="1863304"/>
            <a:ext cx="566249" cy="502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A6C3D01-4F8A-4786-9E55-24786E597375}"/>
              </a:ext>
            </a:extLst>
          </p:cNvPr>
          <p:cNvSpPr txBox="1"/>
          <p:nvPr/>
        </p:nvSpPr>
        <p:spPr>
          <a:xfrm>
            <a:off x="1675315" y="1929682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1A9"/>
                </a:solidFill>
              </a:rPr>
              <a:t>Hotel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E02CE7-22CF-4844-8BA7-0F3BE21B9031}"/>
              </a:ext>
            </a:extLst>
          </p:cNvPr>
          <p:cNvSpPr txBox="1"/>
          <p:nvPr/>
        </p:nvSpPr>
        <p:spPr>
          <a:xfrm>
            <a:off x="5401366" y="1929682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B1A9"/>
                </a:solidFill>
              </a:rPr>
              <a:t>Guest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26DDE1-C488-47B1-84EF-4074575B7312}"/>
              </a:ext>
            </a:extLst>
          </p:cNvPr>
          <p:cNvSpPr txBox="1"/>
          <p:nvPr/>
        </p:nvSpPr>
        <p:spPr>
          <a:xfrm>
            <a:off x="9120869" y="1929682"/>
            <a:ext cx="1593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1A9"/>
                </a:solidFill>
              </a:rPr>
              <a:t>Data Science </a:t>
            </a:r>
          </a:p>
        </p:txBody>
      </p:sp>
      <p:pic>
        <p:nvPicPr>
          <p:cNvPr id="5" name="Graphic 4" descr="Sleep">
            <a:extLst>
              <a:ext uri="{FF2B5EF4-FFF2-40B4-BE49-F238E27FC236}">
                <a16:creationId xmlns:a16="http://schemas.microsoft.com/office/drawing/2014/main" id="{463AD21E-74E4-471B-87E4-542286107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966" y="1657148"/>
            <a:ext cx="914400" cy="914400"/>
          </a:xfrm>
          <a:prstGeom prst="rect">
            <a:avLst/>
          </a:prstGeom>
        </p:spPr>
      </p:pic>
      <p:pic>
        <p:nvPicPr>
          <p:cNvPr id="9" name="Graphic 8" descr="Boardroom">
            <a:extLst>
              <a:ext uri="{FF2B5EF4-FFF2-40B4-BE49-F238E27FC236}">
                <a16:creationId xmlns:a16="http://schemas.microsoft.com/office/drawing/2014/main" id="{0065A810-4037-460F-9754-81FD68DD49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9945" y="1657148"/>
            <a:ext cx="914400" cy="914400"/>
          </a:xfrm>
          <a:prstGeom prst="rect">
            <a:avLst/>
          </a:prstGeom>
        </p:spPr>
      </p:pic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CDB4014B-743E-4C04-8A04-8836EC15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7</a:t>
            </a:fld>
            <a:endParaRPr lang="en-US"/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75AEB851-7780-4317-B90C-79BA96A2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8" y="209395"/>
            <a:ext cx="12045740" cy="637880"/>
          </a:xfrm>
        </p:spPr>
        <p:txBody>
          <a:bodyPr/>
          <a:lstStyle/>
          <a:p>
            <a:r>
              <a:rPr lang="en-US"/>
              <a:t>Hotel booking pain points from the perspectives of Hotel, Guest and Data Science</a:t>
            </a:r>
            <a:endParaRPr lang="en-MY"/>
          </a:p>
        </p:txBody>
      </p:sp>
      <p:sp>
        <p:nvSpPr>
          <p:cNvPr id="8" name="BJPseudoFooter">
            <a:extLst>
              <a:ext uri="{FF2B5EF4-FFF2-40B4-BE49-F238E27FC236}">
                <a16:creationId xmlns:a16="http://schemas.microsoft.com/office/drawing/2014/main" id="{DD1A338E-3B8E-4426-9840-7ED4CF2EFE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01876" y="66606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37894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A8BF10E-F732-453D-B509-A1FDE01E7842}"/>
              </a:ext>
            </a:extLst>
          </p:cNvPr>
          <p:cNvSpPr/>
          <p:nvPr/>
        </p:nvSpPr>
        <p:spPr>
          <a:xfrm>
            <a:off x="704682" y="1140684"/>
            <a:ext cx="10782636" cy="5213463"/>
          </a:xfrm>
          <a:prstGeom prst="rect">
            <a:avLst/>
          </a:prstGeom>
          <a:solidFill>
            <a:schemeClr val="bg1"/>
          </a:solidFill>
          <a:ln w="6350">
            <a:solidFill>
              <a:srgbClr val="00B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This data set contains booking information for a city hotel and a resort hotel and includes information such as when the booking was made, length of stay, the number of adults, children, and/or babies, and the number of available parking spaces, among other things. 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6C3D01-4F8A-4786-9E55-24786E597375}"/>
              </a:ext>
            </a:extLst>
          </p:cNvPr>
          <p:cNvSpPr txBox="1"/>
          <p:nvPr/>
        </p:nvSpPr>
        <p:spPr>
          <a:xfrm>
            <a:off x="704682" y="1140684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1A9"/>
                </a:solidFill>
              </a:rPr>
              <a:t>Hotel Dataset</a:t>
            </a:r>
          </a:p>
        </p:txBody>
      </p:sp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CDB4014B-743E-4C04-8A04-8836EC15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8</a:t>
            </a:fld>
            <a:endParaRPr lang="en-US"/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75AEB851-7780-4317-B90C-79BA96A2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82" y="209395"/>
            <a:ext cx="11423376" cy="637880"/>
          </a:xfrm>
        </p:spPr>
        <p:txBody>
          <a:bodyPr/>
          <a:lstStyle/>
          <a:p>
            <a:r>
              <a:rPr lang="en-US"/>
              <a:t>Data</a:t>
            </a:r>
            <a:endParaRPr lang="en-M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310734-9B87-4A5C-868A-382007662F3C}"/>
              </a:ext>
            </a:extLst>
          </p:cNvPr>
          <p:cNvSpPr txBox="1"/>
          <p:nvPr/>
        </p:nvSpPr>
        <p:spPr>
          <a:xfrm>
            <a:off x="700007" y="2715342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1A9"/>
                </a:solidFill>
              </a:rPr>
              <a:t>Description</a:t>
            </a:r>
          </a:p>
        </p:txBody>
      </p:sp>
      <p:sp>
        <p:nvSpPr>
          <p:cNvPr id="10" name="BJPseudoFooter">
            <a:extLst>
              <a:ext uri="{FF2B5EF4-FFF2-40B4-BE49-F238E27FC236}">
                <a16:creationId xmlns:a16="http://schemas.microsoft.com/office/drawing/2014/main" id="{D53A62F6-4B08-4F01-888A-A281EF4D5E8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01876" y="66606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DB873AE-9B79-4E56-93F0-7F062C88A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73324"/>
              </p:ext>
            </p:extLst>
          </p:nvPr>
        </p:nvGraphicFramePr>
        <p:xfrm>
          <a:off x="772521" y="1803425"/>
          <a:ext cx="1193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193400" imgH="437400" progId="Package">
                  <p:embed/>
                </p:oleObj>
              </mc:Choice>
              <mc:Fallback>
                <p:oleObj name="Packager Shell Object" showAsIcon="1" r:id="rId4" imgW="1193400" imgH="437400" progId="Packag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DB873AE-9B79-4E56-93F0-7F062C88A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2521" y="1803425"/>
                        <a:ext cx="11938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73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A8BF10E-F732-453D-B509-A1FDE01E7842}"/>
              </a:ext>
            </a:extLst>
          </p:cNvPr>
          <p:cNvSpPr/>
          <p:nvPr/>
        </p:nvSpPr>
        <p:spPr>
          <a:xfrm>
            <a:off x="704682" y="1140684"/>
            <a:ext cx="10782636" cy="5213463"/>
          </a:xfrm>
          <a:prstGeom prst="rect">
            <a:avLst/>
          </a:prstGeom>
          <a:solidFill>
            <a:schemeClr val="bg1"/>
          </a:solidFill>
          <a:ln w="6350">
            <a:solidFill>
              <a:srgbClr val="00B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MY" b="1" i="0">
                <a:solidFill>
                  <a:srgbClr val="24292F"/>
                </a:solidFill>
                <a:effectLst/>
                <a:latin typeface="-apple-system"/>
              </a:rPr>
              <a:t>Dataset contains following features: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hotel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is_canceled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lead_time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arrival_date_year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arrival_date_month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arrival_date_week_number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arrival_date_day_of_month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stays_in_weekend_nights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stays_in_week_nights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adults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children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babies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meal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country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market_segment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6C3D01-4F8A-4786-9E55-24786E597375}"/>
              </a:ext>
            </a:extLst>
          </p:cNvPr>
          <p:cNvSpPr txBox="1"/>
          <p:nvPr/>
        </p:nvSpPr>
        <p:spPr>
          <a:xfrm>
            <a:off x="704682" y="1140684"/>
            <a:ext cx="19543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1A9"/>
                </a:solidFill>
              </a:rPr>
              <a:t>Dataset Features</a:t>
            </a:r>
          </a:p>
        </p:txBody>
      </p:sp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CDB4014B-743E-4C04-8A04-8836EC15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9</a:t>
            </a:fld>
            <a:endParaRPr lang="en-US"/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75AEB851-7780-4317-B90C-79BA96A2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82" y="209395"/>
            <a:ext cx="11423376" cy="637880"/>
          </a:xfrm>
        </p:spPr>
        <p:txBody>
          <a:bodyPr/>
          <a:lstStyle/>
          <a:p>
            <a:r>
              <a:rPr lang="en-US"/>
              <a:t>Data</a:t>
            </a:r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01246-70C2-4C54-B2A5-9BDD7545E2F1}"/>
              </a:ext>
            </a:extLst>
          </p:cNvPr>
          <p:cNvSpPr txBox="1"/>
          <p:nvPr/>
        </p:nvSpPr>
        <p:spPr>
          <a:xfrm>
            <a:off x="6270171" y="1595535"/>
            <a:ext cx="36202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distribution_channel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is_repeated_guest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previous_cancellations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previous_bookings_not_canceled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reserved_room_type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assigned_room_type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booking_changes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deposit_type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agent</a:t>
            </a:r>
          </a:p>
          <a:p>
            <a:pPr algn="l">
              <a:buFont typeface="+mj-lt"/>
              <a:buAutoNum type="arabicPeriod" startAt="16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company</a:t>
            </a: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days_in_waiting_list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customer_type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adr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required_car_parking_spaces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total_of_special_requests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reservation_status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reservation_status_date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BJPseudoFooter">
            <a:extLst>
              <a:ext uri="{FF2B5EF4-FFF2-40B4-BE49-F238E27FC236}">
                <a16:creationId xmlns:a16="http://schemas.microsoft.com/office/drawing/2014/main" id="{3A1EAA2A-7975-465A-9DFB-63DC5557F91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01876" y="66606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143582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heme/theme1.xml><?xml version="1.0" encoding="utf-8"?>
<a:theme xmlns:a="http://schemas.openxmlformats.org/drawingml/2006/main" name="PETRONAS template ">
  <a:themeElements>
    <a:clrScheme name="PETRONAS">
      <a:dk1>
        <a:srgbClr val="000000"/>
      </a:dk1>
      <a:lt1>
        <a:srgbClr val="FFFFFF"/>
      </a:lt1>
      <a:dk2>
        <a:srgbClr val="00B1A9"/>
      </a:dk2>
      <a:lt2>
        <a:srgbClr val="DFDEDE"/>
      </a:lt2>
      <a:accent1>
        <a:srgbClr val="20419A"/>
      </a:accent1>
      <a:accent2>
        <a:srgbClr val="763F98"/>
      </a:accent2>
      <a:accent3>
        <a:srgbClr val="FDB924"/>
      </a:accent3>
      <a:accent4>
        <a:srgbClr val="BFD730"/>
      </a:accent4>
      <a:accent5>
        <a:srgbClr val="20419A"/>
      </a:accent5>
      <a:accent6>
        <a:srgbClr val="763F98"/>
      </a:accent6>
      <a:hlink>
        <a:srgbClr val="20419A"/>
      </a:hlink>
      <a:folHlink>
        <a:srgbClr val="3C383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67500F027DF64AA1A838529A552862" ma:contentTypeVersion="0" ma:contentTypeDescription="Create a new document." ma:contentTypeScope="" ma:versionID="a191dc495e3ac06a584128c60a80d0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sisl xmlns:xsd="http://www.w3.org/2001/XMLSchema" xmlns:xsi="http://www.w3.org/2001/XMLSchema-instance" xmlns="http://www.boldonjames.com/2008/01/sie/internal/label" sislVersion="0" policy="a894df29-9e07-45ae-95a6-4e7eb881815a">
  <element uid="156167bd-046a-459b-9d5a-a42ee179a501" value=""/>
  <element uid="01a40373-b9dd-4b9b-9ec4-eb7a27c52a46" value=""/>
  <element uid="88b1ccf5-78db-4d3a-a0cb-abb5249bc791" value=""/>
</sisl>
</file>

<file path=customXml/itemProps1.xml><?xml version="1.0" encoding="utf-8"?>
<ds:datastoreItem xmlns:ds="http://schemas.openxmlformats.org/officeDocument/2006/customXml" ds:itemID="{25ADF53E-AF31-4B8C-902D-8C1E490F3CC1}">
  <ds:schemaRefs>
    <ds:schemaRef ds:uri="9f82e50f-617f-4c93-b1be-e41a3c2b4735"/>
    <ds:schemaRef ds:uri="e0cbddd7-a4c2-4242-b0b3-5a070153dd0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4A9551-DB8E-458C-BAE0-91158767F96D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7AD720-5D2C-4D44-9A5A-9689E30C37E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BC894B6-A197-43AA-A928-55F29559A86B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727</Words>
  <Application>Microsoft Office PowerPoint</Application>
  <PresentationFormat>Widescreen</PresentationFormat>
  <Paragraphs>186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Arial Black</vt:lpstr>
      <vt:lpstr>Calibri</vt:lpstr>
      <vt:lpstr>Museo Sans 300</vt:lpstr>
      <vt:lpstr>Verdana</vt:lpstr>
      <vt:lpstr>PETRONAS template </vt:lpstr>
      <vt:lpstr>Packager Shell Object</vt:lpstr>
      <vt:lpstr>Hotel Booking Demand Analysis &amp; Cancelation prediction</vt:lpstr>
      <vt:lpstr>Content </vt:lpstr>
      <vt:lpstr>PowerPoint Presentation</vt:lpstr>
      <vt:lpstr>Tools &amp; Technologies</vt:lpstr>
      <vt:lpstr>PowerPoint Presentation</vt:lpstr>
      <vt:lpstr>Hotel Booking - Overview </vt:lpstr>
      <vt:lpstr>Hotel booking pain points from the perspectives of Hotel, Guest and Data Science</vt:lpstr>
      <vt:lpstr>Data</vt:lpstr>
      <vt:lpstr>Data</vt:lpstr>
      <vt:lpstr>PowerPoint Presentation</vt:lpstr>
      <vt:lpstr>PowerPoint Presentation</vt:lpstr>
      <vt:lpstr>PowerPoint Presentation</vt:lpstr>
      <vt:lpstr>Thank you for your passion!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Demand Analysis &amp; Cancelation prediction</dc:title>
  <dc:creator>Neeraj Tiwary (DIGITAL/PETH)</dc:creator>
  <cp:keywords>P37r0n45DCS_OpenExternal</cp:keywords>
  <cp:lastModifiedBy>M Ikhwan Marti (HRM/PD&amp;T)</cp:lastModifiedBy>
  <cp:revision>3</cp:revision>
  <dcterms:created xsi:type="dcterms:W3CDTF">2020-05-02T07:20:23Z</dcterms:created>
  <dcterms:modified xsi:type="dcterms:W3CDTF">2022-02-14T02:19:04Z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a9a2902e-3f9e-4abd-b0cd-a3f4979bb75a</vt:lpwstr>
  </property>
  <property fmtid="{D5CDD505-2E9C-101B-9397-08002B2CF9AE}" pid="3" name="bjSaver">
    <vt:lpwstr>CnQdAximkmNVzORD7IWz0X/BjKRKs6KZ</vt:lpwstr>
  </property>
  <property fmtid="{D5CDD505-2E9C-101B-9397-08002B2CF9AE}" pid="4" name="ContentTypeId">
    <vt:lpwstr>0x0101002C67500F027DF64AA1A838529A552862</vt:lpwstr>
  </property>
  <property fmtid="{D5CDD505-2E9C-101B-9397-08002B2CF9AE}" pid="5" name="bjDocumentLabelXML">
    <vt:lpwstr>&lt;?xml version="1.0" encoding="us-ascii"?&gt;&lt;sisl xmlns:xsd="http://www.w3.org/2001/XMLSchema" xmlns:xsi="http://www.w3.org/2001/XMLSchema-instance" sislVersion="0" policy="a894df29-9e07-45ae-95a6-4e7eb881815a" xmlns="http://www.boldonjames.com/2008/01/sie/i</vt:lpwstr>
  </property>
  <property fmtid="{D5CDD505-2E9C-101B-9397-08002B2CF9AE}" pid="6" name="bjDocumentLabelXML-0">
    <vt:lpwstr>nternal/label"&gt;&lt;element uid="156167bd-046a-459b-9d5a-a42ee179a501" value="" /&gt;&lt;element uid="01a40373-b9dd-4b9b-9ec4-eb7a27c52a46" value="" /&gt;&lt;element uid="88b1ccf5-78db-4d3a-a0cb-abb5249bc791" value="" /&gt;&lt;/sisl&gt;</vt:lpwstr>
  </property>
  <property fmtid="{D5CDD505-2E9C-101B-9397-08002B2CF9AE}" pid="7" name="bjDocumentSecurityLabel">
    <vt:lpwstr>[Open] </vt:lpwstr>
  </property>
  <property fmtid="{D5CDD505-2E9C-101B-9397-08002B2CF9AE}" pid="8" name="DCSMetadata">
    <vt:lpwstr>P37r0n45DCS_OpenExternal</vt:lpwstr>
  </property>
</Properties>
</file>