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0"/>
    <p:sldId id="257" r:id="rId21"/>
    <p:sldId id="258" r:id="rId22"/>
    <p:sldId id="259" r:id="rId23"/>
    <p:sldId id="260" r:id="rId24"/>
    <p:sldId id="261" r:id="rId25"/>
    <p:sldId id="262" r:id="rId26"/>
    <p:sldId id="263" r:id="rId27"/>
    <p:sldId id="264" r:id="rId28"/>
  </p:sldIdLst>
  <p:sldSz cx="18288000" cy="10287000"/>
  <p:notesSz cx="6858000" cy="9144000"/>
  <p:embeddedFontLst>
    <p:embeddedFont>
      <p:font typeface="Glacial Indifference" charset="1" panose="00000000000000000000"/>
      <p:regular r:id="rId6"/>
    </p:embeddedFont>
    <p:embeddedFont>
      <p:font typeface="Glacial Indifference Bold" charset="1" panose="00000800000000000000"/>
      <p:regular r:id="rId7"/>
    </p:embeddedFont>
    <p:embeddedFont>
      <p:font typeface="Glacial Indifference Italics" charset="1" panose="00000000000000000000"/>
      <p:regular r:id="rId8"/>
    </p:embeddedFont>
    <p:embeddedFont>
      <p:font typeface="Glacial Indifference Bold Italics" charset="1" panose="00000800000000000000"/>
      <p:regular r:id="rId9"/>
    </p:embeddedFont>
    <p:embeddedFont>
      <p:font typeface="Arimo" charset="1" panose="020B0604020202020204"/>
      <p:regular r:id="rId10"/>
    </p:embeddedFont>
    <p:embeddedFont>
      <p:font typeface="Arimo Bold" charset="1" panose="020B0704020202020204"/>
      <p:regular r:id="rId11"/>
    </p:embeddedFont>
    <p:embeddedFont>
      <p:font typeface="Arimo Italics" charset="1" panose="020B0604020202090204"/>
      <p:regular r:id="rId12"/>
    </p:embeddedFont>
    <p:embeddedFont>
      <p:font typeface="Arimo Bold Italics" charset="1" panose="020B0704020202090204"/>
      <p:regular r:id="rId13"/>
    </p:embeddedFont>
    <p:embeddedFont>
      <p:font typeface="Josefin Sans Bold" charset="1" panose="00000800000000000000"/>
      <p:regular r:id="rId14"/>
    </p:embeddedFont>
    <p:embeddedFont>
      <p:font typeface="Josefin Sans Bold Italics" charset="1" panose="00000800000000000000"/>
      <p:regular r:id="rId15"/>
    </p:embeddedFont>
    <p:embeddedFont>
      <p:font typeface="Josefin Sans Regular" charset="1" panose="00000500000000000000"/>
      <p:regular r:id="rId16"/>
    </p:embeddedFont>
    <p:embeddedFont>
      <p:font typeface="Josefin Sans Regular Bold" charset="1" panose="00000700000000000000"/>
      <p:regular r:id="rId17"/>
    </p:embeddedFont>
    <p:embeddedFont>
      <p:font typeface="Josefin Sans Regular Italics" charset="1" panose="00000500000000000000"/>
      <p:regular r:id="rId18"/>
    </p:embeddedFont>
    <p:embeddedFont>
      <p:font typeface="Josefin Sans Regular Bold Italics" charset="1" panose="000007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slides/slide1.xml" Type="http://schemas.openxmlformats.org/officeDocument/2006/relationships/slide"/><Relationship Id="rId21" Target="slides/slide2.xml" Type="http://schemas.openxmlformats.org/officeDocument/2006/relationships/slide"/><Relationship Id="rId22" Target="slides/slide3.xml" Type="http://schemas.openxmlformats.org/officeDocument/2006/relationships/slide"/><Relationship Id="rId23" Target="slides/slide4.xml" Type="http://schemas.openxmlformats.org/officeDocument/2006/relationships/slide"/><Relationship Id="rId24" Target="slides/slide5.xml" Type="http://schemas.openxmlformats.org/officeDocument/2006/relationships/slide"/><Relationship Id="rId25" Target="slides/slide6.xml" Type="http://schemas.openxmlformats.org/officeDocument/2006/relationships/slide"/><Relationship Id="rId26" Target="slides/slide7.xml" Type="http://schemas.openxmlformats.org/officeDocument/2006/relationships/slide"/><Relationship Id="rId27" Target="slides/slide8.xml" Type="http://schemas.openxmlformats.org/officeDocument/2006/relationships/slide"/><Relationship Id="rId28" Target="slides/slide9.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png" Type="http://schemas.openxmlformats.org/officeDocument/2006/relationships/image"/><Relationship Id="rId16" Target="../media/image15.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 Id="rId4" Target="../media/image22.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27.png" Type="http://schemas.openxmlformats.org/officeDocument/2006/relationships/image"/><Relationship Id="rId7" Target="../media/image28.svg" Type="http://schemas.openxmlformats.org/officeDocument/2006/relationships/image"/><Relationship Id="rId8" Target="../media/image29.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 Id="rId3" Target="../media/image28.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 Id="rId6" Target="../media/image18.png" Type="http://schemas.openxmlformats.org/officeDocument/2006/relationships/image"/><Relationship Id="rId7" Target="../media/image19.svg" Type="http://schemas.openxmlformats.org/officeDocument/2006/relationships/image"/><Relationship Id="rId8" Target="../media/image30.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 Id="rId3" Target="../media/image28.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 Id="rId6" Target="../media/image3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2B4B82"/>
        </a:solidFill>
      </p:bgPr>
    </p:bg>
    <p:spTree>
      <p:nvGrpSpPr>
        <p:cNvPr id="1" name=""/>
        <p:cNvGrpSpPr/>
        <p:nvPr/>
      </p:nvGrpSpPr>
      <p:grpSpPr>
        <a:xfrm>
          <a:off x="0" y="0"/>
          <a:ext cx="0" cy="0"/>
          <a:chOff x="0" y="0"/>
          <a:chExt cx="0" cy="0"/>
        </a:xfrm>
      </p:grpSpPr>
      <p:grpSp>
        <p:nvGrpSpPr>
          <p:cNvPr name="Group 2" id="2"/>
          <p:cNvGrpSpPr/>
          <p:nvPr/>
        </p:nvGrpSpPr>
        <p:grpSpPr>
          <a:xfrm rot="0">
            <a:off x="8902445" y="1697620"/>
            <a:ext cx="8217084" cy="6891760"/>
            <a:chOff x="0" y="0"/>
            <a:chExt cx="10956112" cy="9189013"/>
          </a:xfrm>
        </p:grpSpPr>
        <p:sp>
          <p:nvSpPr>
            <p:cNvPr name="TextBox 3" id="3"/>
            <p:cNvSpPr txBox="true"/>
            <p:nvPr/>
          </p:nvSpPr>
          <p:spPr>
            <a:xfrm rot="0">
              <a:off x="0" y="1706350"/>
              <a:ext cx="10956112" cy="4404741"/>
            </a:xfrm>
            <a:prstGeom prst="rect">
              <a:avLst/>
            </a:prstGeom>
          </p:spPr>
          <p:txBody>
            <a:bodyPr anchor="t" rtlCol="false" tIns="0" lIns="0" bIns="0" rIns="0">
              <a:spAutoFit/>
            </a:bodyPr>
            <a:lstStyle/>
            <a:p>
              <a:pPr algn="ctr">
                <a:lnSpc>
                  <a:spcPts val="4284"/>
                </a:lnSpc>
              </a:pPr>
              <a:r>
                <a:rPr lang="en-US" sz="4200">
                  <a:solidFill>
                    <a:srgbClr val="F7B4A7"/>
                  </a:solidFill>
                  <a:latin typeface="Josefin Sans Bold Bold"/>
                </a:rPr>
                <a:t>KONSTRUKSI DIAGRAM LADDER DENGAN METODE HUFFMAN PADA </a:t>
              </a:r>
            </a:p>
            <a:p>
              <a:pPr algn="ctr">
                <a:lnSpc>
                  <a:spcPts val="4284"/>
                </a:lnSpc>
              </a:pPr>
              <a:r>
                <a:rPr lang="en-US" sz="4200">
                  <a:solidFill>
                    <a:srgbClr val="F7B4A7"/>
                  </a:solidFill>
                  <a:latin typeface="Josefin Sans Bold Bold"/>
                </a:rPr>
                <a:t> SEPARATION MODULE FACTORY AUTOMATIC TRAINER</a:t>
              </a:r>
            </a:p>
          </p:txBody>
        </p:sp>
        <p:sp>
          <p:nvSpPr>
            <p:cNvPr name="TextBox 4" id="4"/>
            <p:cNvSpPr txBox="true"/>
            <p:nvPr/>
          </p:nvSpPr>
          <p:spPr>
            <a:xfrm rot="0">
              <a:off x="0" y="-66675"/>
              <a:ext cx="10956112" cy="544195"/>
            </a:xfrm>
            <a:prstGeom prst="rect">
              <a:avLst/>
            </a:prstGeom>
          </p:spPr>
          <p:txBody>
            <a:bodyPr anchor="t" rtlCol="false" tIns="0" lIns="0" bIns="0" rIns="0">
              <a:spAutoFit/>
            </a:bodyPr>
            <a:lstStyle/>
            <a:p>
              <a:pPr>
                <a:lnSpc>
                  <a:spcPts val="3359"/>
                </a:lnSpc>
              </a:pPr>
            </a:p>
          </p:txBody>
        </p:sp>
        <p:sp>
          <p:nvSpPr>
            <p:cNvPr name="TextBox 5" id="5"/>
            <p:cNvSpPr txBox="true"/>
            <p:nvPr/>
          </p:nvSpPr>
          <p:spPr>
            <a:xfrm rot="0">
              <a:off x="0" y="7090338"/>
              <a:ext cx="10956112" cy="2098675"/>
            </a:xfrm>
            <a:prstGeom prst="rect">
              <a:avLst/>
            </a:prstGeom>
          </p:spPr>
          <p:txBody>
            <a:bodyPr anchor="t" rtlCol="false" tIns="0" lIns="0" bIns="0" rIns="0">
              <a:spAutoFit/>
            </a:bodyPr>
            <a:lstStyle/>
            <a:p>
              <a:pPr algn="ctr">
                <a:lnSpc>
                  <a:spcPts val="4200"/>
                </a:lnSpc>
              </a:pPr>
              <a:r>
                <a:rPr lang="en-US" sz="3000">
                  <a:solidFill>
                    <a:srgbClr val="94DDDE"/>
                  </a:solidFill>
                  <a:latin typeface="Josefin Sans Regular"/>
                </a:rPr>
                <a:t>Kelompok 5</a:t>
              </a:r>
            </a:p>
            <a:p>
              <a:pPr algn="ctr">
                <a:lnSpc>
                  <a:spcPts val="4200"/>
                </a:lnSpc>
              </a:pPr>
            </a:p>
            <a:p>
              <a:pPr algn="ctr">
                <a:lnSpc>
                  <a:spcPts val="4200"/>
                </a:lnSpc>
              </a:pPr>
              <a:r>
                <a:rPr lang="en-US" sz="3000">
                  <a:solidFill>
                    <a:srgbClr val="94DDDE"/>
                  </a:solidFill>
                  <a:latin typeface="Josefin Sans Regular"/>
                </a:rPr>
                <a:t>Laboratorium Pengaturan Digital dan Otomasi</a:t>
              </a:r>
            </a:p>
          </p:txBody>
        </p:sp>
      </p:grpSp>
      <p:sp>
        <p:nvSpPr>
          <p:cNvPr name="Freeform 6" id="6"/>
          <p:cNvSpPr/>
          <p:nvPr/>
        </p:nvSpPr>
        <p:spPr>
          <a:xfrm flipH="false" flipV="false" rot="0">
            <a:off x="1182834" y="-1921745"/>
            <a:ext cx="6755642" cy="4114800"/>
          </a:xfrm>
          <a:custGeom>
            <a:avLst/>
            <a:gdLst/>
            <a:ahLst/>
            <a:cxnLst/>
            <a:rect r="r" b="b" t="t" l="l"/>
            <a:pathLst>
              <a:path h="4114800" w="6755642">
                <a:moveTo>
                  <a:pt x="0" y="0"/>
                </a:moveTo>
                <a:lnTo>
                  <a:pt x="6755642" y="0"/>
                </a:lnTo>
                <a:lnTo>
                  <a:pt x="6755642"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6303834" y="1790711"/>
            <a:ext cx="1194327" cy="2586142"/>
          </a:xfrm>
          <a:custGeom>
            <a:avLst/>
            <a:gdLst/>
            <a:ahLst/>
            <a:cxnLst/>
            <a:rect r="r" b="b" t="t" l="l"/>
            <a:pathLst>
              <a:path h="2586142" w="1194327">
                <a:moveTo>
                  <a:pt x="0" y="0"/>
                </a:moveTo>
                <a:lnTo>
                  <a:pt x="1194327" y="0"/>
                </a:lnTo>
                <a:lnTo>
                  <a:pt x="1194327" y="2586142"/>
                </a:lnTo>
                <a:lnTo>
                  <a:pt x="0" y="258614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true" flipV="false" rot="0">
            <a:off x="2095190" y="2021154"/>
            <a:ext cx="5357753" cy="5591583"/>
          </a:xfrm>
          <a:custGeom>
            <a:avLst/>
            <a:gdLst/>
            <a:ahLst/>
            <a:cxnLst/>
            <a:rect r="r" b="b" t="t" l="l"/>
            <a:pathLst>
              <a:path h="5591583" w="5357753">
                <a:moveTo>
                  <a:pt x="5357753" y="0"/>
                </a:moveTo>
                <a:lnTo>
                  <a:pt x="0" y="0"/>
                </a:lnTo>
                <a:lnTo>
                  <a:pt x="0" y="5591582"/>
                </a:lnTo>
                <a:lnTo>
                  <a:pt x="5357753" y="5591582"/>
                </a:lnTo>
                <a:lnTo>
                  <a:pt x="5357753"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947148" y="1264426"/>
            <a:ext cx="3144039" cy="2440918"/>
          </a:xfrm>
          <a:custGeom>
            <a:avLst/>
            <a:gdLst/>
            <a:ahLst/>
            <a:cxnLst/>
            <a:rect r="r" b="b" t="t" l="l"/>
            <a:pathLst>
              <a:path h="2440918" w="3144039">
                <a:moveTo>
                  <a:pt x="0" y="0"/>
                </a:moveTo>
                <a:lnTo>
                  <a:pt x="3144040" y="0"/>
                </a:lnTo>
                <a:lnTo>
                  <a:pt x="3144040" y="2440918"/>
                </a:lnTo>
                <a:lnTo>
                  <a:pt x="0" y="244091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624872" y="5005800"/>
            <a:ext cx="1894295" cy="4252500"/>
          </a:xfrm>
          <a:custGeom>
            <a:avLst/>
            <a:gdLst/>
            <a:ahLst/>
            <a:cxnLst/>
            <a:rect r="r" b="b" t="t" l="l"/>
            <a:pathLst>
              <a:path h="4252500" w="1894295">
                <a:moveTo>
                  <a:pt x="0" y="0"/>
                </a:moveTo>
                <a:lnTo>
                  <a:pt x="1894295" y="0"/>
                </a:lnTo>
                <a:lnTo>
                  <a:pt x="1894295" y="4252500"/>
                </a:lnTo>
                <a:lnTo>
                  <a:pt x="0" y="42525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0">
            <a:off x="4011803" y="7612736"/>
            <a:ext cx="3486358" cy="4114800"/>
          </a:xfrm>
          <a:custGeom>
            <a:avLst/>
            <a:gdLst/>
            <a:ahLst/>
            <a:cxnLst/>
            <a:rect r="r" b="b" t="t" l="l"/>
            <a:pathLst>
              <a:path h="4114800" w="3486358">
                <a:moveTo>
                  <a:pt x="0" y="0"/>
                </a:moveTo>
                <a:lnTo>
                  <a:pt x="3486358" y="0"/>
                </a:lnTo>
                <a:lnTo>
                  <a:pt x="3486358"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2" id="12"/>
          <p:cNvSpPr/>
          <p:nvPr/>
        </p:nvSpPr>
        <p:spPr>
          <a:xfrm flipH="false" flipV="false" rot="0">
            <a:off x="12883314" y="1294277"/>
            <a:ext cx="1006881" cy="992869"/>
          </a:xfrm>
          <a:custGeom>
            <a:avLst/>
            <a:gdLst/>
            <a:ahLst/>
            <a:cxnLst/>
            <a:rect r="r" b="b" t="t" l="l"/>
            <a:pathLst>
              <a:path h="992869" w="1006881">
                <a:moveTo>
                  <a:pt x="0" y="0"/>
                </a:moveTo>
                <a:lnTo>
                  <a:pt x="1006881" y="0"/>
                </a:lnTo>
                <a:lnTo>
                  <a:pt x="1006881" y="992869"/>
                </a:lnTo>
                <a:lnTo>
                  <a:pt x="0" y="992869"/>
                </a:lnTo>
                <a:lnTo>
                  <a:pt x="0" y="0"/>
                </a:lnTo>
                <a:close/>
              </a:path>
            </a:pathLst>
          </a:custGeom>
          <a:blipFill>
            <a:blip r:embed="rId14"/>
            <a:stretch>
              <a:fillRect l="0" t="0" r="0" b="0"/>
            </a:stretch>
          </a:blipFill>
        </p:spPr>
      </p:sp>
      <p:sp>
        <p:nvSpPr>
          <p:cNvPr name="Freeform 13" id="13"/>
          <p:cNvSpPr/>
          <p:nvPr/>
        </p:nvSpPr>
        <p:spPr>
          <a:xfrm flipH="false" flipV="false" rot="0">
            <a:off x="10761624" y="1186076"/>
            <a:ext cx="2049013" cy="1214233"/>
          </a:xfrm>
          <a:custGeom>
            <a:avLst/>
            <a:gdLst/>
            <a:ahLst/>
            <a:cxnLst/>
            <a:rect r="r" b="b" t="t" l="l"/>
            <a:pathLst>
              <a:path h="1214233" w="2049013">
                <a:moveTo>
                  <a:pt x="0" y="0"/>
                </a:moveTo>
                <a:lnTo>
                  <a:pt x="2049014" y="0"/>
                </a:lnTo>
                <a:lnTo>
                  <a:pt x="2049014" y="1214233"/>
                </a:lnTo>
                <a:lnTo>
                  <a:pt x="0" y="1214233"/>
                </a:lnTo>
                <a:lnTo>
                  <a:pt x="0" y="0"/>
                </a:lnTo>
                <a:close/>
              </a:path>
            </a:pathLst>
          </a:custGeom>
          <a:blipFill>
            <a:blip r:embed="rId15"/>
            <a:stretch>
              <a:fillRect l="-22323" t="-28586" r="-15612" b="-26591"/>
            </a:stretch>
          </a:blipFill>
        </p:spPr>
      </p:sp>
      <p:sp>
        <p:nvSpPr>
          <p:cNvPr name="Freeform 14" id="14"/>
          <p:cNvSpPr/>
          <p:nvPr/>
        </p:nvSpPr>
        <p:spPr>
          <a:xfrm flipH="false" flipV="false" rot="0">
            <a:off x="14460413" y="1181113"/>
            <a:ext cx="1219196" cy="1219196"/>
          </a:xfrm>
          <a:custGeom>
            <a:avLst/>
            <a:gdLst/>
            <a:ahLst/>
            <a:cxnLst/>
            <a:rect r="r" b="b" t="t" l="l"/>
            <a:pathLst>
              <a:path h="1219196" w="1219196">
                <a:moveTo>
                  <a:pt x="0" y="0"/>
                </a:moveTo>
                <a:lnTo>
                  <a:pt x="1219195" y="0"/>
                </a:lnTo>
                <a:lnTo>
                  <a:pt x="1219195" y="1219196"/>
                </a:lnTo>
                <a:lnTo>
                  <a:pt x="0" y="1219196"/>
                </a:lnTo>
                <a:lnTo>
                  <a:pt x="0" y="0"/>
                </a:lnTo>
                <a:close/>
              </a:path>
            </a:pathLst>
          </a:custGeom>
          <a:blipFill>
            <a:blip r:embed="rId16"/>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2B4B82"/>
        </a:solidFill>
      </p:bgPr>
    </p:bg>
    <p:spTree>
      <p:nvGrpSpPr>
        <p:cNvPr id="1" name=""/>
        <p:cNvGrpSpPr/>
        <p:nvPr/>
      </p:nvGrpSpPr>
      <p:grpSpPr>
        <a:xfrm>
          <a:off x="0" y="0"/>
          <a:ext cx="0" cy="0"/>
          <a:chOff x="0" y="0"/>
          <a:chExt cx="0" cy="0"/>
        </a:xfrm>
      </p:grpSpPr>
      <p:sp>
        <p:nvSpPr>
          <p:cNvPr name="TextBox 2" id="2"/>
          <p:cNvSpPr txBox="true"/>
          <p:nvPr/>
        </p:nvSpPr>
        <p:spPr>
          <a:xfrm rot="0">
            <a:off x="10338065" y="633566"/>
            <a:ext cx="8758312" cy="790575"/>
          </a:xfrm>
          <a:prstGeom prst="rect">
            <a:avLst/>
          </a:prstGeom>
        </p:spPr>
        <p:txBody>
          <a:bodyPr anchor="t" rtlCol="false" tIns="0" lIns="0" bIns="0" rIns="0">
            <a:spAutoFit/>
          </a:bodyPr>
          <a:lstStyle/>
          <a:p>
            <a:pPr>
              <a:lnSpc>
                <a:spcPts val="6240"/>
              </a:lnSpc>
            </a:pPr>
            <a:r>
              <a:rPr lang="en-US" sz="5200">
                <a:solidFill>
                  <a:srgbClr val="F7B4A7"/>
                </a:solidFill>
                <a:latin typeface="Josefin Sans Bold Bold"/>
              </a:rPr>
              <a:t>Deskripsi Eksperimen</a:t>
            </a:r>
          </a:p>
        </p:txBody>
      </p:sp>
      <p:sp>
        <p:nvSpPr>
          <p:cNvPr name="Freeform 3" id="3"/>
          <p:cNvSpPr/>
          <p:nvPr/>
        </p:nvSpPr>
        <p:spPr>
          <a:xfrm flipH="false" flipV="false" rot="0">
            <a:off x="-535344" y="1881025"/>
            <a:ext cx="3874545" cy="5122596"/>
          </a:xfrm>
          <a:custGeom>
            <a:avLst/>
            <a:gdLst/>
            <a:ahLst/>
            <a:cxnLst/>
            <a:rect r="r" b="b" t="t" l="l"/>
            <a:pathLst>
              <a:path h="5122596" w="3874545">
                <a:moveTo>
                  <a:pt x="0" y="0"/>
                </a:moveTo>
                <a:lnTo>
                  <a:pt x="3874545" y="0"/>
                </a:lnTo>
                <a:lnTo>
                  <a:pt x="3874545" y="5122595"/>
                </a:lnTo>
                <a:lnTo>
                  <a:pt x="0" y="512259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535873" y="2671753"/>
            <a:ext cx="3874545" cy="5122596"/>
          </a:xfrm>
          <a:custGeom>
            <a:avLst/>
            <a:gdLst/>
            <a:ahLst/>
            <a:cxnLst/>
            <a:rect r="r" b="b" t="t" l="l"/>
            <a:pathLst>
              <a:path h="5122596" w="3874545">
                <a:moveTo>
                  <a:pt x="0" y="0"/>
                </a:moveTo>
                <a:lnTo>
                  <a:pt x="3874545" y="0"/>
                </a:lnTo>
                <a:lnTo>
                  <a:pt x="3874545" y="5122596"/>
                </a:lnTo>
                <a:lnTo>
                  <a:pt x="0" y="512259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4783541" y="1366991"/>
            <a:ext cx="13157141" cy="8666382"/>
          </a:xfrm>
          <a:prstGeom prst="rect">
            <a:avLst/>
          </a:prstGeom>
        </p:spPr>
        <p:txBody>
          <a:bodyPr anchor="t" rtlCol="false" tIns="0" lIns="0" bIns="0" rIns="0">
            <a:spAutoFit/>
          </a:bodyPr>
          <a:lstStyle/>
          <a:p>
            <a:pPr>
              <a:lnSpc>
                <a:spcPts val="4275"/>
              </a:lnSpc>
            </a:pPr>
            <a:r>
              <a:rPr lang="en-US" sz="3053" spc="61">
                <a:solidFill>
                  <a:srgbClr val="94DDDE"/>
                </a:solidFill>
                <a:latin typeface="Glacial Indifference"/>
              </a:rPr>
              <a:t>•</a:t>
            </a:r>
            <a:r>
              <a:rPr lang="en-US" sz="3053" spc="61">
                <a:solidFill>
                  <a:srgbClr val="94DDDE"/>
                </a:solidFill>
                <a:latin typeface="Glacial Indifference"/>
              </a:rPr>
              <a:t>Modul ini mempelajari tentang pengelompokkan benda berdasarkan ciri-ciri nya. Pada modulini terdapat konveyor, </a:t>
            </a:r>
            <a:r>
              <a:rPr lang="en-US" sz="3053" spc="61">
                <a:solidFill>
                  <a:srgbClr val="94DDDE"/>
                </a:solidFill>
                <a:latin typeface="Glacial Indifference Italics"/>
              </a:rPr>
              <a:t>feeding tube and feeder system</a:t>
            </a:r>
            <a:r>
              <a:rPr lang="en-US" sz="3053" spc="61">
                <a:solidFill>
                  <a:srgbClr val="94DDDE"/>
                </a:solidFill>
                <a:latin typeface="Glacial Indifference"/>
              </a:rPr>
              <a:t>, dan beberapa sensor seperti proximity (inductive dan capacitive), fiber optic, dan photo sensor. yang mendukung kinerja dari modul ini. </a:t>
            </a:r>
          </a:p>
          <a:p>
            <a:pPr>
              <a:lnSpc>
                <a:spcPts val="4275"/>
              </a:lnSpc>
            </a:pPr>
          </a:p>
          <a:p>
            <a:pPr>
              <a:lnSpc>
                <a:spcPts val="4275"/>
              </a:lnSpc>
            </a:pPr>
            <a:r>
              <a:rPr lang="en-US" sz="3053" spc="61">
                <a:solidFill>
                  <a:srgbClr val="94DDDE"/>
                </a:solidFill>
                <a:latin typeface="Glacial Indifference"/>
              </a:rPr>
              <a:t>•Konveyor yang digerakkan dengan motor DC, digunakan sebagai jalur pemindahan untuk benda yang akan dikelompokan. </a:t>
            </a:r>
            <a:r>
              <a:rPr lang="en-US" sz="3053" spc="61">
                <a:solidFill>
                  <a:srgbClr val="94DDDE"/>
                </a:solidFill>
                <a:latin typeface="Glacial Indifference Italics"/>
              </a:rPr>
              <a:t>Feeding tube and feeder system </a:t>
            </a:r>
            <a:r>
              <a:rPr lang="en-US" sz="3053" spc="61">
                <a:solidFill>
                  <a:srgbClr val="94DDDE"/>
                </a:solidFill>
                <a:latin typeface="Glacial Indifference"/>
              </a:rPr>
              <a:t>yang dilengkapi dengan </a:t>
            </a:r>
            <a:r>
              <a:rPr lang="en-US" sz="3053" spc="61">
                <a:solidFill>
                  <a:srgbClr val="94DDDE"/>
                </a:solidFill>
                <a:latin typeface="Glacial Indifference Italics"/>
              </a:rPr>
              <a:t>pneumatic cylinder </a:t>
            </a:r>
            <a:r>
              <a:rPr lang="en-US" sz="3053" spc="61">
                <a:solidFill>
                  <a:srgbClr val="94DDDE"/>
                </a:solidFill>
                <a:latin typeface="Glacial Indifference"/>
              </a:rPr>
              <a:t>digunakan untuk mengeluarkan benda dari tabung penampungan menuju konveyor untuk disortir.</a:t>
            </a:r>
          </a:p>
          <a:p>
            <a:pPr>
              <a:lnSpc>
                <a:spcPts val="4275"/>
              </a:lnSpc>
            </a:pPr>
          </a:p>
          <a:p>
            <a:pPr>
              <a:lnSpc>
                <a:spcPts val="4275"/>
              </a:lnSpc>
            </a:pPr>
            <a:r>
              <a:rPr lang="en-US" sz="3053" spc="61">
                <a:solidFill>
                  <a:srgbClr val="94DDDE"/>
                </a:solidFill>
                <a:latin typeface="Glacial Indifference"/>
              </a:rPr>
              <a:t>•Setelah disortir oleh sensor, makaselanjutnya benda yang tidak sesuai dengan ciri yang diinginkan akan didorong menuju kotak pembuangan, sedangkan benda yang diinginkan akan jalan terus di konveyor menuju ke modul selanjutnya. </a:t>
            </a:r>
          </a:p>
          <a:p>
            <a:pPr>
              <a:lnSpc>
                <a:spcPts val="4275"/>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7B4A7"/>
        </a:solidFill>
      </p:bgPr>
    </p:bg>
    <p:spTree>
      <p:nvGrpSpPr>
        <p:cNvPr id="1" name=""/>
        <p:cNvGrpSpPr/>
        <p:nvPr/>
      </p:nvGrpSpPr>
      <p:grpSpPr>
        <a:xfrm>
          <a:off x="0" y="0"/>
          <a:ext cx="0" cy="0"/>
          <a:chOff x="0" y="0"/>
          <a:chExt cx="0" cy="0"/>
        </a:xfrm>
      </p:grpSpPr>
      <p:sp>
        <p:nvSpPr>
          <p:cNvPr name="Freeform 2" id="2"/>
          <p:cNvSpPr/>
          <p:nvPr/>
        </p:nvSpPr>
        <p:spPr>
          <a:xfrm flipH="false" flipV="false" rot="0">
            <a:off x="12443088" y="-1095217"/>
            <a:ext cx="6414740" cy="6631780"/>
          </a:xfrm>
          <a:custGeom>
            <a:avLst/>
            <a:gdLst/>
            <a:ahLst/>
            <a:cxnLst/>
            <a:rect r="r" b="b" t="t" l="l"/>
            <a:pathLst>
              <a:path h="6631780" w="6414740">
                <a:moveTo>
                  <a:pt x="0" y="0"/>
                </a:moveTo>
                <a:lnTo>
                  <a:pt x="6414740" y="0"/>
                </a:lnTo>
                <a:lnTo>
                  <a:pt x="6414740" y="6631780"/>
                </a:lnTo>
                <a:lnTo>
                  <a:pt x="0" y="66317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1438000"/>
            <a:ext cx="8348762" cy="7301258"/>
          </a:xfrm>
          <a:custGeom>
            <a:avLst/>
            <a:gdLst/>
            <a:ahLst/>
            <a:cxnLst/>
            <a:rect r="r" b="b" t="t" l="l"/>
            <a:pathLst>
              <a:path h="7301258" w="8348762">
                <a:moveTo>
                  <a:pt x="0" y="0"/>
                </a:moveTo>
                <a:lnTo>
                  <a:pt x="8348762" y="0"/>
                </a:lnTo>
                <a:lnTo>
                  <a:pt x="8348762" y="7301258"/>
                </a:lnTo>
                <a:lnTo>
                  <a:pt x="0" y="7301258"/>
                </a:lnTo>
                <a:lnTo>
                  <a:pt x="0" y="0"/>
                </a:lnTo>
                <a:close/>
              </a:path>
            </a:pathLst>
          </a:custGeom>
          <a:blipFill>
            <a:blip r:embed="rId4"/>
            <a:stretch>
              <a:fillRect l="0" t="0" r="0" b="0"/>
            </a:stretch>
          </a:blipFill>
        </p:spPr>
      </p:sp>
      <p:sp>
        <p:nvSpPr>
          <p:cNvPr name="TextBox 4" id="4"/>
          <p:cNvSpPr txBox="true"/>
          <p:nvPr/>
        </p:nvSpPr>
        <p:spPr>
          <a:xfrm rot="0">
            <a:off x="946160" y="1091290"/>
            <a:ext cx="11237935" cy="960120"/>
          </a:xfrm>
          <a:prstGeom prst="rect">
            <a:avLst/>
          </a:prstGeom>
        </p:spPr>
        <p:txBody>
          <a:bodyPr anchor="t" rtlCol="false" tIns="0" lIns="0" bIns="0" rIns="0">
            <a:spAutoFit/>
          </a:bodyPr>
          <a:lstStyle/>
          <a:p>
            <a:pPr>
              <a:lnSpc>
                <a:spcPts val="6884"/>
              </a:lnSpc>
            </a:pPr>
            <a:r>
              <a:rPr lang="en-US" sz="8099" spc="-80">
                <a:solidFill>
                  <a:srgbClr val="2B4B82"/>
                </a:solidFill>
                <a:latin typeface="Josefin Sans Bold Bold"/>
              </a:rPr>
              <a:t>Komponen Praktikum</a:t>
            </a:r>
          </a:p>
        </p:txBody>
      </p:sp>
      <p:sp>
        <p:nvSpPr>
          <p:cNvPr name="TextBox 5" id="5"/>
          <p:cNvSpPr txBox="true"/>
          <p:nvPr/>
        </p:nvSpPr>
        <p:spPr>
          <a:xfrm rot="0">
            <a:off x="8348762" y="3010456"/>
            <a:ext cx="4310914" cy="480231"/>
          </a:xfrm>
          <a:prstGeom prst="rect">
            <a:avLst/>
          </a:prstGeom>
        </p:spPr>
        <p:txBody>
          <a:bodyPr anchor="t" rtlCol="false" tIns="0" lIns="0" bIns="0" rIns="0">
            <a:spAutoFit/>
          </a:bodyPr>
          <a:lstStyle/>
          <a:p>
            <a:pPr marL="604520" indent="-302260" lvl="1">
              <a:lnSpc>
                <a:spcPts val="3920"/>
              </a:lnSpc>
              <a:buFont typeface="Arial"/>
              <a:buChar char="•"/>
            </a:pPr>
            <a:r>
              <a:rPr lang="en-US" sz="2800">
                <a:solidFill>
                  <a:srgbClr val="2B4B82"/>
                </a:solidFill>
                <a:latin typeface="Josefin Sans Bold Bold"/>
              </a:rPr>
              <a:t> Control Panel</a:t>
            </a:r>
          </a:p>
        </p:txBody>
      </p:sp>
      <p:sp>
        <p:nvSpPr>
          <p:cNvPr name="TextBox 6" id="6"/>
          <p:cNvSpPr txBox="true"/>
          <p:nvPr/>
        </p:nvSpPr>
        <p:spPr>
          <a:xfrm rot="0">
            <a:off x="8637473" y="3591789"/>
            <a:ext cx="4310914" cy="480231"/>
          </a:xfrm>
          <a:prstGeom prst="rect">
            <a:avLst/>
          </a:prstGeom>
        </p:spPr>
        <p:txBody>
          <a:bodyPr anchor="t" rtlCol="false" tIns="0" lIns="0" bIns="0" rIns="0">
            <a:spAutoFit/>
          </a:bodyPr>
          <a:lstStyle/>
          <a:p>
            <a:pPr>
              <a:lnSpc>
                <a:spcPts val="3920"/>
              </a:lnSpc>
            </a:pPr>
            <a:r>
              <a:rPr lang="en-US" sz="2800">
                <a:solidFill>
                  <a:srgbClr val="2B4B82"/>
                </a:solidFill>
                <a:latin typeface="Josefin Sans Bold Bold"/>
              </a:rPr>
              <a:t>2. Conveyor</a:t>
            </a:r>
          </a:p>
        </p:txBody>
      </p:sp>
      <p:sp>
        <p:nvSpPr>
          <p:cNvPr name="TextBox 7" id="7"/>
          <p:cNvSpPr txBox="true"/>
          <p:nvPr/>
        </p:nvSpPr>
        <p:spPr>
          <a:xfrm rot="0">
            <a:off x="12948386" y="6201379"/>
            <a:ext cx="4310914" cy="1487682"/>
          </a:xfrm>
          <a:prstGeom prst="rect">
            <a:avLst/>
          </a:prstGeom>
        </p:spPr>
        <p:txBody>
          <a:bodyPr anchor="t" rtlCol="false" tIns="0" lIns="0" bIns="0" rIns="0">
            <a:spAutoFit/>
          </a:bodyPr>
          <a:lstStyle/>
          <a:p>
            <a:pPr>
              <a:lnSpc>
                <a:spcPts val="3919"/>
              </a:lnSpc>
            </a:pPr>
            <a:r>
              <a:rPr lang="en-US" sz="2799">
                <a:solidFill>
                  <a:srgbClr val="2B4B82"/>
                </a:solidFill>
                <a:latin typeface="Josefin Sans Bold Bold"/>
              </a:rPr>
              <a:t>3. Magazine (Workpiece </a:t>
            </a:r>
            <a:r>
              <a:rPr lang="en-US" sz="2799">
                <a:solidFill>
                  <a:srgbClr val="2B4B82"/>
                </a:solidFill>
                <a:latin typeface="Josefin Sans Bold Bold"/>
              </a:rPr>
              <a:t>Inlet)</a:t>
            </a:r>
          </a:p>
          <a:p>
            <a:pPr>
              <a:lnSpc>
                <a:spcPts val="3920"/>
              </a:lnSpc>
            </a:pPr>
          </a:p>
        </p:txBody>
      </p:sp>
      <p:sp>
        <p:nvSpPr>
          <p:cNvPr name="TextBox 8" id="8"/>
          <p:cNvSpPr txBox="true"/>
          <p:nvPr/>
        </p:nvSpPr>
        <p:spPr>
          <a:xfrm rot="0">
            <a:off x="946160" y="7537760"/>
            <a:ext cx="4310914" cy="1981882"/>
          </a:xfrm>
          <a:prstGeom prst="rect">
            <a:avLst/>
          </a:prstGeom>
        </p:spPr>
        <p:txBody>
          <a:bodyPr anchor="t" rtlCol="false" tIns="0" lIns="0" bIns="0" rIns="0">
            <a:spAutoFit/>
          </a:bodyPr>
          <a:lstStyle/>
          <a:p>
            <a:pPr>
              <a:lnSpc>
                <a:spcPts val="3919"/>
              </a:lnSpc>
            </a:pPr>
            <a:r>
              <a:rPr lang="en-US" sz="2799">
                <a:solidFill>
                  <a:srgbClr val="2B4B82"/>
                </a:solidFill>
                <a:latin typeface="Josefin Sans Bold Bold"/>
              </a:rPr>
              <a:t>4. Sensor (Proximity, </a:t>
            </a:r>
            <a:r>
              <a:rPr lang="en-US" sz="2799">
                <a:solidFill>
                  <a:srgbClr val="2B4B82"/>
                </a:solidFill>
                <a:latin typeface="Josefin Sans Bold Bold"/>
              </a:rPr>
              <a:t>Capasitive, Photo Sensor)</a:t>
            </a:r>
          </a:p>
          <a:p>
            <a:pPr>
              <a:lnSpc>
                <a:spcPts val="3920"/>
              </a:lnSpc>
            </a:pPr>
          </a:p>
        </p:txBody>
      </p:sp>
      <p:sp>
        <p:nvSpPr>
          <p:cNvPr name="TextBox 9" id="9"/>
          <p:cNvSpPr txBox="true"/>
          <p:nvPr/>
        </p:nvSpPr>
        <p:spPr>
          <a:xfrm rot="0">
            <a:off x="6906003" y="7537760"/>
            <a:ext cx="4310914" cy="993481"/>
          </a:xfrm>
          <a:prstGeom prst="rect">
            <a:avLst/>
          </a:prstGeom>
        </p:spPr>
        <p:txBody>
          <a:bodyPr anchor="t" rtlCol="false" tIns="0" lIns="0" bIns="0" rIns="0">
            <a:spAutoFit/>
          </a:bodyPr>
          <a:lstStyle/>
          <a:p>
            <a:pPr>
              <a:lnSpc>
                <a:spcPts val="3919"/>
              </a:lnSpc>
            </a:pPr>
            <a:r>
              <a:rPr lang="en-US" sz="2799">
                <a:solidFill>
                  <a:srgbClr val="2B4B82"/>
                </a:solidFill>
                <a:latin typeface="Josefin Sans Bold Bold"/>
              </a:rPr>
              <a:t>5. Double Cylinder</a:t>
            </a:r>
          </a:p>
          <a:p>
            <a:pPr>
              <a:lnSpc>
                <a:spcPts val="3920"/>
              </a:lnSpc>
            </a:pPr>
          </a:p>
        </p:txBody>
      </p:sp>
      <p:sp>
        <p:nvSpPr>
          <p:cNvPr name="TextBox 10" id="10"/>
          <p:cNvSpPr txBox="true"/>
          <p:nvPr/>
        </p:nvSpPr>
        <p:spPr>
          <a:xfrm rot="0">
            <a:off x="12865846" y="7556810"/>
            <a:ext cx="4310914" cy="974431"/>
          </a:xfrm>
          <a:prstGeom prst="rect">
            <a:avLst/>
          </a:prstGeom>
        </p:spPr>
        <p:txBody>
          <a:bodyPr anchor="t" rtlCol="false" tIns="0" lIns="0" bIns="0" rIns="0">
            <a:spAutoFit/>
          </a:bodyPr>
          <a:lstStyle/>
          <a:p>
            <a:pPr>
              <a:lnSpc>
                <a:spcPts val="3920"/>
              </a:lnSpc>
            </a:pPr>
            <a:r>
              <a:rPr lang="en-US" sz="2800">
                <a:solidFill>
                  <a:srgbClr val="2B4B82"/>
                </a:solidFill>
                <a:latin typeface="Josefin Sans Bold Bold"/>
              </a:rPr>
              <a:t>6. D-Sub Connector 25 pin</a:t>
            </a:r>
          </a:p>
        </p:txBody>
      </p:sp>
      <p:sp>
        <p:nvSpPr>
          <p:cNvPr name="TextBox 11" id="11"/>
          <p:cNvSpPr txBox="true"/>
          <p:nvPr/>
        </p:nvSpPr>
        <p:spPr>
          <a:xfrm rot="0">
            <a:off x="6906003" y="8893191"/>
            <a:ext cx="4310914" cy="480231"/>
          </a:xfrm>
          <a:prstGeom prst="rect">
            <a:avLst/>
          </a:prstGeom>
        </p:spPr>
        <p:txBody>
          <a:bodyPr anchor="t" rtlCol="false" tIns="0" lIns="0" bIns="0" rIns="0">
            <a:spAutoFit/>
          </a:bodyPr>
          <a:lstStyle/>
          <a:p>
            <a:pPr>
              <a:lnSpc>
                <a:spcPts val="3920"/>
              </a:lnSpc>
            </a:pPr>
            <a:r>
              <a:rPr lang="en-US" sz="2800">
                <a:solidFill>
                  <a:srgbClr val="2B4B82"/>
                </a:solidFill>
                <a:latin typeface="Josefin Sans Bold Bold"/>
              </a:rPr>
              <a:t>7. Photo Fiber Sensor</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94DDDE"/>
        </a:solidFill>
      </p:bgPr>
    </p:bg>
    <p:spTree>
      <p:nvGrpSpPr>
        <p:cNvPr id="1" name=""/>
        <p:cNvGrpSpPr/>
        <p:nvPr/>
      </p:nvGrpSpPr>
      <p:grpSpPr>
        <a:xfrm>
          <a:off x="0" y="0"/>
          <a:ext cx="0" cy="0"/>
          <a:chOff x="0" y="0"/>
          <a:chExt cx="0" cy="0"/>
        </a:xfrm>
      </p:grpSpPr>
      <p:sp>
        <p:nvSpPr>
          <p:cNvPr name="Freeform 2" id="2"/>
          <p:cNvSpPr/>
          <p:nvPr/>
        </p:nvSpPr>
        <p:spPr>
          <a:xfrm flipH="false" flipV="false" rot="0">
            <a:off x="11497814" y="3086100"/>
            <a:ext cx="5131837" cy="4114800"/>
          </a:xfrm>
          <a:custGeom>
            <a:avLst/>
            <a:gdLst/>
            <a:ahLst/>
            <a:cxnLst/>
            <a:rect r="r" b="b" t="t" l="l"/>
            <a:pathLst>
              <a:path h="4114800" w="5131837">
                <a:moveTo>
                  <a:pt x="0" y="0"/>
                </a:moveTo>
                <a:lnTo>
                  <a:pt x="5131837" y="0"/>
                </a:lnTo>
                <a:lnTo>
                  <a:pt x="5131837"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28700" y="1986869"/>
            <a:ext cx="9768230" cy="6256316"/>
            <a:chOff x="0" y="0"/>
            <a:chExt cx="13024306" cy="8341755"/>
          </a:xfrm>
        </p:grpSpPr>
        <p:sp>
          <p:nvSpPr>
            <p:cNvPr name="TextBox 4" id="4"/>
            <p:cNvSpPr txBox="true"/>
            <p:nvPr/>
          </p:nvSpPr>
          <p:spPr>
            <a:xfrm rot="0">
              <a:off x="0" y="-19050"/>
              <a:ext cx="13024306" cy="3905250"/>
            </a:xfrm>
            <a:prstGeom prst="rect">
              <a:avLst/>
            </a:prstGeom>
          </p:spPr>
          <p:txBody>
            <a:bodyPr anchor="t" rtlCol="false" tIns="0" lIns="0" bIns="0" rIns="0">
              <a:spAutoFit/>
            </a:bodyPr>
            <a:lstStyle/>
            <a:p>
              <a:pPr>
                <a:lnSpc>
                  <a:spcPts val="7680"/>
                </a:lnSpc>
              </a:pPr>
              <a:r>
                <a:rPr lang="en-US" sz="6400">
                  <a:solidFill>
                    <a:srgbClr val="31356E"/>
                  </a:solidFill>
                  <a:latin typeface="Josefin Sans Bold"/>
                </a:rPr>
                <a:t>Pengenalan Desain Ladder Diagram (Metode Huffman)</a:t>
              </a:r>
            </a:p>
          </p:txBody>
        </p:sp>
        <p:sp>
          <p:nvSpPr>
            <p:cNvPr name="TextBox 5" id="5"/>
            <p:cNvSpPr txBox="true"/>
            <p:nvPr/>
          </p:nvSpPr>
          <p:spPr>
            <a:xfrm rot="0">
              <a:off x="0" y="4827030"/>
              <a:ext cx="12478551" cy="3514725"/>
            </a:xfrm>
            <a:prstGeom prst="rect">
              <a:avLst/>
            </a:prstGeom>
          </p:spPr>
          <p:txBody>
            <a:bodyPr anchor="t" rtlCol="false" tIns="0" lIns="0" bIns="0" rIns="0">
              <a:spAutoFit/>
            </a:bodyPr>
            <a:lstStyle/>
            <a:p>
              <a:pPr>
                <a:lnSpc>
                  <a:spcPts val="3480"/>
                </a:lnSpc>
              </a:pPr>
              <a:r>
                <a:rPr lang="en-US" sz="2900">
                  <a:solidFill>
                    <a:srgbClr val="2B4B82"/>
                  </a:solidFill>
                  <a:latin typeface="Josefin Sans Regular"/>
                </a:rPr>
                <a:t>Metode Huffman merupakan metode klasik yang memiliki tingkat kerumitan tinggi dan digunakan untuk merancang suatu system sekuensial pada PLC. Terdapat beberapa prosedur yang harus dilakukan pada metode Huffman</a:t>
              </a:r>
            </a:p>
            <a:p>
              <a:pPr>
                <a:lnSpc>
                  <a:spcPts val="3480"/>
                </a:lnSpc>
              </a:pPr>
            </a:p>
          </p:txBody>
        </p:sp>
      </p:grpSp>
    </p:spTree>
  </p:cSld>
  <p:clrMapOvr>
    <a:masterClrMapping/>
  </p:clrMapOvr>
</p:sld>
</file>

<file path=ppt/slides/slide5.xml><?xml version="1.0" encoding="utf-8"?>
<p:sld xmlns:p="http://schemas.openxmlformats.org/presentationml/2006/main" xmlns:a="http://schemas.openxmlformats.org/drawingml/2006/main">
  <p:cSld>
    <p:bg>
      <p:bgPr>
        <a:solidFill>
          <a:srgbClr val="94DDDE"/>
        </a:solidFill>
      </p:bgPr>
    </p:bg>
    <p:spTree>
      <p:nvGrpSpPr>
        <p:cNvPr id="1" name=""/>
        <p:cNvGrpSpPr/>
        <p:nvPr/>
      </p:nvGrpSpPr>
      <p:grpSpPr>
        <a:xfrm>
          <a:off x="0" y="0"/>
          <a:ext cx="0" cy="0"/>
          <a:chOff x="0" y="0"/>
          <a:chExt cx="0" cy="0"/>
        </a:xfrm>
      </p:grpSpPr>
      <p:sp>
        <p:nvSpPr>
          <p:cNvPr name="TextBox 2" id="2"/>
          <p:cNvSpPr txBox="true"/>
          <p:nvPr/>
        </p:nvSpPr>
        <p:spPr>
          <a:xfrm rot="0">
            <a:off x="1028700" y="1009650"/>
            <a:ext cx="16135350" cy="1962150"/>
          </a:xfrm>
          <a:prstGeom prst="rect">
            <a:avLst/>
          </a:prstGeom>
        </p:spPr>
        <p:txBody>
          <a:bodyPr anchor="t" rtlCol="false" tIns="0" lIns="0" bIns="0" rIns="0">
            <a:spAutoFit/>
          </a:bodyPr>
          <a:lstStyle/>
          <a:p>
            <a:pPr algn="ctr">
              <a:lnSpc>
                <a:spcPts val="7680"/>
              </a:lnSpc>
            </a:pPr>
            <a:r>
              <a:rPr lang="en-US" sz="6400">
                <a:solidFill>
                  <a:srgbClr val="2B4B82"/>
                </a:solidFill>
                <a:latin typeface="Josefin Sans Bold Bold"/>
              </a:rPr>
              <a:t>Prosedur merancang desain ladder diagram (Metode Huffman) </a:t>
            </a:r>
          </a:p>
        </p:txBody>
      </p:sp>
      <p:sp>
        <p:nvSpPr>
          <p:cNvPr name="TextBox 3" id="3"/>
          <p:cNvSpPr txBox="true"/>
          <p:nvPr/>
        </p:nvSpPr>
        <p:spPr>
          <a:xfrm rot="0">
            <a:off x="1791597" y="5303432"/>
            <a:ext cx="1899365" cy="1695939"/>
          </a:xfrm>
          <a:prstGeom prst="rect">
            <a:avLst/>
          </a:prstGeom>
        </p:spPr>
        <p:txBody>
          <a:bodyPr anchor="t" rtlCol="false" tIns="0" lIns="0" bIns="0" rIns="0">
            <a:spAutoFit/>
          </a:bodyPr>
          <a:lstStyle/>
          <a:p>
            <a:pPr algn="ctr">
              <a:lnSpc>
                <a:spcPts val="3360"/>
              </a:lnSpc>
            </a:pPr>
            <a:r>
              <a:rPr lang="en-US" sz="2400">
                <a:solidFill>
                  <a:srgbClr val="2B4B82"/>
                </a:solidFill>
                <a:latin typeface="Josefin Sans Bold Bold"/>
              </a:rPr>
              <a:t>Perumusan Output Input</a:t>
            </a:r>
          </a:p>
          <a:p>
            <a:pPr algn="ctr">
              <a:lnSpc>
                <a:spcPts val="3359"/>
              </a:lnSpc>
            </a:pPr>
          </a:p>
        </p:txBody>
      </p:sp>
      <p:grpSp>
        <p:nvGrpSpPr>
          <p:cNvPr name="Group 4" id="4"/>
          <p:cNvGrpSpPr/>
          <p:nvPr/>
        </p:nvGrpSpPr>
        <p:grpSpPr>
          <a:xfrm rot="0">
            <a:off x="2539349" y="3834042"/>
            <a:ext cx="13394996" cy="755015"/>
            <a:chOff x="0" y="0"/>
            <a:chExt cx="17859995" cy="1006687"/>
          </a:xfrm>
        </p:grpSpPr>
        <p:sp>
          <p:nvSpPr>
            <p:cNvPr name="TextBox 5" id="5"/>
            <p:cNvSpPr txBox="true"/>
            <p:nvPr/>
          </p:nvSpPr>
          <p:spPr>
            <a:xfrm rot="0">
              <a:off x="0" y="9525"/>
              <a:ext cx="804493" cy="997162"/>
            </a:xfrm>
            <a:prstGeom prst="rect">
              <a:avLst/>
            </a:prstGeom>
          </p:spPr>
          <p:txBody>
            <a:bodyPr anchor="t" rtlCol="false" tIns="0" lIns="0" bIns="0" rIns="0">
              <a:spAutoFit/>
            </a:bodyPr>
            <a:lstStyle/>
            <a:p>
              <a:pPr algn="ctr">
                <a:lnSpc>
                  <a:spcPts val="6160"/>
                </a:lnSpc>
              </a:pPr>
              <a:r>
                <a:rPr lang="en-US" sz="4400" spc="752">
                  <a:solidFill>
                    <a:srgbClr val="2B4B82"/>
                  </a:solidFill>
                  <a:latin typeface="Josefin Sans Bold Bold"/>
                </a:rPr>
                <a:t>1</a:t>
              </a:r>
            </a:p>
          </p:txBody>
        </p:sp>
        <p:sp>
          <p:nvSpPr>
            <p:cNvPr name="TextBox 6" id="6"/>
            <p:cNvSpPr txBox="true"/>
            <p:nvPr/>
          </p:nvSpPr>
          <p:spPr>
            <a:xfrm rot="0">
              <a:off x="2291873" y="9525"/>
              <a:ext cx="804493" cy="997162"/>
            </a:xfrm>
            <a:prstGeom prst="rect">
              <a:avLst/>
            </a:prstGeom>
          </p:spPr>
          <p:txBody>
            <a:bodyPr anchor="t" rtlCol="false" tIns="0" lIns="0" bIns="0" rIns="0">
              <a:spAutoFit/>
            </a:bodyPr>
            <a:lstStyle/>
            <a:p>
              <a:pPr algn="ctr">
                <a:lnSpc>
                  <a:spcPts val="6160"/>
                </a:lnSpc>
              </a:pPr>
              <a:r>
                <a:rPr lang="en-US" sz="4400" spc="752">
                  <a:solidFill>
                    <a:srgbClr val="2B4B82"/>
                  </a:solidFill>
                  <a:latin typeface="Josefin Sans Bold Bold"/>
                </a:rPr>
                <a:t>2</a:t>
              </a:r>
            </a:p>
          </p:txBody>
        </p:sp>
        <p:sp>
          <p:nvSpPr>
            <p:cNvPr name="AutoShape 7" id="7"/>
            <p:cNvSpPr/>
            <p:nvPr/>
          </p:nvSpPr>
          <p:spPr>
            <a:xfrm rot="0">
              <a:off x="804493" y="509693"/>
              <a:ext cx="1461981" cy="0"/>
            </a:xfrm>
            <a:prstGeom prst="line">
              <a:avLst/>
            </a:prstGeom>
            <a:ln cap="flat" w="38100">
              <a:solidFill>
                <a:srgbClr val="2B4B82"/>
              </a:solidFill>
              <a:prstDash val="solid"/>
              <a:headEnd type="none" len="sm" w="sm"/>
              <a:tailEnd type="none" len="sm" w="sm"/>
            </a:ln>
          </p:spPr>
        </p:sp>
        <p:sp>
          <p:nvSpPr>
            <p:cNvPr name="TextBox 8" id="8"/>
            <p:cNvSpPr txBox="true"/>
            <p:nvPr/>
          </p:nvSpPr>
          <p:spPr>
            <a:xfrm rot="0">
              <a:off x="4609147" y="9525"/>
              <a:ext cx="804493" cy="997162"/>
            </a:xfrm>
            <a:prstGeom prst="rect">
              <a:avLst/>
            </a:prstGeom>
          </p:spPr>
          <p:txBody>
            <a:bodyPr anchor="t" rtlCol="false" tIns="0" lIns="0" bIns="0" rIns="0">
              <a:spAutoFit/>
            </a:bodyPr>
            <a:lstStyle/>
            <a:p>
              <a:pPr algn="ctr">
                <a:lnSpc>
                  <a:spcPts val="6160"/>
                </a:lnSpc>
              </a:pPr>
              <a:r>
                <a:rPr lang="en-US" sz="4400" spc="752">
                  <a:solidFill>
                    <a:srgbClr val="2B4B82"/>
                  </a:solidFill>
                  <a:latin typeface="Josefin Sans Bold Bold"/>
                </a:rPr>
                <a:t>3</a:t>
              </a:r>
            </a:p>
          </p:txBody>
        </p:sp>
        <p:sp>
          <p:nvSpPr>
            <p:cNvPr name="AutoShape 9" id="9"/>
            <p:cNvSpPr/>
            <p:nvPr/>
          </p:nvSpPr>
          <p:spPr>
            <a:xfrm rot="0">
              <a:off x="3121766" y="509693"/>
              <a:ext cx="1461981" cy="0"/>
            </a:xfrm>
            <a:prstGeom prst="line">
              <a:avLst/>
            </a:prstGeom>
            <a:ln cap="flat" w="38100">
              <a:solidFill>
                <a:srgbClr val="2B4B82"/>
              </a:solidFill>
              <a:prstDash val="solid"/>
              <a:headEnd type="none" len="sm" w="sm"/>
              <a:tailEnd type="none" len="sm" w="sm"/>
            </a:ln>
          </p:spPr>
        </p:sp>
        <p:sp>
          <p:nvSpPr>
            <p:cNvPr name="TextBox 10" id="10"/>
            <p:cNvSpPr txBox="true"/>
            <p:nvPr/>
          </p:nvSpPr>
          <p:spPr>
            <a:xfrm rot="0">
              <a:off x="7138709" y="9525"/>
              <a:ext cx="804493" cy="997162"/>
            </a:xfrm>
            <a:prstGeom prst="rect">
              <a:avLst/>
            </a:prstGeom>
          </p:spPr>
          <p:txBody>
            <a:bodyPr anchor="t" rtlCol="false" tIns="0" lIns="0" bIns="0" rIns="0">
              <a:spAutoFit/>
            </a:bodyPr>
            <a:lstStyle/>
            <a:p>
              <a:pPr algn="ctr">
                <a:lnSpc>
                  <a:spcPts val="6160"/>
                </a:lnSpc>
              </a:pPr>
              <a:r>
                <a:rPr lang="en-US" sz="4400" spc="752">
                  <a:solidFill>
                    <a:srgbClr val="2B4B82"/>
                  </a:solidFill>
                  <a:latin typeface="Josefin Sans Bold Bold"/>
                </a:rPr>
                <a:t>4</a:t>
              </a:r>
            </a:p>
          </p:txBody>
        </p:sp>
        <p:sp>
          <p:nvSpPr>
            <p:cNvPr name="AutoShape 11" id="11"/>
            <p:cNvSpPr/>
            <p:nvPr/>
          </p:nvSpPr>
          <p:spPr>
            <a:xfrm rot="0">
              <a:off x="5651329" y="509693"/>
              <a:ext cx="1461981" cy="0"/>
            </a:xfrm>
            <a:prstGeom prst="line">
              <a:avLst/>
            </a:prstGeom>
            <a:ln cap="flat" w="38100">
              <a:solidFill>
                <a:srgbClr val="2B4B82"/>
              </a:solidFill>
              <a:prstDash val="solid"/>
              <a:headEnd type="none" len="sm" w="sm"/>
              <a:tailEnd type="none" len="sm" w="sm"/>
            </a:ln>
          </p:spPr>
        </p:sp>
        <p:sp>
          <p:nvSpPr>
            <p:cNvPr name="TextBox 12" id="12"/>
            <p:cNvSpPr txBox="true"/>
            <p:nvPr/>
          </p:nvSpPr>
          <p:spPr>
            <a:xfrm rot="0">
              <a:off x="9455983" y="9525"/>
              <a:ext cx="804493" cy="997162"/>
            </a:xfrm>
            <a:prstGeom prst="rect">
              <a:avLst/>
            </a:prstGeom>
          </p:spPr>
          <p:txBody>
            <a:bodyPr anchor="t" rtlCol="false" tIns="0" lIns="0" bIns="0" rIns="0">
              <a:spAutoFit/>
            </a:bodyPr>
            <a:lstStyle/>
            <a:p>
              <a:pPr algn="ctr">
                <a:lnSpc>
                  <a:spcPts val="6160"/>
                </a:lnSpc>
              </a:pPr>
              <a:r>
                <a:rPr lang="en-US" sz="4400" spc="752">
                  <a:solidFill>
                    <a:srgbClr val="2B4B82"/>
                  </a:solidFill>
                  <a:latin typeface="Josefin Sans Bold Bold"/>
                </a:rPr>
                <a:t>5</a:t>
              </a:r>
            </a:p>
          </p:txBody>
        </p:sp>
        <p:sp>
          <p:nvSpPr>
            <p:cNvPr name="AutoShape 13" id="13"/>
            <p:cNvSpPr/>
            <p:nvPr/>
          </p:nvSpPr>
          <p:spPr>
            <a:xfrm rot="0">
              <a:off x="7968602" y="509693"/>
              <a:ext cx="1461981" cy="0"/>
            </a:xfrm>
            <a:prstGeom prst="line">
              <a:avLst/>
            </a:prstGeom>
            <a:ln cap="flat" w="38100">
              <a:solidFill>
                <a:srgbClr val="2B4B82"/>
              </a:solidFill>
              <a:prstDash val="solid"/>
              <a:headEnd type="none" len="sm" w="sm"/>
              <a:tailEnd type="none" len="sm" w="sm"/>
            </a:ln>
          </p:spPr>
        </p:sp>
        <p:sp>
          <p:nvSpPr>
            <p:cNvPr name="TextBox 14" id="14"/>
            <p:cNvSpPr txBox="true"/>
            <p:nvPr/>
          </p:nvSpPr>
          <p:spPr>
            <a:xfrm rot="0">
              <a:off x="11989156" y="-22225"/>
              <a:ext cx="804493" cy="997162"/>
            </a:xfrm>
            <a:prstGeom prst="rect">
              <a:avLst/>
            </a:prstGeom>
          </p:spPr>
          <p:txBody>
            <a:bodyPr anchor="t" rtlCol="false" tIns="0" lIns="0" bIns="0" rIns="0">
              <a:spAutoFit/>
            </a:bodyPr>
            <a:lstStyle/>
            <a:p>
              <a:pPr algn="ctr">
                <a:lnSpc>
                  <a:spcPts val="6160"/>
                </a:lnSpc>
              </a:pPr>
              <a:r>
                <a:rPr lang="en-US" sz="4400" spc="752">
                  <a:solidFill>
                    <a:srgbClr val="2B4B82"/>
                  </a:solidFill>
                  <a:latin typeface="Josefin Sans Bold Bold"/>
                </a:rPr>
                <a:t>6</a:t>
              </a:r>
            </a:p>
          </p:txBody>
        </p:sp>
        <p:sp>
          <p:nvSpPr>
            <p:cNvPr name="AutoShape 15" id="15"/>
            <p:cNvSpPr/>
            <p:nvPr/>
          </p:nvSpPr>
          <p:spPr>
            <a:xfrm rot="0">
              <a:off x="10501775" y="477943"/>
              <a:ext cx="1461981" cy="0"/>
            </a:xfrm>
            <a:prstGeom prst="line">
              <a:avLst/>
            </a:prstGeom>
            <a:ln cap="flat" w="38100">
              <a:solidFill>
                <a:srgbClr val="2B4B82"/>
              </a:solidFill>
              <a:prstDash val="solid"/>
              <a:headEnd type="none" len="sm" w="sm"/>
              <a:tailEnd type="none" len="sm" w="sm"/>
            </a:ln>
          </p:spPr>
        </p:sp>
        <p:sp>
          <p:nvSpPr>
            <p:cNvPr name="TextBox 16" id="16"/>
            <p:cNvSpPr txBox="true"/>
            <p:nvPr/>
          </p:nvSpPr>
          <p:spPr>
            <a:xfrm rot="0">
              <a:off x="14522329" y="-73025"/>
              <a:ext cx="804493" cy="997162"/>
            </a:xfrm>
            <a:prstGeom prst="rect">
              <a:avLst/>
            </a:prstGeom>
          </p:spPr>
          <p:txBody>
            <a:bodyPr anchor="t" rtlCol="false" tIns="0" lIns="0" bIns="0" rIns="0">
              <a:spAutoFit/>
            </a:bodyPr>
            <a:lstStyle/>
            <a:p>
              <a:pPr algn="ctr">
                <a:lnSpc>
                  <a:spcPts val="6160"/>
                </a:lnSpc>
              </a:pPr>
              <a:r>
                <a:rPr lang="en-US" sz="4400" spc="752">
                  <a:solidFill>
                    <a:srgbClr val="2B4B82"/>
                  </a:solidFill>
                  <a:latin typeface="Josefin Sans Bold Bold"/>
                </a:rPr>
                <a:t>7</a:t>
              </a:r>
            </a:p>
          </p:txBody>
        </p:sp>
        <p:sp>
          <p:nvSpPr>
            <p:cNvPr name="AutoShape 17" id="17"/>
            <p:cNvSpPr/>
            <p:nvPr/>
          </p:nvSpPr>
          <p:spPr>
            <a:xfrm rot="0">
              <a:off x="13034949" y="427143"/>
              <a:ext cx="1461981" cy="0"/>
            </a:xfrm>
            <a:prstGeom prst="line">
              <a:avLst/>
            </a:prstGeom>
            <a:ln cap="flat" w="38100">
              <a:solidFill>
                <a:srgbClr val="2B4B82"/>
              </a:solidFill>
              <a:prstDash val="solid"/>
              <a:headEnd type="none" len="sm" w="sm"/>
              <a:tailEnd type="none" len="sm" w="sm"/>
            </a:ln>
          </p:spPr>
        </p:sp>
        <p:sp>
          <p:nvSpPr>
            <p:cNvPr name="TextBox 18" id="18"/>
            <p:cNvSpPr txBox="true"/>
            <p:nvPr/>
          </p:nvSpPr>
          <p:spPr>
            <a:xfrm rot="0">
              <a:off x="17055503" y="-104775"/>
              <a:ext cx="804493" cy="997162"/>
            </a:xfrm>
            <a:prstGeom prst="rect">
              <a:avLst/>
            </a:prstGeom>
          </p:spPr>
          <p:txBody>
            <a:bodyPr anchor="t" rtlCol="false" tIns="0" lIns="0" bIns="0" rIns="0">
              <a:spAutoFit/>
            </a:bodyPr>
            <a:lstStyle/>
            <a:p>
              <a:pPr algn="ctr">
                <a:lnSpc>
                  <a:spcPts val="6160"/>
                </a:lnSpc>
              </a:pPr>
              <a:r>
                <a:rPr lang="en-US" sz="4400" spc="752">
                  <a:solidFill>
                    <a:srgbClr val="2B4B82"/>
                  </a:solidFill>
                  <a:latin typeface="Josefin Sans Bold Bold"/>
                </a:rPr>
                <a:t>8</a:t>
              </a:r>
            </a:p>
          </p:txBody>
        </p:sp>
        <p:sp>
          <p:nvSpPr>
            <p:cNvPr name="AutoShape 19" id="19"/>
            <p:cNvSpPr/>
            <p:nvPr/>
          </p:nvSpPr>
          <p:spPr>
            <a:xfrm rot="0">
              <a:off x="15568122" y="395393"/>
              <a:ext cx="1461981" cy="0"/>
            </a:xfrm>
            <a:prstGeom prst="line">
              <a:avLst/>
            </a:prstGeom>
            <a:ln cap="flat" w="38100">
              <a:solidFill>
                <a:srgbClr val="2B4B82"/>
              </a:solidFill>
              <a:prstDash val="solid"/>
              <a:headEnd type="none" len="sm" w="sm"/>
              <a:tailEnd type="none" len="sm" w="sm"/>
            </a:ln>
          </p:spPr>
        </p:sp>
      </p:grpSp>
      <p:sp>
        <p:nvSpPr>
          <p:cNvPr name="TextBox 20" id="20"/>
          <p:cNvSpPr txBox="true"/>
          <p:nvPr/>
        </p:nvSpPr>
        <p:spPr>
          <a:xfrm rot="0">
            <a:off x="3690962" y="7307799"/>
            <a:ext cx="1899365" cy="1695939"/>
          </a:xfrm>
          <a:prstGeom prst="rect">
            <a:avLst/>
          </a:prstGeom>
        </p:spPr>
        <p:txBody>
          <a:bodyPr anchor="t" rtlCol="false" tIns="0" lIns="0" bIns="0" rIns="0">
            <a:spAutoFit/>
          </a:bodyPr>
          <a:lstStyle/>
          <a:p>
            <a:pPr algn="ctr">
              <a:lnSpc>
                <a:spcPts val="3360"/>
              </a:lnSpc>
            </a:pPr>
            <a:r>
              <a:rPr lang="en-US" sz="2400">
                <a:solidFill>
                  <a:srgbClr val="2B4B82"/>
                </a:solidFill>
                <a:latin typeface="Josefin Sans Bold Bold"/>
              </a:rPr>
              <a:t>Penyusunan Langkah Kerja</a:t>
            </a:r>
          </a:p>
          <a:p>
            <a:pPr algn="ctr">
              <a:lnSpc>
                <a:spcPts val="3359"/>
              </a:lnSpc>
            </a:pPr>
          </a:p>
        </p:txBody>
      </p:sp>
      <p:sp>
        <p:nvSpPr>
          <p:cNvPr name="TextBox 21" id="21"/>
          <p:cNvSpPr txBox="true"/>
          <p:nvPr/>
        </p:nvSpPr>
        <p:spPr>
          <a:xfrm rot="0">
            <a:off x="5428917" y="5303432"/>
            <a:ext cx="1899365" cy="1695939"/>
          </a:xfrm>
          <a:prstGeom prst="rect">
            <a:avLst/>
          </a:prstGeom>
        </p:spPr>
        <p:txBody>
          <a:bodyPr anchor="t" rtlCol="false" tIns="0" lIns="0" bIns="0" rIns="0">
            <a:spAutoFit/>
          </a:bodyPr>
          <a:lstStyle/>
          <a:p>
            <a:pPr algn="ctr">
              <a:lnSpc>
                <a:spcPts val="3360"/>
              </a:lnSpc>
            </a:pPr>
            <a:r>
              <a:rPr lang="en-US" sz="2400">
                <a:solidFill>
                  <a:srgbClr val="2B4B82"/>
                </a:solidFill>
                <a:latin typeface="Josefin Sans Bold Bold"/>
              </a:rPr>
              <a:t>Membangun Primitive Flow Table </a:t>
            </a:r>
          </a:p>
          <a:p>
            <a:pPr algn="ctr">
              <a:lnSpc>
                <a:spcPts val="3359"/>
              </a:lnSpc>
            </a:pPr>
          </a:p>
        </p:txBody>
      </p:sp>
      <p:sp>
        <p:nvSpPr>
          <p:cNvPr name="TextBox 22" id="22"/>
          <p:cNvSpPr txBox="true"/>
          <p:nvPr/>
        </p:nvSpPr>
        <p:spPr>
          <a:xfrm rot="0">
            <a:off x="7244635" y="7307799"/>
            <a:ext cx="1899365" cy="1695939"/>
          </a:xfrm>
          <a:prstGeom prst="rect">
            <a:avLst/>
          </a:prstGeom>
        </p:spPr>
        <p:txBody>
          <a:bodyPr anchor="t" rtlCol="false" tIns="0" lIns="0" bIns="0" rIns="0">
            <a:spAutoFit/>
          </a:bodyPr>
          <a:lstStyle/>
          <a:p>
            <a:pPr algn="ctr">
              <a:lnSpc>
                <a:spcPts val="3360"/>
              </a:lnSpc>
            </a:pPr>
            <a:r>
              <a:rPr lang="en-US" sz="2400">
                <a:solidFill>
                  <a:srgbClr val="2B4B82"/>
                </a:solidFill>
                <a:latin typeface="Josefin Sans Bold Bold"/>
              </a:rPr>
              <a:t>Penggabungan Baris Flow Table</a:t>
            </a:r>
          </a:p>
          <a:p>
            <a:pPr algn="ctr">
              <a:lnSpc>
                <a:spcPts val="3359"/>
              </a:lnSpc>
            </a:pPr>
          </a:p>
        </p:txBody>
      </p:sp>
      <p:sp>
        <p:nvSpPr>
          <p:cNvPr name="TextBox 23" id="23"/>
          <p:cNvSpPr txBox="true"/>
          <p:nvPr/>
        </p:nvSpPr>
        <p:spPr>
          <a:xfrm rot="0">
            <a:off x="9144000" y="5303432"/>
            <a:ext cx="1899365" cy="1273383"/>
          </a:xfrm>
          <a:prstGeom prst="rect">
            <a:avLst/>
          </a:prstGeom>
        </p:spPr>
        <p:txBody>
          <a:bodyPr anchor="t" rtlCol="false" tIns="0" lIns="0" bIns="0" rIns="0">
            <a:spAutoFit/>
          </a:bodyPr>
          <a:lstStyle/>
          <a:p>
            <a:pPr algn="ctr">
              <a:lnSpc>
                <a:spcPts val="3360"/>
              </a:lnSpc>
            </a:pPr>
            <a:r>
              <a:rPr lang="en-US" sz="2400">
                <a:solidFill>
                  <a:srgbClr val="2B4B82"/>
                </a:solidFill>
                <a:latin typeface="Josefin Sans Bold Bold"/>
              </a:rPr>
              <a:t>Penugasan State</a:t>
            </a:r>
          </a:p>
          <a:p>
            <a:pPr algn="ctr">
              <a:lnSpc>
                <a:spcPts val="3359"/>
              </a:lnSpc>
            </a:pPr>
          </a:p>
        </p:txBody>
      </p:sp>
      <p:sp>
        <p:nvSpPr>
          <p:cNvPr name="TextBox 24" id="24"/>
          <p:cNvSpPr txBox="true"/>
          <p:nvPr/>
        </p:nvSpPr>
        <p:spPr>
          <a:xfrm rot="0">
            <a:off x="11043365" y="7307799"/>
            <a:ext cx="1899365" cy="2541051"/>
          </a:xfrm>
          <a:prstGeom prst="rect">
            <a:avLst/>
          </a:prstGeom>
        </p:spPr>
        <p:txBody>
          <a:bodyPr anchor="t" rtlCol="false" tIns="0" lIns="0" bIns="0" rIns="0">
            <a:spAutoFit/>
          </a:bodyPr>
          <a:lstStyle/>
          <a:p>
            <a:pPr algn="ctr">
              <a:lnSpc>
                <a:spcPts val="3360"/>
              </a:lnSpc>
            </a:pPr>
            <a:r>
              <a:rPr lang="en-US" sz="2400">
                <a:solidFill>
                  <a:srgbClr val="2B4B82"/>
                </a:solidFill>
                <a:latin typeface="Josefin Sans Bold Bold"/>
              </a:rPr>
              <a:t>Penurunan Fungsi Eksitasi dan Fungsi Output</a:t>
            </a:r>
          </a:p>
          <a:p>
            <a:pPr algn="ctr">
              <a:lnSpc>
                <a:spcPts val="3359"/>
              </a:lnSpc>
            </a:pPr>
          </a:p>
        </p:txBody>
      </p:sp>
      <p:sp>
        <p:nvSpPr>
          <p:cNvPr name="TextBox 25" id="25"/>
          <p:cNvSpPr txBox="true"/>
          <p:nvPr/>
        </p:nvSpPr>
        <p:spPr>
          <a:xfrm rot="0">
            <a:off x="13018930" y="5303432"/>
            <a:ext cx="1899365" cy="1695939"/>
          </a:xfrm>
          <a:prstGeom prst="rect">
            <a:avLst/>
          </a:prstGeom>
        </p:spPr>
        <p:txBody>
          <a:bodyPr anchor="t" rtlCol="false" tIns="0" lIns="0" bIns="0" rIns="0">
            <a:spAutoFit/>
          </a:bodyPr>
          <a:lstStyle/>
          <a:p>
            <a:pPr algn="ctr">
              <a:lnSpc>
                <a:spcPts val="3360"/>
              </a:lnSpc>
            </a:pPr>
            <a:r>
              <a:rPr lang="en-US" sz="2400">
                <a:solidFill>
                  <a:srgbClr val="2B4B82"/>
                </a:solidFill>
                <a:latin typeface="Josefin Sans Bold Bold"/>
              </a:rPr>
              <a:t>Penambahan Sinyal Start</a:t>
            </a:r>
          </a:p>
          <a:p>
            <a:pPr algn="ctr">
              <a:lnSpc>
                <a:spcPts val="3359"/>
              </a:lnSpc>
            </a:pPr>
          </a:p>
        </p:txBody>
      </p:sp>
      <p:sp>
        <p:nvSpPr>
          <p:cNvPr name="TextBox 26" id="26"/>
          <p:cNvSpPr txBox="true"/>
          <p:nvPr/>
        </p:nvSpPr>
        <p:spPr>
          <a:xfrm rot="0">
            <a:off x="14682979" y="7307799"/>
            <a:ext cx="1899365" cy="1695939"/>
          </a:xfrm>
          <a:prstGeom prst="rect">
            <a:avLst/>
          </a:prstGeom>
        </p:spPr>
        <p:txBody>
          <a:bodyPr anchor="t" rtlCol="false" tIns="0" lIns="0" bIns="0" rIns="0">
            <a:spAutoFit/>
          </a:bodyPr>
          <a:lstStyle/>
          <a:p>
            <a:pPr algn="ctr">
              <a:lnSpc>
                <a:spcPts val="3360"/>
              </a:lnSpc>
            </a:pPr>
            <a:r>
              <a:rPr lang="en-US" sz="2400">
                <a:solidFill>
                  <a:srgbClr val="2B4B82"/>
                </a:solidFill>
                <a:latin typeface="Josefin Sans Bold Bold"/>
              </a:rPr>
              <a:t>Penyusunan Ladder Diagram</a:t>
            </a:r>
          </a:p>
          <a:p>
            <a:pPr algn="ctr">
              <a:lnSpc>
                <a:spcPts val="3359"/>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2B4B82"/>
        </a:solidFill>
      </p:bgPr>
    </p:bg>
    <p:spTree>
      <p:nvGrpSpPr>
        <p:cNvPr id="1" name=""/>
        <p:cNvGrpSpPr/>
        <p:nvPr/>
      </p:nvGrpSpPr>
      <p:grpSpPr>
        <a:xfrm>
          <a:off x="0" y="0"/>
          <a:ext cx="0" cy="0"/>
          <a:chOff x="0" y="0"/>
          <a:chExt cx="0" cy="0"/>
        </a:xfrm>
      </p:grpSpPr>
      <p:sp>
        <p:nvSpPr>
          <p:cNvPr name="Freeform 2" id="2"/>
          <p:cNvSpPr/>
          <p:nvPr/>
        </p:nvSpPr>
        <p:spPr>
          <a:xfrm flipH="false" flipV="false" rot="0">
            <a:off x="10476342" y="1951228"/>
            <a:ext cx="6338112" cy="6384545"/>
          </a:xfrm>
          <a:custGeom>
            <a:avLst/>
            <a:gdLst/>
            <a:ahLst/>
            <a:cxnLst/>
            <a:rect r="r" b="b" t="t" l="l"/>
            <a:pathLst>
              <a:path h="6384545" w="6338112">
                <a:moveTo>
                  <a:pt x="0" y="0"/>
                </a:moveTo>
                <a:lnTo>
                  <a:pt x="6338112" y="0"/>
                </a:lnTo>
                <a:lnTo>
                  <a:pt x="6338112" y="6384544"/>
                </a:lnTo>
                <a:lnTo>
                  <a:pt x="0" y="638454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615956" y="3829050"/>
            <a:ext cx="8489114" cy="2609850"/>
          </a:xfrm>
          <a:prstGeom prst="rect">
            <a:avLst/>
          </a:prstGeom>
        </p:spPr>
        <p:txBody>
          <a:bodyPr anchor="t" rtlCol="false" tIns="0" lIns="0" bIns="0" rIns="0">
            <a:spAutoFit/>
          </a:bodyPr>
          <a:lstStyle/>
          <a:p>
            <a:pPr>
              <a:lnSpc>
                <a:spcPts val="10200"/>
              </a:lnSpc>
            </a:pPr>
            <a:r>
              <a:rPr lang="en-US" sz="8500">
                <a:solidFill>
                  <a:srgbClr val="F7B4A7"/>
                </a:solidFill>
                <a:latin typeface="Josefin Sans Bold Bold"/>
              </a:rPr>
              <a:t>Desain Ladder Diagram</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2B4B82"/>
        </a:solidFill>
      </p:bgPr>
    </p:bg>
    <p:spTree>
      <p:nvGrpSpPr>
        <p:cNvPr id="1" name=""/>
        <p:cNvGrpSpPr/>
        <p:nvPr/>
      </p:nvGrpSpPr>
      <p:grpSpPr>
        <a:xfrm>
          <a:off x="0" y="0"/>
          <a:ext cx="0" cy="0"/>
          <a:chOff x="0" y="0"/>
          <a:chExt cx="0" cy="0"/>
        </a:xfrm>
      </p:grpSpPr>
      <p:sp>
        <p:nvSpPr>
          <p:cNvPr name="Freeform 2" id="2"/>
          <p:cNvSpPr/>
          <p:nvPr/>
        </p:nvSpPr>
        <p:spPr>
          <a:xfrm flipH="false" flipV="false" rot="0">
            <a:off x="1309758" y="1684366"/>
            <a:ext cx="3874545" cy="5122596"/>
          </a:xfrm>
          <a:custGeom>
            <a:avLst/>
            <a:gdLst/>
            <a:ahLst/>
            <a:cxnLst/>
            <a:rect r="r" b="b" t="t" l="l"/>
            <a:pathLst>
              <a:path h="5122596" w="3874545">
                <a:moveTo>
                  <a:pt x="0" y="0"/>
                </a:moveTo>
                <a:lnTo>
                  <a:pt x="3874546" y="0"/>
                </a:lnTo>
                <a:lnTo>
                  <a:pt x="3874546" y="5122596"/>
                </a:lnTo>
                <a:lnTo>
                  <a:pt x="0" y="51225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380976" y="2475095"/>
            <a:ext cx="3874545" cy="5122596"/>
          </a:xfrm>
          <a:custGeom>
            <a:avLst/>
            <a:gdLst/>
            <a:ahLst/>
            <a:cxnLst/>
            <a:rect r="r" b="b" t="t" l="l"/>
            <a:pathLst>
              <a:path h="5122596" w="3874545">
                <a:moveTo>
                  <a:pt x="0" y="0"/>
                </a:moveTo>
                <a:lnTo>
                  <a:pt x="3874545" y="0"/>
                </a:lnTo>
                <a:lnTo>
                  <a:pt x="3874545" y="5122595"/>
                </a:lnTo>
                <a:lnTo>
                  <a:pt x="0" y="512259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3495732" y="3214319"/>
            <a:ext cx="3874545" cy="5122596"/>
          </a:xfrm>
          <a:custGeom>
            <a:avLst/>
            <a:gdLst/>
            <a:ahLst/>
            <a:cxnLst/>
            <a:rect r="r" b="b" t="t" l="l"/>
            <a:pathLst>
              <a:path h="5122596" w="3874545">
                <a:moveTo>
                  <a:pt x="0" y="0"/>
                </a:moveTo>
                <a:lnTo>
                  <a:pt x="3874545" y="0"/>
                </a:lnTo>
                <a:lnTo>
                  <a:pt x="3874545" y="5122596"/>
                </a:lnTo>
                <a:lnTo>
                  <a:pt x="0" y="51225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9433210" y="2475095"/>
            <a:ext cx="7078517" cy="6783205"/>
          </a:xfrm>
          <a:custGeom>
            <a:avLst/>
            <a:gdLst/>
            <a:ahLst/>
            <a:cxnLst/>
            <a:rect r="r" b="b" t="t" l="l"/>
            <a:pathLst>
              <a:path h="6783205" w="7078517">
                <a:moveTo>
                  <a:pt x="0" y="0"/>
                </a:moveTo>
                <a:lnTo>
                  <a:pt x="7078517" y="0"/>
                </a:lnTo>
                <a:lnTo>
                  <a:pt x="7078517" y="6783205"/>
                </a:lnTo>
                <a:lnTo>
                  <a:pt x="0" y="6783205"/>
                </a:lnTo>
                <a:lnTo>
                  <a:pt x="0" y="0"/>
                </a:lnTo>
                <a:close/>
              </a:path>
            </a:pathLst>
          </a:custGeom>
          <a:blipFill>
            <a:blip r:embed="rId8"/>
            <a:stretch>
              <a:fillRect l="0" t="0" r="0" b="0"/>
            </a:stretch>
          </a:blipFill>
        </p:spPr>
      </p:sp>
      <p:sp>
        <p:nvSpPr>
          <p:cNvPr name="TextBox 6" id="6"/>
          <p:cNvSpPr txBox="true"/>
          <p:nvPr/>
        </p:nvSpPr>
        <p:spPr>
          <a:xfrm rot="0">
            <a:off x="9433210" y="1009650"/>
            <a:ext cx="7826090" cy="990600"/>
          </a:xfrm>
          <a:prstGeom prst="rect">
            <a:avLst/>
          </a:prstGeom>
        </p:spPr>
        <p:txBody>
          <a:bodyPr anchor="t" rtlCol="false" tIns="0" lIns="0" bIns="0" rIns="0">
            <a:spAutoFit/>
          </a:bodyPr>
          <a:lstStyle/>
          <a:p>
            <a:pPr>
              <a:lnSpc>
                <a:spcPts val="7679"/>
              </a:lnSpc>
            </a:pPr>
            <a:r>
              <a:rPr lang="en-US" sz="6399">
                <a:solidFill>
                  <a:srgbClr val="F7B4A7"/>
                </a:solidFill>
                <a:latin typeface="Josefin Sans Bold Bold"/>
              </a:rPr>
              <a:t>Perumusan Input</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2B4B82"/>
        </a:solidFill>
      </p:bgPr>
    </p:bg>
    <p:spTree>
      <p:nvGrpSpPr>
        <p:cNvPr id="1" name=""/>
        <p:cNvGrpSpPr/>
        <p:nvPr/>
      </p:nvGrpSpPr>
      <p:grpSpPr>
        <a:xfrm>
          <a:off x="0" y="0"/>
          <a:ext cx="0" cy="0"/>
          <a:chOff x="0" y="0"/>
          <a:chExt cx="0" cy="0"/>
        </a:xfrm>
      </p:grpSpPr>
      <p:sp>
        <p:nvSpPr>
          <p:cNvPr name="Freeform 2" id="2"/>
          <p:cNvSpPr/>
          <p:nvPr/>
        </p:nvSpPr>
        <p:spPr>
          <a:xfrm flipH="false" flipV="false" rot="0">
            <a:off x="1609270" y="2000250"/>
            <a:ext cx="3874545" cy="5122596"/>
          </a:xfrm>
          <a:custGeom>
            <a:avLst/>
            <a:gdLst/>
            <a:ahLst/>
            <a:cxnLst/>
            <a:rect r="r" b="b" t="t" l="l"/>
            <a:pathLst>
              <a:path h="5122596" w="3874545">
                <a:moveTo>
                  <a:pt x="0" y="0"/>
                </a:moveTo>
                <a:lnTo>
                  <a:pt x="3874545" y="0"/>
                </a:lnTo>
                <a:lnTo>
                  <a:pt x="3874545" y="5122596"/>
                </a:lnTo>
                <a:lnTo>
                  <a:pt x="0" y="51225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010933" y="2592567"/>
            <a:ext cx="3874545" cy="5122596"/>
          </a:xfrm>
          <a:custGeom>
            <a:avLst/>
            <a:gdLst/>
            <a:ahLst/>
            <a:cxnLst/>
            <a:rect r="r" b="b" t="t" l="l"/>
            <a:pathLst>
              <a:path h="5122596" w="3874545">
                <a:moveTo>
                  <a:pt x="0" y="0"/>
                </a:moveTo>
                <a:lnTo>
                  <a:pt x="3874546" y="0"/>
                </a:lnTo>
                <a:lnTo>
                  <a:pt x="3874546" y="5122596"/>
                </a:lnTo>
                <a:lnTo>
                  <a:pt x="0" y="512259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4082151" y="3383295"/>
            <a:ext cx="3874545" cy="5122596"/>
          </a:xfrm>
          <a:custGeom>
            <a:avLst/>
            <a:gdLst/>
            <a:ahLst/>
            <a:cxnLst/>
            <a:rect r="r" b="b" t="t" l="l"/>
            <a:pathLst>
              <a:path h="5122596" w="3874545">
                <a:moveTo>
                  <a:pt x="0" y="0"/>
                </a:moveTo>
                <a:lnTo>
                  <a:pt x="3874545" y="0"/>
                </a:lnTo>
                <a:lnTo>
                  <a:pt x="3874545" y="5122596"/>
                </a:lnTo>
                <a:lnTo>
                  <a:pt x="0" y="51225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8750885" y="2592567"/>
            <a:ext cx="9190741" cy="5608774"/>
          </a:xfrm>
          <a:custGeom>
            <a:avLst/>
            <a:gdLst/>
            <a:ahLst/>
            <a:cxnLst/>
            <a:rect r="r" b="b" t="t" l="l"/>
            <a:pathLst>
              <a:path h="5608774" w="9190741">
                <a:moveTo>
                  <a:pt x="0" y="0"/>
                </a:moveTo>
                <a:lnTo>
                  <a:pt x="9190741" y="0"/>
                </a:lnTo>
                <a:lnTo>
                  <a:pt x="9190741" y="5608774"/>
                </a:lnTo>
                <a:lnTo>
                  <a:pt x="0" y="5608774"/>
                </a:lnTo>
                <a:lnTo>
                  <a:pt x="0" y="0"/>
                </a:lnTo>
                <a:close/>
              </a:path>
            </a:pathLst>
          </a:custGeom>
          <a:blipFill>
            <a:blip r:embed="rId8"/>
            <a:stretch>
              <a:fillRect l="0" t="0" r="0" b="0"/>
            </a:stretch>
          </a:blipFill>
        </p:spPr>
      </p:sp>
      <p:sp>
        <p:nvSpPr>
          <p:cNvPr name="TextBox 6" id="6"/>
          <p:cNvSpPr txBox="true"/>
          <p:nvPr/>
        </p:nvSpPr>
        <p:spPr>
          <a:xfrm rot="0">
            <a:off x="9433210" y="1009650"/>
            <a:ext cx="7826090" cy="990600"/>
          </a:xfrm>
          <a:prstGeom prst="rect">
            <a:avLst/>
          </a:prstGeom>
        </p:spPr>
        <p:txBody>
          <a:bodyPr anchor="t" rtlCol="false" tIns="0" lIns="0" bIns="0" rIns="0">
            <a:spAutoFit/>
          </a:bodyPr>
          <a:lstStyle/>
          <a:p>
            <a:pPr>
              <a:lnSpc>
                <a:spcPts val="7679"/>
              </a:lnSpc>
            </a:pPr>
            <a:r>
              <a:rPr lang="en-US" sz="6399">
                <a:solidFill>
                  <a:srgbClr val="F7B4A7"/>
                </a:solidFill>
                <a:latin typeface="Josefin Sans Bold Bold"/>
              </a:rPr>
              <a:t>Perumusan Output</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2B4B82"/>
        </a:solidFill>
      </p:bgPr>
    </p:bg>
    <p:spTree>
      <p:nvGrpSpPr>
        <p:cNvPr id="1" name=""/>
        <p:cNvGrpSpPr/>
        <p:nvPr/>
      </p:nvGrpSpPr>
      <p:grpSpPr>
        <a:xfrm>
          <a:off x="0" y="0"/>
          <a:ext cx="0" cy="0"/>
          <a:chOff x="0" y="0"/>
          <a:chExt cx="0" cy="0"/>
        </a:xfrm>
      </p:grpSpPr>
      <p:sp>
        <p:nvSpPr>
          <p:cNvPr name="Freeform 2" id="2"/>
          <p:cNvSpPr/>
          <p:nvPr/>
        </p:nvSpPr>
        <p:spPr>
          <a:xfrm flipH="false" flipV="false" rot="0">
            <a:off x="1609270" y="2000250"/>
            <a:ext cx="3874545" cy="5122596"/>
          </a:xfrm>
          <a:custGeom>
            <a:avLst/>
            <a:gdLst/>
            <a:ahLst/>
            <a:cxnLst/>
            <a:rect r="r" b="b" t="t" l="l"/>
            <a:pathLst>
              <a:path h="5122596" w="3874545">
                <a:moveTo>
                  <a:pt x="0" y="0"/>
                </a:moveTo>
                <a:lnTo>
                  <a:pt x="3874545" y="0"/>
                </a:lnTo>
                <a:lnTo>
                  <a:pt x="3874545" y="5122596"/>
                </a:lnTo>
                <a:lnTo>
                  <a:pt x="0" y="51225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010933" y="2592567"/>
            <a:ext cx="3874545" cy="5122596"/>
          </a:xfrm>
          <a:custGeom>
            <a:avLst/>
            <a:gdLst/>
            <a:ahLst/>
            <a:cxnLst/>
            <a:rect r="r" b="b" t="t" l="l"/>
            <a:pathLst>
              <a:path h="5122596" w="3874545">
                <a:moveTo>
                  <a:pt x="0" y="0"/>
                </a:moveTo>
                <a:lnTo>
                  <a:pt x="3874546" y="0"/>
                </a:lnTo>
                <a:lnTo>
                  <a:pt x="3874546" y="5122596"/>
                </a:lnTo>
                <a:lnTo>
                  <a:pt x="0" y="512259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060980" y="210105"/>
            <a:ext cx="3614205" cy="9834543"/>
          </a:xfrm>
          <a:custGeom>
            <a:avLst/>
            <a:gdLst/>
            <a:ahLst/>
            <a:cxnLst/>
            <a:rect r="r" b="b" t="t" l="l"/>
            <a:pathLst>
              <a:path h="9834543" w="3614205">
                <a:moveTo>
                  <a:pt x="0" y="0"/>
                </a:moveTo>
                <a:lnTo>
                  <a:pt x="3614205" y="0"/>
                </a:lnTo>
                <a:lnTo>
                  <a:pt x="3614205" y="9834543"/>
                </a:lnTo>
                <a:lnTo>
                  <a:pt x="0" y="9834543"/>
                </a:lnTo>
                <a:lnTo>
                  <a:pt x="0" y="0"/>
                </a:lnTo>
                <a:close/>
              </a:path>
            </a:pathLst>
          </a:custGeom>
          <a:blipFill>
            <a:blip r:embed="rId6"/>
            <a:stretch>
              <a:fillRect l="0" t="-3485" r="-91671" b="0"/>
            </a:stretch>
          </a:blipFill>
        </p:spPr>
      </p:sp>
      <p:sp>
        <p:nvSpPr>
          <p:cNvPr name="TextBox 5" id="5"/>
          <p:cNvSpPr txBox="true"/>
          <p:nvPr/>
        </p:nvSpPr>
        <p:spPr>
          <a:xfrm rot="0">
            <a:off x="662654" y="946859"/>
            <a:ext cx="10859135" cy="990600"/>
          </a:xfrm>
          <a:prstGeom prst="rect">
            <a:avLst/>
          </a:prstGeom>
        </p:spPr>
        <p:txBody>
          <a:bodyPr anchor="t" rtlCol="false" tIns="0" lIns="0" bIns="0" rIns="0">
            <a:spAutoFit/>
          </a:bodyPr>
          <a:lstStyle/>
          <a:p>
            <a:pPr>
              <a:lnSpc>
                <a:spcPts val="7679"/>
              </a:lnSpc>
            </a:pPr>
            <a:r>
              <a:rPr lang="en-US" sz="6399">
                <a:solidFill>
                  <a:srgbClr val="F7B4A7"/>
                </a:solidFill>
                <a:latin typeface="Josefin Sans Bold Bold"/>
              </a:rPr>
              <a:t>Penyusunan Langkah Kerja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DAFS8T4ObY4</dc:identifier>
  <dcterms:modified xsi:type="dcterms:W3CDTF">2011-08-01T06:04:30Z</dcterms:modified>
  <cp:revision>1</cp:revision>
  <dc:title>Biru Elemen &amp; Mockup Isometrik Teknologi dalam Pendidikan Presentasi Teknologi</dc:title>
</cp:coreProperties>
</file>