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1" r:id="rId1"/>
  </p:sldMasterIdLst>
  <p:notesMasterIdLst>
    <p:notesMasterId r:id="rId34"/>
  </p:notesMasterIdLst>
  <p:sldIdLst>
    <p:sldId id="256" r:id="rId2"/>
    <p:sldId id="257" r:id="rId3"/>
    <p:sldId id="317" r:id="rId4"/>
    <p:sldId id="316"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6" r:id="rId21"/>
    <p:sldId id="367" r:id="rId22"/>
    <p:sldId id="365" r:id="rId23"/>
    <p:sldId id="368" r:id="rId24"/>
    <p:sldId id="369" r:id="rId25"/>
    <p:sldId id="370" r:id="rId26"/>
    <p:sldId id="371" r:id="rId27"/>
    <p:sldId id="372" r:id="rId28"/>
    <p:sldId id="373" r:id="rId29"/>
    <p:sldId id="374" r:id="rId30"/>
    <p:sldId id="375" r:id="rId31"/>
    <p:sldId id="377"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3" autoAdjust="0"/>
    <p:restoredTop sz="94660"/>
  </p:normalViewPr>
  <p:slideViewPr>
    <p:cSldViewPr snapToGrid="0">
      <p:cViewPr>
        <p:scale>
          <a:sx n="66" d="100"/>
          <a:sy n="66" d="100"/>
        </p:scale>
        <p:origin x="270" y="78"/>
      </p:cViewPr>
      <p:guideLst/>
    </p:cSldViewPr>
  </p:slideViewPr>
  <p:notesTextViewPr>
    <p:cViewPr>
      <p:scale>
        <a:sx n="1" d="1"/>
        <a:sy n="1" d="1"/>
      </p:scale>
      <p:origin x="0" y="0"/>
    </p:cViewPr>
  </p:notesTextViewPr>
  <p:sorterViewPr>
    <p:cViewPr>
      <p:scale>
        <a:sx n="100" d="100"/>
        <a:sy n="100" d="100"/>
      </p:scale>
      <p:origin x="0" y="-22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DCE90-2FF5-45A1-856D-DF30AEC64DAB}" type="datetimeFigureOut">
              <a:rPr lang="en-US" smtClean="0"/>
              <a:t>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6C07E-0B08-45DA-96B3-AC0EEB7F8A83}" type="slidenum">
              <a:rPr lang="en-US" smtClean="0"/>
              <a:t>‹#›</a:t>
            </a:fld>
            <a:endParaRPr lang="en-US"/>
          </a:p>
        </p:txBody>
      </p:sp>
    </p:spTree>
    <p:extLst>
      <p:ext uri="{BB962C8B-B14F-4D97-AF65-F5344CB8AC3E}">
        <p14:creationId xmlns:p14="http://schemas.microsoft.com/office/powerpoint/2010/main" val="3883439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4</a:t>
            </a:fld>
            <a:endParaRPr lang="en-US"/>
          </a:p>
        </p:txBody>
      </p:sp>
    </p:spTree>
    <p:extLst>
      <p:ext uri="{BB962C8B-B14F-4D97-AF65-F5344CB8AC3E}">
        <p14:creationId xmlns:p14="http://schemas.microsoft.com/office/powerpoint/2010/main" val="4044310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14</a:t>
            </a:fld>
            <a:endParaRPr lang="en-US"/>
          </a:p>
        </p:txBody>
      </p:sp>
    </p:spTree>
    <p:extLst>
      <p:ext uri="{BB962C8B-B14F-4D97-AF65-F5344CB8AC3E}">
        <p14:creationId xmlns:p14="http://schemas.microsoft.com/office/powerpoint/2010/main" val="183589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15</a:t>
            </a:fld>
            <a:endParaRPr lang="en-US"/>
          </a:p>
        </p:txBody>
      </p:sp>
    </p:spTree>
    <p:extLst>
      <p:ext uri="{BB962C8B-B14F-4D97-AF65-F5344CB8AC3E}">
        <p14:creationId xmlns:p14="http://schemas.microsoft.com/office/powerpoint/2010/main" val="37699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16</a:t>
            </a:fld>
            <a:endParaRPr lang="en-US"/>
          </a:p>
        </p:txBody>
      </p:sp>
    </p:spTree>
    <p:extLst>
      <p:ext uri="{BB962C8B-B14F-4D97-AF65-F5344CB8AC3E}">
        <p14:creationId xmlns:p14="http://schemas.microsoft.com/office/powerpoint/2010/main" val="2572059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17</a:t>
            </a:fld>
            <a:endParaRPr lang="en-US"/>
          </a:p>
        </p:txBody>
      </p:sp>
    </p:spTree>
    <p:extLst>
      <p:ext uri="{BB962C8B-B14F-4D97-AF65-F5344CB8AC3E}">
        <p14:creationId xmlns:p14="http://schemas.microsoft.com/office/powerpoint/2010/main" val="51113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18</a:t>
            </a:fld>
            <a:endParaRPr lang="en-US"/>
          </a:p>
        </p:txBody>
      </p:sp>
    </p:spTree>
    <p:extLst>
      <p:ext uri="{BB962C8B-B14F-4D97-AF65-F5344CB8AC3E}">
        <p14:creationId xmlns:p14="http://schemas.microsoft.com/office/powerpoint/2010/main" val="743198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19</a:t>
            </a:fld>
            <a:endParaRPr lang="en-US"/>
          </a:p>
        </p:txBody>
      </p:sp>
    </p:spTree>
    <p:extLst>
      <p:ext uri="{BB962C8B-B14F-4D97-AF65-F5344CB8AC3E}">
        <p14:creationId xmlns:p14="http://schemas.microsoft.com/office/powerpoint/2010/main" val="3648317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20</a:t>
            </a:fld>
            <a:endParaRPr lang="en-US"/>
          </a:p>
        </p:txBody>
      </p:sp>
    </p:spTree>
    <p:extLst>
      <p:ext uri="{BB962C8B-B14F-4D97-AF65-F5344CB8AC3E}">
        <p14:creationId xmlns:p14="http://schemas.microsoft.com/office/powerpoint/2010/main" val="3121048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21</a:t>
            </a:fld>
            <a:endParaRPr lang="en-US"/>
          </a:p>
        </p:txBody>
      </p:sp>
    </p:spTree>
    <p:extLst>
      <p:ext uri="{BB962C8B-B14F-4D97-AF65-F5344CB8AC3E}">
        <p14:creationId xmlns:p14="http://schemas.microsoft.com/office/powerpoint/2010/main" val="3233172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23</a:t>
            </a:fld>
            <a:endParaRPr lang="en-US"/>
          </a:p>
        </p:txBody>
      </p:sp>
    </p:spTree>
    <p:extLst>
      <p:ext uri="{BB962C8B-B14F-4D97-AF65-F5344CB8AC3E}">
        <p14:creationId xmlns:p14="http://schemas.microsoft.com/office/powerpoint/2010/main" val="1228611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24</a:t>
            </a:fld>
            <a:endParaRPr lang="en-US"/>
          </a:p>
        </p:txBody>
      </p:sp>
    </p:spTree>
    <p:extLst>
      <p:ext uri="{BB962C8B-B14F-4D97-AF65-F5344CB8AC3E}">
        <p14:creationId xmlns:p14="http://schemas.microsoft.com/office/powerpoint/2010/main" val="226592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5</a:t>
            </a:fld>
            <a:endParaRPr lang="en-US"/>
          </a:p>
        </p:txBody>
      </p:sp>
    </p:spTree>
    <p:extLst>
      <p:ext uri="{BB962C8B-B14F-4D97-AF65-F5344CB8AC3E}">
        <p14:creationId xmlns:p14="http://schemas.microsoft.com/office/powerpoint/2010/main" val="128344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25</a:t>
            </a:fld>
            <a:endParaRPr lang="en-US"/>
          </a:p>
        </p:txBody>
      </p:sp>
    </p:spTree>
    <p:extLst>
      <p:ext uri="{BB962C8B-B14F-4D97-AF65-F5344CB8AC3E}">
        <p14:creationId xmlns:p14="http://schemas.microsoft.com/office/powerpoint/2010/main" val="1204043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26</a:t>
            </a:fld>
            <a:endParaRPr lang="en-US"/>
          </a:p>
        </p:txBody>
      </p:sp>
    </p:spTree>
    <p:extLst>
      <p:ext uri="{BB962C8B-B14F-4D97-AF65-F5344CB8AC3E}">
        <p14:creationId xmlns:p14="http://schemas.microsoft.com/office/powerpoint/2010/main" val="283703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27</a:t>
            </a:fld>
            <a:endParaRPr lang="en-US"/>
          </a:p>
        </p:txBody>
      </p:sp>
    </p:spTree>
    <p:extLst>
      <p:ext uri="{BB962C8B-B14F-4D97-AF65-F5344CB8AC3E}">
        <p14:creationId xmlns:p14="http://schemas.microsoft.com/office/powerpoint/2010/main" val="3394274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28</a:t>
            </a:fld>
            <a:endParaRPr lang="en-US"/>
          </a:p>
        </p:txBody>
      </p:sp>
    </p:spTree>
    <p:extLst>
      <p:ext uri="{BB962C8B-B14F-4D97-AF65-F5344CB8AC3E}">
        <p14:creationId xmlns:p14="http://schemas.microsoft.com/office/powerpoint/2010/main" val="2354725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29</a:t>
            </a:fld>
            <a:endParaRPr lang="en-US"/>
          </a:p>
        </p:txBody>
      </p:sp>
    </p:spTree>
    <p:extLst>
      <p:ext uri="{BB962C8B-B14F-4D97-AF65-F5344CB8AC3E}">
        <p14:creationId xmlns:p14="http://schemas.microsoft.com/office/powerpoint/2010/main" val="445434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30</a:t>
            </a:fld>
            <a:endParaRPr lang="en-US"/>
          </a:p>
        </p:txBody>
      </p:sp>
    </p:spTree>
    <p:extLst>
      <p:ext uri="{BB962C8B-B14F-4D97-AF65-F5344CB8AC3E}">
        <p14:creationId xmlns:p14="http://schemas.microsoft.com/office/powerpoint/2010/main" val="404793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31</a:t>
            </a:fld>
            <a:endParaRPr lang="en-US"/>
          </a:p>
        </p:txBody>
      </p:sp>
    </p:spTree>
    <p:extLst>
      <p:ext uri="{BB962C8B-B14F-4D97-AF65-F5344CB8AC3E}">
        <p14:creationId xmlns:p14="http://schemas.microsoft.com/office/powerpoint/2010/main" val="847097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hghjghjgjh</a:t>
            </a:r>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32</a:t>
            </a:fld>
            <a:endParaRPr lang="en-US"/>
          </a:p>
        </p:txBody>
      </p:sp>
    </p:spTree>
    <p:extLst>
      <p:ext uri="{BB962C8B-B14F-4D97-AF65-F5344CB8AC3E}">
        <p14:creationId xmlns:p14="http://schemas.microsoft.com/office/powerpoint/2010/main" val="325112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6</a:t>
            </a:fld>
            <a:endParaRPr lang="en-US"/>
          </a:p>
        </p:txBody>
      </p:sp>
    </p:spTree>
    <p:extLst>
      <p:ext uri="{BB962C8B-B14F-4D97-AF65-F5344CB8AC3E}">
        <p14:creationId xmlns:p14="http://schemas.microsoft.com/office/powerpoint/2010/main" val="159122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8</a:t>
            </a:fld>
            <a:endParaRPr lang="en-US"/>
          </a:p>
        </p:txBody>
      </p:sp>
    </p:spTree>
    <p:extLst>
      <p:ext uri="{BB962C8B-B14F-4D97-AF65-F5344CB8AC3E}">
        <p14:creationId xmlns:p14="http://schemas.microsoft.com/office/powerpoint/2010/main" val="203008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9</a:t>
            </a:fld>
            <a:endParaRPr lang="en-US"/>
          </a:p>
        </p:txBody>
      </p:sp>
    </p:spTree>
    <p:extLst>
      <p:ext uri="{BB962C8B-B14F-4D97-AF65-F5344CB8AC3E}">
        <p14:creationId xmlns:p14="http://schemas.microsoft.com/office/powerpoint/2010/main" val="177708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10</a:t>
            </a:fld>
            <a:endParaRPr lang="en-US"/>
          </a:p>
        </p:txBody>
      </p:sp>
    </p:spTree>
    <p:extLst>
      <p:ext uri="{BB962C8B-B14F-4D97-AF65-F5344CB8AC3E}">
        <p14:creationId xmlns:p14="http://schemas.microsoft.com/office/powerpoint/2010/main" val="256678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11</a:t>
            </a:fld>
            <a:endParaRPr lang="en-US"/>
          </a:p>
        </p:txBody>
      </p:sp>
    </p:spTree>
    <p:extLst>
      <p:ext uri="{BB962C8B-B14F-4D97-AF65-F5344CB8AC3E}">
        <p14:creationId xmlns:p14="http://schemas.microsoft.com/office/powerpoint/2010/main" val="306424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12</a:t>
            </a:fld>
            <a:endParaRPr lang="en-US"/>
          </a:p>
        </p:txBody>
      </p:sp>
    </p:spTree>
    <p:extLst>
      <p:ext uri="{BB962C8B-B14F-4D97-AF65-F5344CB8AC3E}">
        <p14:creationId xmlns:p14="http://schemas.microsoft.com/office/powerpoint/2010/main" val="205133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Pendulum </a:t>
            </a:r>
            <a:r>
              <a:rPr lang="en-US" sz="1200" kern="1200" dirty="0" err="1" smtClean="0">
                <a:solidFill>
                  <a:schemeClr val="tx1"/>
                </a:solidFill>
                <a:effectLst/>
                <a:latin typeface="+mn-lt"/>
                <a:ea typeface="+mn-ea"/>
                <a:cs typeface="+mn-cs"/>
              </a:rPr>
              <a:t>Kereta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nonlinear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parameter </a:t>
            </a:r>
            <a:r>
              <a:rPr lang="en-US" sz="1200" i="1" kern="1200" dirty="0" smtClean="0">
                <a:solidFill>
                  <a:schemeClr val="tx1"/>
                </a:solidFill>
                <a:effectLst/>
                <a:latin typeface="+mn-lt"/>
                <a:ea typeface="+mn-ea"/>
                <a:cs typeface="+mn-cs"/>
              </a:rPr>
              <a:t>plant</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pasti</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Terdapat tiga buah kontrol yang dapat di aplikasikan pada sistem pendulum kereta, yaitu proses pengayaunan awal batang pendulum (</a:t>
            </a:r>
            <a:r>
              <a:rPr lang="id-ID" sz="1200" i="1" kern="1200" dirty="0" smtClean="0">
                <a:solidFill>
                  <a:schemeClr val="tx1"/>
                </a:solidFill>
                <a:effectLst/>
                <a:latin typeface="+mn-lt"/>
                <a:ea typeface="+mn-ea"/>
                <a:cs typeface="+mn-cs"/>
              </a:rPr>
              <a:t>swing-up</a:t>
            </a:r>
            <a:r>
              <a:rPr lang="id-ID" sz="1200" kern="1200" dirty="0" smtClean="0">
                <a:solidFill>
                  <a:schemeClr val="tx1"/>
                </a:solidFill>
                <a:effectLst/>
                <a:latin typeface="+mn-lt"/>
                <a:ea typeface="+mn-ea"/>
                <a:cs typeface="+mn-cs"/>
              </a:rPr>
              <a:t>), proses stabilisasi batang pendulum, dan </a:t>
            </a:r>
            <a:r>
              <a:rPr lang="id-ID" sz="1200" i="1" kern="1200" dirty="0" smtClean="0">
                <a:solidFill>
                  <a:schemeClr val="tx1"/>
                </a:solidFill>
                <a:effectLst/>
                <a:latin typeface="+mn-lt"/>
                <a:ea typeface="+mn-ea"/>
                <a:cs typeface="+mn-cs"/>
              </a:rPr>
              <a:t>tracking</a:t>
            </a:r>
            <a:r>
              <a:rPr lang="id-ID"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r>
              <a:rPr lang="id-ID" sz="1200" kern="1200" dirty="0" smtClean="0">
                <a:solidFill>
                  <a:schemeClr val="tx1"/>
                </a:solidFill>
                <a:effectLst/>
                <a:latin typeface="+mn-lt"/>
                <a:ea typeface="+mn-ea"/>
                <a:cs typeface="+mn-cs"/>
              </a:rPr>
              <a:t>Kontrol </a:t>
            </a:r>
            <a:r>
              <a:rPr lang="en-US" sz="1200" kern="1200" dirty="0" smtClean="0">
                <a:solidFill>
                  <a:schemeClr val="tx1"/>
                </a:solidFill>
                <a:effectLst/>
                <a:latin typeface="+mn-lt"/>
                <a:ea typeface="+mn-ea"/>
                <a:cs typeface="+mn-cs"/>
              </a:rPr>
              <a:t>S</a:t>
            </a:r>
            <a:r>
              <a:rPr lang="id-ID" sz="1200" kern="1200" dirty="0" smtClean="0">
                <a:solidFill>
                  <a:schemeClr val="tx1"/>
                </a:solidFill>
                <a:effectLst/>
                <a:latin typeface="+mn-lt"/>
                <a:ea typeface="+mn-ea"/>
                <a:cs typeface="+mn-cs"/>
              </a:rPr>
              <a:t>istem </a:t>
            </a:r>
            <a:r>
              <a:rPr lang="en-US" sz="1200" kern="1200" dirty="0" smtClean="0">
                <a:solidFill>
                  <a:schemeClr val="tx1"/>
                </a:solidFill>
                <a:effectLst/>
                <a:latin typeface="+mn-lt"/>
                <a:ea typeface="+mn-ea"/>
                <a:cs typeface="+mn-cs"/>
              </a:rPr>
              <a:t>P</a:t>
            </a:r>
            <a:r>
              <a:rPr lang="id-ID" sz="1200" kern="1200" dirty="0" smtClean="0">
                <a:solidFill>
                  <a:schemeClr val="tx1"/>
                </a:solidFill>
                <a:effectLst/>
                <a:latin typeface="+mn-lt"/>
                <a:ea typeface="+mn-ea"/>
                <a:cs typeface="+mn-cs"/>
              </a:rPr>
              <a:t>endulum </a:t>
            </a:r>
            <a:r>
              <a:rPr lang="en-US" sz="1200" kern="1200" dirty="0" smtClean="0">
                <a:solidFill>
                  <a:schemeClr val="tx1"/>
                </a:solidFill>
                <a:effectLst/>
                <a:latin typeface="+mn-lt"/>
                <a:ea typeface="+mn-ea"/>
                <a:cs typeface="+mn-cs"/>
              </a:rPr>
              <a:t>K</a:t>
            </a:r>
            <a:r>
              <a:rPr lang="id-ID" sz="1200" kern="1200" dirty="0" smtClean="0">
                <a:solidFill>
                  <a:schemeClr val="tx1"/>
                </a:solidFill>
                <a:effectLst/>
                <a:latin typeface="+mn-lt"/>
                <a:ea typeface="+mn-ea"/>
                <a:cs typeface="+mn-cs"/>
              </a:rPr>
              <a:t>ereta merupakan masalah kontrol yang klasik karena dinaika dari pendulum yang non-linear dan tidak stabil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masalah kontol pendulum adalah bagaimana meggerakkan batang pendulum ke posisi yang diinginkan dan dapat dilakukan secepat mungkin, dengan osilasi yang kecil juga tanpa membiarkan sudut dan kecepatan pendululm terlalu besar. Setelah posisi yang diinginkan tercapai, sistem kontrol sebaiknya dapat menjaga agar atang pendulum dapat stabil pada posisi yang diinginkan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56C07E-0B08-45DA-96B3-AC0EEB7F8A83}" type="slidenum">
              <a:rPr lang="en-US" smtClean="0"/>
              <a:t>13</a:t>
            </a:fld>
            <a:endParaRPr lang="en-US"/>
          </a:p>
        </p:txBody>
      </p:sp>
    </p:spTree>
    <p:extLst>
      <p:ext uri="{BB962C8B-B14F-4D97-AF65-F5344CB8AC3E}">
        <p14:creationId xmlns:p14="http://schemas.microsoft.com/office/powerpoint/2010/main" val="179058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16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7767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15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152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45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2126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23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53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19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94256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4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74148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png"/><Relationship Id="rId7"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2.png"/><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83" y="1485230"/>
            <a:ext cx="12192000" cy="32748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208906" y="4962464"/>
            <a:ext cx="5947898" cy="2034077"/>
          </a:xfrm>
        </p:spPr>
        <p:txBody>
          <a:bodyPr>
            <a:normAutofit/>
          </a:bodyPr>
          <a:lstStyle/>
          <a:p>
            <a:pPr algn="r"/>
            <a:r>
              <a:rPr lang="en-US" sz="2000" b="1" dirty="0" err="1" smtClean="0">
                <a:solidFill>
                  <a:schemeClr val="tx1"/>
                </a:solidFill>
              </a:rPr>
              <a:t>Tugas</a:t>
            </a:r>
            <a:r>
              <a:rPr lang="en-US" sz="2000" b="1" dirty="0" smtClean="0">
                <a:solidFill>
                  <a:schemeClr val="tx1"/>
                </a:solidFill>
              </a:rPr>
              <a:t> </a:t>
            </a:r>
            <a:r>
              <a:rPr lang="en-US" sz="2000" b="1" dirty="0" err="1" smtClean="0">
                <a:solidFill>
                  <a:schemeClr val="tx1"/>
                </a:solidFill>
              </a:rPr>
              <a:t>Akhir</a:t>
            </a:r>
            <a:r>
              <a:rPr lang="en-US" sz="2000" b="1" dirty="0" smtClean="0">
                <a:solidFill>
                  <a:schemeClr val="tx1"/>
                </a:solidFill>
              </a:rPr>
              <a:t> – TE141599</a:t>
            </a:r>
          </a:p>
          <a:p>
            <a:pPr algn="r"/>
            <a:r>
              <a:rPr lang="en-US" sz="2000" dirty="0" smtClean="0">
                <a:solidFill>
                  <a:schemeClr val="tx1"/>
                </a:solidFill>
              </a:rPr>
              <a:t>Aditya </a:t>
            </a:r>
            <a:r>
              <a:rPr lang="en-US" sz="2000" dirty="0" err="1" smtClean="0">
                <a:solidFill>
                  <a:schemeClr val="tx1"/>
                </a:solidFill>
              </a:rPr>
              <a:t>Bayu</a:t>
            </a:r>
            <a:r>
              <a:rPr lang="en-US" sz="2000" dirty="0" smtClean="0">
                <a:solidFill>
                  <a:schemeClr val="tx1"/>
                </a:solidFill>
              </a:rPr>
              <a:t> </a:t>
            </a:r>
            <a:r>
              <a:rPr lang="en-US" sz="2000" dirty="0" err="1" smtClean="0">
                <a:solidFill>
                  <a:schemeClr val="tx1"/>
                </a:solidFill>
              </a:rPr>
              <a:t>Erwindu</a:t>
            </a:r>
            <a:r>
              <a:rPr lang="en-US" sz="2000" dirty="0" smtClean="0">
                <a:solidFill>
                  <a:schemeClr val="tx1"/>
                </a:solidFill>
              </a:rPr>
              <a:t>/ </a:t>
            </a:r>
            <a:r>
              <a:rPr lang="en-US" sz="2000" dirty="0" smtClean="0">
                <a:solidFill>
                  <a:schemeClr val="tx1"/>
                </a:solidFill>
              </a:rPr>
              <a:t>2214105064</a:t>
            </a:r>
          </a:p>
          <a:p>
            <a:pPr algn="r"/>
            <a:r>
              <a:rPr lang="en-US" sz="2000" dirty="0" err="1">
                <a:solidFill>
                  <a:schemeClr val="tx1"/>
                </a:solidFill>
              </a:rPr>
              <a:t>Dosen</a:t>
            </a:r>
            <a:r>
              <a:rPr lang="en-US" sz="2000" dirty="0">
                <a:solidFill>
                  <a:schemeClr val="tx1"/>
                </a:solidFill>
              </a:rPr>
              <a:t> </a:t>
            </a:r>
            <a:r>
              <a:rPr lang="en-US" sz="2000" dirty="0" err="1">
                <a:solidFill>
                  <a:schemeClr val="tx1"/>
                </a:solidFill>
              </a:rPr>
              <a:t>Pembimbing</a:t>
            </a:r>
            <a:r>
              <a:rPr lang="en-US" sz="2000" dirty="0">
                <a:solidFill>
                  <a:schemeClr val="tx1"/>
                </a:solidFill>
              </a:rPr>
              <a:t> :</a:t>
            </a:r>
          </a:p>
          <a:p>
            <a:pPr algn="r"/>
            <a:r>
              <a:rPr lang="en-US" sz="2000" dirty="0" err="1">
                <a:solidFill>
                  <a:schemeClr val="tx1"/>
                </a:solidFill>
              </a:rPr>
              <a:t>Dr.Trihastuti</a:t>
            </a:r>
            <a:r>
              <a:rPr lang="en-US" sz="2000" dirty="0">
                <a:solidFill>
                  <a:schemeClr val="tx1"/>
                </a:solidFill>
              </a:rPr>
              <a:t> </a:t>
            </a:r>
            <a:r>
              <a:rPr lang="en-US" sz="2000" dirty="0" err="1">
                <a:solidFill>
                  <a:schemeClr val="tx1"/>
                </a:solidFill>
              </a:rPr>
              <a:t>Agustinah</a:t>
            </a:r>
            <a:r>
              <a:rPr lang="en-US" sz="2000" dirty="0">
                <a:solidFill>
                  <a:schemeClr val="tx1"/>
                </a:solidFill>
              </a:rPr>
              <a:t>, ST., MT </a:t>
            </a:r>
          </a:p>
          <a:p>
            <a:pPr algn="r"/>
            <a:endParaRPr lang="en-US" sz="2000" dirty="0">
              <a:solidFill>
                <a:schemeClr val="tx1"/>
              </a:solidFill>
            </a:endParaRPr>
          </a:p>
        </p:txBody>
      </p:sp>
      <p:pic>
        <p:nvPicPr>
          <p:cNvPr id="5" name="Picture 7" descr="http://samaita.com/vectoor/wp-content/uploads/2012/03/Vectoor-Elektro-IT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2616" y="246535"/>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Institut Teknologi Sepuluh Nopember\Logo IT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6044" y="246536"/>
            <a:ext cx="1036320" cy="1036320"/>
          </a:xfrm>
          <a:prstGeom prst="rect">
            <a:avLst/>
          </a:prstGeom>
          <a:noFill/>
          <a:ln>
            <a:noFill/>
          </a:ln>
        </p:spPr>
      </p:pic>
      <p:sp>
        <p:nvSpPr>
          <p:cNvPr id="8" name="Title 1"/>
          <p:cNvSpPr txBox="1">
            <a:spLocks/>
          </p:cNvSpPr>
          <p:nvPr/>
        </p:nvSpPr>
        <p:spPr>
          <a:xfrm>
            <a:off x="2296862" y="2299508"/>
            <a:ext cx="7766936" cy="164630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Desain Kontroler PID dan Fuzzy Takagi-Sugeno Untuk Kontrol </a:t>
            </a:r>
            <a:r>
              <a:rPr lang="en-US" sz="4000" b="1" i="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Tracking </a:t>
            </a:r>
            <a:r>
              <a:rPr lang="en-US" sz="4000" b="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pada Sistem Pendulum Kereta</a:t>
            </a:r>
            <a:endParaRPr lang="en-US" sz="40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7501313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45"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par>
                                <p:cTn id="17" presetID="47"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3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NON-LINEAR</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mc:AlternateContent xmlns:mc="http://schemas.openxmlformats.org/markup-compatibility/2006">
        <mc:Choice xmlns:a14="http://schemas.microsoft.com/office/drawing/2010/main" Requires="a14">
          <p:sp>
            <p:nvSpPr>
              <p:cNvPr id="18" name="Rectangle 17"/>
              <p:cNvSpPr/>
              <p:nvPr/>
            </p:nvSpPr>
            <p:spPr>
              <a:xfrm>
                <a:off x="1024247" y="1349012"/>
                <a:ext cx="8238066" cy="40050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id-ID" sz="2400" i="1">
                                      <a:latin typeface="Cambria Math" panose="02040503050406030204" pitchFamily="18" charset="0"/>
                                    </a:rPr>
                                    <m:t>𝑥</m:t>
                                  </m:r>
                                </m:e>
                              </m:acc>
                            </m:e>
                            <m:sub>
                              <m:r>
                                <a:rPr lang="id-ID" sz="2400" i="1">
                                  <a:latin typeface="Cambria Math" panose="02040503050406030204" pitchFamily="18" charset="0"/>
                                </a:rPr>
                                <m:t>1</m:t>
                              </m:r>
                            </m:sub>
                          </m:sSub>
                          <m:r>
                            <a:rPr lang="id-ID" sz="2400" i="1">
                              <a:latin typeface="Cambria Math" panose="02040503050406030204" pitchFamily="18" charset="0"/>
                            </a:rPr>
                            <m:t>=</m:t>
                          </m:r>
                          <m:r>
                            <a:rPr lang="id-ID" sz="2400" i="1">
                              <a:latin typeface="Cambria Math" panose="02040503050406030204" pitchFamily="18" charset="0"/>
                            </a:rPr>
                            <m:t>𝑥</m:t>
                          </m:r>
                        </m:e>
                        <m:sub>
                          <m:r>
                            <a:rPr lang="id-ID" sz="2400" i="1">
                              <a:latin typeface="Cambria Math" panose="02040503050406030204" pitchFamily="18" charset="0"/>
                            </a:rPr>
                            <m:t>3</m:t>
                          </m:r>
                        </m:sub>
                      </m:sSub>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id-ID" sz="2400" i="1">
                                  <a:latin typeface="Cambria Math" panose="02040503050406030204" pitchFamily="18" charset="0"/>
                                </a:rPr>
                                <m:t>𝑥</m:t>
                              </m:r>
                            </m:e>
                          </m:acc>
                        </m:e>
                        <m:sub>
                          <m:r>
                            <a:rPr lang="id-ID" sz="2400" i="1">
                              <a:latin typeface="Cambria Math" panose="02040503050406030204" pitchFamily="18" charset="0"/>
                            </a:rPr>
                            <m:t>2</m:t>
                          </m:r>
                        </m:sub>
                      </m:sSub>
                      <m:r>
                        <a:rPr lang="id-ID" sz="2400" i="1">
                          <a:latin typeface="Cambria Math" panose="02040503050406030204" pitchFamily="18" charset="0"/>
                        </a:rPr>
                        <m:t>=</m:t>
                      </m:r>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4</m:t>
                          </m:r>
                        </m:sub>
                      </m:sSub>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id-ID" sz="2400" i="1">
                                  <a:latin typeface="Cambria Math" panose="02040503050406030204" pitchFamily="18" charset="0"/>
                                </a:rPr>
                                <m:t>𝑥</m:t>
                              </m:r>
                            </m:e>
                          </m:acc>
                        </m:e>
                        <m:sub>
                          <m:r>
                            <a:rPr lang="id-ID" sz="2400" i="1">
                              <a:latin typeface="Cambria Math" panose="02040503050406030204" pitchFamily="18" charset="0"/>
                            </a:rPr>
                            <m:t>3</m:t>
                          </m:r>
                        </m:sub>
                      </m:sSub>
                      <m:r>
                        <a:rPr lang="id-ID" sz="2400" i="1">
                          <a:latin typeface="Cambria Math" panose="02040503050406030204" pitchFamily="18" charset="0"/>
                        </a:rPr>
                        <m:t>= </m:t>
                      </m:r>
                      <m:f>
                        <m:fPr>
                          <m:ctrlPr>
                            <a:rPr lang="en-US" sz="2400" i="1">
                              <a:latin typeface="Cambria Math" panose="02040503050406030204" pitchFamily="18" charset="0"/>
                            </a:rPr>
                          </m:ctrlPr>
                        </m:fPr>
                        <m:num>
                          <m:r>
                            <a:rPr lang="id-ID" sz="2400" i="1">
                              <a:latin typeface="Cambria Math" panose="02040503050406030204" pitchFamily="18" charset="0"/>
                            </a:rPr>
                            <m:t>𝑎</m:t>
                          </m:r>
                          <m:d>
                            <m:dPr>
                              <m:ctrlPr>
                                <a:rPr lang="en-US" sz="2400" i="1">
                                  <a:latin typeface="Cambria Math" panose="02040503050406030204" pitchFamily="18" charset="0"/>
                                </a:rPr>
                              </m:ctrlPr>
                            </m:dPr>
                            <m:e>
                              <m:r>
                                <a:rPr lang="id-ID" sz="2400" i="1">
                                  <a:latin typeface="Cambria Math" panose="02040503050406030204" pitchFamily="18" charset="0"/>
                                </a:rPr>
                                <m:t>𝑢</m:t>
                              </m:r>
                              <m:r>
                                <a:rPr lang="id-ID" sz="2400" i="1">
                                  <a:latin typeface="Cambria Math" panose="02040503050406030204" pitchFamily="18" charset="0"/>
                                </a:rPr>
                                <m:t>−</m:t>
                              </m:r>
                              <m:sSub>
                                <m:sSubPr>
                                  <m:ctrlPr>
                                    <a:rPr lang="en-US" sz="2400" i="1">
                                      <a:latin typeface="Cambria Math" panose="02040503050406030204" pitchFamily="18" charset="0"/>
                                    </a:rPr>
                                  </m:ctrlPr>
                                </m:sSubPr>
                                <m:e>
                                  <m:r>
                                    <a:rPr lang="id-ID" sz="2400" i="1">
                                      <a:latin typeface="Cambria Math" panose="02040503050406030204" pitchFamily="18" charset="0"/>
                                    </a:rPr>
                                    <m:t>𝑇</m:t>
                                  </m:r>
                                </m:e>
                                <m:sub>
                                  <m:r>
                                    <a:rPr lang="id-ID" sz="2400" i="1">
                                      <a:latin typeface="Cambria Math" panose="02040503050406030204" pitchFamily="18" charset="0"/>
                                    </a:rPr>
                                    <m:t>𝑐</m:t>
                                  </m:r>
                                </m:sub>
                              </m:sSub>
                              <m:r>
                                <a:rPr lang="id-ID" sz="2400" i="1">
                                  <a:latin typeface="Cambria Math" panose="02040503050406030204" pitchFamily="18" charset="0"/>
                                </a:rPr>
                                <m:t>−</m:t>
                              </m:r>
                              <m:r>
                                <a:rPr lang="id-ID" sz="2400" i="1">
                                  <a:latin typeface="Cambria Math" panose="02040503050406030204" pitchFamily="18" charset="0"/>
                                </a:rPr>
                                <m:t>𝜇</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4</m:t>
                                      </m:r>
                                    </m:sub>
                                  </m:sSub>
                                </m:e>
                                <m:sup>
                                  <m:r>
                                    <a:rPr lang="id-ID" sz="2400" i="1">
                                      <a:latin typeface="Cambria Math" panose="02040503050406030204" pitchFamily="18" charset="0"/>
                                    </a:rPr>
                                    <m:t>2</m:t>
                                  </m:r>
                                </m:sup>
                              </m:sSup>
                              <m:r>
                                <a:rPr lang="id-ID" sz="2400" i="1">
                                  <a:latin typeface="Cambria Math" panose="02040503050406030204" pitchFamily="18" charset="0"/>
                                </a:rPr>
                                <m:t> </m:t>
                              </m:r>
                              <m:func>
                                <m:funcPr>
                                  <m:ctrlPr>
                                    <a:rPr lang="en-US" sz="2400" i="1">
                                      <a:latin typeface="Cambria Math" panose="02040503050406030204" pitchFamily="18" charset="0"/>
                                    </a:rPr>
                                  </m:ctrlPr>
                                </m:funcPr>
                                <m:fName>
                                  <m:r>
                                    <m:rPr>
                                      <m:sty m:val="p"/>
                                    </m:rPr>
                                    <a:rPr lang="id-ID" sz="2400">
                                      <a:latin typeface="Cambria Math" panose="02040503050406030204" pitchFamily="18" charset="0"/>
                                    </a:rPr>
                                    <m:t>sin</m:t>
                                  </m:r>
                                </m:fName>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e>
                              </m:func>
                            </m:e>
                          </m:d>
                          <m:r>
                            <a:rPr lang="id-ID" sz="2400" i="1">
                              <a:latin typeface="Cambria Math" panose="02040503050406030204" pitchFamily="18" charset="0"/>
                            </a:rPr>
                            <m:t>+</m:t>
                          </m:r>
                          <m:r>
                            <a:rPr lang="id-ID" sz="2400" i="1">
                              <a:latin typeface="Cambria Math" panose="02040503050406030204" pitchFamily="18" charset="0"/>
                            </a:rPr>
                            <m:t>𝑙</m:t>
                          </m:r>
                          <m:func>
                            <m:funcPr>
                              <m:ctrlPr>
                                <a:rPr lang="en-US" sz="2400" i="1">
                                  <a:latin typeface="Cambria Math" panose="02040503050406030204" pitchFamily="18" charset="0"/>
                                </a:rPr>
                              </m:ctrlPr>
                            </m:funcPr>
                            <m:fName>
                              <m:r>
                                <m:rPr>
                                  <m:sty m:val="p"/>
                                </m:rPr>
                                <a:rPr lang="id-ID" sz="2400">
                                  <a:latin typeface="Cambria Math" panose="02040503050406030204" pitchFamily="18" charset="0"/>
                                </a:rPr>
                                <m:t>cos</m:t>
                              </m:r>
                            </m:fName>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d>
                                <m:dPr>
                                  <m:ctrlPr>
                                    <a:rPr lang="en-US" sz="2400" i="1">
                                      <a:latin typeface="Cambria Math" panose="02040503050406030204" pitchFamily="18" charset="0"/>
                                    </a:rPr>
                                  </m:ctrlPr>
                                </m:dPr>
                                <m:e>
                                  <m:r>
                                    <a:rPr lang="id-ID" sz="2400" i="1">
                                      <a:latin typeface="Cambria Math" panose="02040503050406030204" pitchFamily="18" charset="0"/>
                                    </a:rPr>
                                    <m:t>𝜇</m:t>
                                  </m:r>
                                  <m:r>
                                    <a:rPr lang="id-ID" sz="2400" i="1">
                                      <a:latin typeface="Cambria Math" panose="02040503050406030204" pitchFamily="18" charset="0"/>
                                    </a:rPr>
                                    <m:t>𝑔</m:t>
                                  </m:r>
                                  <m:func>
                                    <m:funcPr>
                                      <m:ctrlPr>
                                        <a:rPr lang="en-US" sz="2400" i="1">
                                          <a:latin typeface="Cambria Math" panose="02040503050406030204" pitchFamily="18" charset="0"/>
                                        </a:rPr>
                                      </m:ctrlPr>
                                    </m:funcPr>
                                    <m:fName>
                                      <m:r>
                                        <m:rPr>
                                          <m:sty m:val="p"/>
                                        </m:rPr>
                                        <a:rPr lang="id-ID" sz="2400">
                                          <a:latin typeface="Cambria Math" panose="02040503050406030204" pitchFamily="18" charset="0"/>
                                        </a:rPr>
                                        <m:t>sin</m:t>
                                      </m:r>
                                    </m:fName>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r>
                                        <a:rPr lang="id-ID" sz="2400" i="1">
                                          <a:latin typeface="Cambria Math" panose="02040503050406030204" pitchFamily="18" charset="0"/>
                                        </a:rPr>
                                        <m:t>− </m:t>
                                      </m:r>
                                      <m:sSub>
                                        <m:sSubPr>
                                          <m:ctrlPr>
                                            <a:rPr lang="en-US" sz="2400" i="1">
                                              <a:latin typeface="Cambria Math" panose="02040503050406030204" pitchFamily="18" charset="0"/>
                                            </a:rPr>
                                          </m:ctrlPr>
                                        </m:sSubPr>
                                        <m:e>
                                          <m:r>
                                            <a:rPr lang="id-ID" sz="2400" i="1">
                                              <a:latin typeface="Cambria Math" panose="02040503050406030204" pitchFamily="18" charset="0"/>
                                            </a:rPr>
                                            <m:t>𝑓</m:t>
                                          </m:r>
                                        </m:e>
                                        <m:sub>
                                          <m:r>
                                            <a:rPr lang="id-ID" sz="2400" i="1">
                                              <a:latin typeface="Cambria Math" panose="02040503050406030204" pitchFamily="18" charset="0"/>
                                            </a:rPr>
                                            <m:t>𝑝</m:t>
                                          </m:r>
                                        </m:sub>
                                      </m:sSub>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4</m:t>
                                          </m:r>
                                        </m:sub>
                                      </m:sSub>
                                    </m:e>
                                  </m:func>
                                </m:e>
                              </m:d>
                            </m:e>
                          </m:func>
                        </m:num>
                        <m:den>
                          <m:r>
                            <a:rPr lang="id-ID" sz="2400" i="1">
                              <a:latin typeface="Cambria Math" panose="02040503050406030204" pitchFamily="18" charset="0"/>
                            </a:rPr>
                            <m:t>𝐽</m:t>
                          </m:r>
                          <m:r>
                            <a:rPr lang="id-ID" sz="2400" i="1">
                              <a:latin typeface="Cambria Math" panose="02040503050406030204" pitchFamily="18" charset="0"/>
                            </a:rPr>
                            <m:t>+ </m:t>
                          </m:r>
                          <m:r>
                            <a:rPr lang="id-ID" sz="2400" i="1">
                              <a:latin typeface="Cambria Math" panose="02040503050406030204" pitchFamily="18" charset="0"/>
                            </a:rPr>
                            <m:t>𝜇</m:t>
                          </m:r>
                          <m:r>
                            <a:rPr lang="id-ID" sz="2400" i="1">
                              <a:latin typeface="Cambria Math" panose="02040503050406030204" pitchFamily="18" charset="0"/>
                            </a:rPr>
                            <m:t>𝑙</m:t>
                          </m:r>
                          <m:r>
                            <a:rPr lang="id-ID" sz="2400" i="1">
                              <a:latin typeface="Cambria Math" panose="02040503050406030204" pitchFamily="18" charset="0"/>
                            </a:rPr>
                            <m:t> </m:t>
                          </m:r>
                          <m:sSup>
                            <m:sSupPr>
                              <m:ctrlPr>
                                <a:rPr lang="en-US" sz="2400" i="1">
                                  <a:latin typeface="Cambria Math" panose="02040503050406030204" pitchFamily="18" charset="0"/>
                                </a:rPr>
                              </m:ctrlPr>
                            </m:sSupPr>
                            <m:e>
                              <m:r>
                                <m:rPr>
                                  <m:sty m:val="p"/>
                                </m:rPr>
                                <a:rPr lang="id-ID" sz="2400">
                                  <a:latin typeface="Cambria Math" panose="02040503050406030204" pitchFamily="18" charset="0"/>
                                </a:rPr>
                                <m:t>sin</m:t>
                              </m:r>
                            </m:e>
                            <m:sup>
                              <m:r>
                                <a:rPr lang="id-ID" sz="2400" i="1">
                                  <a:latin typeface="Cambria Math" panose="02040503050406030204" pitchFamily="18" charset="0"/>
                                </a:rPr>
                                <m:t>2</m:t>
                              </m:r>
                            </m:sup>
                          </m:sSup>
                          <m:r>
                            <a:rPr lang="id-ID" sz="2400" i="1">
                              <a:latin typeface="Cambria Math" panose="02040503050406030204" pitchFamily="18" charset="0"/>
                            </a:rPr>
                            <m:t> </m:t>
                          </m:r>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den>
                      </m:f>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id-ID" sz="2400" i="1">
                                  <a:latin typeface="Cambria Math" panose="02040503050406030204" pitchFamily="18" charset="0"/>
                                </a:rPr>
                                <m:t>𝑥</m:t>
                              </m:r>
                            </m:e>
                          </m:acc>
                        </m:e>
                        <m:sub>
                          <m:r>
                            <a:rPr lang="id-ID" sz="2400" i="1">
                              <a:latin typeface="Cambria Math" panose="02040503050406030204" pitchFamily="18" charset="0"/>
                            </a:rPr>
                            <m:t>4</m:t>
                          </m:r>
                        </m:sub>
                      </m:sSub>
                      <m:r>
                        <a:rPr lang="id-ID" sz="2400" i="1">
                          <a:latin typeface="Cambria Math" panose="02040503050406030204" pitchFamily="18" charset="0"/>
                        </a:rPr>
                        <m:t>=</m:t>
                      </m:r>
                      <m:f>
                        <m:fPr>
                          <m:ctrlPr>
                            <a:rPr lang="en-US" sz="2400" i="1">
                              <a:latin typeface="Cambria Math" panose="02040503050406030204" pitchFamily="18" charset="0"/>
                            </a:rPr>
                          </m:ctrlPr>
                        </m:fPr>
                        <m:num>
                          <m:r>
                            <a:rPr lang="id-ID" sz="2400" i="1">
                              <a:latin typeface="Cambria Math" panose="02040503050406030204" pitchFamily="18" charset="0"/>
                            </a:rPr>
                            <m:t>𝑙</m:t>
                          </m:r>
                          <m:func>
                            <m:funcPr>
                              <m:ctrlPr>
                                <a:rPr lang="en-US" sz="2400" i="1">
                                  <a:latin typeface="Cambria Math" panose="02040503050406030204" pitchFamily="18" charset="0"/>
                                </a:rPr>
                              </m:ctrlPr>
                            </m:funcPr>
                            <m:fName>
                              <m:r>
                                <m:rPr>
                                  <m:sty m:val="p"/>
                                </m:rPr>
                                <a:rPr lang="id-ID" sz="2400">
                                  <a:latin typeface="Cambria Math" panose="02040503050406030204" pitchFamily="18" charset="0"/>
                                </a:rPr>
                                <m:t>cos</m:t>
                              </m:r>
                              <m:r>
                                <a:rPr lang="id-ID" sz="2400">
                                  <a:latin typeface="Cambria Math" panose="02040503050406030204" pitchFamily="18" charset="0"/>
                                </a:rPr>
                                <m:t> </m:t>
                              </m:r>
                            </m:fName>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e>
                          </m:func>
                          <m:d>
                            <m:dPr>
                              <m:ctrlPr>
                                <a:rPr lang="en-US" sz="2400" i="1">
                                  <a:latin typeface="Cambria Math" panose="02040503050406030204" pitchFamily="18" charset="0"/>
                                </a:rPr>
                              </m:ctrlPr>
                            </m:dPr>
                            <m:e>
                              <m:r>
                                <a:rPr lang="id-ID" sz="2400" i="1">
                                  <a:latin typeface="Cambria Math" panose="02040503050406030204" pitchFamily="18" charset="0"/>
                                </a:rPr>
                                <m:t>𝑢</m:t>
                              </m:r>
                              <m:r>
                                <a:rPr lang="id-ID" sz="2400" i="1">
                                  <a:latin typeface="Cambria Math" panose="02040503050406030204" pitchFamily="18" charset="0"/>
                                </a:rPr>
                                <m:t>−</m:t>
                              </m:r>
                              <m:sSub>
                                <m:sSubPr>
                                  <m:ctrlPr>
                                    <a:rPr lang="en-US" sz="2400" i="1">
                                      <a:latin typeface="Cambria Math" panose="02040503050406030204" pitchFamily="18" charset="0"/>
                                    </a:rPr>
                                  </m:ctrlPr>
                                </m:sSubPr>
                                <m:e>
                                  <m:r>
                                    <a:rPr lang="id-ID" sz="2400" i="1">
                                      <a:latin typeface="Cambria Math" panose="02040503050406030204" pitchFamily="18" charset="0"/>
                                    </a:rPr>
                                    <m:t>𝑇</m:t>
                                  </m:r>
                                </m:e>
                                <m:sub>
                                  <m:r>
                                    <a:rPr lang="id-ID" sz="2400" i="1">
                                      <a:latin typeface="Cambria Math" panose="02040503050406030204" pitchFamily="18" charset="0"/>
                                    </a:rPr>
                                    <m:t>𝑐</m:t>
                                  </m:r>
                                </m:sub>
                              </m:sSub>
                              <m:r>
                                <a:rPr lang="id-ID" sz="2400" i="1">
                                  <a:latin typeface="Cambria Math" panose="02040503050406030204" pitchFamily="18" charset="0"/>
                                </a:rPr>
                                <m:t>−</m:t>
                              </m:r>
                              <m:r>
                                <a:rPr lang="id-ID" sz="2400" i="1">
                                  <a:latin typeface="Cambria Math" panose="02040503050406030204" pitchFamily="18" charset="0"/>
                                </a:rPr>
                                <m:t>𝜇</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4</m:t>
                                      </m:r>
                                    </m:sub>
                                  </m:sSub>
                                </m:e>
                                <m:sup>
                                  <m:r>
                                    <a:rPr lang="id-ID" sz="2400" i="1">
                                      <a:latin typeface="Cambria Math" panose="02040503050406030204" pitchFamily="18" charset="0"/>
                                    </a:rPr>
                                    <m:t>2</m:t>
                                  </m:r>
                                </m:sup>
                              </m:sSup>
                              <m:r>
                                <a:rPr lang="id-ID" sz="2400" i="1">
                                  <a:latin typeface="Cambria Math" panose="02040503050406030204" pitchFamily="18" charset="0"/>
                                </a:rPr>
                                <m:t> </m:t>
                              </m:r>
                              <m:func>
                                <m:funcPr>
                                  <m:ctrlPr>
                                    <a:rPr lang="en-US" sz="2400" i="1">
                                      <a:latin typeface="Cambria Math" panose="02040503050406030204" pitchFamily="18" charset="0"/>
                                    </a:rPr>
                                  </m:ctrlPr>
                                </m:funcPr>
                                <m:fName>
                                  <m:r>
                                    <m:rPr>
                                      <m:sty m:val="p"/>
                                    </m:rPr>
                                    <a:rPr lang="id-ID" sz="2400">
                                      <a:latin typeface="Cambria Math" panose="02040503050406030204" pitchFamily="18" charset="0"/>
                                    </a:rPr>
                                    <m:t>sin</m:t>
                                  </m:r>
                                </m:fName>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e>
                              </m:func>
                            </m:e>
                          </m:d>
                          <m:r>
                            <a:rPr lang="id-ID" sz="2400" i="1">
                              <a:latin typeface="Cambria Math" panose="02040503050406030204" pitchFamily="18" charset="0"/>
                            </a:rPr>
                            <m:t>+</m:t>
                          </m:r>
                          <m:r>
                            <a:rPr lang="id-ID" sz="2400" i="1">
                              <a:latin typeface="Cambria Math" panose="02040503050406030204" pitchFamily="18" charset="0"/>
                            </a:rPr>
                            <m:t>𝜇</m:t>
                          </m:r>
                          <m:r>
                            <a:rPr lang="id-ID" sz="2400" i="1">
                              <a:latin typeface="Cambria Math" panose="02040503050406030204" pitchFamily="18" charset="0"/>
                            </a:rPr>
                            <m:t>𝑔</m:t>
                          </m:r>
                          <m:func>
                            <m:funcPr>
                              <m:ctrlPr>
                                <a:rPr lang="en-US" sz="2400" i="1">
                                  <a:latin typeface="Cambria Math" panose="02040503050406030204" pitchFamily="18" charset="0"/>
                                </a:rPr>
                              </m:ctrlPr>
                            </m:funcPr>
                            <m:fName>
                              <m:r>
                                <m:rPr>
                                  <m:sty m:val="p"/>
                                </m:rPr>
                                <a:rPr lang="id-ID" sz="2400">
                                  <a:latin typeface="Cambria Math" panose="02040503050406030204" pitchFamily="18" charset="0"/>
                                </a:rPr>
                                <m:t>sin</m:t>
                              </m:r>
                            </m:fName>
                            <m:e>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r>
                                <a:rPr lang="id-ID" sz="2400" i="1">
                                  <a:latin typeface="Cambria Math" panose="02040503050406030204" pitchFamily="18" charset="0"/>
                                </a:rPr>
                                <m:t>− </m:t>
                              </m:r>
                              <m:sSub>
                                <m:sSubPr>
                                  <m:ctrlPr>
                                    <a:rPr lang="en-US" sz="2400" i="1">
                                      <a:latin typeface="Cambria Math" panose="02040503050406030204" pitchFamily="18" charset="0"/>
                                    </a:rPr>
                                  </m:ctrlPr>
                                </m:sSubPr>
                                <m:e>
                                  <m:r>
                                    <a:rPr lang="id-ID" sz="2400" i="1">
                                      <a:latin typeface="Cambria Math" panose="02040503050406030204" pitchFamily="18" charset="0"/>
                                    </a:rPr>
                                    <m:t>𝑓</m:t>
                                  </m:r>
                                </m:e>
                                <m:sub>
                                  <m:r>
                                    <a:rPr lang="id-ID" sz="2400" i="1">
                                      <a:latin typeface="Cambria Math" panose="02040503050406030204" pitchFamily="18" charset="0"/>
                                    </a:rPr>
                                    <m:t>𝑝</m:t>
                                  </m:r>
                                </m:sub>
                              </m:sSub>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4</m:t>
                                  </m:r>
                                </m:sub>
                              </m:sSub>
                            </m:e>
                          </m:func>
                        </m:num>
                        <m:den>
                          <m:r>
                            <a:rPr lang="id-ID" sz="2400" i="1">
                              <a:latin typeface="Cambria Math" panose="02040503050406030204" pitchFamily="18" charset="0"/>
                            </a:rPr>
                            <m:t>𝐽</m:t>
                          </m:r>
                          <m:r>
                            <a:rPr lang="id-ID" sz="2400" i="1">
                              <a:latin typeface="Cambria Math" panose="02040503050406030204" pitchFamily="18" charset="0"/>
                            </a:rPr>
                            <m:t>+ </m:t>
                          </m:r>
                          <m:r>
                            <a:rPr lang="id-ID" sz="2400" i="1">
                              <a:latin typeface="Cambria Math" panose="02040503050406030204" pitchFamily="18" charset="0"/>
                            </a:rPr>
                            <m:t>𝜇</m:t>
                          </m:r>
                          <m:r>
                            <a:rPr lang="id-ID" sz="2400" i="1">
                              <a:latin typeface="Cambria Math" panose="02040503050406030204" pitchFamily="18" charset="0"/>
                            </a:rPr>
                            <m:t>𝑙</m:t>
                          </m:r>
                          <m:r>
                            <a:rPr lang="id-ID" sz="2400" i="1">
                              <a:latin typeface="Cambria Math" panose="02040503050406030204" pitchFamily="18" charset="0"/>
                            </a:rPr>
                            <m:t> </m:t>
                          </m:r>
                          <m:sSup>
                            <m:sSupPr>
                              <m:ctrlPr>
                                <a:rPr lang="en-US" sz="2400" i="1">
                                  <a:latin typeface="Cambria Math" panose="02040503050406030204" pitchFamily="18" charset="0"/>
                                </a:rPr>
                              </m:ctrlPr>
                            </m:sSupPr>
                            <m:e>
                              <m:r>
                                <m:rPr>
                                  <m:sty m:val="p"/>
                                </m:rPr>
                                <a:rPr lang="id-ID" sz="2400">
                                  <a:latin typeface="Cambria Math" panose="02040503050406030204" pitchFamily="18" charset="0"/>
                                </a:rPr>
                                <m:t>sin</m:t>
                              </m:r>
                            </m:e>
                            <m:sup>
                              <m:r>
                                <a:rPr lang="id-ID" sz="2400" i="1">
                                  <a:latin typeface="Cambria Math" panose="02040503050406030204" pitchFamily="18" charset="0"/>
                                </a:rPr>
                                <m:t>2</m:t>
                              </m:r>
                            </m:sup>
                          </m:sSup>
                          <m:r>
                            <a:rPr lang="id-ID" sz="2400" i="1">
                              <a:latin typeface="Cambria Math" panose="02040503050406030204" pitchFamily="18" charset="0"/>
                            </a:rPr>
                            <m:t> </m:t>
                          </m:r>
                          <m:sSub>
                            <m:sSubPr>
                              <m:ctrlPr>
                                <a:rPr lang="en-US" sz="2400" i="1">
                                  <a:latin typeface="Cambria Math" panose="02040503050406030204" pitchFamily="18" charset="0"/>
                                </a:rPr>
                              </m:ctrlPr>
                            </m:sSubPr>
                            <m:e>
                              <m:r>
                                <a:rPr lang="id-ID" sz="2400" i="1">
                                  <a:latin typeface="Cambria Math" panose="02040503050406030204" pitchFamily="18" charset="0"/>
                                </a:rPr>
                                <m:t>𝑥</m:t>
                              </m:r>
                            </m:e>
                            <m:sub>
                              <m:r>
                                <a:rPr lang="id-ID" sz="2400" i="1">
                                  <a:latin typeface="Cambria Math" panose="02040503050406030204" pitchFamily="18" charset="0"/>
                                </a:rPr>
                                <m:t>2</m:t>
                              </m:r>
                            </m:sub>
                          </m:sSub>
                        </m:den>
                      </m:f>
                      <m:r>
                        <a:rPr lang="id-ID" sz="2400" i="1">
                          <a:latin typeface="Cambria Math" panose="02040503050406030204" pitchFamily="18" charset="0"/>
                        </a:rPr>
                        <m:t>      </m:t>
                      </m:r>
                    </m:oMath>
                  </m:oMathPara>
                </a14:m>
                <a:endParaRPr lang="en-US" sz="2400" dirty="0"/>
              </a:p>
              <a:p>
                <a:r>
                  <a:rPr lang="id-ID" sz="2400" dirty="0"/>
                  <a:t> </a:t>
                </a:r>
                <a:endParaRPr lang="en-US" sz="2400" dirty="0"/>
              </a:p>
              <a:p>
                <a:r>
                  <a:rPr lang="id-ID" sz="2400" dirty="0"/>
                  <a:t>dengan:</a:t>
                </a:r>
                <a:endParaRPr lang="en-US" sz="2400" dirty="0"/>
              </a:p>
              <a:p>
                <a:pPr/>
                <a14:m>
                  <m:oMathPara xmlns:m="http://schemas.openxmlformats.org/officeDocument/2006/math">
                    <m:oMathParaPr>
                      <m:jc m:val="left"/>
                    </m:oMathParaPr>
                    <m:oMath xmlns:m="http://schemas.openxmlformats.org/officeDocument/2006/math">
                      <m:r>
                        <a:rPr lang="id-ID" sz="2400" i="1">
                          <a:latin typeface="Cambria Math" panose="02040503050406030204" pitchFamily="18" charset="0"/>
                        </a:rPr>
                        <m:t>𝑎</m:t>
                      </m:r>
                      <m:r>
                        <a:rPr lang="id-ID" sz="2400" i="1">
                          <a:latin typeface="Cambria Math" panose="02040503050406030204" pitchFamily="18" charset="0"/>
                        </a:rPr>
                        <m:t>=</m:t>
                      </m:r>
                      <m:sSup>
                        <m:sSupPr>
                          <m:ctrlPr>
                            <a:rPr lang="en-US" sz="2400" i="1">
                              <a:latin typeface="Cambria Math" panose="02040503050406030204" pitchFamily="18" charset="0"/>
                            </a:rPr>
                          </m:ctrlPr>
                        </m:sSupPr>
                        <m:e>
                          <m:r>
                            <a:rPr lang="id-ID" sz="2400" i="1">
                              <a:latin typeface="Cambria Math" panose="02040503050406030204" pitchFamily="18" charset="0"/>
                            </a:rPr>
                            <m:t>𝑙</m:t>
                          </m:r>
                        </m:e>
                        <m:sup>
                          <m:r>
                            <a:rPr lang="id-ID" sz="2400" i="1">
                              <a:latin typeface="Cambria Math" panose="02040503050406030204" pitchFamily="18" charset="0"/>
                            </a:rPr>
                            <m:t>2</m:t>
                          </m:r>
                        </m:sup>
                      </m:sSup>
                      <m:r>
                        <a:rPr lang="id-ID" sz="2400" i="1">
                          <a:latin typeface="Cambria Math" panose="02040503050406030204" pitchFamily="18" charset="0"/>
                        </a:rPr>
                        <m:t>+</m:t>
                      </m:r>
                      <m:f>
                        <m:fPr>
                          <m:ctrlPr>
                            <a:rPr lang="en-US" sz="2400" i="1">
                              <a:latin typeface="Cambria Math" panose="02040503050406030204" pitchFamily="18" charset="0"/>
                            </a:rPr>
                          </m:ctrlPr>
                        </m:fPr>
                        <m:num>
                          <m:r>
                            <a:rPr lang="id-ID" sz="2400" i="1">
                              <a:latin typeface="Cambria Math" panose="02040503050406030204" pitchFamily="18" charset="0"/>
                            </a:rPr>
                            <m:t>𝐽</m:t>
                          </m:r>
                        </m:num>
                        <m:den>
                          <m:sSub>
                            <m:sSubPr>
                              <m:ctrlPr>
                                <a:rPr lang="en-US" sz="2400" i="1">
                                  <a:latin typeface="Cambria Math" panose="02040503050406030204" pitchFamily="18" charset="0"/>
                                </a:rPr>
                              </m:ctrlPr>
                            </m:sSubPr>
                            <m:e>
                              <m:r>
                                <a:rPr lang="id-ID" sz="2400" i="1">
                                  <a:latin typeface="Cambria Math" panose="02040503050406030204" pitchFamily="18" charset="0"/>
                                </a:rPr>
                                <m:t>𝑚</m:t>
                              </m:r>
                            </m:e>
                            <m:sub>
                              <m:r>
                                <a:rPr lang="id-ID" sz="2400" i="1">
                                  <a:latin typeface="Cambria Math" panose="02040503050406030204" pitchFamily="18" charset="0"/>
                                </a:rPr>
                                <m:t>𝑐</m:t>
                              </m:r>
                            </m:sub>
                          </m:sSub>
                          <m:r>
                            <a:rPr lang="id-ID" sz="2400" i="1">
                              <a:latin typeface="Cambria Math" panose="02040503050406030204" pitchFamily="18" charset="0"/>
                            </a:rPr>
                            <m:t>+</m:t>
                          </m:r>
                          <m:sSub>
                            <m:sSubPr>
                              <m:ctrlPr>
                                <a:rPr lang="en-US" sz="2400" i="1">
                                  <a:latin typeface="Cambria Math" panose="02040503050406030204" pitchFamily="18" charset="0"/>
                                </a:rPr>
                              </m:ctrlPr>
                            </m:sSubPr>
                            <m:e>
                              <m:r>
                                <a:rPr lang="id-ID" sz="2400" i="1">
                                  <a:latin typeface="Cambria Math" panose="02040503050406030204" pitchFamily="18" charset="0"/>
                                </a:rPr>
                                <m:t>𝑚</m:t>
                              </m:r>
                            </m:e>
                            <m:sub>
                              <m:r>
                                <a:rPr lang="id-ID" sz="2400" i="1">
                                  <a:latin typeface="Cambria Math" panose="02040503050406030204" pitchFamily="18" charset="0"/>
                                </a:rPr>
                                <m:t>𝑝</m:t>
                              </m:r>
                            </m:sub>
                          </m:sSub>
                        </m:den>
                      </m:f>
                      <m:r>
                        <a:rPr lang="id-ID" sz="2400">
                          <a:latin typeface="Cambria Math" panose="02040503050406030204" pitchFamily="18" charset="0"/>
                        </a:rPr>
                        <m:t>     </m:t>
                      </m:r>
                      <m:r>
                        <a:rPr lang="en-US" sz="2400" b="0" i="1">
                          <a:latin typeface="Cambria Math" panose="02040503050406030204" pitchFamily="18" charset="0"/>
                        </a:rPr>
                        <m:t> </m:t>
                      </m:r>
                      <m:r>
                        <a:rPr lang="en-US" sz="2400" b="0" i="1" smtClean="0">
                          <a:latin typeface="Cambria Math" panose="02040503050406030204" pitchFamily="18" charset="0"/>
                        </a:rPr>
                        <m:t>𝑑𝑎𝑛</m:t>
                      </m:r>
                      <m:r>
                        <a:rPr lang="en-US" sz="2400" b="0" i="1" smtClean="0">
                          <a:latin typeface="Cambria Math" panose="02040503050406030204" pitchFamily="18" charset="0"/>
                        </a:rPr>
                        <m:t>       </m:t>
                      </m:r>
                      <m:r>
                        <a:rPr lang="id-ID" sz="2400" i="1">
                          <a:latin typeface="Cambria Math" panose="02040503050406030204" pitchFamily="18" charset="0"/>
                        </a:rPr>
                        <m:t>𝜇</m:t>
                      </m:r>
                      <m:r>
                        <a:rPr lang="id-ID"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id-ID" sz="2400" i="1">
                                  <a:latin typeface="Cambria Math" panose="02040503050406030204" pitchFamily="18" charset="0"/>
                                </a:rPr>
                                <m:t>𝑚</m:t>
                              </m:r>
                            </m:e>
                            <m:sub>
                              <m:r>
                                <a:rPr lang="id-ID" sz="2400" i="1">
                                  <a:latin typeface="Cambria Math" panose="02040503050406030204" pitchFamily="18" charset="0"/>
                                </a:rPr>
                                <m:t>𝑐</m:t>
                              </m:r>
                            </m:sub>
                          </m:sSub>
                          <m:r>
                            <a:rPr lang="id-ID" sz="2400" i="1">
                              <a:latin typeface="Cambria Math" panose="02040503050406030204" pitchFamily="18" charset="0"/>
                            </a:rPr>
                            <m:t>+</m:t>
                          </m:r>
                          <m:sSub>
                            <m:sSubPr>
                              <m:ctrlPr>
                                <a:rPr lang="en-US" sz="2400" i="1">
                                  <a:latin typeface="Cambria Math" panose="02040503050406030204" pitchFamily="18" charset="0"/>
                                </a:rPr>
                              </m:ctrlPr>
                            </m:sSubPr>
                            <m:e>
                              <m:r>
                                <a:rPr lang="id-ID" sz="2400" i="1">
                                  <a:latin typeface="Cambria Math" panose="02040503050406030204" pitchFamily="18" charset="0"/>
                                </a:rPr>
                                <m:t>𝑚</m:t>
                              </m:r>
                            </m:e>
                            <m:sub>
                              <m:r>
                                <a:rPr lang="id-ID" sz="2400" i="1">
                                  <a:latin typeface="Cambria Math" panose="02040503050406030204" pitchFamily="18" charset="0"/>
                                </a:rPr>
                                <m:t>𝑝</m:t>
                              </m:r>
                            </m:sub>
                          </m:sSub>
                        </m:e>
                      </m:d>
                      <m:r>
                        <a:rPr lang="id-ID" sz="2400" i="1">
                          <a:latin typeface="Cambria Math" panose="02040503050406030204" pitchFamily="18" charset="0"/>
                        </a:rPr>
                        <m:t>𝑙</m:t>
                      </m:r>
                      <m:r>
                        <a:rPr lang="id-ID" sz="2400" i="1">
                          <a:latin typeface="Cambria Math" panose="02040503050406030204" pitchFamily="18" charset="0"/>
                        </a:rPr>
                        <m:t> </m:t>
                      </m:r>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1024247" y="1349012"/>
                <a:ext cx="8238066" cy="4005071"/>
              </a:xfrm>
              <a:prstGeom prst="rect">
                <a:avLst/>
              </a:prstGeom>
              <a:blipFill rotWithShape="0">
                <a:blip r:embed="rId5"/>
                <a:stretch>
                  <a:fillRect l="-1110"/>
                </a:stretch>
              </a:blipFill>
            </p:spPr>
            <p:txBody>
              <a:bodyPr/>
              <a:lstStyle/>
              <a:p>
                <a:r>
                  <a:rPr lang="en-US">
                    <a:noFill/>
                  </a:rPr>
                  <a:t> </a:t>
                </a:r>
              </a:p>
            </p:txBody>
          </p:sp>
        </mc:Fallback>
      </mc:AlternateContent>
    </p:spTree>
    <p:extLst>
      <p:ext uri="{BB962C8B-B14F-4D97-AF65-F5344CB8AC3E}">
        <p14:creationId xmlns:p14="http://schemas.microsoft.com/office/powerpoint/2010/main" val="1018117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2"/>
                                        </p:tgtEl>
                                        <p:attrNameLst>
                                          <p:attrName>style.color</p:attrName>
                                        </p:attrNameLst>
                                      </p:cBhvr>
                                      <p:by>
                                        <p:hsl h="0" s="12549" l="25098"/>
                                      </p:by>
                                    </p:animClr>
                                    <p:animClr clrSpc="hsl" dir="cw">
                                      <p:cBhvr>
                                        <p:cTn id="17" dur="500" fill="hold"/>
                                        <p:tgtEl>
                                          <p:spTgt spid="12"/>
                                        </p:tgtEl>
                                        <p:attrNameLst>
                                          <p:attrName>fillcolor</p:attrName>
                                        </p:attrNameLst>
                                      </p:cBhvr>
                                      <p:by>
                                        <p:hsl h="0" s="12549" l="25098"/>
                                      </p:by>
                                    </p:animClr>
                                    <p:animClr clrSpc="hsl" dir="cw">
                                      <p:cBhvr>
                                        <p:cTn id="18" dur="500" fill="hold"/>
                                        <p:tgtEl>
                                          <p:spTgt spid="12"/>
                                        </p:tgtEl>
                                        <p:attrNameLst>
                                          <p:attrName>stroke.color</p:attrName>
                                        </p:attrNameLst>
                                      </p:cBhvr>
                                      <p:by>
                                        <p:hsl h="0" s="12549" l="25098"/>
                                      </p:by>
                                    </p:animClr>
                                    <p:set>
                                      <p:cBhvr>
                                        <p:cTn id="19" dur="500" fill="hold"/>
                                        <p:tgtEl>
                                          <p:spTgt spid="12"/>
                                        </p:tgtEl>
                                        <p:attrNameLst>
                                          <p:attrName>fill.type</p:attrName>
                                        </p:attrNameLst>
                                      </p:cBhvr>
                                      <p:to>
                                        <p:strVal val="solid"/>
                                      </p:to>
                                    </p:se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LINEAR PLANT</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mc:AlternateContent xmlns:mc="http://schemas.openxmlformats.org/markup-compatibility/2006">
        <mc:Choice xmlns:a14="http://schemas.microsoft.com/office/drawing/2010/main" Requires="a14">
          <p:sp>
            <p:nvSpPr>
              <p:cNvPr id="21" name="Rectangle 20"/>
              <p:cNvSpPr/>
              <p:nvPr/>
            </p:nvSpPr>
            <p:spPr>
              <a:xfrm>
                <a:off x="987367" y="1165206"/>
                <a:ext cx="8574501" cy="392530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Titik</a:t>
                </a:r>
                <a:r>
                  <a:rPr lang="en-US"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kerja </a:t>
                </a:r>
                <a:r>
                  <a:rPr lang="id-ID" sz="2000" dirty="0" smtClean="0">
                    <a:latin typeface="Times New Roman" panose="02020603050405020304" pitchFamily="18" charset="0"/>
                    <a:cs typeface="Times New Roman" panose="02020603050405020304" pitchFamily="18" charset="0"/>
                  </a:rPr>
                  <a:t>pertama</a:t>
                </a:r>
                <a:r>
                  <a:rPr lang="en-US" sz="2000" dirty="0" smtClean="0">
                    <a:latin typeface="Times New Roman" panose="02020603050405020304" pitchFamily="18" charset="0"/>
                    <a:cs typeface="Times New Roman" panose="02020603050405020304" pitchFamily="18" charset="0"/>
                  </a:rPr>
                  <a:t> (x</a:t>
                </a:r>
                <a:r>
                  <a:rPr lang="en-US" sz="2000" baseline="-25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0) :</a:t>
                </a:r>
                <a:endParaRPr lang="en-US" sz="2000" b="1" i="1" baseline="-25000" dirty="0">
                  <a:latin typeface="Times New Roman" panose="02020603050405020304" pitchFamily="18" charset="0"/>
                  <a:cs typeface="Times New Roman" panose="02020603050405020304" pitchFamily="18" charset="0"/>
                </a:endParaRPr>
              </a:p>
              <a:p>
                <a:endParaRPr lang="en-US" sz="2000" b="1"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000" b="1" i="1">
                              <a:latin typeface="Cambria Math" panose="02040503050406030204" pitchFamily="18" charset="0"/>
                            </a:rPr>
                          </m:ctrlPr>
                        </m:sSubPr>
                        <m:e>
                          <m:r>
                            <a:rPr lang="id-ID" sz="2000" b="1" i="1">
                              <a:latin typeface="Cambria Math" panose="02040503050406030204" pitchFamily="18" charset="0"/>
                            </a:rPr>
                            <m:t>𝐀</m:t>
                          </m:r>
                        </m:e>
                        <m:sub>
                          <m:r>
                            <a:rPr lang="id-ID" sz="2000" b="1" i="1">
                              <a:latin typeface="Cambria Math" panose="02040503050406030204" pitchFamily="18" charset="0"/>
                            </a:rPr>
                            <m:t>𝟏</m:t>
                          </m:r>
                        </m:sub>
                      </m:sSub>
                      <m:r>
                        <a:rPr lang="id-ID" sz="200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a:rPr lang="en-US" sz="2000">
                                    <a:latin typeface="Cambria Math" panose="02040503050406030204" pitchFamily="18" charset="0"/>
                                  </a:rPr>
                                  <m:t>0</m:t>
                                </m:r>
                              </m:e>
                              <m:e>
                                <m:r>
                                  <a:rPr lang="en-US" sz="2000">
                                    <a:latin typeface="Cambria Math" panose="02040503050406030204" pitchFamily="18" charset="0"/>
                                  </a:rPr>
                                  <m:t>0</m:t>
                                </m:r>
                              </m:e>
                              <m:e>
                                <m:r>
                                  <a:rPr lang="en-US" sz="2000">
                                    <a:latin typeface="Cambria Math" panose="02040503050406030204" pitchFamily="18" charset="0"/>
                                  </a:rPr>
                                  <m:t>1</m:t>
                                </m:r>
                              </m:e>
                              <m:e>
                                <m:r>
                                  <a:rPr lang="en-US" sz="2000">
                                    <a:latin typeface="Cambria Math" panose="02040503050406030204" pitchFamily="18" charset="0"/>
                                  </a:rPr>
                                  <m:t>0</m:t>
                                </m:r>
                              </m:e>
                            </m:mr>
                            <m:mr>
                              <m:e>
                                <m:r>
                                  <a:rPr lang="en-US" sz="2000">
                                    <a:latin typeface="Cambria Math" panose="02040503050406030204" pitchFamily="18" charset="0"/>
                                  </a:rPr>
                                  <m:t>0</m:t>
                                </m:r>
                              </m:e>
                              <m:e>
                                <m:r>
                                  <a:rPr lang="en-US" sz="2000">
                                    <a:latin typeface="Cambria Math" panose="02040503050406030204" pitchFamily="18" charset="0"/>
                                  </a:rPr>
                                  <m:t>0</m:t>
                                </m:r>
                              </m:e>
                              <m:e>
                                <m:r>
                                  <a:rPr lang="en-US" sz="2000">
                                    <a:latin typeface="Cambria Math" panose="02040503050406030204" pitchFamily="18" charset="0"/>
                                  </a:rPr>
                                  <m:t>0</m:t>
                                </m:r>
                              </m:e>
                              <m:e>
                                <m:r>
                                  <a:rPr lang="en-US" sz="2000">
                                    <a:latin typeface="Cambria Math" panose="02040503050406030204" pitchFamily="18" charset="0"/>
                                  </a:rPr>
                                  <m:t>1</m:t>
                                </m:r>
                              </m:e>
                            </m:mr>
                            <m:mr>
                              <m:e>
                                <m:r>
                                  <a:rPr lang="en-US" sz="2000">
                                    <a:latin typeface="Cambria Math" panose="02040503050406030204" pitchFamily="18" charset="0"/>
                                  </a:rPr>
                                  <m:t>0</m:t>
                                </m:r>
                              </m:e>
                              <m:e>
                                <m:r>
                                  <a:rPr lang="en-US" sz="2000">
                                    <a:latin typeface="Cambria Math" panose="02040503050406030204" pitchFamily="18" charset="0"/>
                                  </a:rPr>
                                  <m:t>0,25256</m:t>
                                </m:r>
                              </m:e>
                              <m:e>
                                <m:r>
                                  <a:rPr lang="en-US" sz="2000">
                                    <a:latin typeface="Cambria Math" panose="02040503050406030204" pitchFamily="18" charset="0"/>
                                  </a:rPr>
                                  <m:t>0</m:t>
                                </m:r>
                              </m:e>
                              <m:e>
                                <m:r>
                                  <a:rPr lang="en-US" sz="2000" i="1">
                                    <a:latin typeface="Cambria Math" panose="02040503050406030204" pitchFamily="18" charset="0"/>
                                  </a:rPr>
                                  <m:t>−</m:t>
                                </m:r>
                                <m:r>
                                  <a:rPr lang="en-US" sz="2000">
                                    <a:latin typeface="Cambria Math" panose="02040503050406030204" pitchFamily="18" charset="0"/>
                                  </a:rPr>
                                  <m:t>0,00013</m:t>
                                </m:r>
                              </m:e>
                            </m:mr>
                            <m:mr>
                              <m:e>
                                <m:r>
                                  <a:rPr lang="en-US" sz="2000">
                                    <a:latin typeface="Cambria Math" panose="02040503050406030204" pitchFamily="18" charset="0"/>
                                  </a:rPr>
                                  <m:t>0</m:t>
                                </m:r>
                              </m:e>
                              <m:e>
                                <m:r>
                                  <a:rPr lang="en-US" sz="2000">
                                    <a:latin typeface="Cambria Math" panose="02040503050406030204" pitchFamily="18" charset="0"/>
                                  </a:rPr>
                                  <m:t>15,04211</m:t>
                                </m:r>
                              </m:e>
                              <m:e>
                                <m:r>
                                  <a:rPr lang="en-US" sz="2000">
                                    <a:latin typeface="Cambria Math" panose="02040503050406030204" pitchFamily="18" charset="0"/>
                                  </a:rPr>
                                  <m:t>0</m:t>
                                </m:r>
                              </m:e>
                              <m:e>
                                <m:r>
                                  <a:rPr lang="en-US" sz="2000" i="1">
                                    <a:latin typeface="Cambria Math" panose="02040503050406030204" pitchFamily="18" charset="0"/>
                                  </a:rPr>
                                  <m:t>−</m:t>
                                </m:r>
                                <m:r>
                                  <a:rPr lang="en-US" sz="2000">
                                    <a:latin typeface="Cambria Math" panose="02040503050406030204" pitchFamily="18" charset="0"/>
                                  </a:rPr>
                                  <m:t>0,00791</m:t>
                                </m:r>
                              </m:e>
                            </m:mr>
                          </m:m>
                        </m:e>
                      </m:d>
                      <m:r>
                        <a:rPr lang="id-ID" sz="2000">
                          <a:latin typeface="Cambria Math" panose="02040503050406030204" pitchFamily="18" charset="0"/>
                        </a:rPr>
                        <m:t>; </m:t>
                      </m:r>
                      <m:sSub>
                        <m:sSubPr>
                          <m:ctrlPr>
                            <a:rPr lang="en-US" sz="2000" b="1" i="1">
                              <a:latin typeface="Cambria Math" panose="02040503050406030204" pitchFamily="18" charset="0"/>
                            </a:rPr>
                          </m:ctrlPr>
                        </m:sSubPr>
                        <m:e>
                          <m:r>
                            <a:rPr lang="id-ID" sz="2000" b="1" i="1">
                              <a:latin typeface="Cambria Math" panose="02040503050406030204" pitchFamily="18" charset="0"/>
                            </a:rPr>
                            <m:t>𝐁</m:t>
                          </m:r>
                        </m:e>
                        <m:sub>
                          <m:r>
                            <a:rPr lang="id-ID" sz="2000" b="1" i="1">
                              <a:latin typeface="Cambria Math" panose="02040503050406030204" pitchFamily="18" charset="0"/>
                            </a:rPr>
                            <m:t>𝟏</m:t>
                          </m:r>
                        </m:sub>
                      </m:sSub>
                      <m:r>
                        <a:rPr lang="id-ID" sz="200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a:latin typeface="Cambria Math" panose="02040503050406030204" pitchFamily="18" charset="0"/>
                                  </a:rPr>
                                  <m:t>0</m:t>
                                </m:r>
                              </m:e>
                            </m:mr>
                            <m:mr>
                              <m:e>
                                <m:r>
                                  <a:rPr lang="en-US" sz="2000">
                                    <a:latin typeface="Cambria Math" panose="02040503050406030204" pitchFamily="18" charset="0"/>
                                  </a:rPr>
                                  <m:t>0</m:t>
                                </m:r>
                              </m:e>
                            </m:mr>
                            <m:mr>
                              <m:e>
                                <m:r>
                                  <a:rPr lang="en-US" sz="2000">
                                    <a:latin typeface="Cambria Math" panose="02040503050406030204" pitchFamily="18" charset="0"/>
                                  </a:rPr>
                                  <m:t>0,82722</m:t>
                                </m:r>
                              </m:e>
                            </m:mr>
                            <m:mr>
                              <m:e>
                                <m:r>
                                  <a:rPr lang="en-US" sz="2000">
                                    <a:latin typeface="Cambria Math" panose="02040503050406030204" pitchFamily="18" charset="0"/>
                                  </a:rPr>
                                  <m:t>1,23699</m:t>
                                </m:r>
                              </m:e>
                            </m:mr>
                          </m:m>
                        </m:e>
                      </m:d>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Titik</a:t>
                </a:r>
                <a:r>
                  <a:rPr lang="en-US"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kerja </a:t>
                </a:r>
                <a:r>
                  <a:rPr lang="id-ID" sz="2000" dirty="0" smtClean="0">
                    <a:latin typeface="Times New Roman" panose="02020603050405020304" pitchFamily="18" charset="0"/>
                    <a:cs typeface="Times New Roman" panose="02020603050405020304" pitchFamily="18" charset="0"/>
                  </a:rPr>
                  <a:t>kedua</a:t>
                </a:r>
                <a:r>
                  <a:rPr lang="en-US" sz="2000" dirty="0">
                    <a:latin typeface="Times New Roman" panose="02020603050405020304" pitchFamily="18" charset="0"/>
                    <a:cs typeface="Times New Roman" panose="02020603050405020304" pitchFamily="18" charset="0"/>
                  </a:rPr>
                  <a:t> (x</a:t>
                </a:r>
                <a:r>
                  <a:rPr lang="en-US" sz="2000" baseline="-25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0,3) :</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000" b="1" i="1">
                              <a:latin typeface="Cambria Math" panose="02040503050406030204" pitchFamily="18" charset="0"/>
                            </a:rPr>
                          </m:ctrlPr>
                        </m:sSubPr>
                        <m:e>
                          <m:r>
                            <a:rPr lang="id-ID" sz="2000" b="1" i="1">
                              <a:latin typeface="Cambria Math" panose="02040503050406030204" pitchFamily="18" charset="0"/>
                            </a:rPr>
                            <m:t>𝐀</m:t>
                          </m:r>
                        </m:e>
                        <m:sub>
                          <m:r>
                            <a:rPr lang="id-ID" sz="2000" b="1" i="1">
                              <a:latin typeface="Cambria Math" panose="02040503050406030204" pitchFamily="18" charset="0"/>
                            </a:rPr>
                            <m:t>𝟐</m:t>
                          </m:r>
                        </m:sub>
                      </m:sSub>
                      <m:r>
                        <a:rPr lang="id-ID" sz="200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a:rPr lang="en-US" sz="2000">
                                    <a:latin typeface="Cambria Math" panose="02040503050406030204" pitchFamily="18" charset="0"/>
                                  </a:rPr>
                                  <m:t>0</m:t>
                                </m:r>
                              </m:e>
                              <m:e>
                                <m:r>
                                  <a:rPr lang="en-US" sz="2000">
                                    <a:latin typeface="Cambria Math" panose="02040503050406030204" pitchFamily="18" charset="0"/>
                                  </a:rPr>
                                  <m:t>0</m:t>
                                </m:r>
                              </m:e>
                              <m:e>
                                <m:r>
                                  <a:rPr lang="en-US" sz="2000">
                                    <a:latin typeface="Cambria Math" panose="02040503050406030204" pitchFamily="18" charset="0"/>
                                  </a:rPr>
                                  <m:t>1</m:t>
                                </m:r>
                              </m:e>
                              <m:e>
                                <m:r>
                                  <a:rPr lang="en-US" sz="2000">
                                    <a:latin typeface="Cambria Math" panose="02040503050406030204" pitchFamily="18" charset="0"/>
                                  </a:rPr>
                                  <m:t>0</m:t>
                                </m:r>
                              </m:e>
                            </m:mr>
                            <m:mr>
                              <m:e>
                                <m:r>
                                  <a:rPr lang="en-US" sz="2000">
                                    <a:latin typeface="Cambria Math" panose="02040503050406030204" pitchFamily="18" charset="0"/>
                                  </a:rPr>
                                  <m:t>0</m:t>
                                </m:r>
                              </m:e>
                              <m:e>
                                <m:r>
                                  <a:rPr lang="en-US" sz="2000">
                                    <a:latin typeface="Cambria Math" panose="02040503050406030204" pitchFamily="18" charset="0"/>
                                  </a:rPr>
                                  <m:t>0</m:t>
                                </m:r>
                              </m:e>
                              <m:e>
                                <m:r>
                                  <a:rPr lang="en-US" sz="2000">
                                    <a:latin typeface="Cambria Math" panose="02040503050406030204" pitchFamily="18" charset="0"/>
                                  </a:rPr>
                                  <m:t>0</m:t>
                                </m:r>
                              </m:e>
                              <m:e>
                                <m:r>
                                  <a:rPr lang="en-US" sz="2000">
                                    <a:latin typeface="Cambria Math" panose="02040503050406030204" pitchFamily="18" charset="0"/>
                                  </a:rPr>
                                  <m:t>1</m:t>
                                </m:r>
                              </m:e>
                            </m:mr>
                            <m:mr>
                              <m:e>
                                <m:r>
                                  <a:rPr lang="en-US" sz="2000">
                                    <a:latin typeface="Cambria Math" panose="02040503050406030204" pitchFamily="18" charset="0"/>
                                  </a:rPr>
                                  <m:t>0</m:t>
                                </m:r>
                              </m:e>
                              <m:e>
                                <m:r>
                                  <a:rPr lang="en-US" sz="2000">
                                    <a:latin typeface="Cambria Math" panose="02040503050406030204" pitchFamily="18" charset="0"/>
                                  </a:rPr>
                                  <m:t>0,2069</m:t>
                                </m:r>
                              </m:e>
                              <m:e>
                                <m:r>
                                  <a:rPr lang="en-US" sz="2000">
                                    <a:latin typeface="Cambria Math" panose="02040503050406030204" pitchFamily="18" charset="0"/>
                                  </a:rPr>
                                  <m:t>0</m:t>
                                </m:r>
                              </m:e>
                              <m:e>
                                <m:r>
                                  <a:rPr lang="en-US" sz="2000" i="1">
                                    <a:latin typeface="Cambria Math" panose="02040503050406030204" pitchFamily="18" charset="0"/>
                                  </a:rPr>
                                  <m:t>−</m:t>
                                </m:r>
                                <m:r>
                                  <a:rPr lang="en-US" sz="2000">
                                    <a:latin typeface="Cambria Math" panose="02040503050406030204" pitchFamily="18" charset="0"/>
                                  </a:rPr>
                                  <m:t>0,0001</m:t>
                                </m:r>
                              </m:e>
                            </m:mr>
                            <m:mr>
                              <m:e>
                                <m:r>
                                  <a:rPr lang="en-US" sz="2000">
                                    <a:latin typeface="Cambria Math" panose="02040503050406030204" pitchFamily="18" charset="0"/>
                                  </a:rPr>
                                  <m:t>0</m:t>
                                </m:r>
                              </m:e>
                              <m:e>
                                <m:r>
                                  <a:rPr lang="en-US" sz="2000">
                                    <a:latin typeface="Cambria Math" panose="02040503050406030204" pitchFamily="18" charset="0"/>
                                  </a:rPr>
                                  <m:t>14,2737</m:t>
                                </m:r>
                              </m:e>
                              <m:e>
                                <m:r>
                                  <a:rPr lang="en-US" sz="2000">
                                    <a:latin typeface="Cambria Math" panose="02040503050406030204" pitchFamily="18" charset="0"/>
                                  </a:rPr>
                                  <m:t>0</m:t>
                                </m:r>
                              </m:e>
                              <m:e>
                                <m:r>
                                  <a:rPr lang="en-US" sz="2000" i="1">
                                    <a:latin typeface="Cambria Math" panose="02040503050406030204" pitchFamily="18" charset="0"/>
                                  </a:rPr>
                                  <m:t>−</m:t>
                                </m:r>
                                <m:r>
                                  <a:rPr lang="en-US" sz="2000">
                                    <a:latin typeface="Cambria Math" panose="02040503050406030204" pitchFamily="18" charset="0"/>
                                  </a:rPr>
                                  <m:t>0,0079</m:t>
                                </m:r>
                              </m:e>
                            </m:mr>
                          </m:m>
                        </m:e>
                      </m:d>
                      <m:r>
                        <a:rPr lang="id-ID" sz="2000">
                          <a:latin typeface="Cambria Math" panose="02040503050406030204" pitchFamily="18" charset="0"/>
                        </a:rPr>
                        <m:t>; </m:t>
                      </m:r>
                      <m:sSub>
                        <m:sSubPr>
                          <m:ctrlPr>
                            <a:rPr lang="en-US" sz="2000" b="1" i="1">
                              <a:latin typeface="Cambria Math" panose="02040503050406030204" pitchFamily="18" charset="0"/>
                            </a:rPr>
                          </m:ctrlPr>
                        </m:sSubPr>
                        <m:e>
                          <m:r>
                            <a:rPr lang="id-ID" sz="2000" b="1" i="1">
                              <a:latin typeface="Cambria Math" panose="02040503050406030204" pitchFamily="18" charset="0"/>
                            </a:rPr>
                            <m:t>𝐁</m:t>
                          </m:r>
                        </m:e>
                        <m:sub>
                          <m:r>
                            <a:rPr lang="id-ID" sz="2000" b="1" i="1">
                              <a:latin typeface="Cambria Math" panose="02040503050406030204" pitchFamily="18" charset="0"/>
                            </a:rPr>
                            <m:t>𝟐</m:t>
                          </m:r>
                        </m:sub>
                      </m:sSub>
                      <m:r>
                        <a:rPr lang="id-ID" sz="200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a:latin typeface="Cambria Math" panose="02040503050406030204" pitchFamily="18" charset="0"/>
                                  </a:rPr>
                                  <m:t>0</m:t>
                                </m:r>
                              </m:e>
                            </m:mr>
                            <m:mr>
                              <m:e>
                                <m:r>
                                  <a:rPr lang="en-US" sz="2000">
                                    <a:latin typeface="Cambria Math" panose="02040503050406030204" pitchFamily="18" charset="0"/>
                                  </a:rPr>
                                  <m:t>0</m:t>
                                </m:r>
                              </m:e>
                            </m:mr>
                            <m:mr>
                              <m:e>
                                <m:r>
                                  <a:rPr lang="en-US" sz="2000">
                                    <a:latin typeface="Cambria Math" panose="02040503050406030204" pitchFamily="18" charset="0"/>
                                  </a:rPr>
                                  <m:t>0,8254</m:t>
                                </m:r>
                              </m:e>
                            </m:mr>
                            <m:mr>
                              <m:e>
                                <m:r>
                                  <a:rPr lang="en-US" sz="2000">
                                    <a:latin typeface="Cambria Math" panose="02040503050406030204" pitchFamily="18" charset="0"/>
                                  </a:rPr>
                                  <m:t>1,1791</m:t>
                                </m:r>
                              </m:e>
                            </m:mr>
                          </m:m>
                        </m:e>
                      </m:d>
                      <m:r>
                        <a:rPr lang="id-ID" sz="2000">
                          <a:latin typeface="Cambria Math" panose="02040503050406030204" pitchFamily="18" charset="0"/>
                        </a:rPr>
                        <m:t> </m:t>
                      </m:r>
                    </m:oMath>
                  </m:oMathPara>
                </a14:m>
                <a:endParaRPr lang="en-US" sz="2000" dirty="0">
                  <a:latin typeface="Times New Roman" panose="02020603050405020304" pitchFamily="18" charset="0"/>
                  <a:cs typeface="Times New Roman" panose="02020603050405020304" pitchFamily="18" charset="0"/>
                </a:endParaRPr>
              </a:p>
            </p:txBody>
          </p:sp>
        </mc:Choice>
        <mc:Fallback>
          <p:sp>
            <p:nvSpPr>
              <p:cNvPr id="21" name="Rectangle 20"/>
              <p:cNvSpPr>
                <a:spLocks noRot="1" noChangeAspect="1" noMove="1" noResize="1" noEditPoints="1" noAdjustHandles="1" noChangeArrowheads="1" noChangeShapeType="1" noTextEdit="1"/>
              </p:cNvSpPr>
              <p:nvPr/>
            </p:nvSpPr>
            <p:spPr>
              <a:xfrm>
                <a:off x="987367" y="1165206"/>
                <a:ext cx="8574501" cy="3925305"/>
              </a:xfrm>
              <a:prstGeom prst="rect">
                <a:avLst/>
              </a:prstGeom>
              <a:blipFill rotWithShape="0">
                <a:blip r:embed="rId5"/>
                <a:stretch>
                  <a:fillRect l="-782" t="-776"/>
                </a:stretch>
              </a:blipFill>
            </p:spPr>
            <p:txBody>
              <a:bodyPr/>
              <a:lstStyle/>
              <a:p>
                <a:r>
                  <a:rPr lang="en-US">
                    <a:noFill/>
                  </a:rPr>
                  <a:t> </a:t>
                </a:r>
              </a:p>
            </p:txBody>
          </p:sp>
        </mc:Fallback>
      </mc:AlternateContent>
    </p:spTree>
    <p:extLst>
      <p:ext uri="{BB962C8B-B14F-4D97-AF65-F5344CB8AC3E}">
        <p14:creationId xmlns:p14="http://schemas.microsoft.com/office/powerpoint/2010/main" val="619128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2"/>
                                        </p:tgtEl>
                                        <p:attrNameLst>
                                          <p:attrName>style.color</p:attrName>
                                        </p:attrNameLst>
                                      </p:cBhvr>
                                      <p:by>
                                        <p:hsl h="0" s="12549" l="25098"/>
                                      </p:by>
                                    </p:animClr>
                                    <p:animClr clrSpc="hsl" dir="cw">
                                      <p:cBhvr>
                                        <p:cTn id="17" dur="500" fill="hold"/>
                                        <p:tgtEl>
                                          <p:spTgt spid="12"/>
                                        </p:tgtEl>
                                        <p:attrNameLst>
                                          <p:attrName>fillcolor</p:attrName>
                                        </p:attrNameLst>
                                      </p:cBhvr>
                                      <p:by>
                                        <p:hsl h="0" s="12549" l="25098"/>
                                      </p:by>
                                    </p:animClr>
                                    <p:animClr clrSpc="hsl" dir="cw">
                                      <p:cBhvr>
                                        <p:cTn id="18" dur="500" fill="hold"/>
                                        <p:tgtEl>
                                          <p:spTgt spid="12"/>
                                        </p:tgtEl>
                                        <p:attrNameLst>
                                          <p:attrName>stroke.color</p:attrName>
                                        </p:attrNameLst>
                                      </p:cBhvr>
                                      <p:by>
                                        <p:hsl h="0" s="12549" l="25098"/>
                                      </p:by>
                                    </p:animClr>
                                    <p:set>
                                      <p:cBhvr>
                                        <p:cTn id="19" dur="500" fill="hold"/>
                                        <p:tgtEl>
                                          <p:spTgt spid="12"/>
                                        </p:tgtEl>
                                        <p:attrNameLst>
                                          <p:attrName>fill.type</p:attrName>
                                        </p:attrNameLst>
                                      </p:cBhvr>
                                      <p:to>
                                        <p:strVal val="solid"/>
                                      </p:to>
                                    </p:se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fade">
                                      <p:cBhvr>
                                        <p:cTn id="23" dur="1000"/>
                                        <p:tgtEl>
                                          <p:spTgt spid="21">
                                            <p:txEl>
                                              <p:pRg st="0" end="0"/>
                                            </p:txEl>
                                          </p:spTgt>
                                        </p:tgtEl>
                                      </p:cBhvr>
                                    </p:animEffect>
                                    <p:anim calcmode="lin" valueType="num">
                                      <p:cBhvr>
                                        <p:cTn id="24"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21">
                                            <p:txEl>
                                              <p:pRg st="2" end="2"/>
                                            </p:txEl>
                                          </p:spTgt>
                                        </p:tgtEl>
                                        <p:attrNameLst>
                                          <p:attrName>style.visibility</p:attrName>
                                        </p:attrNameLst>
                                      </p:cBhvr>
                                      <p:to>
                                        <p:strVal val="visible"/>
                                      </p:to>
                                    </p:set>
                                    <p:animEffect transition="in" filter="fade">
                                      <p:cBhvr>
                                        <p:cTn id="29" dur="1000"/>
                                        <p:tgtEl>
                                          <p:spTgt spid="21">
                                            <p:txEl>
                                              <p:pRg st="2" end="2"/>
                                            </p:txEl>
                                          </p:spTgt>
                                        </p:tgtEl>
                                      </p:cBhvr>
                                    </p:animEffect>
                                    <p:anim calcmode="lin" valueType="num">
                                      <p:cBhvr>
                                        <p:cTn id="30"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1">
                                            <p:txEl>
                                              <p:pRg st="4" end="4"/>
                                            </p:txEl>
                                          </p:spTgt>
                                        </p:tgtEl>
                                        <p:attrNameLst>
                                          <p:attrName>style.visibility</p:attrName>
                                        </p:attrNameLst>
                                      </p:cBhvr>
                                      <p:to>
                                        <p:strVal val="visible"/>
                                      </p:to>
                                    </p:set>
                                    <p:animEffect transition="in" filter="fade">
                                      <p:cBhvr>
                                        <p:cTn id="36" dur="1000"/>
                                        <p:tgtEl>
                                          <p:spTgt spid="21">
                                            <p:txEl>
                                              <p:pRg st="4" end="4"/>
                                            </p:txEl>
                                          </p:spTgt>
                                        </p:tgtEl>
                                      </p:cBhvr>
                                    </p:animEffect>
                                    <p:anim calcmode="lin" valueType="num">
                                      <p:cBhvr>
                                        <p:cTn id="37"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1">
                                            <p:txEl>
                                              <p:pRg st="6" end="6"/>
                                            </p:txEl>
                                          </p:spTgt>
                                        </p:tgtEl>
                                        <p:attrNameLst>
                                          <p:attrName>style.visibility</p:attrName>
                                        </p:attrNameLst>
                                      </p:cBhvr>
                                      <p:to>
                                        <p:strVal val="visible"/>
                                      </p:to>
                                    </p:set>
                                    <p:animEffect transition="in" filter="fade">
                                      <p:cBhvr>
                                        <p:cTn id="41" dur="1000"/>
                                        <p:tgtEl>
                                          <p:spTgt spid="21">
                                            <p:txEl>
                                              <p:pRg st="6" end="6"/>
                                            </p:txEl>
                                          </p:spTgt>
                                        </p:tgtEl>
                                      </p:cBhvr>
                                    </p:animEffect>
                                    <p:anim calcmode="lin" valueType="num">
                                      <p:cBhvr>
                                        <p:cTn id="42" dur="1000" fill="hold"/>
                                        <p:tgtEl>
                                          <p:spTgt spid="2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LINEAR PLANT (1)</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mc:AlternateContent xmlns:mc="http://schemas.openxmlformats.org/markup-compatibility/2006">
        <mc:Choice xmlns:a14="http://schemas.microsoft.com/office/drawing/2010/main" Requires="a14">
          <p:sp>
            <p:nvSpPr>
              <p:cNvPr id="21" name="Rectangle 20"/>
              <p:cNvSpPr/>
              <p:nvPr/>
            </p:nvSpPr>
            <p:spPr>
              <a:xfrm>
                <a:off x="987367" y="1208364"/>
                <a:ext cx="8574501" cy="4286366"/>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Titik</a:t>
                </a:r>
                <a:r>
                  <a:rPr lang="en-US"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kerja </a:t>
                </a:r>
                <a:r>
                  <a:rPr lang="en-US" sz="2000" dirty="0" err="1" smtClean="0">
                    <a:latin typeface="Times New Roman" panose="02020603050405020304" pitchFamily="18" charset="0"/>
                    <a:cs typeface="Times New Roman" panose="02020603050405020304" pitchFamily="18" charset="0"/>
                  </a:rPr>
                  <a:t>ketiga</a:t>
                </a:r>
                <a:r>
                  <a:rPr lang="en-US" sz="2000" dirty="0" smtClean="0">
                    <a:latin typeface="Times New Roman" panose="02020603050405020304" pitchFamily="18" charset="0"/>
                    <a:cs typeface="Times New Roman" panose="02020603050405020304" pitchFamily="18" charset="0"/>
                  </a:rPr>
                  <a:t> (x</a:t>
                </a:r>
                <a:r>
                  <a:rPr lang="en-US" sz="2000" baseline="-25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0.5) :</a:t>
                </a:r>
                <a:endParaRPr lang="en-US" sz="2000" b="1" i="1" baseline="-25000" dirty="0">
                  <a:latin typeface="Times New Roman" panose="02020603050405020304" pitchFamily="18" charset="0"/>
                  <a:cs typeface="Times New Roman" panose="02020603050405020304" pitchFamily="18" charset="0"/>
                </a:endParaRPr>
              </a:p>
              <a:p>
                <a:endParaRPr lang="en-US" sz="2000" b="1" i="1" dirty="0">
                  <a:latin typeface="Times New Roman" panose="02020603050405020304" pitchFamily="18" charset="0"/>
                  <a:cs typeface="Times New Roman" panose="02020603050405020304" pitchFamily="18" charset="0"/>
                </a:endParaRPr>
              </a:p>
              <a:p>
                <a:endParaRPr lang="en-US" sz="2000" dirty="0"/>
              </a:p>
              <a:p>
                <a:pPr/>
                <a14:m>
                  <m:oMathPara xmlns:m="http://schemas.openxmlformats.org/officeDocument/2006/math">
                    <m:oMathParaPr>
                      <m:jc m:val="left"/>
                    </m:oMathParaPr>
                    <m:oMath xmlns:m="http://schemas.openxmlformats.org/officeDocument/2006/math">
                      <m:sSub>
                        <m:sSubPr>
                          <m:ctrlPr>
                            <a:rPr lang="en-US" sz="2000" b="1" i="1">
                              <a:latin typeface="Cambria Math" panose="02040503050406030204" pitchFamily="18" charset="0"/>
                            </a:rPr>
                          </m:ctrlPr>
                        </m:sSubPr>
                        <m:e>
                          <m:r>
                            <a:rPr lang="id-ID" sz="2000" b="1" i="1">
                              <a:latin typeface="Cambria Math" panose="02040503050406030204" pitchFamily="18" charset="0"/>
                            </a:rPr>
                            <m:t>𝐀</m:t>
                          </m:r>
                        </m:e>
                        <m:sub>
                          <m:r>
                            <a:rPr lang="id-ID" sz="2000" b="1" i="1">
                              <a:latin typeface="Cambria Math" panose="02040503050406030204" pitchFamily="18" charset="0"/>
                            </a:rPr>
                            <m:t>𝟑</m:t>
                          </m:r>
                        </m:sub>
                      </m:sSub>
                      <m:r>
                        <a:rPr lang="id-ID"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r>
                              <m:e>
                                <m:r>
                                  <a:rPr lang="en-US" sz="2000" i="1">
                                    <a:latin typeface="Cambria Math" panose="02040503050406030204" pitchFamily="18" charset="0"/>
                                  </a:rPr>
                                  <m:t>0</m:t>
                                </m:r>
                              </m:e>
                              <m:e>
                                <m:r>
                                  <a:rPr lang="en-US" sz="2000" i="1">
                                    <a:latin typeface="Cambria Math" panose="02040503050406030204" pitchFamily="18" charset="0"/>
                                  </a:rPr>
                                  <m:t>0,1334</m:t>
                                </m:r>
                              </m:e>
                              <m:e>
                                <m:r>
                                  <a:rPr lang="en-US" sz="2000" i="1">
                                    <a:latin typeface="Cambria Math" panose="02040503050406030204" pitchFamily="18" charset="0"/>
                                  </a:rPr>
                                  <m:t>0</m:t>
                                </m:r>
                              </m:e>
                              <m:e>
                                <m:r>
                                  <a:rPr lang="en-US" sz="2000" i="1">
                                    <a:latin typeface="Cambria Math" panose="02040503050406030204" pitchFamily="18" charset="0"/>
                                  </a:rPr>
                                  <m:t>−0,0001</m:t>
                                </m:r>
                              </m:e>
                            </m:mr>
                            <m:mr>
                              <m:e>
                                <m:r>
                                  <a:rPr lang="en-US" sz="2000" i="1">
                                    <a:latin typeface="Cambria Math" panose="02040503050406030204" pitchFamily="18" charset="0"/>
                                  </a:rPr>
                                  <m:t>0</m:t>
                                </m:r>
                              </m:e>
                              <m:e>
                                <m:r>
                                  <a:rPr lang="en-US" sz="2000" i="1">
                                    <a:latin typeface="Cambria Math" panose="02040503050406030204" pitchFamily="18" charset="0"/>
                                  </a:rPr>
                                  <m:t>12,9686</m:t>
                                </m:r>
                              </m:e>
                              <m:e>
                                <m:r>
                                  <a:rPr lang="en-US" sz="2000" i="1">
                                    <a:latin typeface="Cambria Math" panose="02040503050406030204" pitchFamily="18" charset="0"/>
                                  </a:rPr>
                                  <m:t>0</m:t>
                                </m:r>
                              </m:e>
                              <m:e>
                                <m:r>
                                  <a:rPr lang="en-US" sz="2000" i="1">
                                    <a:latin typeface="Cambria Math" panose="02040503050406030204" pitchFamily="18" charset="0"/>
                                  </a:rPr>
                                  <m:t>−0,0079</m:t>
                                </m:r>
                              </m:e>
                            </m:mr>
                          </m:m>
                        </m:e>
                      </m:d>
                      <m:r>
                        <a:rPr lang="id-ID" sz="2000" i="1">
                          <a:latin typeface="Cambria Math" panose="02040503050406030204" pitchFamily="18" charset="0"/>
                        </a:rPr>
                        <m:t>; </m:t>
                      </m:r>
                      <m:sSub>
                        <m:sSubPr>
                          <m:ctrlPr>
                            <a:rPr lang="en-US" sz="2000" b="1" i="1">
                              <a:latin typeface="Cambria Math" panose="02040503050406030204" pitchFamily="18" charset="0"/>
                            </a:rPr>
                          </m:ctrlPr>
                        </m:sSubPr>
                        <m:e>
                          <m:r>
                            <a:rPr lang="id-ID" sz="2000" b="1" i="1">
                              <a:latin typeface="Cambria Math" panose="02040503050406030204" pitchFamily="18" charset="0"/>
                            </a:rPr>
                            <m:t>𝐁</m:t>
                          </m:r>
                        </m:e>
                        <m:sub>
                          <m:r>
                            <a:rPr lang="id-ID" sz="2000" b="1" i="1">
                              <a:latin typeface="Cambria Math" panose="02040503050406030204" pitchFamily="18" charset="0"/>
                            </a:rPr>
                            <m:t>𝟑</m:t>
                          </m:r>
                        </m:sub>
                      </m:sSub>
                      <m:r>
                        <a:rPr lang="id-ID"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r>
                              <m:e>
                                <m:r>
                                  <a:rPr lang="en-US" sz="2000" i="1">
                                    <a:latin typeface="Cambria Math" panose="02040503050406030204" pitchFamily="18" charset="0"/>
                                  </a:rPr>
                                  <m:t>0,8224</m:t>
                                </m:r>
                              </m:e>
                            </m:mr>
                            <m:mr>
                              <m:e>
                                <m:r>
                                  <a:rPr lang="en-US" sz="2000" i="1">
                                    <a:latin typeface="Cambria Math" panose="02040503050406030204" pitchFamily="18" charset="0"/>
                                  </a:rPr>
                                  <m:t>1,0792</m:t>
                                </m:r>
                              </m:e>
                            </m:mr>
                          </m:m>
                        </m:e>
                      </m:d>
                    </m:oMath>
                  </m:oMathPara>
                </a14:m>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Sehingga</a:t>
                </a:r>
                <a:r>
                  <a:rPr lang="en-US" sz="2000" dirty="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diperoleh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Persamaan</a:t>
                </a:r>
                <a:r>
                  <a:rPr lang="en-US" sz="2000" dirty="0">
                    <a:latin typeface="Times New Roman" panose="02020603050405020304" pitchFamily="18" charset="0"/>
                    <a:cs typeface="Times New Roman" panose="02020603050405020304" pitchFamily="18" charset="0"/>
                  </a:rPr>
                  <a:t> State </a:t>
                </a:r>
                <a:r>
                  <a:rPr lang="en-US" sz="2000" dirty="0" smtClean="0">
                    <a:latin typeface="Times New Roman" panose="02020603050405020304" pitchFamily="18" charset="0"/>
                    <a:cs typeface="Times New Roman" panose="02020603050405020304" pitchFamily="18" charset="0"/>
                  </a:rPr>
                  <a:t>Linear :</a:t>
                </a:r>
                <a:endParaRPr lang="en-US" sz="2000" dirty="0">
                  <a:latin typeface="Times New Roman" panose="02020603050405020304" pitchFamily="18" charset="0"/>
                  <a:cs typeface="Times New Roman" panose="02020603050405020304" pitchFamily="18" charset="0"/>
                </a:endParaRPr>
              </a:p>
              <a:p>
                <a:r>
                  <a:rPr lang="id-ID" sz="2000" i="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𝐱</m:t>
                          </m:r>
                        </m:e>
                      </m:acc>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id-ID" sz="2000" b="1" i="1">
                              <a:latin typeface="Cambria Math" panose="02040503050406030204" pitchFamily="18" charset="0"/>
                            </a:rPr>
                            <m:t>𝐀</m:t>
                          </m:r>
                        </m:e>
                        <m:sub>
                          <m:r>
                            <a:rPr lang="en-US" sz="2000" b="1" i="1">
                              <a:latin typeface="Cambria Math" panose="02040503050406030204" pitchFamily="18" charset="0"/>
                            </a:rPr>
                            <m:t>𝒊</m:t>
                          </m:r>
                        </m:sub>
                      </m:sSub>
                      <m:r>
                        <a:rPr lang="id-ID" sz="2000" b="1" i="1">
                          <a:latin typeface="Cambria Math" panose="02040503050406030204" pitchFamily="18" charset="0"/>
                        </a:rPr>
                        <m:t>𝐱</m:t>
                      </m:r>
                      <m:r>
                        <a:rPr lang="id-ID" sz="2000" b="1">
                          <a:latin typeface="Cambria Math" panose="02040503050406030204" pitchFamily="18" charset="0"/>
                        </a:rPr>
                        <m:t>+</m:t>
                      </m:r>
                      <m:sSub>
                        <m:sSubPr>
                          <m:ctrlPr>
                            <a:rPr lang="en-US" sz="2000" b="1" i="1">
                              <a:latin typeface="Cambria Math" panose="02040503050406030204" pitchFamily="18" charset="0"/>
                            </a:rPr>
                          </m:ctrlPr>
                        </m:sSubPr>
                        <m:e>
                          <m:r>
                            <a:rPr lang="id-ID" sz="2000" b="1" i="1">
                              <a:latin typeface="Cambria Math" panose="02040503050406030204" pitchFamily="18" charset="0"/>
                            </a:rPr>
                            <m:t>𝐁</m:t>
                          </m:r>
                        </m:e>
                        <m:sub>
                          <m:r>
                            <a:rPr lang="en-US" sz="2000" b="1" i="1">
                              <a:latin typeface="Cambria Math" panose="02040503050406030204" pitchFamily="18" charset="0"/>
                            </a:rPr>
                            <m:t>𝒊</m:t>
                          </m:r>
                        </m:sub>
                      </m:sSub>
                      <m:r>
                        <a:rPr lang="id-ID" sz="2000" i="1">
                          <a:latin typeface="Cambria Math" panose="02040503050406030204" pitchFamily="18" charset="0"/>
                        </a:rPr>
                        <m:t>𝑢</m:t>
                      </m:r>
                    </m:oMath>
                  </m:oMathPara>
                </a14:m>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mc:Choice>
        <mc:Fallback>
          <p:sp>
            <p:nvSpPr>
              <p:cNvPr id="21" name="Rectangle 20"/>
              <p:cNvSpPr>
                <a:spLocks noRot="1" noChangeAspect="1" noMove="1" noResize="1" noEditPoints="1" noAdjustHandles="1" noChangeArrowheads="1" noChangeShapeType="1" noTextEdit="1"/>
              </p:cNvSpPr>
              <p:nvPr/>
            </p:nvSpPr>
            <p:spPr>
              <a:xfrm>
                <a:off x="987367" y="1208364"/>
                <a:ext cx="8574501" cy="4286366"/>
              </a:xfrm>
              <a:prstGeom prst="rect">
                <a:avLst/>
              </a:prstGeom>
              <a:blipFill rotWithShape="0">
                <a:blip r:embed="rId5"/>
                <a:stretch>
                  <a:fillRect l="-782" t="-711"/>
                </a:stretch>
              </a:blipFill>
            </p:spPr>
            <p:txBody>
              <a:bodyPr/>
              <a:lstStyle/>
              <a:p>
                <a:r>
                  <a:rPr lang="en-US">
                    <a:noFill/>
                  </a:rPr>
                  <a:t> </a:t>
                </a:r>
              </a:p>
            </p:txBody>
          </p:sp>
        </mc:Fallback>
      </mc:AlternateContent>
    </p:spTree>
    <p:extLst>
      <p:ext uri="{BB962C8B-B14F-4D97-AF65-F5344CB8AC3E}">
        <p14:creationId xmlns:p14="http://schemas.microsoft.com/office/powerpoint/2010/main" val="490259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2"/>
                                        </p:tgtEl>
                                        <p:attrNameLst>
                                          <p:attrName>style.color</p:attrName>
                                        </p:attrNameLst>
                                      </p:cBhvr>
                                      <p:by>
                                        <p:hsl h="0" s="12549" l="25098"/>
                                      </p:by>
                                    </p:animClr>
                                    <p:animClr clrSpc="hsl" dir="cw">
                                      <p:cBhvr>
                                        <p:cTn id="17" dur="500" fill="hold"/>
                                        <p:tgtEl>
                                          <p:spTgt spid="12"/>
                                        </p:tgtEl>
                                        <p:attrNameLst>
                                          <p:attrName>fillcolor</p:attrName>
                                        </p:attrNameLst>
                                      </p:cBhvr>
                                      <p:by>
                                        <p:hsl h="0" s="12549" l="25098"/>
                                      </p:by>
                                    </p:animClr>
                                    <p:animClr clrSpc="hsl" dir="cw">
                                      <p:cBhvr>
                                        <p:cTn id="18" dur="500" fill="hold"/>
                                        <p:tgtEl>
                                          <p:spTgt spid="12"/>
                                        </p:tgtEl>
                                        <p:attrNameLst>
                                          <p:attrName>stroke.color</p:attrName>
                                        </p:attrNameLst>
                                      </p:cBhvr>
                                      <p:by>
                                        <p:hsl h="0" s="12549" l="25098"/>
                                      </p:by>
                                    </p:animClr>
                                    <p:set>
                                      <p:cBhvr>
                                        <p:cTn id="19" dur="500" fill="hold"/>
                                        <p:tgtEl>
                                          <p:spTgt spid="12"/>
                                        </p:tgtEl>
                                        <p:attrNameLst>
                                          <p:attrName>fill.type</p:attrName>
                                        </p:attrNameLst>
                                      </p:cBhvr>
                                      <p:to>
                                        <p:strVal val="solid"/>
                                      </p:to>
                                    </p:se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FUZZY T-S</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grpSp>
        <p:nvGrpSpPr>
          <p:cNvPr id="18" name="Group 43"/>
          <p:cNvGrpSpPr>
            <a:grpSpLocks/>
          </p:cNvGrpSpPr>
          <p:nvPr/>
        </p:nvGrpSpPr>
        <p:grpSpPr bwMode="auto">
          <a:xfrm>
            <a:off x="1514640" y="1153886"/>
            <a:ext cx="3200400" cy="1295400"/>
            <a:chOff x="3048000" y="1981200"/>
            <a:chExt cx="3200400" cy="1295400"/>
          </a:xfrm>
        </p:grpSpPr>
        <p:sp>
          <p:nvSpPr>
            <p:cNvPr id="20" name="Round Diagonal Corner Rectangle 19"/>
            <p:cNvSpPr/>
            <p:nvPr/>
          </p:nvSpPr>
          <p:spPr>
            <a:xfrm>
              <a:off x="3048000" y="1981200"/>
              <a:ext cx="3200400" cy="1295400"/>
            </a:xfrm>
            <a:prstGeom prst="round2Diag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id-ID" dirty="0">
                  <a:solidFill>
                    <a:schemeClr val="tx1"/>
                  </a:solidFill>
                  <a:latin typeface="Times New Roman" pitchFamily="18" charset="0"/>
                  <a:ea typeface="Calibri" pitchFamily="34" charset="0"/>
                  <a:cs typeface="Times New Roman" pitchFamily="18" charset="0"/>
                </a:rPr>
                <a:t>Aturan </a:t>
              </a:r>
              <a:r>
                <a:rPr lang="id-ID" i="1" dirty="0">
                  <a:solidFill>
                    <a:schemeClr val="tx1"/>
                  </a:solidFill>
                  <a:latin typeface="Times New Roman" pitchFamily="18" charset="0"/>
                  <a:ea typeface="Calibri" pitchFamily="34" charset="0"/>
                  <a:cs typeface="Times New Roman" pitchFamily="18" charset="0"/>
                </a:rPr>
                <a:t>plant </a:t>
              </a:r>
              <a:r>
                <a:rPr lang="id-ID" dirty="0">
                  <a:solidFill>
                    <a:schemeClr val="tx1"/>
                  </a:solidFill>
                  <a:latin typeface="Times New Roman" pitchFamily="18" charset="0"/>
                  <a:ea typeface="Calibri" pitchFamily="34" charset="0"/>
                  <a:cs typeface="Times New Roman" pitchFamily="18" charset="0"/>
                </a:rPr>
                <a:t>ke-1:</a:t>
              </a:r>
              <a:r>
                <a:rPr lang="en-US" dirty="0">
                  <a:solidFill>
                    <a:schemeClr val="tx1"/>
                  </a:solidFill>
                  <a:latin typeface="Times New Roman" pitchFamily="18" charset="0"/>
                  <a:ea typeface="Calibri" pitchFamily="34" charset="0"/>
                  <a:cs typeface="Times New Roman" pitchFamily="18" charset="0"/>
                </a:rPr>
                <a:t>		</a:t>
              </a:r>
              <a:endParaRPr lang="en-US" dirty="0">
                <a:solidFill>
                  <a:schemeClr val="tx1"/>
                </a:solidFill>
                <a:latin typeface="Arial" pitchFamily="34" charset="0"/>
                <a:cs typeface="Arial" pitchFamily="34" charset="0"/>
              </a:endParaRPr>
            </a:p>
            <a:p>
              <a:pPr>
                <a:defRPr/>
              </a:pPr>
              <a:r>
                <a:rPr lang="id-ID" i="1" dirty="0">
                  <a:solidFill>
                    <a:schemeClr val="tx1"/>
                  </a:solidFill>
                  <a:latin typeface="Times New Roman" pitchFamily="18" charset="0"/>
                  <a:ea typeface="Calibri" pitchFamily="34" charset="0"/>
                  <a:cs typeface="Times New Roman" pitchFamily="18" charset="0"/>
                </a:rPr>
                <a:t>If</a:t>
              </a:r>
              <a:r>
                <a:rPr lang="id-ID" dirty="0">
                  <a:solidFill>
                    <a:schemeClr val="tx1"/>
                  </a:solidFill>
                  <a:latin typeface="Times New Roman" pitchFamily="18" charset="0"/>
                  <a:ea typeface="Calibri" pitchFamily="34" charset="0"/>
                  <a:cs typeface="Times New Roman" pitchFamily="18" charset="0"/>
                </a:rPr>
                <a:t> </a:t>
              </a:r>
              <a:r>
                <a:rPr lang="id-ID" i="1" dirty="0">
                  <a:solidFill>
                    <a:schemeClr val="tx1"/>
                  </a:solidFill>
                  <a:latin typeface="Times New Roman" pitchFamily="18" charset="0"/>
                  <a:ea typeface="Calibri" pitchFamily="34" charset="0"/>
                  <a:cs typeface="Times New Roman" pitchFamily="18" charset="0"/>
                </a:rPr>
                <a:t>x</a:t>
              </a:r>
              <a:r>
                <a:rPr lang="id-ID" i="1" baseline="-30000" dirty="0">
                  <a:solidFill>
                    <a:schemeClr val="tx1"/>
                  </a:solidFill>
                  <a:latin typeface="Times New Roman" pitchFamily="18" charset="0"/>
                  <a:ea typeface="Calibri" pitchFamily="34" charset="0"/>
                  <a:cs typeface="Times New Roman" pitchFamily="18" charset="0"/>
                </a:rPr>
                <a:t>2</a:t>
              </a:r>
              <a:r>
                <a:rPr lang="id-ID" i="1" dirty="0">
                  <a:solidFill>
                    <a:schemeClr val="tx1"/>
                  </a:solidFill>
                  <a:latin typeface="Times New Roman" pitchFamily="18" charset="0"/>
                  <a:ea typeface="Calibri" pitchFamily="34" charset="0"/>
                  <a:cs typeface="Times New Roman" pitchFamily="18" charset="0"/>
                </a:rPr>
                <a:t> </a:t>
              </a:r>
              <a:r>
                <a:rPr lang="id-ID" dirty="0">
                  <a:solidFill>
                    <a:schemeClr val="tx1"/>
                  </a:solidFill>
                  <a:latin typeface="Times New Roman" pitchFamily="18" charset="0"/>
                  <a:ea typeface="Calibri" pitchFamily="34" charset="0"/>
                  <a:cs typeface="Times New Roman" pitchFamily="18" charset="0"/>
                </a:rPr>
                <a:t>= </a:t>
              </a:r>
              <a:r>
                <a:rPr lang="id-ID" i="1" dirty="0">
                  <a:solidFill>
                    <a:schemeClr val="tx1"/>
                  </a:solidFill>
                  <a:latin typeface="Times New Roman" pitchFamily="18" charset="0"/>
                  <a:ea typeface="Calibri" pitchFamily="34" charset="0"/>
                  <a:cs typeface="Times New Roman" pitchFamily="18" charset="0"/>
                </a:rPr>
                <a:t>M</a:t>
              </a:r>
              <a:r>
                <a:rPr lang="id-ID" baseline="-30000" dirty="0">
                  <a:solidFill>
                    <a:schemeClr val="tx1"/>
                  </a:solidFill>
                  <a:latin typeface="Times New Roman" pitchFamily="18" charset="0"/>
                  <a:ea typeface="Calibri" pitchFamily="34" charset="0"/>
                  <a:cs typeface="Times New Roman" pitchFamily="18" charset="0"/>
                </a:rPr>
                <a:t>1</a:t>
              </a:r>
              <a:r>
                <a:rPr lang="id-ID" dirty="0">
                  <a:solidFill>
                    <a:schemeClr val="tx1"/>
                  </a:solidFill>
                  <a:latin typeface="Times New Roman" pitchFamily="18" charset="0"/>
                  <a:ea typeface="Calibri" pitchFamily="34" charset="0"/>
                  <a:cs typeface="Times New Roman" pitchFamily="18" charset="0"/>
                </a:rPr>
                <a:t> (sekitar 0 rad)</a:t>
              </a:r>
              <a:endParaRPr lang="en-US" dirty="0">
                <a:solidFill>
                  <a:schemeClr val="tx1"/>
                </a:solidFill>
                <a:latin typeface="Arial" pitchFamily="34" charset="0"/>
                <a:cs typeface="Arial" pitchFamily="34" charset="0"/>
              </a:endParaRPr>
            </a:p>
            <a:p>
              <a:pPr>
                <a:defRPr/>
              </a:pPr>
              <a:r>
                <a:rPr lang="id-ID" i="1" dirty="0">
                  <a:solidFill>
                    <a:schemeClr val="tx1"/>
                  </a:solidFill>
                  <a:latin typeface="Times New Roman" pitchFamily="18" charset="0"/>
                  <a:ea typeface="Calibri" pitchFamily="34" charset="0"/>
                  <a:cs typeface="Times New Roman" pitchFamily="18" charset="0"/>
                </a:rPr>
                <a:t>Then</a:t>
              </a:r>
              <a:endParaRPr lang="en-US" i="1" dirty="0">
                <a:solidFill>
                  <a:schemeClr val="tx1"/>
                </a:solidFill>
                <a:latin typeface="Times New Roman" pitchFamily="18" charset="0"/>
                <a:ea typeface="Calibri" pitchFamily="34" charset="0"/>
                <a:cs typeface="Times New Roman" pitchFamily="18" charset="0"/>
              </a:endParaRPr>
            </a:p>
            <a:p>
              <a:pPr algn="ctr">
                <a:defRPr/>
              </a:pPr>
              <a:endParaRPr lang="en-US" dirty="0">
                <a:solidFill>
                  <a:schemeClr val="tx1"/>
                </a:solidFill>
              </a:endParaRPr>
            </a:p>
          </p:txBody>
        </p:sp>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590800"/>
              <a:ext cx="15779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895600"/>
              <a:ext cx="8842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Rounded Rectangle 31"/>
          <p:cNvSpPr/>
          <p:nvPr/>
        </p:nvSpPr>
        <p:spPr>
          <a:xfrm>
            <a:off x="7003535" y="1184048"/>
            <a:ext cx="3238500" cy="180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Fuzzy T-S </a:t>
            </a:r>
            <a:r>
              <a:rPr lang="en-US" dirty="0" err="1" smtClean="0"/>
              <a:t>dideskripsikan</a:t>
            </a:r>
            <a:r>
              <a:rPr lang="en-US" dirty="0" smtClean="0"/>
              <a:t> </a:t>
            </a:r>
            <a:r>
              <a:rPr lang="en-US" dirty="0" err="1" smtClean="0"/>
              <a:t>oleh</a:t>
            </a:r>
            <a:r>
              <a:rPr lang="en-US" dirty="0" smtClean="0"/>
              <a:t> </a:t>
            </a:r>
            <a:r>
              <a:rPr lang="en-US" dirty="0" err="1" smtClean="0"/>
              <a:t>aturan</a:t>
            </a:r>
            <a:r>
              <a:rPr lang="en-US" dirty="0" smtClean="0"/>
              <a:t> </a:t>
            </a:r>
            <a:r>
              <a:rPr lang="en-US" i="1" dirty="0" smtClean="0"/>
              <a:t>If-Then</a:t>
            </a:r>
            <a:endParaRPr lang="en-US" i="1" dirty="0"/>
          </a:p>
        </p:txBody>
      </p:sp>
      <p:sp>
        <p:nvSpPr>
          <p:cNvPr id="5" name="Rectangle 4"/>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ATURAN PLANT</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grpSp>
        <p:nvGrpSpPr>
          <p:cNvPr id="9" name="Group 8"/>
          <p:cNvGrpSpPr/>
          <p:nvPr/>
        </p:nvGrpSpPr>
        <p:grpSpPr>
          <a:xfrm>
            <a:off x="2836212" y="2525486"/>
            <a:ext cx="3200400" cy="1295400"/>
            <a:chOff x="2836212" y="2525486"/>
            <a:chExt cx="3200400" cy="1295400"/>
          </a:xfrm>
        </p:grpSpPr>
        <p:grpSp>
          <p:nvGrpSpPr>
            <p:cNvPr id="24" name="Group 44"/>
            <p:cNvGrpSpPr>
              <a:grpSpLocks/>
            </p:cNvGrpSpPr>
            <p:nvPr/>
          </p:nvGrpSpPr>
          <p:grpSpPr bwMode="auto">
            <a:xfrm>
              <a:off x="2836212" y="2525486"/>
              <a:ext cx="3200400" cy="1295400"/>
              <a:chOff x="3048000" y="3581400"/>
              <a:chExt cx="3200400" cy="1295400"/>
            </a:xfrm>
          </p:grpSpPr>
          <p:sp>
            <p:nvSpPr>
              <p:cNvPr id="25" name="Round Diagonal Corner Rectangle 24"/>
              <p:cNvSpPr/>
              <p:nvPr/>
            </p:nvSpPr>
            <p:spPr>
              <a:xfrm>
                <a:off x="3048000" y="3581400"/>
                <a:ext cx="3200400" cy="1295400"/>
              </a:xfrm>
              <a:prstGeom prst="round2Diag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dirty="0">
                    <a:latin typeface="Times New Roman" panose="02020603050405020304" pitchFamily="18" charset="0"/>
                    <a:ea typeface="Calibri" panose="020F0502020204030204" pitchFamily="34" charset="0"/>
                    <a:cs typeface="Times New Roman" panose="02020603050405020304" pitchFamily="18" charset="0"/>
                  </a:rPr>
                  <a:t>Aturan </a:t>
                </a:r>
                <a:r>
                  <a:rPr lang="id-ID" i="1" dirty="0">
                    <a:latin typeface="Times New Roman" panose="02020603050405020304" pitchFamily="18" charset="0"/>
                    <a:ea typeface="Calibri" panose="020F0502020204030204" pitchFamily="34" charset="0"/>
                    <a:cs typeface="Times New Roman" panose="02020603050405020304" pitchFamily="18" charset="0"/>
                  </a:rPr>
                  <a:t>plant </a:t>
                </a:r>
                <a:r>
                  <a:rPr lang="id-ID" dirty="0">
                    <a:latin typeface="Times New Roman" panose="02020603050405020304" pitchFamily="18" charset="0"/>
                    <a:ea typeface="Calibri" panose="020F0502020204030204" pitchFamily="34" charset="0"/>
                    <a:cs typeface="Times New Roman" panose="02020603050405020304" pitchFamily="18" charset="0"/>
                  </a:rPr>
                  <a:t>ke-</a:t>
                </a:r>
                <a:r>
                  <a:rPr lang="en-US" dirty="0">
                    <a:latin typeface="Times New Roman" panose="02020603050405020304" pitchFamily="18" charset="0"/>
                    <a:ea typeface="Calibri" panose="020F0502020204030204" pitchFamily="34" charset="0"/>
                    <a:cs typeface="Times New Roman" panose="02020603050405020304" pitchFamily="18" charset="0"/>
                  </a:rPr>
                  <a:t>2</a:t>
                </a:r>
                <a:r>
                  <a:rPr lang="id-ID"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endParaRPr>
              </a:p>
              <a:p>
                <a:pPr eaLnBrk="1" hangingPunct="1"/>
                <a:r>
                  <a:rPr lang="id-ID" i="1" dirty="0">
                    <a:latin typeface="Times New Roman" panose="02020603050405020304" pitchFamily="18" charset="0"/>
                    <a:ea typeface="Calibri" panose="020F0502020204030204" pitchFamily="34" charset="0"/>
                    <a:cs typeface="Times New Roman" panose="02020603050405020304" pitchFamily="18" charset="0"/>
                  </a:rPr>
                  <a:t>If</a:t>
                </a:r>
                <a:r>
                  <a:rPr lang="id-ID" dirty="0">
                    <a:latin typeface="Times New Roman" panose="02020603050405020304" pitchFamily="18" charset="0"/>
                    <a:ea typeface="Calibri" panose="020F0502020204030204" pitchFamily="34" charset="0"/>
                    <a:cs typeface="Times New Roman" panose="02020603050405020304" pitchFamily="18" charset="0"/>
                  </a:rPr>
                  <a:t> </a:t>
                </a:r>
                <a:r>
                  <a:rPr lang="id-ID" i="1" dirty="0">
                    <a:latin typeface="Times New Roman" panose="02020603050405020304" pitchFamily="18" charset="0"/>
                    <a:ea typeface="Calibri" panose="020F0502020204030204" pitchFamily="34" charset="0"/>
                    <a:cs typeface="Times New Roman" panose="02020603050405020304" pitchFamily="18" charset="0"/>
                  </a:rPr>
                  <a:t>x</a:t>
                </a:r>
                <a:r>
                  <a:rPr lang="id-ID" i="1" baseline="-30000" dirty="0">
                    <a:latin typeface="Times New Roman" panose="02020603050405020304" pitchFamily="18" charset="0"/>
                    <a:ea typeface="Calibri" panose="020F0502020204030204" pitchFamily="34" charset="0"/>
                    <a:cs typeface="Times New Roman" panose="02020603050405020304" pitchFamily="18" charset="0"/>
                  </a:rPr>
                  <a:t>2</a:t>
                </a:r>
                <a:r>
                  <a:rPr lang="id-ID" i="1" dirty="0">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 </a:t>
                </a:r>
                <a:r>
                  <a:rPr lang="id-ID" i="1" dirty="0">
                    <a:latin typeface="Times New Roman" panose="02020603050405020304" pitchFamily="18" charset="0"/>
                    <a:ea typeface="Calibri" panose="020F0502020204030204" pitchFamily="34" charset="0"/>
                    <a:cs typeface="Times New Roman" panose="02020603050405020304" pitchFamily="18" charset="0"/>
                  </a:rPr>
                  <a:t>M</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id-ID" dirty="0">
                    <a:latin typeface="Times New Roman" panose="02020603050405020304" pitchFamily="18" charset="0"/>
                    <a:ea typeface="Calibri" panose="020F0502020204030204" pitchFamily="34" charset="0"/>
                    <a:cs typeface="Times New Roman" panose="02020603050405020304" pitchFamily="18" charset="0"/>
                  </a:rPr>
                  <a:t> (sekitar </a:t>
                </a:r>
                <a:r>
                  <a:rPr lang="id-ID" dirty="0">
                    <a:cs typeface="Calibri" panose="020F0502020204030204" pitchFamily="34" charset="0"/>
                  </a:rPr>
                  <a:t>±</a:t>
                </a:r>
                <a:r>
                  <a:rPr lang="en-US" dirty="0">
                    <a:cs typeface="Calibri" panose="020F0502020204030204" pitchFamily="34" charset="0"/>
                  </a:rPr>
                  <a:t>0,3</a:t>
                </a:r>
                <a:r>
                  <a:rPr lang="id-ID" dirty="0">
                    <a:latin typeface="Times New Roman" panose="02020603050405020304" pitchFamily="18" charset="0"/>
                    <a:cs typeface="Calibri" panose="020F0502020204030204" pitchFamily="34" charset="0"/>
                  </a:rPr>
                  <a:t> rad)</a:t>
                </a:r>
                <a:endParaRPr lang="en-US" dirty="0">
                  <a:latin typeface="Times New Roman" panose="02020603050405020304" pitchFamily="18" charset="0"/>
                  <a:cs typeface="Calibri" panose="020F0502020204030204" pitchFamily="34" charset="0"/>
                </a:endParaRPr>
              </a:p>
              <a:p>
                <a:pPr eaLnBrk="1" hangingPunct="1"/>
                <a:r>
                  <a:rPr lang="id-ID" i="1" dirty="0">
                    <a:latin typeface="Times New Roman" panose="02020603050405020304" pitchFamily="18" charset="0"/>
                    <a:cs typeface="Calibri" panose="020F0502020204030204" pitchFamily="34" charset="0"/>
                  </a:rPr>
                  <a:t>Then</a:t>
                </a:r>
                <a:endParaRPr lang="en-US" i="1" dirty="0">
                  <a:latin typeface="Times New Roman" panose="02020603050405020304" pitchFamily="18" charset="0"/>
                  <a:cs typeface="Calibri" panose="020F0502020204030204" pitchFamily="34" charset="0"/>
                </a:endParaRPr>
              </a:p>
              <a:p>
                <a:pPr eaLnBrk="1" hangingPunct="1"/>
                <a:endParaRPr lang="en-US" dirty="0"/>
              </a:p>
              <a:p>
                <a:pPr algn="ctr" eaLnBrk="1" hangingPunct="1"/>
                <a:endParaRPr lang="en-US" dirty="0">
                  <a:latin typeface="Calibri" panose="020F0502020204030204" pitchFamily="34" charset="0"/>
                </a:endParaRPr>
              </a:p>
            </p:txBody>
          </p:sp>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91000"/>
                <a:ext cx="15779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495800"/>
                <a:ext cx="9318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p:cNvSpPr txBox="1"/>
            <p:nvPr/>
          </p:nvSpPr>
          <p:spPr>
            <a:xfrm>
              <a:off x="4788065" y="3280004"/>
              <a:ext cx="93410" cy="215444"/>
            </a:xfrm>
            <a:prstGeom prst="rect">
              <a:avLst/>
            </a:prstGeom>
            <a:solidFill>
              <a:schemeClr val="accent5">
                <a:lumMod val="20000"/>
                <a:lumOff val="80000"/>
              </a:schemeClr>
            </a:solidFill>
          </p:spPr>
          <p:txBody>
            <a:bodyPr wrap="square" rtlCol="0">
              <a:spAutoFit/>
            </a:bodyPr>
            <a:lstStyle/>
            <a:p>
              <a:r>
                <a:rPr lang="en-US" sz="800" dirty="0" smtClean="0"/>
                <a:t>2</a:t>
              </a:r>
              <a:endParaRPr lang="en-US" dirty="0"/>
            </a:p>
          </p:txBody>
        </p:sp>
        <p:sp>
          <p:nvSpPr>
            <p:cNvPr id="33" name="TextBox 32"/>
            <p:cNvSpPr txBox="1"/>
            <p:nvPr/>
          </p:nvSpPr>
          <p:spPr>
            <a:xfrm>
              <a:off x="4154573" y="3280004"/>
              <a:ext cx="93410" cy="215444"/>
            </a:xfrm>
            <a:prstGeom prst="rect">
              <a:avLst/>
            </a:prstGeom>
            <a:solidFill>
              <a:schemeClr val="accent5">
                <a:lumMod val="20000"/>
                <a:lumOff val="80000"/>
              </a:schemeClr>
            </a:solidFill>
          </p:spPr>
          <p:txBody>
            <a:bodyPr wrap="square" rtlCol="0">
              <a:spAutoFit/>
            </a:bodyPr>
            <a:lstStyle/>
            <a:p>
              <a:r>
                <a:rPr lang="en-US" sz="800" dirty="0" smtClean="0"/>
                <a:t>2</a:t>
              </a:r>
              <a:endParaRPr lang="en-US" dirty="0"/>
            </a:p>
          </p:txBody>
        </p:sp>
      </p:grpSp>
      <p:grpSp>
        <p:nvGrpSpPr>
          <p:cNvPr id="8" name="Group 7"/>
          <p:cNvGrpSpPr/>
          <p:nvPr/>
        </p:nvGrpSpPr>
        <p:grpSpPr>
          <a:xfrm>
            <a:off x="4181640" y="3897086"/>
            <a:ext cx="3200400" cy="1295400"/>
            <a:chOff x="4181640" y="3897086"/>
            <a:chExt cx="3200400" cy="1295400"/>
          </a:xfrm>
        </p:grpSpPr>
        <p:grpSp>
          <p:nvGrpSpPr>
            <p:cNvPr id="28" name="Group 45"/>
            <p:cNvGrpSpPr>
              <a:grpSpLocks/>
            </p:cNvGrpSpPr>
            <p:nvPr/>
          </p:nvGrpSpPr>
          <p:grpSpPr bwMode="auto">
            <a:xfrm>
              <a:off x="4181640" y="3897086"/>
              <a:ext cx="3200400" cy="1295400"/>
              <a:chOff x="3048000" y="4724400"/>
              <a:chExt cx="3200400" cy="1295400"/>
            </a:xfrm>
          </p:grpSpPr>
          <p:sp>
            <p:nvSpPr>
              <p:cNvPr id="29" name="Round Diagonal Corner Rectangle 28"/>
              <p:cNvSpPr/>
              <p:nvPr/>
            </p:nvSpPr>
            <p:spPr>
              <a:xfrm>
                <a:off x="3048000" y="4724400"/>
                <a:ext cx="3200400" cy="1295400"/>
              </a:xfrm>
              <a:prstGeom prst="round2Diag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dirty="0">
                    <a:latin typeface="Times New Roman" panose="02020603050405020304" pitchFamily="18" charset="0"/>
                    <a:ea typeface="Calibri" panose="020F0502020204030204" pitchFamily="34" charset="0"/>
                    <a:cs typeface="Times New Roman" panose="02020603050405020304" pitchFamily="18" charset="0"/>
                  </a:rPr>
                  <a:t>Aturan </a:t>
                </a:r>
                <a:r>
                  <a:rPr lang="id-ID" i="1" dirty="0">
                    <a:latin typeface="Times New Roman" panose="02020603050405020304" pitchFamily="18" charset="0"/>
                    <a:ea typeface="Calibri" panose="020F0502020204030204" pitchFamily="34" charset="0"/>
                    <a:cs typeface="Times New Roman" panose="02020603050405020304" pitchFamily="18" charset="0"/>
                  </a:rPr>
                  <a:t>plant </a:t>
                </a:r>
                <a:r>
                  <a:rPr lang="id-ID" dirty="0">
                    <a:latin typeface="Times New Roman" panose="02020603050405020304" pitchFamily="18" charset="0"/>
                    <a:ea typeface="Calibri" panose="020F0502020204030204" pitchFamily="34" charset="0"/>
                    <a:cs typeface="Times New Roman" panose="02020603050405020304" pitchFamily="18" charset="0"/>
                  </a:rPr>
                  <a:t>ke-</a:t>
                </a:r>
                <a:r>
                  <a:rPr lang="en-US" dirty="0">
                    <a:latin typeface="Times New Roman" panose="02020603050405020304" pitchFamily="18" charset="0"/>
                    <a:ea typeface="Calibri" panose="020F0502020204030204" pitchFamily="34" charset="0"/>
                    <a:cs typeface="Times New Roman" panose="02020603050405020304" pitchFamily="18" charset="0"/>
                  </a:rPr>
                  <a:t>3</a:t>
                </a:r>
                <a:r>
                  <a:rPr lang="id-ID"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endParaRPr>
              </a:p>
              <a:p>
                <a:pPr eaLnBrk="1" hangingPunct="1"/>
                <a:r>
                  <a:rPr lang="id-ID" i="1" dirty="0">
                    <a:latin typeface="Times New Roman" panose="02020603050405020304" pitchFamily="18" charset="0"/>
                    <a:ea typeface="Calibri" panose="020F0502020204030204" pitchFamily="34" charset="0"/>
                    <a:cs typeface="Times New Roman" panose="02020603050405020304" pitchFamily="18" charset="0"/>
                  </a:rPr>
                  <a:t>If</a:t>
                </a:r>
                <a:r>
                  <a:rPr lang="id-ID" dirty="0">
                    <a:latin typeface="Times New Roman" panose="02020603050405020304" pitchFamily="18" charset="0"/>
                    <a:ea typeface="Calibri" panose="020F0502020204030204" pitchFamily="34" charset="0"/>
                    <a:cs typeface="Times New Roman" panose="02020603050405020304" pitchFamily="18" charset="0"/>
                  </a:rPr>
                  <a:t> </a:t>
                </a:r>
                <a:r>
                  <a:rPr lang="id-ID" i="1" dirty="0">
                    <a:latin typeface="Times New Roman" panose="02020603050405020304" pitchFamily="18" charset="0"/>
                    <a:ea typeface="Calibri" panose="020F0502020204030204" pitchFamily="34" charset="0"/>
                    <a:cs typeface="Times New Roman" panose="02020603050405020304" pitchFamily="18" charset="0"/>
                  </a:rPr>
                  <a:t>x</a:t>
                </a:r>
                <a:r>
                  <a:rPr lang="id-ID" i="1" baseline="-30000" dirty="0">
                    <a:latin typeface="Times New Roman" panose="02020603050405020304" pitchFamily="18" charset="0"/>
                    <a:ea typeface="Calibri" panose="020F0502020204030204" pitchFamily="34" charset="0"/>
                    <a:cs typeface="Times New Roman" panose="02020603050405020304" pitchFamily="18" charset="0"/>
                  </a:rPr>
                  <a:t>2</a:t>
                </a:r>
                <a:r>
                  <a:rPr lang="id-ID" i="1" dirty="0">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 </a:t>
                </a:r>
                <a:r>
                  <a:rPr lang="id-ID" i="1" dirty="0">
                    <a:latin typeface="Times New Roman" panose="02020603050405020304" pitchFamily="18" charset="0"/>
                    <a:ea typeface="Calibri" panose="020F0502020204030204" pitchFamily="34" charset="0"/>
                    <a:cs typeface="Times New Roman" panose="02020603050405020304" pitchFamily="18" charset="0"/>
                  </a:rPr>
                  <a:t>M</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 3</a:t>
                </a:r>
                <a:r>
                  <a:rPr lang="id-ID" dirty="0">
                    <a:latin typeface="Times New Roman" panose="02020603050405020304" pitchFamily="18" charset="0"/>
                    <a:ea typeface="Calibri" panose="020F0502020204030204" pitchFamily="34" charset="0"/>
                    <a:cs typeface="Times New Roman" panose="02020603050405020304" pitchFamily="18" charset="0"/>
                  </a:rPr>
                  <a:t> (sekitar </a:t>
                </a:r>
                <a:r>
                  <a:rPr lang="id-ID" dirty="0">
                    <a:cs typeface="Calibri" panose="020F0502020204030204" pitchFamily="34" charset="0"/>
                  </a:rPr>
                  <a:t>±</a:t>
                </a:r>
                <a:r>
                  <a:rPr lang="en-US" dirty="0">
                    <a:cs typeface="Calibri" panose="020F0502020204030204" pitchFamily="34" charset="0"/>
                  </a:rPr>
                  <a:t>0,5</a:t>
                </a:r>
                <a:r>
                  <a:rPr lang="id-ID" dirty="0">
                    <a:latin typeface="Times New Roman" panose="02020603050405020304" pitchFamily="18" charset="0"/>
                    <a:cs typeface="Calibri" panose="020F0502020204030204" pitchFamily="34" charset="0"/>
                  </a:rPr>
                  <a:t> rad)</a:t>
                </a:r>
                <a:endParaRPr lang="en-US" dirty="0"/>
              </a:p>
              <a:p>
                <a:pPr eaLnBrk="1" hangingPunct="1"/>
                <a:r>
                  <a:rPr lang="id-ID" i="1" dirty="0">
                    <a:latin typeface="Times New Roman" panose="02020603050405020304" pitchFamily="18" charset="0"/>
                    <a:cs typeface="Calibri" panose="020F0502020204030204" pitchFamily="34" charset="0"/>
                  </a:rPr>
                  <a:t>Then</a:t>
                </a:r>
                <a:r>
                  <a:rPr lang="id-ID"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id-ID" dirty="0"/>
              </a:p>
              <a:p>
                <a:pPr algn="ctr" eaLnBrk="1" hangingPunct="1"/>
                <a:endParaRPr lang="en-US" dirty="0">
                  <a:latin typeface="Calibri" panose="020F0502020204030204" pitchFamily="34" charset="0"/>
                </a:endParaRPr>
              </a:p>
            </p:txBody>
          </p:sp>
          <p:pic>
            <p:nvPicPr>
              <p:cNvPr id="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5334000"/>
                <a:ext cx="15779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7762" y="5562600"/>
                <a:ext cx="8842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TextBox 33"/>
            <p:cNvSpPr txBox="1"/>
            <p:nvPr/>
          </p:nvSpPr>
          <p:spPr>
            <a:xfrm>
              <a:off x="5443623" y="4657725"/>
              <a:ext cx="93410" cy="215444"/>
            </a:xfrm>
            <a:prstGeom prst="rect">
              <a:avLst/>
            </a:prstGeom>
            <a:solidFill>
              <a:schemeClr val="accent5">
                <a:lumMod val="20000"/>
                <a:lumOff val="80000"/>
              </a:schemeClr>
            </a:solidFill>
          </p:spPr>
          <p:txBody>
            <a:bodyPr wrap="square" rtlCol="0">
              <a:spAutoFit/>
            </a:bodyPr>
            <a:lstStyle/>
            <a:p>
              <a:r>
                <a:rPr lang="en-US" sz="800" dirty="0" smtClean="0"/>
                <a:t>3</a:t>
              </a:r>
              <a:endParaRPr lang="en-US" dirty="0"/>
            </a:p>
          </p:txBody>
        </p:sp>
        <p:sp>
          <p:nvSpPr>
            <p:cNvPr id="35" name="TextBox 34"/>
            <p:cNvSpPr txBox="1"/>
            <p:nvPr/>
          </p:nvSpPr>
          <p:spPr>
            <a:xfrm>
              <a:off x="6079875" y="4662718"/>
              <a:ext cx="93410" cy="215444"/>
            </a:xfrm>
            <a:prstGeom prst="rect">
              <a:avLst/>
            </a:prstGeom>
            <a:solidFill>
              <a:schemeClr val="accent5">
                <a:lumMod val="20000"/>
                <a:lumOff val="80000"/>
              </a:schemeClr>
            </a:solidFill>
          </p:spPr>
          <p:txBody>
            <a:bodyPr wrap="square" rtlCol="0">
              <a:spAutoFit/>
            </a:bodyPr>
            <a:lstStyle/>
            <a:p>
              <a:r>
                <a:rPr lang="en-US" sz="800" dirty="0" smtClean="0"/>
                <a:t>3</a:t>
              </a:r>
              <a:endParaRPr lang="en-US" dirty="0"/>
            </a:p>
          </p:txBody>
        </p:sp>
      </p:grpSp>
    </p:spTree>
    <p:extLst>
      <p:ext uri="{BB962C8B-B14F-4D97-AF65-F5344CB8AC3E}">
        <p14:creationId xmlns:p14="http://schemas.microsoft.com/office/powerpoint/2010/main" val="209188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fill="hold"/>
                                        <p:tgtEl>
                                          <p:spTgt spid="5"/>
                                        </p:tgtEl>
                                        <p:attrNameLst>
                                          <p:attrName>ppt_x</p:attrName>
                                        </p:attrNameLst>
                                      </p:cBhvr>
                                      <p:tavLst>
                                        <p:tav tm="0">
                                          <p:val>
                                            <p:strVal val="0-#ppt_w/2"/>
                                          </p:val>
                                        </p:tav>
                                        <p:tav tm="100000">
                                          <p:val>
                                            <p:strVal val="#ppt_x"/>
                                          </p:val>
                                        </p:tav>
                                      </p:tavLst>
                                    </p:anim>
                                    <p:anim calcmode="lin" valueType="num">
                                      <p:cBhvr additive="base">
                                        <p:cTn id="18" dur="250" fill="hold"/>
                                        <p:tgtEl>
                                          <p:spTgt spid="5"/>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2" presetClass="entr" presetSubtype="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Scale>
                                      <p:cBhvr>
                                        <p:cTn id="3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8"/>
                                        </p:tgtEl>
                                        <p:attrNameLst>
                                          <p:attrName>ppt_x</p:attrName>
                                          <p:attrName>ppt_y</p:attrName>
                                        </p:attrNameLst>
                                      </p:cBhvr>
                                    </p:animMotion>
                                    <p:animEffect transition="in" filter="fade">
                                      <p:cBhvr>
                                        <p:cTn id="34" dur="1000"/>
                                        <p:tgtEl>
                                          <p:spTgt spid="18"/>
                                        </p:tgtEl>
                                      </p:cBhvr>
                                    </p:animEffect>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32"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FUZZY T-S</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grpSp>
        <p:nvGrpSpPr>
          <p:cNvPr id="34" name="Group 43"/>
          <p:cNvGrpSpPr>
            <a:grpSpLocks/>
          </p:cNvGrpSpPr>
          <p:nvPr/>
        </p:nvGrpSpPr>
        <p:grpSpPr bwMode="auto">
          <a:xfrm>
            <a:off x="1505830" y="1184048"/>
            <a:ext cx="3124200" cy="1143000"/>
            <a:chOff x="838200" y="2209800"/>
            <a:chExt cx="3124200" cy="1143000"/>
          </a:xfrm>
        </p:grpSpPr>
        <p:sp>
          <p:nvSpPr>
            <p:cNvPr id="35" name="Round Diagonal Corner Rectangle 34"/>
            <p:cNvSpPr/>
            <p:nvPr/>
          </p:nvSpPr>
          <p:spPr>
            <a:xfrm>
              <a:off x="838200" y="2209800"/>
              <a:ext cx="3124200" cy="1143000"/>
            </a:xfrm>
            <a:prstGeom prst="round2Diag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id-ID" dirty="0">
                  <a:solidFill>
                    <a:schemeClr val="tx1"/>
                  </a:solidFill>
                  <a:latin typeface="Times New Roman" pitchFamily="18" charset="0"/>
                  <a:ea typeface="Calibri" pitchFamily="34" charset="0"/>
                  <a:cs typeface="Times New Roman" pitchFamily="18" charset="0"/>
                </a:rPr>
                <a:t>Aturan </a:t>
              </a:r>
              <a:r>
                <a:rPr lang="en-US" dirty="0" err="1">
                  <a:solidFill>
                    <a:schemeClr val="tx1"/>
                  </a:solidFill>
                  <a:latin typeface="Times New Roman" pitchFamily="18" charset="0"/>
                  <a:ea typeface="Calibri" pitchFamily="34" charset="0"/>
                  <a:cs typeface="Times New Roman" pitchFamily="18" charset="0"/>
                </a:rPr>
                <a:t>kontroler</a:t>
              </a:r>
              <a:r>
                <a:rPr lang="id-ID" i="1" dirty="0">
                  <a:solidFill>
                    <a:schemeClr val="tx1"/>
                  </a:solidFill>
                  <a:latin typeface="Times New Roman" pitchFamily="18" charset="0"/>
                  <a:ea typeface="Calibri" pitchFamily="34" charset="0"/>
                  <a:cs typeface="Times New Roman" pitchFamily="18" charset="0"/>
                </a:rPr>
                <a:t> </a:t>
              </a:r>
              <a:r>
                <a:rPr lang="id-ID" dirty="0">
                  <a:solidFill>
                    <a:schemeClr val="tx1"/>
                  </a:solidFill>
                  <a:latin typeface="Times New Roman" pitchFamily="18" charset="0"/>
                  <a:ea typeface="Calibri" pitchFamily="34" charset="0"/>
                  <a:cs typeface="Times New Roman" pitchFamily="18" charset="0"/>
                </a:rPr>
                <a:t>ke-1:</a:t>
              </a:r>
              <a:r>
                <a:rPr lang="en-US" dirty="0">
                  <a:solidFill>
                    <a:schemeClr val="tx1"/>
                  </a:solidFill>
                  <a:latin typeface="Times New Roman" pitchFamily="18" charset="0"/>
                  <a:ea typeface="Calibri" pitchFamily="34" charset="0"/>
                  <a:cs typeface="Times New Roman" pitchFamily="18" charset="0"/>
                </a:rPr>
                <a:t>	</a:t>
              </a:r>
              <a:endParaRPr lang="en-US" dirty="0">
                <a:solidFill>
                  <a:schemeClr val="tx1"/>
                </a:solidFill>
                <a:latin typeface="Arial" pitchFamily="34" charset="0"/>
                <a:cs typeface="Arial" pitchFamily="34" charset="0"/>
              </a:endParaRPr>
            </a:p>
            <a:p>
              <a:pPr eaLnBrk="0" hangingPunct="0">
                <a:defRPr/>
              </a:pPr>
              <a:r>
                <a:rPr lang="id-ID" i="1" dirty="0">
                  <a:solidFill>
                    <a:schemeClr val="tx1"/>
                  </a:solidFill>
                  <a:latin typeface="Times New Roman" pitchFamily="18" charset="0"/>
                  <a:ea typeface="Calibri" pitchFamily="34" charset="0"/>
                  <a:cs typeface="Times New Roman" pitchFamily="18" charset="0"/>
                </a:rPr>
                <a:t>If</a:t>
              </a:r>
              <a:r>
                <a:rPr lang="id-ID" dirty="0">
                  <a:solidFill>
                    <a:schemeClr val="tx1"/>
                  </a:solidFill>
                  <a:latin typeface="Times New Roman" pitchFamily="18" charset="0"/>
                  <a:ea typeface="Calibri" pitchFamily="34" charset="0"/>
                  <a:cs typeface="Times New Roman" pitchFamily="18" charset="0"/>
                </a:rPr>
                <a:t> </a:t>
              </a:r>
              <a:r>
                <a:rPr lang="id-ID" i="1" dirty="0">
                  <a:solidFill>
                    <a:schemeClr val="tx1"/>
                  </a:solidFill>
                  <a:latin typeface="Times New Roman" pitchFamily="18" charset="0"/>
                  <a:ea typeface="Calibri" pitchFamily="34" charset="0"/>
                  <a:cs typeface="Times New Roman" pitchFamily="18" charset="0"/>
                </a:rPr>
                <a:t>x</a:t>
              </a:r>
              <a:r>
                <a:rPr lang="id-ID" i="1" baseline="-30000" dirty="0">
                  <a:solidFill>
                    <a:schemeClr val="tx1"/>
                  </a:solidFill>
                  <a:latin typeface="Times New Roman" pitchFamily="18" charset="0"/>
                  <a:ea typeface="Calibri" pitchFamily="34" charset="0"/>
                  <a:cs typeface="Times New Roman" pitchFamily="18" charset="0"/>
                </a:rPr>
                <a:t>2</a:t>
              </a:r>
              <a:r>
                <a:rPr lang="id-ID" i="1" dirty="0">
                  <a:solidFill>
                    <a:schemeClr val="tx1"/>
                  </a:solidFill>
                  <a:latin typeface="Times New Roman" pitchFamily="18" charset="0"/>
                  <a:ea typeface="Calibri" pitchFamily="34" charset="0"/>
                  <a:cs typeface="Times New Roman" pitchFamily="18" charset="0"/>
                </a:rPr>
                <a:t> </a:t>
              </a:r>
              <a:r>
                <a:rPr lang="id-ID" dirty="0">
                  <a:solidFill>
                    <a:schemeClr val="tx1"/>
                  </a:solidFill>
                  <a:latin typeface="Times New Roman" pitchFamily="18" charset="0"/>
                  <a:ea typeface="Calibri" pitchFamily="34" charset="0"/>
                  <a:cs typeface="Times New Roman" pitchFamily="18" charset="0"/>
                </a:rPr>
                <a:t>= </a:t>
              </a:r>
              <a:r>
                <a:rPr lang="id-ID" i="1" dirty="0">
                  <a:solidFill>
                    <a:schemeClr val="tx1"/>
                  </a:solidFill>
                  <a:latin typeface="Times New Roman" pitchFamily="18" charset="0"/>
                  <a:ea typeface="Calibri" pitchFamily="34" charset="0"/>
                  <a:cs typeface="Times New Roman" pitchFamily="18" charset="0"/>
                </a:rPr>
                <a:t>M</a:t>
              </a:r>
              <a:r>
                <a:rPr lang="id-ID" baseline="-30000" dirty="0">
                  <a:solidFill>
                    <a:schemeClr val="tx1"/>
                  </a:solidFill>
                  <a:latin typeface="Times New Roman" pitchFamily="18" charset="0"/>
                  <a:ea typeface="Calibri" pitchFamily="34" charset="0"/>
                  <a:cs typeface="Times New Roman" pitchFamily="18" charset="0"/>
                </a:rPr>
                <a:t>1</a:t>
              </a:r>
              <a:r>
                <a:rPr lang="id-ID" dirty="0">
                  <a:solidFill>
                    <a:schemeClr val="tx1"/>
                  </a:solidFill>
                  <a:latin typeface="Times New Roman" pitchFamily="18" charset="0"/>
                  <a:ea typeface="Calibri" pitchFamily="34" charset="0"/>
                  <a:cs typeface="Times New Roman" pitchFamily="18" charset="0"/>
                </a:rPr>
                <a:t> (sekitar 0 rad)</a:t>
              </a:r>
              <a:endParaRPr lang="en-US" dirty="0">
                <a:solidFill>
                  <a:schemeClr val="tx1"/>
                </a:solidFill>
                <a:latin typeface="Arial" pitchFamily="34" charset="0"/>
                <a:cs typeface="Arial" pitchFamily="34" charset="0"/>
              </a:endParaRPr>
            </a:p>
            <a:p>
              <a:pPr eaLnBrk="0" hangingPunct="0">
                <a:defRPr/>
              </a:pPr>
              <a:r>
                <a:rPr lang="id-ID" i="1" dirty="0">
                  <a:solidFill>
                    <a:schemeClr val="tx1"/>
                  </a:solidFill>
                  <a:latin typeface="Times New Roman" pitchFamily="18" charset="0"/>
                  <a:ea typeface="Calibri" pitchFamily="34" charset="0"/>
                  <a:cs typeface="Times New Roman" pitchFamily="18" charset="0"/>
                </a:rPr>
                <a:t>Then</a:t>
              </a:r>
              <a:r>
                <a:rPr lang="en-US" i="1" dirty="0">
                  <a:solidFill>
                    <a:schemeClr val="tx1"/>
                  </a:solidFill>
                  <a:latin typeface="Times New Roman" pitchFamily="18" charset="0"/>
                  <a:ea typeface="Calibri" pitchFamily="34" charset="0"/>
                  <a:cs typeface="Times New Roman" pitchFamily="18" charset="0"/>
                </a:rPr>
                <a:t> </a:t>
              </a:r>
            </a:p>
            <a:p>
              <a:pPr algn="ctr">
                <a:defRPr/>
              </a:pPr>
              <a:endParaRPr lang="en-US" dirty="0"/>
            </a:p>
          </p:txBody>
        </p:sp>
        <p:pic>
          <p:nvPicPr>
            <p:cNvPr id="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743200"/>
              <a:ext cx="14319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44"/>
          <p:cNvGrpSpPr>
            <a:grpSpLocks/>
          </p:cNvGrpSpPr>
          <p:nvPr/>
        </p:nvGrpSpPr>
        <p:grpSpPr bwMode="auto">
          <a:xfrm>
            <a:off x="2877430" y="2479448"/>
            <a:ext cx="3124200" cy="1143000"/>
            <a:chOff x="2286000" y="3505200"/>
            <a:chExt cx="3124200" cy="1143000"/>
          </a:xfrm>
        </p:grpSpPr>
        <p:sp>
          <p:nvSpPr>
            <p:cNvPr id="38" name="Round Diagonal Corner Rectangle 37"/>
            <p:cNvSpPr/>
            <p:nvPr/>
          </p:nvSpPr>
          <p:spPr>
            <a:xfrm>
              <a:off x="2286000" y="3505200"/>
              <a:ext cx="3124200" cy="1143000"/>
            </a:xfrm>
            <a:prstGeom prst="round2Diag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atin typeface="Times New Roman" panose="02020603050405020304" pitchFamily="18" charset="0"/>
                  <a:ea typeface="Calibri" panose="020F0502020204030204" pitchFamily="34" charset="0"/>
                  <a:cs typeface="Times New Roman" panose="02020603050405020304" pitchFamily="18" charset="0"/>
                </a:rPr>
                <a:t>Aturan </a:t>
              </a:r>
              <a:r>
                <a:rPr lang="en-US">
                  <a:latin typeface="Times New Roman" panose="02020603050405020304" pitchFamily="18" charset="0"/>
                  <a:ea typeface="Calibri" panose="020F0502020204030204" pitchFamily="34" charset="0"/>
                  <a:cs typeface="Times New Roman" panose="02020603050405020304" pitchFamily="18" charset="0"/>
                </a:rPr>
                <a:t>kontroler </a:t>
              </a:r>
              <a:r>
                <a:rPr lang="id-ID">
                  <a:latin typeface="Times New Roman" panose="02020603050405020304" pitchFamily="18" charset="0"/>
                  <a:ea typeface="Calibri" panose="020F0502020204030204" pitchFamily="34" charset="0"/>
                  <a:cs typeface="Times New Roman" panose="02020603050405020304" pitchFamily="18" charset="0"/>
                </a:rPr>
                <a:t>ke-</a:t>
              </a:r>
              <a:r>
                <a:rPr lang="en-US">
                  <a:latin typeface="Times New Roman" panose="02020603050405020304" pitchFamily="18" charset="0"/>
                  <a:ea typeface="Calibri" panose="020F0502020204030204" pitchFamily="34" charset="0"/>
                  <a:cs typeface="Times New Roman" panose="02020603050405020304" pitchFamily="18" charset="0"/>
                </a:rPr>
                <a:t>2</a:t>
              </a:r>
              <a:r>
                <a:rPr lang="id-ID">
                  <a:latin typeface="Times New Roman" panose="02020603050405020304" pitchFamily="18" charset="0"/>
                  <a:ea typeface="Calibri" panose="020F0502020204030204" pitchFamily="34" charset="0"/>
                  <a:cs typeface="Times New Roman" panose="02020603050405020304" pitchFamily="18" charset="0"/>
                </a:rPr>
                <a:t>:</a:t>
              </a:r>
              <a:endParaRPr lang="en-US">
                <a:ea typeface="Calibri" panose="020F0502020204030204" pitchFamily="34" charset="0"/>
              </a:endParaRPr>
            </a:p>
            <a:p>
              <a:r>
                <a:rPr lang="id-ID" i="1">
                  <a:latin typeface="Times New Roman" panose="02020603050405020304" pitchFamily="18" charset="0"/>
                  <a:ea typeface="Calibri" panose="020F0502020204030204" pitchFamily="34" charset="0"/>
                  <a:cs typeface="Times New Roman" panose="02020603050405020304" pitchFamily="18" charset="0"/>
                </a:rPr>
                <a:t>If</a:t>
              </a:r>
              <a:r>
                <a:rPr lang="id-ID">
                  <a:latin typeface="Times New Roman" panose="02020603050405020304" pitchFamily="18" charset="0"/>
                  <a:ea typeface="Calibri" panose="020F0502020204030204" pitchFamily="34" charset="0"/>
                  <a:cs typeface="Times New Roman" panose="02020603050405020304" pitchFamily="18" charset="0"/>
                </a:rPr>
                <a:t> </a:t>
              </a:r>
              <a:r>
                <a:rPr lang="id-ID" i="1">
                  <a:latin typeface="Times New Roman" panose="02020603050405020304" pitchFamily="18" charset="0"/>
                  <a:ea typeface="Calibri" panose="020F0502020204030204" pitchFamily="34" charset="0"/>
                  <a:cs typeface="Times New Roman" panose="02020603050405020304" pitchFamily="18" charset="0"/>
                </a:rPr>
                <a:t>x</a:t>
              </a:r>
              <a:r>
                <a:rPr lang="id-ID" i="1" baseline="-30000">
                  <a:latin typeface="Times New Roman" panose="02020603050405020304" pitchFamily="18" charset="0"/>
                  <a:ea typeface="Calibri" panose="020F0502020204030204" pitchFamily="34" charset="0"/>
                  <a:cs typeface="Times New Roman" panose="02020603050405020304" pitchFamily="18" charset="0"/>
                </a:rPr>
                <a:t>2</a:t>
              </a:r>
              <a:r>
                <a:rPr lang="id-ID" i="1">
                  <a:latin typeface="Times New Roman" panose="02020603050405020304" pitchFamily="18" charset="0"/>
                  <a:ea typeface="Calibri" panose="020F0502020204030204" pitchFamily="34" charset="0"/>
                  <a:cs typeface="Times New Roman" panose="02020603050405020304" pitchFamily="18" charset="0"/>
                </a:rPr>
                <a:t> </a:t>
              </a:r>
              <a:r>
                <a:rPr lang="id-ID">
                  <a:latin typeface="Times New Roman" panose="02020603050405020304" pitchFamily="18" charset="0"/>
                  <a:ea typeface="Calibri" panose="020F0502020204030204" pitchFamily="34" charset="0"/>
                  <a:cs typeface="Times New Roman" panose="02020603050405020304" pitchFamily="18" charset="0"/>
                </a:rPr>
                <a:t>= </a:t>
              </a:r>
              <a:r>
                <a:rPr lang="id-ID" i="1">
                  <a:latin typeface="Times New Roman" panose="02020603050405020304" pitchFamily="18" charset="0"/>
                  <a:ea typeface="Calibri" panose="020F0502020204030204" pitchFamily="34" charset="0"/>
                  <a:cs typeface="Times New Roman" panose="02020603050405020304" pitchFamily="18" charset="0"/>
                </a:rPr>
                <a:t>M</a:t>
              </a:r>
              <a:r>
                <a:rPr lang="en-US" baseline="-30000">
                  <a:latin typeface="Times New Roman" panose="02020603050405020304" pitchFamily="18" charset="0"/>
                  <a:ea typeface="Calibri" panose="020F0502020204030204" pitchFamily="34" charset="0"/>
                  <a:cs typeface="Times New Roman" panose="02020603050405020304" pitchFamily="18" charset="0"/>
                </a:rPr>
                <a:t>2</a:t>
              </a:r>
              <a:r>
                <a:rPr lang="id-ID">
                  <a:latin typeface="Times New Roman" panose="02020603050405020304" pitchFamily="18" charset="0"/>
                  <a:ea typeface="Calibri" panose="020F0502020204030204" pitchFamily="34" charset="0"/>
                  <a:cs typeface="Times New Roman" panose="02020603050405020304" pitchFamily="18" charset="0"/>
                </a:rPr>
                <a:t> (sekitar </a:t>
              </a:r>
              <a:r>
                <a:rPr lang="id-ID">
                  <a:cs typeface="Calibri" panose="020F0502020204030204" pitchFamily="34" charset="0"/>
                </a:rPr>
                <a:t>±</a:t>
              </a:r>
              <a:r>
                <a:rPr lang="en-US">
                  <a:cs typeface="Calibri" panose="020F0502020204030204" pitchFamily="34" charset="0"/>
                </a:rPr>
                <a:t>0,3</a:t>
              </a:r>
              <a:r>
                <a:rPr lang="id-ID">
                  <a:latin typeface="Times New Roman" panose="02020603050405020304" pitchFamily="18" charset="0"/>
                  <a:cs typeface="Calibri" panose="020F0502020204030204" pitchFamily="34" charset="0"/>
                </a:rPr>
                <a:t>  rad)</a:t>
              </a:r>
              <a:endParaRPr lang="en-US"/>
            </a:p>
            <a:p>
              <a:r>
                <a:rPr lang="id-ID" i="1">
                  <a:latin typeface="Times New Roman" panose="02020603050405020304" pitchFamily="18" charset="0"/>
                  <a:cs typeface="Calibri" panose="020F0502020204030204" pitchFamily="34" charset="0"/>
                </a:rPr>
                <a:t>Then</a:t>
              </a:r>
              <a:r>
                <a:rPr lang="id-ID">
                  <a:latin typeface="Times New Roman" panose="02020603050405020304" pitchFamily="18" charset="0"/>
                  <a:cs typeface="Times New Roman" panose="02020603050405020304" pitchFamily="18" charset="0"/>
                </a:rPr>
                <a:t> </a:t>
              </a:r>
              <a:endParaRPr lang="id-ID"/>
            </a:p>
            <a:p>
              <a:pPr algn="ctr" eaLnBrk="1" hangingPunct="1"/>
              <a:endParaRPr lang="en-US">
                <a:solidFill>
                  <a:srgbClr val="FFFFFF"/>
                </a:solidFill>
                <a:latin typeface="Calibri" panose="020F0502020204030204" pitchFamily="34" charset="0"/>
              </a:endParaRPr>
            </a:p>
          </p:txBody>
        </p:sp>
        <p:pic>
          <p:nvPicPr>
            <p:cNvPr id="3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038600"/>
              <a:ext cx="14906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45"/>
          <p:cNvGrpSpPr>
            <a:grpSpLocks/>
          </p:cNvGrpSpPr>
          <p:nvPr/>
        </p:nvGrpSpPr>
        <p:grpSpPr bwMode="auto">
          <a:xfrm>
            <a:off x="4477630" y="3774848"/>
            <a:ext cx="3124200" cy="1143000"/>
            <a:chOff x="4114800" y="4800600"/>
            <a:chExt cx="3124200" cy="1143000"/>
          </a:xfrm>
        </p:grpSpPr>
        <p:sp>
          <p:nvSpPr>
            <p:cNvPr id="41" name="Round Diagonal Corner Rectangle 40"/>
            <p:cNvSpPr/>
            <p:nvPr/>
          </p:nvSpPr>
          <p:spPr>
            <a:xfrm>
              <a:off x="4114800" y="4800600"/>
              <a:ext cx="3124200" cy="1143000"/>
            </a:xfrm>
            <a:prstGeom prst="round2Diag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atin typeface="Times New Roman" panose="02020603050405020304" pitchFamily="18" charset="0"/>
                  <a:ea typeface="Calibri" panose="020F0502020204030204" pitchFamily="34" charset="0"/>
                  <a:cs typeface="Times New Roman" panose="02020603050405020304" pitchFamily="18" charset="0"/>
                </a:rPr>
                <a:t>Aturan </a:t>
              </a:r>
              <a:r>
                <a:rPr lang="en-US">
                  <a:latin typeface="Times New Roman" panose="02020603050405020304" pitchFamily="18" charset="0"/>
                  <a:ea typeface="Calibri" panose="020F0502020204030204" pitchFamily="34" charset="0"/>
                  <a:cs typeface="Times New Roman" panose="02020603050405020304" pitchFamily="18" charset="0"/>
                </a:rPr>
                <a:t>kontroler </a:t>
              </a:r>
              <a:r>
                <a:rPr lang="id-ID">
                  <a:latin typeface="Times New Roman" panose="02020603050405020304" pitchFamily="18" charset="0"/>
                  <a:ea typeface="Calibri" panose="020F0502020204030204" pitchFamily="34" charset="0"/>
                  <a:cs typeface="Times New Roman" panose="02020603050405020304" pitchFamily="18" charset="0"/>
                </a:rPr>
                <a:t>ke-</a:t>
              </a:r>
              <a:r>
                <a:rPr lang="en-US">
                  <a:latin typeface="Times New Roman" panose="02020603050405020304" pitchFamily="18" charset="0"/>
                  <a:ea typeface="Calibri" panose="020F0502020204030204" pitchFamily="34" charset="0"/>
                  <a:cs typeface="Times New Roman" panose="02020603050405020304" pitchFamily="18" charset="0"/>
                </a:rPr>
                <a:t>3</a:t>
              </a:r>
              <a:r>
                <a:rPr lang="id-ID">
                  <a:latin typeface="Times New Roman" panose="02020603050405020304" pitchFamily="18" charset="0"/>
                  <a:ea typeface="Calibri" panose="020F0502020204030204" pitchFamily="34" charset="0"/>
                  <a:cs typeface="Times New Roman" panose="02020603050405020304" pitchFamily="18" charset="0"/>
                </a:rPr>
                <a:t>:</a:t>
              </a:r>
              <a:endParaRPr lang="en-US">
                <a:ea typeface="Calibri" panose="020F0502020204030204" pitchFamily="34" charset="0"/>
              </a:endParaRPr>
            </a:p>
            <a:p>
              <a:r>
                <a:rPr lang="id-ID" i="1">
                  <a:latin typeface="Times New Roman" panose="02020603050405020304" pitchFamily="18" charset="0"/>
                  <a:ea typeface="Calibri" panose="020F0502020204030204" pitchFamily="34" charset="0"/>
                  <a:cs typeface="Times New Roman" panose="02020603050405020304" pitchFamily="18" charset="0"/>
                </a:rPr>
                <a:t>If</a:t>
              </a:r>
              <a:r>
                <a:rPr lang="id-ID">
                  <a:latin typeface="Times New Roman" panose="02020603050405020304" pitchFamily="18" charset="0"/>
                  <a:ea typeface="Calibri" panose="020F0502020204030204" pitchFamily="34" charset="0"/>
                  <a:cs typeface="Times New Roman" panose="02020603050405020304" pitchFamily="18" charset="0"/>
                </a:rPr>
                <a:t> </a:t>
              </a:r>
              <a:r>
                <a:rPr lang="id-ID" i="1">
                  <a:latin typeface="Times New Roman" panose="02020603050405020304" pitchFamily="18" charset="0"/>
                  <a:ea typeface="Calibri" panose="020F0502020204030204" pitchFamily="34" charset="0"/>
                  <a:cs typeface="Times New Roman" panose="02020603050405020304" pitchFamily="18" charset="0"/>
                </a:rPr>
                <a:t>x</a:t>
              </a:r>
              <a:r>
                <a:rPr lang="id-ID" i="1" baseline="-30000">
                  <a:latin typeface="Times New Roman" panose="02020603050405020304" pitchFamily="18" charset="0"/>
                  <a:ea typeface="Calibri" panose="020F0502020204030204" pitchFamily="34" charset="0"/>
                  <a:cs typeface="Times New Roman" panose="02020603050405020304" pitchFamily="18" charset="0"/>
                </a:rPr>
                <a:t>2</a:t>
              </a:r>
              <a:r>
                <a:rPr lang="id-ID" i="1">
                  <a:latin typeface="Times New Roman" panose="02020603050405020304" pitchFamily="18" charset="0"/>
                  <a:ea typeface="Calibri" panose="020F0502020204030204" pitchFamily="34" charset="0"/>
                  <a:cs typeface="Times New Roman" panose="02020603050405020304" pitchFamily="18" charset="0"/>
                </a:rPr>
                <a:t> </a:t>
              </a:r>
              <a:r>
                <a:rPr lang="id-ID">
                  <a:latin typeface="Times New Roman" panose="02020603050405020304" pitchFamily="18" charset="0"/>
                  <a:ea typeface="Calibri" panose="020F0502020204030204" pitchFamily="34" charset="0"/>
                  <a:cs typeface="Times New Roman" panose="02020603050405020304" pitchFamily="18" charset="0"/>
                </a:rPr>
                <a:t>= </a:t>
              </a:r>
              <a:r>
                <a:rPr lang="id-ID" i="1">
                  <a:latin typeface="Times New Roman" panose="02020603050405020304" pitchFamily="18" charset="0"/>
                  <a:ea typeface="Calibri" panose="020F0502020204030204" pitchFamily="34" charset="0"/>
                  <a:cs typeface="Times New Roman" panose="02020603050405020304" pitchFamily="18" charset="0"/>
                </a:rPr>
                <a:t>M</a:t>
              </a:r>
              <a:r>
                <a:rPr lang="en-US" baseline="-30000">
                  <a:latin typeface="Times New Roman" panose="02020603050405020304" pitchFamily="18" charset="0"/>
                  <a:ea typeface="Calibri" panose="020F0502020204030204" pitchFamily="34" charset="0"/>
                  <a:cs typeface="Times New Roman" panose="02020603050405020304" pitchFamily="18" charset="0"/>
                </a:rPr>
                <a:t>3</a:t>
              </a:r>
              <a:r>
                <a:rPr lang="id-ID">
                  <a:latin typeface="Times New Roman" panose="02020603050405020304" pitchFamily="18" charset="0"/>
                  <a:ea typeface="Calibri" panose="020F0502020204030204" pitchFamily="34" charset="0"/>
                  <a:cs typeface="Times New Roman" panose="02020603050405020304" pitchFamily="18" charset="0"/>
                </a:rPr>
                <a:t> (sekitar </a:t>
              </a:r>
              <a:r>
                <a:rPr lang="id-ID">
                  <a:cs typeface="Calibri" panose="020F0502020204030204" pitchFamily="34" charset="0"/>
                </a:rPr>
                <a:t>±</a:t>
              </a:r>
              <a:r>
                <a:rPr lang="en-US">
                  <a:cs typeface="Calibri" panose="020F0502020204030204" pitchFamily="34" charset="0"/>
                </a:rPr>
                <a:t>0,5</a:t>
              </a:r>
              <a:r>
                <a:rPr lang="id-ID">
                  <a:latin typeface="Times New Roman" panose="02020603050405020304" pitchFamily="18" charset="0"/>
                  <a:cs typeface="Calibri" panose="020F0502020204030204" pitchFamily="34" charset="0"/>
                </a:rPr>
                <a:t> rad)</a:t>
              </a:r>
              <a:endParaRPr lang="en-US"/>
            </a:p>
            <a:p>
              <a:r>
                <a:rPr lang="id-ID" i="1">
                  <a:latin typeface="Times New Roman" panose="02020603050405020304" pitchFamily="18" charset="0"/>
                  <a:cs typeface="Calibri" panose="020F0502020204030204" pitchFamily="34" charset="0"/>
                </a:rPr>
                <a:t>Then</a:t>
              </a:r>
              <a:r>
                <a:rPr lang="id-ID">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endParaRPr lang="id-ID"/>
            </a:p>
            <a:p>
              <a:pPr algn="ctr" eaLnBrk="1" hangingPunct="1"/>
              <a:endParaRPr lang="en-US">
                <a:solidFill>
                  <a:srgbClr val="FFFFFF"/>
                </a:solidFill>
                <a:latin typeface="Calibri" panose="020F0502020204030204" pitchFamily="34" charset="0"/>
              </a:endParaRPr>
            </a:p>
          </p:txBody>
        </p:sp>
        <p:pic>
          <p:nvPicPr>
            <p:cNvPr id="4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5334000"/>
              <a:ext cx="14652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Rounded Rectangle 42"/>
          <p:cNvSpPr/>
          <p:nvPr/>
        </p:nvSpPr>
        <p:spPr>
          <a:xfrm>
            <a:off x="6719888" y="1184048"/>
            <a:ext cx="3238500" cy="180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Aturan</a:t>
            </a:r>
            <a:r>
              <a:rPr lang="en-US" dirty="0" smtClean="0"/>
              <a:t> </a:t>
            </a:r>
            <a:r>
              <a:rPr lang="en-US" dirty="0" err="1"/>
              <a:t>k</a:t>
            </a:r>
            <a:r>
              <a:rPr lang="en-US" dirty="0" err="1" smtClean="0"/>
              <a:t>ontroler</a:t>
            </a:r>
            <a:r>
              <a:rPr lang="en-US" dirty="0" smtClean="0"/>
              <a:t> </a:t>
            </a:r>
            <a:r>
              <a:rPr lang="en-US" dirty="0" err="1" smtClean="0"/>
              <a:t>bersesuaian</a:t>
            </a:r>
            <a:r>
              <a:rPr lang="en-US" dirty="0" smtClean="0"/>
              <a:t> </a:t>
            </a:r>
            <a:r>
              <a:rPr lang="en-US" dirty="0" err="1" smtClean="0"/>
              <a:t>dengan</a:t>
            </a:r>
            <a:r>
              <a:rPr lang="en-US" dirty="0" smtClean="0"/>
              <a:t> </a:t>
            </a:r>
            <a:r>
              <a:rPr lang="en-US" dirty="0" err="1" smtClean="0"/>
              <a:t>aturan</a:t>
            </a:r>
            <a:r>
              <a:rPr lang="en-US" dirty="0" smtClean="0"/>
              <a:t> plant</a:t>
            </a:r>
            <a:endParaRPr lang="en-US" dirty="0"/>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ATURAN KONTROLER</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50084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52" presetClass="entr" presetSubtype="0"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Scale>
                                      <p:cBhvr>
                                        <p:cTn id="33"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4"/>
                                        </p:tgtEl>
                                        <p:attrNameLst>
                                          <p:attrName>ppt_x</p:attrName>
                                          <p:attrName>ppt_y</p:attrName>
                                        </p:attrNameLst>
                                      </p:cBhvr>
                                    </p:animMotion>
                                    <p:animEffect transition="in" filter="fade">
                                      <p:cBhvr>
                                        <p:cTn id="35" dur="1000"/>
                                        <p:tgtEl>
                                          <p:spTgt spid="34"/>
                                        </p:tgtEl>
                                      </p:cBhvr>
                                    </p:animEffect>
                                  </p:childTnLst>
                                </p:cTn>
                              </p:par>
                            </p:childTnLst>
                          </p:cTn>
                        </p:par>
                        <p:par>
                          <p:cTn id="36" fill="hold">
                            <p:stCondLst>
                              <p:cond delay="3500"/>
                            </p:stCondLst>
                            <p:childTnLst>
                              <p:par>
                                <p:cTn id="37" presetID="52"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Scale>
                                      <p:cBhvr>
                                        <p:cTn id="39"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7"/>
                                        </p:tgtEl>
                                        <p:attrNameLst>
                                          <p:attrName>ppt_x</p:attrName>
                                          <p:attrName>ppt_y</p:attrName>
                                        </p:attrNameLst>
                                      </p:cBhvr>
                                    </p:animMotion>
                                    <p:animEffect transition="in" filter="fade">
                                      <p:cBhvr>
                                        <p:cTn id="41" dur="1000"/>
                                        <p:tgtEl>
                                          <p:spTgt spid="37"/>
                                        </p:tgtEl>
                                      </p:cBhvr>
                                    </p:animEffect>
                                  </p:childTnLst>
                                </p:cTn>
                              </p:par>
                            </p:childTnLst>
                          </p:cTn>
                        </p:par>
                        <p:par>
                          <p:cTn id="42" fill="hold">
                            <p:stCondLst>
                              <p:cond delay="4500"/>
                            </p:stCondLst>
                            <p:childTnLst>
                              <p:par>
                                <p:cTn id="43" presetID="52" presetClass="entr" presetSubtype="0"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Scale>
                                      <p:cBhvr>
                                        <p:cTn id="4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40"/>
                                        </p:tgtEl>
                                        <p:attrNameLst>
                                          <p:attrName>ppt_x</p:attrName>
                                          <p:attrName>ppt_y</p:attrName>
                                        </p:attrNameLst>
                                      </p:cBhvr>
                                    </p:animMotion>
                                    <p:animEffect transition="in" filter="fade">
                                      <p:cBhvr>
                                        <p:cTn id="4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FUZZY T-S</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FUNGSI KEANGGOTAAN</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pic>
        <p:nvPicPr>
          <p:cNvPr id="22" name="Picture 21"/>
          <p:cNvPicPr/>
          <p:nvPr/>
        </p:nvPicPr>
        <p:blipFill>
          <a:blip r:embed="rId5" cstate="print"/>
          <a:srcRect l="9079" t="4487" r="47657" b="9615"/>
          <a:stretch>
            <a:fillRect/>
          </a:stretch>
        </p:blipFill>
        <p:spPr bwMode="auto">
          <a:xfrm>
            <a:off x="1234319" y="955824"/>
            <a:ext cx="5341786" cy="4054328"/>
          </a:xfrm>
          <a:prstGeom prst="rect">
            <a:avLst/>
          </a:prstGeom>
          <a:noFill/>
          <a:ln w="9525">
            <a:noFill/>
            <a:miter lim="800000"/>
            <a:headEnd/>
            <a:tailEnd/>
          </a:ln>
        </p:spPr>
      </p:pic>
      <p:sp>
        <p:nvSpPr>
          <p:cNvPr id="23" name="Rectangle 22"/>
          <p:cNvSpPr/>
          <p:nvPr/>
        </p:nvSpPr>
        <p:spPr>
          <a:xfrm>
            <a:off x="7017029" y="1935296"/>
            <a:ext cx="3703785" cy="16359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M1 </a:t>
            </a:r>
            <a:r>
              <a:rPr lang="en-US" dirty="0" err="1" smtClean="0"/>
              <a:t>Fungsi</a:t>
            </a:r>
            <a:r>
              <a:rPr lang="en-US" dirty="0" smtClean="0"/>
              <a:t> </a:t>
            </a:r>
            <a:r>
              <a:rPr lang="en-US" dirty="0" err="1"/>
              <a:t>K</a:t>
            </a:r>
            <a:r>
              <a:rPr lang="en-US" dirty="0" err="1" smtClean="0"/>
              <a:t>eanggotaan</a:t>
            </a:r>
            <a:r>
              <a:rPr lang="en-US" dirty="0" smtClean="0"/>
              <a:t> </a:t>
            </a:r>
            <a:r>
              <a:rPr lang="en-US" dirty="0" err="1" smtClean="0"/>
              <a:t>Segitiga</a:t>
            </a:r>
            <a:endParaRPr lang="en-US" dirty="0" smtClean="0"/>
          </a:p>
          <a:p>
            <a:r>
              <a:rPr lang="en-US" dirty="0" smtClean="0"/>
              <a:t>M2 </a:t>
            </a:r>
            <a:r>
              <a:rPr lang="en-US" dirty="0" err="1" smtClean="0"/>
              <a:t>Fungsi</a:t>
            </a:r>
            <a:r>
              <a:rPr lang="en-US" dirty="0" smtClean="0"/>
              <a:t> </a:t>
            </a:r>
            <a:r>
              <a:rPr lang="en-US" dirty="0" err="1" smtClean="0"/>
              <a:t>Keanggotaan</a:t>
            </a:r>
            <a:r>
              <a:rPr lang="en-US" dirty="0" smtClean="0"/>
              <a:t> </a:t>
            </a:r>
            <a:r>
              <a:rPr lang="en-US" dirty="0" err="1" smtClean="0"/>
              <a:t>Segitiga</a:t>
            </a:r>
            <a:endParaRPr lang="en-US" dirty="0" smtClean="0"/>
          </a:p>
          <a:p>
            <a:r>
              <a:rPr lang="en-US" dirty="0" smtClean="0"/>
              <a:t>M3 </a:t>
            </a:r>
            <a:r>
              <a:rPr lang="en-US" dirty="0" err="1" smtClean="0"/>
              <a:t>Fungsi</a:t>
            </a:r>
            <a:r>
              <a:rPr lang="en-US" dirty="0" smtClean="0"/>
              <a:t> </a:t>
            </a:r>
            <a:r>
              <a:rPr lang="en-US" dirty="0" err="1" smtClean="0"/>
              <a:t>Keanggotaan</a:t>
            </a:r>
            <a:r>
              <a:rPr lang="en-US" dirty="0" smtClean="0"/>
              <a:t> </a:t>
            </a:r>
            <a:r>
              <a:rPr lang="en-US" dirty="0" err="1" smtClean="0"/>
              <a:t>Trapesium</a:t>
            </a:r>
            <a:endParaRPr lang="en-US" dirty="0"/>
          </a:p>
        </p:txBody>
      </p:sp>
    </p:spTree>
    <p:extLst>
      <p:ext uri="{BB962C8B-B14F-4D97-AF65-F5344CB8AC3E}">
        <p14:creationId xmlns:p14="http://schemas.microsoft.com/office/powerpoint/2010/main" val="3847360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16" presetClass="entr" presetSubtype="2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4"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FUZZY T-S</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LQR</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8" name="Rectangle 17"/>
          <p:cNvSpPr/>
          <p:nvPr/>
        </p:nvSpPr>
        <p:spPr>
          <a:xfrm>
            <a:off x="1172631" y="881416"/>
            <a:ext cx="7539790" cy="3785652"/>
          </a:xfrm>
          <a:prstGeom prst="rect">
            <a:avLst/>
          </a:prstGeom>
        </p:spPr>
        <p:txBody>
          <a:bodyPr wrap="square">
            <a:spAutoFit/>
          </a:bodyPr>
          <a:lstStyle/>
          <a:p>
            <a:pPr marL="342900" indent="-342900">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LQR </a:t>
            </a:r>
            <a:r>
              <a:rPr lang="en-US" sz="2000" dirty="0" err="1" smtClean="0">
                <a:latin typeface="Times New Roman" panose="02020603050405020304" pitchFamily="18" charset="0"/>
                <a:cs typeface="Times New Roman" panose="02020603050405020304" pitchFamily="18" charset="0"/>
              </a:rPr>
              <a:t>digunakan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sebagai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kontroler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untuk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stabilisasi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Sistem</a:t>
            </a:r>
            <a:r>
              <a:rPr lang="en-US" sz="2000" dirty="0" smtClean="0">
                <a:latin typeface="Times New Roman" panose="02020603050405020304" pitchFamily="18" charset="0"/>
                <a:cs typeface="Times New Roman" panose="02020603050405020304" pitchFamily="18" charset="0"/>
              </a:rPr>
              <a:t> Pendulum </a:t>
            </a:r>
            <a:r>
              <a:rPr lang="en-US" sz="2000" dirty="0" err="1" smtClean="0">
                <a:latin typeface="Times New Roman" panose="02020603050405020304" pitchFamily="18" charset="0"/>
                <a:cs typeface="Times New Roman" panose="02020603050405020304" pitchFamily="18" charset="0"/>
              </a:rPr>
              <a:t>Kereta</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err="1" smtClean="0">
                <a:latin typeface="Times New Roman" panose="02020603050405020304" pitchFamily="18" charset="0"/>
                <a:cs typeface="Times New Roman" panose="02020603050405020304" pitchFamily="18" charset="0"/>
              </a:rPr>
              <a:t>Mencari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nilai</a:t>
            </a:r>
            <a:r>
              <a:rPr lang="en-US" sz="2000" dirty="0" smtClean="0">
                <a:latin typeface="Times New Roman" panose="02020603050405020304" pitchFamily="18" charset="0"/>
                <a:cs typeface="Times New Roman" panose="02020603050405020304" pitchFamily="18" charset="0"/>
              </a:rPr>
              <a:t> gain </a:t>
            </a:r>
            <a:r>
              <a:rPr lang="en-US" sz="2000" dirty="0" err="1" smtClean="0">
                <a:latin typeface="Times New Roman" panose="02020603050405020304" pitchFamily="18" charset="0"/>
                <a:cs typeface="Times New Roman" panose="02020603050405020304" pitchFamily="18" charset="0"/>
              </a:rPr>
              <a:t>pembobot</a:t>
            </a:r>
            <a:r>
              <a:rPr lang="en-US" sz="2000" dirty="0" smtClean="0">
                <a:latin typeface="Times New Roman" panose="02020603050405020304" pitchFamily="18" charset="0"/>
                <a:cs typeface="Times New Roman" panose="02020603050405020304" pitchFamily="18" charset="0"/>
              </a:rPr>
              <a:t> Q </a:t>
            </a:r>
            <a:r>
              <a:rPr lang="en-US" sz="2000" dirty="0" err="1" smtClean="0">
                <a:latin typeface="Times New Roman" panose="02020603050405020304" pitchFamily="18" charset="0"/>
                <a:cs typeface="Times New Roman" panose="02020603050405020304" pitchFamily="18" charset="0"/>
              </a:rPr>
              <a:t>dan</a:t>
            </a:r>
            <a:r>
              <a:rPr lang="en-US" sz="2000" dirty="0" smtClean="0">
                <a:latin typeface="Times New Roman" panose="02020603050405020304" pitchFamily="18" charset="0"/>
                <a:cs typeface="Times New Roman" panose="02020603050405020304" pitchFamily="18" charset="0"/>
              </a:rPr>
              <a:t> R </a:t>
            </a:r>
            <a:r>
              <a:rPr lang="en-US" sz="2000" dirty="0" err="1" smtClean="0">
                <a:latin typeface="Times New Roman" panose="02020603050405020304" pitchFamily="18" charset="0"/>
                <a:cs typeface="Times New Roman" panose="02020603050405020304" pitchFamily="18" charset="0"/>
              </a:rPr>
              <a:t>untuk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tiap-tiap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titik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kerja</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err="1" smtClean="0">
                <a:latin typeface="Times New Roman" panose="02020603050405020304" pitchFamily="18" charset="0"/>
                <a:cs typeface="Times New Roman" panose="02020603050405020304" pitchFamily="18" charset="0"/>
              </a:rPr>
              <a:t>Mencari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nilai</a:t>
            </a:r>
            <a:r>
              <a:rPr lang="en-US" sz="2000" dirty="0" smtClean="0">
                <a:latin typeface="Times New Roman" panose="02020603050405020304" pitchFamily="18" charset="0"/>
                <a:cs typeface="Times New Roman" panose="02020603050405020304" pitchFamily="18" charset="0"/>
              </a:rPr>
              <a:t> gain </a:t>
            </a:r>
            <a:r>
              <a:rPr lang="en-US" sz="2000" i="1" dirty="0" smtClean="0">
                <a:latin typeface="Times New Roman" panose="02020603050405020304" pitchFamily="18" charset="0"/>
                <a:cs typeface="Times New Roman" panose="02020603050405020304" pitchFamily="18" charset="0"/>
              </a:rPr>
              <a:t>feedback</a:t>
            </a:r>
            <a:endParaRPr lang="en-US" sz="2000" i="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𝑲 = [𝑲 ⋮ −𝑲𝒊</a:t>
            </a:r>
            <a:r>
              <a:rPr lang="en-US" sz="2000" dirty="0" smtClean="0">
                <a:latin typeface="Times New Roman" panose="02020603050405020304" pitchFamily="18" charset="0"/>
                <a:cs typeface="Times New Roman" panose="02020603050405020304" pitchFamily="18" charset="0"/>
              </a:rPr>
              <a:t>] = [</a:t>
            </a:r>
            <a:r>
              <a:rPr lang="en-US" sz="2000" b="1" i="1" dirty="0" smtClean="0">
                <a:latin typeface="Times New Roman" panose="02020603050405020304" pitchFamily="18" charset="0"/>
                <a:cs typeface="Times New Roman" panose="02020603050405020304" pitchFamily="18" charset="0"/>
              </a:rPr>
              <a:t>k</a:t>
            </a:r>
            <a:r>
              <a:rPr lang="en-US" sz="2000" b="1" i="1" baseline="-25000" dirty="0" smtClean="0">
                <a:latin typeface="Times New Roman" panose="02020603050405020304" pitchFamily="18" charset="0"/>
                <a:cs typeface="Times New Roman" panose="02020603050405020304" pitchFamily="18" charset="0"/>
              </a:rPr>
              <a:t>1</a:t>
            </a:r>
            <a:r>
              <a:rPr lang="en-US" sz="2000" b="1" i="1" dirty="0" smtClean="0">
                <a:latin typeface="Times New Roman" panose="02020603050405020304" pitchFamily="18" charset="0"/>
                <a:cs typeface="Times New Roman" panose="02020603050405020304" pitchFamily="18" charset="0"/>
              </a:rPr>
              <a:t>  k</a:t>
            </a:r>
            <a:r>
              <a:rPr lang="en-US" sz="2000" b="1" i="1" baseline="-25000" dirty="0" smtClean="0">
                <a:latin typeface="Times New Roman" panose="02020603050405020304" pitchFamily="18" charset="0"/>
                <a:cs typeface="Times New Roman" panose="02020603050405020304" pitchFamily="18" charset="0"/>
              </a:rPr>
              <a:t>2</a:t>
            </a:r>
            <a:r>
              <a:rPr lang="en-US" sz="2000" b="1" i="1" dirty="0" smtClean="0">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k</a:t>
            </a:r>
            <a:r>
              <a:rPr lang="en-US" sz="2000" b="1" i="1" baseline="-25000" dirty="0" smtClean="0">
                <a:latin typeface="Times New Roman" panose="02020603050405020304" pitchFamily="18" charset="0"/>
                <a:cs typeface="Times New Roman" panose="02020603050405020304" pitchFamily="18" charset="0"/>
              </a:rPr>
              <a:t>3</a:t>
            </a:r>
            <a:r>
              <a:rPr lang="en-US" sz="2000" b="1" i="1" dirty="0" smtClean="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k</a:t>
            </a:r>
            <a:r>
              <a:rPr lang="en-US" sz="2000" b="1" i="1" baseline="-25000" dirty="0">
                <a:latin typeface="Times New Roman" panose="02020603050405020304" pitchFamily="18" charset="0"/>
                <a:cs typeface="Times New Roman" panose="02020603050405020304" pitchFamily="18" charset="0"/>
              </a:rPr>
              <a:t>4</a:t>
            </a:r>
            <a:r>
              <a:rPr lang="en-US" sz="2000" b="1"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a:t>
            </a:r>
            <a:r>
              <a:rPr lang="en-US" sz="2000" b="1" i="1" dirty="0" err="1" smtClean="0">
                <a:latin typeface="Times New Roman" panose="02020603050405020304" pitchFamily="18" charset="0"/>
                <a:cs typeface="Times New Roman" panose="02020603050405020304" pitchFamily="18" charset="0"/>
              </a:rPr>
              <a:t>ki</a:t>
            </a:r>
            <a:r>
              <a:rPr lang="en-US" sz="2000"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503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fade">
                                      <p:cBhvr>
                                        <p:cTn id="27" dur="1000"/>
                                        <p:tgtEl>
                                          <p:spTgt spid="18">
                                            <p:txEl>
                                              <p:pRg st="0" end="0"/>
                                            </p:txEl>
                                          </p:spTgt>
                                        </p:tgtEl>
                                      </p:cBhvr>
                                    </p:animEffect>
                                    <p:anim calcmode="lin" valueType="num">
                                      <p:cBhvr>
                                        <p:cTn id="2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500"/>
                                  </p:stCondLst>
                                  <p:childTnLst>
                                    <p:set>
                                      <p:cBhvr>
                                        <p:cTn id="32" dur="1" fill="hold">
                                          <p:stCondLst>
                                            <p:cond delay="0"/>
                                          </p:stCondLst>
                                        </p:cTn>
                                        <p:tgtEl>
                                          <p:spTgt spid="18">
                                            <p:txEl>
                                              <p:pRg st="2" end="2"/>
                                            </p:txEl>
                                          </p:spTgt>
                                        </p:tgtEl>
                                        <p:attrNameLst>
                                          <p:attrName>style.visibility</p:attrName>
                                        </p:attrNameLst>
                                      </p:cBhvr>
                                      <p:to>
                                        <p:strVal val="visible"/>
                                      </p:to>
                                    </p:set>
                                    <p:animEffect transition="in" filter="fade">
                                      <p:cBhvr>
                                        <p:cTn id="33" dur="1000"/>
                                        <p:tgtEl>
                                          <p:spTgt spid="18">
                                            <p:txEl>
                                              <p:pRg st="2" end="2"/>
                                            </p:txEl>
                                          </p:spTgt>
                                        </p:tgtEl>
                                      </p:cBhvr>
                                    </p:animEffect>
                                    <p:anim calcmode="lin" valueType="num">
                                      <p:cBhvr>
                                        <p:cTn id="34"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2" presetClass="entr" presetSubtype="0" fill="hold" nodeType="afterEffect">
                                  <p:stCondLst>
                                    <p:cond delay="500"/>
                                  </p:stCondLst>
                                  <p:childTnLst>
                                    <p:set>
                                      <p:cBhvr>
                                        <p:cTn id="38" dur="1" fill="hold">
                                          <p:stCondLst>
                                            <p:cond delay="0"/>
                                          </p:stCondLst>
                                        </p:cTn>
                                        <p:tgtEl>
                                          <p:spTgt spid="18">
                                            <p:txEl>
                                              <p:pRg st="4" end="4"/>
                                            </p:txEl>
                                          </p:spTgt>
                                        </p:tgtEl>
                                        <p:attrNameLst>
                                          <p:attrName>style.visibility</p:attrName>
                                        </p:attrNameLst>
                                      </p:cBhvr>
                                      <p:to>
                                        <p:strVal val="visible"/>
                                      </p:to>
                                    </p:set>
                                    <p:animEffect transition="in" filter="fade">
                                      <p:cBhvr>
                                        <p:cTn id="39" dur="1000"/>
                                        <p:tgtEl>
                                          <p:spTgt spid="18">
                                            <p:txEl>
                                              <p:pRg st="4" end="4"/>
                                            </p:txEl>
                                          </p:spTgt>
                                        </p:tgtEl>
                                      </p:cBhvr>
                                    </p:animEffect>
                                    <p:anim calcmode="lin" valueType="num">
                                      <p:cBhvr>
                                        <p:cTn id="40"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xEl>
                                              <p:pRg st="10" end="10"/>
                                            </p:txEl>
                                          </p:spTgt>
                                        </p:tgtEl>
                                        <p:attrNameLst>
                                          <p:attrName>style.visibility</p:attrName>
                                        </p:attrNameLst>
                                      </p:cBhvr>
                                      <p:to>
                                        <p:strVal val="visible"/>
                                      </p:to>
                                    </p:set>
                                    <p:animEffect transition="in" filter="fade">
                                      <p:cBhvr>
                                        <p:cTn id="46" dur="500"/>
                                        <p:tgtEl>
                                          <p:spTgt spid="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FUZZY T-S</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LQR</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mc:AlternateContent xmlns:mc="http://schemas.openxmlformats.org/markup-compatibility/2006">
        <mc:Choice xmlns:a14="http://schemas.microsoft.com/office/drawing/2010/main" Requires="a14">
          <p:sp>
            <p:nvSpPr>
              <p:cNvPr id="20" name="Rectangle 19"/>
              <p:cNvSpPr/>
              <p:nvPr/>
            </p:nvSpPr>
            <p:spPr>
              <a:xfrm>
                <a:off x="535054" y="553453"/>
                <a:ext cx="5588539" cy="5239896"/>
              </a:xfrm>
              <a:prstGeom prst="rect">
                <a:avLst/>
              </a:prstGeom>
            </p:spPr>
            <p:txBody>
              <a:bodyPr wrap="square">
                <a:spAutoFit/>
              </a:bodyPr>
              <a:lstStyle/>
              <a:p>
                <a:endParaRPr lang="en-US" sz="2000" dirty="0"/>
              </a:p>
              <a:p>
                <a:r>
                  <a:rPr lang="en-US" sz="2000" b="1" dirty="0"/>
                  <a:t> </a:t>
                </a:r>
                <a:endParaRPr lang="en-US" sz="2000" dirty="0"/>
              </a:p>
              <a:p>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𝐐</m:t>
                        </m:r>
                      </m:e>
                      <m:sub>
                        <m:r>
                          <a:rPr lang="en-US" sz="2000" b="1" i="1">
                            <a:latin typeface="Cambria Math" panose="02040503050406030204" pitchFamily="18" charset="0"/>
                          </a:rPr>
                          <m:t>𝟏</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1510</m:t>
                              </m:r>
                            </m:e>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1510</m:t>
                                    </m:r>
                                  </m:e>
                                </m:mr>
                                <m:mr>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mr>
                        </m:m>
                        <m:r>
                          <a:rPr lang="en-US" sz="2000" i="1">
                            <a:latin typeface="Cambria Math" panose="02040503050406030204" pitchFamily="18" charset="0"/>
                          </a:rPr>
                          <m:t>    </m:t>
                        </m:r>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400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e>
                              <m:m>
                                <m:mPr>
                                  <m:mcs>
                                    <m:mc>
                                      <m:mcPr>
                                        <m:count m:val="1"/>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1"/>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10   </m:t>
                                                </m:r>
                                              </m:e>
                                              <m:e>
                                                <m:r>
                                                  <a:rPr lang="en-US" sz="2000" i="1">
                                                    <a:latin typeface="Cambria Math" panose="02040503050406030204" pitchFamily="18" charset="0"/>
                                                  </a:rPr>
                                                  <m:t>0</m:t>
                                                </m:r>
                                              </m:e>
                                            </m:mr>
                                          </m:m>
                                        </m:e>
                                      </m:m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       0</m:t>
                                                </m:r>
                                              </m:e>
                                              <m:e>
                                                <m:r>
                                                  <a:rPr lang="en-US" sz="2000" i="1">
                                                    <a:latin typeface="Cambria Math" panose="02040503050406030204" pitchFamily="18" charset="0"/>
                                                  </a:rPr>
                                                  <m:t>45660</m:t>
                                                </m:r>
                                              </m:e>
                                            </m:mr>
                                          </m:m>
                                        </m:e>
                                      </m:mr>
                                    </m:m>
                                  </m:e>
                                </m:mr>
                              </m:m>
                            </m:e>
                          </m:mr>
                        </m:m>
                      </m:e>
                    </m:d>
                  </m:oMath>
                </a14:m>
                <a:r>
                  <a:rPr lang="en-US" sz="2000" dirty="0"/>
                  <a:t>; </a:t>
                </a:r>
              </a:p>
              <a:p>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𝐑</m:t>
                        </m:r>
                      </m:e>
                      <m:sub>
                        <m:r>
                          <a:rPr lang="en-US" sz="2000" b="1" i="1">
                            <a:latin typeface="Cambria Math" panose="02040503050406030204" pitchFamily="18" charset="0"/>
                          </a:rPr>
                          <m:t>𝟏</m:t>
                        </m:r>
                      </m:sub>
                    </m:sSub>
                    <m:r>
                      <a:rPr lang="en-US" sz="2000" b="1" i="1">
                        <a:latin typeface="Cambria Math" panose="02040503050406030204" pitchFamily="18" charset="0"/>
                      </a:rPr>
                      <m:t> =</m:t>
                    </m:r>
                    <m:r>
                      <a:rPr lang="en-US" sz="2000" i="1">
                        <a:latin typeface="Cambria Math" panose="02040503050406030204" pitchFamily="18" charset="0"/>
                      </a:rPr>
                      <m:t>0.5;                                                                       </m:t>
                    </m:r>
                  </m:oMath>
                </a14:m>
                <a:r>
                  <a:rPr lang="en-US" sz="2000" dirty="0"/>
                  <a:t> </a:t>
                </a:r>
              </a:p>
              <a:p>
                <a:r>
                  <a:rPr lang="en-US" sz="2000" dirty="0"/>
                  <a:t> </a:t>
                </a:r>
              </a:p>
              <a:p>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𝐐</m:t>
                        </m:r>
                      </m:e>
                      <m:sub>
                        <m:r>
                          <a:rPr lang="en-US" sz="2000" b="1" i="1">
                            <a:latin typeface="Cambria Math" panose="02040503050406030204" pitchFamily="18" charset="0"/>
                          </a:rPr>
                          <m:t>𝟐</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4250</m:t>
                              </m:r>
                            </m:e>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4212</m:t>
                                    </m:r>
                                  </m:e>
                                </m:mr>
                                <m:mr>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mr>
                        </m:m>
                        <m:r>
                          <a:rPr lang="en-US" sz="2000" i="1">
                            <a:latin typeface="Cambria Math" panose="02040503050406030204" pitchFamily="18" charset="0"/>
                          </a:rPr>
                          <m:t>    </m:t>
                        </m:r>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120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e>
                              <m:m>
                                <m:mPr>
                                  <m:mcs>
                                    <m:mc>
                                      <m:mcPr>
                                        <m:count m:val="1"/>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1"/>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11    </m:t>
                                                </m:r>
                                              </m:e>
                                              <m:e>
                                                <m:r>
                                                  <a:rPr lang="en-US" sz="2000" i="1">
                                                    <a:latin typeface="Cambria Math" panose="02040503050406030204" pitchFamily="18" charset="0"/>
                                                  </a:rPr>
                                                  <m:t>0</m:t>
                                                </m:r>
                                              </m:e>
                                            </m:mr>
                                          </m:m>
                                        </m:e>
                                      </m:m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     0</m:t>
                                                </m:r>
                                              </m:e>
                                              <m:e>
                                                <m:r>
                                                  <a:rPr lang="en-US" sz="2000" i="1">
                                                    <a:latin typeface="Cambria Math" panose="02040503050406030204" pitchFamily="18" charset="0"/>
                                                  </a:rPr>
                                                  <m:t>65660</m:t>
                                                </m:r>
                                              </m:e>
                                            </m:mr>
                                          </m:m>
                                        </m:e>
                                      </m:mr>
                                    </m:m>
                                  </m:e>
                                </m:mr>
                              </m:m>
                            </m:e>
                          </m:mr>
                        </m:m>
                      </m:e>
                    </m:d>
                  </m:oMath>
                </a14:m>
                <a:r>
                  <a:rPr lang="en-US" sz="2000" dirty="0"/>
                  <a:t>; </a:t>
                </a:r>
              </a:p>
              <a:p>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𝐑</m:t>
                        </m:r>
                      </m:e>
                      <m:sub>
                        <m:r>
                          <a:rPr lang="en-US" sz="2000" b="1" i="1">
                            <a:latin typeface="Cambria Math" panose="02040503050406030204" pitchFamily="18" charset="0"/>
                          </a:rPr>
                          <m:t>𝟐</m:t>
                        </m:r>
                      </m:sub>
                    </m:sSub>
                    <m:r>
                      <a:rPr lang="en-US" sz="2000" b="1" i="1">
                        <a:latin typeface="Cambria Math" panose="02040503050406030204" pitchFamily="18" charset="0"/>
                      </a:rPr>
                      <m:t>=</m:t>
                    </m:r>
                    <m:r>
                      <a:rPr lang="en-US" sz="2000" i="1">
                        <a:latin typeface="Cambria Math" panose="02040503050406030204" pitchFamily="18" charset="0"/>
                      </a:rPr>
                      <m:t>1; </m:t>
                    </m:r>
                  </m:oMath>
                </a14:m>
                <a:r>
                  <a:rPr lang="en-US" sz="2000" dirty="0"/>
                  <a:t>		</a:t>
                </a:r>
                <a:r>
                  <a:rPr lang="en-US" sz="2000" dirty="0" smtClean="0"/>
                  <a:t>;</a:t>
                </a:r>
                <a:endParaRPr lang="en-US" sz="2000" dirty="0"/>
              </a:p>
              <a:p>
                <a:endParaRPr lang="en-US" sz="2000" dirty="0" smtClean="0"/>
              </a:p>
              <a:p>
                <a:endParaRPr lang="en-US" sz="2000" dirty="0"/>
              </a:p>
              <a:p>
                <a:endParaRPr lang="en-US" sz="2000" dirty="0"/>
              </a:p>
            </p:txBody>
          </p:sp>
        </mc:Choice>
        <mc:Fallback>
          <p:sp>
            <p:nvSpPr>
              <p:cNvPr id="20" name="Rectangle 19"/>
              <p:cNvSpPr>
                <a:spLocks noRot="1" noChangeAspect="1" noMove="1" noResize="1" noEditPoints="1" noAdjustHandles="1" noChangeArrowheads="1" noChangeShapeType="1" noTextEdit="1"/>
              </p:cNvSpPr>
              <p:nvPr/>
            </p:nvSpPr>
            <p:spPr>
              <a:xfrm>
                <a:off x="535054" y="553453"/>
                <a:ext cx="5588539" cy="523989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5978556" y="843165"/>
                <a:ext cx="5588539" cy="2355197"/>
              </a:xfrm>
              <a:prstGeom prst="rect">
                <a:avLst/>
              </a:prstGeom>
            </p:spPr>
            <p:txBody>
              <a:bodyPr wrap="square">
                <a:spAutoFit/>
              </a:bodyPr>
              <a:lstStyle/>
              <a:p>
                <a:endParaRPr lang="en-US" sz="2000" dirty="0"/>
              </a:p>
              <a:p>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𝐐</m:t>
                        </m:r>
                      </m:e>
                      <m:sub>
                        <m:r>
                          <a:rPr lang="en-US" sz="2000" b="1" i="1">
                            <a:latin typeface="Cambria Math" panose="02040503050406030204" pitchFamily="18" charset="0"/>
                          </a:rPr>
                          <m:t>𝟑</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4410</m:t>
                                  </m:r>
                                </m:e>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4410</m:t>
                                        </m:r>
                                      </m:e>
                                    </m:mr>
                                    <m:mr>
                                      <m:e>
                                        <m:r>
                                          <a:rPr lang="en-US" sz="2000" i="1">
                                            <a:latin typeface="Cambria Math" panose="02040503050406030204" pitchFamily="18" charset="0"/>
                                          </a:rPr>
                                          <m:t>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mr>
                            </m:m>
                            <m:r>
                              <a:rPr lang="en-US" sz="2000" i="1">
                                <a:latin typeface="Cambria Math" panose="02040503050406030204" pitchFamily="18" charset="0"/>
                              </a:rPr>
                              <m:t>    </m:t>
                            </m:r>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1300</m:t>
                                        </m:r>
                                      </m:e>
                                    </m:mr>
                                    <m:m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mr>
                                          <m:mr>
                                            <m:e>
                                              <m:r>
                                                <a:rPr lang="en-US" sz="2000" i="1">
                                                  <a:latin typeface="Cambria Math" panose="02040503050406030204" pitchFamily="18" charset="0"/>
                                                </a:rPr>
                                                <m:t>0</m:t>
                                              </m:r>
                                            </m:e>
                                          </m:mr>
                                        </m:m>
                                      </m:e>
                                    </m:mr>
                                  </m:m>
                                </m:e>
                                <m:e>
                                  <m:m>
                                    <m:mPr>
                                      <m:mcs>
                                        <m:mc>
                                          <m:mcPr>
                                            <m:count m:val="1"/>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     0</m:t>
                                              </m:r>
                                            </m:e>
                                          </m:mr>
                                        </m:m>
                                      </m:e>
                                    </m:mr>
                                    <m:mr>
                                      <m:e>
                                        <m:m>
                                          <m:mPr>
                                            <m:mcs>
                                              <m:mc>
                                                <m:mcPr>
                                                  <m:count m:val="1"/>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1300</m:t>
                                                    </m:r>
                                                  </m:e>
                                                  <m:e>
                                                    <m:r>
                                                      <a:rPr lang="en-US" sz="2000" i="1">
                                                        <a:latin typeface="Cambria Math" panose="02040503050406030204" pitchFamily="18" charset="0"/>
                                                      </a:rPr>
                                                      <m:t>0</m:t>
                                                    </m:r>
                                                  </m:e>
                                                </m:mr>
                                              </m:m>
                                            </m:e>
                                          </m:mr>
                                          <m:mr>
                                            <m:e>
                                              <m:m>
                                                <m:mPr>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         0</m:t>
                                                    </m:r>
                                                  </m:e>
                                                  <m:e>
                                                    <m:r>
                                                      <a:rPr lang="en-US" sz="2000" i="1">
                                                        <a:latin typeface="Cambria Math" panose="02040503050406030204" pitchFamily="18" charset="0"/>
                                                      </a:rPr>
                                                      <m:t>6660</m:t>
                                                    </m:r>
                                                  </m:e>
                                                </m:mr>
                                              </m:m>
                                            </m:e>
                                          </m:mr>
                                        </m:m>
                                      </m:e>
                                    </m:mr>
                                  </m:m>
                                </m:e>
                              </m:mr>
                            </m:m>
                          </m:e>
                        </m:d>
                        <m:r>
                          <a:rPr lang="en-US" sz="2000" i="1">
                            <a:latin typeface="Cambria Math" panose="02040503050406030204" pitchFamily="18" charset="0"/>
                          </a:rPr>
                          <m:t>;</m:t>
                        </m:r>
                      </m:e>
                    </m:d>
                  </m:oMath>
                </a14:m>
                <a:r>
                  <a:rPr lang="en-US" sz="2000" dirty="0"/>
                  <a: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𝐑</m:t>
                        </m:r>
                      </m:e>
                      <m:sub>
                        <m:r>
                          <a:rPr lang="en-US" sz="2000" b="1" i="1">
                            <a:latin typeface="Cambria Math" panose="02040503050406030204" pitchFamily="18" charset="0"/>
                          </a:rPr>
                          <m:t>𝟑</m:t>
                        </m:r>
                      </m:sub>
                    </m:sSub>
                    <m:r>
                      <a:rPr lang="en-US" sz="2000" b="1" i="1">
                        <a:latin typeface="Cambria Math" panose="02040503050406030204" pitchFamily="18" charset="0"/>
                      </a:rPr>
                      <m:t>=</m:t>
                    </m:r>
                    <m:r>
                      <a:rPr lang="en-US" sz="2000" i="1">
                        <a:latin typeface="Cambria Math" panose="02040503050406030204" pitchFamily="18" charset="0"/>
                      </a:rPr>
                      <m:t>1; </m:t>
                    </m:r>
                  </m:oMath>
                </a14:m>
                <a:endParaRPr lang="en-US" sz="2000" dirty="0"/>
              </a:p>
              <a:p>
                <a:endParaRPr lang="en-US" sz="2000" dirty="0"/>
              </a:p>
            </p:txBody>
          </p:sp>
        </mc:Choice>
        <mc:Fallback>
          <p:sp>
            <p:nvSpPr>
              <p:cNvPr id="21" name="Rectangle 20"/>
              <p:cNvSpPr>
                <a:spLocks noRot="1" noChangeAspect="1" noMove="1" noResize="1" noEditPoints="1" noAdjustHandles="1" noChangeArrowheads="1" noChangeShapeType="1" noTextEdit="1"/>
              </p:cNvSpPr>
              <p:nvPr/>
            </p:nvSpPr>
            <p:spPr>
              <a:xfrm>
                <a:off x="5978556" y="843165"/>
                <a:ext cx="5588539" cy="2355197"/>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6534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4" grpId="0" animBg="1"/>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FUZZY T-S</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LQR</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8" name="Rectangle 17"/>
          <p:cNvSpPr/>
          <p:nvPr/>
        </p:nvSpPr>
        <p:spPr>
          <a:xfrm>
            <a:off x="2535969" y="1719491"/>
            <a:ext cx="7764747" cy="3170099"/>
          </a:xfrm>
          <a:prstGeom prst="rect">
            <a:avLst/>
          </a:prstGeom>
        </p:spPr>
        <p:txBody>
          <a:bodyPr wrap="square">
            <a:spAutoFit/>
          </a:bodyPr>
          <a:lstStyle/>
          <a:p>
            <a:endParaRPr lang="en-US" sz="2000" dirty="0"/>
          </a:p>
          <a:p>
            <a:r>
              <a:rPr lang="en-US" sz="2000" b="1" dirty="0"/>
              <a:t>K</a:t>
            </a:r>
            <a:r>
              <a:rPr lang="en-US" sz="2000" b="1" baseline="-25000" dirty="0"/>
              <a:t>1</a:t>
            </a:r>
            <a:r>
              <a:rPr lang="en-US" sz="2000" dirty="0"/>
              <a:t>=[-</a:t>
            </a:r>
            <a:r>
              <a:rPr lang="en-US" sz="2000" dirty="0" smtClean="0"/>
              <a:t>314.9854    </a:t>
            </a:r>
            <a:r>
              <a:rPr lang="en-US" sz="2000" dirty="0"/>
              <a:t>524.6791 </a:t>
            </a:r>
            <a:r>
              <a:rPr lang="en-US" sz="2000" dirty="0" smtClean="0"/>
              <a:t>  </a:t>
            </a:r>
            <a:r>
              <a:rPr lang="en-US" sz="2000" dirty="0"/>
              <a:t>-</a:t>
            </a:r>
            <a:r>
              <a:rPr lang="en-US" sz="2000" dirty="0" smtClean="0"/>
              <a:t>159.1634   136.1691   </a:t>
            </a:r>
            <a:r>
              <a:rPr lang="en-US" sz="2000" dirty="0"/>
              <a:t>301.1920]</a:t>
            </a:r>
          </a:p>
          <a:p>
            <a:r>
              <a:rPr lang="en-US" sz="2000" dirty="0"/>
              <a:t> </a:t>
            </a:r>
          </a:p>
          <a:p>
            <a:r>
              <a:rPr lang="en-US" sz="2000" b="1" dirty="0"/>
              <a:t>K</a:t>
            </a:r>
            <a:r>
              <a:rPr lang="en-US" sz="2000" b="1" baseline="-25000" dirty="0"/>
              <a:t>2</a:t>
            </a:r>
            <a:r>
              <a:rPr lang="en-US" sz="2000" dirty="0"/>
              <a:t>=[-297.6378   </a:t>
            </a:r>
            <a:r>
              <a:rPr lang="en-US" sz="2000" dirty="0" smtClean="0"/>
              <a:t> 428.2788   </a:t>
            </a:r>
            <a:r>
              <a:rPr lang="en-US" sz="2000" dirty="0"/>
              <a:t>-</a:t>
            </a:r>
            <a:r>
              <a:rPr lang="en-US" sz="2000" dirty="0" smtClean="0"/>
              <a:t>164.5275   </a:t>
            </a:r>
            <a:r>
              <a:rPr lang="en-US" sz="2000" dirty="0"/>
              <a:t>137.3378   </a:t>
            </a:r>
            <a:r>
              <a:rPr lang="en-US" sz="2000" dirty="0" smtClean="0"/>
              <a:t> 256.2421 </a:t>
            </a:r>
            <a:r>
              <a:rPr lang="en-US" sz="2000" dirty="0"/>
              <a:t>]</a:t>
            </a:r>
          </a:p>
          <a:p>
            <a:r>
              <a:rPr lang="en-US" sz="2000" dirty="0"/>
              <a:t> </a:t>
            </a:r>
          </a:p>
          <a:p>
            <a:r>
              <a:rPr lang="en-US" sz="2000" b="1" dirty="0"/>
              <a:t>K</a:t>
            </a:r>
            <a:r>
              <a:rPr lang="en-US" sz="2000" b="1" baseline="-25000" dirty="0"/>
              <a:t>3</a:t>
            </a:r>
            <a:r>
              <a:rPr lang="en-US" sz="2000" dirty="0"/>
              <a:t>=[-317.8990 </a:t>
            </a:r>
            <a:r>
              <a:rPr lang="en-US" sz="2000" dirty="0" smtClean="0"/>
              <a:t>   </a:t>
            </a:r>
            <a:r>
              <a:rPr lang="en-US" sz="2000" dirty="0"/>
              <a:t>422.9367  </a:t>
            </a:r>
            <a:r>
              <a:rPr lang="en-US" sz="2000" dirty="0" smtClean="0"/>
              <a:t>  </a:t>
            </a:r>
            <a:r>
              <a:rPr lang="en-US" sz="2000" dirty="0"/>
              <a:t>-232.9390 </a:t>
            </a:r>
            <a:r>
              <a:rPr lang="en-US" sz="2000" dirty="0" smtClean="0"/>
              <a:t>  </a:t>
            </a:r>
            <a:r>
              <a:rPr lang="en-US" sz="2000" dirty="0"/>
              <a:t>204.7068 </a:t>
            </a:r>
            <a:r>
              <a:rPr lang="en-US" sz="2000" dirty="0" smtClean="0"/>
              <a:t>    </a:t>
            </a:r>
            <a:r>
              <a:rPr lang="en-US" sz="2000" dirty="0"/>
              <a:t>213.6820] </a:t>
            </a:r>
          </a:p>
          <a:p>
            <a:endParaRPr lang="en-US" sz="2000" dirty="0"/>
          </a:p>
          <a:p>
            <a:endParaRPr lang="en-US" sz="2000" dirty="0" smtClean="0"/>
          </a:p>
          <a:p>
            <a:endParaRPr lang="en-US" sz="2000" dirty="0"/>
          </a:p>
          <a:p>
            <a:endParaRPr lang="en-US" sz="2000" dirty="0"/>
          </a:p>
        </p:txBody>
      </p:sp>
      <p:sp>
        <p:nvSpPr>
          <p:cNvPr id="25" name="Rectangle 24"/>
          <p:cNvSpPr/>
          <p:nvPr/>
        </p:nvSpPr>
        <p:spPr>
          <a:xfrm>
            <a:off x="2169403" y="1941252"/>
            <a:ext cx="5552197" cy="18494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36569" y="1370838"/>
            <a:ext cx="3563916" cy="5293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Nilai</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Gain Feedback </a:t>
            </a:r>
            <a:r>
              <a:rPr lang="en-US" dirty="0" err="1" smtClean="0">
                <a:latin typeface="Times New Roman" panose="02020603050405020304" pitchFamily="18" charset="0"/>
                <a:cs typeface="Times New Roman" panose="02020603050405020304" pitchFamily="18" charset="0"/>
              </a:rPr>
              <a:t>Stabilisasi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440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4" grpId="0" animBg="1"/>
      <p:bldP spid="18" grpId="0"/>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4280" y="881416"/>
            <a:ext cx="7710616" cy="3862096"/>
          </a:xfrm>
          <a:prstGeom prst="rect">
            <a:avLst/>
          </a:prstGeom>
        </p:spPr>
      </p:pic>
      <p:sp>
        <p:nvSpPr>
          <p:cNvPr id="2" name="Wave 1"/>
          <p:cNvSpPr/>
          <p:nvPr/>
        </p:nvSpPr>
        <p:spPr>
          <a:xfrm>
            <a:off x="5143280" y="4610971"/>
            <a:ext cx="6787463" cy="1106885"/>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1"/>
            <a:ext cx="798286" cy="32366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KONTROLER PID</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METODE ZIEGLER-NICHOLS</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21" name="Table 20"/>
          <p:cNvGraphicFramePr>
            <a:graphicFrameLocks noGrp="1"/>
          </p:cNvGraphicFramePr>
          <p:nvPr>
            <p:extLst>
              <p:ext uri="{D42A27DB-BD31-4B8C-83A1-F6EECF244321}">
                <p14:modId xmlns:p14="http://schemas.microsoft.com/office/powerpoint/2010/main" val="1702158057"/>
              </p:ext>
            </p:extLst>
          </p:nvPr>
        </p:nvGraphicFramePr>
        <p:xfrm>
          <a:off x="7696336" y="918651"/>
          <a:ext cx="3536190" cy="1684635"/>
        </p:xfrm>
        <a:graphic>
          <a:graphicData uri="http://schemas.openxmlformats.org/drawingml/2006/table">
            <a:tbl>
              <a:tblPr firstRow="1" firstCol="1" bandRow="1">
                <a:tableStyleId>{5C22544A-7EE6-4342-B048-85BDC9FD1C3A}</a:tableStyleId>
              </a:tblPr>
              <a:tblGrid>
                <a:gridCol w="609256"/>
                <a:gridCol w="867437"/>
                <a:gridCol w="1094809"/>
                <a:gridCol w="964688"/>
              </a:tblGrid>
              <a:tr h="406289">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err="1">
                          <a:effectLst/>
                        </a:rPr>
                        <a:t>K</a:t>
                      </a:r>
                      <a:r>
                        <a:rPr lang="en-US" sz="2000" baseline="-25000" dirty="0" err="1">
                          <a:effectLst/>
                        </a:rPr>
                        <a:t>p</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T</a:t>
                      </a:r>
                      <a:r>
                        <a:rPr lang="en-US" sz="2000" baseline="-25000">
                          <a:effectLst/>
                        </a:rPr>
                        <a:t>i</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T</a:t>
                      </a:r>
                      <a:r>
                        <a:rPr lang="en-US" sz="2000" baseline="-25000" dirty="0">
                          <a:effectLst/>
                        </a:rPr>
                        <a:t>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6289">
                <a:tc>
                  <a:txBody>
                    <a:bodyPr/>
                    <a:lstStyle/>
                    <a:p>
                      <a:pPr marL="0" marR="0" algn="ctr">
                        <a:spcBef>
                          <a:spcPts val="0"/>
                        </a:spcBef>
                        <a:spcAft>
                          <a:spcPts val="0"/>
                        </a:spcAft>
                      </a:pPr>
                      <a:r>
                        <a:rPr lang="en-US" sz="2000">
                          <a:effectLst/>
                        </a:rPr>
                        <a:t>P</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0.5 </a:t>
                      </a:r>
                      <a:r>
                        <a:rPr lang="en-US" sz="1800" dirty="0" err="1">
                          <a:effectLst/>
                        </a:rPr>
                        <a:t>K</a:t>
                      </a:r>
                      <a:r>
                        <a:rPr lang="en-US" sz="1800" baseline="-25000" dirty="0" err="1">
                          <a:effectLst/>
                        </a:rPr>
                        <a:t>cr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infinite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5768">
                <a:tc>
                  <a:txBody>
                    <a:bodyPr/>
                    <a:lstStyle/>
                    <a:p>
                      <a:pPr marL="0" marR="0" algn="ctr">
                        <a:spcBef>
                          <a:spcPts val="0"/>
                        </a:spcBef>
                        <a:spcAft>
                          <a:spcPts val="0"/>
                        </a:spcAft>
                      </a:pPr>
                      <a:r>
                        <a:rPr lang="en-US" sz="2000">
                          <a:effectLst/>
                        </a:rPr>
                        <a:t>PI</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0.45 </a:t>
                      </a:r>
                      <a:r>
                        <a:rPr lang="en-US" sz="1800" dirty="0" err="1">
                          <a:effectLst/>
                        </a:rPr>
                        <a:t>K</a:t>
                      </a:r>
                      <a:r>
                        <a:rPr lang="en-US" sz="1800" baseline="-25000" dirty="0" err="1">
                          <a:effectLst/>
                        </a:rPr>
                        <a:t>cr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0.833 P</a:t>
                      </a:r>
                      <a:r>
                        <a:rPr lang="en-US" sz="2000" baseline="-25000">
                          <a:effectLst/>
                        </a:rPr>
                        <a:t>cr</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06289">
                <a:tc>
                  <a:txBody>
                    <a:bodyPr/>
                    <a:lstStyle/>
                    <a:p>
                      <a:pPr marL="0" marR="0" algn="ctr">
                        <a:spcBef>
                          <a:spcPts val="0"/>
                        </a:spcBef>
                        <a:spcAft>
                          <a:spcPts val="0"/>
                        </a:spcAft>
                      </a:pPr>
                      <a:r>
                        <a:rPr lang="en-US" sz="2000" dirty="0">
                          <a:effectLst/>
                        </a:rPr>
                        <a:t>PID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0.6 </a:t>
                      </a:r>
                      <a:r>
                        <a:rPr lang="en-US" sz="2000" dirty="0" err="1">
                          <a:effectLst/>
                        </a:rPr>
                        <a:t>K</a:t>
                      </a:r>
                      <a:r>
                        <a:rPr lang="en-US" sz="2000" baseline="-25000" dirty="0" err="1">
                          <a:effectLst/>
                        </a:rPr>
                        <a:t>cr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0.5 </a:t>
                      </a:r>
                      <a:r>
                        <a:rPr lang="en-US" sz="2000" dirty="0" err="1">
                          <a:effectLst/>
                        </a:rPr>
                        <a:t>P</a:t>
                      </a:r>
                      <a:r>
                        <a:rPr lang="en-US" sz="2000" baseline="-25000" dirty="0" err="1">
                          <a:effectLst/>
                        </a:rPr>
                        <a:t>cr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0.125 </a:t>
                      </a:r>
                      <a:r>
                        <a:rPr lang="en-US" sz="1800" dirty="0" err="1">
                          <a:effectLst/>
                        </a:rPr>
                        <a:t>P</a:t>
                      </a:r>
                      <a:r>
                        <a:rPr lang="en-US" sz="1800" baseline="-25000" dirty="0" err="1">
                          <a:effectLst/>
                        </a:rPr>
                        <a:t>cr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22" name="Rectangle 21"/>
          <p:cNvSpPr/>
          <p:nvPr/>
        </p:nvSpPr>
        <p:spPr>
          <a:xfrm>
            <a:off x="7754135" y="2821188"/>
            <a:ext cx="1790889"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err="1" smtClean="0"/>
              <a:t>Kcr</a:t>
            </a:r>
            <a:r>
              <a:rPr lang="en-US" sz="2400" b="1" dirty="0" smtClean="0"/>
              <a:t> = 140</a:t>
            </a:r>
          </a:p>
          <a:p>
            <a:r>
              <a:rPr lang="en-US" sz="2400" b="1" dirty="0" err="1" smtClean="0"/>
              <a:t>Pcr</a:t>
            </a:r>
            <a:r>
              <a:rPr lang="en-US" sz="2400" b="1" dirty="0" smtClean="0"/>
              <a:t> = 0.591</a:t>
            </a:r>
            <a:endParaRPr lang="en-US" sz="2800" dirty="0"/>
          </a:p>
        </p:txBody>
      </p:sp>
      <p:sp>
        <p:nvSpPr>
          <p:cNvPr id="23" name="Rectangle 22"/>
          <p:cNvSpPr/>
          <p:nvPr/>
        </p:nvSpPr>
        <p:spPr>
          <a:xfrm>
            <a:off x="5334411" y="4922440"/>
            <a:ext cx="7106584" cy="461665"/>
          </a:xfrm>
          <a:prstGeom prst="rect">
            <a:avLst/>
          </a:prstGeom>
        </p:spPr>
        <p:txBody>
          <a:bodyPr wrap="square">
            <a:spAutoFit/>
          </a:bodyPr>
          <a:lstStyle/>
          <a:p>
            <a:r>
              <a:rPr lang="en-US" sz="2400" b="1" dirty="0" err="1"/>
              <a:t>K</a:t>
            </a:r>
            <a:r>
              <a:rPr lang="en-US" sz="2400" b="1" baseline="-25000" dirty="0" err="1"/>
              <a:t>p</a:t>
            </a:r>
            <a:r>
              <a:rPr lang="en-US" sz="2400" dirty="0"/>
              <a:t> = 84		</a:t>
            </a:r>
            <a:r>
              <a:rPr lang="en-US" sz="2400" dirty="0" smtClean="0"/>
              <a:t>      </a:t>
            </a:r>
            <a:r>
              <a:rPr lang="en-US" sz="2400" b="1" dirty="0" smtClean="0"/>
              <a:t>T</a:t>
            </a:r>
            <a:r>
              <a:rPr lang="en-US" sz="2400" b="1" baseline="-25000" dirty="0" smtClean="0"/>
              <a:t>i</a:t>
            </a:r>
            <a:r>
              <a:rPr lang="en-US" sz="2400" baseline="-25000" dirty="0" smtClean="0"/>
              <a:t> </a:t>
            </a:r>
            <a:r>
              <a:rPr lang="en-US" sz="2400" dirty="0"/>
              <a:t>= </a:t>
            </a:r>
            <a:r>
              <a:rPr lang="en-US" sz="2400" dirty="0" smtClean="0"/>
              <a:t>0.2955                    </a:t>
            </a:r>
            <a:r>
              <a:rPr lang="en-US" sz="2400" b="1" dirty="0" smtClean="0"/>
              <a:t>T</a:t>
            </a:r>
            <a:r>
              <a:rPr lang="en-US" sz="2400" b="1" baseline="-25000" dirty="0" smtClean="0"/>
              <a:t>d</a:t>
            </a:r>
            <a:r>
              <a:rPr lang="en-US" sz="2400" baseline="-25000" dirty="0" smtClean="0"/>
              <a:t> </a:t>
            </a:r>
            <a:r>
              <a:rPr lang="en-US" sz="2400" dirty="0"/>
              <a:t>= 0.073875 </a:t>
            </a:r>
            <a:endParaRPr lang="en-US" sz="2800" dirty="0"/>
          </a:p>
        </p:txBody>
      </p:sp>
    </p:spTree>
    <p:extLst>
      <p:ext uri="{BB962C8B-B14F-4D97-AF65-F5344CB8AC3E}">
        <p14:creationId xmlns:p14="http://schemas.microsoft.com/office/powerpoint/2010/main" val="328335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arn(inVertical)">
                                      <p:cBhvr>
                                        <p:cTn id="41" dur="500"/>
                                        <p:tgtEl>
                                          <p:spTgt spid="23"/>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arn(inVertic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4" grpId="0" animBg="1"/>
      <p:bldP spid="15" grpId="0" animBg="1"/>
      <p:bldP spid="44" grpId="0" animBg="1"/>
      <p:bldP spid="22"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1428750"/>
          </a:xfrm>
          <a:prstGeom prst="flowChartDocumen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   POKOK BAHASAN</a:t>
            </a:r>
            <a:endParaRPr lang="en-US" sz="40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6" name="Pentagon 5"/>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9"/>
          <p:cNvSpPr/>
          <p:nvPr/>
        </p:nvSpPr>
        <p:spPr>
          <a:xfrm>
            <a:off x="4131809" y="1538515"/>
            <a:ext cx="6086248" cy="935489"/>
          </a:xfrm>
          <a:prstGeom prst="snip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PENDAHULUAN</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7" name="Rounded Rectangle 16"/>
          <p:cNvSpPr/>
          <p:nvPr/>
        </p:nvSpPr>
        <p:spPr>
          <a:xfrm>
            <a:off x="2786741" y="1611087"/>
            <a:ext cx="1081509" cy="827027"/>
          </a:xfrm>
          <a:prstGeom prst="roundRect">
            <a:avLst/>
          </a:prstGeom>
          <a:solidFill>
            <a:srgbClr val="1D9A78">
              <a:alpha val="8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1</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Snip Diagonal Corner Rectangle 18"/>
          <p:cNvSpPr/>
          <p:nvPr/>
        </p:nvSpPr>
        <p:spPr>
          <a:xfrm>
            <a:off x="4131809" y="2613480"/>
            <a:ext cx="6086248" cy="935489"/>
          </a:xfrm>
          <a:prstGeom prst="snip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PERANCANGAN PID DAN FUZZY T-S</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1" name="Rounded Rectangle 20"/>
          <p:cNvSpPr/>
          <p:nvPr/>
        </p:nvSpPr>
        <p:spPr>
          <a:xfrm>
            <a:off x="2786741" y="2686052"/>
            <a:ext cx="1081509" cy="827027"/>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2</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Snip Diagonal Corner Rectangle 21"/>
          <p:cNvSpPr/>
          <p:nvPr/>
        </p:nvSpPr>
        <p:spPr>
          <a:xfrm>
            <a:off x="4131809" y="3738111"/>
            <a:ext cx="6086248" cy="935489"/>
          </a:xfrm>
          <a:prstGeom prst="snip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HASIL SIMULASI</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3" name="Rounded Rectangle 22"/>
          <p:cNvSpPr/>
          <p:nvPr/>
        </p:nvSpPr>
        <p:spPr>
          <a:xfrm>
            <a:off x="2786741" y="3810683"/>
            <a:ext cx="1081509" cy="827027"/>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3</a:t>
            </a:r>
            <a:endParaRPr lang="en-US" dirty="0">
              <a:ln w="0"/>
              <a:solidFill>
                <a:schemeClr val="tx1"/>
              </a:solidFill>
              <a:effectLst>
                <a:outerShdw blurRad="38100" dist="19050" dir="2700000" algn="tl" rotWithShape="0">
                  <a:schemeClr val="dk1">
                    <a:alpha val="40000"/>
                  </a:schemeClr>
                </a:outerShdw>
              </a:effectLst>
            </a:endParaRPr>
          </a:p>
        </p:txBody>
      </p:sp>
      <p:sp>
        <p:nvSpPr>
          <p:cNvPr id="24" name="Snip Diagonal Corner Rectangle 23"/>
          <p:cNvSpPr/>
          <p:nvPr/>
        </p:nvSpPr>
        <p:spPr>
          <a:xfrm>
            <a:off x="4131809" y="4848228"/>
            <a:ext cx="6086248" cy="935489"/>
          </a:xfrm>
          <a:prstGeom prst="snip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PENUTUP</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5" name="Rounded Rectangle 24"/>
          <p:cNvSpPr/>
          <p:nvPr/>
        </p:nvSpPr>
        <p:spPr>
          <a:xfrm>
            <a:off x="2786741" y="4920800"/>
            <a:ext cx="1081509" cy="827027"/>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4</a:t>
            </a:r>
            <a:endParaRPr lang="en-US" dirty="0">
              <a:ln w="0"/>
              <a:solidFill>
                <a:schemeClr val="tx1"/>
              </a:solidFill>
              <a:effectLst>
                <a:outerShdw blurRad="38100" dist="19050" dir="2700000" algn="tl" rotWithShape="0">
                  <a:schemeClr val="dk1">
                    <a:alpha val="40000"/>
                  </a:schemeClr>
                </a:outerShdw>
              </a:effectLst>
            </a:endParaRPr>
          </a:p>
        </p:txBody>
      </p:sp>
      <p:pic>
        <p:nvPicPr>
          <p:cNvPr id="26" name="Picture 7" descr="http://samaita.com/vectoor/wp-content/uploads/2012/03/Vectoor-Elektro-IT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D:\Institut Teknologi Sepuluh Nopember\Logo IT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Tree>
    <p:extLst>
      <p:ext uri="{BB962C8B-B14F-4D97-AF65-F5344CB8AC3E}">
        <p14:creationId xmlns:p14="http://schemas.microsoft.com/office/powerpoint/2010/main" val="241190066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7" presetClass="emph" presetSubtype="0" fill="remove" grpId="1" nodeType="afterEffect">
                                  <p:stCondLst>
                                    <p:cond delay="0"/>
                                  </p:stCondLst>
                                  <p:childTnLst>
                                    <p:animClr clrSpc="rgb" dir="cw">
                                      <p:cBhvr override="childStyle">
                                        <p:cTn id="27" dur="250" autoRev="1" fill="remove"/>
                                        <p:tgtEl>
                                          <p:spTgt spid="17"/>
                                        </p:tgtEl>
                                        <p:attrNameLst>
                                          <p:attrName>style.color</p:attrName>
                                        </p:attrNameLst>
                                      </p:cBhvr>
                                      <p:to>
                                        <a:schemeClr val="bg1"/>
                                      </p:to>
                                    </p:animClr>
                                    <p:animClr clrSpc="rgb" dir="cw">
                                      <p:cBhvr>
                                        <p:cTn id="28" dur="250" autoRev="1" fill="remove"/>
                                        <p:tgtEl>
                                          <p:spTgt spid="17"/>
                                        </p:tgtEl>
                                        <p:attrNameLst>
                                          <p:attrName>fillcolor</p:attrName>
                                        </p:attrNameLst>
                                      </p:cBhvr>
                                      <p:to>
                                        <a:schemeClr val="bg1"/>
                                      </p:to>
                                    </p:animClr>
                                    <p:set>
                                      <p:cBhvr>
                                        <p:cTn id="29" dur="250" autoRev="1" fill="remove"/>
                                        <p:tgtEl>
                                          <p:spTgt spid="17"/>
                                        </p:tgtEl>
                                        <p:attrNameLst>
                                          <p:attrName>fill.type</p:attrName>
                                        </p:attrNameLst>
                                      </p:cBhvr>
                                      <p:to>
                                        <p:strVal val="solid"/>
                                      </p:to>
                                    </p:set>
                                    <p:set>
                                      <p:cBhvr>
                                        <p:cTn id="30" dur="250" autoRev="1" fill="remove"/>
                                        <p:tgtEl>
                                          <p:spTgt spid="17"/>
                                        </p:tgtEl>
                                        <p:attrNameLst>
                                          <p:attrName>fill.on</p:attrName>
                                        </p:attrNameLst>
                                      </p:cBhvr>
                                      <p:to>
                                        <p:strVal val="true"/>
                                      </p:to>
                                    </p:set>
                                  </p:childTnLst>
                                </p:cTn>
                              </p:par>
                            </p:childTnLst>
                          </p:cTn>
                        </p:par>
                        <p:par>
                          <p:cTn id="31" fill="hold">
                            <p:stCondLst>
                              <p:cond delay="3000"/>
                            </p:stCondLst>
                            <p:childTnLst>
                              <p:par>
                                <p:cTn id="32" presetID="27" presetClass="emph" presetSubtype="0" fill="remove" grpId="1" nodeType="afterEffect">
                                  <p:stCondLst>
                                    <p:cond delay="0"/>
                                  </p:stCondLst>
                                  <p:childTnLst>
                                    <p:animClr clrSpc="rgb" dir="cw">
                                      <p:cBhvr override="childStyle">
                                        <p:cTn id="33" dur="250" autoRev="1" fill="remove"/>
                                        <p:tgtEl>
                                          <p:spTgt spid="10"/>
                                        </p:tgtEl>
                                        <p:attrNameLst>
                                          <p:attrName>style.color</p:attrName>
                                        </p:attrNameLst>
                                      </p:cBhvr>
                                      <p:to>
                                        <a:schemeClr val="bg1"/>
                                      </p:to>
                                    </p:animClr>
                                    <p:animClr clrSpc="rgb" dir="cw">
                                      <p:cBhvr>
                                        <p:cTn id="34" dur="250" autoRev="1" fill="remove"/>
                                        <p:tgtEl>
                                          <p:spTgt spid="10"/>
                                        </p:tgtEl>
                                        <p:attrNameLst>
                                          <p:attrName>fillcolor</p:attrName>
                                        </p:attrNameLst>
                                      </p:cBhvr>
                                      <p:to>
                                        <a:schemeClr val="bg1"/>
                                      </p:to>
                                    </p:animClr>
                                    <p:set>
                                      <p:cBhvr>
                                        <p:cTn id="35" dur="250" autoRev="1" fill="remove"/>
                                        <p:tgtEl>
                                          <p:spTgt spid="10"/>
                                        </p:tgtEl>
                                        <p:attrNameLst>
                                          <p:attrName>fill.type</p:attrName>
                                        </p:attrNameLst>
                                      </p:cBhvr>
                                      <p:to>
                                        <p:strVal val="solid"/>
                                      </p:to>
                                    </p:set>
                                    <p:set>
                                      <p:cBhvr>
                                        <p:cTn id="36" dur="250" autoRev="1" fill="remove"/>
                                        <p:tgtEl>
                                          <p:spTgt spid="10"/>
                                        </p:tgtEl>
                                        <p:attrNameLst>
                                          <p:attrName>fill.on</p:attrName>
                                        </p:attrNameLst>
                                      </p:cBhvr>
                                      <p:to>
                                        <p:strVal val="true"/>
                                      </p:to>
                                    </p:set>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par>
                          <p:cTn id="41" fill="hold">
                            <p:stCondLst>
                              <p:cond delay="4000"/>
                            </p:stCondLst>
                            <p:childTnLst>
                              <p:par>
                                <p:cTn id="42" presetID="42"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fade">
                                      <p:cBhvr>
                                        <p:cTn id="50" dur="250"/>
                                        <p:tgtEl>
                                          <p:spTgt spid="19">
                                            <p:txEl>
                                              <p:pRg st="0" end="0"/>
                                            </p:txEl>
                                          </p:spTgt>
                                        </p:tgtEl>
                                      </p:cBhvr>
                                    </p:animEffect>
                                  </p:childTnLst>
                                </p:cTn>
                              </p:par>
                            </p:childTnLst>
                          </p:cTn>
                        </p:par>
                        <p:par>
                          <p:cTn id="51" fill="hold">
                            <p:stCondLst>
                              <p:cond delay="5250"/>
                            </p:stCondLst>
                            <p:childTnLst>
                              <p:par>
                                <p:cTn id="52" presetID="27" presetClass="emph" presetSubtype="0" fill="remove" grpId="1" nodeType="afterEffect">
                                  <p:stCondLst>
                                    <p:cond delay="0"/>
                                  </p:stCondLst>
                                  <p:childTnLst>
                                    <p:animClr clrSpc="rgb" dir="cw">
                                      <p:cBhvr override="childStyle">
                                        <p:cTn id="53" dur="250" autoRev="1" fill="remove"/>
                                        <p:tgtEl>
                                          <p:spTgt spid="21"/>
                                        </p:tgtEl>
                                        <p:attrNameLst>
                                          <p:attrName>style.color</p:attrName>
                                        </p:attrNameLst>
                                      </p:cBhvr>
                                      <p:to>
                                        <a:schemeClr val="bg1"/>
                                      </p:to>
                                    </p:animClr>
                                    <p:animClr clrSpc="rgb" dir="cw">
                                      <p:cBhvr>
                                        <p:cTn id="54" dur="250" autoRev="1" fill="remove"/>
                                        <p:tgtEl>
                                          <p:spTgt spid="21"/>
                                        </p:tgtEl>
                                        <p:attrNameLst>
                                          <p:attrName>fillcolor</p:attrName>
                                        </p:attrNameLst>
                                      </p:cBhvr>
                                      <p:to>
                                        <a:schemeClr val="bg1"/>
                                      </p:to>
                                    </p:animClr>
                                    <p:set>
                                      <p:cBhvr>
                                        <p:cTn id="55" dur="250" autoRev="1" fill="remove"/>
                                        <p:tgtEl>
                                          <p:spTgt spid="21"/>
                                        </p:tgtEl>
                                        <p:attrNameLst>
                                          <p:attrName>fill.type</p:attrName>
                                        </p:attrNameLst>
                                      </p:cBhvr>
                                      <p:to>
                                        <p:strVal val="solid"/>
                                      </p:to>
                                    </p:set>
                                    <p:set>
                                      <p:cBhvr>
                                        <p:cTn id="56" dur="250" autoRev="1" fill="remove"/>
                                        <p:tgtEl>
                                          <p:spTgt spid="21"/>
                                        </p:tgtEl>
                                        <p:attrNameLst>
                                          <p:attrName>fill.on</p:attrName>
                                        </p:attrNameLst>
                                      </p:cBhvr>
                                      <p:to>
                                        <p:strVal val="true"/>
                                      </p:to>
                                    </p:set>
                                  </p:childTnLst>
                                </p:cTn>
                              </p:par>
                            </p:childTnLst>
                          </p:cTn>
                        </p:par>
                        <p:par>
                          <p:cTn id="57" fill="hold">
                            <p:stCondLst>
                              <p:cond delay="5750"/>
                            </p:stCondLst>
                            <p:childTnLst>
                              <p:par>
                                <p:cTn id="58" presetID="27" presetClass="emph" presetSubtype="0" fill="remove" grpId="1" nodeType="afterEffect">
                                  <p:stCondLst>
                                    <p:cond delay="0"/>
                                  </p:stCondLst>
                                  <p:childTnLst>
                                    <p:animClr clrSpc="rgb" dir="cw">
                                      <p:cBhvr override="childStyle">
                                        <p:cTn id="59" dur="250" autoRev="1" fill="remove"/>
                                        <p:tgtEl>
                                          <p:spTgt spid="19">
                                            <p:bg/>
                                          </p:spTgt>
                                        </p:tgtEl>
                                        <p:attrNameLst>
                                          <p:attrName>style.color</p:attrName>
                                        </p:attrNameLst>
                                      </p:cBhvr>
                                      <p:to>
                                        <a:schemeClr val="bg1"/>
                                      </p:to>
                                    </p:animClr>
                                    <p:animClr clrSpc="rgb" dir="cw">
                                      <p:cBhvr>
                                        <p:cTn id="60" dur="250" autoRev="1" fill="remove"/>
                                        <p:tgtEl>
                                          <p:spTgt spid="19">
                                            <p:bg/>
                                          </p:spTgt>
                                        </p:tgtEl>
                                        <p:attrNameLst>
                                          <p:attrName>fillcolor</p:attrName>
                                        </p:attrNameLst>
                                      </p:cBhvr>
                                      <p:to>
                                        <a:schemeClr val="bg1"/>
                                      </p:to>
                                    </p:animClr>
                                    <p:set>
                                      <p:cBhvr>
                                        <p:cTn id="61" dur="250" autoRev="1" fill="remove"/>
                                        <p:tgtEl>
                                          <p:spTgt spid="19">
                                            <p:bg/>
                                          </p:spTgt>
                                        </p:tgtEl>
                                        <p:attrNameLst>
                                          <p:attrName>fill.type</p:attrName>
                                        </p:attrNameLst>
                                      </p:cBhvr>
                                      <p:to>
                                        <p:strVal val="solid"/>
                                      </p:to>
                                    </p:set>
                                    <p:set>
                                      <p:cBhvr>
                                        <p:cTn id="62" dur="250" autoRev="1" fill="remove"/>
                                        <p:tgtEl>
                                          <p:spTgt spid="19">
                                            <p:bg/>
                                          </p:spTgt>
                                        </p:tgtEl>
                                        <p:attrNameLst>
                                          <p:attrName>fill.on</p:attrName>
                                        </p:attrNameLst>
                                      </p:cBhvr>
                                      <p:to>
                                        <p:strVal val="true"/>
                                      </p:to>
                                    </p:set>
                                  </p:childTnLst>
                                </p:cTn>
                              </p:par>
                              <p:par>
                                <p:cTn id="63" presetID="27" presetClass="emph" presetSubtype="0" fill="remove" grpId="1" nodeType="withEffect">
                                  <p:stCondLst>
                                    <p:cond delay="0"/>
                                  </p:stCondLst>
                                  <p:childTnLst>
                                    <p:animClr clrSpc="rgb" dir="cw">
                                      <p:cBhvr override="childStyle">
                                        <p:cTn id="64" dur="250" autoRev="1" fill="remove"/>
                                        <p:tgtEl>
                                          <p:spTgt spid="19">
                                            <p:txEl>
                                              <p:pRg st="0" end="0"/>
                                            </p:txEl>
                                          </p:spTgt>
                                        </p:tgtEl>
                                        <p:attrNameLst>
                                          <p:attrName>style.color</p:attrName>
                                        </p:attrNameLst>
                                      </p:cBhvr>
                                      <p:to>
                                        <a:schemeClr val="bg1"/>
                                      </p:to>
                                    </p:animClr>
                                    <p:animClr clrSpc="rgb" dir="cw">
                                      <p:cBhvr>
                                        <p:cTn id="65" dur="250" autoRev="1" fill="remove"/>
                                        <p:tgtEl>
                                          <p:spTgt spid="19">
                                            <p:txEl>
                                              <p:pRg st="0" end="0"/>
                                            </p:txEl>
                                          </p:spTgt>
                                        </p:tgtEl>
                                        <p:attrNameLst>
                                          <p:attrName>fillcolor</p:attrName>
                                        </p:attrNameLst>
                                      </p:cBhvr>
                                      <p:to>
                                        <a:schemeClr val="bg1"/>
                                      </p:to>
                                    </p:animClr>
                                    <p:set>
                                      <p:cBhvr>
                                        <p:cTn id="66" dur="250" autoRev="1" fill="remove"/>
                                        <p:tgtEl>
                                          <p:spTgt spid="19">
                                            <p:txEl>
                                              <p:pRg st="0" end="0"/>
                                            </p:txEl>
                                          </p:spTgt>
                                        </p:tgtEl>
                                        <p:attrNameLst>
                                          <p:attrName>fill.type</p:attrName>
                                        </p:attrNameLst>
                                      </p:cBhvr>
                                      <p:to>
                                        <p:strVal val="solid"/>
                                      </p:to>
                                    </p:set>
                                    <p:set>
                                      <p:cBhvr>
                                        <p:cTn id="67" dur="250" autoRev="1" fill="remove"/>
                                        <p:tgtEl>
                                          <p:spTgt spid="19">
                                            <p:txEl>
                                              <p:pRg st="0" end="0"/>
                                            </p:txEl>
                                          </p:spTgt>
                                        </p:tgtEl>
                                        <p:attrNameLst>
                                          <p:attrName>fill.on</p:attrName>
                                        </p:attrNameLst>
                                      </p:cBhvr>
                                      <p:to>
                                        <p:strVal val="true"/>
                                      </p:to>
                                    </p:set>
                                  </p:childTnLst>
                                </p:cTn>
                              </p:par>
                            </p:childTnLst>
                          </p:cTn>
                        </p:par>
                        <p:par>
                          <p:cTn id="68" fill="hold">
                            <p:stCondLst>
                              <p:cond delay="6250"/>
                            </p:stCondLst>
                            <p:childTnLst>
                              <p:par>
                                <p:cTn id="69" presetID="31" presetClass="entr" presetSubtype="0"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1000" fill="hold"/>
                                        <p:tgtEl>
                                          <p:spTgt spid="23"/>
                                        </p:tgtEl>
                                        <p:attrNameLst>
                                          <p:attrName>ppt_w</p:attrName>
                                        </p:attrNameLst>
                                      </p:cBhvr>
                                      <p:tavLst>
                                        <p:tav tm="0">
                                          <p:val>
                                            <p:fltVal val="0"/>
                                          </p:val>
                                        </p:tav>
                                        <p:tav tm="100000">
                                          <p:val>
                                            <p:strVal val="#ppt_w"/>
                                          </p:val>
                                        </p:tav>
                                      </p:tavLst>
                                    </p:anim>
                                    <p:anim calcmode="lin" valueType="num">
                                      <p:cBhvr>
                                        <p:cTn id="72" dur="1000" fill="hold"/>
                                        <p:tgtEl>
                                          <p:spTgt spid="23"/>
                                        </p:tgtEl>
                                        <p:attrNameLst>
                                          <p:attrName>ppt_h</p:attrName>
                                        </p:attrNameLst>
                                      </p:cBhvr>
                                      <p:tavLst>
                                        <p:tav tm="0">
                                          <p:val>
                                            <p:fltVal val="0"/>
                                          </p:val>
                                        </p:tav>
                                        <p:tav tm="100000">
                                          <p:val>
                                            <p:strVal val="#ppt_h"/>
                                          </p:val>
                                        </p:tav>
                                      </p:tavLst>
                                    </p:anim>
                                    <p:anim calcmode="lin" valueType="num">
                                      <p:cBhvr>
                                        <p:cTn id="73" dur="1000" fill="hold"/>
                                        <p:tgtEl>
                                          <p:spTgt spid="23"/>
                                        </p:tgtEl>
                                        <p:attrNameLst>
                                          <p:attrName>style.rotation</p:attrName>
                                        </p:attrNameLst>
                                      </p:cBhvr>
                                      <p:tavLst>
                                        <p:tav tm="0">
                                          <p:val>
                                            <p:fltVal val="90"/>
                                          </p:val>
                                        </p:tav>
                                        <p:tav tm="100000">
                                          <p:val>
                                            <p:fltVal val="0"/>
                                          </p:val>
                                        </p:tav>
                                      </p:tavLst>
                                    </p:anim>
                                    <p:animEffect transition="in" filter="fade">
                                      <p:cBhvr>
                                        <p:cTn id="74" dur="1000"/>
                                        <p:tgtEl>
                                          <p:spTgt spid="23"/>
                                        </p:tgtEl>
                                      </p:cBhvr>
                                    </p:animEffect>
                                  </p:childTnLst>
                                </p:cTn>
                              </p:par>
                            </p:childTnLst>
                          </p:cTn>
                        </p:par>
                        <p:par>
                          <p:cTn id="75" fill="hold">
                            <p:stCondLst>
                              <p:cond delay="725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750"/>
                            </p:stCondLst>
                            <p:childTnLst>
                              <p:par>
                                <p:cTn id="82" presetID="27" presetClass="emph" presetSubtype="0" fill="remove" grpId="1" nodeType="afterEffect">
                                  <p:stCondLst>
                                    <p:cond delay="0"/>
                                  </p:stCondLst>
                                  <p:childTnLst>
                                    <p:animClr clrSpc="rgb" dir="cw">
                                      <p:cBhvr override="childStyle">
                                        <p:cTn id="83" dur="250" autoRev="1" fill="remove"/>
                                        <p:tgtEl>
                                          <p:spTgt spid="23"/>
                                        </p:tgtEl>
                                        <p:attrNameLst>
                                          <p:attrName>style.color</p:attrName>
                                        </p:attrNameLst>
                                      </p:cBhvr>
                                      <p:to>
                                        <a:schemeClr val="bg1"/>
                                      </p:to>
                                    </p:animClr>
                                    <p:animClr clrSpc="rgb" dir="cw">
                                      <p:cBhvr>
                                        <p:cTn id="84" dur="250" autoRev="1" fill="remove"/>
                                        <p:tgtEl>
                                          <p:spTgt spid="23"/>
                                        </p:tgtEl>
                                        <p:attrNameLst>
                                          <p:attrName>fillcolor</p:attrName>
                                        </p:attrNameLst>
                                      </p:cBhvr>
                                      <p:to>
                                        <a:schemeClr val="bg1"/>
                                      </p:to>
                                    </p:animClr>
                                    <p:set>
                                      <p:cBhvr>
                                        <p:cTn id="85" dur="250" autoRev="1" fill="remove"/>
                                        <p:tgtEl>
                                          <p:spTgt spid="23"/>
                                        </p:tgtEl>
                                        <p:attrNameLst>
                                          <p:attrName>fill.type</p:attrName>
                                        </p:attrNameLst>
                                      </p:cBhvr>
                                      <p:to>
                                        <p:strVal val="solid"/>
                                      </p:to>
                                    </p:set>
                                    <p:set>
                                      <p:cBhvr>
                                        <p:cTn id="86" dur="250" autoRev="1" fill="remove"/>
                                        <p:tgtEl>
                                          <p:spTgt spid="23"/>
                                        </p:tgtEl>
                                        <p:attrNameLst>
                                          <p:attrName>fill.on</p:attrName>
                                        </p:attrNameLst>
                                      </p:cBhvr>
                                      <p:to>
                                        <p:strVal val="true"/>
                                      </p:to>
                                    </p:set>
                                  </p:childTnLst>
                                </p:cTn>
                              </p:par>
                            </p:childTnLst>
                          </p:cTn>
                        </p:par>
                        <p:par>
                          <p:cTn id="87" fill="hold">
                            <p:stCondLst>
                              <p:cond delay="8250"/>
                            </p:stCondLst>
                            <p:childTnLst>
                              <p:par>
                                <p:cTn id="88" presetID="27" presetClass="emph" presetSubtype="0" fill="remove" grpId="1" nodeType="afterEffect">
                                  <p:stCondLst>
                                    <p:cond delay="0"/>
                                  </p:stCondLst>
                                  <p:childTnLst>
                                    <p:animClr clrSpc="rgb" dir="cw">
                                      <p:cBhvr override="childStyle">
                                        <p:cTn id="89" dur="250" autoRev="1" fill="remove"/>
                                        <p:tgtEl>
                                          <p:spTgt spid="22"/>
                                        </p:tgtEl>
                                        <p:attrNameLst>
                                          <p:attrName>style.color</p:attrName>
                                        </p:attrNameLst>
                                      </p:cBhvr>
                                      <p:to>
                                        <a:schemeClr val="bg1"/>
                                      </p:to>
                                    </p:animClr>
                                    <p:animClr clrSpc="rgb" dir="cw">
                                      <p:cBhvr>
                                        <p:cTn id="90" dur="250" autoRev="1" fill="remove"/>
                                        <p:tgtEl>
                                          <p:spTgt spid="22"/>
                                        </p:tgtEl>
                                        <p:attrNameLst>
                                          <p:attrName>fillcolor</p:attrName>
                                        </p:attrNameLst>
                                      </p:cBhvr>
                                      <p:to>
                                        <a:schemeClr val="bg1"/>
                                      </p:to>
                                    </p:animClr>
                                    <p:set>
                                      <p:cBhvr>
                                        <p:cTn id="91" dur="250" autoRev="1" fill="remove"/>
                                        <p:tgtEl>
                                          <p:spTgt spid="22"/>
                                        </p:tgtEl>
                                        <p:attrNameLst>
                                          <p:attrName>fill.type</p:attrName>
                                        </p:attrNameLst>
                                      </p:cBhvr>
                                      <p:to>
                                        <p:strVal val="solid"/>
                                      </p:to>
                                    </p:set>
                                    <p:set>
                                      <p:cBhvr>
                                        <p:cTn id="92" dur="250" autoRev="1" fill="remove"/>
                                        <p:tgtEl>
                                          <p:spTgt spid="22"/>
                                        </p:tgtEl>
                                        <p:attrNameLst>
                                          <p:attrName>fill.on</p:attrName>
                                        </p:attrNameLst>
                                      </p:cBhvr>
                                      <p:to>
                                        <p:strVal val="true"/>
                                      </p:to>
                                    </p:set>
                                  </p:childTnLst>
                                </p:cTn>
                              </p:par>
                            </p:childTnLst>
                          </p:cTn>
                        </p:par>
                        <p:par>
                          <p:cTn id="93" fill="hold">
                            <p:stCondLst>
                              <p:cond delay="8750"/>
                            </p:stCondLst>
                            <p:childTnLst>
                              <p:par>
                                <p:cTn id="94" presetID="16" presetClass="entr" presetSubtype="21" fill="hold" grpId="0" nodeType="after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arn(inVertical)">
                                      <p:cBhvr>
                                        <p:cTn id="96" dur="500"/>
                                        <p:tgtEl>
                                          <p:spTgt spid="25"/>
                                        </p:tgtEl>
                                      </p:cBhvr>
                                    </p:animEffect>
                                  </p:childTnLst>
                                </p:cTn>
                              </p:par>
                            </p:childTnLst>
                          </p:cTn>
                        </p:par>
                        <p:par>
                          <p:cTn id="97" fill="hold">
                            <p:stCondLst>
                              <p:cond delay="9250"/>
                            </p:stCondLst>
                            <p:childTnLst>
                              <p:par>
                                <p:cTn id="98" presetID="22" presetClass="entr" presetSubtype="4"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down)">
                                      <p:cBhvr>
                                        <p:cTn id="100" dur="500"/>
                                        <p:tgtEl>
                                          <p:spTgt spid="24"/>
                                        </p:tgtEl>
                                      </p:cBhvr>
                                    </p:animEffect>
                                  </p:childTnLst>
                                </p:cTn>
                              </p:par>
                            </p:childTnLst>
                          </p:cTn>
                        </p:par>
                        <p:par>
                          <p:cTn id="101" fill="hold">
                            <p:stCondLst>
                              <p:cond delay="9750"/>
                            </p:stCondLst>
                            <p:childTnLst>
                              <p:par>
                                <p:cTn id="102" presetID="27" presetClass="emph" presetSubtype="0" fill="remove" grpId="1" nodeType="afterEffect">
                                  <p:stCondLst>
                                    <p:cond delay="0"/>
                                  </p:stCondLst>
                                  <p:childTnLst>
                                    <p:animClr clrSpc="rgb" dir="cw">
                                      <p:cBhvr override="childStyle">
                                        <p:cTn id="103" dur="250" autoRev="1" fill="remove"/>
                                        <p:tgtEl>
                                          <p:spTgt spid="25"/>
                                        </p:tgtEl>
                                        <p:attrNameLst>
                                          <p:attrName>style.color</p:attrName>
                                        </p:attrNameLst>
                                      </p:cBhvr>
                                      <p:to>
                                        <a:schemeClr val="bg1"/>
                                      </p:to>
                                    </p:animClr>
                                    <p:animClr clrSpc="rgb" dir="cw">
                                      <p:cBhvr>
                                        <p:cTn id="104" dur="250" autoRev="1" fill="remove"/>
                                        <p:tgtEl>
                                          <p:spTgt spid="25"/>
                                        </p:tgtEl>
                                        <p:attrNameLst>
                                          <p:attrName>fillcolor</p:attrName>
                                        </p:attrNameLst>
                                      </p:cBhvr>
                                      <p:to>
                                        <a:schemeClr val="bg1"/>
                                      </p:to>
                                    </p:animClr>
                                    <p:set>
                                      <p:cBhvr>
                                        <p:cTn id="105" dur="250" autoRev="1" fill="remove"/>
                                        <p:tgtEl>
                                          <p:spTgt spid="25"/>
                                        </p:tgtEl>
                                        <p:attrNameLst>
                                          <p:attrName>fill.type</p:attrName>
                                        </p:attrNameLst>
                                      </p:cBhvr>
                                      <p:to>
                                        <p:strVal val="solid"/>
                                      </p:to>
                                    </p:set>
                                    <p:set>
                                      <p:cBhvr>
                                        <p:cTn id="106" dur="250" autoRev="1" fill="remove"/>
                                        <p:tgtEl>
                                          <p:spTgt spid="25"/>
                                        </p:tgtEl>
                                        <p:attrNameLst>
                                          <p:attrName>fill.on</p:attrName>
                                        </p:attrNameLst>
                                      </p:cBhvr>
                                      <p:to>
                                        <p:strVal val="true"/>
                                      </p:to>
                                    </p:set>
                                  </p:childTnLst>
                                </p:cTn>
                              </p:par>
                            </p:childTnLst>
                          </p:cTn>
                        </p:par>
                        <p:par>
                          <p:cTn id="107" fill="hold">
                            <p:stCondLst>
                              <p:cond delay="10250"/>
                            </p:stCondLst>
                            <p:childTnLst>
                              <p:par>
                                <p:cTn id="108" presetID="27" presetClass="emph" presetSubtype="0" fill="remove" grpId="1" nodeType="afterEffect">
                                  <p:stCondLst>
                                    <p:cond delay="0"/>
                                  </p:stCondLst>
                                  <p:childTnLst>
                                    <p:animClr clrSpc="rgb" dir="cw">
                                      <p:cBhvr override="childStyle">
                                        <p:cTn id="109" dur="250" autoRev="1" fill="remove"/>
                                        <p:tgtEl>
                                          <p:spTgt spid="24"/>
                                        </p:tgtEl>
                                        <p:attrNameLst>
                                          <p:attrName>style.color</p:attrName>
                                        </p:attrNameLst>
                                      </p:cBhvr>
                                      <p:to>
                                        <a:schemeClr val="bg1"/>
                                      </p:to>
                                    </p:animClr>
                                    <p:animClr clrSpc="rgb" dir="cw">
                                      <p:cBhvr>
                                        <p:cTn id="110" dur="250" autoRev="1" fill="remove"/>
                                        <p:tgtEl>
                                          <p:spTgt spid="24"/>
                                        </p:tgtEl>
                                        <p:attrNameLst>
                                          <p:attrName>fillcolor</p:attrName>
                                        </p:attrNameLst>
                                      </p:cBhvr>
                                      <p:to>
                                        <a:schemeClr val="bg1"/>
                                      </p:to>
                                    </p:animClr>
                                    <p:set>
                                      <p:cBhvr>
                                        <p:cTn id="111" dur="250" autoRev="1" fill="remove"/>
                                        <p:tgtEl>
                                          <p:spTgt spid="24"/>
                                        </p:tgtEl>
                                        <p:attrNameLst>
                                          <p:attrName>fill.type</p:attrName>
                                        </p:attrNameLst>
                                      </p:cBhvr>
                                      <p:to>
                                        <p:strVal val="solid"/>
                                      </p:to>
                                    </p:set>
                                    <p:set>
                                      <p:cBhvr>
                                        <p:cTn id="112" dur="250" autoRev="1" fill="remove"/>
                                        <p:tgtEl>
                                          <p:spTgt spid="2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0" grpId="0" animBg="1"/>
      <p:bldP spid="10" grpId="1" animBg="1"/>
      <p:bldP spid="17" grpId="0" animBg="1"/>
      <p:bldP spid="17" grpId="1" animBg="1"/>
      <p:bldP spid="19" grpId="0" animBg="1"/>
      <p:bldP spid="19" grpId="1" uiExpand="1" build="allAtOnce"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STRUKTUR KONTROLER</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PID</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grpSp>
        <p:nvGrpSpPr>
          <p:cNvPr id="101" name="Group 100"/>
          <p:cNvGrpSpPr/>
          <p:nvPr/>
        </p:nvGrpSpPr>
        <p:grpSpPr>
          <a:xfrm>
            <a:off x="677334" y="1660846"/>
            <a:ext cx="9292975" cy="3070811"/>
            <a:chOff x="677334" y="1660846"/>
            <a:chExt cx="9292975" cy="3070811"/>
          </a:xfrm>
        </p:grpSpPr>
        <p:sp>
          <p:nvSpPr>
            <p:cNvPr id="2" name="Rectangle 1"/>
            <p:cNvSpPr/>
            <p:nvPr/>
          </p:nvSpPr>
          <p:spPr>
            <a:xfrm>
              <a:off x="2118419" y="1746111"/>
              <a:ext cx="1567543" cy="667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PID</a:t>
              </a:r>
              <a:endParaRPr lang="en-US" dirty="0"/>
            </a:p>
          </p:txBody>
        </p:sp>
        <p:sp>
          <p:nvSpPr>
            <p:cNvPr id="3" name="Flowchart: Summing Junction 2"/>
            <p:cNvSpPr/>
            <p:nvPr/>
          </p:nvSpPr>
          <p:spPr>
            <a:xfrm>
              <a:off x="4127184" y="1828798"/>
              <a:ext cx="493486" cy="49348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Summing Junction 19"/>
            <p:cNvSpPr/>
            <p:nvPr/>
          </p:nvSpPr>
          <p:spPr>
            <a:xfrm>
              <a:off x="5993664" y="1845512"/>
              <a:ext cx="493486" cy="49348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44975" y="1741714"/>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dirty="0"/>
            </a:p>
          </p:txBody>
        </p:sp>
        <mc:AlternateContent xmlns:mc="http://schemas.openxmlformats.org/markup-compatibility/2006">
          <mc:Choice xmlns:a14="http://schemas.microsoft.com/office/drawing/2010/main" Requires="a14">
            <p:sp>
              <p:nvSpPr>
                <p:cNvPr id="27" name="Rectangle 26"/>
                <p:cNvSpPr/>
                <p:nvPr/>
              </p:nvSpPr>
              <p:spPr>
                <a:xfrm>
                  <a:off x="6866050" y="1749239"/>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nary>
                          <m:naryPr>
                            <m:limLoc m:val="undOvr"/>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 </m:t>
                            </m:r>
                          </m:e>
                        </m:nary>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6866050" y="1749239"/>
                  <a:ext cx="701082" cy="701082"/>
                </a:xfrm>
                <a:prstGeom prst="rect">
                  <a:avLst/>
                </a:prstGeom>
                <a:blipFill rotWithShape="0">
                  <a:blip r:embed="rId5"/>
                  <a:stretch>
                    <a:fillRect/>
                  </a:stretch>
                </a:blipFill>
              </p:spPr>
              <p:txBody>
                <a:bodyPr/>
                <a:lstStyle/>
                <a:p>
                  <a:r>
                    <a:rPr lang="en-US">
                      <a:noFill/>
                    </a:rPr>
                    <a:t> </a:t>
                  </a:r>
                </a:p>
              </p:txBody>
            </p:sp>
          </mc:Fallback>
        </mc:AlternateContent>
        <p:sp>
          <p:nvSpPr>
            <p:cNvPr id="28" name="Rectangle 27"/>
            <p:cNvSpPr/>
            <p:nvPr/>
          </p:nvSpPr>
          <p:spPr>
            <a:xfrm>
              <a:off x="8564375" y="1756228"/>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dirty="0"/>
            </a:p>
          </p:txBody>
        </p:sp>
        <p:sp>
          <p:nvSpPr>
            <p:cNvPr id="29" name="Rectangle 28"/>
            <p:cNvSpPr/>
            <p:nvPr/>
          </p:nvSpPr>
          <p:spPr>
            <a:xfrm>
              <a:off x="6866050" y="2835264"/>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dirty="0"/>
            </a:p>
          </p:txBody>
        </p:sp>
        <p:sp>
          <p:nvSpPr>
            <p:cNvPr id="31" name="Rectangle 30"/>
            <p:cNvSpPr/>
            <p:nvPr/>
          </p:nvSpPr>
          <p:spPr>
            <a:xfrm>
              <a:off x="6866050" y="3781916"/>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a:t>
              </a:r>
              <a:endParaRPr lang="en-US" dirty="0"/>
            </a:p>
          </p:txBody>
        </p:sp>
        <p:sp>
          <p:nvSpPr>
            <p:cNvPr id="34" name="Flowchart: Summing Junction 33"/>
            <p:cNvSpPr/>
            <p:nvPr/>
          </p:nvSpPr>
          <p:spPr>
            <a:xfrm>
              <a:off x="1266939" y="1828798"/>
              <a:ext cx="493486" cy="49348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34" idx="2"/>
            </p:cNvCxnSpPr>
            <p:nvPr/>
          </p:nvCxnSpPr>
          <p:spPr>
            <a:xfrm flipV="1">
              <a:off x="677334" y="2075541"/>
              <a:ext cx="5896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6"/>
              <a:endCxn id="2" idx="1"/>
            </p:cNvCxnSpPr>
            <p:nvPr/>
          </p:nvCxnSpPr>
          <p:spPr>
            <a:xfrm>
              <a:off x="1760425" y="2075541"/>
              <a:ext cx="357994"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3"/>
              <a:endCxn id="3" idx="2"/>
            </p:cNvCxnSpPr>
            <p:nvPr/>
          </p:nvCxnSpPr>
          <p:spPr>
            <a:xfrm flipV="1">
              <a:off x="3685962" y="2075541"/>
              <a:ext cx="441222"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529479" y="2066351"/>
              <a:ext cx="441222"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552442" y="2061952"/>
              <a:ext cx="441222"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6"/>
              <a:endCxn id="27" idx="1"/>
            </p:cNvCxnSpPr>
            <p:nvPr/>
          </p:nvCxnSpPr>
          <p:spPr>
            <a:xfrm>
              <a:off x="6487150" y="2092255"/>
              <a:ext cx="378900" cy="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3"/>
              <a:endCxn id="28" idx="1"/>
            </p:cNvCxnSpPr>
            <p:nvPr/>
          </p:nvCxnSpPr>
          <p:spPr>
            <a:xfrm>
              <a:off x="7567132" y="2099780"/>
              <a:ext cx="997243" cy="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9265457" y="2099777"/>
              <a:ext cx="4986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040914" y="2106769"/>
              <a:ext cx="0" cy="213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448800" y="2106769"/>
              <a:ext cx="29029" cy="262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9" idx="3"/>
            </p:cNvCxnSpPr>
            <p:nvPr/>
          </p:nvCxnSpPr>
          <p:spPr>
            <a:xfrm flipH="1" flipV="1">
              <a:off x="7567132" y="3185805"/>
              <a:ext cx="473782" cy="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7577457" y="4232283"/>
              <a:ext cx="473782" cy="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1"/>
            </p:cNvCxnSpPr>
            <p:nvPr/>
          </p:nvCxnSpPr>
          <p:spPr>
            <a:xfrm flipH="1">
              <a:off x="6262150" y="3185805"/>
              <a:ext cx="603900" cy="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flipV="1">
              <a:off x="6240406" y="2338998"/>
              <a:ext cx="1" cy="880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373926" y="4224945"/>
              <a:ext cx="2492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373926" y="2292379"/>
              <a:ext cx="1" cy="194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512875" y="4731657"/>
              <a:ext cx="7964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1512875" y="2322284"/>
              <a:ext cx="5161" cy="240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7818" y="1660846"/>
              <a:ext cx="264816" cy="369332"/>
            </a:xfrm>
            <a:prstGeom prst="rect">
              <a:avLst/>
            </a:prstGeom>
            <a:noFill/>
          </p:spPr>
          <p:txBody>
            <a:bodyPr wrap="none" rtlCol="0">
              <a:spAutoFit/>
            </a:bodyPr>
            <a:lstStyle/>
            <a:p>
              <a:r>
                <a:rPr lang="en-US" i="1" dirty="0" smtClean="0"/>
                <a:t>r</a:t>
              </a:r>
              <a:endParaRPr lang="en-US" i="1" dirty="0"/>
            </a:p>
          </p:txBody>
        </p:sp>
        <p:sp>
          <p:nvSpPr>
            <p:cNvPr id="90" name="TextBox 89"/>
            <p:cNvSpPr txBox="1"/>
            <p:nvPr/>
          </p:nvSpPr>
          <p:spPr>
            <a:xfrm>
              <a:off x="9683051" y="1722923"/>
              <a:ext cx="287258" cy="369332"/>
            </a:xfrm>
            <a:prstGeom prst="rect">
              <a:avLst/>
            </a:prstGeom>
            <a:noFill/>
          </p:spPr>
          <p:txBody>
            <a:bodyPr wrap="none" rtlCol="0">
              <a:spAutoFit/>
            </a:bodyPr>
            <a:lstStyle/>
            <a:p>
              <a:r>
                <a:rPr lang="en-US" i="1" dirty="0" smtClean="0"/>
                <a:t>y</a:t>
              </a:r>
              <a:endParaRPr lang="en-US" i="1" dirty="0"/>
            </a:p>
          </p:txBody>
        </p:sp>
        <p:sp>
          <p:nvSpPr>
            <p:cNvPr id="94" name="TextBox 93"/>
            <p:cNvSpPr txBox="1"/>
            <p:nvPr/>
          </p:nvSpPr>
          <p:spPr>
            <a:xfrm>
              <a:off x="1212793" y="1845512"/>
              <a:ext cx="300082" cy="369332"/>
            </a:xfrm>
            <a:prstGeom prst="rect">
              <a:avLst/>
            </a:prstGeom>
            <a:noFill/>
          </p:spPr>
          <p:txBody>
            <a:bodyPr wrap="none" rtlCol="0">
              <a:spAutoFit/>
            </a:bodyPr>
            <a:lstStyle/>
            <a:p>
              <a:r>
                <a:rPr lang="en-US" i="1" dirty="0" smtClean="0"/>
                <a:t>+</a:t>
              </a:r>
              <a:endParaRPr lang="en-US" i="1" dirty="0"/>
            </a:p>
          </p:txBody>
        </p:sp>
        <p:sp>
          <p:nvSpPr>
            <p:cNvPr id="95" name="TextBox 94"/>
            <p:cNvSpPr txBox="1"/>
            <p:nvPr/>
          </p:nvSpPr>
          <p:spPr>
            <a:xfrm>
              <a:off x="1386596" y="2046892"/>
              <a:ext cx="255198" cy="369332"/>
            </a:xfrm>
            <a:prstGeom prst="rect">
              <a:avLst/>
            </a:prstGeom>
            <a:noFill/>
          </p:spPr>
          <p:txBody>
            <a:bodyPr wrap="none" rtlCol="0">
              <a:spAutoFit/>
            </a:bodyPr>
            <a:lstStyle/>
            <a:p>
              <a:r>
                <a:rPr lang="en-US" i="1" dirty="0" smtClean="0"/>
                <a:t>-</a:t>
              </a:r>
              <a:endParaRPr lang="en-US" i="1" dirty="0"/>
            </a:p>
          </p:txBody>
        </p:sp>
        <p:sp>
          <p:nvSpPr>
            <p:cNvPr id="96" name="TextBox 95"/>
            <p:cNvSpPr txBox="1"/>
            <p:nvPr/>
          </p:nvSpPr>
          <p:spPr>
            <a:xfrm>
              <a:off x="5972062" y="1888138"/>
              <a:ext cx="300082" cy="369332"/>
            </a:xfrm>
            <a:prstGeom prst="rect">
              <a:avLst/>
            </a:prstGeom>
            <a:noFill/>
          </p:spPr>
          <p:txBody>
            <a:bodyPr wrap="none" rtlCol="0">
              <a:spAutoFit/>
            </a:bodyPr>
            <a:lstStyle/>
            <a:p>
              <a:r>
                <a:rPr lang="en-US" i="1" dirty="0" smtClean="0"/>
                <a:t>+</a:t>
              </a:r>
              <a:endParaRPr lang="en-US" i="1" dirty="0"/>
            </a:p>
          </p:txBody>
        </p:sp>
        <p:sp>
          <p:nvSpPr>
            <p:cNvPr id="97" name="TextBox 96"/>
            <p:cNvSpPr txBox="1"/>
            <p:nvPr/>
          </p:nvSpPr>
          <p:spPr>
            <a:xfrm>
              <a:off x="6087602" y="2034209"/>
              <a:ext cx="300082" cy="369332"/>
            </a:xfrm>
            <a:prstGeom prst="rect">
              <a:avLst/>
            </a:prstGeom>
            <a:noFill/>
          </p:spPr>
          <p:txBody>
            <a:bodyPr wrap="none" rtlCol="0">
              <a:spAutoFit/>
            </a:bodyPr>
            <a:lstStyle/>
            <a:p>
              <a:r>
                <a:rPr lang="en-US" i="1" dirty="0" smtClean="0"/>
                <a:t>+</a:t>
              </a:r>
              <a:endParaRPr lang="en-US" i="1" dirty="0"/>
            </a:p>
          </p:txBody>
        </p:sp>
        <p:sp>
          <p:nvSpPr>
            <p:cNvPr id="98" name="TextBox 97"/>
            <p:cNvSpPr txBox="1"/>
            <p:nvPr/>
          </p:nvSpPr>
          <p:spPr>
            <a:xfrm>
              <a:off x="4083307" y="1873926"/>
              <a:ext cx="300082" cy="369332"/>
            </a:xfrm>
            <a:prstGeom prst="rect">
              <a:avLst/>
            </a:prstGeom>
            <a:noFill/>
          </p:spPr>
          <p:txBody>
            <a:bodyPr wrap="none" rtlCol="0">
              <a:spAutoFit/>
            </a:bodyPr>
            <a:lstStyle/>
            <a:p>
              <a:r>
                <a:rPr lang="en-US" i="1" dirty="0" smtClean="0"/>
                <a:t>+</a:t>
              </a:r>
              <a:endParaRPr lang="en-US" i="1" dirty="0"/>
            </a:p>
          </p:txBody>
        </p:sp>
        <p:sp>
          <p:nvSpPr>
            <p:cNvPr id="99" name="TextBox 98"/>
            <p:cNvSpPr txBox="1"/>
            <p:nvPr/>
          </p:nvSpPr>
          <p:spPr>
            <a:xfrm>
              <a:off x="4245582" y="2046892"/>
              <a:ext cx="255198" cy="369332"/>
            </a:xfrm>
            <a:prstGeom prst="rect">
              <a:avLst/>
            </a:prstGeom>
            <a:noFill/>
          </p:spPr>
          <p:txBody>
            <a:bodyPr wrap="none" rtlCol="0">
              <a:spAutoFit/>
            </a:bodyPr>
            <a:lstStyle/>
            <a:p>
              <a:r>
                <a:rPr lang="en-US" i="1" dirty="0" smtClean="0"/>
                <a:t>-</a:t>
              </a:r>
              <a:endParaRPr lang="en-US" i="1" dirty="0"/>
            </a:p>
          </p:txBody>
        </p:sp>
      </p:grpSp>
      <p:sp>
        <p:nvSpPr>
          <p:cNvPr id="102" name="Rectangle 101"/>
          <p:cNvSpPr/>
          <p:nvPr/>
        </p:nvSpPr>
        <p:spPr>
          <a:xfrm>
            <a:off x="4685367" y="1604624"/>
            <a:ext cx="3478811" cy="2113609"/>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5290523" y="1119026"/>
            <a:ext cx="2547153" cy="369332"/>
          </a:xfrm>
          <a:prstGeom prst="rect">
            <a:avLst/>
          </a:prstGeom>
          <a:noFill/>
        </p:spPr>
        <p:txBody>
          <a:bodyPr wrap="square" rtlCol="0">
            <a:spAutoFit/>
          </a:bodyPr>
          <a:lstStyle/>
          <a:p>
            <a:r>
              <a:rPr lang="en-US" dirty="0" smtClean="0"/>
              <a:t>Plant</a:t>
            </a:r>
            <a:endParaRPr lang="en-US" dirty="0"/>
          </a:p>
        </p:txBody>
      </p:sp>
      <p:sp>
        <p:nvSpPr>
          <p:cNvPr id="104" name="TextBox 103"/>
          <p:cNvSpPr txBox="1"/>
          <p:nvPr/>
        </p:nvSpPr>
        <p:spPr>
          <a:xfrm>
            <a:off x="7512102" y="4303614"/>
            <a:ext cx="2547153" cy="369332"/>
          </a:xfrm>
          <a:prstGeom prst="rect">
            <a:avLst/>
          </a:prstGeom>
          <a:noFill/>
        </p:spPr>
        <p:txBody>
          <a:bodyPr wrap="square" rtlCol="0">
            <a:spAutoFit/>
          </a:bodyPr>
          <a:lstStyle/>
          <a:p>
            <a:r>
              <a:rPr lang="en-US" dirty="0" smtClean="0"/>
              <a:t>LQR</a:t>
            </a:r>
            <a:endParaRPr lang="en-US" dirty="0"/>
          </a:p>
        </p:txBody>
      </p:sp>
    </p:spTree>
    <p:extLst>
      <p:ext uri="{BB962C8B-B14F-4D97-AF65-F5344CB8AC3E}">
        <p14:creationId xmlns:p14="http://schemas.microsoft.com/office/powerpoint/2010/main" val="183423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anim calcmode="lin" valueType="num">
                                      <p:cBhvr>
                                        <p:cTn id="28" dur="1000" fill="hold"/>
                                        <p:tgtEl>
                                          <p:spTgt spid="101"/>
                                        </p:tgtEl>
                                        <p:attrNameLst>
                                          <p:attrName>ppt_x</p:attrName>
                                        </p:attrNameLst>
                                      </p:cBhvr>
                                      <p:tavLst>
                                        <p:tav tm="0">
                                          <p:val>
                                            <p:strVal val="#ppt_x"/>
                                          </p:val>
                                        </p:tav>
                                        <p:tav tm="100000">
                                          <p:val>
                                            <p:strVal val="#ppt_x"/>
                                          </p:val>
                                        </p:tav>
                                      </p:tavLst>
                                    </p:anim>
                                    <p:anim calcmode="lin" valueType="num">
                                      <p:cBhvr>
                                        <p:cTn id="29" dur="1000" fill="hold"/>
                                        <p:tgtEl>
                                          <p:spTgt spid="10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1000"/>
                                        <p:tgtEl>
                                          <p:spTgt spid="103"/>
                                        </p:tgtEl>
                                      </p:cBhvr>
                                    </p:animEffect>
                                    <p:anim calcmode="lin" valueType="num">
                                      <p:cBhvr>
                                        <p:cTn id="33" dur="1000" fill="hold"/>
                                        <p:tgtEl>
                                          <p:spTgt spid="103"/>
                                        </p:tgtEl>
                                        <p:attrNameLst>
                                          <p:attrName>ppt_x</p:attrName>
                                        </p:attrNameLst>
                                      </p:cBhvr>
                                      <p:tavLst>
                                        <p:tav tm="0">
                                          <p:val>
                                            <p:strVal val="#ppt_x"/>
                                          </p:val>
                                        </p:tav>
                                        <p:tav tm="100000">
                                          <p:val>
                                            <p:strVal val="#ppt_x"/>
                                          </p:val>
                                        </p:tav>
                                      </p:tavLst>
                                    </p:anim>
                                    <p:anim calcmode="lin" valueType="num">
                                      <p:cBhvr>
                                        <p:cTn id="34" dur="1000" fill="hold"/>
                                        <p:tgtEl>
                                          <p:spTgt spid="10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1000"/>
                                        <p:tgtEl>
                                          <p:spTgt spid="102"/>
                                        </p:tgtEl>
                                      </p:cBhvr>
                                    </p:animEffect>
                                    <p:anim calcmode="lin" valueType="num">
                                      <p:cBhvr>
                                        <p:cTn id="38" dur="1000" fill="hold"/>
                                        <p:tgtEl>
                                          <p:spTgt spid="102"/>
                                        </p:tgtEl>
                                        <p:attrNameLst>
                                          <p:attrName>ppt_x</p:attrName>
                                        </p:attrNameLst>
                                      </p:cBhvr>
                                      <p:tavLst>
                                        <p:tav tm="0">
                                          <p:val>
                                            <p:strVal val="#ppt_x"/>
                                          </p:val>
                                        </p:tav>
                                        <p:tav tm="100000">
                                          <p:val>
                                            <p:strVal val="#ppt_x"/>
                                          </p:val>
                                        </p:tav>
                                      </p:tavLst>
                                    </p:anim>
                                    <p:anim calcmode="lin" valueType="num">
                                      <p:cBhvr>
                                        <p:cTn id="39" dur="1000" fill="hold"/>
                                        <p:tgtEl>
                                          <p:spTgt spid="10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1000"/>
                                        <p:tgtEl>
                                          <p:spTgt spid="104"/>
                                        </p:tgtEl>
                                      </p:cBhvr>
                                    </p:animEffect>
                                    <p:anim calcmode="lin" valueType="num">
                                      <p:cBhvr>
                                        <p:cTn id="43" dur="1000" fill="hold"/>
                                        <p:tgtEl>
                                          <p:spTgt spid="104"/>
                                        </p:tgtEl>
                                        <p:attrNameLst>
                                          <p:attrName>ppt_x</p:attrName>
                                        </p:attrNameLst>
                                      </p:cBhvr>
                                      <p:tavLst>
                                        <p:tav tm="0">
                                          <p:val>
                                            <p:strVal val="#ppt_x"/>
                                          </p:val>
                                        </p:tav>
                                        <p:tav tm="100000">
                                          <p:val>
                                            <p:strVal val="#ppt_x"/>
                                          </p:val>
                                        </p:tav>
                                      </p:tavLst>
                                    </p:anim>
                                    <p:anim calcmode="lin" valueType="num">
                                      <p:cBhvr>
                                        <p:cTn id="44"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4" grpId="0" animBg="1"/>
      <p:bldP spid="102" grpId="0" animBg="1"/>
      <p:bldP spid="103" grpId="0"/>
      <p:bldP spid="1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STRUKTUR KONTROLER</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40347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FUZZY-INTEGRAL </a:t>
            </a:r>
          </a:p>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a:t>
            </a:r>
            <a:r>
              <a:rPr lang="en-US" b="1" dirty="0" err="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Sebagai</a:t>
            </a: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 </a:t>
            </a:r>
            <a:r>
              <a:rPr lang="en-US" b="1" dirty="0" err="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Pembanding</a:t>
            </a:r>
            <a:r>
              <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rPr>
              <a:t>)</a:t>
            </a:r>
          </a:p>
        </p:txBody>
      </p:sp>
      <p:sp>
        <p:nvSpPr>
          <p:cNvPr id="3" name="Flowchart: Summing Junction 2"/>
          <p:cNvSpPr/>
          <p:nvPr/>
        </p:nvSpPr>
        <p:spPr>
          <a:xfrm>
            <a:off x="4127184" y="1828798"/>
            <a:ext cx="493486" cy="49348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Summing Junction 19"/>
          <p:cNvSpPr/>
          <p:nvPr/>
        </p:nvSpPr>
        <p:spPr>
          <a:xfrm>
            <a:off x="5993664" y="1845512"/>
            <a:ext cx="493486" cy="49348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44975" y="1741714"/>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dirty="0"/>
          </a:p>
        </p:txBody>
      </p:sp>
      <mc:AlternateContent xmlns:mc="http://schemas.openxmlformats.org/markup-compatibility/2006">
        <mc:Choice xmlns:a14="http://schemas.microsoft.com/office/drawing/2010/main" Requires="a14">
          <p:sp>
            <p:nvSpPr>
              <p:cNvPr id="27" name="Rectangle 26"/>
              <p:cNvSpPr/>
              <p:nvPr/>
            </p:nvSpPr>
            <p:spPr>
              <a:xfrm>
                <a:off x="6866050" y="1749239"/>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nary>
                        <m:naryPr>
                          <m:limLoc m:val="undOvr"/>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 </m:t>
                          </m:r>
                        </m:e>
                      </m:nary>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6866050" y="1749239"/>
                <a:ext cx="701082" cy="701082"/>
              </a:xfrm>
              <a:prstGeom prst="rect">
                <a:avLst/>
              </a:prstGeom>
              <a:blipFill rotWithShape="0">
                <a:blip r:embed="rId5"/>
                <a:stretch>
                  <a:fillRect/>
                </a:stretch>
              </a:blipFill>
            </p:spPr>
            <p:txBody>
              <a:bodyPr/>
              <a:lstStyle/>
              <a:p>
                <a:r>
                  <a:rPr lang="en-US">
                    <a:noFill/>
                  </a:rPr>
                  <a:t> </a:t>
                </a:r>
              </a:p>
            </p:txBody>
          </p:sp>
        </mc:Fallback>
      </mc:AlternateContent>
      <p:sp>
        <p:nvSpPr>
          <p:cNvPr id="28" name="Rectangle 27"/>
          <p:cNvSpPr/>
          <p:nvPr/>
        </p:nvSpPr>
        <p:spPr>
          <a:xfrm>
            <a:off x="8564375" y="1756228"/>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dirty="0"/>
          </a:p>
        </p:txBody>
      </p:sp>
      <p:sp>
        <p:nvSpPr>
          <p:cNvPr id="29" name="Rectangle 28"/>
          <p:cNvSpPr/>
          <p:nvPr/>
        </p:nvSpPr>
        <p:spPr>
          <a:xfrm>
            <a:off x="6866050" y="2835264"/>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dirty="0"/>
          </a:p>
        </p:txBody>
      </p:sp>
      <p:sp>
        <p:nvSpPr>
          <p:cNvPr id="31" name="Rectangle 30"/>
          <p:cNvSpPr/>
          <p:nvPr/>
        </p:nvSpPr>
        <p:spPr>
          <a:xfrm>
            <a:off x="6866050" y="3781916"/>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a:t>
            </a:r>
            <a:endParaRPr lang="en-US" dirty="0"/>
          </a:p>
        </p:txBody>
      </p:sp>
      <p:sp>
        <p:nvSpPr>
          <p:cNvPr id="34" name="Flowchart: Summing Junction 33"/>
          <p:cNvSpPr/>
          <p:nvPr/>
        </p:nvSpPr>
        <p:spPr>
          <a:xfrm>
            <a:off x="1266939" y="1828798"/>
            <a:ext cx="493486" cy="493486"/>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34" idx="2"/>
          </p:cNvCxnSpPr>
          <p:nvPr/>
        </p:nvCxnSpPr>
        <p:spPr>
          <a:xfrm flipV="1">
            <a:off x="677334" y="2075541"/>
            <a:ext cx="5896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6"/>
          </p:cNvCxnSpPr>
          <p:nvPr/>
        </p:nvCxnSpPr>
        <p:spPr>
          <a:xfrm>
            <a:off x="1760425" y="2075541"/>
            <a:ext cx="357994"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 idx="2"/>
          </p:cNvCxnSpPr>
          <p:nvPr/>
        </p:nvCxnSpPr>
        <p:spPr>
          <a:xfrm flipV="1">
            <a:off x="3685962" y="2075541"/>
            <a:ext cx="441222"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529479" y="2066351"/>
            <a:ext cx="441222"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552442" y="2061952"/>
            <a:ext cx="441222"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6"/>
            <a:endCxn id="27" idx="1"/>
          </p:cNvCxnSpPr>
          <p:nvPr/>
        </p:nvCxnSpPr>
        <p:spPr>
          <a:xfrm>
            <a:off x="6487150" y="2092255"/>
            <a:ext cx="378900" cy="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3"/>
            <a:endCxn id="28" idx="1"/>
          </p:cNvCxnSpPr>
          <p:nvPr/>
        </p:nvCxnSpPr>
        <p:spPr>
          <a:xfrm>
            <a:off x="7567132" y="2099780"/>
            <a:ext cx="997243" cy="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9265457" y="2099777"/>
            <a:ext cx="4986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040914" y="2106769"/>
            <a:ext cx="0" cy="213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448800" y="2106769"/>
            <a:ext cx="29029" cy="262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9" idx="3"/>
          </p:cNvCxnSpPr>
          <p:nvPr/>
        </p:nvCxnSpPr>
        <p:spPr>
          <a:xfrm flipH="1" flipV="1">
            <a:off x="7567132" y="3185805"/>
            <a:ext cx="473782" cy="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7577457" y="4232283"/>
            <a:ext cx="473782" cy="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1"/>
          </p:cNvCxnSpPr>
          <p:nvPr/>
        </p:nvCxnSpPr>
        <p:spPr>
          <a:xfrm flipH="1">
            <a:off x="6262150" y="3185805"/>
            <a:ext cx="603900" cy="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flipV="1">
            <a:off x="6240406" y="2338998"/>
            <a:ext cx="1" cy="880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373926" y="4224945"/>
            <a:ext cx="2492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373926" y="2292379"/>
            <a:ext cx="1" cy="194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512875" y="4731657"/>
            <a:ext cx="7964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1512875" y="2322284"/>
            <a:ext cx="5161" cy="240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7818" y="1660846"/>
            <a:ext cx="264816" cy="369332"/>
          </a:xfrm>
          <a:prstGeom prst="rect">
            <a:avLst/>
          </a:prstGeom>
          <a:noFill/>
        </p:spPr>
        <p:txBody>
          <a:bodyPr wrap="none" rtlCol="0">
            <a:spAutoFit/>
          </a:bodyPr>
          <a:lstStyle/>
          <a:p>
            <a:r>
              <a:rPr lang="en-US" i="1" dirty="0" smtClean="0"/>
              <a:t>r</a:t>
            </a:r>
            <a:endParaRPr lang="en-US" i="1" dirty="0"/>
          </a:p>
        </p:txBody>
      </p:sp>
      <p:sp>
        <p:nvSpPr>
          <p:cNvPr id="90" name="TextBox 89"/>
          <p:cNvSpPr txBox="1"/>
          <p:nvPr/>
        </p:nvSpPr>
        <p:spPr>
          <a:xfrm>
            <a:off x="9683051" y="1722923"/>
            <a:ext cx="287258" cy="369332"/>
          </a:xfrm>
          <a:prstGeom prst="rect">
            <a:avLst/>
          </a:prstGeom>
          <a:noFill/>
        </p:spPr>
        <p:txBody>
          <a:bodyPr wrap="none" rtlCol="0">
            <a:spAutoFit/>
          </a:bodyPr>
          <a:lstStyle/>
          <a:p>
            <a:r>
              <a:rPr lang="en-US" i="1" dirty="0" smtClean="0"/>
              <a:t>y</a:t>
            </a:r>
            <a:endParaRPr lang="en-US" i="1" dirty="0"/>
          </a:p>
        </p:txBody>
      </p:sp>
      <p:sp>
        <p:nvSpPr>
          <p:cNvPr id="94" name="TextBox 93"/>
          <p:cNvSpPr txBox="1"/>
          <p:nvPr/>
        </p:nvSpPr>
        <p:spPr>
          <a:xfrm>
            <a:off x="1212793" y="1845512"/>
            <a:ext cx="300082" cy="369332"/>
          </a:xfrm>
          <a:prstGeom prst="rect">
            <a:avLst/>
          </a:prstGeom>
          <a:noFill/>
        </p:spPr>
        <p:txBody>
          <a:bodyPr wrap="none" rtlCol="0">
            <a:spAutoFit/>
          </a:bodyPr>
          <a:lstStyle/>
          <a:p>
            <a:r>
              <a:rPr lang="en-US" i="1" dirty="0" smtClean="0"/>
              <a:t>+</a:t>
            </a:r>
            <a:endParaRPr lang="en-US" i="1" dirty="0"/>
          </a:p>
        </p:txBody>
      </p:sp>
      <p:sp>
        <p:nvSpPr>
          <p:cNvPr id="95" name="TextBox 94"/>
          <p:cNvSpPr txBox="1"/>
          <p:nvPr/>
        </p:nvSpPr>
        <p:spPr>
          <a:xfrm>
            <a:off x="1386596" y="2046892"/>
            <a:ext cx="255198" cy="369332"/>
          </a:xfrm>
          <a:prstGeom prst="rect">
            <a:avLst/>
          </a:prstGeom>
          <a:noFill/>
        </p:spPr>
        <p:txBody>
          <a:bodyPr wrap="none" rtlCol="0">
            <a:spAutoFit/>
          </a:bodyPr>
          <a:lstStyle/>
          <a:p>
            <a:r>
              <a:rPr lang="en-US" i="1" dirty="0" smtClean="0"/>
              <a:t>-</a:t>
            </a:r>
            <a:endParaRPr lang="en-US" i="1" dirty="0"/>
          </a:p>
        </p:txBody>
      </p:sp>
      <p:sp>
        <p:nvSpPr>
          <p:cNvPr id="96" name="TextBox 95"/>
          <p:cNvSpPr txBox="1"/>
          <p:nvPr/>
        </p:nvSpPr>
        <p:spPr>
          <a:xfrm>
            <a:off x="5972062" y="1888138"/>
            <a:ext cx="300082" cy="369332"/>
          </a:xfrm>
          <a:prstGeom prst="rect">
            <a:avLst/>
          </a:prstGeom>
          <a:noFill/>
        </p:spPr>
        <p:txBody>
          <a:bodyPr wrap="none" rtlCol="0">
            <a:spAutoFit/>
          </a:bodyPr>
          <a:lstStyle/>
          <a:p>
            <a:r>
              <a:rPr lang="en-US" i="1" dirty="0" smtClean="0"/>
              <a:t>+</a:t>
            </a:r>
            <a:endParaRPr lang="en-US" i="1" dirty="0"/>
          </a:p>
        </p:txBody>
      </p:sp>
      <p:sp>
        <p:nvSpPr>
          <p:cNvPr id="97" name="TextBox 96"/>
          <p:cNvSpPr txBox="1"/>
          <p:nvPr/>
        </p:nvSpPr>
        <p:spPr>
          <a:xfrm>
            <a:off x="6087602" y="2034209"/>
            <a:ext cx="300082" cy="369332"/>
          </a:xfrm>
          <a:prstGeom prst="rect">
            <a:avLst/>
          </a:prstGeom>
          <a:noFill/>
        </p:spPr>
        <p:txBody>
          <a:bodyPr wrap="none" rtlCol="0">
            <a:spAutoFit/>
          </a:bodyPr>
          <a:lstStyle/>
          <a:p>
            <a:r>
              <a:rPr lang="en-US" i="1" dirty="0" smtClean="0"/>
              <a:t>+</a:t>
            </a:r>
            <a:endParaRPr lang="en-US" i="1" dirty="0"/>
          </a:p>
        </p:txBody>
      </p:sp>
      <p:sp>
        <p:nvSpPr>
          <p:cNvPr id="98" name="TextBox 97"/>
          <p:cNvSpPr txBox="1"/>
          <p:nvPr/>
        </p:nvSpPr>
        <p:spPr>
          <a:xfrm>
            <a:off x="4083307" y="1873926"/>
            <a:ext cx="300082" cy="369332"/>
          </a:xfrm>
          <a:prstGeom prst="rect">
            <a:avLst/>
          </a:prstGeom>
          <a:noFill/>
        </p:spPr>
        <p:txBody>
          <a:bodyPr wrap="none" rtlCol="0">
            <a:spAutoFit/>
          </a:bodyPr>
          <a:lstStyle/>
          <a:p>
            <a:r>
              <a:rPr lang="en-US" i="1" dirty="0" smtClean="0"/>
              <a:t>+</a:t>
            </a:r>
            <a:endParaRPr lang="en-US" i="1" dirty="0"/>
          </a:p>
        </p:txBody>
      </p:sp>
      <p:sp>
        <p:nvSpPr>
          <p:cNvPr id="99" name="TextBox 98"/>
          <p:cNvSpPr txBox="1"/>
          <p:nvPr/>
        </p:nvSpPr>
        <p:spPr>
          <a:xfrm>
            <a:off x="4245582" y="2046892"/>
            <a:ext cx="255198" cy="369332"/>
          </a:xfrm>
          <a:prstGeom prst="rect">
            <a:avLst/>
          </a:prstGeom>
          <a:noFill/>
        </p:spPr>
        <p:txBody>
          <a:bodyPr wrap="none" rtlCol="0">
            <a:spAutoFit/>
          </a:bodyPr>
          <a:lstStyle/>
          <a:p>
            <a:r>
              <a:rPr lang="en-US" i="1" dirty="0" smtClean="0"/>
              <a:t>-</a:t>
            </a:r>
            <a:endParaRPr lang="en-US" i="1" dirty="0"/>
          </a:p>
        </p:txBody>
      </p:sp>
      <p:sp>
        <p:nvSpPr>
          <p:cNvPr id="102" name="Rectangle 101"/>
          <p:cNvSpPr/>
          <p:nvPr/>
        </p:nvSpPr>
        <p:spPr>
          <a:xfrm>
            <a:off x="4685367" y="1604624"/>
            <a:ext cx="3478811" cy="2113609"/>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5290523" y="1119026"/>
            <a:ext cx="2547153" cy="369332"/>
          </a:xfrm>
          <a:prstGeom prst="rect">
            <a:avLst/>
          </a:prstGeom>
          <a:noFill/>
        </p:spPr>
        <p:txBody>
          <a:bodyPr wrap="square" rtlCol="0">
            <a:spAutoFit/>
          </a:bodyPr>
          <a:lstStyle/>
          <a:p>
            <a:r>
              <a:rPr lang="en-US" dirty="0" smtClean="0"/>
              <a:t>Plant</a:t>
            </a:r>
            <a:endParaRPr lang="en-US" dirty="0"/>
          </a:p>
        </p:txBody>
      </p:sp>
      <p:sp>
        <p:nvSpPr>
          <p:cNvPr id="104" name="TextBox 103"/>
          <p:cNvSpPr txBox="1"/>
          <p:nvPr/>
        </p:nvSpPr>
        <p:spPr>
          <a:xfrm>
            <a:off x="7512102" y="4303614"/>
            <a:ext cx="2547153" cy="369332"/>
          </a:xfrm>
          <a:prstGeom prst="rect">
            <a:avLst/>
          </a:prstGeom>
          <a:noFill/>
        </p:spPr>
        <p:txBody>
          <a:bodyPr wrap="square" rtlCol="0">
            <a:spAutoFit/>
          </a:bodyPr>
          <a:lstStyle/>
          <a:p>
            <a:r>
              <a:rPr lang="en-US" dirty="0" smtClean="0"/>
              <a:t>LQR</a:t>
            </a:r>
            <a:endParaRPr lang="en-US" dirty="0"/>
          </a:p>
        </p:txBody>
      </p:sp>
      <p:sp>
        <p:nvSpPr>
          <p:cNvPr id="51" name="Rectangle 50"/>
          <p:cNvSpPr/>
          <p:nvPr/>
        </p:nvSpPr>
        <p:spPr>
          <a:xfrm>
            <a:off x="2128444" y="1756227"/>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Ki</a:t>
            </a:r>
            <a:endParaRPr lang="en-US" i="1" dirty="0"/>
          </a:p>
        </p:txBody>
      </p:sp>
      <mc:AlternateContent xmlns:mc="http://schemas.openxmlformats.org/markup-compatibility/2006">
        <mc:Choice xmlns:a14="http://schemas.microsoft.com/office/drawing/2010/main" Requires="a14">
          <p:sp>
            <p:nvSpPr>
              <p:cNvPr id="54" name="Rectangle 53"/>
              <p:cNvSpPr/>
              <p:nvPr/>
            </p:nvSpPr>
            <p:spPr>
              <a:xfrm>
                <a:off x="3179941" y="1762692"/>
                <a:ext cx="701082" cy="70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nary>
                        <m:naryPr>
                          <m:limLoc m:val="undOvr"/>
                          <m:subHide m:val="on"/>
                          <m:supHide m:val="on"/>
                          <m:ctrlPr>
                            <a:rPr lang="en-US" sz="1400" i="1" smtClean="0">
                              <a:latin typeface="Cambria Math" panose="02040503050406030204" pitchFamily="18" charset="0"/>
                            </a:rPr>
                          </m:ctrlPr>
                        </m:naryPr>
                        <m:sub/>
                        <m:sup/>
                        <m:e>
                          <m:r>
                            <a:rPr lang="en-US" sz="1400" b="0" i="1" smtClean="0">
                              <a:latin typeface="Cambria Math" panose="02040503050406030204" pitchFamily="18" charset="0"/>
                            </a:rPr>
                            <m:t> </m:t>
                          </m:r>
                        </m:e>
                      </m:nary>
                    </m:oMath>
                  </m:oMathPara>
                </a14:m>
                <a:endParaRPr lang="en-US" dirty="0"/>
              </a:p>
            </p:txBody>
          </p:sp>
        </mc:Choice>
        <mc:Fallback>
          <p:sp>
            <p:nvSpPr>
              <p:cNvPr id="54" name="Rectangle 53"/>
              <p:cNvSpPr>
                <a:spLocks noRot="1" noChangeAspect="1" noMove="1" noResize="1" noEditPoints="1" noAdjustHandles="1" noChangeArrowheads="1" noChangeShapeType="1" noTextEdit="1"/>
              </p:cNvSpPr>
              <p:nvPr/>
            </p:nvSpPr>
            <p:spPr>
              <a:xfrm>
                <a:off x="3179941" y="1762692"/>
                <a:ext cx="701082" cy="701082"/>
              </a:xfrm>
              <a:prstGeom prst="rect">
                <a:avLst/>
              </a:prstGeom>
              <a:blipFill rotWithShape="0">
                <a:blip r:embed="rId6"/>
                <a:stretch>
                  <a:fillRect/>
                </a:stretch>
              </a:blipFill>
            </p:spPr>
            <p:txBody>
              <a:bodyPr/>
              <a:lstStyle/>
              <a:p>
                <a:r>
                  <a:rPr lang="en-US">
                    <a:noFill/>
                  </a:rPr>
                  <a:t> </a:t>
                </a:r>
              </a:p>
            </p:txBody>
          </p:sp>
        </mc:Fallback>
      </mc:AlternateContent>
      <p:cxnSp>
        <p:nvCxnSpPr>
          <p:cNvPr id="57" name="Straight Arrow Connector 56"/>
          <p:cNvCxnSpPr/>
          <p:nvPr/>
        </p:nvCxnSpPr>
        <p:spPr>
          <a:xfrm>
            <a:off x="2822852" y="2090054"/>
            <a:ext cx="357994" cy="4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59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2"/>
                                        </p:tgtEl>
                                        <p:attrNameLst>
                                          <p:attrName>style.color</p:attrName>
                                        </p:attrNameLst>
                                      </p:cBhvr>
                                      <p:by>
                                        <p:hsl h="0" s="12549" l="25098"/>
                                      </p:by>
                                    </p:animClr>
                                    <p:animClr clrSpc="hsl" dir="cw">
                                      <p:cBhvr>
                                        <p:cTn id="21" dur="500" fill="hold"/>
                                        <p:tgtEl>
                                          <p:spTgt spid="12"/>
                                        </p:tgtEl>
                                        <p:attrNameLst>
                                          <p:attrName>fillcolor</p:attrName>
                                        </p:attrNameLst>
                                      </p:cBhvr>
                                      <p:by>
                                        <p:hsl h="0" s="12549" l="25098"/>
                                      </p:by>
                                    </p:animClr>
                                    <p:animClr clrSpc="hsl" dir="cw">
                                      <p:cBhvr>
                                        <p:cTn id="22" dur="500" fill="hold"/>
                                        <p:tgtEl>
                                          <p:spTgt spid="12"/>
                                        </p:tgtEl>
                                        <p:attrNameLst>
                                          <p:attrName>stroke.color</p:attrName>
                                        </p:attrNameLst>
                                      </p:cBhvr>
                                      <p:by>
                                        <p:hsl h="0" s="12549" l="25098"/>
                                      </p:by>
                                    </p:animClr>
                                    <p:set>
                                      <p:cBhvr>
                                        <p:cTn id="23" dur="500" fill="hold"/>
                                        <p:tgtEl>
                                          <p:spTgt spid="12"/>
                                        </p:tgtEl>
                                        <p:attrNameLst>
                                          <p:attrName>fill.type</p:attrName>
                                        </p:attrNameLst>
                                      </p:cBhvr>
                                      <p:to>
                                        <p:strVal val="solid"/>
                                      </p:to>
                                    </p:set>
                                  </p:childTnLst>
                                </p:cTn>
                              </p:par>
                              <p:par>
                                <p:cTn id="24" presetID="42" presetClass="entr" presetSubtype="0" fill="hold" grpId="0" nodeType="with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1000"/>
                                        <p:tgtEl>
                                          <p:spTgt spid="103"/>
                                        </p:tgtEl>
                                      </p:cBhvr>
                                    </p:animEffect>
                                    <p:anim calcmode="lin" valueType="num">
                                      <p:cBhvr>
                                        <p:cTn id="27" dur="1000" fill="hold"/>
                                        <p:tgtEl>
                                          <p:spTgt spid="103"/>
                                        </p:tgtEl>
                                        <p:attrNameLst>
                                          <p:attrName>ppt_x</p:attrName>
                                        </p:attrNameLst>
                                      </p:cBhvr>
                                      <p:tavLst>
                                        <p:tav tm="0">
                                          <p:val>
                                            <p:strVal val="#ppt_x"/>
                                          </p:val>
                                        </p:tav>
                                        <p:tav tm="100000">
                                          <p:val>
                                            <p:strVal val="#ppt_x"/>
                                          </p:val>
                                        </p:tav>
                                      </p:tavLst>
                                    </p:anim>
                                    <p:anim calcmode="lin" valueType="num">
                                      <p:cBhvr>
                                        <p:cTn id="28" dur="1000" fill="hold"/>
                                        <p:tgtEl>
                                          <p:spTgt spid="10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1000"/>
                                        <p:tgtEl>
                                          <p:spTgt spid="102"/>
                                        </p:tgtEl>
                                      </p:cBhvr>
                                    </p:animEffect>
                                    <p:anim calcmode="lin" valueType="num">
                                      <p:cBhvr>
                                        <p:cTn id="32" dur="1000" fill="hold"/>
                                        <p:tgtEl>
                                          <p:spTgt spid="102"/>
                                        </p:tgtEl>
                                        <p:attrNameLst>
                                          <p:attrName>ppt_x</p:attrName>
                                        </p:attrNameLst>
                                      </p:cBhvr>
                                      <p:tavLst>
                                        <p:tav tm="0">
                                          <p:val>
                                            <p:strVal val="#ppt_x"/>
                                          </p:val>
                                        </p:tav>
                                        <p:tav tm="100000">
                                          <p:val>
                                            <p:strVal val="#ppt_x"/>
                                          </p:val>
                                        </p:tav>
                                      </p:tavLst>
                                    </p:anim>
                                    <p:anim calcmode="lin" valueType="num">
                                      <p:cBhvr>
                                        <p:cTn id="33" dur="1000" fill="hold"/>
                                        <p:tgtEl>
                                          <p:spTgt spid="10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fade">
                                      <p:cBhvr>
                                        <p:cTn id="36" dur="1000"/>
                                        <p:tgtEl>
                                          <p:spTgt spid="104"/>
                                        </p:tgtEl>
                                      </p:cBhvr>
                                    </p:animEffect>
                                    <p:anim calcmode="lin" valueType="num">
                                      <p:cBhvr>
                                        <p:cTn id="37" dur="1000" fill="hold"/>
                                        <p:tgtEl>
                                          <p:spTgt spid="104"/>
                                        </p:tgtEl>
                                        <p:attrNameLst>
                                          <p:attrName>ppt_x</p:attrName>
                                        </p:attrNameLst>
                                      </p:cBhvr>
                                      <p:tavLst>
                                        <p:tav tm="0">
                                          <p:val>
                                            <p:strVal val="#ppt_x"/>
                                          </p:val>
                                        </p:tav>
                                        <p:tav tm="100000">
                                          <p:val>
                                            <p:strVal val="#ppt_x"/>
                                          </p:val>
                                        </p:tav>
                                      </p:tavLst>
                                    </p:anim>
                                    <p:anim calcmode="lin" valueType="num">
                                      <p:cBhvr>
                                        <p:cTn id="38"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P spid="44" grpId="0" animBg="1"/>
      <p:bldP spid="102" grpId="0" animBg="1"/>
      <p:bldP spid="103" grpId="0"/>
      <p:bldP spid="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1428750"/>
          </a:xfrm>
          <a:prstGeom prst="flowChartDocumen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HASIL SIMULASI</a:t>
            </a:r>
            <a:endParaRPr lang="en-US" sz="40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9" name="Pentagon 8"/>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descr="http://samaita.com/vectoor/wp-content/uploads/2012/03/Vectoor-Elektro-IT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Institut Teknologi Sepuluh Nopember\Logo IT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2" name="Freeform 11"/>
          <p:cNvSpPr/>
          <p:nvPr/>
        </p:nvSpPr>
        <p:spPr>
          <a:xfrm>
            <a:off x="2686819" y="2622403"/>
            <a:ext cx="3149947" cy="2213269"/>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32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DIAGRAM </a:t>
            </a:r>
          </a:p>
          <a:p>
            <a:pPr lvl="0" algn="ctr" defTabSz="1066800">
              <a:lnSpc>
                <a:spcPct val="90000"/>
              </a:lnSpc>
              <a:spcBef>
                <a:spcPct val="0"/>
              </a:spcBef>
              <a:spcAft>
                <a:spcPct val="35000"/>
              </a:spcAft>
            </a:pPr>
            <a:r>
              <a:rPr lang="en-US" sz="32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SIMULINK</a:t>
            </a:r>
            <a:endParaRPr lang="en-US" sz="32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Freeform 14"/>
          <p:cNvSpPr/>
          <p:nvPr/>
        </p:nvSpPr>
        <p:spPr>
          <a:xfrm>
            <a:off x="6159419" y="2622402"/>
            <a:ext cx="3149947" cy="2213269"/>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32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RESPON SIMULASI</a:t>
            </a:r>
            <a:endParaRPr lang="en-US" sz="32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6548051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500"/>
                            </p:stCondLst>
                            <p:childTnLst>
                              <p:par>
                                <p:cTn id="24" presetID="27" presetClass="emph" presetSubtype="0" fill="remove" grpId="1" nodeType="afterEffect">
                                  <p:stCondLst>
                                    <p:cond delay="0"/>
                                  </p:stCondLst>
                                  <p:childTnLst>
                                    <p:animClr clrSpc="rgb" dir="cw">
                                      <p:cBhvr override="childStyle">
                                        <p:cTn id="25" dur="250" autoRev="1" fill="remove"/>
                                        <p:tgtEl>
                                          <p:spTgt spid="15"/>
                                        </p:tgtEl>
                                        <p:attrNameLst>
                                          <p:attrName>style.color</p:attrName>
                                        </p:attrNameLst>
                                      </p:cBhvr>
                                      <p:to>
                                        <a:schemeClr val="bg1"/>
                                      </p:to>
                                    </p:animClr>
                                    <p:animClr clrSpc="rgb" dir="cw">
                                      <p:cBhvr>
                                        <p:cTn id="26" dur="250" autoRev="1" fill="remove"/>
                                        <p:tgtEl>
                                          <p:spTgt spid="15"/>
                                        </p:tgtEl>
                                        <p:attrNameLst>
                                          <p:attrName>fillcolor</p:attrName>
                                        </p:attrNameLst>
                                      </p:cBhvr>
                                      <p:to>
                                        <a:schemeClr val="bg1"/>
                                      </p:to>
                                    </p:animClr>
                                    <p:set>
                                      <p:cBhvr>
                                        <p:cTn id="27" dur="250" autoRev="1" fill="remove"/>
                                        <p:tgtEl>
                                          <p:spTgt spid="15"/>
                                        </p:tgtEl>
                                        <p:attrNameLst>
                                          <p:attrName>fill.type</p:attrName>
                                        </p:attrNameLst>
                                      </p:cBhvr>
                                      <p:to>
                                        <p:strVal val="solid"/>
                                      </p:to>
                                    </p:set>
                                    <p:set>
                                      <p:cBhvr>
                                        <p:cTn id="28" dur="250" autoRev="1" fill="remove"/>
                                        <p:tgtEl>
                                          <p:spTgt spid="15"/>
                                        </p:tgtEl>
                                        <p:attrNameLst>
                                          <p:attrName>fill.on</p:attrName>
                                        </p:attrNameLst>
                                      </p:cBhvr>
                                      <p:to>
                                        <p:strVal val="true"/>
                                      </p:to>
                                    </p:set>
                                  </p:childTnLst>
                                </p:cTn>
                              </p:par>
                            </p:childTnLst>
                          </p:cTn>
                        </p:par>
                        <p:par>
                          <p:cTn id="29" fill="hold">
                            <p:stCondLst>
                              <p:cond delay="3000"/>
                            </p:stCondLst>
                            <p:childTnLst>
                              <p:par>
                                <p:cTn id="30" presetID="27" presetClass="emph" presetSubtype="0" fill="remove" grpId="1" nodeType="afterEffect">
                                  <p:stCondLst>
                                    <p:cond delay="0"/>
                                  </p:stCondLst>
                                  <p:childTnLst>
                                    <p:animClr clrSpc="rgb" dir="cw">
                                      <p:cBhvr override="childStyle">
                                        <p:cTn id="31" dur="250" autoRev="1" fill="remove"/>
                                        <p:tgtEl>
                                          <p:spTgt spid="12"/>
                                        </p:tgtEl>
                                        <p:attrNameLst>
                                          <p:attrName>style.color</p:attrName>
                                        </p:attrNameLst>
                                      </p:cBhvr>
                                      <p:to>
                                        <a:schemeClr val="bg1"/>
                                      </p:to>
                                    </p:animClr>
                                    <p:animClr clrSpc="rgb" dir="cw">
                                      <p:cBhvr>
                                        <p:cTn id="32" dur="250" autoRev="1" fill="remove"/>
                                        <p:tgtEl>
                                          <p:spTgt spid="12"/>
                                        </p:tgtEl>
                                        <p:attrNameLst>
                                          <p:attrName>fillcolor</p:attrName>
                                        </p:attrNameLst>
                                      </p:cBhvr>
                                      <p:to>
                                        <a:schemeClr val="bg1"/>
                                      </p:to>
                                    </p:animClr>
                                    <p:set>
                                      <p:cBhvr>
                                        <p:cTn id="33" dur="250" autoRev="1" fill="remove"/>
                                        <p:tgtEl>
                                          <p:spTgt spid="12"/>
                                        </p:tgtEl>
                                        <p:attrNameLst>
                                          <p:attrName>fill.type</p:attrName>
                                        </p:attrNameLst>
                                      </p:cBhvr>
                                      <p:to>
                                        <p:strVal val="solid"/>
                                      </p:to>
                                    </p:set>
                                    <p:set>
                                      <p:cBhvr>
                                        <p:cTn id="34"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2" grpId="0" animBg="1"/>
      <p:bldP spid="12" grpId="1" animBg="1"/>
      <p:bldP spid="15" grpId="0"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p:nvPr/>
        </p:nvPicPr>
        <p:blipFill rotWithShape="1">
          <a:blip r:embed="rId3">
            <a:extLst>
              <a:ext uri="{28A0092B-C50C-407E-A947-70E740481C1C}">
                <a14:useLocalDpi xmlns:a14="http://schemas.microsoft.com/office/drawing/2010/main" val="0"/>
              </a:ext>
            </a:extLst>
          </a:blip>
          <a:srcRect l="18408" t="19967" r="26535" b="10621"/>
          <a:stretch/>
        </p:blipFill>
        <p:spPr bwMode="auto">
          <a:xfrm>
            <a:off x="1857631" y="488608"/>
            <a:ext cx="7823398" cy="5546560"/>
          </a:xfrm>
          <a:prstGeom prst="rect">
            <a:avLst/>
          </a:prstGeom>
          <a:ln>
            <a:noFill/>
          </a:ln>
          <a:extLst>
            <a:ext uri="{53640926-AAD7-44D8-BBD7-CCE9431645EC}">
              <a14:shadowObscured xmlns:a14="http://schemas.microsoft.com/office/drawing/2010/main"/>
            </a:ext>
          </a:extLst>
        </p:spPr>
      </p:pic>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DIAGRAM SIMULINK</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PID</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50714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28981" y="793224"/>
            <a:ext cx="8618583" cy="5127816"/>
          </a:xfrm>
          <a:prstGeom prst="rect">
            <a:avLst/>
          </a:prstGeom>
        </p:spPr>
      </p:pic>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DIAGRAM SIMULINK</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FUZZY-INTEGRAL</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09303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RESPON SIMULASI</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SINYAL STEP</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pic>
        <p:nvPicPr>
          <p:cNvPr id="18" name="Picture 17"/>
          <p:cNvPicPr/>
          <p:nvPr/>
        </p:nvPicPr>
        <p:blipFill>
          <a:blip r:embed="rId5"/>
          <a:stretch>
            <a:fillRect/>
          </a:stretch>
        </p:blipFill>
        <p:spPr>
          <a:xfrm>
            <a:off x="11983" y="952839"/>
            <a:ext cx="6111894" cy="2950750"/>
          </a:xfrm>
          <a:prstGeom prst="rect">
            <a:avLst/>
          </a:prstGeom>
        </p:spPr>
      </p:pic>
      <p:pic>
        <p:nvPicPr>
          <p:cNvPr id="20" name="Picture 19"/>
          <p:cNvPicPr/>
          <p:nvPr/>
        </p:nvPicPr>
        <p:blipFill>
          <a:blip r:embed="rId6"/>
          <a:stretch>
            <a:fillRect/>
          </a:stretch>
        </p:blipFill>
        <p:spPr>
          <a:xfrm>
            <a:off x="5436097" y="2255828"/>
            <a:ext cx="5957617" cy="2950750"/>
          </a:xfrm>
          <a:prstGeom prst="rect">
            <a:avLst/>
          </a:prstGeom>
        </p:spPr>
      </p:pic>
      <p:sp>
        <p:nvSpPr>
          <p:cNvPr id="21" name="TextBox 20"/>
          <p:cNvSpPr txBox="1"/>
          <p:nvPr/>
        </p:nvSpPr>
        <p:spPr>
          <a:xfrm>
            <a:off x="2012513" y="3926569"/>
            <a:ext cx="2110834" cy="369332"/>
          </a:xfrm>
          <a:prstGeom prst="rect">
            <a:avLst/>
          </a:prstGeom>
          <a:noFill/>
        </p:spPr>
        <p:txBody>
          <a:bodyPr wrap="none" rtlCol="0">
            <a:spAutoFit/>
          </a:bodyPr>
          <a:lstStyle/>
          <a:p>
            <a:r>
              <a:rPr lang="en-US" dirty="0" err="1" smtClean="0"/>
              <a:t>Respon</a:t>
            </a:r>
            <a:r>
              <a:rPr lang="en-US" dirty="0" smtClean="0"/>
              <a:t> </a:t>
            </a:r>
            <a:r>
              <a:rPr lang="en-US" dirty="0" err="1" smtClean="0"/>
              <a:t>Posisi</a:t>
            </a:r>
            <a:r>
              <a:rPr lang="en-US" dirty="0" smtClean="0"/>
              <a:t> </a:t>
            </a:r>
            <a:r>
              <a:rPr lang="en-US" dirty="0" err="1" smtClean="0"/>
              <a:t>Kereta</a:t>
            </a:r>
            <a:endParaRPr lang="en-US" dirty="0"/>
          </a:p>
        </p:txBody>
      </p:sp>
      <p:sp>
        <p:nvSpPr>
          <p:cNvPr id="22" name="TextBox 21"/>
          <p:cNvSpPr txBox="1"/>
          <p:nvPr/>
        </p:nvSpPr>
        <p:spPr>
          <a:xfrm>
            <a:off x="7588676" y="5248619"/>
            <a:ext cx="2484334" cy="369332"/>
          </a:xfrm>
          <a:prstGeom prst="rect">
            <a:avLst/>
          </a:prstGeom>
          <a:noFill/>
        </p:spPr>
        <p:txBody>
          <a:bodyPr wrap="none" rtlCol="0">
            <a:spAutoFit/>
          </a:bodyPr>
          <a:lstStyle/>
          <a:p>
            <a:r>
              <a:rPr lang="en-US" dirty="0" err="1" smtClean="0"/>
              <a:t>Respon</a:t>
            </a:r>
            <a:r>
              <a:rPr lang="en-US" dirty="0" smtClean="0"/>
              <a:t> </a:t>
            </a:r>
            <a:r>
              <a:rPr lang="en-US" dirty="0" err="1" smtClean="0"/>
              <a:t>Sudut</a:t>
            </a:r>
            <a:r>
              <a:rPr lang="en-US" dirty="0" smtClean="0"/>
              <a:t> Pendulum</a:t>
            </a:r>
            <a:endParaRPr lang="en-US" dirty="0"/>
          </a:p>
        </p:txBody>
      </p:sp>
    </p:spTree>
    <p:extLst>
      <p:ext uri="{BB962C8B-B14F-4D97-AF65-F5344CB8AC3E}">
        <p14:creationId xmlns:p14="http://schemas.microsoft.com/office/powerpoint/2010/main" val="3817734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par>
                                <p:cTn id="24" presetID="42"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RESPON SIMULASI</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SINYAL SINUS</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1" name="TextBox 20"/>
          <p:cNvSpPr txBox="1"/>
          <p:nvPr/>
        </p:nvSpPr>
        <p:spPr>
          <a:xfrm>
            <a:off x="2012513" y="3926569"/>
            <a:ext cx="2110834" cy="369332"/>
          </a:xfrm>
          <a:prstGeom prst="rect">
            <a:avLst/>
          </a:prstGeom>
          <a:noFill/>
        </p:spPr>
        <p:txBody>
          <a:bodyPr wrap="none" rtlCol="0">
            <a:spAutoFit/>
          </a:bodyPr>
          <a:lstStyle/>
          <a:p>
            <a:r>
              <a:rPr lang="en-US" dirty="0" err="1" smtClean="0"/>
              <a:t>Respon</a:t>
            </a:r>
            <a:r>
              <a:rPr lang="en-US" dirty="0" smtClean="0"/>
              <a:t> </a:t>
            </a:r>
            <a:r>
              <a:rPr lang="en-US" dirty="0" err="1" smtClean="0"/>
              <a:t>Posisi</a:t>
            </a:r>
            <a:r>
              <a:rPr lang="en-US" dirty="0" smtClean="0"/>
              <a:t> </a:t>
            </a:r>
            <a:r>
              <a:rPr lang="en-US" dirty="0" err="1" smtClean="0"/>
              <a:t>Kereta</a:t>
            </a:r>
            <a:endParaRPr lang="en-US" dirty="0"/>
          </a:p>
        </p:txBody>
      </p:sp>
      <p:sp>
        <p:nvSpPr>
          <p:cNvPr id="22" name="TextBox 21"/>
          <p:cNvSpPr txBox="1"/>
          <p:nvPr/>
        </p:nvSpPr>
        <p:spPr>
          <a:xfrm>
            <a:off x="7588676" y="5248619"/>
            <a:ext cx="2484334" cy="369332"/>
          </a:xfrm>
          <a:prstGeom prst="rect">
            <a:avLst/>
          </a:prstGeom>
          <a:noFill/>
        </p:spPr>
        <p:txBody>
          <a:bodyPr wrap="none" rtlCol="0">
            <a:spAutoFit/>
          </a:bodyPr>
          <a:lstStyle/>
          <a:p>
            <a:r>
              <a:rPr lang="en-US" dirty="0" err="1" smtClean="0"/>
              <a:t>Respon</a:t>
            </a:r>
            <a:r>
              <a:rPr lang="en-US" dirty="0" smtClean="0"/>
              <a:t> </a:t>
            </a:r>
            <a:r>
              <a:rPr lang="en-US" dirty="0" err="1" smtClean="0"/>
              <a:t>Sudut</a:t>
            </a:r>
            <a:r>
              <a:rPr lang="en-US" dirty="0" smtClean="0"/>
              <a:t> Pendulum</a:t>
            </a:r>
            <a:endParaRPr lang="en-US" dirty="0"/>
          </a:p>
        </p:txBody>
      </p:sp>
      <p:pic>
        <p:nvPicPr>
          <p:cNvPr id="23" name="Picture 22"/>
          <p:cNvPicPr/>
          <p:nvPr/>
        </p:nvPicPr>
        <p:blipFill>
          <a:blip r:embed="rId5"/>
          <a:stretch>
            <a:fillRect/>
          </a:stretch>
        </p:blipFill>
        <p:spPr>
          <a:xfrm>
            <a:off x="232534" y="1062523"/>
            <a:ext cx="5670791" cy="2864046"/>
          </a:xfrm>
          <a:prstGeom prst="rect">
            <a:avLst/>
          </a:prstGeom>
        </p:spPr>
      </p:pic>
      <p:pic>
        <p:nvPicPr>
          <p:cNvPr id="24" name="Picture 23"/>
          <p:cNvPicPr/>
          <p:nvPr/>
        </p:nvPicPr>
        <p:blipFill rotWithShape="1">
          <a:blip r:embed="rId6"/>
          <a:srcRect l="4624" t="12508"/>
          <a:stretch/>
        </p:blipFill>
        <p:spPr bwMode="auto">
          <a:xfrm>
            <a:off x="5624598" y="2255828"/>
            <a:ext cx="5769116" cy="29348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1010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RESPON SIMULASI</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SINYAL </a:t>
            </a:r>
          </a:p>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SQUARE-WAVE</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1" name="TextBox 20"/>
          <p:cNvSpPr txBox="1"/>
          <p:nvPr/>
        </p:nvSpPr>
        <p:spPr>
          <a:xfrm>
            <a:off x="2012513" y="3926569"/>
            <a:ext cx="2110834" cy="369332"/>
          </a:xfrm>
          <a:prstGeom prst="rect">
            <a:avLst/>
          </a:prstGeom>
          <a:noFill/>
        </p:spPr>
        <p:txBody>
          <a:bodyPr wrap="none" rtlCol="0">
            <a:spAutoFit/>
          </a:bodyPr>
          <a:lstStyle/>
          <a:p>
            <a:r>
              <a:rPr lang="en-US" dirty="0" err="1" smtClean="0"/>
              <a:t>Respon</a:t>
            </a:r>
            <a:r>
              <a:rPr lang="en-US" dirty="0" smtClean="0"/>
              <a:t> </a:t>
            </a:r>
            <a:r>
              <a:rPr lang="en-US" dirty="0" err="1" smtClean="0"/>
              <a:t>Posisi</a:t>
            </a:r>
            <a:r>
              <a:rPr lang="en-US" dirty="0" smtClean="0"/>
              <a:t> </a:t>
            </a:r>
            <a:r>
              <a:rPr lang="en-US" dirty="0" err="1" smtClean="0"/>
              <a:t>Kereta</a:t>
            </a:r>
            <a:endParaRPr lang="en-US" dirty="0"/>
          </a:p>
        </p:txBody>
      </p:sp>
      <p:sp>
        <p:nvSpPr>
          <p:cNvPr id="22" name="TextBox 21"/>
          <p:cNvSpPr txBox="1"/>
          <p:nvPr/>
        </p:nvSpPr>
        <p:spPr>
          <a:xfrm>
            <a:off x="7474054" y="5274791"/>
            <a:ext cx="2484334" cy="369332"/>
          </a:xfrm>
          <a:prstGeom prst="rect">
            <a:avLst/>
          </a:prstGeom>
          <a:noFill/>
        </p:spPr>
        <p:txBody>
          <a:bodyPr wrap="none" rtlCol="0">
            <a:spAutoFit/>
          </a:bodyPr>
          <a:lstStyle/>
          <a:p>
            <a:r>
              <a:rPr lang="en-US" dirty="0" err="1" smtClean="0"/>
              <a:t>Respon</a:t>
            </a:r>
            <a:r>
              <a:rPr lang="en-US" dirty="0" smtClean="0"/>
              <a:t> </a:t>
            </a:r>
            <a:r>
              <a:rPr lang="en-US" dirty="0" err="1" smtClean="0"/>
              <a:t>Sudut</a:t>
            </a:r>
            <a:r>
              <a:rPr lang="en-US" dirty="0" smtClean="0"/>
              <a:t> Pendulum</a:t>
            </a:r>
            <a:endParaRPr lang="en-US" dirty="0"/>
          </a:p>
        </p:txBody>
      </p:sp>
      <p:pic>
        <p:nvPicPr>
          <p:cNvPr id="18" name="Picture 17"/>
          <p:cNvPicPr/>
          <p:nvPr/>
        </p:nvPicPr>
        <p:blipFill>
          <a:blip r:embed="rId5"/>
          <a:stretch>
            <a:fillRect/>
          </a:stretch>
        </p:blipFill>
        <p:spPr>
          <a:xfrm>
            <a:off x="220385" y="996043"/>
            <a:ext cx="5816227" cy="2930526"/>
          </a:xfrm>
          <a:prstGeom prst="rect">
            <a:avLst/>
          </a:prstGeom>
        </p:spPr>
      </p:pic>
      <p:pic>
        <p:nvPicPr>
          <p:cNvPr id="20" name="Picture 19"/>
          <p:cNvPicPr/>
          <p:nvPr/>
        </p:nvPicPr>
        <p:blipFill>
          <a:blip r:embed="rId6"/>
          <a:stretch>
            <a:fillRect/>
          </a:stretch>
        </p:blipFill>
        <p:spPr>
          <a:xfrm>
            <a:off x="5665110" y="2407194"/>
            <a:ext cx="5728604" cy="2930526"/>
          </a:xfrm>
          <a:prstGeom prst="rect">
            <a:avLst/>
          </a:prstGeom>
        </p:spPr>
      </p:pic>
    </p:spTree>
    <p:extLst>
      <p:ext uri="{BB962C8B-B14F-4D97-AF65-F5344CB8AC3E}">
        <p14:creationId xmlns:p14="http://schemas.microsoft.com/office/powerpoint/2010/main" val="453016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p:nvPr/>
        </p:nvPicPr>
        <p:blipFill>
          <a:blip r:embed="rId3"/>
          <a:stretch>
            <a:fillRect/>
          </a:stretch>
        </p:blipFill>
        <p:spPr>
          <a:xfrm>
            <a:off x="6169355" y="2380113"/>
            <a:ext cx="5362833" cy="3059469"/>
          </a:xfrm>
          <a:prstGeom prst="rect">
            <a:avLst/>
          </a:prstGeom>
        </p:spPr>
      </p:pic>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598314" y="0"/>
            <a:ext cx="593685"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RESPON SIMULASI</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SINYAL STEP</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1" name="TextBox 20"/>
          <p:cNvSpPr txBox="1"/>
          <p:nvPr/>
        </p:nvSpPr>
        <p:spPr>
          <a:xfrm>
            <a:off x="2012513" y="3926569"/>
            <a:ext cx="2110834" cy="369332"/>
          </a:xfrm>
          <a:prstGeom prst="rect">
            <a:avLst/>
          </a:prstGeom>
          <a:noFill/>
        </p:spPr>
        <p:txBody>
          <a:bodyPr wrap="none" rtlCol="0">
            <a:spAutoFit/>
          </a:bodyPr>
          <a:lstStyle/>
          <a:p>
            <a:r>
              <a:rPr lang="en-US" dirty="0" err="1" smtClean="0"/>
              <a:t>Respon</a:t>
            </a:r>
            <a:r>
              <a:rPr lang="en-US" dirty="0" smtClean="0"/>
              <a:t> </a:t>
            </a:r>
            <a:r>
              <a:rPr lang="en-US" dirty="0" err="1" smtClean="0"/>
              <a:t>Posisi</a:t>
            </a:r>
            <a:r>
              <a:rPr lang="en-US" dirty="0" smtClean="0"/>
              <a:t> </a:t>
            </a:r>
            <a:r>
              <a:rPr lang="en-US" dirty="0" err="1" smtClean="0"/>
              <a:t>Kereta</a:t>
            </a:r>
            <a:endParaRPr lang="en-US" dirty="0"/>
          </a:p>
        </p:txBody>
      </p:sp>
      <p:sp>
        <p:nvSpPr>
          <p:cNvPr id="22" name="TextBox 21"/>
          <p:cNvSpPr txBox="1"/>
          <p:nvPr/>
        </p:nvSpPr>
        <p:spPr>
          <a:xfrm>
            <a:off x="7474054" y="5274791"/>
            <a:ext cx="2484334" cy="369332"/>
          </a:xfrm>
          <a:prstGeom prst="rect">
            <a:avLst/>
          </a:prstGeom>
          <a:noFill/>
        </p:spPr>
        <p:txBody>
          <a:bodyPr wrap="none" rtlCol="0">
            <a:spAutoFit/>
          </a:bodyPr>
          <a:lstStyle/>
          <a:p>
            <a:r>
              <a:rPr lang="en-US" dirty="0" err="1" smtClean="0"/>
              <a:t>Respon</a:t>
            </a:r>
            <a:r>
              <a:rPr lang="en-US" dirty="0" smtClean="0"/>
              <a:t> </a:t>
            </a:r>
            <a:r>
              <a:rPr lang="en-US" dirty="0" err="1" smtClean="0"/>
              <a:t>Sudut</a:t>
            </a:r>
            <a:r>
              <a:rPr lang="en-US" dirty="0" smtClean="0"/>
              <a:t> Pendulum</a:t>
            </a:r>
            <a:endParaRPr lang="en-US" dirty="0"/>
          </a:p>
        </p:txBody>
      </p:sp>
      <p:pic>
        <p:nvPicPr>
          <p:cNvPr id="23" name="Picture 22"/>
          <p:cNvPicPr/>
          <p:nvPr/>
        </p:nvPicPr>
        <p:blipFill>
          <a:blip r:embed="rId6"/>
          <a:stretch>
            <a:fillRect/>
          </a:stretch>
        </p:blipFill>
        <p:spPr>
          <a:xfrm>
            <a:off x="282397" y="847385"/>
            <a:ext cx="6025432" cy="3046254"/>
          </a:xfrm>
          <a:prstGeom prst="rect">
            <a:avLst/>
          </a:prstGeom>
        </p:spPr>
      </p:pic>
    </p:spTree>
    <p:extLst>
      <p:ext uri="{BB962C8B-B14F-4D97-AF65-F5344CB8AC3E}">
        <p14:creationId xmlns:p14="http://schemas.microsoft.com/office/powerpoint/2010/main" val="2770088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598314" y="0"/>
            <a:ext cx="593685"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RESPON SIMULASI</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44" name="Rectangle 43"/>
          <p:cNvSpPr/>
          <p:nvPr/>
        </p:nvSpPr>
        <p:spPr>
          <a:xfrm>
            <a:off x="-14280" y="5097236"/>
            <a:ext cx="2205937" cy="72444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SINYAL SINUS</a:t>
            </a:r>
            <a:endParaRPr lang="en-US"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21" name="TextBox 20"/>
          <p:cNvSpPr txBox="1"/>
          <p:nvPr/>
        </p:nvSpPr>
        <p:spPr>
          <a:xfrm>
            <a:off x="2012513" y="3926569"/>
            <a:ext cx="2110834" cy="369332"/>
          </a:xfrm>
          <a:prstGeom prst="rect">
            <a:avLst/>
          </a:prstGeom>
          <a:noFill/>
        </p:spPr>
        <p:txBody>
          <a:bodyPr wrap="none" rtlCol="0">
            <a:spAutoFit/>
          </a:bodyPr>
          <a:lstStyle/>
          <a:p>
            <a:r>
              <a:rPr lang="en-US" dirty="0" err="1" smtClean="0"/>
              <a:t>Respon</a:t>
            </a:r>
            <a:r>
              <a:rPr lang="en-US" dirty="0" smtClean="0"/>
              <a:t> </a:t>
            </a:r>
            <a:r>
              <a:rPr lang="en-US" dirty="0" err="1" smtClean="0"/>
              <a:t>Posisi</a:t>
            </a:r>
            <a:r>
              <a:rPr lang="en-US" dirty="0" smtClean="0"/>
              <a:t> </a:t>
            </a:r>
            <a:r>
              <a:rPr lang="en-US" dirty="0" err="1" smtClean="0"/>
              <a:t>Kereta</a:t>
            </a:r>
            <a:endParaRPr lang="en-US" dirty="0"/>
          </a:p>
        </p:txBody>
      </p:sp>
      <p:sp>
        <p:nvSpPr>
          <p:cNvPr id="22" name="TextBox 21"/>
          <p:cNvSpPr txBox="1"/>
          <p:nvPr/>
        </p:nvSpPr>
        <p:spPr>
          <a:xfrm>
            <a:off x="7474054" y="5274791"/>
            <a:ext cx="2484334" cy="369332"/>
          </a:xfrm>
          <a:prstGeom prst="rect">
            <a:avLst/>
          </a:prstGeom>
          <a:noFill/>
        </p:spPr>
        <p:txBody>
          <a:bodyPr wrap="none" rtlCol="0">
            <a:spAutoFit/>
          </a:bodyPr>
          <a:lstStyle/>
          <a:p>
            <a:r>
              <a:rPr lang="en-US" dirty="0" err="1" smtClean="0"/>
              <a:t>Respon</a:t>
            </a:r>
            <a:r>
              <a:rPr lang="en-US" dirty="0" smtClean="0"/>
              <a:t> </a:t>
            </a:r>
            <a:r>
              <a:rPr lang="en-US" dirty="0" err="1" smtClean="0"/>
              <a:t>Sudut</a:t>
            </a:r>
            <a:r>
              <a:rPr lang="en-US" dirty="0" smtClean="0"/>
              <a:t> Pendulum</a:t>
            </a:r>
            <a:endParaRPr lang="en-US" dirty="0"/>
          </a:p>
        </p:txBody>
      </p:sp>
      <p:pic>
        <p:nvPicPr>
          <p:cNvPr id="18" name="Picture 17"/>
          <p:cNvPicPr/>
          <p:nvPr/>
        </p:nvPicPr>
        <p:blipFill>
          <a:blip r:embed="rId5"/>
          <a:stretch>
            <a:fillRect/>
          </a:stretch>
        </p:blipFill>
        <p:spPr>
          <a:xfrm>
            <a:off x="277670" y="881416"/>
            <a:ext cx="5758942" cy="3059469"/>
          </a:xfrm>
          <a:prstGeom prst="rect">
            <a:avLst/>
          </a:prstGeom>
        </p:spPr>
      </p:pic>
      <p:pic>
        <p:nvPicPr>
          <p:cNvPr id="20" name="Picture 19"/>
          <p:cNvPicPr/>
          <p:nvPr/>
        </p:nvPicPr>
        <p:blipFill>
          <a:blip r:embed="rId6"/>
          <a:stretch>
            <a:fillRect/>
          </a:stretch>
        </p:blipFill>
        <p:spPr>
          <a:xfrm>
            <a:off x="5857987" y="2388868"/>
            <a:ext cx="5721871" cy="2885924"/>
          </a:xfrm>
          <a:prstGeom prst="rect">
            <a:avLst/>
          </a:prstGeom>
        </p:spPr>
      </p:pic>
    </p:spTree>
    <p:extLst>
      <p:ext uri="{BB962C8B-B14F-4D97-AF65-F5344CB8AC3E}">
        <p14:creationId xmlns:p14="http://schemas.microsoft.com/office/powerpoint/2010/main" val="2649125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par>
                                <p:cTn id="19" presetID="30" presetClass="emph" presetSubtype="0" fill="hold" grpId="0" nodeType="withEffect">
                                  <p:stCondLst>
                                    <p:cond delay="0"/>
                                  </p:stCondLst>
                                  <p:childTnLst>
                                    <p:animClr clrSpc="hsl" dir="cw">
                                      <p:cBhvr override="childStyle">
                                        <p:cTn id="20" dur="500" fill="hold"/>
                                        <p:tgtEl>
                                          <p:spTgt spid="13"/>
                                        </p:tgtEl>
                                        <p:attrNameLst>
                                          <p:attrName>style.color</p:attrName>
                                        </p:attrNameLst>
                                      </p:cBhvr>
                                      <p:by>
                                        <p:hsl h="0" s="12549" l="25098"/>
                                      </p:by>
                                    </p:animClr>
                                    <p:animClr clrSpc="hsl" dir="cw">
                                      <p:cBhvr>
                                        <p:cTn id="21" dur="500" fill="hold"/>
                                        <p:tgtEl>
                                          <p:spTgt spid="13"/>
                                        </p:tgtEl>
                                        <p:attrNameLst>
                                          <p:attrName>fillcolor</p:attrName>
                                        </p:attrNameLst>
                                      </p:cBhvr>
                                      <p:by>
                                        <p:hsl h="0" s="12549" l="25098"/>
                                      </p:by>
                                    </p:animClr>
                                    <p:animClr clrSpc="hsl" dir="cw">
                                      <p:cBhvr>
                                        <p:cTn id="22" dur="500" fill="hold"/>
                                        <p:tgtEl>
                                          <p:spTgt spid="13"/>
                                        </p:tgtEl>
                                        <p:attrNameLst>
                                          <p:attrName>stroke.color</p:attrName>
                                        </p:attrNameLst>
                                      </p:cBhvr>
                                      <p:by>
                                        <p:hsl h="0" s="12549" l="25098"/>
                                      </p:by>
                                    </p:animClr>
                                    <p:set>
                                      <p:cBhvr>
                                        <p:cTn id="23" dur="500" fill="hold"/>
                                        <p:tgtEl>
                                          <p:spTgt spid="13"/>
                                        </p:tgtEl>
                                        <p:attrNameLst>
                                          <p:attrName>fill.type</p:attrName>
                                        </p:attrNameLst>
                                      </p:cBhvr>
                                      <p:to>
                                        <p:strVal val="solid"/>
                                      </p:to>
                                    </p:se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15" grpId="0" animBg="1"/>
      <p:bldP spid="44" grpId="0" animBg="1"/>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125655" y="2532817"/>
            <a:ext cx="3149947" cy="2213269"/>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3200" b="1" kern="1200" dirty="0" err="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Latar</a:t>
            </a:r>
            <a:r>
              <a:rPr lang="en-US" sz="32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 </a:t>
            </a:r>
            <a:r>
              <a:rPr lang="en-US" sz="3200" b="1" kern="1200" dirty="0" err="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Belakang</a:t>
            </a:r>
            <a:endParaRPr lang="en-US" sz="32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7" name="Freeform 6"/>
          <p:cNvSpPr/>
          <p:nvPr/>
        </p:nvSpPr>
        <p:spPr>
          <a:xfrm>
            <a:off x="4540198" y="2532817"/>
            <a:ext cx="3149947" cy="2213269"/>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3200" b="1" kern="1200" dirty="0" err="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Permasalahan</a:t>
            </a:r>
            <a:endParaRPr lang="en-US" sz="32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8" name="Freeform 7"/>
          <p:cNvSpPr/>
          <p:nvPr/>
        </p:nvSpPr>
        <p:spPr>
          <a:xfrm>
            <a:off x="7954741" y="2532817"/>
            <a:ext cx="3149947" cy="2213269"/>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3200" b="1" kern="1200" dirty="0" err="1"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Tujuan</a:t>
            </a:r>
            <a:endParaRPr lang="en-US" sz="32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3" name="Flowchart: Document 2"/>
          <p:cNvSpPr/>
          <p:nvPr/>
        </p:nvSpPr>
        <p:spPr>
          <a:xfrm>
            <a:off x="0" y="0"/>
            <a:ext cx="12192000" cy="1428750"/>
          </a:xfrm>
          <a:prstGeom prst="flowChartDocumen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PENDAHULUAN</a:t>
            </a:r>
            <a:endParaRPr lang="en-US" sz="40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9" name="Pentagon 8"/>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descr="http://samaita.com/vectoor/wp-content/uploads/2012/03/Vectoor-Elektro-IT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Institut Teknologi Sepuluh Nopember\Logo IT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Tree>
    <p:extLst>
      <p:ext uri="{BB962C8B-B14F-4D97-AF65-F5344CB8AC3E}">
        <p14:creationId xmlns:p14="http://schemas.microsoft.com/office/powerpoint/2010/main" val="2504649857"/>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3000"/>
                            </p:stCondLst>
                            <p:childTnLst>
                              <p:par>
                                <p:cTn id="28" presetID="27" presetClass="emph" presetSubtype="0" fill="remove" grpId="1" nodeType="afterEffect">
                                  <p:stCondLst>
                                    <p:cond delay="0"/>
                                  </p:stCondLst>
                                  <p:childTnLst>
                                    <p:animClr clrSpc="rgb" dir="cw">
                                      <p:cBhvr override="childStyle">
                                        <p:cTn id="29" dur="250" autoRev="1" fill="remove"/>
                                        <p:tgtEl>
                                          <p:spTgt spid="8"/>
                                        </p:tgtEl>
                                        <p:attrNameLst>
                                          <p:attrName>style.color</p:attrName>
                                        </p:attrNameLst>
                                      </p:cBhvr>
                                      <p:to>
                                        <a:schemeClr val="bg1"/>
                                      </p:to>
                                    </p:animClr>
                                    <p:animClr clrSpc="rgb" dir="cw">
                                      <p:cBhvr>
                                        <p:cTn id="30" dur="250" autoRev="1" fill="remove"/>
                                        <p:tgtEl>
                                          <p:spTgt spid="8"/>
                                        </p:tgtEl>
                                        <p:attrNameLst>
                                          <p:attrName>fillcolor</p:attrName>
                                        </p:attrNameLst>
                                      </p:cBhvr>
                                      <p:to>
                                        <a:schemeClr val="bg1"/>
                                      </p:to>
                                    </p:animClr>
                                    <p:set>
                                      <p:cBhvr>
                                        <p:cTn id="31" dur="250" autoRev="1" fill="remove"/>
                                        <p:tgtEl>
                                          <p:spTgt spid="8"/>
                                        </p:tgtEl>
                                        <p:attrNameLst>
                                          <p:attrName>fill.type</p:attrName>
                                        </p:attrNameLst>
                                      </p:cBhvr>
                                      <p:to>
                                        <p:strVal val="solid"/>
                                      </p:to>
                                    </p:set>
                                    <p:set>
                                      <p:cBhvr>
                                        <p:cTn id="32" dur="250" autoRev="1" fill="remove"/>
                                        <p:tgtEl>
                                          <p:spTgt spid="8"/>
                                        </p:tgtEl>
                                        <p:attrNameLst>
                                          <p:attrName>fill.on</p:attrName>
                                        </p:attrNameLst>
                                      </p:cBhvr>
                                      <p:to>
                                        <p:strVal val="true"/>
                                      </p:to>
                                    </p:set>
                                  </p:childTnLst>
                                </p:cTn>
                              </p:par>
                            </p:childTnLst>
                          </p:cTn>
                        </p:par>
                        <p:par>
                          <p:cTn id="33" fill="hold">
                            <p:stCondLst>
                              <p:cond delay="3500"/>
                            </p:stCondLst>
                            <p:childTnLst>
                              <p:par>
                                <p:cTn id="34" presetID="27" presetClass="emph" presetSubtype="0" fill="remove" grpId="1" nodeType="afterEffect">
                                  <p:stCondLst>
                                    <p:cond delay="0"/>
                                  </p:stCondLst>
                                  <p:childTnLst>
                                    <p:animClr clrSpc="rgb" dir="cw">
                                      <p:cBhvr override="childStyle">
                                        <p:cTn id="35" dur="250" autoRev="1" fill="remove"/>
                                        <p:tgtEl>
                                          <p:spTgt spid="7"/>
                                        </p:tgtEl>
                                        <p:attrNameLst>
                                          <p:attrName>style.color</p:attrName>
                                        </p:attrNameLst>
                                      </p:cBhvr>
                                      <p:to>
                                        <a:schemeClr val="bg1"/>
                                      </p:to>
                                    </p:animClr>
                                    <p:animClr clrSpc="rgb" dir="cw">
                                      <p:cBhvr>
                                        <p:cTn id="36" dur="250" autoRev="1" fill="remove"/>
                                        <p:tgtEl>
                                          <p:spTgt spid="7"/>
                                        </p:tgtEl>
                                        <p:attrNameLst>
                                          <p:attrName>fillcolor</p:attrName>
                                        </p:attrNameLst>
                                      </p:cBhvr>
                                      <p:to>
                                        <a:schemeClr val="bg1"/>
                                      </p:to>
                                    </p:animClr>
                                    <p:set>
                                      <p:cBhvr>
                                        <p:cTn id="37" dur="250" autoRev="1" fill="remove"/>
                                        <p:tgtEl>
                                          <p:spTgt spid="7"/>
                                        </p:tgtEl>
                                        <p:attrNameLst>
                                          <p:attrName>fill.type</p:attrName>
                                        </p:attrNameLst>
                                      </p:cBhvr>
                                      <p:to>
                                        <p:strVal val="solid"/>
                                      </p:to>
                                    </p:set>
                                    <p:set>
                                      <p:cBhvr>
                                        <p:cTn id="38" dur="250" autoRev="1" fill="remove"/>
                                        <p:tgtEl>
                                          <p:spTgt spid="7"/>
                                        </p:tgtEl>
                                        <p:attrNameLst>
                                          <p:attrName>fill.on</p:attrName>
                                        </p:attrNameLst>
                                      </p:cBhvr>
                                      <p:to>
                                        <p:strVal val="true"/>
                                      </p:to>
                                    </p:set>
                                  </p:childTnLst>
                                </p:cTn>
                              </p:par>
                            </p:childTnLst>
                          </p:cTn>
                        </p:par>
                        <p:par>
                          <p:cTn id="39" fill="hold">
                            <p:stCondLst>
                              <p:cond delay="4000"/>
                            </p:stCondLst>
                            <p:childTnLst>
                              <p:par>
                                <p:cTn id="40" presetID="27" presetClass="emph" presetSubtype="0" fill="remove" grpId="1" nodeType="afterEffect">
                                  <p:stCondLst>
                                    <p:cond delay="0"/>
                                  </p:stCondLst>
                                  <p:childTnLst>
                                    <p:animClr clrSpc="rgb" dir="cw">
                                      <p:cBhvr override="childStyle">
                                        <p:cTn id="41" dur="250" autoRev="1" fill="remove"/>
                                        <p:tgtEl>
                                          <p:spTgt spid="6"/>
                                        </p:tgtEl>
                                        <p:attrNameLst>
                                          <p:attrName>style.color</p:attrName>
                                        </p:attrNameLst>
                                      </p:cBhvr>
                                      <p:to>
                                        <a:schemeClr val="bg1"/>
                                      </p:to>
                                    </p:animClr>
                                    <p:animClr clrSpc="rgb" dir="cw">
                                      <p:cBhvr>
                                        <p:cTn id="42" dur="250" autoRev="1" fill="remove"/>
                                        <p:tgtEl>
                                          <p:spTgt spid="6"/>
                                        </p:tgtEl>
                                        <p:attrNameLst>
                                          <p:attrName>fillcolor</p:attrName>
                                        </p:attrNameLst>
                                      </p:cBhvr>
                                      <p:to>
                                        <a:schemeClr val="bg1"/>
                                      </p:to>
                                    </p:animClr>
                                    <p:set>
                                      <p:cBhvr>
                                        <p:cTn id="43" dur="250" autoRev="1" fill="remove"/>
                                        <p:tgtEl>
                                          <p:spTgt spid="6"/>
                                        </p:tgtEl>
                                        <p:attrNameLst>
                                          <p:attrName>fill.type</p:attrName>
                                        </p:attrNameLst>
                                      </p:cBhvr>
                                      <p:to>
                                        <p:strVal val="solid"/>
                                      </p:to>
                                    </p:set>
                                    <p:set>
                                      <p:cBhvr>
                                        <p:cTn id="44"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3"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598314" y="0"/>
            <a:ext cx="593685"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KESIMPULAN</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2" name="TextBox 1"/>
          <p:cNvSpPr txBox="1"/>
          <p:nvPr/>
        </p:nvSpPr>
        <p:spPr>
          <a:xfrm>
            <a:off x="4223657" y="1582057"/>
            <a:ext cx="184731" cy="369332"/>
          </a:xfrm>
          <a:prstGeom prst="rect">
            <a:avLst/>
          </a:prstGeom>
          <a:noFill/>
        </p:spPr>
        <p:txBody>
          <a:bodyPr wrap="none" rtlCol="0">
            <a:spAutoFit/>
          </a:bodyPr>
          <a:lstStyle/>
          <a:p>
            <a:endParaRPr lang="en-US" dirty="0"/>
          </a:p>
        </p:txBody>
      </p:sp>
      <p:sp>
        <p:nvSpPr>
          <p:cNvPr id="23" name="Content Placeholder 2"/>
          <p:cNvSpPr>
            <a:spLocks noGrp="1"/>
          </p:cNvSpPr>
          <p:nvPr>
            <p:ph idx="1"/>
          </p:nvPr>
        </p:nvSpPr>
        <p:spPr>
          <a:xfrm>
            <a:off x="382606" y="1175878"/>
            <a:ext cx="10515600" cy="4351338"/>
          </a:xfrm>
        </p:spPr>
        <p:txBody>
          <a:bodyPr>
            <a:normAutofit lnSpcReduction="10000"/>
          </a:bodyPr>
          <a:lstStyle/>
          <a:p>
            <a:pPr marL="406400" indent="-406400">
              <a:buFont typeface="Wingdings" panose="05000000000000000000" pitchFamily="2" charset="2"/>
              <a:buChar char="v"/>
            </a:pPr>
            <a:r>
              <a:rPr lang="en-US" dirty="0" err="1"/>
              <a:t>Nilai</a:t>
            </a:r>
            <a:r>
              <a:rPr lang="en-US" dirty="0"/>
              <a:t> </a:t>
            </a:r>
            <a:r>
              <a:rPr lang="en-US" dirty="0" err="1"/>
              <a:t>pembobot</a:t>
            </a:r>
            <a:r>
              <a:rPr lang="en-US" dirty="0"/>
              <a:t> </a:t>
            </a:r>
            <a:r>
              <a:rPr lang="en-US" dirty="0" err="1"/>
              <a:t>dari</a:t>
            </a:r>
            <a:r>
              <a:rPr lang="en-US" dirty="0"/>
              <a:t> </a:t>
            </a:r>
            <a:r>
              <a:rPr lang="en-US" dirty="0" err="1"/>
              <a:t>matriks</a:t>
            </a:r>
            <a:r>
              <a:rPr lang="en-US" dirty="0"/>
              <a:t> Q </a:t>
            </a:r>
            <a:r>
              <a:rPr lang="en-US" dirty="0" err="1"/>
              <a:t>dan</a:t>
            </a:r>
            <a:r>
              <a:rPr lang="en-US" dirty="0"/>
              <a:t> R </a:t>
            </a:r>
            <a:r>
              <a:rPr lang="en-US" dirty="0" err="1"/>
              <a:t>sangat</a:t>
            </a:r>
            <a:r>
              <a:rPr lang="en-US" dirty="0"/>
              <a:t> </a:t>
            </a:r>
            <a:r>
              <a:rPr lang="en-US" dirty="0" err="1"/>
              <a:t>mempengaruhi</a:t>
            </a:r>
            <a:r>
              <a:rPr lang="en-US" dirty="0"/>
              <a:t> </a:t>
            </a:r>
            <a:r>
              <a:rPr lang="en-US" dirty="0" err="1"/>
              <a:t>kondisi</a:t>
            </a:r>
            <a:r>
              <a:rPr lang="en-US" dirty="0"/>
              <a:t> </a:t>
            </a:r>
            <a:r>
              <a:rPr lang="en-US" dirty="0" err="1"/>
              <a:t>hasil</a:t>
            </a:r>
            <a:r>
              <a:rPr lang="en-US" dirty="0"/>
              <a:t> </a:t>
            </a:r>
            <a:r>
              <a:rPr lang="en-US" dirty="0" err="1"/>
              <a:t>perhitungan</a:t>
            </a:r>
            <a:r>
              <a:rPr lang="en-US" dirty="0"/>
              <a:t> </a:t>
            </a:r>
            <a:r>
              <a:rPr lang="en-US" dirty="0" err="1"/>
              <a:t>dari</a:t>
            </a:r>
            <a:r>
              <a:rPr lang="en-US" dirty="0"/>
              <a:t> proses </a:t>
            </a:r>
            <a:r>
              <a:rPr lang="en-US" i="1" dirty="0"/>
              <a:t>Linear Quadratic Regulator</a:t>
            </a:r>
            <a:r>
              <a:rPr lang="en-US" dirty="0"/>
              <a:t> </a:t>
            </a:r>
            <a:r>
              <a:rPr lang="en-US" dirty="0" err="1"/>
              <a:t>sehingga</a:t>
            </a:r>
            <a:r>
              <a:rPr lang="en-US" dirty="0"/>
              <a:t> </a:t>
            </a:r>
            <a:r>
              <a:rPr lang="en-US" dirty="0" err="1"/>
              <a:t>mempengaruhi</a:t>
            </a:r>
            <a:r>
              <a:rPr lang="en-US" dirty="0"/>
              <a:t> </a:t>
            </a:r>
            <a:r>
              <a:rPr lang="en-US" dirty="0" err="1"/>
              <a:t>hasil</a:t>
            </a:r>
            <a:r>
              <a:rPr lang="en-US" dirty="0"/>
              <a:t> </a:t>
            </a:r>
            <a:r>
              <a:rPr lang="en-US" dirty="0" err="1"/>
              <a:t>sinyal</a:t>
            </a:r>
            <a:r>
              <a:rPr lang="en-US" dirty="0"/>
              <a:t> </a:t>
            </a:r>
            <a:r>
              <a:rPr lang="en-US" dirty="0" err="1"/>
              <a:t>keluaran</a:t>
            </a:r>
            <a:r>
              <a:rPr lang="en-US" dirty="0"/>
              <a:t> </a:t>
            </a:r>
            <a:r>
              <a:rPr lang="en-US" dirty="0" err="1"/>
              <a:t>dari</a:t>
            </a:r>
            <a:r>
              <a:rPr lang="en-US" dirty="0"/>
              <a:t> </a:t>
            </a:r>
            <a:r>
              <a:rPr lang="en-US" dirty="0" err="1"/>
              <a:t>sistem</a:t>
            </a:r>
            <a:r>
              <a:rPr lang="en-US" dirty="0" smtClean="0"/>
              <a:t>.</a:t>
            </a:r>
          </a:p>
          <a:p>
            <a:pPr marL="347663" lvl="0" indent="-347663">
              <a:buFont typeface="Wingdings" panose="05000000000000000000" pitchFamily="2" charset="2"/>
              <a:buChar char="v"/>
            </a:pPr>
            <a:r>
              <a:rPr lang="en-US" dirty="0" err="1"/>
              <a:t>Hasil</a:t>
            </a:r>
            <a:r>
              <a:rPr lang="en-US" dirty="0"/>
              <a:t> </a:t>
            </a:r>
            <a:r>
              <a:rPr lang="en-US" dirty="0" err="1"/>
              <a:t>simulasi</a:t>
            </a:r>
            <a:r>
              <a:rPr lang="en-US" dirty="0"/>
              <a:t> </a:t>
            </a:r>
            <a:r>
              <a:rPr lang="en-US" dirty="0" err="1"/>
              <a:t>dari</a:t>
            </a:r>
            <a:r>
              <a:rPr lang="en-US" dirty="0"/>
              <a:t> </a:t>
            </a:r>
            <a:r>
              <a:rPr lang="en-US" dirty="0" err="1"/>
              <a:t>kontroler</a:t>
            </a:r>
            <a:r>
              <a:rPr lang="en-US" dirty="0"/>
              <a:t> PID </a:t>
            </a:r>
            <a:r>
              <a:rPr lang="en-US" dirty="0" err="1"/>
              <a:t>dan</a:t>
            </a:r>
            <a:r>
              <a:rPr lang="en-US" dirty="0"/>
              <a:t> </a:t>
            </a:r>
            <a:r>
              <a:rPr lang="en-US" i="1" dirty="0"/>
              <a:t>Fuzzy</a:t>
            </a:r>
            <a:r>
              <a:rPr lang="en-US" dirty="0"/>
              <a:t> T-S </a:t>
            </a:r>
            <a:r>
              <a:rPr lang="en-US" dirty="0" err="1"/>
              <a:t>menunjukkan</a:t>
            </a:r>
            <a:r>
              <a:rPr lang="en-US" dirty="0"/>
              <a:t> </a:t>
            </a:r>
            <a:r>
              <a:rPr lang="en-US" dirty="0" err="1"/>
              <a:t>bahwa</a:t>
            </a:r>
            <a:r>
              <a:rPr lang="en-US" dirty="0"/>
              <a:t> </a:t>
            </a:r>
            <a:r>
              <a:rPr lang="en-US" dirty="0" err="1"/>
              <a:t>respon</a:t>
            </a:r>
            <a:r>
              <a:rPr lang="en-US" dirty="0"/>
              <a:t> </a:t>
            </a:r>
            <a:r>
              <a:rPr lang="en-US" dirty="0" err="1"/>
              <a:t>posisi</a:t>
            </a:r>
            <a:r>
              <a:rPr lang="en-US" dirty="0"/>
              <a:t> </a:t>
            </a:r>
            <a:r>
              <a:rPr lang="en-US" dirty="0" err="1"/>
              <a:t>kereta</a:t>
            </a:r>
            <a:r>
              <a:rPr lang="en-US" dirty="0"/>
              <a:t> </a:t>
            </a:r>
            <a:r>
              <a:rPr lang="en-US" dirty="0" err="1"/>
              <a:t>dapat</a:t>
            </a:r>
            <a:r>
              <a:rPr lang="en-US" dirty="0"/>
              <a:t> </a:t>
            </a:r>
            <a:r>
              <a:rPr lang="en-US" dirty="0" err="1"/>
              <a:t>mentrack</a:t>
            </a:r>
            <a:r>
              <a:rPr lang="en-US" dirty="0"/>
              <a:t> </a:t>
            </a:r>
            <a:r>
              <a:rPr lang="en-US" dirty="0" err="1"/>
              <a:t>sinyal</a:t>
            </a:r>
            <a:r>
              <a:rPr lang="en-US" dirty="0"/>
              <a:t> </a:t>
            </a:r>
            <a:r>
              <a:rPr lang="en-US" dirty="0" err="1"/>
              <a:t>referensi</a:t>
            </a:r>
            <a:r>
              <a:rPr lang="en-US" dirty="0"/>
              <a:t> </a:t>
            </a:r>
            <a:r>
              <a:rPr lang="en-US" dirty="0" err="1"/>
              <a:t>dengan</a:t>
            </a:r>
            <a:r>
              <a:rPr lang="en-US" dirty="0"/>
              <a:t> </a:t>
            </a:r>
            <a:r>
              <a:rPr lang="en-US" dirty="0" err="1"/>
              <a:t>baik</a:t>
            </a:r>
            <a:r>
              <a:rPr lang="en-US" dirty="0"/>
              <a:t> </a:t>
            </a:r>
            <a:r>
              <a:rPr lang="en-US" dirty="0" err="1" smtClean="0"/>
              <a:t>dan</a:t>
            </a:r>
            <a:r>
              <a:rPr lang="en-US" dirty="0" smtClean="0"/>
              <a:t> </a:t>
            </a:r>
            <a:r>
              <a:rPr lang="en-US" dirty="0" err="1" smtClean="0"/>
              <a:t>mempertahankan</a:t>
            </a:r>
            <a:r>
              <a:rPr lang="en-US" dirty="0" smtClean="0"/>
              <a:t> </a:t>
            </a:r>
            <a:r>
              <a:rPr lang="en-US" dirty="0" err="1" smtClean="0"/>
              <a:t>batag</a:t>
            </a:r>
            <a:r>
              <a:rPr lang="en-US" dirty="0" smtClean="0"/>
              <a:t> pendulum </a:t>
            </a:r>
            <a:r>
              <a:rPr lang="en-US" dirty="0" err="1" smtClean="0"/>
              <a:t>pada</a:t>
            </a:r>
            <a:r>
              <a:rPr lang="en-US" dirty="0" smtClean="0"/>
              <a:t> </a:t>
            </a:r>
            <a:r>
              <a:rPr lang="en-US" dirty="0" err="1" smtClean="0"/>
              <a:t>sudut</a:t>
            </a:r>
            <a:r>
              <a:rPr lang="en-US" dirty="0" smtClean="0"/>
              <a:t> 0 rad, </a:t>
            </a:r>
            <a:r>
              <a:rPr lang="en-US" dirty="0" err="1" smtClean="0"/>
              <a:t>kecuali</a:t>
            </a:r>
            <a:r>
              <a:rPr lang="en-US" dirty="0" smtClean="0"/>
              <a:t> </a:t>
            </a:r>
            <a:r>
              <a:rPr lang="en-US" dirty="0" err="1"/>
              <a:t>pada</a:t>
            </a:r>
            <a:r>
              <a:rPr lang="en-US" dirty="0"/>
              <a:t> </a:t>
            </a:r>
            <a:r>
              <a:rPr lang="en-US" dirty="0" err="1"/>
              <a:t>sinyal</a:t>
            </a:r>
            <a:r>
              <a:rPr lang="en-US" dirty="0"/>
              <a:t> </a:t>
            </a:r>
            <a:r>
              <a:rPr lang="en-US" dirty="0" err="1"/>
              <a:t>referensi</a:t>
            </a:r>
            <a:r>
              <a:rPr lang="en-US" dirty="0"/>
              <a:t> </a:t>
            </a:r>
            <a:r>
              <a:rPr lang="en-US" i="1" dirty="0" smtClean="0"/>
              <a:t>square </a:t>
            </a:r>
            <a:r>
              <a:rPr lang="en-US" i="1" dirty="0"/>
              <a:t>wave</a:t>
            </a:r>
            <a:r>
              <a:rPr lang="en-US" dirty="0"/>
              <a:t>.</a:t>
            </a:r>
          </a:p>
          <a:p>
            <a:pPr marL="347663" lvl="0" indent="-347663">
              <a:buFont typeface="Wingdings" panose="05000000000000000000" pitchFamily="2" charset="2"/>
              <a:buChar char="v"/>
            </a:pPr>
            <a:r>
              <a:rPr lang="en-US" dirty="0" err="1"/>
              <a:t>Hasil</a:t>
            </a:r>
            <a:r>
              <a:rPr lang="en-US" dirty="0"/>
              <a:t> </a:t>
            </a:r>
            <a:r>
              <a:rPr lang="en-US" dirty="0" err="1"/>
              <a:t>simulasi</a:t>
            </a:r>
            <a:r>
              <a:rPr lang="en-US" dirty="0"/>
              <a:t> </a:t>
            </a:r>
            <a:r>
              <a:rPr lang="en-US" dirty="0" err="1"/>
              <a:t>menunjukkan</a:t>
            </a:r>
            <a:r>
              <a:rPr lang="en-US" dirty="0"/>
              <a:t> </a:t>
            </a:r>
            <a:r>
              <a:rPr lang="en-US" dirty="0" err="1"/>
              <a:t>bahwa</a:t>
            </a:r>
            <a:r>
              <a:rPr lang="en-US" dirty="0"/>
              <a:t> </a:t>
            </a:r>
            <a:r>
              <a:rPr lang="en-US" dirty="0" err="1"/>
              <a:t>tidak</a:t>
            </a:r>
            <a:r>
              <a:rPr lang="en-US" dirty="0"/>
              <a:t> </a:t>
            </a:r>
            <a:r>
              <a:rPr lang="en-US" dirty="0" err="1"/>
              <a:t>terdapat</a:t>
            </a:r>
            <a:r>
              <a:rPr lang="en-US" dirty="0"/>
              <a:t> </a:t>
            </a:r>
            <a:r>
              <a:rPr lang="en-US" dirty="0" err="1"/>
              <a:t>perbedaan</a:t>
            </a:r>
            <a:r>
              <a:rPr lang="en-US" dirty="0"/>
              <a:t> </a:t>
            </a:r>
            <a:r>
              <a:rPr lang="en-US" dirty="0" err="1"/>
              <a:t>amplitudo</a:t>
            </a:r>
            <a:r>
              <a:rPr lang="en-US" dirty="0"/>
              <a:t> </a:t>
            </a:r>
            <a:r>
              <a:rPr lang="en-US" dirty="0" err="1"/>
              <a:t>dan</a:t>
            </a:r>
            <a:r>
              <a:rPr lang="en-US" dirty="0"/>
              <a:t> </a:t>
            </a:r>
            <a:r>
              <a:rPr lang="en-US" dirty="0" err="1"/>
              <a:t>waktu</a:t>
            </a:r>
            <a:r>
              <a:rPr lang="en-US" dirty="0"/>
              <a:t> </a:t>
            </a:r>
            <a:r>
              <a:rPr lang="en-US" dirty="0" err="1"/>
              <a:t>pada</a:t>
            </a:r>
            <a:r>
              <a:rPr lang="en-US" dirty="0"/>
              <a:t> </a:t>
            </a:r>
            <a:r>
              <a:rPr lang="en-US" dirty="0" err="1"/>
              <a:t>sinyal</a:t>
            </a:r>
            <a:r>
              <a:rPr lang="en-US" dirty="0"/>
              <a:t> </a:t>
            </a:r>
            <a:r>
              <a:rPr lang="en-US" dirty="0" err="1"/>
              <a:t>referensi</a:t>
            </a:r>
            <a:r>
              <a:rPr lang="en-US" dirty="0"/>
              <a:t> sinus. </a:t>
            </a:r>
            <a:endParaRPr lang="en-US" dirty="0" smtClean="0"/>
          </a:p>
          <a:p>
            <a:pPr marL="347663" indent="-347663">
              <a:buFont typeface="Wingdings" panose="05000000000000000000" pitchFamily="2" charset="2"/>
              <a:buChar char="v"/>
            </a:pPr>
            <a:r>
              <a:rPr lang="en-US" dirty="0" err="1"/>
              <a:t>Sistem</a:t>
            </a:r>
            <a:r>
              <a:rPr lang="en-US" dirty="0"/>
              <a:t> </a:t>
            </a:r>
            <a:r>
              <a:rPr lang="en-US" dirty="0" err="1"/>
              <a:t>dengan</a:t>
            </a:r>
            <a:r>
              <a:rPr lang="en-US" dirty="0"/>
              <a:t> </a:t>
            </a:r>
            <a:r>
              <a:rPr lang="en-US" dirty="0" err="1"/>
              <a:t>kontroler</a:t>
            </a:r>
            <a:r>
              <a:rPr lang="en-US" dirty="0"/>
              <a:t> PID </a:t>
            </a:r>
            <a:r>
              <a:rPr lang="en-US" dirty="0" err="1"/>
              <a:t>memberikan</a:t>
            </a:r>
            <a:r>
              <a:rPr lang="en-US" dirty="0"/>
              <a:t> </a:t>
            </a:r>
            <a:r>
              <a:rPr lang="en-US" dirty="0" err="1"/>
              <a:t>respon</a:t>
            </a:r>
            <a:r>
              <a:rPr lang="en-US" dirty="0"/>
              <a:t> yang </a:t>
            </a:r>
            <a:r>
              <a:rPr lang="en-US" dirty="0" err="1"/>
              <a:t>lebih</a:t>
            </a:r>
            <a:r>
              <a:rPr lang="en-US" dirty="0"/>
              <a:t> </a:t>
            </a:r>
            <a:r>
              <a:rPr lang="en-US" dirty="0" err="1"/>
              <a:t>baik</a:t>
            </a:r>
            <a:r>
              <a:rPr lang="en-US" dirty="0"/>
              <a:t> </a:t>
            </a:r>
            <a:r>
              <a:rPr lang="en-US" dirty="0" err="1"/>
              <a:t>daripada</a:t>
            </a:r>
            <a:r>
              <a:rPr lang="en-US" dirty="0"/>
              <a:t> </a:t>
            </a:r>
            <a:r>
              <a:rPr lang="en-US" dirty="0" err="1"/>
              <a:t>sistem</a:t>
            </a:r>
            <a:r>
              <a:rPr lang="en-US" dirty="0"/>
              <a:t> </a:t>
            </a:r>
            <a:r>
              <a:rPr lang="en-US" dirty="0" err="1"/>
              <a:t>dengan</a:t>
            </a:r>
            <a:r>
              <a:rPr lang="en-US" dirty="0"/>
              <a:t> </a:t>
            </a:r>
            <a:r>
              <a:rPr lang="en-US" dirty="0" err="1"/>
              <a:t>kontroler</a:t>
            </a:r>
            <a:r>
              <a:rPr lang="en-US" dirty="0"/>
              <a:t> </a:t>
            </a:r>
            <a:r>
              <a:rPr lang="en-US" i="1" dirty="0"/>
              <a:t>fuzzy-</a:t>
            </a:r>
            <a:r>
              <a:rPr lang="en-US" dirty="0"/>
              <a:t>integral.</a:t>
            </a:r>
          </a:p>
          <a:p>
            <a:pPr lvl="0">
              <a:buFont typeface="Wingdings" panose="05000000000000000000" pitchFamily="2" charset="2"/>
              <a:buChar char="v"/>
            </a:pPr>
            <a:endParaRPr lang="en-US" dirty="0" smtClean="0"/>
          </a:p>
          <a:p>
            <a:pPr lvl="0">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13838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500" fill="hold"/>
                                        <p:tgtEl>
                                          <p:spTgt spid="14"/>
                                        </p:tgtEl>
                                        <p:attrNameLst>
                                          <p:attrName>style.color</p:attrName>
                                        </p:attrNameLst>
                                      </p:cBhvr>
                                      <p:by>
                                        <p:hsl h="0" s="12549" l="25098"/>
                                      </p:by>
                                    </p:animClr>
                                    <p:animClr clrSpc="hsl" dir="cw">
                                      <p:cBhvr>
                                        <p:cTn id="7" dur="500" fill="hold"/>
                                        <p:tgtEl>
                                          <p:spTgt spid="14"/>
                                        </p:tgtEl>
                                        <p:attrNameLst>
                                          <p:attrName>fillcolor</p:attrName>
                                        </p:attrNameLst>
                                      </p:cBhvr>
                                      <p:by>
                                        <p:hsl h="0" s="12549" l="25098"/>
                                      </p:by>
                                    </p:animClr>
                                    <p:animClr clrSpc="hsl" dir="cw">
                                      <p:cBhvr>
                                        <p:cTn id="8" dur="500" fill="hold"/>
                                        <p:tgtEl>
                                          <p:spTgt spid="14"/>
                                        </p:tgtEl>
                                        <p:attrNameLst>
                                          <p:attrName>stroke.color</p:attrName>
                                        </p:attrNameLst>
                                      </p:cBhvr>
                                      <p:by>
                                        <p:hsl h="0" s="12549" l="25098"/>
                                      </p:by>
                                    </p:animClr>
                                    <p:set>
                                      <p:cBhvr>
                                        <p:cTn id="9" dur="500" fill="hold"/>
                                        <p:tgtEl>
                                          <p:spTgt spid="14"/>
                                        </p:tgtEl>
                                        <p:attrNameLst>
                                          <p:attrName>fill.type</p:attrName>
                                        </p:attrNameLst>
                                      </p:cBhvr>
                                      <p:to>
                                        <p:strVal val="solid"/>
                                      </p:to>
                                    </p:set>
                                  </p:childTnLst>
                                </p:cTn>
                              </p:par>
                              <p:par>
                                <p:cTn id="10" presetID="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fade">
                                      <p:cBhvr>
                                        <p:cTn id="23" dur="500"/>
                                        <p:tgtEl>
                                          <p:spTgt spid="2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xEl>
                                              <p:pRg st="1" end="1"/>
                                            </p:txEl>
                                          </p:spTgt>
                                        </p:tgtEl>
                                        <p:attrNameLst>
                                          <p:attrName>style.visibility</p:attrName>
                                        </p:attrNameLst>
                                      </p:cBhvr>
                                      <p:to>
                                        <p:strVal val="visible"/>
                                      </p:to>
                                    </p:set>
                                    <p:animEffect transition="in" filter="fade">
                                      <p:cBhvr>
                                        <p:cTn id="28" dur="500"/>
                                        <p:tgtEl>
                                          <p:spTgt spid="2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xEl>
                                              <p:pRg st="2" end="2"/>
                                            </p:txEl>
                                          </p:spTgt>
                                        </p:tgtEl>
                                        <p:attrNameLst>
                                          <p:attrName>style.visibility</p:attrName>
                                        </p:attrNameLst>
                                      </p:cBhvr>
                                      <p:to>
                                        <p:strVal val="visible"/>
                                      </p:to>
                                    </p:set>
                                    <p:animEffect transition="in" filter="fade">
                                      <p:cBhvr>
                                        <p:cTn id="33" dur="500"/>
                                        <p:tgtEl>
                                          <p:spTgt spid="2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xEl>
                                              <p:pRg st="3" end="3"/>
                                            </p:txEl>
                                          </p:spTgt>
                                        </p:tgtEl>
                                        <p:attrNameLst>
                                          <p:attrName>style.visibility</p:attrName>
                                        </p:attrNameLst>
                                      </p:cBhvr>
                                      <p:to>
                                        <p:strVal val="visible"/>
                                      </p:to>
                                    </p:set>
                                    <p:animEffect transition="in" filter="fade">
                                      <p:cBhvr>
                                        <p:cTn id="38"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598314" y="0"/>
            <a:ext cx="593685"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DAFTAR PUSTAKA</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
        <p:nvSpPr>
          <p:cNvPr id="2" name="TextBox 1"/>
          <p:cNvSpPr txBox="1"/>
          <p:nvPr/>
        </p:nvSpPr>
        <p:spPr>
          <a:xfrm>
            <a:off x="4223657" y="1582057"/>
            <a:ext cx="184731" cy="369332"/>
          </a:xfrm>
          <a:prstGeom prst="rect">
            <a:avLst/>
          </a:prstGeom>
          <a:noFill/>
        </p:spPr>
        <p:txBody>
          <a:bodyPr wrap="none" rtlCol="0">
            <a:spAutoFit/>
          </a:bodyPr>
          <a:lstStyle/>
          <a:p>
            <a:endParaRPr lang="en-US" dirty="0"/>
          </a:p>
        </p:txBody>
      </p:sp>
      <p:sp>
        <p:nvSpPr>
          <p:cNvPr id="23" name="Content Placeholder 2"/>
          <p:cNvSpPr>
            <a:spLocks noGrp="1"/>
          </p:cNvSpPr>
          <p:nvPr>
            <p:ph idx="1"/>
          </p:nvPr>
        </p:nvSpPr>
        <p:spPr>
          <a:xfrm>
            <a:off x="382606" y="1175878"/>
            <a:ext cx="10515600" cy="4351338"/>
          </a:xfrm>
        </p:spPr>
        <p:txBody>
          <a:bodyPr>
            <a:normAutofit fontScale="62500" lnSpcReduction="20000"/>
          </a:bodyPr>
          <a:lstStyle/>
          <a:p>
            <a:pPr marL="914400" indent="-855663">
              <a:lnSpc>
                <a:spcPct val="120000"/>
              </a:lnSpc>
              <a:buNone/>
            </a:pPr>
            <a:r>
              <a:rPr lang="id-ID"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Adenia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Rahma</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Kontrol</a:t>
            </a:r>
            <a:r>
              <a:rPr lang="en-US" dirty="0">
                <a:latin typeface="Times New Roman" panose="02020603050405020304" pitchFamily="18" charset="0"/>
                <a:cs typeface="Times New Roman" panose="02020603050405020304" pitchFamily="18" charset="0"/>
              </a:rPr>
              <a:t> Tracking Fuzzy-Optimal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Pendulum </a:t>
            </a:r>
            <a:r>
              <a:rPr lang="en-US" dirty="0" err="1">
                <a:latin typeface="Times New Roman" panose="02020603050405020304" pitchFamily="18" charset="0"/>
                <a:cs typeface="Times New Roman" panose="02020603050405020304" pitchFamily="18" charset="0"/>
              </a:rPr>
              <a:t>Kereta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Tugas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Akhir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Institut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Teknologi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Sepuluh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Nopember</a:t>
            </a:r>
            <a:r>
              <a:rPr lang="en-US" dirty="0">
                <a:latin typeface="Times New Roman" panose="02020603050405020304" pitchFamily="18" charset="0"/>
                <a:cs typeface="Times New Roman" panose="02020603050405020304" pitchFamily="18" charset="0"/>
              </a:rPr>
              <a:t>, Surabaya, 2013</a:t>
            </a:r>
          </a:p>
          <a:p>
            <a:pPr marL="914400" indent="-855663">
              <a:lnSpc>
                <a:spcPct val="120000"/>
              </a:lnSpc>
              <a:buNone/>
            </a:pPr>
            <a:r>
              <a:rPr lang="en-US" dirty="0">
                <a:latin typeface="Times New Roman" panose="02020603050405020304" pitchFamily="18" charset="0"/>
                <a:cs typeface="Times New Roman" panose="02020603050405020304" pitchFamily="18" charset="0"/>
              </a:rPr>
              <a:t>[2]	L. B. Prasad, B. </a:t>
            </a:r>
            <a:r>
              <a:rPr lang="en-US" dirty="0" err="1">
                <a:latin typeface="Times New Roman" panose="02020603050405020304" pitchFamily="18" charset="0"/>
                <a:cs typeface="Times New Roman" panose="02020603050405020304" pitchFamily="18" charset="0"/>
              </a:rPr>
              <a:t>Tyagi</a:t>
            </a:r>
            <a:r>
              <a:rPr lang="en-US" dirty="0">
                <a:latin typeface="Times New Roman" panose="02020603050405020304" pitchFamily="18" charset="0"/>
                <a:cs typeface="Times New Roman" panose="02020603050405020304" pitchFamily="18" charset="0"/>
              </a:rPr>
              <a:t>, H. O. Gupta. Modelling and simulation for optimal control of </a:t>
            </a:r>
            <a:r>
              <a:rPr lang="en-US" dirty="0" smtClean="0">
                <a:latin typeface="Times New Roman" panose="02020603050405020304" pitchFamily="18" charset="0"/>
                <a:cs typeface="Times New Roman" panose="02020603050405020304" pitchFamily="18" charset="0"/>
              </a:rPr>
              <a:t> nonlinear </a:t>
            </a:r>
            <a:r>
              <a:rPr lang="en-US" dirty="0">
                <a:latin typeface="Times New Roman" panose="02020603050405020304" pitchFamily="18" charset="0"/>
                <a:cs typeface="Times New Roman" panose="02020603050405020304" pitchFamily="18" charset="0"/>
              </a:rPr>
              <a:t>inverted </a:t>
            </a:r>
            <a:r>
              <a:rPr lang="en-US" dirty="0" smtClean="0">
                <a:latin typeface="Times New Roman" panose="02020603050405020304" pitchFamily="18" charset="0"/>
                <a:cs typeface="Times New Roman" panose="02020603050405020304" pitchFamily="18" charset="0"/>
              </a:rPr>
              <a:t>pendulum 	dynamical </a:t>
            </a:r>
            <a:r>
              <a:rPr lang="en-US" dirty="0">
                <a:latin typeface="Times New Roman" panose="02020603050405020304" pitchFamily="18" charset="0"/>
                <a:cs typeface="Times New Roman" panose="02020603050405020304" pitchFamily="18" charset="0"/>
              </a:rPr>
              <a:t>system using PID controller and LQR. In </a:t>
            </a:r>
            <a:r>
              <a:rPr lang="en-US" i="1" dirty="0">
                <a:latin typeface="Times New Roman" panose="02020603050405020304" pitchFamily="18" charset="0"/>
                <a:cs typeface="Times New Roman" panose="02020603050405020304" pitchFamily="18" charset="0"/>
              </a:rPr>
              <a:t>Proceedings of the 6th Asia Modelling </a:t>
            </a:r>
            <a:r>
              <a:rPr lang="en-US" i="1" dirty="0" smtClean="0">
                <a:latin typeface="Times New Roman" panose="02020603050405020304" pitchFamily="18" charset="0"/>
                <a:cs typeface="Times New Roman" panose="02020603050405020304" pitchFamily="18" charset="0"/>
              </a:rPr>
              <a:t>Symposium </a:t>
            </a:r>
            <a:r>
              <a:rPr lang="en-US" dirty="0" smtClean="0">
                <a:latin typeface="Times New Roman" panose="02020603050405020304" pitchFamily="18" charset="0"/>
                <a:cs typeface="Times New Roman" panose="02020603050405020304" pitchFamily="18" charset="0"/>
              </a:rPr>
              <a:t>IEEE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Bali, 	Indonesia</a:t>
            </a:r>
            <a:r>
              <a:rPr lang="en-US" dirty="0">
                <a:latin typeface="Times New Roman" panose="02020603050405020304" pitchFamily="18" charset="0"/>
                <a:cs typeface="Times New Roman" panose="02020603050405020304" pitchFamily="18" charset="0"/>
              </a:rPr>
              <a:t>, pp. 138–143, 2012.</a:t>
            </a:r>
          </a:p>
          <a:p>
            <a:pPr marL="914400" indent="-855663">
              <a:lnSpc>
                <a:spcPct val="120000"/>
              </a:lnSpc>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Rahmat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Hidayat</a:t>
            </a:r>
            <a:r>
              <a:rPr lang="en-US" dirty="0">
                <a:latin typeface="Times New Roman" panose="02020603050405020304" pitchFamily="18" charset="0"/>
                <a:cs typeface="Times New Roman" panose="02020603050405020304" pitchFamily="18" charset="0"/>
              </a:rPr>
              <a:t>., “Swing-up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Tracking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Pendulum </a:t>
            </a:r>
            <a:r>
              <a:rPr lang="en-US" dirty="0" err="1">
                <a:latin typeface="Times New Roman" panose="02020603050405020304" pitchFamily="18" charset="0"/>
                <a:cs typeface="Times New Roman" panose="02020603050405020304" pitchFamily="18" charset="0"/>
              </a:rPr>
              <a:t>Terbalik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Kontrol</a:t>
            </a:r>
            <a:r>
              <a:rPr lang="en-US" dirty="0" smtClean="0">
                <a:latin typeface="Times New Roman" panose="02020603050405020304" pitchFamily="18" charset="0"/>
                <a:cs typeface="Times New Roman" panose="02020603050405020304" pitchFamily="18" charset="0"/>
              </a:rPr>
              <a:t> Fuzzy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Tugas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Akhir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Institut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Teknologi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Sepuluh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Nopember</a:t>
            </a:r>
            <a:r>
              <a:rPr lang="en-US" dirty="0">
                <a:latin typeface="Times New Roman" panose="02020603050405020304" pitchFamily="18" charset="0"/>
                <a:cs typeface="Times New Roman" panose="02020603050405020304" pitchFamily="18" charset="0"/>
              </a:rPr>
              <a:t>, Surabaya, 2006</a:t>
            </a:r>
          </a:p>
          <a:p>
            <a:pPr marL="914400" indent="-855663">
              <a:lnSpc>
                <a:spcPct val="120000"/>
              </a:lnSpc>
              <a:buNone/>
            </a:pPr>
            <a:r>
              <a:rPr lang="en-US" dirty="0">
                <a:latin typeface="Times New Roman" panose="02020603050405020304" pitchFamily="18" charset="0"/>
                <a:cs typeface="Times New Roman" panose="02020603050405020304" pitchFamily="18" charset="0"/>
              </a:rPr>
              <a:t>[4] 	</a:t>
            </a:r>
            <a:r>
              <a:rPr lang="id-ID"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rihastuti</a:t>
            </a:r>
            <a:r>
              <a:rPr lang="en-US" dirty="0">
                <a:latin typeface="Times New Roman" panose="02020603050405020304" pitchFamily="18" charset="0"/>
                <a:cs typeface="Times New Roman" panose="02020603050405020304" pitchFamily="18" charset="0"/>
              </a:rPr>
              <a:t> A., </a:t>
            </a:r>
            <a:r>
              <a:rPr lang="id-ID" dirty="0">
                <a:latin typeface="Times New Roman" panose="02020603050405020304" pitchFamily="18" charset="0"/>
                <a:cs typeface="Times New Roman" panose="02020603050405020304" pitchFamily="18" charset="0"/>
              </a:rPr>
              <a:t>Bahruddin, A. Jazidie, </a:t>
            </a:r>
            <a:r>
              <a:rPr lang="en-US"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Implementasi Kontrol  Tracking  Fuzzy  </a:t>
            </a:r>
            <a:r>
              <a:rPr lang="id-ID" dirty="0" smtClean="0">
                <a:latin typeface="Times New Roman" panose="02020603050405020304" pitchFamily="18" charset="0"/>
                <a:cs typeface="Times New Roman" panose="02020603050405020304" pitchFamily="18" charset="0"/>
              </a:rPr>
              <a:t>Menggunakan  Sistem  Servo  </a:t>
            </a:r>
            <a:r>
              <a:rPr lang="id-ID" dirty="0">
                <a:latin typeface="Times New Roman" panose="02020603050405020304" pitchFamily="18" charset="0"/>
                <a:cs typeface="Times New Roman" panose="02020603050405020304" pitchFamily="18" charset="0"/>
              </a:rPr>
              <a:t>Tipe Integral Berbasis Observer  Fuzzy  Takagi-Sugeno  </a:t>
            </a:r>
            <a:r>
              <a:rPr lang="id-ID" dirty="0" smtClean="0">
                <a:latin typeface="Times New Roman" panose="02020603050405020304" pitchFamily="18" charset="0"/>
                <a:cs typeface="Times New Roman" panose="02020603050405020304" pitchFamily="18" charset="0"/>
              </a:rPr>
              <a:t>pada  </a:t>
            </a:r>
            <a:r>
              <a:rPr lang="id-ID" dirty="0">
                <a:latin typeface="Times New Roman" panose="02020603050405020304" pitchFamily="18" charset="0"/>
                <a:cs typeface="Times New Roman" panose="02020603050405020304" pitchFamily="18" charset="0"/>
              </a:rPr>
              <a:t>Inverted </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Pendulum</a:t>
            </a:r>
            <a:r>
              <a:rPr lang="en-US"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Proceeding </a:t>
            </a:r>
            <a:r>
              <a:rPr lang="id-ID" dirty="0" smtClean="0">
                <a:latin typeface="Times New Roman" panose="02020603050405020304" pitchFamily="18" charset="0"/>
                <a:cs typeface="Times New Roman" panose="02020603050405020304" pitchFamily="18" charset="0"/>
              </a:rPr>
              <a:t>Seminar  </a:t>
            </a:r>
            <a:r>
              <a:rPr lang="id-ID" dirty="0">
                <a:latin typeface="Times New Roman" panose="02020603050405020304" pitchFamily="18" charset="0"/>
                <a:cs typeface="Times New Roman" panose="02020603050405020304" pitchFamily="18" charset="0"/>
              </a:rPr>
              <a:t>Nasional  Electrical, Informatics, and </a:t>
            </a:r>
            <a:r>
              <a:rPr lang="id-ID"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t's </a:t>
            </a:r>
            <a:r>
              <a:rPr lang="id-ID" dirty="0">
                <a:latin typeface="Times New Roman" panose="02020603050405020304" pitchFamily="18" charset="0"/>
                <a:cs typeface="Times New Roman" panose="02020603050405020304" pitchFamily="18" charset="0"/>
              </a:rPr>
              <a:t>Education, </a:t>
            </a:r>
            <a:r>
              <a:rPr lang="id-ID" dirty="0" smtClean="0">
                <a:latin typeface="Times New Roman" panose="02020603050405020304" pitchFamily="18" charset="0"/>
                <a:cs typeface="Times New Roman" panose="02020603050405020304" pitchFamily="18" charset="0"/>
              </a:rPr>
              <a:t>Malang</a:t>
            </a:r>
            <a:r>
              <a:rPr lang="id-ID" dirty="0">
                <a:latin typeface="Times New Roman" panose="02020603050405020304" pitchFamily="18" charset="0"/>
                <a:cs typeface="Times New Roman" panose="02020603050405020304" pitchFamily="18" charset="0"/>
              </a:rPr>
              <a:t>, 2009</a:t>
            </a:r>
            <a:r>
              <a:rPr lang="en-US" dirty="0">
                <a:latin typeface="Times New Roman" panose="02020603050405020304" pitchFamily="18" charset="0"/>
                <a:cs typeface="Times New Roman" panose="02020603050405020304" pitchFamily="18" charset="0"/>
              </a:rPr>
              <a:t>.</a:t>
            </a:r>
          </a:p>
          <a:p>
            <a:pPr marL="914400" indent="-855663">
              <a:lnSpc>
                <a:spcPct val="120000"/>
              </a:lnSpc>
              <a:buNone/>
            </a:pPr>
            <a:r>
              <a:rPr lang="id-ID"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5</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Trihastuti</a:t>
            </a:r>
            <a:r>
              <a:rPr lang="en-US" dirty="0">
                <a:latin typeface="Times New Roman" panose="02020603050405020304" pitchFamily="18" charset="0"/>
                <a:cs typeface="Times New Roman" panose="02020603050405020304" pitchFamily="18" charset="0"/>
              </a:rPr>
              <a:t> A., A. </a:t>
            </a:r>
            <a:r>
              <a:rPr lang="en-US" dirty="0" err="1">
                <a:latin typeface="Times New Roman" panose="02020603050405020304" pitchFamily="18" charset="0"/>
                <a:cs typeface="Times New Roman" panose="02020603050405020304" pitchFamily="18" charset="0"/>
              </a:rPr>
              <a:t>Jazidie</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Nuh</a:t>
            </a:r>
            <a:r>
              <a:rPr lang="en-US" dirty="0">
                <a:latin typeface="Times New Roman" panose="02020603050405020304" pitchFamily="18" charset="0"/>
                <a:cs typeface="Times New Roman" panose="02020603050405020304" pitchFamily="18" charset="0"/>
              </a:rPr>
              <a:t>, “Fuzzy Tracking Control Design Using Observer-based </a:t>
            </a:r>
            <a:r>
              <a:rPr lang="en-US" dirty="0" smtClean="0">
                <a:latin typeface="Times New Roman" panose="02020603050405020304" pitchFamily="18" charset="0"/>
                <a:cs typeface="Times New Roman" panose="02020603050405020304" pitchFamily="18" charset="0"/>
              </a:rPr>
              <a:t>Stabilizing Compensator </a:t>
            </a:r>
            <a:r>
              <a:rPr lang="en-US" dirty="0">
                <a:latin typeface="Times New Roman" panose="02020603050405020304" pitchFamily="18" charset="0"/>
                <a:cs typeface="Times New Roman" panose="02020603050405020304" pitchFamily="18" charset="0"/>
              </a:rPr>
              <a:t>for Nonlinear Systems”, </a:t>
            </a:r>
            <a:r>
              <a:rPr lang="en-US" i="1" dirty="0">
                <a:latin typeface="Times New Roman" panose="02020603050405020304" pitchFamily="18" charset="0"/>
                <a:cs typeface="Times New Roman" panose="02020603050405020304" pitchFamily="18" charset="0"/>
              </a:rPr>
              <a:t> International Conference on </a:t>
            </a:r>
            <a:r>
              <a:rPr lang="en-US" i="1" dirty="0" smtClean="0">
                <a:latin typeface="Times New Roman" panose="02020603050405020304" pitchFamily="18" charset="0"/>
                <a:cs typeface="Times New Roman" panose="02020603050405020304" pitchFamily="18" charset="0"/>
              </a:rPr>
              <a:t>S	</a:t>
            </a:r>
            <a:r>
              <a:rPr lang="en-US" i="1" dirty="0" err="1" smtClean="0">
                <a:latin typeface="Times New Roman" panose="02020603050405020304" pitchFamily="18" charset="0"/>
                <a:cs typeface="Times New Roman" panose="02020603050405020304" pitchFamily="18" charset="0"/>
              </a:rPr>
              <a:t>ystem</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and </a:t>
            </a:r>
            <a:r>
              <a:rPr lang="en-US" i="1" dirty="0" smtClean="0">
                <a:latin typeface="Times New Roman" panose="02020603050405020304" pitchFamily="18" charset="0"/>
                <a:cs typeface="Times New Roman" panose="02020603050405020304" pitchFamily="18" charset="0"/>
              </a:rPr>
              <a:t>Engineering </a:t>
            </a:r>
            <a:r>
              <a:rPr lang="en-US" i="1" dirty="0">
                <a:latin typeface="Times New Roman" panose="02020603050405020304" pitchFamily="18" charset="0"/>
                <a:cs typeface="Times New Roman" panose="02020603050405020304" pitchFamily="18" charset="0"/>
              </a:rPr>
              <a:t>IEEE</a:t>
            </a:r>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pp</a:t>
            </a:r>
            <a:r>
              <a:rPr lang="id-ID" dirty="0">
                <a:latin typeface="Times New Roman" panose="02020603050405020304" pitchFamily="18" charset="0"/>
                <a:cs typeface="Times New Roman" panose="02020603050405020304" pitchFamily="18" charset="0"/>
              </a:rPr>
              <a:t>. 27</a:t>
            </a:r>
            <a:r>
              <a:rPr lang="en-US" dirty="0">
                <a:latin typeface="Times New Roman" panose="02020603050405020304" pitchFamily="18" charset="0"/>
                <a:cs typeface="Times New Roman" panose="02020603050405020304" pitchFamily="18" charset="0"/>
              </a:rPr>
              <a:t>5</a:t>
            </a:r>
            <a:r>
              <a:rPr lang="id-ID"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80., 2010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483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500" fill="hold"/>
                                        <p:tgtEl>
                                          <p:spTgt spid="14"/>
                                        </p:tgtEl>
                                        <p:attrNameLst>
                                          <p:attrName>style.color</p:attrName>
                                        </p:attrNameLst>
                                      </p:cBhvr>
                                      <p:by>
                                        <p:hsl h="0" s="12549" l="25098"/>
                                      </p:by>
                                    </p:animClr>
                                    <p:animClr clrSpc="hsl" dir="cw">
                                      <p:cBhvr>
                                        <p:cTn id="7" dur="500" fill="hold"/>
                                        <p:tgtEl>
                                          <p:spTgt spid="14"/>
                                        </p:tgtEl>
                                        <p:attrNameLst>
                                          <p:attrName>fillcolor</p:attrName>
                                        </p:attrNameLst>
                                      </p:cBhvr>
                                      <p:by>
                                        <p:hsl h="0" s="12549" l="25098"/>
                                      </p:by>
                                    </p:animClr>
                                    <p:animClr clrSpc="hsl" dir="cw">
                                      <p:cBhvr>
                                        <p:cTn id="8" dur="500" fill="hold"/>
                                        <p:tgtEl>
                                          <p:spTgt spid="14"/>
                                        </p:tgtEl>
                                        <p:attrNameLst>
                                          <p:attrName>stroke.color</p:attrName>
                                        </p:attrNameLst>
                                      </p:cBhvr>
                                      <p:by>
                                        <p:hsl h="0" s="12549" l="25098"/>
                                      </p:by>
                                    </p:animClr>
                                    <p:set>
                                      <p:cBhvr>
                                        <p:cTn id="9" dur="500" fill="hold"/>
                                        <p:tgtEl>
                                          <p:spTgt spid="14"/>
                                        </p:tgtEl>
                                        <p:attrNameLst>
                                          <p:attrName>fill.type</p:attrName>
                                        </p:attrNameLst>
                                      </p:cBhvr>
                                      <p:to>
                                        <p:strVal val="solid"/>
                                      </p:to>
                                    </p:set>
                                  </p:childTnLst>
                                </p:cTn>
                              </p:par>
                              <p:par>
                                <p:cTn id="10" presetID="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fade">
                                      <p:cBhvr>
                                        <p:cTn id="23" dur="500"/>
                                        <p:tgtEl>
                                          <p:spTgt spid="23">
                                            <p:txEl>
                                              <p:pRg st="0" end="0"/>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Effect transition="in" filter="fade">
                                      <p:cBhvr>
                                        <p:cTn id="27" dur="500"/>
                                        <p:tgtEl>
                                          <p:spTgt spid="23">
                                            <p:txEl>
                                              <p:pRg st="1" end="1"/>
                                            </p:txEl>
                                          </p:spTgt>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animEffect transition="in" filter="fade">
                                      <p:cBhvr>
                                        <p:cTn id="31" dur="500"/>
                                        <p:tgtEl>
                                          <p:spTgt spid="23">
                                            <p:txEl>
                                              <p:pRg st="2" end="2"/>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3">
                                            <p:txEl>
                                              <p:pRg st="3" end="3"/>
                                            </p:txEl>
                                          </p:spTgt>
                                        </p:tgtEl>
                                        <p:attrNameLst>
                                          <p:attrName>style.visibility</p:attrName>
                                        </p:attrNameLst>
                                      </p:cBhvr>
                                      <p:to>
                                        <p:strVal val="visible"/>
                                      </p:to>
                                    </p:set>
                                    <p:animEffect transition="in" filter="fade">
                                      <p:cBhvr>
                                        <p:cTn id="35" dur="500"/>
                                        <p:tgtEl>
                                          <p:spTgt spid="23">
                                            <p:txEl>
                                              <p:pRg st="3" end="3"/>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3">
                                            <p:txEl>
                                              <p:pRg st="4" end="4"/>
                                            </p:txEl>
                                          </p:spTgt>
                                        </p:tgtEl>
                                        <p:attrNameLst>
                                          <p:attrName>style.visibility</p:attrName>
                                        </p:attrNameLst>
                                      </p:cBhvr>
                                      <p:to>
                                        <p:strVal val="visible"/>
                                      </p:to>
                                    </p:set>
                                    <p:animEffect transition="in" filter="fade">
                                      <p:cBhvr>
                                        <p:cTn id="39"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15" grpId="0" animBg="1"/>
      <p:bldP spid="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724" y="2678812"/>
            <a:ext cx="5831798" cy="1306334"/>
          </a:xfrm>
        </p:spPr>
        <p:txBody>
          <a:bodyPr>
            <a:normAutofit/>
          </a:bodyPr>
          <a:lstStyle/>
          <a:p>
            <a:r>
              <a:rPr lang="en-US" sz="7200" dirty="0" err="1"/>
              <a:t>Terima</a:t>
            </a:r>
            <a:r>
              <a:rPr lang="en-US" sz="7200" dirty="0"/>
              <a:t> </a:t>
            </a:r>
            <a:r>
              <a:rPr lang="en-US" sz="7200" dirty="0" err="1"/>
              <a:t>Kasih</a:t>
            </a:r>
            <a:endParaRPr lang="en-US" sz="7200" dirty="0"/>
          </a:p>
        </p:txBody>
      </p:sp>
    </p:spTree>
    <p:extLst>
      <p:ext uri="{BB962C8B-B14F-4D97-AF65-F5344CB8AC3E}">
        <p14:creationId xmlns:p14="http://schemas.microsoft.com/office/powerpoint/2010/main" val="644331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90155" y="1219201"/>
            <a:ext cx="8596668" cy="3894222"/>
          </a:xfrm>
        </p:spPr>
        <p:txBody>
          <a:bodyPr>
            <a:normAutofit fontScale="92500"/>
          </a:bodyPr>
          <a:lstStyle/>
          <a:p>
            <a:pPr marL="347663" indent="-347663">
              <a:buFont typeface="Wingdings" panose="05000000000000000000" pitchFamily="2" charset="2"/>
              <a:buChar char="v"/>
            </a:pPr>
            <a:r>
              <a:rPr lang="en-US" sz="2800" dirty="0" err="1" smtClean="0"/>
              <a:t>Sistem</a:t>
            </a:r>
            <a:r>
              <a:rPr lang="en-US" sz="2800" dirty="0" smtClean="0"/>
              <a:t> Pendulum </a:t>
            </a:r>
            <a:r>
              <a:rPr lang="en-US" sz="2800" dirty="0" err="1" smtClean="0"/>
              <a:t>Kereta</a:t>
            </a:r>
            <a:r>
              <a:rPr lang="en-US" sz="2800" dirty="0" smtClean="0"/>
              <a:t> </a:t>
            </a:r>
            <a:r>
              <a:rPr lang="en-US" sz="2800" dirty="0" err="1" smtClean="0"/>
              <a:t>merupakan</a:t>
            </a:r>
            <a:r>
              <a:rPr lang="en-US" sz="2800" dirty="0" smtClean="0"/>
              <a:t> </a:t>
            </a:r>
            <a:r>
              <a:rPr lang="en-US" sz="2800" dirty="0" err="1" smtClean="0"/>
              <a:t>sistem</a:t>
            </a:r>
            <a:r>
              <a:rPr lang="en-US" sz="2800" dirty="0" smtClean="0"/>
              <a:t> yang </a:t>
            </a:r>
            <a:r>
              <a:rPr lang="en-US" sz="2800" dirty="0" err="1" smtClean="0"/>
              <a:t>tidak</a:t>
            </a:r>
            <a:r>
              <a:rPr lang="en-US" sz="2800" dirty="0" smtClean="0"/>
              <a:t> </a:t>
            </a:r>
            <a:r>
              <a:rPr lang="en-US" sz="2800" dirty="0" err="1" smtClean="0"/>
              <a:t>stabil</a:t>
            </a:r>
            <a:r>
              <a:rPr lang="en-US" sz="2800" dirty="0" smtClean="0"/>
              <a:t> </a:t>
            </a:r>
            <a:r>
              <a:rPr lang="en-US" sz="2800" dirty="0" err="1" smtClean="0"/>
              <a:t>dan</a:t>
            </a:r>
            <a:r>
              <a:rPr lang="en-US" sz="2800" dirty="0" smtClean="0"/>
              <a:t> non linear</a:t>
            </a:r>
          </a:p>
          <a:p>
            <a:pPr marL="347663" indent="-347663">
              <a:buFont typeface="Wingdings" panose="05000000000000000000" pitchFamily="2" charset="2"/>
              <a:buChar char="v"/>
            </a:pPr>
            <a:endParaRPr lang="en-US" sz="2800" dirty="0"/>
          </a:p>
          <a:p>
            <a:pPr marL="347663" indent="-347663">
              <a:buFont typeface="Wingdings" panose="05000000000000000000" pitchFamily="2" charset="2"/>
              <a:buChar char="v"/>
            </a:pPr>
            <a:r>
              <a:rPr lang="en-US" sz="2800" dirty="0" err="1" smtClean="0"/>
              <a:t>Sebuah</a:t>
            </a:r>
            <a:r>
              <a:rPr lang="en-US" sz="2800" dirty="0" smtClean="0"/>
              <a:t> </a:t>
            </a:r>
            <a:r>
              <a:rPr lang="en-US" sz="2800" dirty="0" err="1" smtClean="0"/>
              <a:t>sistem</a:t>
            </a:r>
            <a:r>
              <a:rPr lang="en-US" sz="2800" dirty="0" smtClean="0"/>
              <a:t> </a:t>
            </a:r>
            <a:r>
              <a:rPr lang="en-US" sz="2800" dirty="0" err="1" smtClean="0"/>
              <a:t>kontrol</a:t>
            </a:r>
            <a:r>
              <a:rPr lang="en-US" sz="2800" dirty="0" smtClean="0"/>
              <a:t> </a:t>
            </a:r>
            <a:r>
              <a:rPr lang="en-US" sz="2800" dirty="0" err="1" smtClean="0"/>
              <a:t>dibutuhkan</a:t>
            </a:r>
            <a:r>
              <a:rPr lang="en-US" sz="2800" dirty="0" smtClean="0"/>
              <a:t> </a:t>
            </a:r>
            <a:r>
              <a:rPr lang="en-US" sz="2800" dirty="0" err="1" smtClean="0"/>
              <a:t>untuk</a:t>
            </a:r>
            <a:r>
              <a:rPr lang="en-US" sz="2800" dirty="0" smtClean="0"/>
              <a:t> </a:t>
            </a:r>
            <a:r>
              <a:rPr lang="en-US" sz="2800" dirty="0" err="1" smtClean="0"/>
              <a:t>menjaga</a:t>
            </a:r>
            <a:r>
              <a:rPr lang="en-US" sz="2800" dirty="0" smtClean="0"/>
              <a:t> </a:t>
            </a:r>
            <a:r>
              <a:rPr lang="en-US" sz="2800" dirty="0" err="1" smtClean="0"/>
              <a:t>batang</a:t>
            </a:r>
            <a:r>
              <a:rPr lang="en-US" sz="2800" dirty="0" smtClean="0"/>
              <a:t> pendulum agar </a:t>
            </a:r>
            <a:r>
              <a:rPr lang="en-US" sz="2800" dirty="0" err="1" smtClean="0"/>
              <a:t>tetap</a:t>
            </a:r>
            <a:r>
              <a:rPr lang="en-US" sz="2800" dirty="0" smtClean="0"/>
              <a:t> </a:t>
            </a:r>
            <a:r>
              <a:rPr lang="en-US" sz="2800" dirty="0" err="1" smtClean="0"/>
              <a:t>pada</a:t>
            </a:r>
            <a:r>
              <a:rPr lang="en-US" sz="2800" dirty="0" smtClean="0"/>
              <a:t> </a:t>
            </a:r>
            <a:r>
              <a:rPr lang="en-US" sz="2800" dirty="0" err="1" smtClean="0"/>
              <a:t>sumbu</a:t>
            </a:r>
            <a:r>
              <a:rPr lang="en-US" sz="2800" dirty="0" smtClean="0"/>
              <a:t> </a:t>
            </a:r>
            <a:r>
              <a:rPr lang="en-US" sz="2800" dirty="0" err="1" smtClean="0"/>
              <a:t>equilibriumnya</a:t>
            </a:r>
            <a:endParaRPr lang="en-US" sz="2800" dirty="0" smtClean="0"/>
          </a:p>
          <a:p>
            <a:pPr marL="0" indent="0">
              <a:buNone/>
            </a:pPr>
            <a:endParaRPr lang="en-US" sz="2800" dirty="0" smtClean="0"/>
          </a:p>
          <a:p>
            <a:pPr marL="347663" indent="-347663">
              <a:buFont typeface="Wingdings" panose="05000000000000000000" pitchFamily="2" charset="2"/>
              <a:buChar char="v"/>
            </a:pPr>
            <a:r>
              <a:rPr lang="en-US" dirty="0" err="1"/>
              <a:t>Kontrol</a:t>
            </a:r>
            <a:r>
              <a:rPr lang="en-US" dirty="0"/>
              <a:t> </a:t>
            </a:r>
            <a:r>
              <a:rPr lang="en-US" i="1" dirty="0"/>
              <a:t>tracking</a:t>
            </a:r>
            <a:r>
              <a:rPr lang="en-US" dirty="0"/>
              <a:t> </a:t>
            </a:r>
            <a:r>
              <a:rPr lang="en-US" dirty="0" err="1"/>
              <a:t>dibutuhkan</a:t>
            </a:r>
            <a:r>
              <a:rPr lang="en-US" dirty="0"/>
              <a:t> </a:t>
            </a:r>
            <a:r>
              <a:rPr lang="en-US" dirty="0" err="1"/>
              <a:t>untuk</a:t>
            </a:r>
            <a:r>
              <a:rPr lang="en-US" dirty="0"/>
              <a:t> </a:t>
            </a:r>
            <a:r>
              <a:rPr lang="en-US" dirty="0" err="1"/>
              <a:t>membuat</a:t>
            </a:r>
            <a:r>
              <a:rPr lang="en-US" dirty="0"/>
              <a:t> </a:t>
            </a:r>
            <a:r>
              <a:rPr lang="en-US" dirty="0" err="1"/>
              <a:t>sistem</a:t>
            </a:r>
            <a:r>
              <a:rPr lang="en-US" dirty="0"/>
              <a:t> pendulum </a:t>
            </a:r>
            <a:r>
              <a:rPr lang="en-US" dirty="0" err="1"/>
              <a:t>kereta</a:t>
            </a:r>
            <a:r>
              <a:rPr lang="en-US" dirty="0"/>
              <a:t> </a:t>
            </a:r>
            <a:r>
              <a:rPr lang="en-US" dirty="0" err="1"/>
              <a:t>mengikuti</a:t>
            </a:r>
            <a:r>
              <a:rPr lang="en-US" dirty="0"/>
              <a:t> </a:t>
            </a:r>
            <a:r>
              <a:rPr lang="en-US" dirty="0" err="1"/>
              <a:t>sinyal</a:t>
            </a:r>
            <a:r>
              <a:rPr lang="en-US" dirty="0"/>
              <a:t> </a:t>
            </a:r>
            <a:r>
              <a:rPr lang="en-US" dirty="0" err="1"/>
              <a:t>referensi</a:t>
            </a:r>
            <a:r>
              <a:rPr lang="en-US" dirty="0"/>
              <a:t> </a:t>
            </a:r>
            <a:r>
              <a:rPr lang="en-US" dirty="0" err="1"/>
              <a:t>dan</a:t>
            </a:r>
            <a:r>
              <a:rPr lang="en-US" dirty="0"/>
              <a:t> </a:t>
            </a:r>
            <a:r>
              <a:rPr lang="en-US" dirty="0" err="1"/>
              <a:t>mempertahankan</a:t>
            </a:r>
            <a:r>
              <a:rPr lang="en-US" dirty="0"/>
              <a:t> </a:t>
            </a:r>
            <a:r>
              <a:rPr lang="en-US" dirty="0" err="1"/>
              <a:t>keseimbangan</a:t>
            </a:r>
            <a:r>
              <a:rPr lang="en-US" dirty="0"/>
              <a:t> </a:t>
            </a:r>
            <a:r>
              <a:rPr lang="en-US" dirty="0" err="1"/>
              <a:t>batang</a:t>
            </a:r>
            <a:r>
              <a:rPr lang="en-US" dirty="0"/>
              <a:t> pendulum</a:t>
            </a:r>
            <a:endParaRPr lang="en-US" dirty="0" smtClean="0"/>
          </a:p>
          <a:p>
            <a:pPr>
              <a:buFont typeface="Wingdings" panose="05000000000000000000" pitchFamily="2" charset="2"/>
              <a:buChar char="Ø"/>
            </a:pPr>
            <a:endParaRPr lang="en-US" dirty="0" smtClean="0"/>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LATAR BELAKANG</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Tree>
    <p:extLst>
      <p:ext uri="{BB962C8B-B14F-4D97-AF65-F5344CB8AC3E}">
        <p14:creationId xmlns:p14="http://schemas.microsoft.com/office/powerpoint/2010/main" val="934650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9"/>
                                        </p:tgtEl>
                                        <p:attrNameLst>
                                          <p:attrName>style.color</p:attrName>
                                        </p:attrNameLst>
                                      </p:cBhvr>
                                      <p:by>
                                        <p:hsl h="0" s="12549" l="25098"/>
                                      </p:by>
                                    </p:animClr>
                                    <p:animClr clrSpc="hsl" dir="cw">
                                      <p:cBhvr>
                                        <p:cTn id="17" dur="500" fill="hold"/>
                                        <p:tgtEl>
                                          <p:spTgt spid="19"/>
                                        </p:tgtEl>
                                        <p:attrNameLst>
                                          <p:attrName>fillcolor</p:attrName>
                                        </p:attrNameLst>
                                      </p:cBhvr>
                                      <p:by>
                                        <p:hsl h="0" s="12549" l="25098"/>
                                      </p:by>
                                    </p:animClr>
                                    <p:animClr clrSpc="hsl" dir="cw">
                                      <p:cBhvr>
                                        <p:cTn id="18" dur="500" fill="hold"/>
                                        <p:tgtEl>
                                          <p:spTgt spid="19"/>
                                        </p:tgtEl>
                                        <p:attrNameLst>
                                          <p:attrName>stroke.color</p:attrName>
                                        </p:attrNameLst>
                                      </p:cBhvr>
                                      <p:by>
                                        <p:hsl h="0" s="12549" l="25098"/>
                                      </p:by>
                                    </p:animClr>
                                    <p:set>
                                      <p:cBhvr>
                                        <p:cTn id="19" dur="500" fill="hold"/>
                                        <p:tgtEl>
                                          <p:spTgt spid="1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90155" y="1219201"/>
            <a:ext cx="8596668" cy="3894222"/>
          </a:xfrm>
        </p:spPr>
        <p:txBody>
          <a:bodyPr>
            <a:normAutofit/>
          </a:bodyPr>
          <a:lstStyle/>
          <a:p>
            <a:pPr algn="just">
              <a:buFont typeface="Wingdings" panose="05000000000000000000" pitchFamily="2" charset="2"/>
              <a:buChar char="v"/>
            </a:pPr>
            <a:r>
              <a:rPr lang="en-US" dirty="0"/>
              <a:t> </a:t>
            </a:r>
            <a:r>
              <a:rPr lang="en-US" dirty="0" err="1"/>
              <a:t>Menstabilkan</a:t>
            </a:r>
            <a:r>
              <a:rPr lang="en-US" dirty="0"/>
              <a:t> </a:t>
            </a:r>
            <a:r>
              <a:rPr lang="en-US" dirty="0" err="1"/>
              <a:t>batang</a:t>
            </a:r>
            <a:r>
              <a:rPr lang="en-US" dirty="0"/>
              <a:t> pendulum di </a:t>
            </a:r>
            <a:r>
              <a:rPr lang="en-US" dirty="0" err="1"/>
              <a:t>sudut</a:t>
            </a:r>
            <a:r>
              <a:rPr lang="en-US" dirty="0"/>
              <a:t> 0 </a:t>
            </a:r>
            <a:r>
              <a:rPr lang="en-US" dirty="0" smtClean="0"/>
              <a:t>rad</a:t>
            </a:r>
          </a:p>
          <a:p>
            <a:pPr marL="0" indent="0" algn="just">
              <a:buNone/>
            </a:pPr>
            <a:endParaRPr lang="en-US" dirty="0"/>
          </a:p>
          <a:p>
            <a:pPr marL="406400" indent="-406400" algn="just">
              <a:buFont typeface="Wingdings" panose="05000000000000000000" pitchFamily="2" charset="2"/>
              <a:buChar char="v"/>
            </a:pPr>
            <a:r>
              <a:rPr lang="en-US" dirty="0" err="1" smtClean="0"/>
              <a:t>Membuat</a:t>
            </a:r>
            <a:r>
              <a:rPr lang="en-US" dirty="0" smtClean="0"/>
              <a:t> </a:t>
            </a:r>
            <a:r>
              <a:rPr lang="en-US" dirty="0" err="1"/>
              <a:t>posisi</a:t>
            </a:r>
            <a:r>
              <a:rPr lang="en-US" dirty="0"/>
              <a:t> </a:t>
            </a:r>
            <a:r>
              <a:rPr lang="en-US" dirty="0" err="1"/>
              <a:t>kereta</a:t>
            </a:r>
            <a:r>
              <a:rPr lang="en-US" dirty="0"/>
              <a:t> </a:t>
            </a:r>
            <a:r>
              <a:rPr lang="en-US" dirty="0" err="1"/>
              <a:t>dapat</a:t>
            </a:r>
            <a:r>
              <a:rPr lang="en-US" dirty="0"/>
              <a:t> </a:t>
            </a:r>
            <a:r>
              <a:rPr lang="en-US" dirty="0" err="1"/>
              <a:t>mengikuti</a:t>
            </a:r>
            <a:r>
              <a:rPr lang="en-US" dirty="0"/>
              <a:t> </a:t>
            </a:r>
            <a:r>
              <a:rPr lang="en-US" dirty="0" err="1"/>
              <a:t>sinyal</a:t>
            </a:r>
            <a:r>
              <a:rPr lang="en-US" dirty="0"/>
              <a:t> </a:t>
            </a:r>
            <a:r>
              <a:rPr lang="en-US" dirty="0" err="1"/>
              <a:t>referensi</a:t>
            </a:r>
            <a:r>
              <a:rPr lang="en-US" dirty="0"/>
              <a:t> yang </a:t>
            </a:r>
            <a:r>
              <a:rPr lang="en-US" dirty="0" err="1" smtClean="0"/>
              <a:t>diberikan</a:t>
            </a:r>
            <a:endParaRPr lang="en-US" dirty="0" smtClean="0"/>
          </a:p>
          <a:p>
            <a:pPr marL="0" indent="0" algn="just">
              <a:buNone/>
            </a:pPr>
            <a:endParaRPr lang="en-US" dirty="0"/>
          </a:p>
          <a:p>
            <a:pPr algn="just">
              <a:buFont typeface="Wingdings" panose="05000000000000000000" pitchFamily="2" charset="2"/>
              <a:buChar char="v"/>
            </a:pPr>
            <a:r>
              <a:rPr lang="en-US" dirty="0"/>
              <a:t> </a:t>
            </a:r>
            <a:r>
              <a:rPr lang="en-US" dirty="0" err="1"/>
              <a:t>Mengaplikasikan</a:t>
            </a:r>
            <a:r>
              <a:rPr lang="en-US" dirty="0"/>
              <a:t> </a:t>
            </a:r>
            <a:r>
              <a:rPr lang="en-US" dirty="0" err="1"/>
              <a:t>kontroler</a:t>
            </a:r>
            <a:r>
              <a:rPr lang="en-US" dirty="0"/>
              <a:t> PID </a:t>
            </a:r>
            <a:r>
              <a:rPr lang="en-US" dirty="0" err="1"/>
              <a:t>untuk</a:t>
            </a:r>
            <a:r>
              <a:rPr lang="en-US" dirty="0"/>
              <a:t> </a:t>
            </a:r>
            <a:r>
              <a:rPr lang="en-US" dirty="0" err="1"/>
              <a:t>kontrol</a:t>
            </a:r>
            <a:r>
              <a:rPr lang="en-US" dirty="0"/>
              <a:t> </a:t>
            </a:r>
            <a:r>
              <a:rPr lang="en-US" i="1" dirty="0"/>
              <a:t>tracking</a:t>
            </a:r>
            <a:endParaRPr lang="en-US" dirty="0"/>
          </a:p>
          <a:p>
            <a:pPr>
              <a:buFont typeface="Wingdings" panose="05000000000000000000" pitchFamily="2" charset="2"/>
              <a:buChar char="v"/>
            </a:pPr>
            <a:endParaRPr lang="en-US" dirty="0"/>
          </a:p>
          <a:p>
            <a:pPr>
              <a:buFont typeface="Wingdings" panose="05000000000000000000" pitchFamily="2" charset="2"/>
              <a:buChar char="Ø"/>
            </a:pPr>
            <a:endParaRPr lang="en-US" sz="2400" dirty="0"/>
          </a:p>
          <a:p>
            <a:pPr marL="0" indent="0">
              <a:buNone/>
            </a:pPr>
            <a:endParaRPr lang="en-US" sz="2400" dirty="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PERMASALAHAN</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Tree>
    <p:extLst>
      <p:ext uri="{BB962C8B-B14F-4D97-AF65-F5344CB8AC3E}">
        <p14:creationId xmlns:p14="http://schemas.microsoft.com/office/powerpoint/2010/main" val="714580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9"/>
                                        </p:tgtEl>
                                        <p:attrNameLst>
                                          <p:attrName>style.color</p:attrName>
                                        </p:attrNameLst>
                                      </p:cBhvr>
                                      <p:by>
                                        <p:hsl h="0" s="12549" l="25098"/>
                                      </p:by>
                                    </p:animClr>
                                    <p:animClr clrSpc="hsl" dir="cw">
                                      <p:cBhvr>
                                        <p:cTn id="17" dur="500" fill="hold"/>
                                        <p:tgtEl>
                                          <p:spTgt spid="19"/>
                                        </p:tgtEl>
                                        <p:attrNameLst>
                                          <p:attrName>fillcolor</p:attrName>
                                        </p:attrNameLst>
                                      </p:cBhvr>
                                      <p:by>
                                        <p:hsl h="0" s="12549" l="25098"/>
                                      </p:by>
                                    </p:animClr>
                                    <p:animClr clrSpc="hsl" dir="cw">
                                      <p:cBhvr>
                                        <p:cTn id="18" dur="500" fill="hold"/>
                                        <p:tgtEl>
                                          <p:spTgt spid="19"/>
                                        </p:tgtEl>
                                        <p:attrNameLst>
                                          <p:attrName>stroke.color</p:attrName>
                                        </p:attrNameLst>
                                      </p:cBhvr>
                                      <p:by>
                                        <p:hsl h="0" s="12549" l="25098"/>
                                      </p:by>
                                    </p:animClr>
                                    <p:set>
                                      <p:cBhvr>
                                        <p:cTn id="19" dur="500" fill="hold"/>
                                        <p:tgtEl>
                                          <p:spTgt spid="1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90155" y="1219201"/>
            <a:ext cx="8596668" cy="3894222"/>
          </a:xfrm>
        </p:spPr>
        <p:txBody>
          <a:bodyPr>
            <a:normAutofit/>
          </a:bodyPr>
          <a:lstStyle/>
          <a:p>
            <a:pPr marL="347663" indent="-347663">
              <a:buFont typeface="Wingdings" panose="05000000000000000000" pitchFamily="2" charset="2"/>
              <a:buChar char="v"/>
            </a:pPr>
            <a:r>
              <a:rPr lang="en-US" dirty="0" err="1"/>
              <a:t>Mendesiain</a:t>
            </a:r>
            <a:r>
              <a:rPr lang="en-US" dirty="0"/>
              <a:t> </a:t>
            </a:r>
            <a:r>
              <a:rPr lang="en-US" dirty="0" err="1" smtClean="0"/>
              <a:t>kontroler</a:t>
            </a:r>
            <a:r>
              <a:rPr lang="en-US" dirty="0" smtClean="0"/>
              <a:t> PID </a:t>
            </a:r>
            <a:r>
              <a:rPr lang="en-US" dirty="0" err="1" smtClean="0"/>
              <a:t>untuk</a:t>
            </a:r>
            <a:r>
              <a:rPr lang="en-US" dirty="0" smtClean="0"/>
              <a:t> </a:t>
            </a:r>
            <a:r>
              <a:rPr lang="en-US" dirty="0" err="1"/>
              <a:t>kontrol</a:t>
            </a:r>
            <a:r>
              <a:rPr lang="en-US" dirty="0"/>
              <a:t> </a:t>
            </a:r>
            <a:r>
              <a:rPr lang="en-US" i="1" dirty="0"/>
              <a:t>tracking </a:t>
            </a:r>
            <a:r>
              <a:rPr lang="en-US" dirty="0" err="1"/>
              <a:t>pada</a:t>
            </a:r>
            <a:r>
              <a:rPr lang="en-US" dirty="0"/>
              <a:t> </a:t>
            </a:r>
            <a:r>
              <a:rPr lang="en-US" dirty="0" err="1"/>
              <a:t>sistem</a:t>
            </a:r>
            <a:r>
              <a:rPr lang="en-US" dirty="0"/>
              <a:t> pendulum </a:t>
            </a:r>
            <a:r>
              <a:rPr lang="en-US" dirty="0" err="1" smtClean="0"/>
              <a:t>kereta</a:t>
            </a:r>
            <a:endParaRPr lang="en-US" dirty="0" smtClean="0"/>
          </a:p>
          <a:p>
            <a:pPr marL="0" indent="0" algn="just">
              <a:buNone/>
            </a:pPr>
            <a:endParaRPr lang="en-US" dirty="0"/>
          </a:p>
          <a:p>
            <a:pPr marL="347663" indent="-347663">
              <a:buFont typeface="Wingdings" panose="05000000000000000000" pitchFamily="2" charset="2"/>
              <a:buChar char="v"/>
            </a:pPr>
            <a:r>
              <a:rPr lang="en-US" dirty="0" err="1"/>
              <a:t>Sistem</a:t>
            </a:r>
            <a:r>
              <a:rPr lang="en-US" dirty="0"/>
              <a:t> Pendulum </a:t>
            </a:r>
            <a:r>
              <a:rPr lang="en-US" dirty="0" err="1"/>
              <a:t>Kereta</a:t>
            </a:r>
            <a:r>
              <a:rPr lang="en-US" dirty="0"/>
              <a:t>  </a:t>
            </a:r>
            <a:r>
              <a:rPr lang="en-US" dirty="0" err="1"/>
              <a:t>dapat</a:t>
            </a:r>
            <a:r>
              <a:rPr lang="en-US" dirty="0"/>
              <a:t> </a:t>
            </a:r>
            <a:r>
              <a:rPr lang="en-US" dirty="0" err="1"/>
              <a:t>melakukan</a:t>
            </a:r>
            <a:r>
              <a:rPr lang="en-US" dirty="0"/>
              <a:t> </a:t>
            </a:r>
            <a:r>
              <a:rPr lang="en-US" i="1" dirty="0"/>
              <a:t>tracking </a:t>
            </a:r>
            <a:r>
              <a:rPr lang="en-US" dirty="0" err="1"/>
              <a:t>dengan</a:t>
            </a:r>
            <a:r>
              <a:rPr lang="en-US" dirty="0"/>
              <a:t> </a:t>
            </a:r>
            <a:r>
              <a:rPr lang="en-US" dirty="0" err="1"/>
              <a:t>berbagai</a:t>
            </a:r>
            <a:r>
              <a:rPr lang="en-US" dirty="0"/>
              <a:t> </a:t>
            </a:r>
            <a:r>
              <a:rPr lang="en-US" dirty="0" err="1"/>
              <a:t>sinyal</a:t>
            </a:r>
            <a:r>
              <a:rPr lang="en-US" dirty="0"/>
              <a:t> </a:t>
            </a:r>
            <a:r>
              <a:rPr lang="en-US" dirty="0" err="1"/>
              <a:t>referensi</a:t>
            </a:r>
            <a:r>
              <a:rPr lang="en-US" dirty="0"/>
              <a:t> yang </a:t>
            </a:r>
            <a:r>
              <a:rPr lang="en-US" dirty="0" err="1" smtClean="0"/>
              <a:t>diberikan</a:t>
            </a:r>
            <a:endParaRPr lang="en-US" dirty="0" smtClean="0"/>
          </a:p>
          <a:p>
            <a:pPr marL="0" indent="0">
              <a:buNone/>
            </a:pPr>
            <a:endParaRPr lang="en-US" dirty="0"/>
          </a:p>
          <a:p>
            <a:pPr marL="347663" indent="-347663">
              <a:buFont typeface="Wingdings" panose="05000000000000000000" pitchFamily="2" charset="2"/>
              <a:buChar char="v"/>
            </a:pPr>
            <a:r>
              <a:rPr lang="en-US" dirty="0" err="1"/>
              <a:t>Sistem</a:t>
            </a:r>
            <a:r>
              <a:rPr lang="en-US" dirty="0"/>
              <a:t> Pendulum </a:t>
            </a:r>
            <a:r>
              <a:rPr lang="en-US" dirty="0" err="1"/>
              <a:t>Kereta</a:t>
            </a:r>
            <a:r>
              <a:rPr lang="en-US" dirty="0"/>
              <a:t> </a:t>
            </a:r>
            <a:r>
              <a:rPr lang="en-US" dirty="0" err="1"/>
              <a:t>dapat</a:t>
            </a:r>
            <a:r>
              <a:rPr lang="en-US" dirty="0"/>
              <a:t> </a:t>
            </a:r>
            <a:r>
              <a:rPr lang="en-US" dirty="0" err="1"/>
              <a:t>mempertahankan</a:t>
            </a:r>
            <a:r>
              <a:rPr lang="en-US" dirty="0"/>
              <a:t> pendulum </a:t>
            </a:r>
            <a:r>
              <a:rPr lang="en-US" dirty="0" err="1"/>
              <a:t>pada</a:t>
            </a:r>
            <a:r>
              <a:rPr lang="en-US" dirty="0"/>
              <a:t> </a:t>
            </a:r>
            <a:r>
              <a:rPr lang="en-US" dirty="0" err="1"/>
              <a:t>equilibriumnya</a:t>
            </a:r>
            <a:endParaRPr lang="en-US" dirty="0"/>
          </a:p>
          <a:p>
            <a:pPr>
              <a:buFont typeface="Wingdings" panose="05000000000000000000" pitchFamily="2" charset="2"/>
              <a:buChar char="Ø"/>
            </a:pPr>
            <a:endParaRPr lang="en-US" sz="2400" dirty="0"/>
          </a:p>
          <a:p>
            <a:pPr marL="0" indent="0">
              <a:buNone/>
            </a:pPr>
            <a:endParaRPr lang="en-US" sz="2400" dirty="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TUJUAN</a:t>
            </a:r>
            <a:endParaRPr lang="en-US" sz="28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spTree>
    <p:extLst>
      <p:ext uri="{BB962C8B-B14F-4D97-AF65-F5344CB8AC3E}">
        <p14:creationId xmlns:p14="http://schemas.microsoft.com/office/powerpoint/2010/main" val="77701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9"/>
                                        </p:tgtEl>
                                        <p:attrNameLst>
                                          <p:attrName>style.color</p:attrName>
                                        </p:attrNameLst>
                                      </p:cBhvr>
                                      <p:by>
                                        <p:hsl h="0" s="12549" l="25098"/>
                                      </p:by>
                                    </p:animClr>
                                    <p:animClr clrSpc="hsl" dir="cw">
                                      <p:cBhvr>
                                        <p:cTn id="17" dur="500" fill="hold"/>
                                        <p:tgtEl>
                                          <p:spTgt spid="19"/>
                                        </p:tgtEl>
                                        <p:attrNameLst>
                                          <p:attrName>fillcolor</p:attrName>
                                        </p:attrNameLst>
                                      </p:cBhvr>
                                      <p:by>
                                        <p:hsl h="0" s="12549" l="25098"/>
                                      </p:by>
                                    </p:animClr>
                                    <p:animClr clrSpc="hsl" dir="cw">
                                      <p:cBhvr>
                                        <p:cTn id="18" dur="500" fill="hold"/>
                                        <p:tgtEl>
                                          <p:spTgt spid="19"/>
                                        </p:tgtEl>
                                        <p:attrNameLst>
                                          <p:attrName>stroke.color</p:attrName>
                                        </p:attrNameLst>
                                      </p:cBhvr>
                                      <p:by>
                                        <p:hsl h="0" s="12549" l="25098"/>
                                      </p:by>
                                    </p:animClr>
                                    <p:set>
                                      <p:cBhvr>
                                        <p:cTn id="19" dur="500" fill="hold"/>
                                        <p:tgtEl>
                                          <p:spTgt spid="1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1428750"/>
          </a:xfrm>
          <a:prstGeom prst="flowChartDocumen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PERANCANGAN SISTEM</a:t>
            </a:r>
            <a:endParaRPr lang="en-US" sz="40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9" name="Pentagon 8"/>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descr="http://samaita.com/vectoor/wp-content/uploads/2012/03/Vectoor-Elektro-IT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Institut Teknologi Sepuluh Nopember\Logo IT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0" name="Freeform 9"/>
          <p:cNvSpPr/>
          <p:nvPr/>
        </p:nvSpPr>
        <p:spPr>
          <a:xfrm>
            <a:off x="6192133" y="2518580"/>
            <a:ext cx="2385371" cy="1676050"/>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24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KONTROLER PID</a:t>
            </a:r>
            <a:endParaRPr lang="en-US" sz="24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2" name="Freeform 11"/>
          <p:cNvSpPr/>
          <p:nvPr/>
        </p:nvSpPr>
        <p:spPr>
          <a:xfrm>
            <a:off x="756419" y="2518580"/>
            <a:ext cx="2385371" cy="1676050"/>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24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 PLANT</a:t>
            </a:r>
            <a:endParaRPr lang="en-US" sz="24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Freeform 14"/>
          <p:cNvSpPr/>
          <p:nvPr/>
        </p:nvSpPr>
        <p:spPr>
          <a:xfrm>
            <a:off x="3474276" y="2518580"/>
            <a:ext cx="2385371" cy="1676050"/>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24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MODEL</a:t>
            </a:r>
          </a:p>
          <a:p>
            <a:pPr lvl="0" algn="ctr" defTabSz="1066800">
              <a:lnSpc>
                <a:spcPct val="90000"/>
              </a:lnSpc>
              <a:spcBef>
                <a:spcPct val="0"/>
              </a:spcBef>
              <a:spcAft>
                <a:spcPct val="35000"/>
              </a:spcAft>
            </a:pPr>
            <a:r>
              <a:rPr lang="en-US" sz="24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FUZZY T-S</a:t>
            </a:r>
            <a:endParaRPr lang="en-US" sz="24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6" name="Freeform 15"/>
          <p:cNvSpPr/>
          <p:nvPr/>
        </p:nvSpPr>
        <p:spPr>
          <a:xfrm>
            <a:off x="8909990" y="2557029"/>
            <a:ext cx="2385371" cy="1676050"/>
          </a:xfrm>
          <a:custGeom>
            <a:avLst/>
            <a:gdLst>
              <a:gd name="connsiteX0" fmla="*/ 0 w 3149947"/>
              <a:gd name="connsiteY0" fmla="*/ 221327 h 2213269"/>
              <a:gd name="connsiteX1" fmla="*/ 221327 w 3149947"/>
              <a:gd name="connsiteY1" fmla="*/ 0 h 2213269"/>
              <a:gd name="connsiteX2" fmla="*/ 2928620 w 3149947"/>
              <a:gd name="connsiteY2" fmla="*/ 0 h 2213269"/>
              <a:gd name="connsiteX3" fmla="*/ 3149947 w 3149947"/>
              <a:gd name="connsiteY3" fmla="*/ 221327 h 2213269"/>
              <a:gd name="connsiteX4" fmla="*/ 3149947 w 3149947"/>
              <a:gd name="connsiteY4" fmla="*/ 1991942 h 2213269"/>
              <a:gd name="connsiteX5" fmla="*/ 2928620 w 3149947"/>
              <a:gd name="connsiteY5" fmla="*/ 2213269 h 2213269"/>
              <a:gd name="connsiteX6" fmla="*/ 221327 w 3149947"/>
              <a:gd name="connsiteY6" fmla="*/ 2213269 h 2213269"/>
              <a:gd name="connsiteX7" fmla="*/ 0 w 3149947"/>
              <a:gd name="connsiteY7" fmla="*/ 1991942 h 2213269"/>
              <a:gd name="connsiteX8" fmla="*/ 0 w 3149947"/>
              <a:gd name="connsiteY8" fmla="*/ 221327 h 221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9947" h="2213269">
                <a:moveTo>
                  <a:pt x="0" y="221327"/>
                </a:moveTo>
                <a:cubicBezTo>
                  <a:pt x="0" y="99091"/>
                  <a:pt x="99091" y="0"/>
                  <a:pt x="221327" y="0"/>
                </a:cubicBezTo>
                <a:lnTo>
                  <a:pt x="2928620" y="0"/>
                </a:lnTo>
                <a:cubicBezTo>
                  <a:pt x="3050856" y="0"/>
                  <a:pt x="3149947" y="99091"/>
                  <a:pt x="3149947" y="221327"/>
                </a:cubicBezTo>
                <a:lnTo>
                  <a:pt x="3149947" y="1991942"/>
                </a:lnTo>
                <a:cubicBezTo>
                  <a:pt x="3149947" y="2114178"/>
                  <a:pt x="3050856" y="2213269"/>
                  <a:pt x="2928620" y="2213269"/>
                </a:cubicBezTo>
                <a:lnTo>
                  <a:pt x="221327" y="2213269"/>
                </a:lnTo>
                <a:cubicBezTo>
                  <a:pt x="99091" y="2213269"/>
                  <a:pt x="0" y="2114178"/>
                  <a:pt x="0" y="1991942"/>
                </a:cubicBezTo>
                <a:lnTo>
                  <a:pt x="0" y="221327"/>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264" tIns="156264" rIns="156264" bIns="156264" numCol="1" spcCol="1270" anchor="ctr" anchorCtr="0">
            <a:noAutofit/>
          </a:bodyPr>
          <a:lstStyle/>
          <a:p>
            <a:pPr lvl="0" algn="ctr" defTabSz="1066800">
              <a:lnSpc>
                <a:spcPct val="90000"/>
              </a:lnSpc>
              <a:spcBef>
                <a:spcPct val="0"/>
              </a:spcBef>
              <a:spcAft>
                <a:spcPct val="35000"/>
              </a:spcAft>
            </a:pP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STRUKTUR</a:t>
            </a:r>
          </a:p>
          <a:p>
            <a:pPr lvl="0" algn="ctr" defTabSz="1066800">
              <a:lnSpc>
                <a:spcPct val="90000"/>
              </a:lnSpc>
              <a:spcBef>
                <a:spcPct val="0"/>
              </a:spcBef>
              <a:spcAft>
                <a:spcPct val="35000"/>
              </a:spcAft>
            </a:pPr>
            <a:r>
              <a:rPr lang="en-US" sz="2400" b="1" kern="1200"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KONTROLER</a:t>
            </a:r>
            <a:endParaRPr lang="en-US" sz="2400" b="1" kern="1200"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3471356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3500"/>
                            </p:stCondLst>
                            <p:childTnLst>
                              <p:par>
                                <p:cTn id="32" presetID="27" presetClass="emph" presetSubtype="0" fill="remove" grpId="1" nodeType="afterEffect">
                                  <p:stCondLst>
                                    <p:cond delay="0"/>
                                  </p:stCondLst>
                                  <p:childTnLst>
                                    <p:animClr clrSpc="rgb" dir="cw">
                                      <p:cBhvr override="childStyle">
                                        <p:cTn id="33" dur="250" autoRev="1" fill="remove"/>
                                        <p:tgtEl>
                                          <p:spTgt spid="10"/>
                                        </p:tgtEl>
                                        <p:attrNameLst>
                                          <p:attrName>style.color</p:attrName>
                                        </p:attrNameLst>
                                      </p:cBhvr>
                                      <p:to>
                                        <a:schemeClr val="bg1"/>
                                      </p:to>
                                    </p:animClr>
                                    <p:animClr clrSpc="rgb" dir="cw">
                                      <p:cBhvr>
                                        <p:cTn id="34" dur="250" autoRev="1" fill="remove"/>
                                        <p:tgtEl>
                                          <p:spTgt spid="10"/>
                                        </p:tgtEl>
                                        <p:attrNameLst>
                                          <p:attrName>fillcolor</p:attrName>
                                        </p:attrNameLst>
                                      </p:cBhvr>
                                      <p:to>
                                        <a:schemeClr val="bg1"/>
                                      </p:to>
                                    </p:animClr>
                                    <p:set>
                                      <p:cBhvr>
                                        <p:cTn id="35" dur="250" autoRev="1" fill="remove"/>
                                        <p:tgtEl>
                                          <p:spTgt spid="10"/>
                                        </p:tgtEl>
                                        <p:attrNameLst>
                                          <p:attrName>fill.type</p:attrName>
                                        </p:attrNameLst>
                                      </p:cBhvr>
                                      <p:to>
                                        <p:strVal val="solid"/>
                                      </p:to>
                                    </p:set>
                                    <p:set>
                                      <p:cBhvr>
                                        <p:cTn id="36" dur="250" autoRev="1" fill="remove"/>
                                        <p:tgtEl>
                                          <p:spTgt spid="10"/>
                                        </p:tgtEl>
                                        <p:attrNameLst>
                                          <p:attrName>fill.on</p:attrName>
                                        </p:attrNameLst>
                                      </p:cBhvr>
                                      <p:to>
                                        <p:strVal val="true"/>
                                      </p:to>
                                    </p:set>
                                  </p:childTnLst>
                                </p:cTn>
                              </p:par>
                            </p:childTnLst>
                          </p:cTn>
                        </p:par>
                        <p:par>
                          <p:cTn id="37" fill="hold">
                            <p:stCondLst>
                              <p:cond delay="4000"/>
                            </p:stCondLst>
                            <p:childTnLst>
                              <p:par>
                                <p:cTn id="38" presetID="27" presetClass="emph" presetSubtype="0" fill="remove" grpId="1" nodeType="afterEffect">
                                  <p:stCondLst>
                                    <p:cond delay="0"/>
                                  </p:stCondLst>
                                  <p:childTnLst>
                                    <p:animClr clrSpc="rgb" dir="cw">
                                      <p:cBhvr override="childStyle">
                                        <p:cTn id="39" dur="250" autoRev="1" fill="remove"/>
                                        <p:tgtEl>
                                          <p:spTgt spid="15"/>
                                        </p:tgtEl>
                                        <p:attrNameLst>
                                          <p:attrName>style.color</p:attrName>
                                        </p:attrNameLst>
                                      </p:cBhvr>
                                      <p:to>
                                        <a:schemeClr val="bg1"/>
                                      </p:to>
                                    </p:animClr>
                                    <p:animClr clrSpc="rgb" dir="cw">
                                      <p:cBhvr>
                                        <p:cTn id="40" dur="250" autoRev="1" fill="remove"/>
                                        <p:tgtEl>
                                          <p:spTgt spid="15"/>
                                        </p:tgtEl>
                                        <p:attrNameLst>
                                          <p:attrName>fillcolor</p:attrName>
                                        </p:attrNameLst>
                                      </p:cBhvr>
                                      <p:to>
                                        <a:schemeClr val="bg1"/>
                                      </p:to>
                                    </p:animClr>
                                    <p:set>
                                      <p:cBhvr>
                                        <p:cTn id="41" dur="250" autoRev="1" fill="remove"/>
                                        <p:tgtEl>
                                          <p:spTgt spid="15"/>
                                        </p:tgtEl>
                                        <p:attrNameLst>
                                          <p:attrName>fill.type</p:attrName>
                                        </p:attrNameLst>
                                      </p:cBhvr>
                                      <p:to>
                                        <p:strVal val="solid"/>
                                      </p:to>
                                    </p:set>
                                    <p:set>
                                      <p:cBhvr>
                                        <p:cTn id="42" dur="250" autoRev="1" fill="remove"/>
                                        <p:tgtEl>
                                          <p:spTgt spid="15"/>
                                        </p:tgtEl>
                                        <p:attrNameLst>
                                          <p:attrName>fill.on</p:attrName>
                                        </p:attrNameLst>
                                      </p:cBhvr>
                                      <p:to>
                                        <p:strVal val="true"/>
                                      </p:to>
                                    </p:set>
                                  </p:childTnLst>
                                </p:cTn>
                              </p:par>
                            </p:childTnLst>
                          </p:cTn>
                        </p:par>
                        <p:par>
                          <p:cTn id="43" fill="hold">
                            <p:stCondLst>
                              <p:cond delay="4500"/>
                            </p:stCondLst>
                            <p:childTnLst>
                              <p:par>
                                <p:cTn id="44" presetID="27" presetClass="emph" presetSubtype="0" fill="remove" grpId="1" nodeType="afterEffect">
                                  <p:stCondLst>
                                    <p:cond delay="0"/>
                                  </p:stCondLst>
                                  <p:childTnLst>
                                    <p:animClr clrSpc="rgb" dir="cw">
                                      <p:cBhvr override="childStyle">
                                        <p:cTn id="45" dur="250" autoRev="1" fill="remove"/>
                                        <p:tgtEl>
                                          <p:spTgt spid="12"/>
                                        </p:tgtEl>
                                        <p:attrNameLst>
                                          <p:attrName>style.color</p:attrName>
                                        </p:attrNameLst>
                                      </p:cBhvr>
                                      <p:to>
                                        <a:schemeClr val="bg1"/>
                                      </p:to>
                                    </p:animClr>
                                    <p:animClr clrSpc="rgb" dir="cw">
                                      <p:cBhvr>
                                        <p:cTn id="46" dur="250" autoRev="1" fill="remove"/>
                                        <p:tgtEl>
                                          <p:spTgt spid="12"/>
                                        </p:tgtEl>
                                        <p:attrNameLst>
                                          <p:attrName>fillcolor</p:attrName>
                                        </p:attrNameLst>
                                      </p:cBhvr>
                                      <p:to>
                                        <a:schemeClr val="bg1"/>
                                      </p:to>
                                    </p:animClr>
                                    <p:set>
                                      <p:cBhvr>
                                        <p:cTn id="47" dur="250" autoRev="1" fill="remove"/>
                                        <p:tgtEl>
                                          <p:spTgt spid="12"/>
                                        </p:tgtEl>
                                        <p:attrNameLst>
                                          <p:attrName>fill.type</p:attrName>
                                        </p:attrNameLst>
                                      </p:cBhvr>
                                      <p:to>
                                        <p:strVal val="solid"/>
                                      </p:to>
                                    </p:set>
                                    <p:set>
                                      <p:cBhvr>
                                        <p:cTn id="48" dur="250" autoRev="1" fill="remove"/>
                                        <p:tgtEl>
                                          <p:spTgt spid="12"/>
                                        </p:tgtEl>
                                        <p:attrNameLst>
                                          <p:attrName>fill.on</p:attrName>
                                        </p:attrNameLst>
                                      </p:cBhvr>
                                      <p:to>
                                        <p:strVal val="true"/>
                                      </p:to>
                                    </p:set>
                                  </p:childTnLst>
                                </p:cTn>
                              </p:par>
                            </p:childTnLst>
                          </p:cTn>
                        </p:par>
                        <p:par>
                          <p:cTn id="49" fill="hold">
                            <p:stCondLst>
                              <p:cond delay="5000"/>
                            </p:stCondLst>
                            <p:childTnLst>
                              <p:par>
                                <p:cTn id="50" presetID="27" presetClass="emph" presetSubtype="0" fill="remove" grpId="1" nodeType="afterEffect">
                                  <p:stCondLst>
                                    <p:cond delay="0"/>
                                  </p:stCondLst>
                                  <p:childTnLst>
                                    <p:animClr clrSpc="rgb" dir="cw">
                                      <p:cBhvr override="childStyle">
                                        <p:cTn id="51" dur="250" autoRev="1" fill="remove"/>
                                        <p:tgtEl>
                                          <p:spTgt spid="16"/>
                                        </p:tgtEl>
                                        <p:attrNameLst>
                                          <p:attrName>style.color</p:attrName>
                                        </p:attrNameLst>
                                      </p:cBhvr>
                                      <p:to>
                                        <a:schemeClr val="bg1"/>
                                      </p:to>
                                    </p:animClr>
                                    <p:animClr clrSpc="rgb" dir="cw">
                                      <p:cBhvr>
                                        <p:cTn id="52" dur="250" autoRev="1" fill="remove"/>
                                        <p:tgtEl>
                                          <p:spTgt spid="16"/>
                                        </p:tgtEl>
                                        <p:attrNameLst>
                                          <p:attrName>fillcolor</p:attrName>
                                        </p:attrNameLst>
                                      </p:cBhvr>
                                      <p:to>
                                        <a:schemeClr val="bg1"/>
                                      </p:to>
                                    </p:animClr>
                                    <p:set>
                                      <p:cBhvr>
                                        <p:cTn id="53" dur="250" autoRev="1" fill="remove"/>
                                        <p:tgtEl>
                                          <p:spTgt spid="16"/>
                                        </p:tgtEl>
                                        <p:attrNameLst>
                                          <p:attrName>fill.type</p:attrName>
                                        </p:attrNameLst>
                                      </p:cBhvr>
                                      <p:to>
                                        <p:strVal val="solid"/>
                                      </p:to>
                                    </p:set>
                                    <p:set>
                                      <p:cBhvr>
                                        <p:cTn id="54" dur="250" autoRev="1" fill="remove"/>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0" grpId="1" animBg="1"/>
      <p:bldP spid="12" grpId="0" animBg="1"/>
      <p:bldP spid="12" grpId="1" animBg="1"/>
      <p:bldP spid="15" grpId="0" animBg="1"/>
      <p:bldP spid="15" grpId="1" animBg="1"/>
      <p:bldP spid="16" grpId="0" animBg="1"/>
      <p:bldP spid="1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SISTEM PENDULUM KERETA</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pic>
        <p:nvPicPr>
          <p:cNvPr id="18" name="Picture 17"/>
          <p:cNvPicPr/>
          <p:nvPr/>
        </p:nvPicPr>
        <p:blipFill>
          <a:blip r:embed="rId5" cstate="print"/>
          <a:srcRect/>
          <a:stretch>
            <a:fillRect/>
          </a:stretch>
        </p:blipFill>
        <p:spPr bwMode="auto">
          <a:xfrm>
            <a:off x="2520666" y="1393371"/>
            <a:ext cx="6527077" cy="3800506"/>
          </a:xfrm>
          <a:prstGeom prst="rect">
            <a:avLst/>
          </a:prstGeom>
          <a:noFill/>
          <a:ln w="9525">
            <a:noFill/>
            <a:miter lim="800000"/>
            <a:headEnd/>
            <a:tailEnd/>
          </a:ln>
        </p:spPr>
      </p:pic>
    </p:spTree>
    <p:extLst>
      <p:ext uri="{BB962C8B-B14F-4D97-AF65-F5344CB8AC3E}">
        <p14:creationId xmlns:p14="http://schemas.microsoft.com/office/powerpoint/2010/main" val="825475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2"/>
                                        </p:tgtEl>
                                        <p:attrNameLst>
                                          <p:attrName>style.color</p:attrName>
                                        </p:attrNameLst>
                                      </p:cBhvr>
                                      <p:by>
                                        <p:hsl h="0" s="12549" l="25098"/>
                                      </p:by>
                                    </p:animClr>
                                    <p:animClr clrSpc="hsl" dir="cw">
                                      <p:cBhvr>
                                        <p:cTn id="17" dur="500" fill="hold"/>
                                        <p:tgtEl>
                                          <p:spTgt spid="12"/>
                                        </p:tgtEl>
                                        <p:attrNameLst>
                                          <p:attrName>fillcolor</p:attrName>
                                        </p:attrNameLst>
                                      </p:cBhvr>
                                      <p:by>
                                        <p:hsl h="0" s="12549" l="25098"/>
                                      </p:by>
                                    </p:animClr>
                                    <p:animClr clrSpc="hsl" dir="cw">
                                      <p:cBhvr>
                                        <p:cTn id="18" dur="500" fill="hold"/>
                                        <p:tgtEl>
                                          <p:spTgt spid="12"/>
                                        </p:tgtEl>
                                        <p:attrNameLst>
                                          <p:attrName>stroke.color</p:attrName>
                                        </p:attrNameLst>
                                      </p:cBhvr>
                                      <p:by>
                                        <p:hsl h="0" s="12549" l="25098"/>
                                      </p:by>
                                    </p:animClr>
                                    <p:set>
                                      <p:cBhvr>
                                        <p:cTn id="19" dur="500" fill="hold"/>
                                        <p:tgtEl>
                                          <p:spTgt spid="12"/>
                                        </p:tgtEl>
                                        <p:attrNameLst>
                                          <p:attrName>fill.type</p:attrName>
                                        </p:attrNameLst>
                                      </p:cBhvr>
                                      <p:to>
                                        <p:strVal val="solid"/>
                                      </p:to>
                                    </p:se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77334" y="108286"/>
            <a:ext cx="8530385" cy="5654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7930" y="218140"/>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PERANCANGAN</a:t>
            </a:r>
            <a:endParaRPr lang="en-US" dirty="0">
              <a:solidFill>
                <a:schemeClr val="bg1"/>
              </a:solidFill>
            </a:endParaRPr>
          </a:p>
        </p:txBody>
      </p:sp>
      <p:sp>
        <p:nvSpPr>
          <p:cNvPr id="13" name="Rectangle 12"/>
          <p:cNvSpPr/>
          <p:nvPr/>
        </p:nvSpPr>
        <p:spPr>
          <a:xfrm>
            <a:off x="5143280" y="218142"/>
            <a:ext cx="1786664" cy="347344"/>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HASIL</a:t>
            </a:r>
            <a:endParaRPr lang="en-US" dirty="0">
              <a:solidFill>
                <a:schemeClr val="bg1"/>
              </a:solidFill>
            </a:endParaRPr>
          </a:p>
        </p:txBody>
      </p:sp>
      <p:sp>
        <p:nvSpPr>
          <p:cNvPr id="14" name="Rectangle 13"/>
          <p:cNvSpPr/>
          <p:nvPr/>
        </p:nvSpPr>
        <p:spPr>
          <a:xfrm>
            <a:off x="7216591" y="227740"/>
            <a:ext cx="1831152" cy="325713"/>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PENUTUP</a:t>
            </a:r>
            <a:endParaRPr lang="en-US" dirty="0">
              <a:solidFill>
                <a:schemeClr val="bg1"/>
              </a:solidFill>
            </a:endParaRPr>
          </a:p>
        </p:txBody>
      </p:sp>
      <p:sp>
        <p:nvSpPr>
          <p:cNvPr id="4" name="Rectangle 3"/>
          <p:cNvSpPr/>
          <p:nvPr/>
        </p:nvSpPr>
        <p:spPr>
          <a:xfrm>
            <a:off x="11393714" y="0"/>
            <a:ext cx="798286" cy="423962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SISTEM PENDULUM KERETA</a:t>
            </a:r>
            <a:endParaRPr lang="en-US" sz="24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5" name="Pentagon 14"/>
          <p:cNvSpPr/>
          <p:nvPr/>
        </p:nvSpPr>
        <p:spPr>
          <a:xfrm>
            <a:off x="-14280" y="6029325"/>
            <a:ext cx="9842416" cy="828675"/>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http://samaita.com/vectoor/wp-content/uploads/2012/03/Vectoor-Elektro-I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960" y="5821679"/>
            <a:ext cx="1032877"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nstitut Teknologi Sepuluh Nopember\Logo IT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8388" y="5821680"/>
            <a:ext cx="1036320" cy="1036320"/>
          </a:xfrm>
          <a:prstGeom prst="rect">
            <a:avLst/>
          </a:prstGeom>
          <a:noFill/>
          <a:ln>
            <a:noFill/>
          </a:ln>
        </p:spPr>
      </p:pic>
      <p:sp>
        <p:nvSpPr>
          <p:cNvPr id="19" name="Rectangle 18"/>
          <p:cNvSpPr/>
          <p:nvPr/>
        </p:nvSpPr>
        <p:spPr>
          <a:xfrm>
            <a:off x="987367" y="221334"/>
            <a:ext cx="1877045" cy="347345"/>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PENDAHULUAN</a:t>
            </a:r>
            <a:endParaRPr lang="en-US" dirty="0">
              <a:solidFill>
                <a:schemeClr val="bg1"/>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3872427576"/>
              </p:ext>
            </p:extLst>
          </p:nvPr>
        </p:nvGraphicFramePr>
        <p:xfrm>
          <a:off x="2942802" y="824141"/>
          <a:ext cx="5344857" cy="5089082"/>
        </p:xfrm>
        <a:graphic>
          <a:graphicData uri="http://schemas.openxmlformats.org/drawingml/2006/table">
            <a:tbl>
              <a:tblPr>
                <a:tableStyleId>{5C22544A-7EE6-4342-B048-85BDC9FD1C3A}</a:tableStyleId>
              </a:tblPr>
              <a:tblGrid>
                <a:gridCol w="3780576"/>
                <a:gridCol w="782600"/>
                <a:gridCol w="781681"/>
              </a:tblGrid>
              <a:tr h="213413">
                <a:tc>
                  <a:txBody>
                    <a:bodyPr/>
                    <a:lstStyle/>
                    <a:p>
                      <a:pPr marL="0" marR="0">
                        <a:spcBef>
                          <a:spcPts val="0"/>
                        </a:spcBef>
                        <a:spcAft>
                          <a:spcPts val="0"/>
                        </a:spcAft>
                      </a:pPr>
                      <a:r>
                        <a:rPr lang="en-GB" sz="1000" dirty="0">
                          <a:effectLst/>
                        </a:rPr>
                        <a:t>Parameter </a:t>
                      </a:r>
                      <a:endParaRPr lang="en-US" sz="1200" dirty="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Simbol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ctr">
                        <a:spcBef>
                          <a:spcPts val="0"/>
                        </a:spcBef>
                        <a:spcAft>
                          <a:spcPts val="0"/>
                        </a:spcAft>
                      </a:pPr>
                      <a:r>
                        <a:rPr lang="en-GB" sz="1000">
                          <a:effectLst/>
                        </a:rPr>
                        <a:t>Nilai</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180583">
                <a:tc>
                  <a:txBody>
                    <a:bodyPr/>
                    <a:lstStyle/>
                    <a:p>
                      <a:pPr marL="0" marR="0">
                        <a:spcBef>
                          <a:spcPts val="0"/>
                        </a:spcBef>
                        <a:spcAft>
                          <a:spcPts val="0"/>
                        </a:spcAft>
                      </a:pPr>
                      <a:r>
                        <a:rPr lang="en-GB" sz="1000">
                          <a:effectLst/>
                        </a:rPr>
                        <a:t>Masa kereta [kg]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m</a:t>
                      </a:r>
                      <a:r>
                        <a:rPr lang="en-GB" sz="1000" baseline="-25000">
                          <a:effectLst/>
                        </a:rPr>
                        <a:t>c</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1,12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Massa </a:t>
                      </a:r>
                      <a:r>
                        <a:rPr lang="id-ID" sz="1000">
                          <a:effectLst/>
                        </a:rPr>
                        <a:t>beban p</a:t>
                      </a:r>
                      <a:r>
                        <a:rPr lang="en-GB" sz="1000">
                          <a:effectLst/>
                        </a:rPr>
                        <a:t>endulum [kg]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m</a:t>
                      </a:r>
                      <a:r>
                        <a:rPr lang="en-GB" sz="1000" baseline="-25000">
                          <a:effectLst/>
                        </a:rPr>
                        <a:t>pw</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0,095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Massa </a:t>
                      </a:r>
                      <a:r>
                        <a:rPr lang="id-ID" sz="1000">
                          <a:effectLst/>
                        </a:rPr>
                        <a:t>batang</a:t>
                      </a:r>
                      <a:r>
                        <a:rPr lang="en-GB" sz="1000">
                          <a:effectLst/>
                        </a:rPr>
                        <a:t> pendulum [kg]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m</a:t>
                      </a:r>
                      <a:r>
                        <a:rPr lang="en-GB" sz="1000" baseline="-25000">
                          <a:effectLst/>
                        </a:rPr>
                        <a:t>ps</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0,025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tabLst>
                          <a:tab pos="809625" algn="l"/>
                        </a:tabLst>
                      </a:pPr>
                      <a:r>
                        <a:rPr lang="en-GB" sz="1000">
                          <a:effectLst/>
                        </a:rPr>
                        <a:t>Panjang </a:t>
                      </a:r>
                      <a:r>
                        <a:rPr lang="id-ID" sz="1000">
                          <a:effectLst/>
                        </a:rPr>
                        <a:t>rel</a:t>
                      </a:r>
                      <a:r>
                        <a:rPr lang="en-GB" sz="1000">
                          <a:effectLst/>
                        </a:rPr>
                        <a:t> [m]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R</a:t>
                      </a:r>
                      <a:r>
                        <a:rPr lang="en-GB" sz="1000" baseline="-25000">
                          <a:effectLst/>
                        </a:rPr>
                        <a:t>l</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1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dirty="0" err="1">
                          <a:effectLst/>
                        </a:rPr>
                        <a:t>Panjang</a:t>
                      </a:r>
                      <a:r>
                        <a:rPr lang="en-GB" sz="1000" dirty="0">
                          <a:effectLst/>
                        </a:rPr>
                        <a:t> </a:t>
                      </a:r>
                      <a:r>
                        <a:rPr lang="id-ID" sz="1000" dirty="0">
                          <a:effectLst/>
                        </a:rPr>
                        <a:t>batang</a:t>
                      </a:r>
                      <a:r>
                        <a:rPr lang="en-GB" sz="1000" dirty="0">
                          <a:effectLst/>
                        </a:rPr>
                        <a:t> pendulum [m] </a:t>
                      </a:r>
                      <a:endParaRPr lang="en-US" sz="1200" dirty="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l</a:t>
                      </a:r>
                      <a:r>
                        <a:rPr lang="en-GB" sz="1000" baseline="-25000">
                          <a:effectLst/>
                        </a:rPr>
                        <a:t>p</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0,402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Jarak </a:t>
                      </a:r>
                      <a:r>
                        <a:rPr lang="id-ID" sz="1000">
                          <a:effectLst/>
                        </a:rPr>
                        <a:t>pusat massa batang ke sumbu putar</a:t>
                      </a:r>
                      <a:r>
                        <a:rPr lang="en-GB" sz="1000">
                          <a:effectLst/>
                        </a:rPr>
                        <a:t> [m]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l</a:t>
                      </a:r>
                      <a:r>
                        <a:rPr lang="en-GB" sz="1000" baseline="-25000">
                          <a:effectLst/>
                        </a:rPr>
                        <a:t>po</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0,146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Panjang beban</a:t>
                      </a:r>
                      <a:r>
                        <a:rPr lang="en-GB" sz="1000">
                          <a:effectLst/>
                        </a:rPr>
                        <a:t> [m]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l</a:t>
                      </a:r>
                      <a:r>
                        <a:rPr lang="en-GB" sz="1000" baseline="-25000">
                          <a:effectLst/>
                        </a:rPr>
                        <a:t>c</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0,041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Jarak </a:t>
                      </a:r>
                      <a:r>
                        <a:rPr lang="id-ID" sz="1000">
                          <a:effectLst/>
                        </a:rPr>
                        <a:t>pusat massa beban ke sumbu putar </a:t>
                      </a:r>
                      <a:r>
                        <a:rPr lang="en-GB" sz="1000">
                          <a:effectLst/>
                        </a:rPr>
                        <a:t>[m]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l</a:t>
                      </a:r>
                      <a:r>
                        <a:rPr lang="en-GB" sz="1000" baseline="-25000">
                          <a:effectLst/>
                        </a:rPr>
                        <a:t>co</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0,347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Jari-jari beban pendulum [m]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r</a:t>
                      </a:r>
                      <a:r>
                        <a:rPr lang="en-GB" sz="1000" baseline="-25000">
                          <a:effectLst/>
                        </a:rPr>
                        <a:t>c</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0,02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Jari-jari </a:t>
                      </a:r>
                      <a:r>
                        <a:rPr lang="id-ID" sz="1000">
                          <a:effectLst/>
                        </a:rPr>
                        <a:t>batang</a:t>
                      </a:r>
                      <a:r>
                        <a:rPr lang="en-GB" sz="1000">
                          <a:effectLst/>
                        </a:rPr>
                        <a:t> pendul</a:t>
                      </a:r>
                      <a:r>
                        <a:rPr lang="id-ID" sz="1000">
                          <a:effectLst/>
                        </a:rPr>
                        <a:t>u</a:t>
                      </a:r>
                      <a:r>
                        <a:rPr lang="en-GB" sz="1000">
                          <a:effectLst/>
                        </a:rPr>
                        <a:t>m [m]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r</a:t>
                      </a:r>
                      <a:r>
                        <a:rPr lang="en-GB" sz="1000" baseline="-25000">
                          <a:effectLst/>
                        </a:rPr>
                        <a:t>p</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0,006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Gaya gesek</a:t>
                      </a:r>
                      <a:r>
                        <a:rPr lang="en-GB" sz="1000">
                          <a:effectLst/>
                        </a:rPr>
                        <a:t> statis [N]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F</a:t>
                      </a:r>
                      <a:r>
                        <a:rPr lang="id-ID" sz="1000" baseline="-25000">
                          <a:effectLst/>
                        </a:rPr>
                        <a:t>s</a:t>
                      </a:r>
                      <a:r>
                        <a:rPr lang="id-ID"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2,</a:t>
                      </a:r>
                      <a:r>
                        <a:rPr lang="id-ID" sz="1000">
                          <a:effectLst/>
                        </a:rPr>
                        <a:t>5316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Gaya gesek dinamis (</a:t>
                      </a:r>
                      <a:r>
                        <a:rPr lang="en-GB" sz="1000">
                          <a:effectLst/>
                        </a:rPr>
                        <a:t>Coul</a:t>
                      </a:r>
                      <a:r>
                        <a:rPr lang="id-ID" sz="1000">
                          <a:effectLst/>
                        </a:rPr>
                        <a:t>o</a:t>
                      </a:r>
                      <a:r>
                        <a:rPr lang="en-GB" sz="1000">
                          <a:effectLst/>
                        </a:rPr>
                        <a:t>mb</a:t>
                      </a:r>
                      <a:r>
                        <a:rPr lang="id-ID" sz="1000">
                          <a:effectLst/>
                        </a:rPr>
                        <a:t>) </a:t>
                      </a:r>
                      <a:r>
                        <a:rPr lang="en-GB" sz="1000">
                          <a:effectLst/>
                        </a:rPr>
                        <a:t>[N]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F</a:t>
                      </a:r>
                      <a:r>
                        <a:rPr lang="id-ID" sz="1000" baseline="-25000">
                          <a:effectLst/>
                        </a:rPr>
                        <a:t>c</a:t>
                      </a:r>
                      <a:r>
                        <a:rPr lang="id-ID"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2,</a:t>
                      </a:r>
                      <a:r>
                        <a:rPr lang="id-ID" sz="1000">
                          <a:effectLst/>
                        </a:rPr>
                        <a:t>2813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Gaya kontrol maksimal [N]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u</a:t>
                      </a:r>
                      <a:r>
                        <a:rPr lang="id-ID" sz="1000" baseline="-25000">
                          <a:effectLst/>
                        </a:rPr>
                        <a:t>max</a:t>
                      </a:r>
                      <a:r>
                        <a:rPr lang="id-ID"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17,</a:t>
                      </a:r>
                      <a:r>
                        <a:rPr lang="id-ID" sz="1000">
                          <a:effectLst/>
                        </a:rPr>
                        <a:t>5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Gaya kontrol minimal [N]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DZ</a:t>
                      </a:r>
                      <a:r>
                        <a:rPr lang="id-ID" sz="1000" baseline="-25000">
                          <a:effectLst/>
                        </a:rPr>
                        <a:t>u</a:t>
                      </a:r>
                      <a:r>
                        <a:rPr lang="id-ID"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1,379</a:t>
                      </a:r>
                      <a:r>
                        <a:rPr lang="id-ID" sz="1000">
                          <a:effectLst/>
                        </a:rPr>
                        <a:t>2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Kec</a:t>
                      </a:r>
                      <a:r>
                        <a:rPr lang="id-ID" sz="1000">
                          <a:effectLst/>
                        </a:rPr>
                        <a:t>epatan</a:t>
                      </a:r>
                      <a:r>
                        <a:rPr lang="en-GB" sz="1000">
                          <a:effectLst/>
                        </a:rPr>
                        <a:t> m</a:t>
                      </a:r>
                      <a:r>
                        <a:rPr lang="id-ID" sz="1000">
                          <a:effectLst/>
                        </a:rPr>
                        <a:t>inim</a:t>
                      </a:r>
                      <a:r>
                        <a:rPr lang="en-GB" sz="1000">
                          <a:effectLst/>
                        </a:rPr>
                        <a:t>al kereta [m/det]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DZ</a:t>
                      </a:r>
                      <a:r>
                        <a:rPr lang="en-GB" sz="1000" baseline="-25000">
                          <a:effectLst/>
                        </a:rPr>
                        <a:t>cv</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0,008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Kec</a:t>
                      </a:r>
                      <a:r>
                        <a:rPr lang="id-ID" sz="1000">
                          <a:effectLst/>
                        </a:rPr>
                        <a:t>epatan </a:t>
                      </a:r>
                      <a:r>
                        <a:rPr lang="en-GB" sz="1000">
                          <a:effectLst/>
                        </a:rPr>
                        <a:t>ayun minimal pendulum [rad/det]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DZ</a:t>
                      </a:r>
                      <a:r>
                        <a:rPr lang="en-GB" sz="1000" baseline="-25000">
                          <a:effectLst/>
                        </a:rPr>
                        <a:t>pv</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id-ID" sz="1000">
                          <a:effectLst/>
                        </a:rPr>
                        <a:t>0,034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Gaya gesek</a:t>
                      </a:r>
                      <a:r>
                        <a:rPr lang="en-GB" sz="1000">
                          <a:effectLst/>
                        </a:rPr>
                        <a:t> pendul</a:t>
                      </a:r>
                      <a:r>
                        <a:rPr lang="id-ID" sz="1000">
                          <a:effectLst/>
                        </a:rPr>
                        <a:t>u</a:t>
                      </a:r>
                      <a:r>
                        <a:rPr lang="en-GB" sz="1000">
                          <a:effectLst/>
                        </a:rPr>
                        <a:t>m [kg</a:t>
                      </a:r>
                      <a:r>
                        <a:rPr lang="id-ID" sz="1000">
                          <a:effectLst/>
                        </a:rPr>
                        <a:t>.</a:t>
                      </a:r>
                      <a:r>
                        <a:rPr lang="en-GB" sz="1000">
                          <a:effectLst/>
                        </a:rPr>
                        <a:t>m</a:t>
                      </a:r>
                      <a:r>
                        <a:rPr lang="en-GB" sz="1000" baseline="30000">
                          <a:effectLst/>
                        </a:rPr>
                        <a:t>2</a:t>
                      </a:r>
                      <a:r>
                        <a:rPr lang="en-GB" sz="1000">
                          <a:effectLst/>
                        </a:rPr>
                        <a:t>/det]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f</a:t>
                      </a:r>
                      <a:r>
                        <a:rPr lang="en-GB" sz="1000" baseline="-25000">
                          <a:effectLst/>
                        </a:rPr>
                        <a:t>p</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a:t>
                      </a:r>
                      <a:r>
                        <a:rPr lang="id-ID" sz="1000">
                          <a:effectLst/>
                        </a:rPr>
                        <a:t>001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Momen inersia pendul</a:t>
                      </a:r>
                      <a:r>
                        <a:rPr lang="id-ID" sz="1000">
                          <a:effectLst/>
                        </a:rPr>
                        <a:t>u</a:t>
                      </a:r>
                      <a:r>
                        <a:rPr lang="en-GB" sz="1000">
                          <a:effectLst/>
                        </a:rPr>
                        <a:t>m [kg</a:t>
                      </a:r>
                      <a:r>
                        <a:rPr lang="id-ID" sz="1000">
                          <a:effectLst/>
                        </a:rPr>
                        <a:t>.</a:t>
                      </a:r>
                      <a:r>
                        <a:rPr lang="en-GB" sz="1000">
                          <a:effectLst/>
                        </a:rPr>
                        <a:t>m</a:t>
                      </a:r>
                      <a:r>
                        <a:rPr lang="en-GB" sz="1000" baseline="30000">
                          <a:effectLst/>
                        </a:rPr>
                        <a:t>2</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J</a:t>
                      </a:r>
                      <a:r>
                        <a:rPr lang="id-ID" sz="1000" baseline="-25000">
                          <a:effectLst/>
                        </a:rPr>
                        <a:t>p</a:t>
                      </a:r>
                      <a:r>
                        <a:rPr lang="id-ID"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0,013</a:t>
                      </a:r>
                      <a:r>
                        <a:rPr lang="id-ID" sz="1000">
                          <a:effectLst/>
                        </a:rPr>
                        <a:t>9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Momen inersia </a:t>
                      </a:r>
                      <a:r>
                        <a:rPr lang="id-ID" sz="1000">
                          <a:effectLst/>
                        </a:rPr>
                        <a:t>sistem</a:t>
                      </a:r>
                      <a:r>
                        <a:rPr lang="en-GB" sz="1000">
                          <a:effectLst/>
                        </a:rPr>
                        <a:t> [kg</a:t>
                      </a:r>
                      <a:r>
                        <a:rPr lang="id-ID" sz="1000">
                          <a:effectLst/>
                        </a:rPr>
                        <a:t>.</a:t>
                      </a:r>
                      <a:r>
                        <a:rPr lang="en-GB" sz="1000">
                          <a:effectLst/>
                        </a:rPr>
                        <a:t>m</a:t>
                      </a:r>
                      <a:r>
                        <a:rPr lang="en-GB" sz="1000" baseline="30000">
                          <a:effectLst/>
                        </a:rPr>
                        <a:t>2</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J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a:effectLst/>
                        </a:rPr>
                        <a:t>0,013</a:t>
                      </a:r>
                      <a:r>
                        <a:rPr lang="id-ID" sz="1000">
                          <a:effectLst/>
                        </a:rPr>
                        <a:t>6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Jarak sumbu rotasi ke pusat massa sistem [m]</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l</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id-ID" sz="1000">
                          <a:effectLst/>
                        </a:rPr>
                        <a:t>0,0168</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Kec. kereta awal zona 5 gaya gesek [m/det]</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x</a:t>
                      </a:r>
                      <a:r>
                        <a:rPr lang="id-ID" sz="1000" baseline="-25000">
                          <a:effectLst/>
                        </a:rPr>
                        <a:t>c</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id-ID" sz="1000">
                          <a:effectLst/>
                        </a:rPr>
                        <a:t>0,3955</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id-ID" sz="1000">
                          <a:effectLst/>
                        </a:rPr>
                        <a:t>Gaya gesek saat kecepatan kereta x</a:t>
                      </a:r>
                      <a:r>
                        <a:rPr lang="id-ID" sz="1000" baseline="-25000">
                          <a:effectLst/>
                        </a:rPr>
                        <a:t>c</a:t>
                      </a:r>
                      <a:r>
                        <a:rPr lang="id-ID" sz="1000">
                          <a:effectLst/>
                        </a:rPr>
                        <a:t> [N]</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id-ID" sz="1000">
                          <a:effectLst/>
                        </a:rPr>
                        <a:t>Y</a:t>
                      </a:r>
                      <a:r>
                        <a:rPr lang="id-ID" sz="1000" baseline="-25000">
                          <a:effectLst/>
                        </a:rPr>
                        <a:t>c</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id-ID" sz="1000">
                          <a:effectLst/>
                        </a:rPr>
                        <a:t>2,3815</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r>
              <a:tr h="213413">
                <a:tc>
                  <a:txBody>
                    <a:bodyPr/>
                    <a:lstStyle/>
                    <a:p>
                      <a:pPr marL="0" marR="0">
                        <a:spcBef>
                          <a:spcPts val="0"/>
                        </a:spcBef>
                        <a:spcAft>
                          <a:spcPts val="0"/>
                        </a:spcAft>
                      </a:pPr>
                      <a:r>
                        <a:rPr lang="en-GB" sz="1000">
                          <a:effectLst/>
                        </a:rPr>
                        <a:t>Tegangan kontrol maksimal [V]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spcBef>
                          <a:spcPts val="0"/>
                        </a:spcBef>
                        <a:spcAft>
                          <a:spcPts val="0"/>
                        </a:spcAft>
                      </a:pPr>
                      <a:r>
                        <a:rPr lang="en-GB" sz="1000">
                          <a:effectLst/>
                        </a:rPr>
                        <a:t>V</a:t>
                      </a:r>
                      <a:r>
                        <a:rPr lang="en-GB" sz="1000" baseline="-25000">
                          <a:effectLst/>
                        </a:rPr>
                        <a:t>m</a:t>
                      </a:r>
                      <a:r>
                        <a:rPr lang="en-GB" sz="1000">
                          <a:effectLst/>
                        </a:rPr>
                        <a:t> </a:t>
                      </a:r>
                      <a:endParaRPr lang="en-US" sz="1200">
                        <a:solidFill>
                          <a:srgbClr val="000000"/>
                        </a:solidFill>
                        <a:effectLst/>
                        <a:latin typeface="LBMGLA+ArialRoundedMTBold"/>
                        <a:ea typeface="Calibri" panose="020F0502020204030204" pitchFamily="34" charset="0"/>
                        <a:cs typeface="LBMGLA+ArialRoundedMTBold"/>
                      </a:endParaRPr>
                    </a:p>
                  </a:txBody>
                  <a:tcPr marL="68580" marR="68580" marT="0" marB="0"/>
                </a:tc>
                <a:tc>
                  <a:txBody>
                    <a:bodyPr/>
                    <a:lstStyle/>
                    <a:p>
                      <a:pPr marL="0" marR="0" algn="r">
                        <a:spcBef>
                          <a:spcPts val="0"/>
                        </a:spcBef>
                        <a:spcAft>
                          <a:spcPts val="0"/>
                        </a:spcAft>
                      </a:pPr>
                      <a:r>
                        <a:rPr lang="en-GB" sz="1000" dirty="0">
                          <a:effectLst/>
                        </a:rPr>
                        <a:t>2,5</a:t>
                      </a:r>
                      <a:endParaRPr lang="en-US" sz="1200" dirty="0">
                        <a:solidFill>
                          <a:srgbClr val="000000"/>
                        </a:solidFill>
                        <a:effectLst/>
                        <a:latin typeface="LBMGLA+ArialRoundedMTBold"/>
                        <a:ea typeface="Calibri" panose="020F0502020204030204" pitchFamily="34" charset="0"/>
                        <a:cs typeface="LBMGLA+ArialRoundedMTBold"/>
                      </a:endParaRPr>
                    </a:p>
                  </a:txBody>
                  <a:tcPr marL="68580" marR="68580" marT="0" marB="0"/>
                </a:tc>
              </a:tr>
            </a:tbl>
          </a:graphicData>
        </a:graphic>
      </p:graphicFrame>
    </p:spTree>
    <p:extLst>
      <p:ext uri="{BB962C8B-B14F-4D97-AF65-F5344CB8AC3E}">
        <p14:creationId xmlns:p14="http://schemas.microsoft.com/office/powerpoint/2010/main" val="3958475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30" presetClass="emph" presetSubtype="0" fill="hold" grpId="0" nodeType="withEffect">
                                  <p:stCondLst>
                                    <p:cond delay="0"/>
                                  </p:stCondLst>
                                  <p:childTnLst>
                                    <p:animClr clrSpc="hsl" dir="cw">
                                      <p:cBhvr override="childStyle">
                                        <p:cTn id="16" dur="500" fill="hold"/>
                                        <p:tgtEl>
                                          <p:spTgt spid="12"/>
                                        </p:tgtEl>
                                        <p:attrNameLst>
                                          <p:attrName>style.color</p:attrName>
                                        </p:attrNameLst>
                                      </p:cBhvr>
                                      <p:by>
                                        <p:hsl h="0" s="12549" l="25098"/>
                                      </p:by>
                                    </p:animClr>
                                    <p:animClr clrSpc="hsl" dir="cw">
                                      <p:cBhvr>
                                        <p:cTn id="17" dur="500" fill="hold"/>
                                        <p:tgtEl>
                                          <p:spTgt spid="12"/>
                                        </p:tgtEl>
                                        <p:attrNameLst>
                                          <p:attrName>fillcolor</p:attrName>
                                        </p:attrNameLst>
                                      </p:cBhvr>
                                      <p:by>
                                        <p:hsl h="0" s="12549" l="25098"/>
                                      </p:by>
                                    </p:animClr>
                                    <p:animClr clrSpc="hsl" dir="cw">
                                      <p:cBhvr>
                                        <p:cTn id="18" dur="500" fill="hold"/>
                                        <p:tgtEl>
                                          <p:spTgt spid="12"/>
                                        </p:tgtEl>
                                        <p:attrNameLst>
                                          <p:attrName>stroke.color</p:attrName>
                                        </p:attrNameLst>
                                      </p:cBhvr>
                                      <p:by>
                                        <p:hsl h="0" s="12549" l="25098"/>
                                      </p:by>
                                    </p:animClr>
                                    <p:set>
                                      <p:cBhvr>
                                        <p:cTn id="19" dur="500" fill="hold"/>
                                        <p:tgtEl>
                                          <p:spTgt spid="12"/>
                                        </p:tgtEl>
                                        <p:attrNameLst>
                                          <p:attrName>fill.type</p:attrName>
                                        </p:attrNameLst>
                                      </p:cBhvr>
                                      <p:to>
                                        <p:strVal val="solid"/>
                                      </p:to>
                                    </p:se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16372</TotalTime>
  <Words>4054</Words>
  <Application>Microsoft Office PowerPoint</Application>
  <PresentationFormat>Widescreen</PresentationFormat>
  <Paragraphs>605</Paragraphs>
  <Slides>32</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LBMGLA+ArialRoundedMTBold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Kontrol Tracking Fuzzy Menggunakan Model Following Untuk Sistem Pendulum Kereta</dc:title>
  <dc:creator>booodd lee</dc:creator>
  <cp:lastModifiedBy>lenovo</cp:lastModifiedBy>
  <cp:revision>243</cp:revision>
  <dcterms:created xsi:type="dcterms:W3CDTF">2016-03-31T13:57:16Z</dcterms:created>
  <dcterms:modified xsi:type="dcterms:W3CDTF">2017-01-06T05:37:32Z</dcterms:modified>
</cp:coreProperties>
</file>