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29"/>
  </p:notesMasterIdLst>
  <p:handoutMasterIdLst>
    <p:handoutMasterId r:id="rId30"/>
  </p:handoutMasterIdLst>
  <p:sldIdLst>
    <p:sldId id="261" r:id="rId5"/>
    <p:sldId id="280" r:id="rId6"/>
    <p:sldId id="273" r:id="rId7"/>
    <p:sldId id="314" r:id="rId8"/>
    <p:sldId id="315" r:id="rId9"/>
    <p:sldId id="316" r:id="rId10"/>
    <p:sldId id="317" r:id="rId11"/>
    <p:sldId id="318" r:id="rId12"/>
    <p:sldId id="319" r:id="rId13"/>
    <p:sldId id="320" r:id="rId14"/>
    <p:sldId id="321" r:id="rId15"/>
    <p:sldId id="300" r:id="rId16"/>
    <p:sldId id="322" r:id="rId17"/>
    <p:sldId id="324" r:id="rId18"/>
    <p:sldId id="325" r:id="rId19"/>
    <p:sldId id="326" r:id="rId20"/>
    <p:sldId id="327" r:id="rId21"/>
    <p:sldId id="328" r:id="rId22"/>
    <p:sldId id="329" r:id="rId23"/>
    <p:sldId id="330" r:id="rId24"/>
    <p:sldId id="331" r:id="rId25"/>
    <p:sldId id="332" r:id="rId26"/>
    <p:sldId id="333" r:id="rId27"/>
    <p:sldId id="30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9D8A8-DC4C-4AAD-858F-4E50E517F5A0}" v="251" dt="2022-06-17T14:13:37.403"/>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78" d="100"/>
          <a:sy n="78" d="100"/>
        </p:scale>
        <p:origin x="456" y="8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6/17/2022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40693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954547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74406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58753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00458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06978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26542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97934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65285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sky, outdoor, shore, several">
            <a:extLst>
              <a:ext uri="{FF2B5EF4-FFF2-40B4-BE49-F238E27FC236}">
                <a16:creationId xmlns:a16="http://schemas.microsoft.com/office/drawing/2014/main" id="{F966EC81-4B1F-B2FA-C66F-32AF0C7D4B0C}"/>
              </a:ext>
            </a:extLst>
          </p:cNvPr>
          <p:cNvPicPr>
            <a:picLocks noGrp="1" noChangeAspect="1"/>
          </p:cNvPicPr>
          <p:nvPr>
            <p:ph type="pic" sz="quarter" idx="11"/>
          </p:nvPr>
        </p:nvPicPr>
        <p:blipFill rotWithShape="1">
          <a:blip r:embed="rId3"/>
          <a:srcRect t="7401" b="8330"/>
          <a:stretch/>
        </p:blipFill>
        <p:spPr>
          <a:xfrm>
            <a:off x="20" y="10"/>
            <a:ext cx="12191980" cy="6857990"/>
          </a:xfrm>
          <a:noFill/>
        </p:spPr>
      </p:pic>
      <p:sp>
        <p:nvSpPr>
          <p:cNvPr id="291" name="Text Placeholder 2">
            <a:extLst>
              <a:ext uri="{FF2B5EF4-FFF2-40B4-BE49-F238E27FC236}">
                <a16:creationId xmlns:a16="http://schemas.microsoft.com/office/drawing/2014/main" id="{EB29DE03-7C74-42DC-F740-7EFE7BBF0DF6}"/>
              </a:ext>
            </a:extLst>
          </p:cNvPr>
          <p:cNvSpPr>
            <a:spLocks noGrp="1"/>
          </p:cNvSpPr>
          <p:nvPr>
            <p:ph type="body" sz="quarter" idx="16"/>
          </p:nvPr>
        </p:nvSpPr>
        <p:spPr>
          <a:xfrm rot="10800000">
            <a:off x="2057400" y="466725"/>
            <a:ext cx="703341" cy="1101901"/>
          </a:xfrm>
        </p:spPr>
        <p:txBody>
          <a:bodyPr/>
          <a:lstStyle/>
          <a:p>
            <a:endParaRPr lang="en-US"/>
          </a:p>
        </p:txBody>
      </p:sp>
      <p:sp>
        <p:nvSpPr>
          <p:cNvPr id="293" name="Text Placeholder 3">
            <a:extLst>
              <a:ext uri="{FF2B5EF4-FFF2-40B4-BE49-F238E27FC236}">
                <a16:creationId xmlns:a16="http://schemas.microsoft.com/office/drawing/2014/main" id="{954833FC-3EBE-8657-23A1-B579649C06FC}"/>
              </a:ext>
            </a:extLst>
          </p:cNvPr>
          <p:cNvSpPr>
            <a:spLocks noGrp="1"/>
          </p:cNvSpPr>
          <p:nvPr>
            <p:ph type="body" sz="quarter" idx="13"/>
          </p:nvPr>
        </p:nvSpPr>
        <p:spPr>
          <a:xfrm rot="10800000">
            <a:off x="9067800" y="4648200"/>
            <a:ext cx="1143000" cy="1790700"/>
          </a:xfrm>
        </p:spPr>
        <p:txBody>
          <a:bodyPr/>
          <a:lstStyle/>
          <a:p>
            <a:endParaRPr lang="en-US"/>
          </a:p>
        </p:txBody>
      </p:sp>
      <p:sp>
        <p:nvSpPr>
          <p:cNvPr id="295" name="Text Placeholder 4">
            <a:extLst>
              <a:ext uri="{FF2B5EF4-FFF2-40B4-BE49-F238E27FC236}">
                <a16:creationId xmlns:a16="http://schemas.microsoft.com/office/drawing/2014/main" id="{9A760DA0-C404-3074-3D61-6B2D279C0C20}"/>
              </a:ext>
            </a:extLst>
          </p:cNvPr>
          <p:cNvSpPr>
            <a:spLocks noGrp="1"/>
          </p:cNvSpPr>
          <p:nvPr>
            <p:ph type="body" sz="quarter" idx="15"/>
          </p:nvPr>
        </p:nvSpPr>
        <p:spPr>
          <a:xfrm>
            <a:off x="2190750" y="609600"/>
            <a:ext cx="7810500" cy="5638800"/>
          </a:xfrm>
        </p:spPr>
        <p:txBody>
          <a:bodyPr/>
          <a:lstStyle/>
          <a:p>
            <a:endParaRPr lang="en-US"/>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905000"/>
            <a:ext cx="5864382" cy="2275238"/>
          </a:xfrm>
        </p:spPr>
        <p:txBody>
          <a:bodyPr anchor="t">
            <a:normAutofit/>
          </a:bodyPr>
          <a:lstStyle/>
          <a:p>
            <a:r>
              <a:rPr lang="en-US" sz="3900" dirty="0"/>
              <a:t>Sistem Monitoring kualitas Air Berbasis IoT pada Budidaya Tambak Udang Intensif</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7" y="4297679"/>
            <a:ext cx="4072586" cy="1463040"/>
          </a:xfrm>
        </p:spPr>
        <p:txBody>
          <a:bodyPr anchor="t">
            <a:normAutofit/>
          </a:bodyPr>
          <a:lstStyle/>
          <a:p>
            <a:pPr>
              <a:lnSpc>
                <a:spcPct val="90000"/>
              </a:lnSpc>
            </a:pPr>
            <a:r>
              <a:rPr lang="en-US" sz="1600"/>
              <a:t>Kelompok 1</a:t>
            </a:r>
          </a:p>
          <a:p>
            <a:pPr>
              <a:lnSpc>
                <a:spcPct val="90000"/>
              </a:lnSpc>
            </a:pPr>
            <a:r>
              <a:rPr lang="en-US" sz="1600"/>
              <a:t>Solehuddin Hidayat Tri </a:t>
            </a:r>
            <a:r>
              <a:rPr lang="en-US" sz="1600" err="1"/>
              <a:t>Suwito</a:t>
            </a:r>
            <a:r>
              <a:rPr lang="en-US" sz="1600"/>
              <a:t> Adi / 07111940000021</a:t>
            </a:r>
            <a:endParaRPr lang="id-ID" sz="1600"/>
          </a:p>
          <a:p>
            <a:pPr>
              <a:lnSpc>
                <a:spcPct val="90000"/>
              </a:lnSpc>
            </a:pPr>
            <a:r>
              <a:rPr lang="en-US" sz="1600" err="1"/>
              <a:t>Hakhi</a:t>
            </a:r>
            <a:r>
              <a:rPr lang="en-US" sz="1600"/>
              <a:t> </a:t>
            </a:r>
            <a:r>
              <a:rPr lang="en-US" sz="1600" err="1"/>
              <a:t>Gya</a:t>
            </a:r>
            <a:r>
              <a:rPr lang="en-US" sz="1600"/>
              <a:t> </a:t>
            </a:r>
            <a:r>
              <a:rPr lang="en-US" sz="1600" err="1"/>
              <a:t>Yektianto</a:t>
            </a:r>
            <a:r>
              <a:rPr lang="en-US" sz="1600"/>
              <a:t> / 07111940000022</a:t>
            </a:r>
          </a:p>
          <a:p>
            <a:pPr>
              <a:lnSpc>
                <a:spcPct val="90000"/>
              </a:lnSpc>
            </a:pPr>
            <a:r>
              <a:rPr lang="id-ID" sz="1600"/>
              <a:t>Muhammad Faris Zuhairi / 07111940000164</a:t>
            </a:r>
            <a:endParaRPr lang="en-US" sz="1600"/>
          </a:p>
          <a:p>
            <a:pPr>
              <a:lnSpc>
                <a:spcPct val="90000"/>
              </a:lnSpc>
            </a:pPr>
            <a:endParaRPr lang="en-US" sz="1600"/>
          </a:p>
          <a:p>
            <a:pPr>
              <a:lnSpc>
                <a:spcPct val="90000"/>
              </a:lnSpc>
            </a:pPr>
            <a:endParaRPr lang="en-US" sz="1600"/>
          </a:p>
        </p:txBody>
      </p:sp>
    </p:spTree>
    <p:extLst>
      <p:ext uri="{BB962C8B-B14F-4D97-AF65-F5344CB8AC3E}">
        <p14:creationId xmlns:p14="http://schemas.microsoft.com/office/powerpoint/2010/main" val="3135228966"/>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93060" y="2231886"/>
            <a:ext cx="10144273" cy="4095762"/>
          </a:xfrm>
        </p:spPr>
        <p:txBody>
          <a:bodyPr>
            <a:normAutofit fontScale="85000" lnSpcReduction="20000"/>
          </a:bodyPr>
          <a:lstStyle/>
          <a:p>
            <a:pPr marL="0" indent="0">
              <a:spcBef>
                <a:spcPts val="200"/>
              </a:spcBef>
              <a:buNone/>
            </a:pPr>
            <a:r>
              <a:rPr lang="en-US" dirty="0"/>
              <a:t>3.3. Pump relay</a:t>
            </a:r>
          </a:p>
          <a:p>
            <a:pPr marL="0" indent="0">
              <a:spcBef>
                <a:spcPts val="200"/>
              </a:spcBef>
              <a:buNone/>
            </a:pPr>
            <a:r>
              <a:rPr lang="en-US" dirty="0"/>
              <a:t>Penanggung jawab: Solehuddin</a:t>
            </a:r>
          </a:p>
          <a:p>
            <a:pPr marL="0" indent="0">
              <a:spcBef>
                <a:spcPts val="200"/>
              </a:spcBef>
              <a:buNone/>
            </a:pPr>
            <a:r>
              <a:rPr lang="en-US" dirty="0"/>
              <a:t>Biaya: Rp. 25.000</a:t>
            </a:r>
          </a:p>
          <a:p>
            <a:pPr marL="0" indent="0">
              <a:spcBef>
                <a:spcPts val="200"/>
              </a:spcBef>
              <a:buNone/>
            </a:pPr>
            <a:r>
              <a:rPr lang="en-US" dirty="0"/>
              <a:t>Pump relay akan melakukan perintah atau program berdasarkan parameter data yang didapatkan, untuk menggerakkan pompa sebagai output atau </a:t>
            </a:r>
            <a:r>
              <a:rPr lang="en-US" dirty="0" err="1"/>
              <a:t>aktuatornya</a:t>
            </a:r>
            <a:r>
              <a:rPr lang="en-US" dirty="0"/>
              <a:t>.</a:t>
            </a:r>
          </a:p>
          <a:p>
            <a:pPr marL="0" indent="0">
              <a:spcBef>
                <a:spcPts val="200"/>
              </a:spcBef>
              <a:buNone/>
            </a:pPr>
            <a:endParaRPr lang="en-US" dirty="0"/>
          </a:p>
          <a:p>
            <a:pPr marL="0" indent="0">
              <a:spcBef>
                <a:spcPts val="200"/>
              </a:spcBef>
              <a:buNone/>
            </a:pPr>
            <a:r>
              <a:rPr lang="en-US" dirty="0"/>
              <a:t>3.4. Valve relay</a:t>
            </a:r>
          </a:p>
          <a:p>
            <a:pPr marL="0" indent="0">
              <a:spcBef>
                <a:spcPts val="200"/>
              </a:spcBef>
              <a:buNone/>
            </a:pPr>
            <a:r>
              <a:rPr lang="en-US" dirty="0"/>
              <a:t>Penanggung jawab: Solehuddin</a:t>
            </a:r>
          </a:p>
          <a:p>
            <a:pPr marL="0" indent="0">
              <a:spcBef>
                <a:spcPts val="200"/>
              </a:spcBef>
              <a:buNone/>
            </a:pPr>
            <a:r>
              <a:rPr lang="en-US" dirty="0"/>
              <a:t>Biaya: Rp. 25.000</a:t>
            </a:r>
          </a:p>
          <a:p>
            <a:pPr marL="0" indent="0">
              <a:spcBef>
                <a:spcPts val="200"/>
              </a:spcBef>
              <a:buNone/>
            </a:pPr>
            <a:r>
              <a:rPr lang="en-US" dirty="0"/>
              <a:t>Valve relay berfungsi untuk menjalankan aktuator berupa valve, dengan program controller, karena memiliki parameter dari data sebelumnya.</a:t>
            </a:r>
          </a:p>
          <a:p>
            <a:pPr marL="0" indent="0">
              <a:spcBef>
                <a:spcPts val="200"/>
              </a:spcBef>
              <a:buNone/>
            </a:pPr>
            <a:endParaRPr lang="en-US" dirty="0"/>
          </a:p>
          <a:p>
            <a:pPr marL="0" indent="0">
              <a:spcBef>
                <a:spcPts val="200"/>
              </a:spcBef>
              <a:buNone/>
            </a:pPr>
            <a:r>
              <a:rPr lang="en-US" dirty="0"/>
              <a:t>3.5. LCD display</a:t>
            </a:r>
          </a:p>
          <a:p>
            <a:pPr marL="0" indent="0">
              <a:spcBef>
                <a:spcPts val="200"/>
              </a:spcBef>
              <a:buNone/>
            </a:pPr>
            <a:r>
              <a:rPr lang="en-US" dirty="0"/>
              <a:t>Penanggung jawab: </a:t>
            </a:r>
            <a:r>
              <a:rPr lang="en-US" dirty="0" err="1"/>
              <a:t>Hakhi</a:t>
            </a:r>
            <a:endParaRPr lang="en-US" dirty="0"/>
          </a:p>
          <a:p>
            <a:pPr marL="0" indent="0">
              <a:spcBef>
                <a:spcPts val="200"/>
              </a:spcBef>
              <a:buNone/>
            </a:pPr>
            <a:r>
              <a:rPr lang="en-US" dirty="0"/>
              <a:t>Biaya: Rp. 25.000</a:t>
            </a:r>
          </a:p>
          <a:p>
            <a:pPr marL="0" indent="0">
              <a:spcBef>
                <a:spcPts val="200"/>
              </a:spcBef>
              <a:buNone/>
            </a:pPr>
            <a:r>
              <a:rPr lang="en-US" dirty="0"/>
              <a:t>LCD display berfungsi menampilkan hasil dari tiap pengukuran measurement yang telah diolah pada </a:t>
            </a:r>
            <a:r>
              <a:rPr lang="en-US" dirty="0" err="1"/>
              <a:t>mikrokontroller</a:t>
            </a:r>
            <a:r>
              <a:rPr lang="en-US" dirty="0"/>
              <a:t> serta menampilkan batas set </a:t>
            </a:r>
            <a:r>
              <a:rPr lang="en-US" dirty="0" err="1"/>
              <a:t>poit</a:t>
            </a:r>
            <a:r>
              <a:rPr lang="en-US" dirty="0"/>
              <a:t> yang diterima oleh </a:t>
            </a:r>
            <a:r>
              <a:rPr lang="en-US" dirty="0" err="1"/>
              <a:t>mikrokontroller</a:t>
            </a:r>
            <a:r>
              <a:rPr lang="en-US" dirty="0"/>
              <a:t>.</a:t>
            </a:r>
          </a:p>
          <a:p>
            <a:pPr marL="0" indent="0">
              <a:buNone/>
            </a:pP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3. Board Control</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6" name="Title 11">
            <a:extLst>
              <a:ext uri="{FF2B5EF4-FFF2-40B4-BE49-F238E27FC236}">
                <a16:creationId xmlns:a16="http://schemas.microsoft.com/office/drawing/2014/main" id="{7F829668-0046-2F4F-2D80-B6FB16A82220}"/>
              </a:ext>
            </a:extLst>
          </p:cNvPr>
          <p:cNvSpPr>
            <a:spLocks noGrp="1"/>
          </p:cNvSpPr>
          <p:nvPr>
            <p:ph type="title"/>
          </p:nvPr>
        </p:nvSpPr>
        <p:spPr>
          <a:xfrm>
            <a:off x="548640" y="990600"/>
            <a:ext cx="10805160" cy="707886"/>
          </a:xfrm>
        </p:spPr>
        <p:txBody>
          <a:bodyPr/>
          <a:lstStyle/>
          <a:p>
            <a:r>
              <a:rPr lang="en-US" dirty="0"/>
              <a:t>Work package</a:t>
            </a:r>
          </a:p>
        </p:txBody>
      </p:sp>
    </p:spTree>
    <p:extLst>
      <p:ext uri="{BB962C8B-B14F-4D97-AF65-F5344CB8AC3E}">
        <p14:creationId xmlns:p14="http://schemas.microsoft.com/office/powerpoint/2010/main" val="2877171626"/>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Work package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231886"/>
            <a:ext cx="10288693" cy="4095762"/>
          </a:xfrm>
        </p:spPr>
        <p:txBody>
          <a:bodyPr>
            <a:normAutofit fontScale="85000" lnSpcReduction="20000"/>
          </a:bodyPr>
          <a:lstStyle/>
          <a:p>
            <a:pPr marL="0" indent="0">
              <a:spcBef>
                <a:spcPts val="600"/>
              </a:spcBef>
              <a:buNone/>
            </a:pPr>
            <a:r>
              <a:rPr lang="en-US" dirty="0"/>
              <a:t>Dalam cloud service ini berperan dalam penyimpanan, </a:t>
            </a:r>
            <a:r>
              <a:rPr lang="en-US" dirty="0" err="1"/>
              <a:t>tranfer</a:t>
            </a:r>
            <a:r>
              <a:rPr lang="en-US" dirty="0"/>
              <a:t>, komunikasi data. Kemudian mengeluarkannya dalam tampilan website dengan parameter yang ditampilkan.</a:t>
            </a:r>
            <a:endParaRPr lang="en-ID" dirty="0"/>
          </a:p>
          <a:p>
            <a:pPr marL="0" indent="0">
              <a:spcBef>
                <a:spcPts val="600"/>
              </a:spcBef>
              <a:buNone/>
            </a:pPr>
            <a:r>
              <a:rPr lang="en-US" dirty="0"/>
              <a:t>4.1. Database storage &amp; hosting</a:t>
            </a:r>
          </a:p>
          <a:p>
            <a:pPr marL="0" indent="0">
              <a:spcBef>
                <a:spcPts val="600"/>
              </a:spcBef>
              <a:buNone/>
            </a:pPr>
            <a:r>
              <a:rPr lang="en-US" dirty="0"/>
              <a:t>Penanggung jawab: </a:t>
            </a:r>
            <a:r>
              <a:rPr lang="en-US" dirty="0" err="1"/>
              <a:t>Hakhi</a:t>
            </a:r>
            <a:r>
              <a:rPr lang="en-US" dirty="0"/>
              <a:t> </a:t>
            </a:r>
            <a:r>
              <a:rPr lang="en-US" dirty="0" err="1"/>
              <a:t>Gya</a:t>
            </a:r>
            <a:r>
              <a:rPr lang="en-US" dirty="0"/>
              <a:t> </a:t>
            </a:r>
            <a:r>
              <a:rPr lang="en-US" dirty="0" err="1"/>
              <a:t>Yektianto</a:t>
            </a:r>
            <a:endParaRPr lang="en-US" dirty="0"/>
          </a:p>
          <a:p>
            <a:pPr marL="0" indent="0">
              <a:spcBef>
                <a:spcPts val="600"/>
              </a:spcBef>
              <a:buNone/>
            </a:pPr>
            <a:r>
              <a:rPr lang="en-US" dirty="0"/>
              <a:t>Biaya: 500.000</a:t>
            </a:r>
          </a:p>
          <a:p>
            <a:pPr marL="0" indent="0">
              <a:spcBef>
                <a:spcPts val="600"/>
              </a:spcBef>
              <a:buNone/>
            </a:pPr>
            <a:r>
              <a:rPr lang="en-US" dirty="0"/>
              <a:t>Membuat hosting untuk database dan website</a:t>
            </a:r>
          </a:p>
          <a:p>
            <a:pPr marL="0" indent="0">
              <a:spcBef>
                <a:spcPts val="600"/>
              </a:spcBef>
              <a:buNone/>
            </a:pPr>
            <a:r>
              <a:rPr lang="en-US" dirty="0"/>
              <a:t>Membuat API untuk hardware agar dapat mengirim data </a:t>
            </a:r>
            <a:r>
              <a:rPr lang="en-US" dirty="0" err="1"/>
              <a:t>kedalam</a:t>
            </a:r>
            <a:r>
              <a:rPr lang="en-US" dirty="0"/>
              <a:t> database</a:t>
            </a:r>
          </a:p>
          <a:p>
            <a:pPr marL="0" indent="0">
              <a:spcBef>
                <a:spcPts val="600"/>
              </a:spcBef>
              <a:buNone/>
            </a:pPr>
            <a:r>
              <a:rPr lang="en-US" dirty="0"/>
              <a:t>Membuat API untuk website agar dapat berkomunikasi dengan database</a:t>
            </a:r>
          </a:p>
          <a:p>
            <a:pPr marL="0" indent="0">
              <a:spcBef>
                <a:spcPts val="600"/>
              </a:spcBef>
              <a:buNone/>
            </a:pPr>
            <a:endParaRPr lang="en-US" dirty="0"/>
          </a:p>
          <a:p>
            <a:pPr marL="0" indent="0">
              <a:spcBef>
                <a:spcPts val="600"/>
              </a:spcBef>
              <a:buNone/>
            </a:pPr>
            <a:r>
              <a:rPr lang="en-US" dirty="0"/>
              <a:t>4.2. Website interface</a:t>
            </a:r>
          </a:p>
          <a:p>
            <a:pPr marL="0" indent="0">
              <a:spcBef>
                <a:spcPts val="600"/>
              </a:spcBef>
              <a:buNone/>
            </a:pPr>
            <a:r>
              <a:rPr lang="en-US" dirty="0"/>
              <a:t>Penanggung jawab: </a:t>
            </a:r>
            <a:r>
              <a:rPr lang="en-US" dirty="0" err="1"/>
              <a:t>Hakhi</a:t>
            </a:r>
            <a:r>
              <a:rPr lang="en-US" dirty="0"/>
              <a:t> </a:t>
            </a:r>
            <a:r>
              <a:rPr lang="en-US" dirty="0" err="1"/>
              <a:t>Gya</a:t>
            </a:r>
            <a:r>
              <a:rPr lang="en-US" dirty="0"/>
              <a:t> </a:t>
            </a:r>
            <a:r>
              <a:rPr lang="en-US" dirty="0" err="1"/>
              <a:t>Yektianto</a:t>
            </a:r>
            <a:endParaRPr lang="en-US" dirty="0"/>
          </a:p>
          <a:p>
            <a:pPr marL="0" indent="0">
              <a:spcBef>
                <a:spcPts val="600"/>
              </a:spcBef>
              <a:buNone/>
            </a:pPr>
            <a:r>
              <a:rPr lang="en-US" dirty="0"/>
              <a:t>Biaya: opsional</a:t>
            </a:r>
          </a:p>
          <a:p>
            <a:pPr marL="0" indent="0">
              <a:spcBef>
                <a:spcPts val="600"/>
              </a:spcBef>
              <a:buNone/>
            </a:pPr>
            <a:r>
              <a:rPr lang="en-US" dirty="0"/>
              <a:t>Membuat tampilan </a:t>
            </a:r>
            <a:r>
              <a:rPr lang="en-US" dirty="0" err="1"/>
              <a:t>webite</a:t>
            </a:r>
            <a:r>
              <a:rPr lang="en-US" dirty="0"/>
              <a:t> berupa dashboard, Riwayat pengukuran, set parameter, dan grafik.</a:t>
            </a:r>
          </a:p>
          <a:p>
            <a:pPr marL="0" indent="0">
              <a:spcBef>
                <a:spcPts val="600"/>
              </a:spcBef>
              <a:buNone/>
            </a:pPr>
            <a:r>
              <a:rPr lang="en-US" dirty="0"/>
              <a:t>Menghubungkan tampilan website dengan data base sehingga website dapat mengirim dan menerima data yang berada pada database</a:t>
            </a:r>
          </a:p>
          <a:p>
            <a:pPr marL="0" indent="0">
              <a:buNone/>
            </a:pPr>
            <a:endParaRPr lang="en-US" dirty="0"/>
          </a:p>
          <a:p>
            <a:pPr marL="0" indent="0">
              <a:buNone/>
            </a:pP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4. Cloud Service</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619455334"/>
      </p:ext>
    </p:extLst>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a:t>jadwal</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1D448243-0D59-428E-93A7-ABB1275D5E6E}"/>
              </a:ext>
            </a:extLst>
          </p:cNvPr>
          <p:cNvPicPr>
            <a:picLocks noChangeAspect="1"/>
          </p:cNvPicPr>
          <p:nvPr/>
        </p:nvPicPr>
        <p:blipFill>
          <a:blip r:embed="rId3"/>
          <a:stretch>
            <a:fillRect/>
          </a:stretch>
        </p:blipFill>
        <p:spPr>
          <a:xfrm>
            <a:off x="-7495" y="2057400"/>
            <a:ext cx="12192000" cy="3983319"/>
          </a:xfrm>
          <a:prstGeom prst="rect">
            <a:avLst/>
          </a:prstGeom>
        </p:spPr>
      </p:pic>
    </p:spTree>
    <p:extLst>
      <p:ext uri="{BB962C8B-B14F-4D97-AF65-F5344CB8AC3E}">
        <p14:creationId xmlns:p14="http://schemas.microsoft.com/office/powerpoint/2010/main" val="2275175635"/>
      </p:ext>
    </p:extLst>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err="1"/>
              <a:t>Anggaran</a:t>
            </a:r>
            <a:endParaRPr lang="en-US" dirty="0"/>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5" name="Picture 4">
            <a:extLst>
              <a:ext uri="{FF2B5EF4-FFF2-40B4-BE49-F238E27FC236}">
                <a16:creationId xmlns:a16="http://schemas.microsoft.com/office/drawing/2014/main" id="{9D4BA6ED-F495-49B6-9681-43E56CEBAA3F}"/>
              </a:ext>
            </a:extLst>
          </p:cNvPr>
          <p:cNvPicPr>
            <a:picLocks noChangeAspect="1"/>
          </p:cNvPicPr>
          <p:nvPr/>
        </p:nvPicPr>
        <p:blipFill>
          <a:blip r:embed="rId3"/>
          <a:stretch>
            <a:fillRect/>
          </a:stretch>
        </p:blipFill>
        <p:spPr>
          <a:xfrm>
            <a:off x="3276600" y="1837842"/>
            <a:ext cx="6847794" cy="4819702"/>
          </a:xfrm>
          <a:prstGeom prst="rect">
            <a:avLst/>
          </a:prstGeom>
        </p:spPr>
      </p:pic>
    </p:spTree>
    <p:extLst>
      <p:ext uri="{BB962C8B-B14F-4D97-AF65-F5344CB8AC3E}">
        <p14:creationId xmlns:p14="http://schemas.microsoft.com/office/powerpoint/2010/main" val="879766741"/>
      </p:ext>
    </p:extLst>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2E9F-8F4A-4B7C-F326-61E0B5E20462}"/>
              </a:ext>
            </a:extLst>
          </p:cNvPr>
          <p:cNvSpPr>
            <a:spLocks noGrp="1"/>
          </p:cNvSpPr>
          <p:nvPr>
            <p:ph type="title"/>
          </p:nvPr>
        </p:nvSpPr>
        <p:spPr/>
        <p:txBody>
          <a:bodyPr/>
          <a:lstStyle/>
          <a:p>
            <a:r>
              <a:rPr lang="en-US" dirty="0"/>
              <a:t>Hasil </a:t>
            </a:r>
            <a:r>
              <a:rPr lang="en-US" dirty="0" err="1"/>
              <a:t>pengujian</a:t>
            </a:r>
            <a:endParaRPr lang="en-ID" dirty="0"/>
          </a:p>
        </p:txBody>
      </p:sp>
      <p:sp>
        <p:nvSpPr>
          <p:cNvPr id="3" name="Content Placeholder 2">
            <a:extLst>
              <a:ext uri="{FF2B5EF4-FFF2-40B4-BE49-F238E27FC236}">
                <a16:creationId xmlns:a16="http://schemas.microsoft.com/office/drawing/2014/main" id="{952C525A-0599-656F-99BF-4E266DE4E6B2}"/>
              </a:ext>
            </a:extLst>
          </p:cNvPr>
          <p:cNvSpPr>
            <a:spLocks noGrp="1"/>
          </p:cNvSpPr>
          <p:nvPr>
            <p:ph sz="quarter" idx="13"/>
          </p:nvPr>
        </p:nvSpPr>
        <p:spPr>
          <a:xfrm>
            <a:off x="260772" y="2231886"/>
            <a:ext cx="10576560" cy="4095762"/>
          </a:xfrm>
        </p:spPr>
        <p:txBody>
          <a:bodyPr>
            <a:normAutofit fontScale="92500" lnSpcReduction="10000"/>
          </a:bodyPr>
          <a:lstStyle/>
          <a:p>
            <a:pPr lvl="0" algn="just">
              <a:spcBef>
                <a:spcPts val="0"/>
              </a:spcBef>
            </a:pPr>
            <a:r>
              <a:rPr lang="en-ID" sz="1800" dirty="0"/>
              <a:t>Testing Thermocouple, pengujian ini dilakukan dengan melakukan simulasi perubahan suhu, dan melihat perubahan resistansi yang dihasilkan setelah melalui ADC converter. Kemudian melihat hasil yang terbaca di LCD, serta dibandingkan dengan alat ukur suhu lain.</a:t>
            </a:r>
          </a:p>
          <a:p>
            <a:pPr lvl="0" algn="just">
              <a:spcBef>
                <a:spcPts val="0"/>
              </a:spcBef>
            </a:pPr>
            <a:r>
              <a:rPr lang="en-ID" sz="1800" dirty="0"/>
              <a:t>Testing pH meter, pengujian ini bertujuan apakah pH meter dapat bekerja, dengan mencelupkan pada air murni dengan pH sekitar 7.</a:t>
            </a:r>
          </a:p>
          <a:p>
            <a:pPr lvl="0" algn="just">
              <a:spcBef>
                <a:spcPts val="0"/>
              </a:spcBef>
            </a:pPr>
            <a:r>
              <a:rPr lang="en-ID" sz="1800" dirty="0"/>
              <a:t>Testing sensor ultrasonic (ketinggian), pengujian dilakukan dengan melihat hasil pembacaan sensor, jika dibandingkan dengan alat pengukur jarak/meteran.</a:t>
            </a:r>
          </a:p>
          <a:p>
            <a:pPr lvl="0" algn="just">
              <a:spcBef>
                <a:spcPts val="0"/>
              </a:spcBef>
            </a:pPr>
            <a:r>
              <a:rPr lang="en-ID" sz="1800" dirty="0"/>
              <a:t>Testing salinity, dilakukan pengujian dengan melihat apakah sensor bisa membaca tingkat keasinan air uji yang disediakan.</a:t>
            </a:r>
          </a:p>
          <a:p>
            <a:pPr lvl="0" algn="just">
              <a:spcBef>
                <a:spcPts val="0"/>
              </a:spcBef>
            </a:pPr>
            <a:r>
              <a:rPr lang="en-ID" sz="1800" dirty="0"/>
              <a:t>Testing </a:t>
            </a:r>
            <a:r>
              <a:rPr lang="en-ID" sz="1800" dirty="0" err="1"/>
              <a:t>mikrokontroler</a:t>
            </a:r>
            <a:r>
              <a:rPr lang="en-ID" sz="1800" dirty="0"/>
              <a:t>, pengujian ini dilakukan untuk melihat apakah </a:t>
            </a:r>
            <a:r>
              <a:rPr lang="en-ID" sz="1800" dirty="0" err="1"/>
              <a:t>mikrokontroler</a:t>
            </a:r>
            <a:r>
              <a:rPr lang="en-ID" sz="1800" dirty="0"/>
              <a:t> bisa menyala, dan juga bisa menyalakan LCD </a:t>
            </a:r>
            <a:r>
              <a:rPr lang="en-ID" sz="1800" dirty="0" err="1"/>
              <a:t>cristal</a:t>
            </a:r>
            <a:r>
              <a:rPr lang="en-ID" sz="1800" dirty="0"/>
              <a:t> yang terpasang.</a:t>
            </a:r>
          </a:p>
          <a:p>
            <a:pPr lvl="0" algn="just">
              <a:spcBef>
                <a:spcPts val="0"/>
              </a:spcBef>
            </a:pPr>
            <a:r>
              <a:rPr lang="en-ID" sz="1800" dirty="0"/>
              <a:t>Pengujian aktuator pompa, pengujian pompa dilakukan dengan cara menyambungkan pompa dengan sumber, apakah bisa berputar.</a:t>
            </a:r>
          </a:p>
          <a:p>
            <a:pPr lvl="0" algn="just">
              <a:spcBef>
                <a:spcPts val="0"/>
              </a:spcBef>
            </a:pPr>
            <a:r>
              <a:rPr lang="en-ID" sz="1800" dirty="0"/>
              <a:t>Pengujian valve, yang diibaratkan motor DC, dilakukan sama seperti pengujian pompa. </a:t>
            </a:r>
          </a:p>
          <a:p>
            <a:pPr lvl="0" algn="just">
              <a:spcBef>
                <a:spcPts val="0"/>
              </a:spcBef>
            </a:pPr>
            <a:r>
              <a:rPr lang="en-ID" sz="1800" dirty="0"/>
              <a:t>Testing database, pengujian ini dilakukan dengan mencoba mengirimkan input data dan mengubah elemen pada data MySQL.</a:t>
            </a:r>
          </a:p>
          <a:p>
            <a:pPr lvl="0" algn="just">
              <a:spcBef>
                <a:spcPts val="0"/>
              </a:spcBef>
            </a:pPr>
            <a:r>
              <a:rPr lang="en-ID" sz="1800" dirty="0"/>
              <a:t>Testing pada website, baik frontend dan backend. Pengujian dilakukan dengan menghubungkan database dengan website untuk backend, dan mencoba menampilkan interface pengukuran untuk frontend.</a:t>
            </a:r>
          </a:p>
        </p:txBody>
      </p:sp>
      <p:sp>
        <p:nvSpPr>
          <p:cNvPr id="4" name="Picture Placeholder 3">
            <a:extLst>
              <a:ext uri="{FF2B5EF4-FFF2-40B4-BE49-F238E27FC236}">
                <a16:creationId xmlns:a16="http://schemas.microsoft.com/office/drawing/2014/main" id="{A1433BDE-1C58-C1DC-8FD7-3D87299CC36D}"/>
              </a:ext>
            </a:extLst>
          </p:cNvPr>
          <p:cNvSpPr>
            <a:spLocks noGrp="1"/>
          </p:cNvSpPr>
          <p:nvPr>
            <p:ph type="pic" sz="quarter" idx="15"/>
          </p:nvPr>
        </p:nvSpPr>
        <p:spPr/>
      </p:sp>
      <p:sp>
        <p:nvSpPr>
          <p:cNvPr id="5" name="Text Placeholder 4">
            <a:extLst>
              <a:ext uri="{FF2B5EF4-FFF2-40B4-BE49-F238E27FC236}">
                <a16:creationId xmlns:a16="http://schemas.microsoft.com/office/drawing/2014/main" id="{D6823B90-FB11-E676-7CD2-7A1987A63C1F}"/>
              </a:ext>
            </a:extLst>
          </p:cNvPr>
          <p:cNvSpPr>
            <a:spLocks noGrp="1"/>
          </p:cNvSpPr>
          <p:nvPr>
            <p:ph type="body" sz="quarter" idx="16"/>
          </p:nvPr>
        </p:nvSpPr>
        <p:spPr/>
        <p:txBody>
          <a:bodyPr/>
          <a:lstStyle/>
          <a:p>
            <a:r>
              <a:rPr lang="en-US" dirty="0"/>
              <a:t>Unit Testing</a:t>
            </a:r>
            <a:endParaRPr lang="en-ID" dirty="0"/>
          </a:p>
        </p:txBody>
      </p:sp>
      <p:sp>
        <p:nvSpPr>
          <p:cNvPr id="6" name="Slide Number Placeholder 5">
            <a:extLst>
              <a:ext uri="{FF2B5EF4-FFF2-40B4-BE49-F238E27FC236}">
                <a16:creationId xmlns:a16="http://schemas.microsoft.com/office/drawing/2014/main" id="{7767B2DE-EF8D-C5C6-59FA-C87FC0DCCB67}"/>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spTree>
    <p:extLst>
      <p:ext uri="{BB962C8B-B14F-4D97-AF65-F5344CB8AC3E}">
        <p14:creationId xmlns:p14="http://schemas.microsoft.com/office/powerpoint/2010/main" val="189150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C4B2C-20CC-41AF-9DB1-A51BD1C1D20B}"/>
              </a:ext>
            </a:extLst>
          </p:cNvPr>
          <p:cNvSpPr>
            <a:spLocks noGrp="1"/>
          </p:cNvSpPr>
          <p:nvPr>
            <p:ph sz="quarter" idx="13"/>
          </p:nvPr>
        </p:nvSpPr>
        <p:spPr>
          <a:xfrm>
            <a:off x="548640" y="2231886"/>
            <a:ext cx="10288693" cy="4095762"/>
          </a:xfrm>
        </p:spPr>
        <p:txBody>
          <a:bodyPr>
            <a:normAutofit fontScale="92500" lnSpcReduction="20000"/>
          </a:bodyPr>
          <a:lstStyle/>
          <a:p>
            <a:pPr lvl="0">
              <a:spcBef>
                <a:spcPts val="600"/>
              </a:spcBef>
            </a:pPr>
            <a:r>
              <a:rPr lang="en-ID" dirty="0"/>
              <a:t>Integrity testing semua sensor dengan </a:t>
            </a:r>
            <a:r>
              <a:rPr lang="en-ID" dirty="0" err="1"/>
              <a:t>mikrokontroller</a:t>
            </a:r>
            <a:r>
              <a:rPr lang="en-ID" dirty="0"/>
              <a:t>, pengujian dilakukan dengan menghubungkan </a:t>
            </a:r>
            <a:r>
              <a:rPr lang="en-ID" dirty="0" err="1"/>
              <a:t>mikrokontroller</a:t>
            </a:r>
            <a:r>
              <a:rPr lang="en-ID" dirty="0"/>
              <a:t> dengan sensor </a:t>
            </a:r>
            <a:r>
              <a:rPr lang="en-ID" dirty="0" err="1"/>
              <a:t>untrasonic</a:t>
            </a:r>
            <a:r>
              <a:rPr lang="en-ID" dirty="0"/>
              <a:t>, thermocouple, pH, dan salinity. Aspek keberhasilan dari testing ini adalah hasil dari pembacaan sensor dapat terlihat pada LCD yang sudah terhubung pada ESP 32 atau </a:t>
            </a:r>
            <a:r>
              <a:rPr lang="en-ID" dirty="0" err="1"/>
              <a:t>mikrokontroller</a:t>
            </a:r>
            <a:r>
              <a:rPr lang="en-ID" dirty="0"/>
              <a:t>. </a:t>
            </a:r>
          </a:p>
          <a:p>
            <a:pPr lvl="0">
              <a:spcBef>
                <a:spcPts val="600"/>
              </a:spcBef>
            </a:pPr>
            <a:r>
              <a:rPr lang="en-ID" dirty="0"/>
              <a:t>Integrity testing aktuator, relay, dan </a:t>
            </a:r>
            <a:r>
              <a:rPr lang="en-ID" dirty="0" err="1"/>
              <a:t>mikrokontroller</a:t>
            </a:r>
            <a:r>
              <a:rPr lang="en-ID" dirty="0"/>
              <a:t>. Pengujian dilakukan dengan menyalakan relay agak dapat menyalakan </a:t>
            </a:r>
            <a:r>
              <a:rPr lang="en-ID" dirty="0" err="1"/>
              <a:t>menyalakan</a:t>
            </a:r>
            <a:r>
              <a:rPr lang="en-ID" dirty="0"/>
              <a:t> pompa dan valve.</a:t>
            </a:r>
          </a:p>
          <a:p>
            <a:pPr lvl="0">
              <a:spcBef>
                <a:spcPts val="600"/>
              </a:spcBef>
            </a:pPr>
            <a:r>
              <a:rPr lang="en-ID" dirty="0"/>
              <a:t>Integrity testing antara sensor, dan aktuator. Setelah semua sensor dapat bekerja dan membaca keadaan dengan baik, selanjutnya melihat apakah aktuator bisa bekerja berdasarkan set poin dan hasil pembacaan sensor. Algoritma yang digunakan, jika ketinggian air melebihi set poin maksimum, maka valve akan menyala atau terbuka. Sementara jika ketinggian air di bawah set poin minimum poma akan menyala. Jika ketinggian air berada di antara set poin maksimum dan minimum, maka pompa dan valve akan mati. Kemudian jika set poin salinity berubah, maka akan menghidupkan valve atau pompa, berdasarkan algoritma yang dipakai.</a:t>
            </a:r>
          </a:p>
          <a:p>
            <a:pPr lvl="0">
              <a:spcBef>
                <a:spcPts val="600"/>
              </a:spcBef>
            </a:pPr>
            <a:r>
              <a:rPr lang="en-ID" dirty="0"/>
              <a:t>Integrity testing sensor, database, dan website. Pengujian ini dilakukan dengan alur, data hasil pembacaan sensor, akan dikirim ke </a:t>
            </a:r>
            <a:r>
              <a:rPr lang="en-ID" dirty="0" err="1"/>
              <a:t>databse</a:t>
            </a:r>
            <a:r>
              <a:rPr lang="en-ID" dirty="0"/>
              <a:t> dan disimpan disana. Sementara database akan mengirimkan data secara </a:t>
            </a:r>
            <a:r>
              <a:rPr lang="en-ID" dirty="0" err="1"/>
              <a:t>realtime</a:t>
            </a:r>
            <a:r>
              <a:rPr lang="en-ID" dirty="0"/>
              <a:t> pada website. Kemudian di website ini juga bisa digunakan untuk mengatur set poin, yang nanti juga akan berpengaruh pada sensor dan aktuator.</a:t>
            </a:r>
          </a:p>
          <a:p>
            <a:pPr marL="0" indent="0">
              <a:buNone/>
            </a:pPr>
            <a:endParaRPr lang="en-ID" dirty="0"/>
          </a:p>
        </p:txBody>
      </p:sp>
      <p:sp>
        <p:nvSpPr>
          <p:cNvPr id="4" name="Picture Placeholder 3">
            <a:extLst>
              <a:ext uri="{FF2B5EF4-FFF2-40B4-BE49-F238E27FC236}">
                <a16:creationId xmlns:a16="http://schemas.microsoft.com/office/drawing/2014/main" id="{9C85EC4A-81B4-4B93-A2C7-5A09903C2ECB}"/>
              </a:ext>
            </a:extLst>
          </p:cNvPr>
          <p:cNvSpPr>
            <a:spLocks noGrp="1"/>
          </p:cNvSpPr>
          <p:nvPr>
            <p:ph type="pic" sz="quarter" idx="15"/>
          </p:nvPr>
        </p:nvSpPr>
        <p:spPr/>
      </p:sp>
      <p:sp>
        <p:nvSpPr>
          <p:cNvPr id="5" name="Text Placeholder 4">
            <a:extLst>
              <a:ext uri="{FF2B5EF4-FFF2-40B4-BE49-F238E27FC236}">
                <a16:creationId xmlns:a16="http://schemas.microsoft.com/office/drawing/2014/main" id="{31B5ED45-ED22-459C-A1B1-BBFD4EFFE6AA}"/>
              </a:ext>
            </a:extLst>
          </p:cNvPr>
          <p:cNvSpPr>
            <a:spLocks noGrp="1"/>
          </p:cNvSpPr>
          <p:nvPr>
            <p:ph type="body" sz="quarter" idx="16"/>
          </p:nvPr>
        </p:nvSpPr>
        <p:spPr/>
        <p:txBody>
          <a:bodyPr/>
          <a:lstStyle/>
          <a:p>
            <a:r>
              <a:rPr lang="en-US" dirty="0"/>
              <a:t>Integrity Testing</a:t>
            </a:r>
            <a:endParaRPr lang="en-ID" dirty="0"/>
          </a:p>
        </p:txBody>
      </p:sp>
      <p:sp>
        <p:nvSpPr>
          <p:cNvPr id="6" name="Slide Number Placeholder 5">
            <a:extLst>
              <a:ext uri="{FF2B5EF4-FFF2-40B4-BE49-F238E27FC236}">
                <a16:creationId xmlns:a16="http://schemas.microsoft.com/office/drawing/2014/main" id="{91AE315E-7060-4A5E-80D4-AA8CD5A526E0}"/>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sp>
        <p:nvSpPr>
          <p:cNvPr id="7" name="Title 1">
            <a:extLst>
              <a:ext uri="{FF2B5EF4-FFF2-40B4-BE49-F238E27FC236}">
                <a16:creationId xmlns:a16="http://schemas.microsoft.com/office/drawing/2014/main" id="{5C5A40B9-FD24-1D76-4E0A-EE58340DCB3D}"/>
              </a:ext>
            </a:extLst>
          </p:cNvPr>
          <p:cNvSpPr>
            <a:spLocks noGrp="1"/>
          </p:cNvSpPr>
          <p:nvPr>
            <p:ph type="title"/>
          </p:nvPr>
        </p:nvSpPr>
        <p:spPr>
          <a:xfrm>
            <a:off x="548640" y="990600"/>
            <a:ext cx="10805160" cy="707886"/>
          </a:xfrm>
        </p:spPr>
        <p:txBody>
          <a:bodyPr/>
          <a:lstStyle/>
          <a:p>
            <a:r>
              <a:rPr lang="en-US" dirty="0"/>
              <a:t>Hasil </a:t>
            </a:r>
            <a:r>
              <a:rPr lang="en-US" dirty="0" err="1"/>
              <a:t>pengujian</a:t>
            </a:r>
            <a:endParaRPr lang="en-ID" dirty="0"/>
          </a:p>
        </p:txBody>
      </p:sp>
    </p:spTree>
    <p:extLst>
      <p:ext uri="{BB962C8B-B14F-4D97-AF65-F5344CB8AC3E}">
        <p14:creationId xmlns:p14="http://schemas.microsoft.com/office/powerpoint/2010/main" val="237468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7F791-59F0-4A04-97F5-7947CE3793F9}"/>
              </a:ext>
            </a:extLst>
          </p:cNvPr>
          <p:cNvSpPr>
            <a:spLocks noGrp="1"/>
          </p:cNvSpPr>
          <p:nvPr>
            <p:ph sz="quarter" idx="13"/>
          </p:nvPr>
        </p:nvSpPr>
        <p:spPr>
          <a:xfrm>
            <a:off x="548639" y="2206752"/>
            <a:ext cx="10288693" cy="3660648"/>
          </a:xfrm>
        </p:spPr>
        <p:txBody>
          <a:bodyPr/>
          <a:lstStyle/>
          <a:p>
            <a:r>
              <a:rPr lang="en-ID" dirty="0"/>
              <a:t>Operational testing dilakukan dengan menunjukkan bagaimana pengoperasian dari alat atau produk ini nantinya. Dimulai dengan mempersiapkan alat tersebut, seperti menghubungkan semua komponennya. Kemudian menghubungkan dengan sumber DC 12V, lebih baik menggunakan adaptor 12V yang berasal dari sumber AC. Kemudian mempersiapkan hotspot seluler, dengan username dan password yang telah ditentukan dan bisa dibaca alat. Setelah terhubung, dilanjutkan dengan log in dengan akun yang telah terdaftar pada website, untuk dapat melakukan pemantauan secara real time, dan melakukan perubahan set poin.</a:t>
            </a:r>
          </a:p>
          <a:p>
            <a:pPr marL="0" indent="0">
              <a:buNone/>
            </a:pPr>
            <a:endParaRPr lang="en-ID" dirty="0"/>
          </a:p>
        </p:txBody>
      </p:sp>
      <p:sp>
        <p:nvSpPr>
          <p:cNvPr id="4" name="Picture Placeholder 3">
            <a:extLst>
              <a:ext uri="{FF2B5EF4-FFF2-40B4-BE49-F238E27FC236}">
                <a16:creationId xmlns:a16="http://schemas.microsoft.com/office/drawing/2014/main" id="{1DFA23DA-491E-4875-8A99-13B8D0EEE5F1}"/>
              </a:ext>
            </a:extLst>
          </p:cNvPr>
          <p:cNvSpPr>
            <a:spLocks noGrp="1"/>
          </p:cNvSpPr>
          <p:nvPr>
            <p:ph type="pic" sz="quarter" idx="15"/>
          </p:nvPr>
        </p:nvSpPr>
        <p:spPr/>
      </p:sp>
      <p:sp>
        <p:nvSpPr>
          <p:cNvPr id="5" name="Text Placeholder 4">
            <a:extLst>
              <a:ext uri="{FF2B5EF4-FFF2-40B4-BE49-F238E27FC236}">
                <a16:creationId xmlns:a16="http://schemas.microsoft.com/office/drawing/2014/main" id="{854CC2E1-E2E2-4752-B5AE-F4B375F2D2F9}"/>
              </a:ext>
            </a:extLst>
          </p:cNvPr>
          <p:cNvSpPr>
            <a:spLocks noGrp="1"/>
          </p:cNvSpPr>
          <p:nvPr>
            <p:ph type="body" sz="quarter" idx="16"/>
          </p:nvPr>
        </p:nvSpPr>
        <p:spPr/>
        <p:txBody>
          <a:bodyPr/>
          <a:lstStyle/>
          <a:p>
            <a:r>
              <a:rPr lang="en-US" dirty="0"/>
              <a:t>Operational Testing</a:t>
            </a:r>
            <a:endParaRPr lang="en-ID" dirty="0"/>
          </a:p>
        </p:txBody>
      </p:sp>
      <p:sp>
        <p:nvSpPr>
          <p:cNvPr id="6" name="Slide Number Placeholder 5">
            <a:extLst>
              <a:ext uri="{FF2B5EF4-FFF2-40B4-BE49-F238E27FC236}">
                <a16:creationId xmlns:a16="http://schemas.microsoft.com/office/drawing/2014/main" id="{D8E2224D-9B26-4FA0-9C58-B8643C4352A0}"/>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7" name="Title 1">
            <a:extLst>
              <a:ext uri="{FF2B5EF4-FFF2-40B4-BE49-F238E27FC236}">
                <a16:creationId xmlns:a16="http://schemas.microsoft.com/office/drawing/2014/main" id="{704D2E6D-6960-4A29-E660-50D22C3BA5D2}"/>
              </a:ext>
            </a:extLst>
          </p:cNvPr>
          <p:cNvSpPr>
            <a:spLocks noGrp="1"/>
          </p:cNvSpPr>
          <p:nvPr>
            <p:ph type="title"/>
          </p:nvPr>
        </p:nvSpPr>
        <p:spPr>
          <a:xfrm>
            <a:off x="548640" y="990600"/>
            <a:ext cx="10805160" cy="707886"/>
          </a:xfrm>
        </p:spPr>
        <p:txBody>
          <a:bodyPr/>
          <a:lstStyle/>
          <a:p>
            <a:r>
              <a:rPr lang="en-US" dirty="0"/>
              <a:t>Hasil </a:t>
            </a:r>
            <a:r>
              <a:rPr lang="en-US" dirty="0" err="1"/>
              <a:t>pengujian</a:t>
            </a:r>
            <a:endParaRPr lang="en-ID" dirty="0"/>
          </a:p>
        </p:txBody>
      </p:sp>
    </p:spTree>
    <p:extLst>
      <p:ext uri="{BB962C8B-B14F-4D97-AF65-F5344CB8AC3E}">
        <p14:creationId xmlns:p14="http://schemas.microsoft.com/office/powerpoint/2010/main" val="141215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387E-FE30-1B61-2296-A051B2CC65A0}"/>
              </a:ext>
            </a:extLst>
          </p:cNvPr>
          <p:cNvSpPr>
            <a:spLocks noGrp="1"/>
          </p:cNvSpPr>
          <p:nvPr>
            <p:ph type="title"/>
          </p:nvPr>
        </p:nvSpPr>
        <p:spPr/>
        <p:txBody>
          <a:bodyPr/>
          <a:lstStyle/>
          <a:p>
            <a:r>
              <a:rPr lang="en-ID" dirty="0" err="1"/>
              <a:t>Analisis</a:t>
            </a:r>
            <a:r>
              <a:rPr lang="en-ID" dirty="0"/>
              <a:t> Performa </a:t>
            </a:r>
            <a:r>
              <a:rPr lang="en-ID" dirty="0" err="1"/>
              <a:t>Produk</a:t>
            </a:r>
            <a:endParaRPr lang="en-ID" dirty="0"/>
          </a:p>
        </p:txBody>
      </p:sp>
      <p:sp>
        <p:nvSpPr>
          <p:cNvPr id="3" name="Content Placeholder 2">
            <a:extLst>
              <a:ext uri="{FF2B5EF4-FFF2-40B4-BE49-F238E27FC236}">
                <a16:creationId xmlns:a16="http://schemas.microsoft.com/office/drawing/2014/main" id="{79361D1E-082B-D283-D56E-C05776F3B881}"/>
              </a:ext>
            </a:extLst>
          </p:cNvPr>
          <p:cNvSpPr>
            <a:spLocks noGrp="1"/>
          </p:cNvSpPr>
          <p:nvPr>
            <p:ph sz="quarter" idx="13"/>
          </p:nvPr>
        </p:nvSpPr>
        <p:spPr/>
        <p:txBody>
          <a:bodyPr/>
          <a:lstStyle/>
          <a:p>
            <a:r>
              <a:rPr lang="en-ID" sz="1800" dirty="0">
                <a:effectLst/>
                <a:latin typeface="Times New Roman" panose="02020603050405020304" pitchFamily="18" charset="0"/>
                <a:ea typeface="Calibri" panose="020F0502020204030204" pitchFamily="34" charset="0"/>
                <a:cs typeface="Arial" panose="020B0604020202020204" pitchFamily="34" charset="0"/>
              </a:rPr>
              <a:t>Alat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dibuat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memiliki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kemampuan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untuk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memantau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keadaan</a:t>
            </a:r>
            <a:r>
              <a:rPr lang="en-ID" sz="1800" dirty="0">
                <a:effectLst/>
                <a:latin typeface="Times New Roman" panose="02020603050405020304" pitchFamily="18" charset="0"/>
                <a:ea typeface="Calibri" panose="020F0502020204030204" pitchFamily="34" charset="0"/>
                <a:cs typeface="Arial" panose="020B0604020202020204" pitchFamily="34" charset="0"/>
              </a:rPr>
              <a:t>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tambah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melalui</a:t>
            </a:r>
            <a:r>
              <a:rPr lang="en-ID" sz="1800" dirty="0">
                <a:effectLst/>
                <a:latin typeface="Times New Roman" panose="02020603050405020304" pitchFamily="18" charset="0"/>
                <a:ea typeface="Calibri" panose="020F0502020204030204" pitchFamily="34" charset="0"/>
                <a:cs typeface="Arial" panose="020B0604020202020204" pitchFamily="34" charset="0"/>
              </a:rPr>
              <a:t> 4 parameter,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seperti</a:t>
            </a:r>
            <a:r>
              <a:rPr lang="en-ID" sz="1800" dirty="0">
                <a:effectLst/>
                <a:latin typeface="Times New Roman" panose="02020603050405020304" pitchFamily="18" charset="0"/>
                <a:ea typeface="Calibri" panose="020F0502020204030204" pitchFamily="34" charset="0"/>
                <a:cs typeface="Arial" panose="020B0604020202020204" pitchFamily="34" charset="0"/>
              </a:rPr>
              <a:t> pH,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suhu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salinitas</a:t>
            </a:r>
            <a:r>
              <a:rPr lang="en-ID" sz="1800" dirty="0">
                <a:effectLst/>
                <a:latin typeface="Times New Roman" panose="02020603050405020304" pitchFamily="18" charset="0"/>
                <a:ea typeface="Calibri" panose="020F0502020204030204" pitchFamily="34" charset="0"/>
                <a:cs typeface="Arial" panose="020B0604020202020204" pitchFamily="34" charset="0"/>
              </a:rPr>
              <a:t>, dan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ketinggian</a:t>
            </a:r>
            <a:r>
              <a:rPr lang="en-ID" sz="1800" dirty="0">
                <a:effectLst/>
                <a:latin typeface="Times New Roman" panose="02020603050405020304" pitchFamily="18" charset="0"/>
                <a:ea typeface="Calibri" panose="020F0502020204030204" pitchFamily="34" charset="0"/>
                <a:cs typeface="Arial" panose="020B0604020202020204" pitchFamily="34" charset="0"/>
              </a:rPr>
              <a:t>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tambak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udang</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membuat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alat</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berbasis</a:t>
            </a:r>
            <a:r>
              <a:rPr lang="en-ID" sz="1800" dirty="0">
                <a:effectLst/>
                <a:latin typeface="Times New Roman" panose="02020603050405020304" pitchFamily="18" charset="0"/>
                <a:ea typeface="Calibri" panose="020F0502020204030204" pitchFamily="34" charset="0"/>
                <a:cs typeface="Arial" panose="020B0604020202020204" pitchFamily="34" charset="0"/>
              </a:rPr>
              <a:t> IoT,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dioperasikan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tanpa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harus</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datang</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tambak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secara</a:t>
            </a:r>
            <a:r>
              <a:rPr lang="en-ID" sz="1800" dirty="0">
                <a:effectLst/>
                <a:latin typeface="Times New Roman" panose="02020603050405020304" pitchFamily="18" charset="0"/>
                <a:ea typeface="Calibri" panose="020F0502020204030204" pitchFamily="34" charset="0"/>
                <a:cs typeface="Arial" panose="020B0604020202020204" pitchFamily="34" charset="0"/>
              </a:rPr>
              <a:t> real time. </a:t>
            </a:r>
          </a:p>
          <a:p>
            <a:r>
              <a:rPr lang="en-ID" sz="1800" dirty="0">
                <a:effectLst/>
                <a:latin typeface="Times New Roman" panose="02020603050405020304" pitchFamily="18" charset="0"/>
                <a:ea typeface="Calibri" panose="020F0502020204030204" pitchFamily="34" charset="0"/>
                <a:cs typeface="Arial" panose="020B0604020202020204" pitchFamily="34" charset="0"/>
              </a:rPr>
              <a:t>Sensor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ada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membaca</a:t>
            </a:r>
            <a:r>
              <a:rPr lang="en-ID" sz="1800" dirty="0">
                <a:effectLst/>
                <a:latin typeface="Times New Roman" panose="02020603050405020304" pitchFamily="18" charset="0"/>
                <a:ea typeface="Calibri" panose="020F0502020204030204" pitchFamily="34" charset="0"/>
                <a:cs typeface="Arial" panose="020B0604020202020204" pitchFamily="34" charset="0"/>
              </a:rPr>
              <a:t> 4 parameter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tersebut</a:t>
            </a:r>
            <a:r>
              <a:rPr lang="en-ID" sz="1800" dirty="0">
                <a:effectLst/>
                <a:latin typeface="Times New Roman" panose="02020603050405020304" pitchFamily="18" charset="0"/>
                <a:ea typeface="Calibri" panose="020F0502020204030204" pitchFamily="34" charset="0"/>
                <a:cs typeface="Arial" panose="020B0604020202020204" pitchFamily="34" charset="0"/>
              </a:rPr>
              <a:t>, dan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mikrokontroler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mengirimnya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a:t>
            </a:r>
            <a:r>
              <a:rPr lang="en-ID" sz="1800" dirty="0">
                <a:effectLst/>
                <a:latin typeface="Times New Roman" panose="02020603050405020304" pitchFamily="18" charset="0"/>
                <a:ea typeface="Calibri" panose="020F0502020204030204" pitchFamily="34" charset="0"/>
                <a:cs typeface="Arial" panose="020B0604020202020204" pitchFamily="34" charset="0"/>
              </a:rPr>
              <a:t> database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hingga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menentukan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aktivasi</a:t>
            </a:r>
            <a:r>
              <a:rPr lang="en-ID" sz="1800" dirty="0">
                <a:effectLst/>
                <a:latin typeface="Times New Roman" panose="02020603050405020304" pitchFamily="18" charset="0"/>
                <a:ea typeface="Calibri" panose="020F0502020204030204" pitchFamily="34" charset="0"/>
                <a:cs typeface="Arial" panose="020B0604020202020204" pitchFamily="34" charset="0"/>
              </a:rPr>
              <a:t> relay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sesuai</a:t>
            </a:r>
            <a:r>
              <a:rPr lang="en-ID" sz="1800" dirty="0">
                <a:effectLst/>
                <a:latin typeface="Times New Roman" panose="02020603050405020304" pitchFamily="18" charset="0"/>
                <a:ea typeface="Calibri" panose="020F0502020204030204" pitchFamily="34" charset="0"/>
                <a:cs typeface="Arial" panose="020B0604020202020204" pitchFamily="34" charset="0"/>
              </a:rPr>
              <a:t> setpoint di website.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Semua</a:t>
            </a:r>
            <a:r>
              <a:rPr lang="en-ID" sz="1800" dirty="0">
                <a:effectLst/>
                <a:latin typeface="Times New Roman" panose="02020603050405020304" pitchFamily="18" charset="0"/>
                <a:ea typeface="Calibri" panose="020F0502020204030204" pitchFamily="34" charset="0"/>
                <a:cs typeface="Arial" panose="020B0604020202020204" pitchFamily="34" charset="0"/>
              </a:rPr>
              <a:t> proses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tersebut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berjalan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1800" dirty="0">
                <a:effectLst/>
                <a:latin typeface="Times New Roman" panose="02020603050405020304" pitchFamily="18" charset="0"/>
                <a:ea typeface="Calibri" panose="020F0502020204030204" pitchFamily="34" charset="0"/>
                <a:cs typeface="Arial" panose="020B0604020202020204" pitchFamily="34" charset="0"/>
              </a:rPr>
              <a:t> normal,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asalkan</a:t>
            </a:r>
            <a:r>
              <a:rPr lang="en-ID" sz="1800" dirty="0">
                <a:effectLst/>
                <a:latin typeface="Times New Roman" panose="02020603050405020304" pitchFamily="18" charset="0"/>
                <a:ea typeface="Calibri" panose="020F0502020204030204" pitchFamily="34" charset="0"/>
                <a:cs typeface="Arial" panose="020B0604020202020204" pitchFamily="34" charset="0"/>
              </a:rPr>
              <a:t> sensor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bekerja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baik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aktuator</a:t>
            </a:r>
            <a:r>
              <a:rPr lang="en-ID" sz="1800" dirty="0">
                <a:effectLst/>
                <a:latin typeface="Times New Roman" panose="02020603050405020304" pitchFamily="18" charset="0"/>
                <a:ea typeface="Calibri" panose="020F0502020204030204" pitchFamily="34" charset="0"/>
                <a:cs typeface="Arial" panose="020B0604020202020204" pitchFamily="34" charset="0"/>
              </a:rPr>
              <a:t> juga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bekerja</a:t>
            </a:r>
            <a:r>
              <a:rPr lang="en-ID" sz="1800" dirty="0">
                <a:effectLst/>
                <a:latin typeface="Times New Roman" panose="02020603050405020304" pitchFamily="18" charset="0"/>
                <a:ea typeface="Calibri" panose="020F0502020204030204" pitchFamily="34" charset="0"/>
                <a:cs typeface="Arial" panose="020B0604020202020204" pitchFamily="34" charset="0"/>
              </a:rPr>
              <a:t>, dan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alat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tersambung</a:t>
            </a:r>
            <a:r>
              <a:rPr lang="en-ID" sz="1800" dirty="0">
                <a:effectLst/>
                <a:latin typeface="Times New Roman" panose="02020603050405020304" pitchFamily="18" charset="0"/>
                <a:ea typeface="Calibri" panose="020F0502020204030204" pitchFamily="34" charset="0"/>
                <a:cs typeface="Arial" panose="020B0604020202020204" pitchFamily="34" charset="0"/>
              </a:rPr>
              <a:t> internet. </a:t>
            </a:r>
            <a:endParaRPr lang="en-ID" dirty="0"/>
          </a:p>
        </p:txBody>
      </p:sp>
      <p:sp>
        <p:nvSpPr>
          <p:cNvPr id="4" name="Picture Placeholder 3">
            <a:extLst>
              <a:ext uri="{FF2B5EF4-FFF2-40B4-BE49-F238E27FC236}">
                <a16:creationId xmlns:a16="http://schemas.microsoft.com/office/drawing/2014/main" id="{F7DA478C-D127-81BA-9942-5A39B9EF600F}"/>
              </a:ext>
            </a:extLst>
          </p:cNvPr>
          <p:cNvSpPr>
            <a:spLocks noGrp="1"/>
          </p:cNvSpPr>
          <p:nvPr>
            <p:ph type="pic" sz="quarter" idx="15"/>
          </p:nvPr>
        </p:nvSpPr>
        <p:spPr/>
      </p:sp>
      <p:sp>
        <p:nvSpPr>
          <p:cNvPr id="5" name="Text Placeholder 4">
            <a:extLst>
              <a:ext uri="{FF2B5EF4-FFF2-40B4-BE49-F238E27FC236}">
                <a16:creationId xmlns:a16="http://schemas.microsoft.com/office/drawing/2014/main" id="{76E54B99-BBB4-033A-5801-859E6A4F5131}"/>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679BEA44-04AE-3846-6C1E-FB5A7D9E8D2E}"/>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spTree>
    <p:extLst>
      <p:ext uri="{BB962C8B-B14F-4D97-AF65-F5344CB8AC3E}">
        <p14:creationId xmlns:p14="http://schemas.microsoft.com/office/powerpoint/2010/main" val="331622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8E3D-F083-DFCD-2175-BB4EBD1F5465}"/>
              </a:ext>
            </a:extLst>
          </p:cNvPr>
          <p:cNvSpPr>
            <a:spLocks noGrp="1"/>
          </p:cNvSpPr>
          <p:nvPr>
            <p:ph type="title"/>
          </p:nvPr>
        </p:nvSpPr>
        <p:spPr/>
        <p:txBody>
          <a:bodyPr/>
          <a:lstStyle/>
          <a:p>
            <a:r>
              <a:rPr lang="en-ID" dirty="0" err="1"/>
              <a:t>Analisis</a:t>
            </a:r>
            <a:r>
              <a:rPr lang="en-ID" dirty="0"/>
              <a:t> Performa </a:t>
            </a:r>
            <a:r>
              <a:rPr lang="en-ID" dirty="0" err="1"/>
              <a:t>Produk</a:t>
            </a:r>
            <a:endParaRPr lang="en-ID" dirty="0"/>
          </a:p>
        </p:txBody>
      </p:sp>
      <p:sp>
        <p:nvSpPr>
          <p:cNvPr id="3" name="Content Placeholder 2">
            <a:extLst>
              <a:ext uri="{FF2B5EF4-FFF2-40B4-BE49-F238E27FC236}">
                <a16:creationId xmlns:a16="http://schemas.microsoft.com/office/drawing/2014/main" id="{9B1784BF-4B11-EF36-A64A-301F6E7B0478}"/>
              </a:ext>
            </a:extLst>
          </p:cNvPr>
          <p:cNvSpPr>
            <a:spLocks noGrp="1"/>
          </p:cNvSpPr>
          <p:nvPr>
            <p:ph sz="quarter" idx="13"/>
          </p:nvPr>
        </p:nvSpPr>
        <p:spPr/>
        <p:txBody>
          <a:bodyPr/>
          <a:lstStyle/>
          <a:p>
            <a:r>
              <a:rPr lang="en-ID" sz="1800" dirty="0" err="1">
                <a:effectLst/>
                <a:latin typeface="Times New Roman" panose="02020603050405020304" pitchFamily="18" charset="0"/>
                <a:ea typeface="Calibri" panose="020F0502020204030204" pitchFamily="34" charset="0"/>
              </a:rPr>
              <a:t>Analisis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performa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mikrokontroller</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dilakukan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dengan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melihat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apakah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alat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berfungsi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menyalakan</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mematikan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pompa</a:t>
            </a:r>
            <a:r>
              <a:rPr lang="en-ID" sz="1800" dirty="0">
                <a:effectLst/>
                <a:latin typeface="Times New Roman" panose="02020603050405020304" pitchFamily="18" charset="0"/>
                <a:ea typeface="Calibri" panose="020F0502020204030204" pitchFamily="34" charset="0"/>
              </a:rPr>
              <a:t> – valve. </a:t>
            </a:r>
            <a:r>
              <a:rPr lang="en-ID" sz="1800" dirty="0" err="1">
                <a:effectLst/>
                <a:latin typeface="Times New Roman" panose="02020603050405020304" pitchFamily="18" charset="0"/>
                <a:ea typeface="Calibri" panose="020F0502020204030204" pitchFamily="34" charset="0"/>
              </a:rPr>
              <a:t>Tabel</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dibawah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berisi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ketinggian</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diuji</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respon</a:t>
            </a:r>
            <a:r>
              <a:rPr lang="en-ID" sz="1800" dirty="0">
                <a:effectLst/>
                <a:latin typeface="Times New Roman" panose="02020603050405020304" pitchFamily="18" charset="0"/>
                <a:ea typeface="Calibri" panose="020F0502020204030204" pitchFamily="34" charset="0"/>
              </a:rPr>
              <a:t> relay </a:t>
            </a:r>
            <a:r>
              <a:rPr lang="en-ID" sz="1800" dirty="0" err="1">
                <a:effectLst/>
                <a:latin typeface="Times New Roman" panose="02020603050405020304" pitchFamily="18" charset="0"/>
                <a:ea typeface="Calibri" panose="020F0502020204030204" pitchFamily="34" charset="0"/>
              </a:rPr>
              <a:t>pompa</a:t>
            </a:r>
            <a:r>
              <a:rPr lang="en-ID" sz="1800" dirty="0">
                <a:effectLst/>
                <a:latin typeface="Times New Roman" panose="02020603050405020304" pitchFamily="18" charset="0"/>
                <a:ea typeface="Calibri" panose="020F0502020204030204" pitchFamily="34" charset="0"/>
              </a:rPr>
              <a:t> dan valve </a:t>
            </a:r>
            <a:r>
              <a:rPr lang="en-ID" sz="1800" dirty="0" err="1">
                <a:effectLst/>
                <a:latin typeface="Times New Roman" panose="02020603050405020304" pitchFamily="18" charset="0"/>
                <a:ea typeface="Calibri" panose="020F0502020204030204" pitchFamily="34" charset="0"/>
              </a:rPr>
              <a:t>terhadap</a:t>
            </a:r>
            <a:r>
              <a:rPr lang="en-ID" sz="1800" dirty="0">
                <a:effectLst/>
                <a:latin typeface="Times New Roman" panose="02020603050405020304" pitchFamily="18" charset="0"/>
                <a:ea typeface="Calibri" panose="020F0502020204030204" pitchFamily="34" charset="0"/>
              </a:rPr>
              <a:t> set point </a:t>
            </a:r>
            <a:r>
              <a:rPr lang="en-ID" sz="1800" dirty="0" err="1">
                <a:effectLst/>
                <a:latin typeface="Times New Roman" panose="02020603050405020304" pitchFamily="18" charset="0"/>
                <a:ea typeface="Calibri" panose="020F0502020204030204" pitchFamily="34" charset="0"/>
              </a:rPr>
              <a:t>tertentu</a:t>
            </a:r>
            <a:r>
              <a:rPr lang="en-ID" sz="1800" dirty="0">
                <a:effectLst/>
                <a:latin typeface="Times New Roman" panose="02020603050405020304" pitchFamily="18" charset="0"/>
                <a:ea typeface="Calibri" panose="020F0502020204030204" pitchFamily="34" charset="0"/>
              </a:rPr>
              <a:t>.</a:t>
            </a:r>
          </a:p>
          <a:p>
            <a:endParaRPr lang="en-ID" dirty="0"/>
          </a:p>
        </p:txBody>
      </p:sp>
      <p:sp>
        <p:nvSpPr>
          <p:cNvPr id="4" name="Picture Placeholder 3">
            <a:extLst>
              <a:ext uri="{FF2B5EF4-FFF2-40B4-BE49-F238E27FC236}">
                <a16:creationId xmlns:a16="http://schemas.microsoft.com/office/drawing/2014/main" id="{CF4BCD76-AAEF-6FB6-78B9-5862E49755F1}"/>
              </a:ext>
            </a:extLst>
          </p:cNvPr>
          <p:cNvSpPr>
            <a:spLocks noGrp="1"/>
          </p:cNvSpPr>
          <p:nvPr>
            <p:ph type="pic" sz="quarter" idx="15"/>
          </p:nvPr>
        </p:nvSpPr>
        <p:spPr/>
      </p:sp>
      <p:sp>
        <p:nvSpPr>
          <p:cNvPr id="5" name="Text Placeholder 4">
            <a:extLst>
              <a:ext uri="{FF2B5EF4-FFF2-40B4-BE49-F238E27FC236}">
                <a16:creationId xmlns:a16="http://schemas.microsoft.com/office/drawing/2014/main" id="{C7B4B9C4-E819-2D04-2605-FE54545E9ED8}"/>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B338D8AA-669F-1AC7-B058-2EE54A90189B}"/>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pic>
        <p:nvPicPr>
          <p:cNvPr id="9" name="Picture 8">
            <a:extLst>
              <a:ext uri="{FF2B5EF4-FFF2-40B4-BE49-F238E27FC236}">
                <a16:creationId xmlns:a16="http://schemas.microsoft.com/office/drawing/2014/main" id="{C911D3D1-74FB-4749-9279-79F01E7C03F4}"/>
              </a:ext>
            </a:extLst>
          </p:cNvPr>
          <p:cNvPicPr>
            <a:picLocks noChangeAspect="1"/>
          </p:cNvPicPr>
          <p:nvPr/>
        </p:nvPicPr>
        <p:blipFill>
          <a:blip r:embed="rId2"/>
          <a:stretch>
            <a:fillRect/>
          </a:stretch>
        </p:blipFill>
        <p:spPr>
          <a:xfrm>
            <a:off x="931069" y="3505200"/>
            <a:ext cx="4488569" cy="2895851"/>
          </a:xfrm>
          <a:prstGeom prst="rect">
            <a:avLst/>
          </a:prstGeom>
        </p:spPr>
      </p:pic>
    </p:spTree>
    <p:extLst>
      <p:ext uri="{BB962C8B-B14F-4D97-AF65-F5344CB8AC3E}">
        <p14:creationId xmlns:p14="http://schemas.microsoft.com/office/powerpoint/2010/main" val="32978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2D1E-8D4A-183C-4393-28A8B17C8110}"/>
              </a:ext>
            </a:extLst>
          </p:cNvPr>
          <p:cNvSpPr>
            <a:spLocks noGrp="1"/>
          </p:cNvSpPr>
          <p:nvPr>
            <p:ph type="title"/>
          </p:nvPr>
        </p:nvSpPr>
        <p:spPr/>
        <p:txBody>
          <a:bodyPr/>
          <a:lstStyle/>
          <a:p>
            <a:r>
              <a:rPr lang="en-ID" dirty="0" err="1"/>
              <a:t>Analisis</a:t>
            </a:r>
            <a:r>
              <a:rPr lang="en-ID" dirty="0"/>
              <a:t> Performa </a:t>
            </a:r>
            <a:r>
              <a:rPr lang="en-ID" dirty="0" err="1"/>
              <a:t>Produk</a:t>
            </a:r>
            <a:endParaRPr lang="en-ID" dirty="0"/>
          </a:p>
        </p:txBody>
      </p:sp>
      <p:sp>
        <p:nvSpPr>
          <p:cNvPr id="3" name="Content Placeholder 2">
            <a:extLst>
              <a:ext uri="{FF2B5EF4-FFF2-40B4-BE49-F238E27FC236}">
                <a16:creationId xmlns:a16="http://schemas.microsoft.com/office/drawing/2014/main" id="{80A88717-F88C-7EBD-AC76-ADE0896ADAC3}"/>
              </a:ext>
            </a:extLst>
          </p:cNvPr>
          <p:cNvSpPr>
            <a:spLocks noGrp="1"/>
          </p:cNvSpPr>
          <p:nvPr>
            <p:ph sz="quarter" idx="13"/>
          </p:nvPr>
        </p:nvSpPr>
        <p:spPr/>
        <p:txBody>
          <a:bodyPr/>
          <a:lstStyle/>
          <a:p>
            <a:r>
              <a:rPr lang="en-ID" sz="1800">
                <a:effectLst/>
                <a:latin typeface="Times New Roman" panose="02020603050405020304" pitchFamily="18" charset="0"/>
                <a:ea typeface="Calibri" panose="020F0502020204030204" pitchFamily="34" charset="0"/>
              </a:rPr>
              <a:t>analisis performa monitoring website dapat dilakukan dengan melihat hasil yang tampak pada website. Hasil ini haruslah sama dengan pengukuran sensor. Data pengukuran ini disajikan pada database MySQL (phpmyadmin). </a:t>
            </a:r>
          </a:p>
          <a:p>
            <a:endParaRPr lang="en-ID" dirty="0"/>
          </a:p>
        </p:txBody>
      </p:sp>
      <p:sp>
        <p:nvSpPr>
          <p:cNvPr id="4" name="Picture Placeholder 3">
            <a:extLst>
              <a:ext uri="{FF2B5EF4-FFF2-40B4-BE49-F238E27FC236}">
                <a16:creationId xmlns:a16="http://schemas.microsoft.com/office/drawing/2014/main" id="{52010EC3-A35B-963B-9D62-95C76665E191}"/>
              </a:ext>
            </a:extLst>
          </p:cNvPr>
          <p:cNvSpPr>
            <a:spLocks noGrp="1"/>
          </p:cNvSpPr>
          <p:nvPr>
            <p:ph type="pic" sz="quarter" idx="15"/>
          </p:nvPr>
        </p:nvSpPr>
        <p:spPr/>
      </p:sp>
      <p:sp>
        <p:nvSpPr>
          <p:cNvPr id="5" name="Text Placeholder 4">
            <a:extLst>
              <a:ext uri="{FF2B5EF4-FFF2-40B4-BE49-F238E27FC236}">
                <a16:creationId xmlns:a16="http://schemas.microsoft.com/office/drawing/2014/main" id="{B60BEC76-27B7-3BA2-3D2F-8D77AEC6DEDD}"/>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FF018617-890C-9092-E42D-6E9F51EB8AC0}"/>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pic>
        <p:nvPicPr>
          <p:cNvPr id="9" name="Picture 8">
            <a:extLst>
              <a:ext uri="{FF2B5EF4-FFF2-40B4-BE49-F238E27FC236}">
                <a16:creationId xmlns:a16="http://schemas.microsoft.com/office/drawing/2014/main" id="{84F8E2AE-9098-4D42-9DCA-ED16F6A4D9DE}"/>
              </a:ext>
            </a:extLst>
          </p:cNvPr>
          <p:cNvPicPr>
            <a:picLocks noChangeAspect="1"/>
          </p:cNvPicPr>
          <p:nvPr/>
        </p:nvPicPr>
        <p:blipFill>
          <a:blip r:embed="rId2"/>
          <a:stretch>
            <a:fillRect/>
          </a:stretch>
        </p:blipFill>
        <p:spPr>
          <a:xfrm>
            <a:off x="897939" y="3505200"/>
            <a:ext cx="5731510" cy="3074035"/>
          </a:xfrm>
          <a:prstGeom prst="rect">
            <a:avLst/>
          </a:prstGeom>
        </p:spPr>
      </p:pic>
    </p:spTree>
    <p:extLst>
      <p:ext uri="{BB962C8B-B14F-4D97-AF65-F5344CB8AC3E}">
        <p14:creationId xmlns:p14="http://schemas.microsoft.com/office/powerpoint/2010/main" val="203912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sky, outdoor, shore, several&#10;&#10;Description automatically generated">
            <a:extLst>
              <a:ext uri="{FF2B5EF4-FFF2-40B4-BE49-F238E27FC236}">
                <a16:creationId xmlns:a16="http://schemas.microsoft.com/office/drawing/2014/main" id="{AA0AE6DC-DE05-AC55-9312-3252B7180C9D}"/>
              </a:ext>
            </a:extLst>
          </p:cNvPr>
          <p:cNvPicPr>
            <a:picLocks noGrp="1" noChangeAspect="1"/>
          </p:cNvPicPr>
          <p:nvPr>
            <p:ph type="pic" sz="quarter" idx="17"/>
          </p:nvPr>
        </p:nvPicPr>
        <p:blipFill>
          <a:blip r:embed="rId3"/>
          <a:srcRect t="29848" b="29848"/>
          <a:stretch>
            <a:fillRect/>
          </a:stretch>
        </p:blip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3735622"/>
            <a:ext cx="5013960" cy="2741378"/>
          </a:xfrm>
        </p:spPr>
        <p:txBody>
          <a:bodyPr>
            <a:noAutofit/>
          </a:bodyPr>
          <a:lstStyle/>
          <a:p>
            <a:r>
              <a:rPr lang="en-US" sz="3200" dirty="0"/>
              <a:t>Deskripsi sistem</a:t>
            </a:r>
            <a:br>
              <a:rPr lang="en-US" sz="3200" dirty="0"/>
            </a:br>
            <a:r>
              <a:rPr lang="en-US" sz="3200" dirty="0"/>
              <a:t>Work breakdown system</a:t>
            </a:r>
            <a:br>
              <a:rPr lang="en-US" sz="3200" dirty="0"/>
            </a:br>
            <a:r>
              <a:rPr lang="en-US" sz="3200" dirty="0"/>
              <a:t>work package</a:t>
            </a:r>
            <a:br>
              <a:rPr lang="en-US" sz="3200" dirty="0"/>
            </a:br>
            <a:r>
              <a:rPr lang="en-US" sz="3200" dirty="0"/>
              <a:t>Hasil </a:t>
            </a:r>
            <a:r>
              <a:rPr lang="en-US" sz="3200" dirty="0" err="1"/>
              <a:t>pengujian</a:t>
            </a:r>
            <a:br>
              <a:rPr lang="en-US" sz="3200" dirty="0"/>
            </a:br>
            <a:r>
              <a:rPr lang="en-US" sz="3200" dirty="0" err="1"/>
              <a:t>analisis</a:t>
            </a:r>
            <a:r>
              <a:rPr lang="en-US" sz="3200" dirty="0"/>
              <a:t> </a:t>
            </a:r>
            <a:r>
              <a:rPr lang="en-US" sz="3200" dirty="0" err="1"/>
              <a:t>peforma</a:t>
            </a:r>
            <a:r>
              <a:rPr lang="en-US" sz="3200" dirty="0"/>
              <a:t> </a:t>
            </a:r>
            <a:r>
              <a:rPr lang="en-US" sz="3200" dirty="0" err="1"/>
              <a:t>produk</a:t>
            </a:r>
            <a:endParaRPr lang="en-US" sz="3200"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B34A-B01A-5EAA-8C74-CEC8567F7924}"/>
              </a:ext>
            </a:extLst>
          </p:cNvPr>
          <p:cNvSpPr>
            <a:spLocks noGrp="1"/>
          </p:cNvSpPr>
          <p:nvPr>
            <p:ph type="title"/>
          </p:nvPr>
        </p:nvSpPr>
        <p:spPr/>
        <p:txBody>
          <a:bodyPr/>
          <a:lstStyle/>
          <a:p>
            <a:r>
              <a:rPr lang="en-ID" dirty="0" err="1"/>
              <a:t>Analisis</a:t>
            </a:r>
            <a:r>
              <a:rPr lang="en-ID" dirty="0"/>
              <a:t> Performa </a:t>
            </a:r>
            <a:r>
              <a:rPr lang="en-ID" dirty="0" err="1"/>
              <a:t>Produk</a:t>
            </a:r>
            <a:endParaRPr lang="en-ID"/>
          </a:p>
        </p:txBody>
      </p:sp>
      <p:sp>
        <p:nvSpPr>
          <p:cNvPr id="3" name="Content Placeholder 2">
            <a:extLst>
              <a:ext uri="{FF2B5EF4-FFF2-40B4-BE49-F238E27FC236}">
                <a16:creationId xmlns:a16="http://schemas.microsoft.com/office/drawing/2014/main" id="{EE550F48-C506-4CD1-DD63-9A3C69C2E529}"/>
              </a:ext>
            </a:extLst>
          </p:cNvPr>
          <p:cNvSpPr>
            <a:spLocks noGrp="1"/>
          </p:cNvSpPr>
          <p:nvPr>
            <p:ph sz="quarter" idx="13"/>
          </p:nvPr>
        </p:nvSpPr>
        <p:spPr/>
        <p:txBody>
          <a:bodyPr/>
          <a:lstStyle/>
          <a:p>
            <a:r>
              <a:rPr lang="en-ID" sz="1800" dirty="0" err="1">
                <a:effectLst/>
                <a:latin typeface="Times New Roman" panose="02020603050405020304" pitchFamily="18" charset="0"/>
                <a:ea typeface="Calibri" panose="020F0502020204030204" pitchFamily="34" charset="0"/>
                <a:cs typeface="Arial" panose="020B0604020202020204" pitchFamily="34" charset="0"/>
              </a:rPr>
              <a:t>Kedua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kotak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merah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menunjukkan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adanya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kesamaan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antara</a:t>
            </a:r>
            <a:r>
              <a:rPr lang="en-ID" sz="1800" dirty="0">
                <a:effectLst/>
                <a:latin typeface="Times New Roman" panose="02020603050405020304" pitchFamily="18" charset="0"/>
                <a:ea typeface="Calibri" panose="020F0502020204030204" pitchFamily="34" charset="0"/>
                <a:cs typeface="Arial" panose="020B0604020202020204" pitchFamily="34" charset="0"/>
              </a:rPr>
              <a:t> input user pada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halaman</a:t>
            </a:r>
            <a:r>
              <a:rPr lang="en-ID" sz="1800" dirty="0">
                <a:effectLst/>
                <a:latin typeface="Times New Roman" panose="02020603050405020304" pitchFamily="18" charset="0"/>
                <a:ea typeface="Calibri" panose="020F0502020204030204" pitchFamily="34" charset="0"/>
                <a:cs typeface="Arial" panose="020B0604020202020204" pitchFamily="34" charset="0"/>
              </a:rPr>
              <a:t> web html dan data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tersimpan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1800" dirty="0">
                <a:effectLst/>
                <a:latin typeface="Times New Roman" panose="02020603050405020304" pitchFamily="18" charset="0"/>
                <a:ea typeface="Calibri" panose="020F0502020204030204" pitchFamily="34" charset="0"/>
                <a:cs typeface="Arial" panose="020B0604020202020204" pitchFamily="34" charset="0"/>
              </a:rPr>
              <a:t> MySQL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phpmyadmin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Ini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menunjukkan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bahwa</a:t>
            </a:r>
            <a:r>
              <a:rPr lang="en-ID" sz="1800" dirty="0">
                <a:effectLst/>
                <a:latin typeface="Times New Roman" panose="02020603050405020304" pitchFamily="18" charset="0"/>
                <a:ea typeface="Calibri" panose="020F0502020204030204" pitchFamily="34" charset="0"/>
                <a:cs typeface="Arial" panose="020B0604020202020204" pitchFamily="34" charset="0"/>
              </a:rPr>
              <a:t> setting setpoint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sudah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bekerja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sesuai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harapan</a:t>
            </a:r>
            <a:r>
              <a:rPr lang="en-ID" sz="1800" dirty="0">
                <a:effectLst/>
                <a:latin typeface="Times New Roman" panose="02020603050405020304" pitchFamily="18" charset="0"/>
                <a:ea typeface="Calibri" panose="020F0502020204030204" pitchFamily="34" charset="0"/>
                <a:cs typeface="Arial" panose="020B0604020202020204" pitchFamily="34" charset="0"/>
              </a:rPr>
              <a:t>.</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endParaRPr lang="en-ID" dirty="0"/>
          </a:p>
        </p:txBody>
      </p:sp>
      <p:sp>
        <p:nvSpPr>
          <p:cNvPr id="4" name="Picture Placeholder 3">
            <a:extLst>
              <a:ext uri="{FF2B5EF4-FFF2-40B4-BE49-F238E27FC236}">
                <a16:creationId xmlns:a16="http://schemas.microsoft.com/office/drawing/2014/main" id="{CF99557F-6A41-9CD9-F987-6076A5AFF53D}"/>
              </a:ext>
            </a:extLst>
          </p:cNvPr>
          <p:cNvSpPr>
            <a:spLocks noGrp="1"/>
          </p:cNvSpPr>
          <p:nvPr>
            <p:ph type="pic" sz="quarter" idx="15"/>
          </p:nvPr>
        </p:nvSpPr>
        <p:spPr/>
      </p:sp>
      <p:sp>
        <p:nvSpPr>
          <p:cNvPr id="5" name="Text Placeholder 4">
            <a:extLst>
              <a:ext uri="{FF2B5EF4-FFF2-40B4-BE49-F238E27FC236}">
                <a16:creationId xmlns:a16="http://schemas.microsoft.com/office/drawing/2014/main" id="{50BFF3FB-11B2-3C4C-A2FA-9E4E4657B308}"/>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99DF69A6-A113-8FF7-2529-7A08ADBE3F09}"/>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pic>
        <p:nvPicPr>
          <p:cNvPr id="7" name="Picture 6" descr="A screenshot of a computer&#10;&#10;Description automatically generated">
            <a:extLst>
              <a:ext uri="{FF2B5EF4-FFF2-40B4-BE49-F238E27FC236}">
                <a16:creationId xmlns:a16="http://schemas.microsoft.com/office/drawing/2014/main" id="{97C2CBCB-B09A-C9BE-6629-841C15BF7AE8}"/>
              </a:ext>
            </a:extLst>
          </p:cNvPr>
          <p:cNvPicPr>
            <a:picLocks noChangeAspect="1"/>
          </p:cNvPicPr>
          <p:nvPr/>
        </p:nvPicPr>
        <p:blipFill>
          <a:blip r:embed="rId2"/>
          <a:stretch>
            <a:fillRect/>
          </a:stretch>
        </p:blipFill>
        <p:spPr>
          <a:xfrm>
            <a:off x="909866" y="3505200"/>
            <a:ext cx="5731510" cy="3116580"/>
          </a:xfrm>
          <a:prstGeom prst="rect">
            <a:avLst/>
          </a:prstGeom>
        </p:spPr>
      </p:pic>
    </p:spTree>
    <p:extLst>
      <p:ext uri="{BB962C8B-B14F-4D97-AF65-F5344CB8AC3E}">
        <p14:creationId xmlns:p14="http://schemas.microsoft.com/office/powerpoint/2010/main" val="2901382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716A-9F3B-15BF-AC2A-780739BC33CE}"/>
              </a:ext>
            </a:extLst>
          </p:cNvPr>
          <p:cNvSpPr>
            <a:spLocks noGrp="1"/>
          </p:cNvSpPr>
          <p:nvPr>
            <p:ph type="title"/>
          </p:nvPr>
        </p:nvSpPr>
        <p:spPr/>
        <p:txBody>
          <a:bodyPr/>
          <a:lstStyle/>
          <a:p>
            <a:r>
              <a:rPr lang="en-ID" dirty="0" err="1"/>
              <a:t>Analisis</a:t>
            </a:r>
            <a:r>
              <a:rPr lang="en-ID" dirty="0"/>
              <a:t> Performa </a:t>
            </a:r>
            <a:r>
              <a:rPr lang="en-ID" dirty="0" err="1"/>
              <a:t>Produk</a:t>
            </a:r>
            <a:endParaRPr lang="en-ID"/>
          </a:p>
        </p:txBody>
      </p:sp>
      <p:sp>
        <p:nvSpPr>
          <p:cNvPr id="3" name="Content Placeholder 2">
            <a:extLst>
              <a:ext uri="{FF2B5EF4-FFF2-40B4-BE49-F238E27FC236}">
                <a16:creationId xmlns:a16="http://schemas.microsoft.com/office/drawing/2014/main" id="{53B7EA44-FED3-965D-E609-5A54C1701041}"/>
              </a:ext>
            </a:extLst>
          </p:cNvPr>
          <p:cNvSpPr>
            <a:spLocks noGrp="1"/>
          </p:cNvSpPr>
          <p:nvPr>
            <p:ph sz="quarter" idx="13"/>
          </p:nvPr>
        </p:nvSpPr>
        <p:spPr/>
        <p:txBody>
          <a:bodyPr/>
          <a:lstStyle/>
          <a:p>
            <a:r>
              <a:rPr lang="en-ID" sz="1800" dirty="0" err="1">
                <a:effectLst/>
                <a:latin typeface="Times New Roman" panose="02020603050405020304" pitchFamily="18" charset="0"/>
                <a:ea typeface="Calibri" panose="020F0502020204030204" pitchFamily="34" charset="0"/>
              </a:rPr>
              <a:t>terdapat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kendala</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ditemukan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Kendala</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signifikan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terjadi</a:t>
            </a:r>
            <a:r>
              <a:rPr lang="en-ID" sz="1800" dirty="0">
                <a:effectLst/>
                <a:latin typeface="Times New Roman" panose="02020603050405020304" pitchFamily="18" charset="0"/>
                <a:ea typeface="Calibri" panose="020F0502020204030204" pitchFamily="34" charset="0"/>
              </a:rPr>
              <a:t> pada sensor pH dan </a:t>
            </a:r>
            <a:r>
              <a:rPr lang="en-ID" sz="1800" dirty="0" err="1">
                <a:effectLst/>
                <a:latin typeface="Times New Roman" panose="02020603050405020304" pitchFamily="18" charset="0"/>
                <a:ea typeface="Calibri" panose="020F0502020204030204" pitchFamily="34" charset="0"/>
              </a:rPr>
              <a:t>salinitas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Berikut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merupakan</a:t>
            </a:r>
            <a:r>
              <a:rPr lang="en-ID" sz="1800" dirty="0">
                <a:effectLst/>
                <a:latin typeface="Times New Roman" panose="02020603050405020304" pitchFamily="18" charset="0"/>
                <a:ea typeface="Calibri" panose="020F0502020204030204" pitchFamily="34" charset="0"/>
              </a:rPr>
              <a:t> data </a:t>
            </a:r>
            <a:r>
              <a:rPr lang="en-ID" sz="1800" dirty="0" err="1">
                <a:effectLst/>
                <a:latin typeface="Times New Roman" panose="02020603050405020304" pitchFamily="18" charset="0"/>
                <a:ea typeface="Calibri" panose="020F0502020204030204" pitchFamily="34" charset="0"/>
              </a:rPr>
              <a:t>pengukuran</a:t>
            </a:r>
            <a:r>
              <a:rPr lang="en-ID" sz="1800" dirty="0">
                <a:effectLst/>
                <a:latin typeface="Times New Roman" panose="02020603050405020304" pitchFamily="18" charset="0"/>
                <a:ea typeface="Calibri" panose="020F0502020204030204" pitchFamily="34" charset="0"/>
              </a:rPr>
              <a:t> pH dan </a:t>
            </a:r>
            <a:r>
              <a:rPr lang="en-ID" sz="1800" dirty="0" err="1">
                <a:effectLst/>
                <a:latin typeface="Times New Roman" panose="02020603050405020304" pitchFamily="18" charset="0"/>
                <a:ea typeface="Calibri" panose="020F0502020204030204" pitchFamily="34" charset="0"/>
              </a:rPr>
              <a:t>salinitas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jika</a:t>
            </a:r>
            <a:r>
              <a:rPr lang="en-ID" sz="1800" dirty="0">
                <a:effectLst/>
                <a:latin typeface="Times New Roman" panose="02020603050405020304" pitchFamily="18" charset="0"/>
                <a:ea typeface="Calibri" panose="020F0502020204030204" pitchFamily="34" charset="0"/>
              </a:rPr>
              <a:t> salah </a:t>
            </a:r>
            <a:r>
              <a:rPr lang="en-ID" sz="1800" dirty="0" err="1">
                <a:effectLst/>
                <a:latin typeface="Times New Roman" panose="02020603050405020304" pitchFamily="18" charset="0"/>
                <a:ea typeface="Calibri" panose="020F0502020204030204" pitchFamily="34" charset="0"/>
              </a:rPr>
              <a:t>satu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dipasang</a:t>
            </a:r>
            <a:r>
              <a:rPr lang="en-ID" sz="1800" dirty="0">
                <a:effectLst/>
                <a:latin typeface="Times New Roman" panose="02020603050405020304" pitchFamily="18" charset="0"/>
                <a:ea typeface="Calibri" panose="020F0502020204030204" pitchFamily="34" charset="0"/>
              </a:rPr>
              <a:t>.</a:t>
            </a:r>
          </a:p>
          <a:p>
            <a:r>
              <a:rPr lang="en-ID" sz="1800" dirty="0">
                <a:effectLst/>
                <a:latin typeface="Times New Roman" panose="02020603050405020304" pitchFamily="18" charset="0"/>
                <a:ea typeface="Calibri" panose="020F0502020204030204" pitchFamily="34" charset="0"/>
              </a:rPr>
              <a:t> </a:t>
            </a:r>
            <a:endParaRPr lang="en-ID" dirty="0"/>
          </a:p>
        </p:txBody>
      </p:sp>
      <p:sp>
        <p:nvSpPr>
          <p:cNvPr id="4" name="Picture Placeholder 3">
            <a:extLst>
              <a:ext uri="{FF2B5EF4-FFF2-40B4-BE49-F238E27FC236}">
                <a16:creationId xmlns:a16="http://schemas.microsoft.com/office/drawing/2014/main" id="{C3A38617-BF66-59B6-5C23-E9D34E2098DC}"/>
              </a:ext>
            </a:extLst>
          </p:cNvPr>
          <p:cNvSpPr>
            <a:spLocks noGrp="1"/>
          </p:cNvSpPr>
          <p:nvPr>
            <p:ph type="pic" sz="quarter" idx="15"/>
          </p:nvPr>
        </p:nvSpPr>
        <p:spPr/>
      </p:sp>
      <p:sp>
        <p:nvSpPr>
          <p:cNvPr id="5" name="Text Placeholder 4">
            <a:extLst>
              <a:ext uri="{FF2B5EF4-FFF2-40B4-BE49-F238E27FC236}">
                <a16:creationId xmlns:a16="http://schemas.microsoft.com/office/drawing/2014/main" id="{35420C79-FCAF-B503-16EA-A0E98A21CE13}"/>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42505DA5-1283-D2E2-24C4-B51FC4AAEEC4}"/>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graphicFrame>
        <p:nvGraphicFramePr>
          <p:cNvPr id="8" name="Table 7">
            <a:extLst>
              <a:ext uri="{FF2B5EF4-FFF2-40B4-BE49-F238E27FC236}">
                <a16:creationId xmlns:a16="http://schemas.microsoft.com/office/drawing/2014/main" id="{56897A52-EA78-4FA5-A48B-9E67FDA84905}"/>
              </a:ext>
            </a:extLst>
          </p:cNvPr>
          <p:cNvGraphicFramePr>
            <a:graphicFrameLocks noGrp="1"/>
          </p:cNvGraphicFramePr>
          <p:nvPr>
            <p:extLst>
              <p:ext uri="{D42A27DB-BD31-4B8C-83A1-F6EECF244321}">
                <p14:modId xmlns:p14="http://schemas.microsoft.com/office/powerpoint/2010/main" val="909792725"/>
              </p:ext>
            </p:extLst>
          </p:nvPr>
        </p:nvGraphicFramePr>
        <p:xfrm>
          <a:off x="1066800" y="3432976"/>
          <a:ext cx="2921000" cy="2016003"/>
        </p:xfrm>
        <a:graphic>
          <a:graphicData uri="http://schemas.openxmlformats.org/drawingml/2006/table">
            <a:tbl>
              <a:tblPr firstRow="1" firstCol="1" bandRow="1">
                <a:tableStyleId>{BDBED569-4797-4DF1-A0F4-6AAB3CD982D8}</a:tableStyleId>
              </a:tblPr>
              <a:tblGrid>
                <a:gridCol w="897255">
                  <a:extLst>
                    <a:ext uri="{9D8B030D-6E8A-4147-A177-3AD203B41FA5}">
                      <a16:colId xmlns:a16="http://schemas.microsoft.com/office/drawing/2014/main" val="3680789847"/>
                    </a:ext>
                  </a:extLst>
                </a:gridCol>
                <a:gridCol w="690245">
                  <a:extLst>
                    <a:ext uri="{9D8B030D-6E8A-4147-A177-3AD203B41FA5}">
                      <a16:colId xmlns:a16="http://schemas.microsoft.com/office/drawing/2014/main" val="1864575777"/>
                    </a:ext>
                  </a:extLst>
                </a:gridCol>
                <a:gridCol w="1333500">
                  <a:extLst>
                    <a:ext uri="{9D8B030D-6E8A-4147-A177-3AD203B41FA5}">
                      <a16:colId xmlns:a16="http://schemas.microsoft.com/office/drawing/2014/main" val="1475724005"/>
                    </a:ext>
                  </a:extLst>
                </a:gridCol>
              </a:tblGrid>
              <a:tr h="183273">
                <a:tc>
                  <a:txBody>
                    <a:bodyPr/>
                    <a:lstStyle/>
                    <a:p>
                      <a:pPr indent="180340" algn="l"/>
                      <a:r>
                        <a:rPr lang="en-US" sz="1100">
                          <a:effectLst/>
                        </a:rPr>
                        <a:t>Data ke-</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pH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dirty="0" err="1">
                          <a:effectLst/>
                        </a:rPr>
                        <a:t>Salinitas</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24494008"/>
                  </a:ext>
                </a:extLst>
              </a:tr>
              <a:tr h="183273">
                <a:tc>
                  <a:txBody>
                    <a:bodyPr/>
                    <a:lstStyle/>
                    <a:p>
                      <a:pPr indent="180340" algn="l"/>
                      <a:r>
                        <a:rPr lang="en-US" sz="1100">
                          <a:effectLst/>
                        </a:rPr>
                        <a:t>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dirty="0">
                          <a:effectLst/>
                        </a:rPr>
                        <a:t>6.8</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30352348"/>
                  </a:ext>
                </a:extLst>
              </a:tr>
              <a:tr h="183273">
                <a:tc>
                  <a:txBody>
                    <a:bodyPr/>
                    <a:lstStyle/>
                    <a:p>
                      <a:pPr indent="180340" algn="l"/>
                      <a:r>
                        <a:rPr lang="en-US" sz="1100" dirty="0">
                          <a:effectLst/>
                        </a:rPr>
                        <a:t>2</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92345996"/>
                  </a:ext>
                </a:extLst>
              </a:tr>
              <a:tr h="183273">
                <a:tc>
                  <a:txBody>
                    <a:bodyPr/>
                    <a:lstStyle/>
                    <a:p>
                      <a:pPr indent="180340" algn="l"/>
                      <a:r>
                        <a:rPr lang="en-US" sz="1100">
                          <a:effectLst/>
                        </a:rPr>
                        <a:t>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0032124"/>
                  </a:ext>
                </a:extLst>
              </a:tr>
              <a:tr h="183273">
                <a:tc>
                  <a:txBody>
                    <a:bodyPr/>
                    <a:lstStyle/>
                    <a:p>
                      <a:pPr indent="180340" algn="l"/>
                      <a:r>
                        <a:rPr lang="en-US" sz="1100">
                          <a:effectLst/>
                        </a:rPr>
                        <a:t>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15975143"/>
                  </a:ext>
                </a:extLst>
              </a:tr>
              <a:tr h="183273">
                <a:tc>
                  <a:txBody>
                    <a:bodyPr/>
                    <a:lstStyle/>
                    <a:p>
                      <a:pPr indent="180340" algn="l"/>
                      <a:r>
                        <a:rPr lang="en-US" sz="1100">
                          <a:effectLst/>
                        </a:rPr>
                        <a:t>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8239898"/>
                  </a:ext>
                </a:extLst>
              </a:tr>
              <a:tr h="183273">
                <a:tc>
                  <a:txBody>
                    <a:bodyPr/>
                    <a:lstStyle/>
                    <a:p>
                      <a:pPr indent="180340" algn="l"/>
                      <a:r>
                        <a:rPr lang="en-US" sz="1100">
                          <a:effectLst/>
                        </a:rPr>
                        <a:t>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41596246"/>
                  </a:ext>
                </a:extLst>
              </a:tr>
              <a:tr h="183273">
                <a:tc>
                  <a:txBody>
                    <a:bodyPr/>
                    <a:lstStyle/>
                    <a:p>
                      <a:pPr indent="180340" algn="l"/>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9979835"/>
                  </a:ext>
                </a:extLst>
              </a:tr>
              <a:tr h="183273">
                <a:tc>
                  <a:txBody>
                    <a:bodyPr/>
                    <a:lstStyle/>
                    <a:p>
                      <a:pPr indent="180340" algn="l"/>
                      <a:r>
                        <a:rPr lang="en-US" sz="1100">
                          <a:effectLst/>
                        </a:rPr>
                        <a:t>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87326281"/>
                  </a:ext>
                </a:extLst>
              </a:tr>
              <a:tr h="183273">
                <a:tc>
                  <a:txBody>
                    <a:bodyPr/>
                    <a:lstStyle/>
                    <a:p>
                      <a:pPr indent="180340" algn="l"/>
                      <a:r>
                        <a:rPr lang="en-US" sz="1100">
                          <a:effectLst/>
                        </a:rPr>
                        <a:t>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9789429"/>
                  </a:ext>
                </a:extLst>
              </a:tr>
              <a:tr h="183273">
                <a:tc>
                  <a:txBody>
                    <a:bodyPr/>
                    <a:lstStyle/>
                    <a:p>
                      <a:pPr indent="180340" algn="l"/>
                      <a:r>
                        <a:rPr lang="en-US" sz="1100">
                          <a:effectLst/>
                        </a:rPr>
                        <a:t>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6.6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dirty="0" err="1">
                          <a:effectLst/>
                        </a:rPr>
                        <a:t>Tidak</a:t>
                      </a:r>
                      <a:r>
                        <a:rPr lang="en-US" sz="1100" dirty="0">
                          <a:effectLst/>
                        </a:rPr>
                        <a:t> </a:t>
                      </a:r>
                      <a:r>
                        <a:rPr lang="en-US" sz="1100" dirty="0" err="1">
                          <a:effectLst/>
                        </a:rPr>
                        <a:t>dipasang</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3527056"/>
                  </a:ext>
                </a:extLst>
              </a:tr>
            </a:tbl>
          </a:graphicData>
        </a:graphic>
      </p:graphicFrame>
      <p:graphicFrame>
        <p:nvGraphicFramePr>
          <p:cNvPr id="9" name="Table 8">
            <a:extLst>
              <a:ext uri="{FF2B5EF4-FFF2-40B4-BE49-F238E27FC236}">
                <a16:creationId xmlns:a16="http://schemas.microsoft.com/office/drawing/2014/main" id="{FAABFAEA-1141-475D-5E6B-5BF26AA3DE8C}"/>
              </a:ext>
            </a:extLst>
          </p:cNvPr>
          <p:cNvGraphicFramePr>
            <a:graphicFrameLocks noGrp="1"/>
          </p:cNvGraphicFramePr>
          <p:nvPr>
            <p:extLst>
              <p:ext uri="{D42A27DB-BD31-4B8C-83A1-F6EECF244321}">
                <p14:modId xmlns:p14="http://schemas.microsoft.com/office/powerpoint/2010/main" val="1713928468"/>
              </p:ext>
            </p:extLst>
          </p:nvPr>
        </p:nvGraphicFramePr>
        <p:xfrm>
          <a:off x="4059766" y="3437441"/>
          <a:ext cx="3352800" cy="2015850"/>
        </p:xfrm>
        <a:graphic>
          <a:graphicData uri="http://schemas.openxmlformats.org/drawingml/2006/table">
            <a:tbl>
              <a:tblPr firstRow="1" firstCol="1" bandRow="1">
                <a:tableStyleId>{BDBED569-4797-4DF1-A0F4-6AAB3CD982D8}</a:tableStyleId>
              </a:tblPr>
              <a:tblGrid>
                <a:gridCol w="1113397">
                  <a:extLst>
                    <a:ext uri="{9D8B030D-6E8A-4147-A177-3AD203B41FA5}">
                      <a16:colId xmlns:a16="http://schemas.microsoft.com/office/drawing/2014/main" val="2022879860"/>
                    </a:ext>
                  </a:extLst>
                </a:gridCol>
                <a:gridCol w="1248803">
                  <a:extLst>
                    <a:ext uri="{9D8B030D-6E8A-4147-A177-3AD203B41FA5}">
                      <a16:colId xmlns:a16="http://schemas.microsoft.com/office/drawing/2014/main" val="1746260664"/>
                    </a:ext>
                  </a:extLst>
                </a:gridCol>
                <a:gridCol w="990600">
                  <a:extLst>
                    <a:ext uri="{9D8B030D-6E8A-4147-A177-3AD203B41FA5}">
                      <a16:colId xmlns:a16="http://schemas.microsoft.com/office/drawing/2014/main" val="3542452044"/>
                    </a:ext>
                  </a:extLst>
                </a:gridCol>
              </a:tblGrid>
              <a:tr h="164189">
                <a:tc>
                  <a:txBody>
                    <a:bodyPr/>
                    <a:lstStyle/>
                    <a:p>
                      <a:pPr indent="180340" algn="ctr"/>
                      <a:r>
                        <a:rPr lang="en-US" sz="1100" dirty="0">
                          <a:effectLst/>
                        </a:rPr>
                        <a:t>Data </a:t>
                      </a:r>
                      <a:r>
                        <a:rPr lang="en-US" sz="1100" dirty="0" err="1">
                          <a:effectLst/>
                        </a:rPr>
                        <a:t>ke</a:t>
                      </a:r>
                      <a:r>
                        <a:rPr lang="en-US" sz="1100" dirty="0">
                          <a:effectLst/>
                        </a:rPr>
                        <a:t>-</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pH</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salinitas</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80075097"/>
                  </a:ext>
                </a:extLst>
              </a:tr>
              <a:tr h="184821">
                <a:tc>
                  <a:txBody>
                    <a:bodyPr/>
                    <a:lstStyle/>
                    <a:p>
                      <a:pPr indent="180340" algn="ctr"/>
                      <a:r>
                        <a:rPr lang="en-US" sz="1100" dirty="0">
                          <a:effectLst/>
                        </a:rPr>
                        <a:t>1</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91943359"/>
                  </a:ext>
                </a:extLst>
              </a:tr>
              <a:tr h="184821">
                <a:tc>
                  <a:txBody>
                    <a:bodyPr/>
                    <a:lstStyle/>
                    <a:p>
                      <a:pPr indent="180340" algn="ctr"/>
                      <a:r>
                        <a:rPr lang="en-US" sz="1100">
                          <a:effectLst/>
                        </a:rPr>
                        <a:t>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433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2700463"/>
                  </a:ext>
                </a:extLst>
              </a:tr>
              <a:tr h="184821">
                <a:tc>
                  <a:txBody>
                    <a:bodyPr/>
                    <a:lstStyle/>
                    <a:p>
                      <a:pPr indent="180340" algn="ctr"/>
                      <a:r>
                        <a:rPr lang="en-US" sz="1100">
                          <a:effectLst/>
                        </a:rPr>
                        <a:t>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419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8895914"/>
                  </a:ext>
                </a:extLst>
              </a:tr>
              <a:tr h="184821">
                <a:tc>
                  <a:txBody>
                    <a:bodyPr/>
                    <a:lstStyle/>
                    <a:p>
                      <a:pPr indent="180340" algn="ctr"/>
                      <a:r>
                        <a:rPr lang="en-US" sz="1100">
                          <a:effectLst/>
                        </a:rPr>
                        <a:t>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64391222"/>
                  </a:ext>
                </a:extLst>
              </a:tr>
              <a:tr h="184821">
                <a:tc>
                  <a:txBody>
                    <a:bodyPr/>
                    <a:lstStyle/>
                    <a:p>
                      <a:pPr indent="180340" algn="ctr"/>
                      <a:r>
                        <a:rPr lang="en-US" sz="1100">
                          <a:effectLst/>
                        </a:rPr>
                        <a:t>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dirty="0">
                          <a:effectLst/>
                        </a:rPr>
                        <a:t>412</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05672972"/>
                  </a:ext>
                </a:extLst>
              </a:tr>
              <a:tr h="184821">
                <a:tc>
                  <a:txBody>
                    <a:bodyPr/>
                    <a:lstStyle/>
                    <a:p>
                      <a:pPr indent="180340" algn="ctr"/>
                      <a:r>
                        <a:rPr lang="en-US" sz="1100">
                          <a:effectLst/>
                        </a:rPr>
                        <a:t>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568513827"/>
                  </a:ext>
                </a:extLst>
              </a:tr>
              <a:tr h="184821">
                <a:tc>
                  <a:txBody>
                    <a:bodyPr/>
                    <a:lstStyle/>
                    <a:p>
                      <a:pPr indent="180340" algn="ctr"/>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20215154"/>
                  </a:ext>
                </a:extLst>
              </a:tr>
              <a:tr h="184821">
                <a:tc>
                  <a:txBody>
                    <a:bodyPr/>
                    <a:lstStyle/>
                    <a:p>
                      <a:pPr indent="180340" algn="ctr"/>
                      <a:r>
                        <a:rPr lang="en-US" sz="1100">
                          <a:effectLst/>
                        </a:rPr>
                        <a:t>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64958510"/>
                  </a:ext>
                </a:extLst>
              </a:tr>
              <a:tr h="184821">
                <a:tc>
                  <a:txBody>
                    <a:bodyPr/>
                    <a:lstStyle/>
                    <a:p>
                      <a:pPr indent="180340" algn="ctr"/>
                      <a:r>
                        <a:rPr lang="en-US" sz="1100">
                          <a:effectLst/>
                        </a:rPr>
                        <a:t>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418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4768690"/>
                  </a:ext>
                </a:extLst>
              </a:tr>
              <a:tr h="184821">
                <a:tc>
                  <a:txBody>
                    <a:bodyPr/>
                    <a:lstStyle/>
                    <a:p>
                      <a:pPr indent="180340" algn="ctr"/>
                      <a:r>
                        <a:rPr lang="en-US" sz="1100">
                          <a:effectLst/>
                        </a:rPr>
                        <a:t>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Tidak dipasang</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dirty="0">
                          <a:effectLst/>
                        </a:rPr>
                        <a:t>430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62773640"/>
                  </a:ext>
                </a:extLst>
              </a:tr>
            </a:tbl>
          </a:graphicData>
        </a:graphic>
      </p:graphicFrame>
      <p:graphicFrame>
        <p:nvGraphicFramePr>
          <p:cNvPr id="10" name="Table 9">
            <a:extLst>
              <a:ext uri="{FF2B5EF4-FFF2-40B4-BE49-F238E27FC236}">
                <a16:creationId xmlns:a16="http://schemas.microsoft.com/office/drawing/2014/main" id="{CEC06EC0-F6F1-FF10-A761-019F6C17CF69}"/>
              </a:ext>
            </a:extLst>
          </p:cNvPr>
          <p:cNvGraphicFramePr>
            <a:graphicFrameLocks noGrp="1"/>
          </p:cNvGraphicFramePr>
          <p:nvPr>
            <p:extLst>
              <p:ext uri="{D42A27DB-BD31-4B8C-83A1-F6EECF244321}">
                <p14:modId xmlns:p14="http://schemas.microsoft.com/office/powerpoint/2010/main" val="2034799678"/>
              </p:ext>
            </p:extLst>
          </p:nvPr>
        </p:nvGraphicFramePr>
        <p:xfrm>
          <a:off x="7543800" y="3429000"/>
          <a:ext cx="2946400" cy="2011680"/>
        </p:xfrm>
        <a:graphic>
          <a:graphicData uri="http://schemas.openxmlformats.org/drawingml/2006/table">
            <a:tbl>
              <a:tblPr firstRow="1" firstCol="1" bandRow="1">
                <a:tableStyleId>{BDBED569-4797-4DF1-A0F4-6AAB3CD982D8}</a:tableStyleId>
              </a:tblPr>
              <a:tblGrid>
                <a:gridCol w="897255">
                  <a:extLst>
                    <a:ext uri="{9D8B030D-6E8A-4147-A177-3AD203B41FA5}">
                      <a16:colId xmlns:a16="http://schemas.microsoft.com/office/drawing/2014/main" val="529362145"/>
                    </a:ext>
                  </a:extLst>
                </a:gridCol>
                <a:gridCol w="989965">
                  <a:extLst>
                    <a:ext uri="{9D8B030D-6E8A-4147-A177-3AD203B41FA5}">
                      <a16:colId xmlns:a16="http://schemas.microsoft.com/office/drawing/2014/main" val="1319297399"/>
                    </a:ext>
                  </a:extLst>
                </a:gridCol>
                <a:gridCol w="1059180">
                  <a:extLst>
                    <a:ext uri="{9D8B030D-6E8A-4147-A177-3AD203B41FA5}">
                      <a16:colId xmlns:a16="http://schemas.microsoft.com/office/drawing/2014/main" val="2147181518"/>
                    </a:ext>
                  </a:extLst>
                </a:gridCol>
              </a:tblGrid>
              <a:tr h="182880">
                <a:tc>
                  <a:txBody>
                    <a:bodyPr/>
                    <a:lstStyle/>
                    <a:p>
                      <a:pPr indent="180340" algn="l"/>
                      <a:r>
                        <a:rPr lang="en-US" sz="1100">
                          <a:effectLst/>
                        </a:rPr>
                        <a:t>Data ke-</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pH</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l"/>
                      <a:r>
                        <a:rPr lang="en-US" sz="1100">
                          <a:effectLst/>
                        </a:rPr>
                        <a:t>salinitas</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5586102"/>
                  </a:ext>
                </a:extLst>
              </a:tr>
              <a:tr h="182880">
                <a:tc>
                  <a:txBody>
                    <a:bodyPr/>
                    <a:lstStyle/>
                    <a:p>
                      <a:pPr indent="180340" algn="ctr"/>
                      <a:r>
                        <a:rPr lang="en-US" sz="1100">
                          <a:effectLst/>
                        </a:rPr>
                        <a:t>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latin typeface="Tw Cen MT (Body)"/>
                          <a:ea typeface="Calibri" panose="020F0502020204030204" pitchFamily="34" charset="0"/>
                          <a:cs typeface="Arial" panose="020B0604020202020204" pitchFamily="34" charset="0"/>
                        </a:rPr>
                        <a:t>40.24</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5259306"/>
                  </a:ext>
                </a:extLst>
              </a:tr>
              <a:tr h="182880">
                <a:tc>
                  <a:txBody>
                    <a:bodyPr/>
                    <a:lstStyle/>
                    <a:p>
                      <a:pPr indent="180340" algn="ctr"/>
                      <a:r>
                        <a:rPr lang="en-US" sz="1100">
                          <a:effectLst/>
                        </a:rPr>
                        <a:t>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latin typeface="Tw Cen MT (Body)"/>
                          <a:ea typeface="Calibri" panose="020F0502020204030204" pitchFamily="34" charset="0"/>
                          <a:cs typeface="Arial" panose="020B0604020202020204" pitchFamily="34" charset="0"/>
                        </a:rPr>
                        <a:t>40.20</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80686420"/>
                  </a:ext>
                </a:extLst>
              </a:tr>
              <a:tr h="182880">
                <a:tc>
                  <a:txBody>
                    <a:bodyPr/>
                    <a:lstStyle/>
                    <a:p>
                      <a:pPr indent="180340" algn="ctr"/>
                      <a:r>
                        <a:rPr lang="en-US" sz="1100">
                          <a:effectLst/>
                        </a:rPr>
                        <a:t>3</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40.29</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47649729"/>
                  </a:ext>
                </a:extLst>
              </a:tr>
              <a:tr h="182880">
                <a:tc>
                  <a:txBody>
                    <a:bodyPr/>
                    <a:lstStyle/>
                    <a:p>
                      <a:pPr indent="180340" algn="ctr"/>
                      <a:r>
                        <a:rPr lang="en-US" sz="1100">
                          <a:effectLst/>
                        </a:rPr>
                        <a:t>4</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40.25</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48762186"/>
                  </a:ext>
                </a:extLst>
              </a:tr>
              <a:tr h="182880">
                <a:tc>
                  <a:txBody>
                    <a:bodyPr/>
                    <a:lstStyle/>
                    <a:p>
                      <a:pPr indent="180340" algn="ctr"/>
                      <a:r>
                        <a:rPr lang="en-US" sz="1100">
                          <a:effectLst/>
                        </a:rPr>
                        <a:t>5</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40.24</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422</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7877745"/>
                  </a:ext>
                </a:extLst>
              </a:tr>
              <a:tr h="182880">
                <a:tc>
                  <a:txBody>
                    <a:bodyPr/>
                    <a:lstStyle/>
                    <a:p>
                      <a:pPr indent="180340" algn="ctr"/>
                      <a:r>
                        <a:rPr lang="en-US" sz="1100">
                          <a:effectLst/>
                        </a:rPr>
                        <a:t>6</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40.23</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55734615"/>
                  </a:ext>
                </a:extLst>
              </a:tr>
              <a:tr h="182880">
                <a:tc>
                  <a:txBody>
                    <a:bodyPr/>
                    <a:lstStyle/>
                    <a:p>
                      <a:pPr indent="180340" algn="ctr"/>
                      <a:r>
                        <a:rPr lang="en-US" sz="1100">
                          <a:effectLst/>
                        </a:rPr>
                        <a:t>7</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40.23</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421</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8095061"/>
                  </a:ext>
                </a:extLst>
              </a:tr>
              <a:tr h="182880">
                <a:tc>
                  <a:txBody>
                    <a:bodyPr/>
                    <a:lstStyle/>
                    <a:p>
                      <a:pPr indent="180340" algn="ctr"/>
                      <a:r>
                        <a:rPr lang="en-US" sz="1100">
                          <a:effectLst/>
                        </a:rPr>
                        <a:t>8</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40.25</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429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5616677"/>
                  </a:ext>
                </a:extLst>
              </a:tr>
              <a:tr h="182880">
                <a:tc>
                  <a:txBody>
                    <a:bodyPr/>
                    <a:lstStyle/>
                    <a:p>
                      <a:pPr indent="180340" algn="ctr"/>
                      <a:r>
                        <a:rPr lang="en-US" sz="1100">
                          <a:effectLst/>
                        </a:rPr>
                        <a:t>9</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40.26</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a:effectLst/>
                        </a:rPr>
                        <a:t>430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86915373"/>
                  </a:ext>
                </a:extLst>
              </a:tr>
              <a:tr h="182880">
                <a:tc>
                  <a:txBody>
                    <a:bodyPr/>
                    <a:lstStyle/>
                    <a:p>
                      <a:pPr indent="180340" algn="ctr"/>
                      <a:r>
                        <a:rPr lang="en-US" sz="1100">
                          <a:effectLst/>
                        </a:rPr>
                        <a:t>10</a:t>
                      </a:r>
                      <a:endParaRPr lang="en-ID"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kumimoji="0" lang="en-US" sz="1100" b="0" i="0" u="none" strike="noStrike" kern="1200" cap="none" spc="0" normalizeH="0" baseline="0" noProof="0">
                          <a:ln>
                            <a:noFill/>
                          </a:ln>
                          <a:solidFill>
                            <a:prstClr val="black"/>
                          </a:solidFill>
                          <a:effectLst/>
                          <a:uLnTx/>
                          <a:uFillTx/>
                          <a:latin typeface="Tw Cen MT (Body)"/>
                          <a:ea typeface="Calibri" panose="020F0502020204030204" pitchFamily="34" charset="0"/>
                          <a:cs typeface="Arial" panose="020B0604020202020204" pitchFamily="34" charset="0"/>
                        </a:rPr>
                        <a:t>40.26</a:t>
                      </a:r>
                      <a:endParaRPr lang="en-ID" sz="1100" dirty="0">
                        <a:effectLst/>
                        <a:latin typeface="Tw Cen MT (Body)"/>
                        <a:ea typeface="Calibri" panose="020F0502020204030204" pitchFamily="34" charset="0"/>
                        <a:cs typeface="Arial" panose="020B0604020202020204" pitchFamily="34" charset="0"/>
                      </a:endParaRPr>
                    </a:p>
                  </a:txBody>
                  <a:tcPr marL="68580" marR="68580" marT="0" marB="0" anchor="ctr"/>
                </a:tc>
                <a:tc>
                  <a:txBody>
                    <a:bodyPr/>
                    <a:lstStyle/>
                    <a:p>
                      <a:pPr indent="180340" algn="ctr"/>
                      <a:r>
                        <a:rPr lang="en-US" sz="1100" dirty="0">
                          <a:effectLst/>
                        </a:rPr>
                        <a:t>420</a:t>
                      </a:r>
                      <a:endParaRPr lang="en-ID"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96456323"/>
                  </a:ext>
                </a:extLst>
              </a:tr>
            </a:tbl>
          </a:graphicData>
        </a:graphic>
      </p:graphicFrame>
    </p:spTree>
    <p:extLst>
      <p:ext uri="{BB962C8B-B14F-4D97-AF65-F5344CB8AC3E}">
        <p14:creationId xmlns:p14="http://schemas.microsoft.com/office/powerpoint/2010/main" val="271752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E913-82AB-0CE1-D666-E8D6475A74DC}"/>
              </a:ext>
            </a:extLst>
          </p:cNvPr>
          <p:cNvSpPr>
            <a:spLocks noGrp="1"/>
          </p:cNvSpPr>
          <p:nvPr>
            <p:ph type="title"/>
          </p:nvPr>
        </p:nvSpPr>
        <p:spPr/>
        <p:txBody>
          <a:bodyPr/>
          <a:lstStyle/>
          <a:p>
            <a:r>
              <a:rPr lang="en-ID" dirty="0" err="1"/>
              <a:t>Analisis</a:t>
            </a:r>
            <a:r>
              <a:rPr lang="en-ID" dirty="0"/>
              <a:t> Performa </a:t>
            </a:r>
            <a:r>
              <a:rPr lang="en-ID" dirty="0" err="1"/>
              <a:t>Produk</a:t>
            </a:r>
            <a:endParaRPr lang="en-ID" dirty="0"/>
          </a:p>
        </p:txBody>
      </p:sp>
      <p:sp>
        <p:nvSpPr>
          <p:cNvPr id="3" name="Content Placeholder 2">
            <a:extLst>
              <a:ext uri="{FF2B5EF4-FFF2-40B4-BE49-F238E27FC236}">
                <a16:creationId xmlns:a16="http://schemas.microsoft.com/office/drawing/2014/main" id="{7CF99187-5B1F-5815-4FEB-72724ADF8EED}"/>
              </a:ext>
            </a:extLst>
          </p:cNvPr>
          <p:cNvSpPr>
            <a:spLocks noGrp="1"/>
          </p:cNvSpPr>
          <p:nvPr>
            <p:ph sz="quarter" idx="13"/>
          </p:nvPr>
        </p:nvSpPr>
        <p:spPr/>
        <p:txBody>
          <a:bodyPr/>
          <a:lstStyle/>
          <a:p>
            <a:r>
              <a:rPr lang="en-ID" sz="1800" dirty="0">
                <a:effectLst/>
                <a:latin typeface="Times New Roman" panose="02020603050405020304" pitchFamily="18" charset="0"/>
                <a:ea typeface="Calibri" panose="020F0502020204030204" pitchFamily="34" charset="0"/>
                <a:cs typeface="Arial" panose="020B0604020202020204" pitchFamily="34" charset="0"/>
              </a:rPr>
              <a:t>Pada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kolom</a:t>
            </a:r>
            <a:r>
              <a:rPr lang="en-ID" sz="1800" dirty="0">
                <a:effectLst/>
                <a:latin typeface="Times New Roman" panose="02020603050405020304" pitchFamily="18" charset="0"/>
                <a:ea typeface="Calibri" panose="020F0502020204030204" pitchFamily="34" charset="0"/>
                <a:cs typeface="Arial" panose="020B0604020202020204" pitchFamily="34" charset="0"/>
              </a:rPr>
              <a:t> pH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tampak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bahwa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nilai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pengukuran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tidak</a:t>
            </a:r>
            <a:r>
              <a:rPr lang="en-ID" sz="1800" dirty="0">
                <a:effectLst/>
                <a:latin typeface="Times New Roman" panose="02020603050405020304" pitchFamily="18" charset="0"/>
                <a:ea typeface="Calibri" panose="020F0502020204030204" pitchFamily="34" charset="0"/>
                <a:cs typeface="Arial" panose="020B0604020202020204" pitchFamily="34" charset="0"/>
              </a:rPr>
              <a:t> valid,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dimana</a:t>
            </a:r>
            <a:r>
              <a:rPr lang="en-ID" sz="1800" dirty="0">
                <a:effectLst/>
                <a:latin typeface="Times New Roman" panose="02020603050405020304" pitchFamily="18" charset="0"/>
                <a:ea typeface="Calibri" panose="020F0502020204030204" pitchFamily="34" charset="0"/>
                <a:cs typeface="Arial" panose="020B0604020202020204" pitchFamily="34" charset="0"/>
              </a:rPr>
              <a:t> range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derajat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keasaman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tidak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berkisar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antara</a:t>
            </a:r>
            <a:r>
              <a:rPr lang="en-ID" sz="1800" dirty="0">
                <a:effectLst/>
                <a:latin typeface="Times New Roman" panose="02020603050405020304" pitchFamily="18" charset="0"/>
                <a:ea typeface="Calibri" panose="020F0502020204030204" pitchFamily="34" charset="0"/>
                <a:cs typeface="Arial" panose="020B0604020202020204" pitchFamily="34" charset="0"/>
              </a:rPr>
              <a:t> 0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asam</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kuat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hingga</a:t>
            </a:r>
            <a:r>
              <a:rPr lang="en-ID" sz="1800" dirty="0">
                <a:effectLst/>
                <a:latin typeface="Times New Roman" panose="02020603050405020304" pitchFamily="18" charset="0"/>
                <a:ea typeface="Calibri" panose="020F0502020204030204" pitchFamily="34" charset="0"/>
                <a:cs typeface="Arial" panose="020B0604020202020204" pitchFamily="34" charset="0"/>
              </a:rPr>
              <a:t> 14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basa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kuat</a:t>
            </a:r>
            <a:r>
              <a:rPr lang="en-ID" sz="1800" dirty="0">
                <a:effectLst/>
                <a:latin typeface="Times New Roman" panose="02020603050405020304" pitchFamily="18" charset="0"/>
                <a:ea typeface="Calibri" panose="020F0502020204030204" pitchFamily="34" charset="0"/>
                <a:cs typeface="Arial" panose="020B0604020202020204" pitchFamily="34" charset="0"/>
              </a:rPr>
              <a:t>). Jika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nilai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mencapai</a:t>
            </a:r>
            <a:r>
              <a:rPr lang="en-ID" sz="1800" dirty="0">
                <a:effectLst/>
                <a:latin typeface="Times New Roman" panose="02020603050405020304" pitchFamily="18" charset="0"/>
                <a:ea typeface="Calibri" panose="020F0502020204030204" pitchFamily="34" charset="0"/>
                <a:cs typeface="Arial" panose="020B0604020202020204" pitchFamily="34" charset="0"/>
              </a:rPr>
              <a:t> &gt;40,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dapat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disimpulkan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kinerja</a:t>
            </a:r>
            <a:r>
              <a:rPr lang="en-ID" sz="1800" dirty="0">
                <a:effectLst/>
                <a:latin typeface="Times New Roman" panose="02020603050405020304" pitchFamily="18" charset="0"/>
                <a:ea typeface="Calibri" panose="020F0502020204030204" pitchFamily="34" charset="0"/>
                <a:cs typeface="Arial" panose="020B0604020202020204" pitchFamily="34" charset="0"/>
              </a:rPr>
              <a:t> sensor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bermasalah</a:t>
            </a:r>
            <a:r>
              <a:rPr lang="en-ID" sz="1800" dirty="0">
                <a:effectLst/>
                <a:latin typeface="Times New Roman" panose="02020603050405020304" pitchFamily="18" charset="0"/>
                <a:ea typeface="Calibri" panose="020F0502020204030204" pitchFamily="34" charset="0"/>
                <a:cs typeface="Arial" panose="020B0604020202020204" pitchFamily="34" charset="0"/>
              </a:rPr>
              <a:t>. Salah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satu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alasan</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kuat</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mengapa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nilai</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terbaca</a:t>
            </a:r>
            <a:r>
              <a:rPr lang="en-ID" sz="1800" dirty="0">
                <a:effectLst/>
                <a:latin typeface="Times New Roman" panose="02020603050405020304" pitchFamily="18" charset="0"/>
                <a:ea typeface="Calibri" panose="020F0502020204030204" pitchFamily="34" charset="0"/>
                <a:cs typeface="Arial" panose="020B0604020202020204" pitchFamily="34" charset="0"/>
              </a:rPr>
              <a:t> sangat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besar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ialah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kedua</a:t>
            </a:r>
            <a:r>
              <a:rPr lang="en-ID" sz="1800" dirty="0">
                <a:effectLst/>
                <a:latin typeface="Times New Roman" panose="02020603050405020304" pitchFamily="18" charset="0"/>
                <a:ea typeface="Calibri" panose="020F0502020204030204" pitchFamily="34" charset="0"/>
                <a:cs typeface="Arial" panose="020B0604020202020204" pitchFamily="34" charset="0"/>
              </a:rPr>
              <a:t> sensor (pH dan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salinitas</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memiliki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prinsip</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sama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yaitu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mencelupkan</a:t>
            </a:r>
            <a:r>
              <a:rPr lang="en-ID" sz="1800" dirty="0">
                <a:effectLst/>
                <a:latin typeface="Times New Roman" panose="02020603050405020304" pitchFamily="18" charset="0"/>
                <a:ea typeface="Calibri" panose="020F0502020204030204" pitchFamily="34" charset="0"/>
                <a:cs typeface="Arial" panose="020B0604020202020204" pitchFamily="34" charset="0"/>
              </a:rPr>
              <a:t> probe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atau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elektroda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fluida</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diukur</a:t>
            </a:r>
            <a:r>
              <a:rPr lang="en-ID" sz="1800" dirty="0">
                <a:effectLst/>
                <a:latin typeface="Times New Roman" panose="02020603050405020304" pitchFamily="18" charset="0"/>
                <a:ea typeface="Calibri" panose="020F0502020204030204" pitchFamily="34" charset="0"/>
                <a:cs typeface="Arial" panose="020B0604020202020204" pitchFamily="34" charset="0"/>
              </a:rPr>
              <a:t>. Karena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laut</a:t>
            </a:r>
            <a:r>
              <a:rPr lang="en-ID" sz="1800" dirty="0">
                <a:effectLst/>
                <a:latin typeface="Times New Roman" panose="02020603050405020304" pitchFamily="18" charset="0"/>
                <a:ea typeface="Calibri" panose="020F0502020204030204" pitchFamily="34" charset="0"/>
                <a:cs typeface="Arial" panose="020B0604020202020204" pitchFamily="34" charset="0"/>
              </a:rPr>
              <a:t> (sea water)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memiliki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resistivitas</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rendah</a:t>
            </a:r>
            <a:r>
              <a:rPr lang="en-ID" sz="1800" dirty="0">
                <a:effectLst/>
                <a:latin typeface="Times New Roman" panose="02020603050405020304" pitchFamily="18" charset="0"/>
                <a:ea typeface="Calibri" panose="020F0502020204030204" pitchFamily="34" charset="0"/>
                <a:cs typeface="Arial" panose="020B0604020202020204" pitchFamily="34" charset="0"/>
              </a:rPr>
              <a:t>,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cenderung</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menjadi</a:t>
            </a:r>
            <a:r>
              <a:rPr lang="en-ID" sz="1800" dirty="0">
                <a:effectLst/>
                <a:latin typeface="Times New Roman" panose="02020603050405020304" pitchFamily="18" charset="0"/>
                <a:ea typeface="Calibri" panose="020F0502020204030204" pitchFamily="34" charset="0"/>
                <a:cs typeface="Arial" panose="020B0604020202020204" pitchFamily="34" charset="0"/>
              </a:rPr>
              <a:t> medium electron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mengalir</a:t>
            </a:r>
            <a:r>
              <a:rPr lang="en-ID" sz="1800" dirty="0">
                <a:effectLst/>
                <a:latin typeface="Times New Roman" panose="02020603050405020304" pitchFamily="18" charset="0"/>
                <a:ea typeface="Calibri" panose="020F0502020204030204" pitchFamily="34" charset="0"/>
                <a:cs typeface="Arial" panose="020B0604020202020204" pitchFamily="34" charset="0"/>
              </a:rPr>
              <a:t>.</a:t>
            </a:r>
          </a:p>
          <a:p>
            <a:r>
              <a:rPr lang="en-ID" sz="1800" dirty="0">
                <a:effectLst/>
                <a:latin typeface="Times New Roman" panose="02020603050405020304" pitchFamily="18" charset="0"/>
                <a:ea typeface="Calibri" panose="020F0502020204030204" pitchFamily="34" charset="0"/>
                <a:cs typeface="Arial" panose="020B0604020202020204" pitchFamily="34" charset="0"/>
              </a:rPr>
              <a:t>Electron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mengalir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antar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dua</a:t>
            </a:r>
            <a:r>
              <a:rPr lang="en-ID" sz="1800" dirty="0">
                <a:effectLst/>
                <a:latin typeface="Times New Roman" panose="02020603050405020304" pitchFamily="18" charset="0"/>
                <a:ea typeface="Calibri" panose="020F0502020204030204" pitchFamily="34" charset="0"/>
                <a:cs typeface="Arial" panose="020B0604020202020204" pitchFamily="34" charset="0"/>
              </a:rPr>
              <a:t> probe sensor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berbeda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inilah</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membiaskan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pembacaan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pH.</a:t>
            </a:r>
            <a:r>
              <a:rPr lang="en-ID" sz="1800" dirty="0">
                <a:effectLst/>
                <a:latin typeface="Times New Roman" panose="02020603050405020304" pitchFamily="18" charset="0"/>
                <a:ea typeface="Calibri" panose="020F0502020204030204" pitchFamily="34" charset="0"/>
                <a:cs typeface="Arial" panose="020B0604020202020204" pitchFamily="34" charset="0"/>
              </a:rPr>
              <a:t> Probe pH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membaca</a:t>
            </a:r>
            <a:r>
              <a:rPr lang="en-ID" sz="1800" dirty="0">
                <a:effectLst/>
                <a:latin typeface="Times New Roman" panose="02020603050405020304" pitchFamily="18" charset="0"/>
                <a:ea typeface="Calibri" panose="020F0502020204030204" pitchFamily="34" charset="0"/>
                <a:cs typeface="Arial" panose="020B0604020202020204" pitchFamily="34" charset="0"/>
              </a:rPr>
              <a:t> bias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karena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hanya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bisa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memberikan</a:t>
            </a:r>
            <a:r>
              <a:rPr lang="en-ID" sz="1800" dirty="0">
                <a:effectLst/>
                <a:latin typeface="Times New Roman" panose="02020603050405020304" pitchFamily="18" charset="0"/>
                <a:ea typeface="Calibri" panose="020F0502020204030204" pitchFamily="34" charset="0"/>
                <a:cs typeface="Arial" panose="020B0604020202020204" pitchFamily="34" charset="0"/>
              </a:rPr>
              <a:t> output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luaran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konduktivitas</a:t>
            </a:r>
            <a:r>
              <a:rPr lang="en-ID" sz="1800" dirty="0">
                <a:effectLst/>
                <a:latin typeface="Times New Roman" panose="02020603050405020304" pitchFamily="18" charset="0"/>
                <a:ea typeface="Calibri" panose="020F0502020204030204" pitchFamily="34" charset="0"/>
                <a:cs typeface="Arial" panose="020B0604020202020204" pitchFamily="34" charset="0"/>
              </a:rPr>
              <a:t> electrode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orde</a:t>
            </a:r>
            <a:r>
              <a:rPr lang="en-ID" sz="1800" dirty="0">
                <a:effectLst/>
                <a:latin typeface="Times New Roman" panose="02020603050405020304" pitchFamily="18" charset="0"/>
                <a:ea typeface="Calibri" panose="020F0502020204030204" pitchFamily="34" charset="0"/>
                <a:cs typeface="Arial" panose="020B0604020202020204" pitchFamily="34" charset="0"/>
              </a:rPr>
              <a:t> millivolt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kondisi</a:t>
            </a:r>
            <a:r>
              <a:rPr lang="en-ID" sz="1800" dirty="0">
                <a:effectLst/>
                <a:latin typeface="Times New Roman" panose="02020603050405020304" pitchFamily="18" charset="0"/>
                <a:ea typeface="Calibri" panose="020F0502020204030204" pitchFamily="34" charset="0"/>
                <a:cs typeface="Arial" panose="020B0604020202020204" pitchFamily="34" charset="0"/>
              </a:rPr>
              <a:t> normal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seperti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tabel</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spesifikasi</a:t>
            </a:r>
            <a:r>
              <a:rPr lang="en-ID" sz="1800" dirty="0">
                <a:effectLst/>
                <a:latin typeface="Times New Roman" panose="02020603050405020304" pitchFamily="18" charset="0"/>
                <a:ea typeface="Calibri" panose="020F0502020204030204" pitchFamily="34" charset="0"/>
                <a:cs typeface="Arial" panose="020B0604020202020204" pitchFamily="34" charset="0"/>
              </a:rPr>
              <a:t> probe.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Sedangkan</a:t>
            </a:r>
            <a:r>
              <a:rPr lang="en-ID" sz="1800" dirty="0">
                <a:effectLst/>
                <a:latin typeface="Times New Roman" panose="02020603050405020304" pitchFamily="18" charset="0"/>
                <a:ea typeface="Calibri" panose="020F0502020204030204" pitchFamily="34" charset="0"/>
                <a:cs typeface="Arial" panose="020B0604020202020204" pitchFamily="34" charset="0"/>
              </a:rPr>
              <a:t> output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dihasilkan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elektroda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salinitas</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memiliki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tegangan</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lebih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besar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orde</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1800" dirty="0">
                <a:effectLst/>
                <a:latin typeface="Times New Roman" panose="02020603050405020304" pitchFamily="18" charset="0"/>
                <a:ea typeface="Calibri" panose="020F0502020204030204" pitchFamily="34" charset="0"/>
                <a:cs typeface="Arial" panose="020B0604020202020204" pitchFamily="34" charset="0"/>
              </a:rPr>
              <a:t> volt.</a:t>
            </a:r>
            <a:endParaRPr lang="en-ID" dirty="0"/>
          </a:p>
        </p:txBody>
      </p:sp>
      <p:sp>
        <p:nvSpPr>
          <p:cNvPr id="4" name="Picture Placeholder 3">
            <a:extLst>
              <a:ext uri="{FF2B5EF4-FFF2-40B4-BE49-F238E27FC236}">
                <a16:creationId xmlns:a16="http://schemas.microsoft.com/office/drawing/2014/main" id="{DD9D0196-C6DE-0D55-5508-4BAEFD828074}"/>
              </a:ext>
            </a:extLst>
          </p:cNvPr>
          <p:cNvSpPr>
            <a:spLocks noGrp="1"/>
          </p:cNvSpPr>
          <p:nvPr>
            <p:ph type="pic" sz="quarter" idx="15"/>
          </p:nvPr>
        </p:nvSpPr>
        <p:spPr/>
      </p:sp>
      <p:sp>
        <p:nvSpPr>
          <p:cNvPr id="5" name="Text Placeholder 4">
            <a:extLst>
              <a:ext uri="{FF2B5EF4-FFF2-40B4-BE49-F238E27FC236}">
                <a16:creationId xmlns:a16="http://schemas.microsoft.com/office/drawing/2014/main" id="{DE898B83-7105-3209-E32D-4A7895F5AFDA}"/>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B220BE32-976B-D254-1D2A-37F5F72A2B28}"/>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Tree>
    <p:extLst>
      <p:ext uri="{BB962C8B-B14F-4D97-AF65-F5344CB8AC3E}">
        <p14:creationId xmlns:p14="http://schemas.microsoft.com/office/powerpoint/2010/main" val="297395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CE1F-44CC-E378-6747-5B76C98D4E8B}"/>
              </a:ext>
            </a:extLst>
          </p:cNvPr>
          <p:cNvSpPr>
            <a:spLocks noGrp="1"/>
          </p:cNvSpPr>
          <p:nvPr>
            <p:ph type="title"/>
          </p:nvPr>
        </p:nvSpPr>
        <p:spPr/>
        <p:txBody>
          <a:bodyPr/>
          <a:lstStyle/>
          <a:p>
            <a:r>
              <a:rPr lang="en-ID" dirty="0" err="1"/>
              <a:t>Analisis</a:t>
            </a:r>
            <a:r>
              <a:rPr lang="en-ID" dirty="0"/>
              <a:t> Performa </a:t>
            </a:r>
            <a:r>
              <a:rPr lang="en-ID" dirty="0" err="1"/>
              <a:t>Produk</a:t>
            </a:r>
            <a:endParaRPr lang="en-ID" dirty="0"/>
          </a:p>
        </p:txBody>
      </p:sp>
      <p:sp>
        <p:nvSpPr>
          <p:cNvPr id="3" name="Content Placeholder 2">
            <a:extLst>
              <a:ext uri="{FF2B5EF4-FFF2-40B4-BE49-F238E27FC236}">
                <a16:creationId xmlns:a16="http://schemas.microsoft.com/office/drawing/2014/main" id="{0B4A5385-6329-2777-6FD9-E768E5A50BDF}"/>
              </a:ext>
            </a:extLst>
          </p:cNvPr>
          <p:cNvSpPr>
            <a:spLocks noGrp="1"/>
          </p:cNvSpPr>
          <p:nvPr>
            <p:ph sz="quarter" idx="13"/>
          </p:nvPr>
        </p:nvSpPr>
        <p:spPr/>
        <p:txBody>
          <a:bodyPr/>
          <a:lstStyle/>
          <a:p>
            <a:r>
              <a:rPr lang="en-ID" sz="1800" dirty="0">
                <a:effectLst/>
                <a:latin typeface="Times New Roman" panose="02020603050405020304" pitchFamily="18" charset="0"/>
                <a:ea typeface="Calibri" panose="020F0502020204030204" pitchFamily="34" charset="0"/>
                <a:cs typeface="Arial" panose="020B0604020202020204" pitchFamily="34" charset="0"/>
              </a:rPr>
              <a:t>Solusi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ditawarkan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terhadap</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kendala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ini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yaitu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memberikan</a:t>
            </a:r>
            <a:r>
              <a:rPr lang="en-ID" sz="1800" dirty="0">
                <a:effectLst/>
                <a:latin typeface="Times New Roman" panose="02020603050405020304" pitchFamily="18" charset="0"/>
                <a:ea typeface="Calibri" panose="020F0502020204030204" pitchFamily="34" charset="0"/>
                <a:cs typeface="Arial" panose="020B0604020202020204" pitchFamily="34" charset="0"/>
              </a:rPr>
              <a:t> space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atau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jarak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antar</a:t>
            </a:r>
            <a:r>
              <a:rPr lang="en-ID" sz="1800" dirty="0">
                <a:effectLst/>
                <a:latin typeface="Times New Roman" panose="02020603050405020304" pitchFamily="18" charset="0"/>
                <a:ea typeface="Calibri" panose="020F0502020204030204" pitchFamily="34" charset="0"/>
                <a:cs typeface="Arial" panose="020B0604020202020204" pitchFamily="34" charset="0"/>
              </a:rPr>
              <a:t> probe sensor,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lebih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dari</a:t>
            </a:r>
            <a:r>
              <a:rPr lang="en-ID" sz="1800" dirty="0">
                <a:effectLst/>
                <a:latin typeface="Times New Roman" panose="02020603050405020304" pitchFamily="18" charset="0"/>
                <a:ea typeface="Calibri" panose="020F0502020204030204" pitchFamily="34" charset="0"/>
                <a:cs typeface="Arial" panose="020B0604020202020204" pitchFamily="34" charset="0"/>
              </a:rPr>
              <a:t> 2-3 meter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atau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menyediakan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wadah</a:t>
            </a:r>
            <a:r>
              <a:rPr lang="en-ID" sz="1800" dirty="0">
                <a:effectLst/>
                <a:latin typeface="Times New Roman" panose="02020603050405020304" pitchFamily="18" charset="0"/>
                <a:ea typeface="Calibri" panose="020F0502020204030204" pitchFamily="34" charset="0"/>
                <a:cs typeface="Arial" panose="020B0604020202020204" pitchFamily="34" charset="0"/>
              </a:rPr>
              <a:t>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sampel</a:t>
            </a:r>
            <a:r>
              <a:rPr lang="en-ID" sz="1800" dirty="0">
                <a:effectLst/>
                <a:latin typeface="Times New Roman" panose="02020603050405020304" pitchFamily="18" charset="0"/>
                <a:ea typeface="Calibri" panose="020F0502020204030204" pitchFamily="34" charset="0"/>
                <a:cs typeface="Arial" panose="020B0604020202020204" pitchFamily="34" charset="0"/>
              </a:rPr>
              <a:t> agar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dua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fluida</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diukur</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tidak</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bersentuhan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Namun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catatan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wadah</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ini</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harus</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otomatis</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tersirkulasi</a:t>
            </a:r>
            <a:r>
              <a:rPr lang="en-ID" sz="1800" dirty="0">
                <a:effectLst/>
                <a:latin typeface="Times New Roman" panose="02020603050405020304" pitchFamily="18" charset="0"/>
                <a:ea typeface="Calibri" panose="020F0502020204030204" pitchFamily="34" charset="0"/>
                <a:cs typeface="Arial" panose="020B0604020202020204" pitchFamily="34" charset="0"/>
              </a:rPr>
              <a:t>/</a:t>
            </a:r>
            <a:r>
              <a:rPr lang="en-ID" sz="1800" dirty="0" err="1">
                <a:effectLst/>
                <a:latin typeface="Times New Roman" panose="02020603050405020304" pitchFamily="18" charset="0"/>
                <a:ea typeface="Calibri" panose="020F0502020204030204" pitchFamily="34" charset="0"/>
                <a:cs typeface="Arial" panose="020B0604020202020204" pitchFamily="34" charset="0"/>
              </a:rPr>
              <a:t>tergantikan</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1800" dirty="0">
                <a:effectLst/>
                <a:latin typeface="Times New Roman" panose="02020603050405020304" pitchFamily="18" charset="0"/>
                <a:ea typeface="Calibri" panose="020F0502020204030204" pitchFamily="34" charset="0"/>
                <a:cs typeface="Arial" panose="020B0604020202020204" pitchFamily="34" charset="0"/>
              </a:rPr>
              <a:t> air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sampel</a:t>
            </a:r>
            <a:r>
              <a:rPr lang="en-ID" sz="1800" dirty="0">
                <a:effectLst/>
                <a:latin typeface="Times New Roman" panose="02020603050405020304" pitchFamily="18" charset="0"/>
                <a:ea typeface="Calibri" panose="020F0502020204030204" pitchFamily="34" charset="0"/>
                <a:cs typeface="Arial" panose="020B0604020202020204" pitchFamily="34" charset="0"/>
              </a:rPr>
              <a:t> yang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baru</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secara</a:t>
            </a:r>
            <a:r>
              <a:rPr lang="en-ID" sz="1800" dirty="0">
                <a:effectLst/>
                <a:latin typeface="Times New Roman" panose="02020603050405020304" pitchFamily="18" charset="0"/>
                <a:ea typeface="Calibri" panose="020F0502020204030204" pitchFamily="34" charset="0"/>
                <a:cs typeface="Arial" panose="020B0604020202020204" pitchFamily="34" charset="0"/>
              </a:rPr>
              <a:t> </a:t>
            </a:r>
            <a:r>
              <a:rPr lang="en-ID" sz="1800" dirty="0" err="1">
                <a:effectLst/>
                <a:latin typeface="Times New Roman" panose="02020603050405020304" pitchFamily="18" charset="0"/>
                <a:ea typeface="Calibri" panose="020F0502020204030204" pitchFamily="34" charset="0"/>
                <a:cs typeface="Arial" panose="020B0604020202020204" pitchFamily="34" charset="0"/>
              </a:rPr>
              <a:t>berkala</a:t>
            </a:r>
            <a:r>
              <a:rPr lang="en-ID" sz="1800" dirty="0">
                <a:effectLst/>
                <a:latin typeface="Times New Roman" panose="02020603050405020304" pitchFamily="18" charset="0"/>
                <a:ea typeface="Calibri" panose="020F0502020204030204" pitchFamily="34" charset="0"/>
                <a:cs typeface="Arial" panose="020B0604020202020204" pitchFamily="34" charset="0"/>
              </a:rPr>
              <a:t>.</a:t>
            </a:r>
            <a:endParaRPr lang="en-ID" sz="1800" dirty="0">
              <a:effectLst/>
              <a:latin typeface="Calibri" panose="020F0502020204030204" pitchFamily="34" charset="0"/>
              <a:ea typeface="Calibri" panose="020F0502020204030204" pitchFamily="34" charset="0"/>
              <a:cs typeface="Arial" panose="020B0604020202020204" pitchFamily="34" charset="0"/>
            </a:endParaRPr>
          </a:p>
          <a:p>
            <a:endParaRPr lang="en-ID" dirty="0"/>
          </a:p>
        </p:txBody>
      </p:sp>
      <p:sp>
        <p:nvSpPr>
          <p:cNvPr id="4" name="Picture Placeholder 3">
            <a:extLst>
              <a:ext uri="{FF2B5EF4-FFF2-40B4-BE49-F238E27FC236}">
                <a16:creationId xmlns:a16="http://schemas.microsoft.com/office/drawing/2014/main" id="{52DC16E0-4368-E5D6-3CB0-5A616C3C65C8}"/>
              </a:ext>
            </a:extLst>
          </p:cNvPr>
          <p:cNvSpPr>
            <a:spLocks noGrp="1"/>
          </p:cNvSpPr>
          <p:nvPr>
            <p:ph type="pic" sz="quarter" idx="15"/>
          </p:nvPr>
        </p:nvSpPr>
        <p:spPr/>
      </p:sp>
      <p:sp>
        <p:nvSpPr>
          <p:cNvPr id="5" name="Text Placeholder 4">
            <a:extLst>
              <a:ext uri="{FF2B5EF4-FFF2-40B4-BE49-F238E27FC236}">
                <a16:creationId xmlns:a16="http://schemas.microsoft.com/office/drawing/2014/main" id="{44C72504-50C9-5EC8-CDD9-014DDB2C2A3A}"/>
              </a:ext>
            </a:extLst>
          </p:cNvPr>
          <p:cNvSpPr>
            <a:spLocks noGrp="1"/>
          </p:cNvSpPr>
          <p:nvPr>
            <p:ph type="body" sz="quarter" idx="16"/>
          </p:nvPr>
        </p:nvSpPr>
        <p:spPr/>
        <p:txBody>
          <a:bodyPr/>
          <a:lstStyle/>
          <a:p>
            <a:endParaRPr lang="en-ID"/>
          </a:p>
        </p:txBody>
      </p:sp>
      <p:sp>
        <p:nvSpPr>
          <p:cNvPr id="6" name="Slide Number Placeholder 5">
            <a:extLst>
              <a:ext uri="{FF2B5EF4-FFF2-40B4-BE49-F238E27FC236}">
                <a16:creationId xmlns:a16="http://schemas.microsoft.com/office/drawing/2014/main" id="{C188FB5F-D99B-9388-6AFA-5A0983D5EA9D}"/>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spTree>
    <p:extLst>
      <p:ext uri="{BB962C8B-B14F-4D97-AF65-F5344CB8AC3E}">
        <p14:creationId xmlns:p14="http://schemas.microsoft.com/office/powerpoint/2010/main" val="3341615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sz="4400" dirty="0"/>
              <a:t>TERIMA KASIH</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p:txBody>
          <a:bodyPr>
            <a:normAutofit/>
          </a:bodyPr>
          <a:lstStyle/>
          <a:p>
            <a:r>
              <a:rPr lang="en-US" sz="1800" dirty="0"/>
              <a:t>“PERJUANGAN TIDAK AKAN MENGHIANATI HASIL, KECUALI MASA LALU MU”</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Deskripsi sistem</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dirty="0" err="1"/>
              <a:t>Sistem</a:t>
            </a:r>
            <a:r>
              <a:rPr lang="en-US" dirty="0"/>
              <a:t> yang kami </a:t>
            </a:r>
            <a:r>
              <a:rPr lang="en-US" dirty="0" err="1"/>
              <a:t>buat</a:t>
            </a:r>
            <a:r>
              <a:rPr lang="en-US" dirty="0"/>
              <a:t> </a:t>
            </a:r>
            <a:r>
              <a:rPr lang="en-US" dirty="0" err="1"/>
              <a:t>merupakan</a:t>
            </a:r>
            <a:r>
              <a:rPr lang="en-US" dirty="0"/>
              <a:t> </a:t>
            </a:r>
            <a:r>
              <a:rPr lang="en-US" dirty="0" err="1"/>
              <a:t>sistem</a:t>
            </a:r>
            <a:r>
              <a:rPr lang="en-US" dirty="0"/>
              <a:t> monitoring dan control parameter </a:t>
            </a:r>
            <a:r>
              <a:rPr lang="en-US" dirty="0" err="1"/>
              <a:t>kualitas</a:t>
            </a:r>
            <a:r>
              <a:rPr lang="en-US" dirty="0"/>
              <a:t> air pada </a:t>
            </a:r>
            <a:r>
              <a:rPr lang="en-US" dirty="0" err="1"/>
              <a:t>tambak</a:t>
            </a:r>
            <a:r>
              <a:rPr lang="en-US" dirty="0"/>
              <a:t> </a:t>
            </a:r>
            <a:r>
              <a:rPr lang="en-US" dirty="0" err="1"/>
              <a:t>udang</a:t>
            </a:r>
            <a:r>
              <a:rPr lang="en-US" dirty="0"/>
              <a:t> </a:t>
            </a:r>
            <a:r>
              <a:rPr lang="en-US" dirty="0" err="1"/>
              <a:t>berbasis</a:t>
            </a:r>
            <a:r>
              <a:rPr lang="en-US" dirty="0"/>
              <a:t> IoT. System </a:t>
            </a:r>
            <a:r>
              <a:rPr lang="en-US" dirty="0" err="1"/>
              <a:t>dapat</a:t>
            </a:r>
            <a:r>
              <a:rPr lang="en-US" dirty="0"/>
              <a:t> </a:t>
            </a:r>
            <a:r>
              <a:rPr lang="en-US" dirty="0" err="1"/>
              <a:t>memonitor</a:t>
            </a:r>
            <a:r>
              <a:rPr lang="en-US" dirty="0"/>
              <a:t> </a:t>
            </a:r>
            <a:r>
              <a:rPr lang="en-US" dirty="0" err="1"/>
              <a:t>kualitas</a:t>
            </a:r>
            <a:r>
              <a:rPr lang="en-US" dirty="0"/>
              <a:t> air </a:t>
            </a:r>
            <a:r>
              <a:rPr lang="en-US" dirty="0" err="1"/>
              <a:t>tambak</a:t>
            </a:r>
            <a:r>
              <a:rPr lang="en-US" dirty="0"/>
              <a:t> </a:t>
            </a:r>
            <a:r>
              <a:rPr lang="en-US" dirty="0" err="1"/>
              <a:t>dengan</a:t>
            </a:r>
            <a:r>
              <a:rPr lang="en-US" dirty="0"/>
              <a:t> </a:t>
            </a:r>
            <a:r>
              <a:rPr lang="en-US" dirty="0" err="1"/>
              <a:t>menggunakan</a:t>
            </a:r>
            <a:r>
              <a:rPr lang="en-US" dirty="0"/>
              <a:t> sensor pH, </a:t>
            </a:r>
            <a:r>
              <a:rPr lang="en-US" dirty="0" err="1"/>
              <a:t>ketinggian</a:t>
            </a:r>
            <a:r>
              <a:rPr lang="en-US" dirty="0"/>
              <a:t>, </a:t>
            </a:r>
            <a:r>
              <a:rPr lang="en-US" dirty="0" err="1"/>
              <a:t>Suhu</a:t>
            </a:r>
            <a:r>
              <a:rPr lang="en-US" dirty="0"/>
              <a:t>, </a:t>
            </a:r>
            <a:r>
              <a:rPr lang="en-US" dirty="0" err="1"/>
              <a:t>kekeruhan</a:t>
            </a:r>
            <a:r>
              <a:rPr lang="en-US" dirty="0"/>
              <a:t> dan </a:t>
            </a:r>
            <a:r>
              <a:rPr lang="en-US" dirty="0" err="1"/>
              <a:t>salinitas</a:t>
            </a:r>
            <a:r>
              <a:rPr lang="en-US" dirty="0"/>
              <a:t>. </a:t>
            </a:r>
          </a:p>
          <a:p>
            <a:r>
              <a:rPr lang="en-US" dirty="0"/>
              <a:t>Data </a:t>
            </a:r>
            <a:r>
              <a:rPr lang="en-US" dirty="0" err="1"/>
              <a:t>hasil</a:t>
            </a:r>
            <a:r>
              <a:rPr lang="en-US" dirty="0"/>
              <a:t> </a:t>
            </a:r>
            <a:r>
              <a:rPr lang="en-US" dirty="0" err="1"/>
              <a:t>pengukuran</a:t>
            </a:r>
            <a:r>
              <a:rPr lang="en-US" dirty="0"/>
              <a:t> oleh sensor </a:t>
            </a:r>
            <a:r>
              <a:rPr lang="en-US" dirty="0" err="1"/>
              <a:t>akan</a:t>
            </a:r>
            <a:r>
              <a:rPr lang="en-US" dirty="0"/>
              <a:t> </a:t>
            </a:r>
            <a:r>
              <a:rPr lang="en-US" dirty="0" err="1"/>
              <a:t>dikirim</a:t>
            </a:r>
            <a:r>
              <a:rPr lang="en-US" dirty="0"/>
              <a:t> </a:t>
            </a:r>
            <a:r>
              <a:rPr lang="en-US" dirty="0" err="1"/>
              <a:t>menuju</a:t>
            </a:r>
            <a:r>
              <a:rPr lang="en-US" dirty="0"/>
              <a:t> database dan </a:t>
            </a:r>
            <a:r>
              <a:rPr lang="en-US" dirty="0" err="1"/>
              <a:t>dapat</a:t>
            </a:r>
            <a:r>
              <a:rPr lang="en-US" dirty="0"/>
              <a:t> </a:t>
            </a:r>
            <a:r>
              <a:rPr lang="en-US" dirty="0" err="1"/>
              <a:t>diakses</a:t>
            </a:r>
            <a:r>
              <a:rPr lang="en-US" dirty="0"/>
              <a:t> </a:t>
            </a:r>
            <a:r>
              <a:rPr lang="en-US" dirty="0" err="1"/>
              <a:t>dalam</a:t>
            </a:r>
            <a:r>
              <a:rPr lang="en-US" dirty="0"/>
              <a:t> website. </a:t>
            </a:r>
            <a:r>
              <a:rPr lang="en-US" dirty="0" err="1"/>
              <a:t>Pengguna</a:t>
            </a:r>
            <a:r>
              <a:rPr lang="en-US" dirty="0"/>
              <a:t> </a:t>
            </a:r>
            <a:r>
              <a:rPr lang="en-US" dirty="0" err="1"/>
              <a:t>dapat</a:t>
            </a:r>
            <a:r>
              <a:rPr lang="en-US" dirty="0"/>
              <a:t> </a:t>
            </a:r>
            <a:r>
              <a:rPr lang="en-US" dirty="0" err="1"/>
              <a:t>menentukan</a:t>
            </a:r>
            <a:r>
              <a:rPr lang="en-US" dirty="0"/>
              <a:t> </a:t>
            </a:r>
            <a:r>
              <a:rPr lang="en-US" dirty="0" err="1"/>
              <a:t>batas</a:t>
            </a:r>
            <a:r>
              <a:rPr lang="en-US" dirty="0"/>
              <a:t> parameter </a:t>
            </a:r>
            <a:r>
              <a:rPr lang="en-US" dirty="0" err="1"/>
              <a:t>kualitas</a:t>
            </a:r>
            <a:r>
              <a:rPr lang="en-US" dirty="0"/>
              <a:t> air yang </a:t>
            </a:r>
            <a:r>
              <a:rPr lang="en-US" dirty="0" err="1"/>
              <a:t>diinginkan</a:t>
            </a:r>
            <a:r>
              <a:rPr lang="en-US" dirty="0"/>
              <a:t> </a:t>
            </a:r>
            <a:r>
              <a:rPr lang="en-US" dirty="0" err="1"/>
              <a:t>dengan</a:t>
            </a:r>
            <a:r>
              <a:rPr lang="en-US" dirty="0"/>
              <a:t> </a:t>
            </a:r>
            <a:r>
              <a:rPr lang="en-US" dirty="0" err="1"/>
              <a:t>mengatur</a:t>
            </a:r>
            <a:r>
              <a:rPr lang="en-US" dirty="0"/>
              <a:t> set point pada website. </a:t>
            </a:r>
            <a:r>
              <a:rPr lang="en-US" dirty="0" err="1"/>
              <a:t>Apabila</a:t>
            </a:r>
            <a:r>
              <a:rPr lang="en-US" dirty="0"/>
              <a:t> parameter air </a:t>
            </a:r>
            <a:r>
              <a:rPr lang="en-US" dirty="0" err="1"/>
              <a:t>tidak</a:t>
            </a:r>
            <a:r>
              <a:rPr lang="en-US" dirty="0"/>
              <a:t> </a:t>
            </a:r>
            <a:r>
              <a:rPr lang="en-US" dirty="0" err="1"/>
              <a:t>sesuai</a:t>
            </a:r>
            <a:r>
              <a:rPr lang="en-US" dirty="0"/>
              <a:t> </a:t>
            </a:r>
            <a:r>
              <a:rPr lang="en-US" dirty="0" err="1"/>
              <a:t>dengan</a:t>
            </a:r>
            <a:r>
              <a:rPr lang="en-US" dirty="0"/>
              <a:t> </a:t>
            </a:r>
            <a:r>
              <a:rPr lang="en-US" dirty="0" err="1"/>
              <a:t>batas</a:t>
            </a:r>
            <a:r>
              <a:rPr lang="en-US" dirty="0"/>
              <a:t> set point, system </a:t>
            </a:r>
            <a:r>
              <a:rPr lang="en-US" dirty="0" err="1"/>
              <a:t>akan</a:t>
            </a:r>
            <a:r>
              <a:rPr lang="en-US" dirty="0"/>
              <a:t> </a:t>
            </a:r>
            <a:r>
              <a:rPr lang="en-US" dirty="0" err="1"/>
              <a:t>menyalakan</a:t>
            </a:r>
            <a:r>
              <a:rPr lang="en-US" dirty="0"/>
              <a:t> </a:t>
            </a:r>
            <a:r>
              <a:rPr lang="en-US" dirty="0" err="1"/>
              <a:t>perangkat</a:t>
            </a:r>
            <a:r>
              <a:rPr lang="en-US" dirty="0"/>
              <a:t> pada </a:t>
            </a:r>
            <a:r>
              <a:rPr lang="en-US" dirty="0" err="1"/>
              <a:t>tambak</a:t>
            </a:r>
            <a:r>
              <a:rPr lang="en-US" dirty="0"/>
              <a:t> (</a:t>
            </a:r>
            <a:r>
              <a:rPr lang="en-US" dirty="0" err="1"/>
              <a:t>pompa</a:t>
            </a:r>
            <a:r>
              <a:rPr lang="en-US" dirty="0"/>
              <a:t> dan valve) </a:t>
            </a:r>
            <a:r>
              <a:rPr lang="en-US" dirty="0" err="1"/>
              <a:t>untuk</a:t>
            </a:r>
            <a:r>
              <a:rPr lang="en-US" dirty="0"/>
              <a:t> </a:t>
            </a:r>
            <a:r>
              <a:rPr lang="en-US" dirty="0" err="1"/>
              <a:t>menjaga</a:t>
            </a:r>
            <a:r>
              <a:rPr lang="en-US" dirty="0"/>
              <a:t> </a:t>
            </a:r>
            <a:r>
              <a:rPr lang="en-US" dirty="0" err="1"/>
              <a:t>kualitas</a:t>
            </a:r>
            <a:r>
              <a:rPr lang="en-US" dirty="0"/>
              <a:t> air </a:t>
            </a:r>
            <a:r>
              <a:rPr lang="en-US" dirty="0" err="1"/>
              <a:t>tetap</a:t>
            </a:r>
            <a:r>
              <a:rPr lang="en-US" dirty="0"/>
              <a:t> </a:t>
            </a:r>
            <a:r>
              <a:rPr lang="en-US" dirty="0" err="1"/>
              <a:t>terjaga</a:t>
            </a:r>
            <a:r>
              <a:rPr lang="en-US" dirty="0"/>
              <a:t>. </a:t>
            </a:r>
          </a:p>
          <a:p>
            <a:r>
              <a:rPr lang="en-US" dirty="0" err="1"/>
              <a:t>Selain</a:t>
            </a:r>
            <a:r>
              <a:rPr lang="en-US" dirty="0"/>
              <a:t> </a:t>
            </a:r>
            <a:r>
              <a:rPr lang="en-US" dirty="0" err="1"/>
              <a:t>itu</a:t>
            </a:r>
            <a:r>
              <a:rPr lang="en-US" dirty="0"/>
              <a:t>, </a:t>
            </a:r>
            <a:r>
              <a:rPr lang="en-US" dirty="0" err="1"/>
              <a:t>sistem</a:t>
            </a:r>
            <a:r>
              <a:rPr lang="en-US" dirty="0"/>
              <a:t> </a:t>
            </a:r>
            <a:r>
              <a:rPr lang="en-US" dirty="0" err="1"/>
              <a:t>mampu</a:t>
            </a:r>
            <a:r>
              <a:rPr lang="en-US" dirty="0"/>
              <a:t> </a:t>
            </a:r>
            <a:r>
              <a:rPr lang="en-US" dirty="0" err="1"/>
              <a:t>memberikan</a:t>
            </a:r>
            <a:r>
              <a:rPr lang="en-US" dirty="0"/>
              <a:t> suggestion </a:t>
            </a:r>
            <a:r>
              <a:rPr lang="en-US" dirty="0" err="1"/>
              <a:t>kepada</a:t>
            </a:r>
            <a:r>
              <a:rPr lang="en-US" dirty="0"/>
              <a:t> </a:t>
            </a:r>
            <a:r>
              <a:rPr lang="en-US" dirty="0" err="1"/>
              <a:t>petambak</a:t>
            </a:r>
            <a:r>
              <a:rPr lang="en-US" dirty="0"/>
              <a:t> </a:t>
            </a:r>
            <a:r>
              <a:rPr lang="en-US" dirty="0" err="1"/>
              <a:t>berdasarkan</a:t>
            </a:r>
            <a:r>
              <a:rPr lang="en-US" dirty="0"/>
              <a:t> </a:t>
            </a:r>
            <a:r>
              <a:rPr lang="en-US" dirty="0" err="1"/>
              <a:t>hasil</a:t>
            </a:r>
            <a:r>
              <a:rPr lang="en-US" dirty="0"/>
              <a:t> </a:t>
            </a:r>
            <a:r>
              <a:rPr lang="en-US" dirty="0" err="1"/>
              <a:t>pengukuran</a:t>
            </a:r>
            <a:r>
              <a:rPr lang="en-US" dirty="0"/>
              <a:t> parameter </a:t>
            </a:r>
            <a:r>
              <a:rPr lang="en-US" dirty="0" err="1"/>
              <a:t>kualitas</a:t>
            </a:r>
            <a:r>
              <a:rPr lang="en-US" dirty="0"/>
              <a:t> air </a:t>
            </a:r>
            <a:r>
              <a:rPr lang="en-US" dirty="0" err="1"/>
              <a:t>tersebut</a:t>
            </a:r>
            <a:r>
              <a:rPr lang="en-US" dirty="0"/>
              <a:t>. </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Work breakdown system</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381000" y="2101132"/>
            <a:ext cx="11125200" cy="4226516"/>
          </a:xfrm>
        </p:spPr>
        <p:txBody>
          <a:bodyPr/>
          <a:lstStyle/>
          <a:p>
            <a:pPr marL="0" indent="0">
              <a:buNone/>
            </a:pPr>
            <a:r>
              <a:rPr lang="en-US" sz="1800" dirty="0"/>
              <a:t>Dalam bagian ini, akan dijabarkan sistem-sistem yang lebih kecil untuk menggambarkan sistem yang kami rancang dan juga mempermudah pengerjaan terkait porsi pekerjaan dan juga biayanya</a:t>
            </a:r>
            <a:endParaRPr lang="en-ID" sz="1800" dirty="0"/>
          </a:p>
          <a:p>
            <a:pPr lvl="0"/>
            <a:r>
              <a:rPr lang="en-US" sz="1600" dirty="0"/>
              <a:t>Measurement</a:t>
            </a:r>
            <a:endParaRPr lang="en-ID" sz="1600" dirty="0"/>
          </a:p>
          <a:p>
            <a:pPr lvl="1"/>
            <a:r>
              <a:rPr lang="en-US" sz="1600" dirty="0"/>
              <a:t>Temperature</a:t>
            </a:r>
            <a:endParaRPr lang="en-ID" sz="1600" dirty="0"/>
          </a:p>
          <a:p>
            <a:pPr lvl="1"/>
            <a:r>
              <a:rPr lang="en-US" sz="1600" dirty="0"/>
              <a:t>pH</a:t>
            </a:r>
            <a:endParaRPr lang="en-ID" sz="1600" dirty="0"/>
          </a:p>
          <a:p>
            <a:pPr lvl="1"/>
            <a:r>
              <a:rPr lang="en-US" sz="1600" dirty="0"/>
              <a:t>salinity</a:t>
            </a:r>
            <a:endParaRPr lang="en-ID" sz="1600" dirty="0"/>
          </a:p>
          <a:p>
            <a:pPr lvl="1"/>
            <a:r>
              <a:rPr lang="en-US" sz="1600" dirty="0"/>
              <a:t>water level</a:t>
            </a:r>
            <a:endParaRPr lang="en-ID" sz="1600" dirty="0"/>
          </a:p>
          <a:p>
            <a:pPr lvl="0"/>
            <a:r>
              <a:rPr lang="en-US" sz="1600" dirty="0"/>
              <a:t>Signal conditioning</a:t>
            </a:r>
            <a:endParaRPr lang="en-ID" sz="1600" dirty="0"/>
          </a:p>
          <a:p>
            <a:pPr lvl="1"/>
            <a:r>
              <a:rPr lang="en-US" sz="1600" dirty="0"/>
              <a:t>Temperature</a:t>
            </a:r>
            <a:endParaRPr lang="en-ID" sz="1600" dirty="0"/>
          </a:p>
          <a:p>
            <a:pPr lvl="1"/>
            <a:r>
              <a:rPr lang="en-US" sz="1600" dirty="0"/>
              <a:t>Water level</a:t>
            </a:r>
            <a:endParaRPr lang="en-ID" sz="1600" dirty="0"/>
          </a:p>
          <a:p>
            <a:pPr lvl="1"/>
            <a:r>
              <a:rPr lang="en-US" sz="1600" dirty="0"/>
              <a:t>Salinity</a:t>
            </a:r>
            <a:endParaRPr lang="en-ID" sz="1600" dirty="0"/>
          </a:p>
          <a:p>
            <a:pPr lvl="1"/>
            <a:r>
              <a:rPr lang="en-US" sz="1600" dirty="0"/>
              <a:t>pH </a:t>
            </a:r>
            <a:endParaRPr lang="en-ID" sz="1600" dirty="0"/>
          </a:p>
          <a:p>
            <a:pPr marL="0" indent="0">
              <a:buNone/>
            </a:pP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4" name="TextBox 3">
            <a:extLst>
              <a:ext uri="{FF2B5EF4-FFF2-40B4-BE49-F238E27FC236}">
                <a16:creationId xmlns:a16="http://schemas.microsoft.com/office/drawing/2014/main" id="{727E271E-FEBD-481D-86E4-E37AC5DB426D}"/>
              </a:ext>
            </a:extLst>
          </p:cNvPr>
          <p:cNvSpPr txBox="1"/>
          <p:nvPr/>
        </p:nvSpPr>
        <p:spPr>
          <a:xfrm>
            <a:off x="6096000" y="2694194"/>
            <a:ext cx="2590800" cy="1785104"/>
          </a:xfrm>
          <a:prstGeom prst="rect">
            <a:avLst/>
          </a:prstGeom>
          <a:noFill/>
        </p:spPr>
        <p:txBody>
          <a:bodyPr wrap="square" rtlCol="0">
            <a:spAutoFit/>
          </a:bodyPr>
          <a:lstStyle/>
          <a:p>
            <a:pPr lvl="0"/>
            <a:r>
              <a:rPr lang="en-US" sz="1600" dirty="0"/>
              <a:t>Board control</a:t>
            </a:r>
            <a:endParaRPr lang="en-ID" sz="1600" dirty="0"/>
          </a:p>
          <a:p>
            <a:pPr marL="285750" lvl="0" indent="-285750">
              <a:buFont typeface="Arial" panose="020B0604020202020204" pitchFamily="34" charset="0"/>
              <a:buChar char="•"/>
            </a:pPr>
            <a:r>
              <a:rPr lang="en-US" sz="1600" dirty="0"/>
              <a:t>Microcontroller program</a:t>
            </a:r>
            <a:endParaRPr lang="en-ID" sz="1600" dirty="0"/>
          </a:p>
          <a:p>
            <a:pPr marL="285750" lvl="0" indent="-285750">
              <a:buFont typeface="Arial" panose="020B0604020202020204" pitchFamily="34" charset="0"/>
              <a:buChar char="•"/>
            </a:pPr>
            <a:r>
              <a:rPr lang="en-US" sz="1600" dirty="0"/>
              <a:t>Electrical design</a:t>
            </a:r>
            <a:endParaRPr lang="en-ID" sz="1600" dirty="0"/>
          </a:p>
          <a:p>
            <a:pPr marL="285750" lvl="0" indent="-285750">
              <a:buFont typeface="Arial" panose="020B0604020202020204" pitchFamily="34" charset="0"/>
              <a:buChar char="•"/>
            </a:pPr>
            <a:r>
              <a:rPr lang="en-US" sz="1600" dirty="0"/>
              <a:t>Pump Relay</a:t>
            </a:r>
            <a:endParaRPr lang="en-ID" sz="1600" dirty="0"/>
          </a:p>
          <a:p>
            <a:pPr marL="285750" lvl="0" indent="-285750">
              <a:buFont typeface="Arial" panose="020B0604020202020204" pitchFamily="34" charset="0"/>
              <a:buChar char="•"/>
            </a:pPr>
            <a:r>
              <a:rPr lang="en-US" sz="1600" dirty="0"/>
              <a:t>Valve relay</a:t>
            </a:r>
            <a:endParaRPr lang="en-ID" sz="1600" dirty="0"/>
          </a:p>
          <a:p>
            <a:pPr marL="285750" lvl="0" indent="-285750">
              <a:buFont typeface="Arial" panose="020B0604020202020204" pitchFamily="34" charset="0"/>
              <a:buChar char="•"/>
            </a:pPr>
            <a:r>
              <a:rPr lang="en-US" sz="1600" dirty="0"/>
              <a:t>LCD Display</a:t>
            </a:r>
            <a:endParaRPr lang="en-ID" sz="1600" dirty="0"/>
          </a:p>
          <a:p>
            <a:endParaRPr lang="en-ID" sz="1400" dirty="0"/>
          </a:p>
        </p:txBody>
      </p:sp>
      <p:sp>
        <p:nvSpPr>
          <p:cNvPr id="9" name="TextBox 8">
            <a:extLst>
              <a:ext uri="{FF2B5EF4-FFF2-40B4-BE49-F238E27FC236}">
                <a16:creationId xmlns:a16="http://schemas.microsoft.com/office/drawing/2014/main" id="{5B8C75F2-D465-44C6-A0CC-0E595DC997A7}"/>
              </a:ext>
            </a:extLst>
          </p:cNvPr>
          <p:cNvSpPr txBox="1"/>
          <p:nvPr/>
        </p:nvSpPr>
        <p:spPr>
          <a:xfrm>
            <a:off x="6096000" y="4394824"/>
            <a:ext cx="2057400" cy="1046440"/>
          </a:xfrm>
          <a:prstGeom prst="rect">
            <a:avLst/>
          </a:prstGeom>
          <a:noFill/>
        </p:spPr>
        <p:txBody>
          <a:bodyPr wrap="square" rtlCol="0">
            <a:spAutoFit/>
          </a:bodyPr>
          <a:lstStyle/>
          <a:p>
            <a:pPr lvl="0"/>
            <a:r>
              <a:rPr lang="en-US" sz="1600" dirty="0"/>
              <a:t>Cloud service</a:t>
            </a:r>
            <a:endParaRPr lang="en-ID" sz="1600" dirty="0"/>
          </a:p>
          <a:p>
            <a:pPr marL="285750" lvl="0" indent="-285750">
              <a:buFont typeface="Arial" panose="020B0604020202020204" pitchFamily="34" charset="0"/>
              <a:buChar char="•"/>
            </a:pPr>
            <a:r>
              <a:rPr lang="en-US" sz="1600" dirty="0"/>
              <a:t>Database Storage</a:t>
            </a:r>
            <a:endParaRPr lang="en-ID" sz="1600" dirty="0"/>
          </a:p>
          <a:p>
            <a:pPr marL="285750" lvl="0" indent="-285750">
              <a:buFont typeface="Arial" panose="020B0604020202020204" pitchFamily="34" charset="0"/>
              <a:buChar char="•"/>
            </a:pPr>
            <a:r>
              <a:rPr lang="en-US" sz="1600" dirty="0"/>
              <a:t>Website interface</a:t>
            </a:r>
            <a:endParaRPr lang="en-ID" sz="1600" dirty="0"/>
          </a:p>
          <a:p>
            <a:endParaRPr lang="en-ID" sz="1400" dirty="0"/>
          </a:p>
        </p:txBody>
      </p:sp>
    </p:spTree>
    <p:extLst>
      <p:ext uri="{BB962C8B-B14F-4D97-AF65-F5344CB8AC3E}">
        <p14:creationId xmlns:p14="http://schemas.microsoft.com/office/powerpoint/2010/main" val="1949245808"/>
      </p:ext>
    </p:extLst>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Work package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39" y="2196455"/>
            <a:ext cx="10288693" cy="3660648"/>
          </a:xfrm>
        </p:spPr>
        <p:txBody>
          <a:bodyPr>
            <a:noAutofit/>
          </a:bodyPr>
          <a:lstStyle/>
          <a:p>
            <a:pPr marL="0" indent="0">
              <a:buNone/>
            </a:pPr>
            <a:r>
              <a:rPr lang="en-US" sz="1600" dirty="0"/>
              <a:t>Measurement dilakukan untuk mendapatkan keadaan sesungguhnya pada lingkungan, sehingga mendapatkan parameter untuk dilakukan aksi. Measurement terbagi atas beberapa sensor yang digunakan.</a:t>
            </a:r>
          </a:p>
          <a:p>
            <a:pPr marL="0" indent="0">
              <a:buNone/>
            </a:pPr>
            <a:r>
              <a:rPr lang="en-US" sz="1600" dirty="0"/>
              <a:t>1.1.Temperature</a:t>
            </a:r>
          </a:p>
          <a:p>
            <a:pPr marL="228600" lvl="1" indent="0">
              <a:buNone/>
            </a:pPr>
            <a:r>
              <a:rPr lang="en-US" sz="1600" dirty="0"/>
              <a:t>Penanggung jawab: Solehuddin</a:t>
            </a:r>
          </a:p>
          <a:p>
            <a:pPr marL="228600" lvl="1" indent="0">
              <a:buNone/>
            </a:pPr>
            <a:r>
              <a:rPr lang="en-US" sz="1600" dirty="0"/>
              <a:t>Biaya: Rp. 100.000</a:t>
            </a:r>
          </a:p>
          <a:p>
            <a:pPr marL="228600" lvl="1" indent="0">
              <a:buNone/>
            </a:pPr>
            <a:r>
              <a:rPr lang="en-US" sz="1600" dirty="0"/>
              <a:t>Measurement temperatur berguna untuk mendapatkan </a:t>
            </a:r>
            <a:r>
              <a:rPr lang="en-US" sz="1600" dirty="0" err="1"/>
              <a:t>niali</a:t>
            </a:r>
            <a:r>
              <a:rPr lang="en-US" sz="1600" dirty="0"/>
              <a:t> suhu pada objek menggunakan </a:t>
            </a:r>
            <a:r>
              <a:rPr lang="en-US" sz="1600" dirty="0" err="1"/>
              <a:t>termokopel</a:t>
            </a:r>
            <a:r>
              <a:rPr lang="en-US" sz="1600" dirty="0"/>
              <a:t> type K. Data yang didapatkan masih berupa tegangan analog, dari data ini, menjadi masukan untuk perhitungan pada digital signal conditioning.</a:t>
            </a:r>
          </a:p>
          <a:p>
            <a:pPr marL="0" indent="0">
              <a:buNone/>
            </a:pPr>
            <a:r>
              <a:rPr lang="en-US" sz="1600" dirty="0"/>
              <a:t>1.2.pH</a:t>
            </a:r>
          </a:p>
          <a:p>
            <a:pPr marL="228600" lvl="1" indent="0">
              <a:buNone/>
            </a:pPr>
            <a:r>
              <a:rPr lang="en-US" sz="1600" dirty="0"/>
              <a:t>Penanggung jawab: Solehuddin</a:t>
            </a:r>
          </a:p>
          <a:p>
            <a:pPr marL="228600" lvl="1" indent="0">
              <a:buNone/>
            </a:pPr>
            <a:r>
              <a:rPr lang="en-US" sz="1600" dirty="0"/>
              <a:t>Biaya: Rp. 650.000</a:t>
            </a:r>
          </a:p>
          <a:p>
            <a:pPr marL="228600" lvl="1" indent="0">
              <a:buNone/>
            </a:pPr>
            <a:r>
              <a:rPr lang="en-US" sz="1600" dirty="0"/>
              <a:t>Measurement pH berguna untuk mendapatkan nilai kadar pH pada air menggunakan </a:t>
            </a:r>
            <a:r>
              <a:rPr lang="en-US" sz="1600" dirty="0" err="1"/>
              <a:t>ph</a:t>
            </a:r>
            <a:r>
              <a:rPr lang="en-US" sz="1600" dirty="0"/>
              <a:t> sensor (SEN0161). Data yang didapatkan masih berupa tegangan analog, dari data ini menjadi masukan untuk perhitungan pada digital signal conditioning.</a:t>
            </a:r>
          </a:p>
          <a:p>
            <a:pPr marL="0" indent="0">
              <a:buNone/>
            </a:pPr>
            <a:endParaRPr lang="en-US" sz="16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1. Measurement</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758172578"/>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196455"/>
            <a:ext cx="10288693" cy="3660648"/>
          </a:xfrm>
        </p:spPr>
        <p:txBody>
          <a:bodyPr>
            <a:normAutofit/>
          </a:bodyPr>
          <a:lstStyle/>
          <a:p>
            <a:pPr marL="0" indent="0">
              <a:buNone/>
            </a:pPr>
            <a:r>
              <a:rPr lang="en-US" sz="1600" dirty="0"/>
              <a:t>1.3. Salinity</a:t>
            </a:r>
          </a:p>
          <a:p>
            <a:pPr marL="228600" lvl="1" indent="0">
              <a:buNone/>
            </a:pPr>
            <a:r>
              <a:rPr lang="en-US" sz="1600" dirty="0"/>
              <a:t>Penanggung jawab: Solehuddin</a:t>
            </a:r>
          </a:p>
          <a:p>
            <a:pPr marL="228600" lvl="1" indent="0">
              <a:buNone/>
            </a:pPr>
            <a:r>
              <a:rPr lang="en-US" sz="1600" dirty="0"/>
              <a:t>Biaya: Rp. 50.000</a:t>
            </a:r>
          </a:p>
          <a:p>
            <a:pPr marL="228600" lvl="1" indent="0">
              <a:buNone/>
            </a:pPr>
            <a:r>
              <a:rPr lang="en-US" sz="1600" dirty="0"/>
              <a:t>Measurement salinity berguna untuk mendapatkan tingkat salinitas konduktivitas air menggunakan sensor TDS (Total </a:t>
            </a:r>
            <a:r>
              <a:rPr lang="en-US" sz="1600" dirty="0" err="1"/>
              <a:t>Disolved</a:t>
            </a:r>
            <a:r>
              <a:rPr lang="en-US" sz="1600" dirty="0"/>
              <a:t> Solution) . Data yang didapatkan masih berupa tegangan analog, dari data ini, menjadi masukan untuk perhitungan pada digital signal conditioning.</a:t>
            </a:r>
          </a:p>
          <a:p>
            <a:pPr marL="0" indent="0">
              <a:buNone/>
            </a:pPr>
            <a:r>
              <a:rPr lang="en-US" sz="1600" dirty="0"/>
              <a:t>1.4. Water level </a:t>
            </a:r>
          </a:p>
          <a:p>
            <a:pPr marL="228600" lvl="1" indent="0">
              <a:buNone/>
            </a:pPr>
            <a:r>
              <a:rPr lang="en-US" sz="1600" dirty="0"/>
              <a:t>Penanggung jawab: Solehuddin</a:t>
            </a:r>
          </a:p>
          <a:p>
            <a:pPr marL="228600" lvl="1" indent="0">
              <a:buNone/>
            </a:pPr>
            <a:r>
              <a:rPr lang="en-US" sz="1600" dirty="0"/>
              <a:t>Biaya: Rp. 50.000</a:t>
            </a:r>
          </a:p>
          <a:p>
            <a:pPr marL="228600" lvl="1" indent="0">
              <a:buNone/>
            </a:pPr>
            <a:r>
              <a:rPr lang="en-US" sz="1600" dirty="0"/>
              <a:t>Measurement water level pH berguna untuk mendapatkan data ketinggian air menggunakan sensor ultrasonic SR04. Data yang didapatkan berupa selisih waktu pengiriman dan penerimaan sinyal, dari data ini, menjadi masukan untuk perhitungan pada digital signal conditioning.</a:t>
            </a:r>
          </a:p>
          <a:p>
            <a:pPr marL="0" indent="0">
              <a:buNone/>
            </a:pPr>
            <a:endParaRPr lang="en-US" sz="16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1. Measurement</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6" name="Title 11">
            <a:extLst>
              <a:ext uri="{FF2B5EF4-FFF2-40B4-BE49-F238E27FC236}">
                <a16:creationId xmlns:a16="http://schemas.microsoft.com/office/drawing/2014/main" id="{52CC09C9-0CAB-9859-E606-23E2418773CA}"/>
              </a:ext>
            </a:extLst>
          </p:cNvPr>
          <p:cNvSpPr>
            <a:spLocks noGrp="1"/>
          </p:cNvSpPr>
          <p:nvPr>
            <p:ph type="title"/>
          </p:nvPr>
        </p:nvSpPr>
        <p:spPr>
          <a:xfrm>
            <a:off x="548640" y="990600"/>
            <a:ext cx="10805160" cy="707886"/>
          </a:xfrm>
        </p:spPr>
        <p:txBody>
          <a:bodyPr/>
          <a:lstStyle/>
          <a:p>
            <a:r>
              <a:rPr lang="en-US" dirty="0"/>
              <a:t>Work package</a:t>
            </a:r>
          </a:p>
        </p:txBody>
      </p:sp>
    </p:spTree>
    <p:extLst>
      <p:ext uri="{BB962C8B-B14F-4D97-AF65-F5344CB8AC3E}">
        <p14:creationId xmlns:p14="http://schemas.microsoft.com/office/powerpoint/2010/main" val="3013311189"/>
      </p:ext>
    </p:ext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Work package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101132"/>
            <a:ext cx="10288693" cy="4226516"/>
          </a:xfrm>
        </p:spPr>
        <p:txBody>
          <a:bodyPr>
            <a:normAutofit/>
          </a:bodyPr>
          <a:lstStyle/>
          <a:p>
            <a:pPr marL="0" indent="0">
              <a:buNone/>
            </a:pPr>
            <a:r>
              <a:rPr lang="en-US" sz="1600" dirty="0"/>
              <a:t>Signal conditioning dilakukan untuk mengolah data yang diperoleh pada measurement menjadi data digital yang telah siap digunakan </a:t>
            </a:r>
            <a:r>
              <a:rPr lang="en-US" sz="1600" dirty="0" err="1"/>
              <a:t>kedalam</a:t>
            </a:r>
            <a:r>
              <a:rPr lang="en-US" sz="1600" dirty="0"/>
              <a:t> program </a:t>
            </a:r>
            <a:r>
              <a:rPr lang="en-US" sz="1600" dirty="0" err="1"/>
              <a:t>mikrokontroller</a:t>
            </a:r>
            <a:endParaRPr lang="en-ID" sz="1600" dirty="0"/>
          </a:p>
          <a:p>
            <a:pPr marL="0" indent="0">
              <a:buNone/>
            </a:pPr>
            <a:r>
              <a:rPr lang="en-US" sz="1600" dirty="0"/>
              <a:t>2.1. Temperature</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optional </a:t>
            </a:r>
          </a:p>
          <a:p>
            <a:pPr marL="228600" lvl="1" indent="0">
              <a:buNone/>
            </a:pPr>
            <a:r>
              <a:rPr lang="en-US" sz="1600" dirty="0"/>
              <a:t>Memproses data tegangan analog dari temperature measurement untuk dijadikan nilai suhu tertentu dalam </a:t>
            </a:r>
            <a:r>
              <a:rPr lang="en-US" sz="1600" dirty="0" err="1"/>
              <a:t>celcius</a:t>
            </a:r>
            <a:r>
              <a:rPr lang="en-US" sz="1600" dirty="0"/>
              <a:t> yang berupa data analog, sebagai input proses perangkat untuk menentukan aksi.</a:t>
            </a:r>
          </a:p>
          <a:p>
            <a:pPr marL="0" indent="0">
              <a:buNone/>
            </a:pPr>
            <a:r>
              <a:rPr lang="en-US" sz="1600" dirty="0"/>
              <a:t>2.2. pH</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optional</a:t>
            </a:r>
          </a:p>
          <a:p>
            <a:pPr marL="228600" lvl="1" indent="0">
              <a:buNone/>
            </a:pPr>
            <a:r>
              <a:rPr lang="en-US" sz="1600" dirty="0"/>
              <a:t>Memproses data tegangan analog dari pH measurement untuk dijadikan nilai rentang pH antara 0-14 yang berupa data analog, sebagai input proses perangkat untuk menentukan aksi.</a:t>
            </a:r>
          </a:p>
          <a:p>
            <a:pPr marL="0" indent="0">
              <a:buNone/>
            </a:pPr>
            <a:endParaRPr lang="en-US" sz="16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2. Signal Conditioning</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771965908"/>
      </p:ext>
    </p:extLst>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60997" y="2231886"/>
            <a:ext cx="10288693" cy="3660648"/>
          </a:xfrm>
        </p:spPr>
        <p:txBody>
          <a:bodyPr>
            <a:normAutofit/>
          </a:bodyPr>
          <a:lstStyle/>
          <a:p>
            <a:pPr marL="0" indent="0">
              <a:buNone/>
            </a:pPr>
            <a:r>
              <a:rPr lang="en-US" sz="1600" dirty="0"/>
              <a:t>2.3. Salinity</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optional</a:t>
            </a:r>
          </a:p>
          <a:p>
            <a:pPr marL="228600" lvl="1" indent="0">
              <a:buNone/>
            </a:pPr>
            <a:r>
              <a:rPr lang="en-US" sz="1600" dirty="0"/>
              <a:t>Memproses data tegangan analog dari salinity measurement untuk dijadikan nilai rentang kadar garam(ppm) antara 0-1000 yang berupa data analog, sebagai input proses perangkat untuk menentukan aksi.</a:t>
            </a:r>
          </a:p>
          <a:p>
            <a:pPr marL="0" indent="0">
              <a:buNone/>
            </a:pPr>
            <a:r>
              <a:rPr lang="en-US" sz="1600" dirty="0"/>
              <a:t>2.4. water level</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optional</a:t>
            </a:r>
          </a:p>
          <a:p>
            <a:pPr marL="228600" lvl="1" indent="0">
              <a:buNone/>
            </a:pPr>
            <a:r>
              <a:rPr lang="en-US" sz="1600" dirty="0"/>
              <a:t>Memproses data selisih waktu pengiriman dan penerimaan sinyal dari water level measurement untuk dijadikan nilai rentang ketinggian(cm) antara 0-150 yang berupa data analog, sebagai input proses perangkat untuk menentukan aksi.</a:t>
            </a:r>
          </a:p>
          <a:p>
            <a:pPr marL="0" indent="0">
              <a:buNone/>
            </a:pPr>
            <a:endParaRPr lang="en-US" sz="16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2. Digital Signal </a:t>
            </a:r>
            <a:r>
              <a:rPr lang="en-US" dirty="0" err="1"/>
              <a:t>Cnditioning</a:t>
            </a:r>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6" name="Title 11">
            <a:extLst>
              <a:ext uri="{FF2B5EF4-FFF2-40B4-BE49-F238E27FC236}">
                <a16:creationId xmlns:a16="http://schemas.microsoft.com/office/drawing/2014/main" id="{F540982F-AB53-53AB-1999-338F07C1008F}"/>
              </a:ext>
            </a:extLst>
          </p:cNvPr>
          <p:cNvSpPr>
            <a:spLocks noGrp="1"/>
          </p:cNvSpPr>
          <p:nvPr>
            <p:ph type="title"/>
          </p:nvPr>
        </p:nvSpPr>
        <p:spPr>
          <a:xfrm>
            <a:off x="548640" y="990600"/>
            <a:ext cx="10805160" cy="707886"/>
          </a:xfrm>
        </p:spPr>
        <p:txBody>
          <a:bodyPr/>
          <a:lstStyle/>
          <a:p>
            <a:r>
              <a:rPr lang="en-US" dirty="0"/>
              <a:t>Work package</a:t>
            </a:r>
          </a:p>
        </p:txBody>
      </p:sp>
    </p:spTree>
    <p:extLst>
      <p:ext uri="{BB962C8B-B14F-4D97-AF65-F5344CB8AC3E}">
        <p14:creationId xmlns:p14="http://schemas.microsoft.com/office/powerpoint/2010/main" val="2844286951"/>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Work package</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628788" y="2179979"/>
            <a:ext cx="10288693" cy="3660648"/>
          </a:xfrm>
        </p:spPr>
        <p:txBody>
          <a:bodyPr>
            <a:normAutofit/>
          </a:bodyPr>
          <a:lstStyle/>
          <a:p>
            <a:pPr marL="0" indent="0">
              <a:buNone/>
            </a:pPr>
            <a:r>
              <a:rPr lang="en-US" sz="1600" dirty="0"/>
              <a:t>Di dalam board control membahas mengenai penggunaan microcontroller serta program yang digunakan. Selain itu juga mencakup beberapa komponen electrical yang digunakan sebagai aktuator nya, seperti relay dan LCD.</a:t>
            </a:r>
            <a:endParaRPr lang="en-ID" sz="1600" dirty="0"/>
          </a:p>
          <a:p>
            <a:pPr marL="0" indent="0">
              <a:buNone/>
            </a:pPr>
            <a:r>
              <a:rPr lang="en-US" sz="1600" dirty="0"/>
              <a:t>3.1. Microcontroller program</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optional</a:t>
            </a:r>
          </a:p>
          <a:p>
            <a:pPr marL="228600" lvl="1" indent="0">
              <a:buNone/>
            </a:pPr>
            <a:r>
              <a:rPr lang="en-US" sz="1600" dirty="0"/>
              <a:t>Microcontroller program diperlukan untuk membuat program atau perintah pengontrolan air, proses data, dan pelaksanaan atau aktuator</a:t>
            </a:r>
          </a:p>
          <a:p>
            <a:pPr marL="0" indent="0">
              <a:buNone/>
            </a:pPr>
            <a:r>
              <a:rPr lang="en-US" sz="1600" dirty="0"/>
              <a:t>3.2. Electronic design</a:t>
            </a:r>
          </a:p>
          <a:p>
            <a:pPr marL="228600" lvl="1" indent="0">
              <a:buNone/>
            </a:pPr>
            <a:r>
              <a:rPr lang="en-US" sz="1600" dirty="0"/>
              <a:t>Penanggung jawab: Faris </a:t>
            </a:r>
            <a:r>
              <a:rPr lang="en-US" sz="1600" dirty="0" err="1"/>
              <a:t>Zuhairi</a:t>
            </a:r>
            <a:endParaRPr lang="en-US" sz="1600" dirty="0"/>
          </a:p>
          <a:p>
            <a:pPr marL="228600" lvl="1" indent="0">
              <a:buNone/>
            </a:pPr>
            <a:r>
              <a:rPr lang="en-US" sz="1600" dirty="0"/>
              <a:t>Biaya: Rp. 65.000</a:t>
            </a:r>
          </a:p>
          <a:p>
            <a:pPr marL="228600" lvl="1" indent="0">
              <a:buNone/>
            </a:pPr>
            <a:r>
              <a:rPr lang="en-US" sz="1600" dirty="0"/>
              <a:t>Membuat desain PCB dan melakukan wiring pada sistem.</a:t>
            </a:r>
          </a:p>
          <a:p>
            <a:pPr marL="0" indent="0">
              <a:buNone/>
            </a:pPr>
            <a:endParaRPr lang="en-US" sz="16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3. Board Control</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577578821"/>
      </p:ext>
    </p:extLst>
  </p:cSld>
  <p:clrMapOvr>
    <a:masterClrMapping/>
  </p:clrMapOvr>
  <p:transition spd="slow">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2091</Words>
  <Application>Microsoft Office PowerPoint</Application>
  <PresentationFormat>Widescreen</PresentationFormat>
  <Paragraphs>279</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Times New Roman</vt:lpstr>
      <vt:lpstr>Tw Cen MT</vt:lpstr>
      <vt:lpstr>Tw Cen MT (Body)</vt:lpstr>
      <vt:lpstr>Tw Cen MT Condensed</vt:lpstr>
      <vt:lpstr>Wingdings 3</vt:lpstr>
      <vt:lpstr>ModernClassicBlock-3</vt:lpstr>
      <vt:lpstr>Sistem Monitoring kualitas Air Berbasis IoT pada Budidaya Tambak Udang Intensif</vt:lpstr>
      <vt:lpstr>Deskripsi sistem Work breakdown system work package Hasil pengujian analisis peforma produk</vt:lpstr>
      <vt:lpstr>Deskripsi sistem</vt:lpstr>
      <vt:lpstr>Work breakdown system</vt:lpstr>
      <vt:lpstr>Work package</vt:lpstr>
      <vt:lpstr>Work package</vt:lpstr>
      <vt:lpstr>Work package</vt:lpstr>
      <vt:lpstr>Work package</vt:lpstr>
      <vt:lpstr>Work package</vt:lpstr>
      <vt:lpstr>Work package</vt:lpstr>
      <vt:lpstr>Work package</vt:lpstr>
      <vt:lpstr>jadwal</vt:lpstr>
      <vt:lpstr>Anggaran</vt:lpstr>
      <vt:lpstr>Hasil pengujian</vt:lpstr>
      <vt:lpstr>Hasil pengujian</vt:lpstr>
      <vt:lpstr>Hasil pengujian</vt:lpstr>
      <vt:lpstr>Analisis Performa Produk</vt:lpstr>
      <vt:lpstr>Analisis Performa Produk</vt:lpstr>
      <vt:lpstr>Analisis Performa Produk</vt:lpstr>
      <vt:lpstr>Analisis Performa Produk</vt:lpstr>
      <vt:lpstr>Analisis Performa Produk</vt:lpstr>
      <vt:lpstr>Analisis Performa Produk</vt:lpstr>
      <vt:lpstr>Analisis Performa Produk</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2022-04-13T05:17:13Z</dcterms:created>
  <dcterms:modified xsi:type="dcterms:W3CDTF">2022-06-17T14:21:30Z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