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5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5143500" type="screen16x9"/>
  <p:notesSz cx="6858000" cy="9144000"/>
  <p:embeddedFontLst>
    <p:embeddedFont>
      <p:font typeface="Average" panose="020B0604020202020204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Lato" panose="020F0502020204030203" pitchFamily="34" charset="0"/>
      <p:regular r:id="rId64"/>
      <p:bold r:id="rId65"/>
      <p:italic r:id="rId66"/>
      <p:boldItalic r:id="rId67"/>
    </p:embeddedFont>
    <p:embeddedFont>
      <p:font typeface="Raleway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oxW/ok2wphjvSgI+CokR9azK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D8982-1ED6-4B8D-9909-4C55E81C0B17}">
  <a:tblStyle styleId="{EF0D8982-1ED6-4B8D-9909-4C55E81C0B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5:37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0 947,'192'11,"61"-11,-250 0,1-1,-1 1,1 0,-1-1,1 0,-1 0,0 0,1 0,-1 0,0-1,0 1,0-1,0 0,0 0,-1 0,1 0,0-1,-1 1,0-1,1 1,-1-1,0 0,1-3,2-2,-2-1,1 1,-1-1,-1 1,1-1,-1 0,1-15,-2 18,0 0,1 1,-1-1,2 1,4-11,8-23,-15 35,1 0,0 0,0 1,0-1,0 0,1 1,-1 0,1-1,0 1,0 0,0-1,0 1,1 1,-1-1,1 0,-1 0,1 1,0 0,5-3,-2 2,0 1,1-1,-1 2,1-1,-1 1,1 0,0 0,-1 1,1 0,7 1,424 0,-359-7,108-23,-143 22,-28 5,1 0,0-2,26-8,-39 11,1-1,-1 0,0 0,0-1,0 1,-1-1,1 1,-1-1,1-1,-1 1,0 0,0-1,0 1,-1-1,1 0,-1 0,0 0,2-6,4-11,1-1,-2 1,0-1,-2 0,4-28,-5 22,10-33,-7 31,-6 23,0 0,1 0,0 1,0-1,1 1,0-1,0 1,0 0,1 0,0 1,0-1,1 1,-1 0,8-7,0 2,0 1,0 1,1 0,-1 0,2 1,-1 1,1 0,0 1,0 0,19-2,18-2,86-4,-13 2,-9 1,194 6,-161 6,3 0,161-4,-238-2,77-3,-134 7,0-1,0-1,0-1,0 0,-1-2,18-6,-26 9,0-1,1 2,-1-1,0 1,0 0,1 1,-1 0,1 0,-1 1,0 0,0 0,11 4,-15-4,1 1,-1 0,1 0,-1 0,0 0,0 1,0 0,0 0,0 0,-1 0,1 0,-1 1,0-1,0 1,0 0,-1 0,1 0,-1 1,0-1,0 0,0 1,1 6,5 41,-2 1,-2-1,-5 100,-1-48,0 38,4 147,21-49,-19-207,2 0,1 0,23 63,-28-92,1 0,-1 0,1 1,0-2,1 1,-1 0,1-1,-1 1,1-1,0 0,0 0,0-1,1 1,-1-1,1 0,-1 0,1 0,0-1,0 0,0 0,5 1,14 1,1-1,-1-1,28-3,-18 1,213 12,-215-11,-17 1,0-1,0 0,25-4,-36 3,0 0,0 0,-1 0,1-1,-1 1,1-1,-1 0,0 0,1 0,-1 0,0 0,0-1,-1 0,1 1,0-1,-1 0,0 0,0 0,3-5,-3 4,1-1,-1 1,1 0,0 0,1 0,-1 0,1 1,-1 0,1-1,0 1,6-3,1 0,1 1,-1 0,14-3,-18 6,1 0,0-1,-1 0,1 0,-1-1,0 0,0 0,0-1,0 0,10-10,-11 8,-1-1,0 1,-1-1,7-16,-9 18,1 0,-1 0,1 1,0-1,0 1,1 0,0 0,0 0,0 0,0 1,1 0,7-6,1 3,0 1,0 1,0 0,1 1,0 0,-1 1,1 0,1 2,-1-1,23 2,-8-1,37-6,79-30,-91 31,84 0,-14 2,47-3,-97 6,0-3,0-4,81-18,-119 20,0 1,0 2,0 1,42 4,49-3,-111 0,372-15,633 16,-638-11,-202 0,2 0,247 2,345 9,-770 0,13-1,0 2,0 0,-1 1,22 5,-34-6,-1 0,1 1,-1-1,0 1,0 0,1 0,-1 1,-1 0,1-1,0 1,-1 0,1 1,-1-1,0 1,0-1,0 1,-1 0,1 0,-1 0,0 0,2 6,3 19,-1 1,-1 0,-2 0,0 0,-5 57,2-39,-2 14,4 75,-2-134,1-1,-1 1,1-1,0 1,0-1,0 0,0 1,0-1,1 0,-1 0,1 0,-1 0,1 0,0 0,-1 0,1 0,0-1,0 1,1-1,-1 1,0-1,0 0,1 0,-1 0,1 0,-1 0,1-1,-1 1,1-1,2 1,12 1,0-1,0 0,27-3,-17 0,644 2,-668 0,0 0,0 0,-1 0,1 0,0-1,0 1,-1-1,1 0,0 1,-1-1,1-1,0 1,-1 0,0 0,1-1,-1 0,4-3,-4 3,0-1,-1 1,0-1,0 0,0 1,0-1,0 0,0 1,-1-1,1 0,-1 0,0 0,0 0,0 0,0 1,0-1,-2-5,-22-295,25-4,1 120,-4 98,0 37,2 1,8-63,-5 97,1 1,1 0,0 0,1 1,1-1,0 1,1 1,14-20,-13 23,-1 0,1 0,1 1,0 0,1 0,0 1,0 1,0 0,1 1,16-8,-17 11,0 0,0 1,1 1,-1 0,22-2,63 5,-47 0,300 1,417-8,-682-1,111-25,-106 16,-42 11,0 1,86 6,-34 1,-97-4,0 1,1 0,-1 0,0 1,1-1,-1 0,0 1,0-1,0 1,1 0,-1 0,0 0,0 0,0 0,3 3,-3-2,1 1,-1 0,0 0,0 1,-1-1,1 0,-1 1,1-1,0 6,9 33,-2 2,-1 0,-3 0,-1 0,-3 60,0-78,2-13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5:47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0,'488'0,"-464"2,0 1,0 2,41 11,-50-12,-11-2,1 0,0 1,-1-1,1 1,-1 0,0 0,0 0,0 1,-1-1,1 1,-1 0,0 0,0 0,0 0,0 1,-1-1,1 1,-1 0,-1-1,3 7,2 12,0 1,6 44,-10-14,-2-42,0 0,1 1,0-1,1 0,5 19,-6-28,0 0,1 0,-1 0,1 0,0 0,0-1,0 1,0 0,0-1,0 0,1 1,-1-1,1 0,0 0,0-1,0 1,-1 0,1-1,1 0,-1 1,0-1,0-1,0 1,1 0,3-1,23 3,-1-2,33-3,1 0,-38 0,46-7,-46 4,47-1,4 5,84 3,-158-2,0 1,0-1,0 1,0 0,0 0,0 0,0 0,0 0,-1 0,1 0,0 0,-1 1,1-1,-1 1,0-1,1 1,-1-1,0 1,2 3,18 41,-12-23,10 21,25 89,-29-72,-2 1,-3 1,2 78,-11 195,-3-164,2 305,0-473,0 1,-1-1,0 0,0 1,0-1,0 0,-1 0,1 0,-1 0,0 0,0 0,-1 0,1-1,-1 1,0-1,0 1,0-1,0 0,-1 0,1-1,-1 1,1-1,-1 0,0 1,0-2,0 1,-6 1,-13 5,0-2,0-1,-46 4,38-5,-28 7,39-6,-1-1,-33 1,37-4,1 1,-1 0,1 2,0 0,0 0,-22 11,-89 47,115-55,-21 13,-49 39,4-2,72-52,0 0,0 0,1 0,0 1,0 0,0 0,1 0,0 0,0 1,1 0,0-1,-5 16,2-1,0 0,2 1,-3 27,4 187,6-125,-5-56,0-33,2 0,0 0,6 38,-5-57,0 1,0 0,1-1,-1 1,1-1,0 0,0 1,0-1,0 0,1 0,-1-1,1 1,0 0,0-1,0 1,0-1,0 0,0 0,1-1,-1 1,1 0,-1-1,1 0,0 0,-1 0,7 0,11 2,0-1,0-2,37-2,-19 0,13 1,-6-1,1 1,-1 3,62 11,-95-10,-1 0,1 1,-1 0,0 1,0 0,-1 1,0 0,0 1,0 1,-1-1,0 1,0 1,-1 0,0 1,14 18,-8-4,-1 0,-1 1,-1 0,-1 1,-1 0,-2 1,9 43,-6-28,1-1,27 60,-21-58,24 86,-39-104,0 1,-2-1,0 0,-4 26,1 13,2 344,-1-391,-1-1,0 1,-9 28,-4 29,12-46,-6 61,-27 113,35-197,-1 0,0 0,0 0,-1 0,1 0,-1-1,0 1,0-1,0 0,-1 0,0 0,1 0,-2-1,1 1,0-1,0 0,-1 0,-8 3,-7 2,0-1,0 0,-32 4,17-3,14-3,9-2,-1 0,1 0,0 1,0 1,-13 6,22-9,0 0,0 0,0 1,0-1,1 0,-1 1,1 0,-1 0,1 0,0 0,0 0,0 0,1 0,-1 1,1-1,0 1,0-1,0 1,0 0,1-1,-1 1,1 4,-1 379,3-185,-1-184,2 1,0-1,1 1,1-1,0 0,11 21,10 39,-9 13,-13-65,0 0,14 41,17 47,-32-105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5:58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10826 2,'-71'-1,"-76"2,136 0,0 1,0 0,0 1,0 1,0-1,1 2,0-1,0 1,0 1,0 0,-14 12,21-14,1 0,0 0,0 1,0-1,0 1,0-1,1 1,0 0,0 0,0-1,1 1,0 0,0 8,-4 25,-4 2,1 1,-2 63,10 85,1-71,0 81,-4 208,-3-363,-1-1,-3 0,-25 77,26-92,-58 135,58-145,-74 166,79-179,0 0,0 0,0 0,-1-1,1 1,-1-1,0 0,-1 0,1 0,-1 0,-6 3,2-2,0-1,-1 0,1 0,-1-1,-17 3,-217 37,144-26,57-9,0-1,-68 1,-136 4,172-5,-96 5,-1919-12,2020-4,-101-17,32 2,-118-20,141 19,-364-51,405 64,-138 6,97 3,-1430-2,1499 3,1 1,1 3,-48 12,35-6,21-8,-57 3,67-8,0 2,1 1,-1 1,-47 14,55-14,0 0,0-1,-1-1,1-1,-1 0,-31-4,-3 1,-812 1,847 2,0 1,0 1,-27 7,-25 4,11-9,-98-6,58-1,-848 2,908 0,0-3,0 0,-61-16,69 13,0 1,-1 1,0 1,-46 3,-124 1,192-1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6:02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11,'378'-11,"-77"27,12 1,1621-18,-1501 12,-335-11,-55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6:05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0,'-2'0,"0"1,1-1,-1 0,1 1,-1-1,1 1,-1-1,1 1,-1 0,1 0,0-1,-1 1,1 0,0 0,0 0,0 1,0-1,-1 0,2 0,-1 1,0-1,0 0,0 1,1-1,-1 1,0-1,0 3,-2 7,0 0,1 0,-1 12,-2 4,-18 79,-31 107,17-99,23-79,1 1,2 0,2 1,1 0,2 0,-3 50,-1 120,9-175,0-19,1 0,0 1,3 19,-2-29,0-1,0 1,0-1,0 0,0 1,1-1,0 0,-1 0,1 0,0 0,1 0,-1 0,0-1,1 1,-1-1,1 1,5 2,2 1,0-2,0 1,0-2,0 1,1-1,-1-1,1 0,14 1,13-1,41-3,13 0,115 21,-124-4,4 0,-85-15,0-1,0 1,-1-1,1 1,0 0,-1 0,1-1,-1 1,1 0,-1 0,0 1,1-1,-1 0,0 0,0 1,0-1,0 0,0 1,0-1,0 1,0 0,0-1,-1 1,1 0,-1-1,1 1,-1 0,0-1,0 1,0 3,1 9,0 0,-1 0,-2 15,0-5,-1 15,-2 0,-2 1,-22 73,15-62,-11 70,21-100,-1 1,-1-1,-10 23,8-25,2-1,0 1,1 0,-4 35,6 0,-12 123,3-51,7 224,7-189,-2-7,0-145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6:12.3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0,'9'532,"-5"-372,2 42,6 114,-11-265,-1-31,1 0,0 0,2 0,0 0,8 24,-1 1,-9-36,0-1,1 0,0 1,0-1,5 10,-5-16,-1 1,1-1,-1 0,1 1,0-1,0 0,0 0,0-1,0 1,1 0,-1-1,0 1,1-1,-1 1,1-1,0 0,-1 0,1-1,0 1,3 0,16 2,0-2,33-1,-40-1,0 1,0 0,0 1,-1 0,1 1,0 1,27 9,136 49,-154-54,-18-5,1 1,-1-1,0 1,1 0,-1 1,-1 0,1 0,-1 0,1 0,-1 1,0 0,-1 0,1 1,-1-1,0 1,3 6,-1 0,-1-1,-1 1,0 0,0 0,-1 0,-1 0,0 1,0 13,1 10,0 2,-1 0,-2 0,-1 0,-9 49,-1-6,3 1,3-1,8 89,-1-38,-2-119,1 5,-2-1,0 1,0 0,-7 24,7-38,0 1,-1-1,0 0,1 0,-2 0,1 0,0 0,-1 0,0 0,1-1,-2 1,1-1,0 0,-1 0,1 0,-1-1,0 1,0-1,0 0,0 0,0 0,-6 2,-17 3,0-1,-1-2,-47 3,-88-7,73-2,59 1,13 1,-1 0,1 1,-33 5,44-4,1 0,-1 0,1 1,0-1,0 1,0 1,0-1,0 1,1 0,-1 1,1-1,0 1,-8 10,5-3,-1 1,1 0,1 0,0 0,1 1,1 0,0 1,1-1,-5 28,5-5,1 0,4 70,0-93,1 1,1-1,0 0,1-1,9 26,37 60,-20-44,54 123,-70-148,-2 1,-1 0,-1 0,-2 1,5 39,10 35,-15-76,2-1,1 0,2 0,21 36,-27-53,0 1,-1 0,-1 0,0 0,-1 0,0 1,-1-1,-1 1,0 0,-1 0,0 19,-2-12,2-3,-1 0,-1 0,0 0,-2-1,0 1,-1 0,0-1,-2 0,-10 25,-59 97,20-63,55-76,0 0,0 1,0-1,0 0,0 0,-1 1,1-1,0 0,0 0,0 1,0-1,-1 0,1 0,0 0,0 0,0 1,-1-1,1 0,0 0,0 0,0 0,-1 0,1 0,0 1,0-1,-1 0,1 0,0 0,-1 0,1 0,0 0,0 0,-1 0,1 0,0 0,0 0,-1-1,-3-10,1-24,3 29,-1-33,-2-1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6:18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0,'-1'21,"1"-14,-1-1,1 0,0 0,1 0,2 12,-3-16,1-1,-1 1,1-1,0 0,0 1,0-1,0 0,0 1,0-1,0 0,0 0,0 0,0 0,1 0,-1 0,0 0,1 0,-1-1,1 1,-1 0,1-1,-1 1,1-1,-1 0,1 1,-1-1,3 0,59 3,66-4,-28-2,2223 3,-2312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6:06:22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f5c0f228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1f5c0f228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5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6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6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" name="Google Shape;92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5" name="Google Shape;95;p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7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7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7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6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6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7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6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5.png"/><Relationship Id="rId18" Type="http://schemas.openxmlformats.org/officeDocument/2006/relationships/customXml" Target="../ink/ink8.xml"/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12" Type="http://schemas.openxmlformats.org/officeDocument/2006/relationships/customXml" Target="../ink/ink5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4.xml"/><Relationship Id="rId19" Type="http://schemas.openxmlformats.org/officeDocument/2006/relationships/image" Target="../media/image28.png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customXml" Target="../ink/ink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Electrical Service Design of A 16 Storeyed Building</a:t>
            </a:r>
            <a:endParaRPr/>
          </a:p>
        </p:txBody>
      </p:sp>
      <p:sp>
        <p:nvSpPr>
          <p:cNvPr id="132" name="Google Shape;132;p1"/>
          <p:cNvSpPr txBox="1">
            <a:spLocks noGrp="1"/>
          </p:cNvSpPr>
          <p:nvPr>
            <p:ph type="subTitle" idx="1"/>
          </p:nvPr>
        </p:nvSpPr>
        <p:spPr>
          <a:xfrm>
            <a:off x="6066175" y="2904000"/>
            <a:ext cx="29739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Project By- (Group 2)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Tonmoy Roy(1706036)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Al Hasib (1706037)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Fariza Siddiqua(1706043)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Shoumik Debnath(1706050)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Swadesh Vhakta(1706061)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Imtiaz Ahmed(1706062)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>
                <a:solidFill>
                  <a:srgbClr val="000000"/>
                </a:solidFill>
              </a:rPr>
              <a:t>Mehedi Hasan Megh(1706065)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10</a:t>
            </a:fld>
            <a:endParaRPr sz="1600"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5598" y="794114"/>
            <a:ext cx="5438833" cy="37759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10"/>
          <p:cNvSpPr txBox="1"/>
          <p:nvPr/>
        </p:nvSpPr>
        <p:spPr>
          <a:xfrm>
            <a:off x="189125" y="1684350"/>
            <a:ext cx="27327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Substation is situated on the right side of the design.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guard room is provided under the car stair with proper arrangements.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Stairs are also shown.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>
            <a:off x="6497955" y="2727960"/>
            <a:ext cx="0" cy="47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10"/>
          <p:cNvSpPr/>
          <p:nvPr/>
        </p:nvSpPr>
        <p:spPr>
          <a:xfrm>
            <a:off x="6497955" y="2658720"/>
            <a:ext cx="287652" cy="175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0"/>
          <p:cNvCxnSpPr/>
          <p:nvPr/>
        </p:nvCxnSpPr>
        <p:spPr>
          <a:xfrm>
            <a:off x="8509000" y="2957195"/>
            <a:ext cx="0" cy="2616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0"/>
          <p:cNvCxnSpPr/>
          <p:nvPr/>
        </p:nvCxnSpPr>
        <p:spPr>
          <a:xfrm>
            <a:off x="8509000" y="3513455"/>
            <a:ext cx="0" cy="4089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10"/>
          <p:cNvCxnSpPr/>
          <p:nvPr/>
        </p:nvCxnSpPr>
        <p:spPr>
          <a:xfrm>
            <a:off x="8509000" y="1617345"/>
            <a:ext cx="0" cy="4089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10"/>
          <p:cNvCxnSpPr/>
          <p:nvPr/>
        </p:nvCxnSpPr>
        <p:spPr>
          <a:xfrm>
            <a:off x="8477538" y="1617345"/>
            <a:ext cx="0" cy="4089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11</a:t>
            </a:fld>
            <a:endParaRPr sz="1600"/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2700" y="683800"/>
            <a:ext cx="5278610" cy="377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12</a:t>
            </a:fld>
            <a:endParaRPr sz="1600"/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2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88" y="858400"/>
            <a:ext cx="5277678" cy="377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12"/>
          <p:cNvSpPr txBox="1"/>
          <p:nvPr/>
        </p:nvSpPr>
        <p:spPr>
          <a:xfrm>
            <a:off x="5685982" y="518442"/>
            <a:ext cx="3252600" cy="42079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42" name="Google Shape;242;p12"/>
          <p:cNvCxnSpPr/>
          <p:nvPr/>
        </p:nvCxnSpPr>
        <p:spPr>
          <a:xfrm>
            <a:off x="4833850" y="1959725"/>
            <a:ext cx="872700" cy="2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Conduit Layout</a:t>
            </a:r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14</a:t>
            </a:fld>
            <a:endParaRPr sz="1600"/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8613" y="858400"/>
            <a:ext cx="5224118" cy="37758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15</a:t>
            </a:fld>
            <a:endParaRPr sz="1600"/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4200" y="808500"/>
            <a:ext cx="5481449" cy="37758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9" name="Google Shape;269;p15"/>
          <p:cNvSpPr txBox="1"/>
          <p:nvPr/>
        </p:nvSpPr>
        <p:spPr>
          <a:xfrm>
            <a:off x="3212875" y="238575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6205450" y="1419400"/>
            <a:ext cx="203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switch boards are used to control the lights.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16</a:t>
            </a:fld>
            <a:endParaRPr sz="1600"/>
          </a:p>
        </p:txBody>
      </p:sp>
      <p:pic>
        <p:nvPicPr>
          <p:cNvPr id="276" name="Google Shape;2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2225" y="858400"/>
            <a:ext cx="5263989" cy="377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1" name="Google Shape;281;p16"/>
          <p:cNvSpPr txBox="1"/>
          <p:nvPr/>
        </p:nvSpPr>
        <p:spPr>
          <a:xfrm>
            <a:off x="5978550" y="1741525"/>
            <a:ext cx="2493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 (5 Amp) conduits are used for all fans and lights.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C8(15 Amp) conduits are used for 3 pin sockets.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2015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 pin outlet conduit connections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88" name="Google Shape;2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875" y="710350"/>
            <a:ext cx="5457825" cy="39528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145425" y="11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Conduit Schedule</a:t>
            </a:r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50" y="1305225"/>
            <a:ext cx="8067675" cy="31051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Emergency Conduit Layout</a:t>
            </a:r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-93500" y="723200"/>
            <a:ext cx="4811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Building Overview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Floor Plans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Floor Plan : Ground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Floor Plan : 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Floor Plan : Typical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Fittings and Fixtures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Fittings and Fixtures : Ground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Fittings and Fixtures : 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Fittings and Fixtures : Typical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Conduit Layout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Conduit Layout  : Ground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Conduit Layout  : 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Conduit Layout : Typical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Emergency Conduit Layout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Emergency Conduit Layout : Ground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Emergency Conduit Layout : 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Emergency Conduit Layout : Typical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6.       Lightning Protection System(with Calculation)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4499400" y="723200"/>
            <a:ext cx="4811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 . SwitchBoard Connection Diagram(with Calculation)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Ground Floor 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Typical Floor 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8. Emergency SwitchBoard Connection Diagram(with Calculation)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Ground Floor 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Typical Floor 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8. Sub Distribution Board Diagram(with Calculation)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Ground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Typical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9. Emergency Sub Distribution Board Diagram(with calculation)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Ground Floor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Garage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Typical Floor 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10. Load Calculation Sample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 . Substation Layout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12. Reference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2"/>
          <p:cNvCxnSpPr/>
          <p:nvPr/>
        </p:nvCxnSpPr>
        <p:spPr>
          <a:xfrm>
            <a:off x="4348550" y="621250"/>
            <a:ext cx="17700" cy="407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Topics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2</a:t>
            </a:fld>
            <a:endParaRPr sz="1500"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20</a:t>
            </a:fld>
            <a:endParaRPr sz="1600"/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5400" y="858400"/>
            <a:ext cx="5253202" cy="377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21</a:t>
            </a:fld>
            <a:endParaRPr sz="1600"/>
          </a:p>
        </p:txBody>
      </p:sp>
      <p:pic>
        <p:nvPicPr>
          <p:cNvPr id="317" name="Google Shape;3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1700" y="777675"/>
            <a:ext cx="5307778" cy="377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22</a:t>
            </a:fld>
            <a:endParaRPr sz="1600"/>
          </a:p>
        </p:txBody>
      </p:sp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513" y="789200"/>
            <a:ext cx="5208982" cy="377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Lightning Protection System</a:t>
            </a: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title"/>
          </p:nvPr>
        </p:nvSpPr>
        <p:spPr>
          <a:xfrm>
            <a:off x="-48150" y="-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Lightning Protection System</a:t>
            </a:r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300" y="770550"/>
            <a:ext cx="5825225" cy="377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4"/>
          <p:cNvCxnSpPr/>
          <p:nvPr/>
        </p:nvCxnSpPr>
        <p:spPr>
          <a:xfrm rot="10800000" flipH="1">
            <a:off x="7574425" y="924500"/>
            <a:ext cx="357300" cy="3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6" name="Google Shape;346;p24"/>
          <p:cNvCxnSpPr/>
          <p:nvPr/>
        </p:nvCxnSpPr>
        <p:spPr>
          <a:xfrm rot="10800000">
            <a:off x="1747050" y="863300"/>
            <a:ext cx="357300" cy="4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7288675" y="4343400"/>
            <a:ext cx="3267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8" name="Google Shape;348;p24"/>
          <p:cNvCxnSpPr/>
          <p:nvPr/>
        </p:nvCxnSpPr>
        <p:spPr>
          <a:xfrm flipH="1">
            <a:off x="2053200" y="4353600"/>
            <a:ext cx="347100" cy="3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24"/>
          <p:cNvCxnSpPr/>
          <p:nvPr/>
        </p:nvCxnSpPr>
        <p:spPr>
          <a:xfrm rot="10800000">
            <a:off x="3298500" y="506125"/>
            <a:ext cx="234600" cy="4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24"/>
          <p:cNvCxnSpPr/>
          <p:nvPr/>
        </p:nvCxnSpPr>
        <p:spPr>
          <a:xfrm rot="10800000" flipH="1">
            <a:off x="6155875" y="424525"/>
            <a:ext cx="1734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24"/>
          <p:cNvCxnSpPr>
            <a:endCxn id="344" idx="0"/>
          </p:cNvCxnSpPr>
          <p:nvPr/>
        </p:nvCxnSpPr>
        <p:spPr>
          <a:xfrm rot="10800000" flipH="1">
            <a:off x="4778013" y="770550"/>
            <a:ext cx="21900" cy="5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2" name="Google Shape;352;p24"/>
          <p:cNvCxnSpPr/>
          <p:nvPr/>
        </p:nvCxnSpPr>
        <p:spPr>
          <a:xfrm flipH="1">
            <a:off x="3451525" y="4363800"/>
            <a:ext cx="122400" cy="4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6196700" y="4374025"/>
            <a:ext cx="2346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4" name="Google Shape;354;p24"/>
          <p:cNvCxnSpPr/>
          <p:nvPr/>
        </p:nvCxnSpPr>
        <p:spPr>
          <a:xfrm>
            <a:off x="4788350" y="4292375"/>
            <a:ext cx="10200" cy="7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5" name="Google Shape;355;p24"/>
          <p:cNvCxnSpPr/>
          <p:nvPr/>
        </p:nvCxnSpPr>
        <p:spPr>
          <a:xfrm rot="10800000" flipH="1">
            <a:off x="7502975" y="2608450"/>
            <a:ext cx="744900" cy="1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p24"/>
          <p:cNvCxnSpPr/>
          <p:nvPr/>
        </p:nvCxnSpPr>
        <p:spPr>
          <a:xfrm flipH="1">
            <a:off x="1543075" y="2730950"/>
            <a:ext cx="6225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4"/>
          <p:cNvCxnSpPr/>
          <p:nvPr/>
        </p:nvCxnSpPr>
        <p:spPr>
          <a:xfrm>
            <a:off x="4676100" y="1210350"/>
            <a:ext cx="214200" cy="2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24"/>
          <p:cNvCxnSpPr/>
          <p:nvPr/>
        </p:nvCxnSpPr>
        <p:spPr>
          <a:xfrm rot="10800000" flipH="1">
            <a:off x="4655675" y="1210450"/>
            <a:ext cx="224400" cy="2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24"/>
          <p:cNvCxnSpPr/>
          <p:nvPr/>
        </p:nvCxnSpPr>
        <p:spPr>
          <a:xfrm>
            <a:off x="3471850" y="4149500"/>
            <a:ext cx="224400" cy="3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24"/>
          <p:cNvCxnSpPr/>
          <p:nvPr/>
        </p:nvCxnSpPr>
        <p:spPr>
          <a:xfrm rot="10800000" flipH="1">
            <a:off x="3461650" y="4210875"/>
            <a:ext cx="27570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24"/>
          <p:cNvCxnSpPr/>
          <p:nvPr/>
        </p:nvCxnSpPr>
        <p:spPr>
          <a:xfrm rot="10800000" flipH="1">
            <a:off x="6135450" y="4200650"/>
            <a:ext cx="1938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24"/>
          <p:cNvCxnSpPr/>
          <p:nvPr/>
        </p:nvCxnSpPr>
        <p:spPr>
          <a:xfrm>
            <a:off x="6104850" y="4200525"/>
            <a:ext cx="28590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24"/>
          <p:cNvCxnSpPr/>
          <p:nvPr/>
        </p:nvCxnSpPr>
        <p:spPr>
          <a:xfrm>
            <a:off x="349025" y="1200150"/>
            <a:ext cx="55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4" name="Google Shape;364;p24"/>
          <p:cNvCxnSpPr/>
          <p:nvPr/>
        </p:nvCxnSpPr>
        <p:spPr>
          <a:xfrm>
            <a:off x="496925" y="2037100"/>
            <a:ext cx="224400" cy="3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24"/>
          <p:cNvCxnSpPr/>
          <p:nvPr/>
        </p:nvCxnSpPr>
        <p:spPr>
          <a:xfrm rot="10800000" flipH="1">
            <a:off x="486725" y="2098475"/>
            <a:ext cx="27570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6" name="Google Shape;366;p24"/>
          <p:cNvSpPr txBox="1"/>
          <p:nvPr/>
        </p:nvSpPr>
        <p:spPr>
          <a:xfrm>
            <a:off x="236775" y="1343025"/>
            <a:ext cx="93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conductor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236775" y="2513675"/>
            <a:ext cx="93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conductor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4"/>
          <p:cNvCxnSpPr/>
          <p:nvPr/>
        </p:nvCxnSpPr>
        <p:spPr>
          <a:xfrm>
            <a:off x="308200" y="3710675"/>
            <a:ext cx="9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24"/>
          <p:cNvSpPr txBox="1"/>
          <p:nvPr/>
        </p:nvSpPr>
        <p:spPr>
          <a:xfrm>
            <a:off x="292900" y="3891075"/>
            <a:ext cx="93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Roof conductor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C0A001B-C186-7AE6-2638-2D0FE719C1D6}"/>
                  </a:ext>
                </a:extLst>
              </p14:cNvPr>
              <p14:cNvContentPartPr/>
              <p14:nvPr/>
            </p14:nvContentPartPr>
            <p14:xfrm>
              <a:off x="2160270" y="973590"/>
              <a:ext cx="4779720" cy="555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C0A001B-C186-7AE6-2638-2D0FE719C1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6270" y="865950"/>
                <a:ext cx="4887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72E97FD-446D-2E58-59BA-17BAD498FF79}"/>
                  </a:ext>
                </a:extLst>
              </p14:cNvPr>
              <p14:cNvContentPartPr/>
              <p14:nvPr/>
            </p14:nvContentPartPr>
            <p14:xfrm>
              <a:off x="6979770" y="1196250"/>
              <a:ext cx="581040" cy="2305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72E97FD-446D-2E58-59BA-17BAD498F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6130" y="1088250"/>
                <a:ext cx="688680" cy="25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3E385AA-A180-A5D9-7517-8E066DD29FB5}"/>
                  </a:ext>
                </a:extLst>
              </p14:cNvPr>
              <p14:cNvContentPartPr/>
              <p14:nvPr/>
            </p14:nvContentPartPr>
            <p14:xfrm>
              <a:off x="3543570" y="3615060"/>
              <a:ext cx="3897360" cy="759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3E385AA-A180-A5D9-7517-8E066DD29F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9930" y="3507420"/>
                <a:ext cx="400500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64F61C-E3E1-AA7D-C0C6-B9C55248DD09}"/>
                  </a:ext>
                </a:extLst>
              </p14:cNvPr>
              <p14:cNvContentPartPr/>
              <p14:nvPr/>
            </p14:nvContentPartPr>
            <p14:xfrm>
              <a:off x="2384790" y="4331820"/>
              <a:ext cx="1260720" cy="15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64F61C-E3E1-AA7D-C0C6-B9C55248DD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1150" y="4223820"/>
                <a:ext cx="1368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6E6611-A1BA-6492-6767-C93D32555440}"/>
                  </a:ext>
                </a:extLst>
              </p14:cNvPr>
              <p14:cNvContentPartPr/>
              <p14:nvPr/>
            </p14:nvContentPartPr>
            <p14:xfrm>
              <a:off x="2143950" y="3154620"/>
              <a:ext cx="277200" cy="1120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6E6611-A1BA-6492-6767-C93D325554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0310" y="3046620"/>
                <a:ext cx="38484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500ECA8-10B6-96AD-4FC3-E9E35CE47A6C}"/>
                  </a:ext>
                </a:extLst>
              </p14:cNvPr>
              <p14:cNvContentPartPr/>
              <p14:nvPr/>
            </p14:nvContentPartPr>
            <p14:xfrm>
              <a:off x="2087070" y="1348680"/>
              <a:ext cx="297360" cy="1751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500ECA8-10B6-96AD-4FC3-E9E35CE47A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3430" y="1240680"/>
                <a:ext cx="405000" cy="19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D5F92F-8BF7-C680-2CBF-2E2AECEDA8FF}"/>
                  </a:ext>
                </a:extLst>
              </p14:cNvPr>
              <p14:cNvContentPartPr/>
              <p14:nvPr/>
            </p14:nvContentPartPr>
            <p14:xfrm>
              <a:off x="258360" y="3669060"/>
              <a:ext cx="960840" cy="36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D5F92F-8BF7-C680-2CBF-2E2AECEDA8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360" y="3561060"/>
                <a:ext cx="10684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71E5F4-4BBB-34AC-6F53-2BFDA23A9652}"/>
                  </a:ext>
                </a:extLst>
              </p14:cNvPr>
              <p14:cNvContentPartPr/>
              <p14:nvPr/>
            </p14:nvContentPartPr>
            <p14:xfrm>
              <a:off x="902760" y="372234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71E5F4-4BBB-34AC-6F53-2BFDA23A96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120" y="361434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/>
        </p:nvSpPr>
        <p:spPr>
          <a:xfrm>
            <a:off x="239874" y="852500"/>
            <a:ext cx="8778865" cy="3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Building Length= 80’5”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Building width= 45’2”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Air conductor calculation: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conductor at each of the four corners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Maximum distance between 2 air conductor= 25’ (arbitrary estimation)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 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along length 3 air conductor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needed where distance between 2 consecutive air conductors is 20’1.2”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along width 1 air conductor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needed where distance between to consecutive air conductors is 22.58’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area of the rooftop of the building is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80’5” x 45’2”= 24.5x13.77 m</a:t>
            </a:r>
            <a:r>
              <a:rPr lang="en-US" sz="1600" b="0" i="0" u="none" strike="noStrike" cap="none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337.365 m</a:t>
            </a:r>
            <a:r>
              <a:rPr lang="en-US" sz="1600" b="0" i="0" u="none" strike="noStrike" cap="none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</a:p>
          <a:p>
            <a:pPr marL="457200" indent="-330200">
              <a:lnSpc>
                <a:spcPct val="115000"/>
              </a:lnSpc>
              <a:buClr>
                <a:schemeClr val="dk1"/>
              </a:buClr>
              <a:buSzPts val="1600"/>
              <a:buFont typeface="Lato"/>
              <a:buChar char="●"/>
            </a:pPr>
            <a:r>
              <a:rPr lang="en-US" sz="1800" b="0" kern="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1800" b="0" kern="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0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</a:t>
            </a:r>
            <a:r>
              <a:rPr lang="en-US" sz="1800" b="0" kern="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conductors</a:t>
            </a:r>
            <a:r>
              <a:rPr lang="en-US" sz="1800" b="0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one for first 80 sq </a:t>
            </a:r>
            <a:r>
              <a:rPr lang="en-US" sz="1800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metres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one more for each 100 sq </a:t>
            </a:r>
            <a:r>
              <a:rPr lang="en-US" sz="1800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metres</a:t>
            </a:r>
            <a:endParaRPr lang="en-US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 </a:t>
            </a:r>
            <a:r>
              <a:rPr lang="en-US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down conductor = 3</a:t>
            </a:r>
          </a:p>
          <a:p>
            <a:pPr marL="1270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Reference: Lab sheet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25"/>
          <p:cNvSpPr txBox="1">
            <a:spLocks noGrp="1"/>
          </p:cNvSpPr>
          <p:nvPr>
            <p:ph type="title"/>
          </p:nvPr>
        </p:nvSpPr>
        <p:spPr>
          <a:xfrm>
            <a:off x="-48150" y="-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Calculation For Lightning Protection System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Switchboard Connection Diagram</a:t>
            </a:r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27</a:t>
            </a:fld>
            <a:endParaRPr sz="1600"/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391" name="Google Shape;391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858400"/>
            <a:ext cx="8839202" cy="30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28</a:t>
            </a:fld>
            <a:endParaRPr sz="1600"/>
          </a:p>
        </p:txBody>
      </p:sp>
      <p:pic>
        <p:nvPicPr>
          <p:cNvPr id="397" name="Google Shape;3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8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401" name="Google Shape;401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858400"/>
            <a:ext cx="8839198" cy="3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29</a:t>
            </a:fld>
            <a:endParaRPr sz="1600"/>
          </a:p>
        </p:txBody>
      </p:sp>
      <p:pic>
        <p:nvPicPr>
          <p:cNvPr id="407" name="Google Shape;4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411" name="Google Shape;41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1957" y="851257"/>
            <a:ext cx="8839201" cy="27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/>
          <p:nvPr/>
        </p:nvSpPr>
        <p:spPr>
          <a:xfrm>
            <a:off x="7243763" y="2464594"/>
            <a:ext cx="178593" cy="1928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7190184" y="2417861"/>
            <a:ext cx="285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95525" y="45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Building Overview</a:t>
            </a: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145450" y="778400"/>
            <a:ext cx="8520600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We are designing a 16 storeyed Building.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There are 2 Units per floor.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We have 3 different types of floor designs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Ground Floor : Mainly works as an entrance for cars and pedestrians and Substation is situated Here.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Garage : Our 2nd and 3rd Floors are used as a garage to accommodate cars.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Typical Floors : This represents our Apartment designs which follows a common plan for all 16 storeys.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Lighting Protection system is added to prevent damages during lightning.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A Transformer and Generator is added to our substation situated in the ground floor.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3</a:t>
            </a:fld>
            <a:endParaRPr sz="1600"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sp>
        <p:nvSpPr>
          <p:cNvPr id="419" name="Google Shape;4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20" name="Google Shape;42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4233"/>
            <a:ext cx="9144000" cy="253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sp>
        <p:nvSpPr>
          <p:cNvPr id="426" name="Google Shape;42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27" name="Google Shape;4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85915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Emergency Switchboard Connection Diagram</a:t>
            </a:r>
            <a:endParaRPr/>
          </a:p>
        </p:txBody>
      </p:sp>
      <p:sp>
        <p:nvSpPr>
          <p:cNvPr id="433" name="Google Shape;4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33</a:t>
            </a:fld>
            <a:endParaRPr sz="1600"/>
          </a:p>
        </p:txBody>
      </p:sp>
      <p:pic>
        <p:nvPicPr>
          <p:cNvPr id="439" name="Google Shape;43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858400"/>
            <a:ext cx="8839202" cy="231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34</a:t>
            </a:fld>
            <a:endParaRPr sz="1600"/>
          </a:p>
        </p:txBody>
      </p:sp>
      <p:pic>
        <p:nvPicPr>
          <p:cNvPr id="449" name="Google Shape;44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858400"/>
            <a:ext cx="8839198" cy="25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35</a:t>
            </a:fld>
            <a:endParaRPr sz="1600"/>
          </a:p>
        </p:txBody>
      </p:sp>
      <p:pic>
        <p:nvPicPr>
          <p:cNvPr id="459" name="Google Shape;45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463" name="Google Shape;463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086179"/>
            <a:ext cx="9144000" cy="2971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 Distribution Board Diagram</a:t>
            </a:r>
            <a:endParaRPr/>
          </a:p>
        </p:txBody>
      </p:sp>
      <p:sp>
        <p:nvSpPr>
          <p:cNvPr id="469" name="Google Shape;46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37</a:t>
            </a:fld>
            <a:endParaRPr sz="1600"/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7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479" name="Google Shape;479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2725" y="688325"/>
            <a:ext cx="7977093" cy="377590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85" name="Google Shape;4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375" y="874800"/>
            <a:ext cx="8167658" cy="378843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First Floor Parking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492" name="Google Shape;49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25" y="842250"/>
            <a:ext cx="7627450" cy="38209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Second Floor Parking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Floor Plans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5c0f2282e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40</a:t>
            </a:fld>
            <a:endParaRPr sz="1600"/>
          </a:p>
        </p:txBody>
      </p:sp>
      <p:pic>
        <p:nvPicPr>
          <p:cNvPr id="499" name="Google Shape;499;g1f5c0f2282e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1f5c0f2282e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1f5c0f2282e_0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1f5c0f2282e_0_10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503" name="Google Shape;503;g1f5c0f2282e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250" y="858400"/>
            <a:ext cx="7354666" cy="37759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>
            <a:spLocks noGrp="1"/>
          </p:cNvSpPr>
          <p:nvPr>
            <p:ph type="title"/>
          </p:nvPr>
        </p:nvSpPr>
        <p:spPr>
          <a:xfrm>
            <a:off x="72700" y="9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SDB-Typical Floor Plan:Calculations</a:t>
            </a:r>
            <a:endParaRPr/>
          </a:p>
        </p:txBody>
      </p:sp>
      <p:sp>
        <p:nvSpPr>
          <p:cNvPr id="509" name="Google Shape;50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Under the switchboard SBA1,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Loads: Ceiling light-1x20 watts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	     Tubelight-2x30 watts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	     Wall-bracket light-1x20 watts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	     2-pin outlet-1x80 watts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Total load=180 watts; Total current=400/(220x0.8)=1.027 Amps. Using this method we get for other switchboards-SBA2=1.82A;SBA3=1.82A;SBA4=1.93A;SBA5=3.3523A;SBA6=4.5454A;SBA7=1.93A;SBA8=1.93A;SBA9=2.63A;SBA10=2.63A;SBA11=2.84A;SBA12=4.84A;SBA13=2.5A;SBA14=1.93A;SBA15=1.93A. Total=37.6547A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For 3-pin outlets=each have wattage of 3000 watts. Total current for 3-pins=(3000x15x0.3)/(220x0.8)=76.7A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Net total=76.7+37.6547=114.3547A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0" name="Google Shape;51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Emergency Sub Distribution Board Diagram</a:t>
            </a:r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43</a:t>
            </a:fld>
            <a:endParaRPr sz="1600"/>
          </a:p>
        </p:txBody>
      </p:sp>
      <p:pic>
        <p:nvPicPr>
          <p:cNvPr id="522" name="Google Shape;52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2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526" name="Google Shape;52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075" y="570075"/>
            <a:ext cx="3989847" cy="37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44</a:t>
            </a:fld>
            <a:endParaRPr sz="1600"/>
          </a:p>
        </p:txBody>
      </p:sp>
      <p:pic>
        <p:nvPicPr>
          <p:cNvPr id="532" name="Google Shape;5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3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536" name="Google Shape;536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8288" y="858400"/>
            <a:ext cx="3275082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45</a:t>
            </a:fld>
            <a:endParaRPr sz="1600"/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546" name="Google Shape;546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64363" y="950675"/>
            <a:ext cx="3782931" cy="37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Load Calculation Sample</a:t>
            </a:r>
            <a:endParaRPr/>
          </a:p>
        </p:txBody>
      </p:sp>
      <p:sp>
        <p:nvSpPr>
          <p:cNvPr id="552" name="Google Shape;55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>
            <a:spLocks noGrp="1"/>
          </p:cNvSpPr>
          <p:nvPr>
            <p:ph type="title"/>
          </p:nvPr>
        </p:nvSpPr>
        <p:spPr>
          <a:xfrm>
            <a:off x="95525" y="45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 sz="3600"/>
              <a:t>Load Calculation Sample</a:t>
            </a:r>
            <a:endParaRPr/>
          </a:p>
        </p:txBody>
      </p:sp>
      <p:sp>
        <p:nvSpPr>
          <p:cNvPr id="558" name="Google Shape;558;p46"/>
          <p:cNvSpPr txBox="1">
            <a:spLocks noGrp="1"/>
          </p:cNvSpPr>
          <p:nvPr>
            <p:ph type="body" idx="1"/>
          </p:nvPr>
        </p:nvSpPr>
        <p:spPr>
          <a:xfrm>
            <a:off x="145450" y="778400"/>
            <a:ext cx="8520600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We are designing a 16 storeyed Building.There are 2 Units per floor.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We calculated load for one unit first and then multiplied it by 32.Finally added overall building load.</a:t>
            </a:r>
            <a:endParaRPr sz="14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400">
                <a:solidFill>
                  <a:schemeClr val="dk1"/>
                </a:solidFill>
              </a:rPr>
              <a:t>Load of a unit: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59" name="Google Shape;55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47</a:t>
            </a:fld>
            <a:endParaRPr sz="1600"/>
          </a:p>
        </p:txBody>
      </p:sp>
      <p:pic>
        <p:nvPicPr>
          <p:cNvPr id="560" name="Google Shape;5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3" name="Google Shape;563;p46"/>
          <p:cNvGraphicFramePr/>
          <p:nvPr/>
        </p:nvGraphicFramePr>
        <p:xfrm>
          <a:off x="855100" y="172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{EF0D8982-1ED6-4B8D-9909-4C55E81C0B17}</a:tableStyleId>
              </a:tblPr>
              <a:tblGrid>
                <a:gridCol w="185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Item Name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Item Quantity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Watt for Item(W)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Total (W)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Lintel Light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30*20*0.8 = 480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10764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Tube light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11*30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*0.8</a:t>
                      </a:r>
                      <a:r>
                        <a:rPr lang="en" sz="1400" u="none" strike="noStrike" cap="none"/>
                        <a:t> = 264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Fan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7*100*0.8 = 560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 Pin Socket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20*300*0.8 = 4800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 Pin Socket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r>
                        <a:rPr lang="en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*1500*0.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=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4500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Exhaust fan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*40*0.8 =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160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>
            <a:spLocks noGrp="1"/>
          </p:cNvSpPr>
          <p:nvPr>
            <p:ph type="title"/>
          </p:nvPr>
        </p:nvSpPr>
        <p:spPr>
          <a:xfrm>
            <a:off x="95525" y="45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 sz="3600"/>
              <a:t>Load Calculation Sample</a:t>
            </a:r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body" idx="1"/>
          </p:nvPr>
        </p:nvSpPr>
        <p:spPr>
          <a:xfrm>
            <a:off x="145450" y="778400"/>
            <a:ext cx="8520600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Load of a unit is 12146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Total Load for 32 Units = 12146*32 = 388672 W = 388.672 KW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Other Loads for whole building: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</a:rPr>
              <a:t>Grand Total Load = 344.448 + 7.452 = 351.9  KW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0" name="Google Shape;57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48</a:t>
            </a:fld>
            <a:endParaRPr sz="1600"/>
          </a:p>
        </p:txBody>
      </p:sp>
      <p:pic>
        <p:nvPicPr>
          <p:cNvPr id="571" name="Google Shape;57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4" name="Google Shape;574;p47"/>
          <p:cNvGraphicFramePr/>
          <p:nvPr/>
        </p:nvGraphicFramePr>
        <p:xfrm>
          <a:off x="1024050" y="18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{EF0D8982-1ED6-4B8D-9909-4C55E81C0B17}</a:tableStyleId>
              </a:tblPr>
              <a:tblGrid>
                <a:gridCol w="18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Item Name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Item Quantity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Watt for Item(W)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Total (W)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Lintel Light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83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83*20*0.6 = 996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7452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Double light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66*40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*0.6</a:t>
                      </a:r>
                      <a:r>
                        <a:rPr lang="en" sz="1400" u="none" strike="noStrike" cap="none"/>
                        <a:t> = 1584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Exhaust fan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3*40*0.6 = 72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Total lift Load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2*4000*0.6 = 4800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Substation Layout</a:t>
            </a:r>
            <a:endParaRPr/>
          </a:p>
        </p:txBody>
      </p:sp>
      <p:sp>
        <p:nvSpPr>
          <p:cNvPr id="580" name="Google Shape;5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5</a:t>
            </a:fld>
            <a:endParaRPr sz="16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Ground Floor</a:t>
            </a:r>
            <a:endParaRPr/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75788" y="783075"/>
            <a:ext cx="5419604" cy="37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9"/>
          <p:cNvSpPr txBox="1">
            <a:spLocks noGrp="1"/>
          </p:cNvSpPr>
          <p:nvPr>
            <p:ph type="title"/>
          </p:nvPr>
        </p:nvSpPr>
        <p:spPr>
          <a:xfrm>
            <a:off x="83125" y="70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Substation Layout</a:t>
            </a:r>
            <a:endParaRPr/>
          </a:p>
        </p:txBody>
      </p:sp>
      <p:sp>
        <p:nvSpPr>
          <p:cNvPr id="586" name="Google Shape;58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50</a:t>
            </a:fld>
            <a:endParaRPr sz="1500"/>
          </a:p>
        </p:txBody>
      </p:sp>
      <p:sp>
        <p:nvSpPr>
          <p:cNvPr id="587" name="Google Shape;587;p49"/>
          <p:cNvSpPr txBox="1"/>
          <p:nvPr/>
        </p:nvSpPr>
        <p:spPr>
          <a:xfrm>
            <a:off x="6610700" y="1481750"/>
            <a:ext cx="2140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Located in the ground floor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accessible from outside for HT side but not from inside to ensure safety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ventilation and lighting ensured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796050"/>
            <a:ext cx="5907900" cy="3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"/>
          <p:cNvSpPr txBox="1">
            <a:spLocks noGrp="1"/>
          </p:cNvSpPr>
          <p:nvPr>
            <p:ph type="title"/>
          </p:nvPr>
        </p:nvSpPr>
        <p:spPr>
          <a:xfrm>
            <a:off x="51925" y="10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Substation Area Calculation</a:t>
            </a:r>
            <a:endParaRPr/>
          </a:p>
        </p:txBody>
      </p:sp>
      <p:sp>
        <p:nvSpPr>
          <p:cNvPr id="597" name="Google Shape;597;p50"/>
          <p:cNvSpPr txBox="1">
            <a:spLocks noGrp="1"/>
          </p:cNvSpPr>
          <p:nvPr>
            <p:ph type="body" idx="1"/>
          </p:nvPr>
        </p:nvSpPr>
        <p:spPr>
          <a:xfrm>
            <a:off x="1974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Total Substation area without Generators = ((25*35) + (16*15)) sqft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								 = ((7.62*10.668)+(4.87*4.572)) sqm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								= 103.55 sqm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As we have used 1 transformer of 400 KVA of capacity, our minimum dimension of substation without generator was required 48 sqm.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We have designed it as required, which is verified through our calculation.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8" name="Google Shape;59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604" name="Google Shape;60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2"/>
          <p:cNvSpPr txBox="1">
            <a:spLocks noGrp="1"/>
          </p:cNvSpPr>
          <p:nvPr>
            <p:ph type="title"/>
          </p:nvPr>
        </p:nvSpPr>
        <p:spPr>
          <a:xfrm>
            <a:off x="93500" y="60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0" name="Google Shape;6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611" name="Google Shape;61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3800" y="879175"/>
            <a:ext cx="3278893" cy="40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617" name="Google Shape;6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163" y="645169"/>
            <a:ext cx="6178382" cy="413526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3"/>
          <p:cNvSpPr txBox="1">
            <a:spLocks noGrp="1"/>
          </p:cNvSpPr>
          <p:nvPr>
            <p:ph type="title"/>
          </p:nvPr>
        </p:nvSpPr>
        <p:spPr>
          <a:xfrm>
            <a:off x="93500" y="60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624" name="Google Shape;62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531" y="71436"/>
            <a:ext cx="7608094" cy="507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1235850"/>
            <a:ext cx="56895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7</a:t>
            </a:fld>
            <a:endParaRPr sz="1600"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Garage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18663" y="858400"/>
            <a:ext cx="5706682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/>
              <a:t>8</a:t>
            </a:fld>
            <a:endParaRPr sz="1600"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115" y="45865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6700"/>
            <a:ext cx="254212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9025" y="4786700"/>
            <a:ext cx="3813125" cy="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>
            <a:spLocks noGrp="1"/>
          </p:cNvSpPr>
          <p:nvPr>
            <p:ph type="title"/>
          </p:nvPr>
        </p:nvSpPr>
        <p:spPr>
          <a:xfrm>
            <a:off x="95525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Floor</a:t>
            </a:r>
            <a:endParaRPr/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73063" y="1010800"/>
            <a:ext cx="5597883" cy="37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Fittings and Fixtures</a:t>
            </a:r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On-screen Show (16:9)</PresentationFormat>
  <Paragraphs>252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Lato</vt:lpstr>
      <vt:lpstr>Average</vt:lpstr>
      <vt:lpstr>Times New Roman</vt:lpstr>
      <vt:lpstr>Calibri</vt:lpstr>
      <vt:lpstr>Arial</vt:lpstr>
      <vt:lpstr>Raleway</vt:lpstr>
      <vt:lpstr>Streamline</vt:lpstr>
      <vt:lpstr>Simple Light</vt:lpstr>
      <vt:lpstr>Electrical Service Design of A 16 Storeyed Building</vt:lpstr>
      <vt:lpstr>Topics</vt:lpstr>
      <vt:lpstr>Building Overview</vt:lpstr>
      <vt:lpstr>Floor Plans</vt:lpstr>
      <vt:lpstr>Ground Floor</vt:lpstr>
      <vt:lpstr>Garage</vt:lpstr>
      <vt:lpstr>Garage</vt:lpstr>
      <vt:lpstr>Typical Floor</vt:lpstr>
      <vt:lpstr>Fittings and Fixtures</vt:lpstr>
      <vt:lpstr>Ground Floor</vt:lpstr>
      <vt:lpstr>Garage</vt:lpstr>
      <vt:lpstr>Typical Floor</vt:lpstr>
      <vt:lpstr>Conduit Layout</vt:lpstr>
      <vt:lpstr>Ground Floor</vt:lpstr>
      <vt:lpstr>Garage</vt:lpstr>
      <vt:lpstr>Typical Floor</vt:lpstr>
      <vt:lpstr>3 pin outlet conduit connections</vt:lpstr>
      <vt:lpstr>Conduit Schedule</vt:lpstr>
      <vt:lpstr>Emergency Conduit Layout</vt:lpstr>
      <vt:lpstr>Ground Floor</vt:lpstr>
      <vt:lpstr>Garage</vt:lpstr>
      <vt:lpstr>Typical Floor</vt:lpstr>
      <vt:lpstr>Lightning Protection System</vt:lpstr>
      <vt:lpstr>Lightning Protection System</vt:lpstr>
      <vt:lpstr>Calculation For Lightning Protection System</vt:lpstr>
      <vt:lpstr>Switchboard Connection Diagram</vt:lpstr>
      <vt:lpstr>Ground Floor</vt:lpstr>
      <vt:lpstr>Garage</vt:lpstr>
      <vt:lpstr>Typical Floor</vt:lpstr>
      <vt:lpstr>Typical Floor</vt:lpstr>
      <vt:lpstr>Typical floor</vt:lpstr>
      <vt:lpstr>Emergency Switchboard Connection Diagram</vt:lpstr>
      <vt:lpstr>Ground Floor</vt:lpstr>
      <vt:lpstr>Garage</vt:lpstr>
      <vt:lpstr>Typical Floor</vt:lpstr>
      <vt:lpstr>Sub Distribution Board Diagram</vt:lpstr>
      <vt:lpstr>Ground Floor</vt:lpstr>
      <vt:lpstr>First Floor Parking</vt:lpstr>
      <vt:lpstr>Second Floor Parking</vt:lpstr>
      <vt:lpstr>Typical Floor</vt:lpstr>
      <vt:lpstr>SDB-Typical Floor Plan:Calculations</vt:lpstr>
      <vt:lpstr>Emergency Sub Distribution Board Diagram</vt:lpstr>
      <vt:lpstr>Ground Floor</vt:lpstr>
      <vt:lpstr>Garage</vt:lpstr>
      <vt:lpstr>Typical Floor</vt:lpstr>
      <vt:lpstr>Load Calculation Sample</vt:lpstr>
      <vt:lpstr>Load Calculation Sample</vt:lpstr>
      <vt:lpstr>Load Calculation Sample</vt:lpstr>
      <vt:lpstr>Substation Layout</vt:lpstr>
      <vt:lpstr>Substation Layout</vt:lpstr>
      <vt:lpstr>Substation Area Calculation</vt:lpstr>
      <vt:lpstr>Reference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Service Design of A 16 Storeyed Building</dc:title>
  <dc:creator>Asus</dc:creator>
  <cp:lastModifiedBy>Fariza Siddiqua</cp:lastModifiedBy>
  <cp:revision>1</cp:revision>
  <dcterms:modified xsi:type="dcterms:W3CDTF">2023-02-28T16:06:35Z</dcterms:modified>
</cp:coreProperties>
</file>