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70" r:id="rId8"/>
    <p:sldId id="269" r:id="rId9"/>
    <p:sldId id="268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7820D-9EF9-41CC-A2C0-819C4DA224E2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D8A1-AC27-40CB-B7C3-22F843DEB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3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ED8A1-AC27-40CB-B7C3-22F843DEBAE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3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75" y="1379787"/>
            <a:ext cx="7539049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5"/>
                </a:moveTo>
                <a:lnTo>
                  <a:pt x="0" y="45825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5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5"/>
                </a:moveTo>
                <a:lnTo>
                  <a:pt x="0" y="45825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5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8505" y="2239772"/>
            <a:ext cx="6226988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703" y="1420367"/>
            <a:ext cx="7784592" cy="296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B4t79wdCkub8B6bF04QYU0e54PismtJ2/view?usp=sha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232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5"/>
                  </a:moveTo>
                  <a:lnTo>
                    <a:pt x="0" y="45825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5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5"/>
                  </a:moveTo>
                  <a:lnTo>
                    <a:pt x="0" y="45825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5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6868" y="1434337"/>
            <a:ext cx="6853132" cy="85427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lang="en-US" sz="2800" dirty="0"/>
              <a:t>Fraud Detection in Banking Data by Machine Learning Techniques </a:t>
            </a:r>
            <a:endParaRPr sz="8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8071" y="2880552"/>
            <a:ext cx="42767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400" b="1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400" b="1" spc="-75" dirty="0">
                <a:solidFill>
                  <a:srgbClr val="595959"/>
                </a:solidFill>
                <a:latin typeface="Tahoma"/>
                <a:cs typeface="Tahoma"/>
              </a:rPr>
              <a:t>G</a:t>
            </a:r>
            <a:r>
              <a:rPr sz="1400" b="1" spc="-75" dirty="0">
                <a:solidFill>
                  <a:srgbClr val="595959"/>
                </a:solidFill>
                <a:latin typeface="Tahoma"/>
                <a:cs typeface="Tahoma"/>
              </a:rPr>
              <a:t>UIDE</a:t>
            </a:r>
            <a:r>
              <a:rPr sz="1400" b="1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1400" b="1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595959"/>
                </a:solidFill>
                <a:latin typeface="Tahoma"/>
                <a:cs typeface="Tahoma"/>
              </a:rPr>
              <a:t>PROF</a:t>
            </a:r>
            <a:r>
              <a:rPr lang="en-IN" sz="1400" b="1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IN" sz="1400" b="1" spc="-55" dirty="0" err="1">
                <a:solidFill>
                  <a:srgbClr val="595959"/>
                </a:solidFill>
                <a:latin typeface="Tahoma"/>
                <a:cs typeface="Tahoma"/>
              </a:rPr>
              <a:t>Dr.S.RATHI</a:t>
            </a:r>
            <a:r>
              <a:rPr lang="en-IN" sz="1400" b="1" spc="-55" dirty="0">
                <a:solidFill>
                  <a:srgbClr val="595959"/>
                </a:solidFill>
                <a:latin typeface="Tahoma"/>
                <a:cs typeface="Tahoma"/>
              </a:rPr>
              <a:t> ME.,</a:t>
            </a:r>
            <a:r>
              <a:rPr lang="en-IN" sz="1400" b="1" spc="-55" dirty="0" err="1">
                <a:solidFill>
                  <a:srgbClr val="595959"/>
                </a:solidFill>
                <a:latin typeface="Tahoma"/>
                <a:cs typeface="Tahoma"/>
              </a:rPr>
              <a:t>Ph.D</a:t>
            </a:r>
            <a:r>
              <a:rPr lang="en-IN" sz="1400" b="1" spc="-55" dirty="0">
                <a:solidFill>
                  <a:srgbClr val="595959"/>
                </a:solidFill>
                <a:latin typeface="Tahoma"/>
                <a:cs typeface="Tahoma"/>
              </a:rPr>
              <a:t>   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00" y="3867150"/>
            <a:ext cx="3051826" cy="994503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061720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solidFill>
                  <a:srgbClr val="020202"/>
                </a:solidFill>
                <a:latin typeface="Arial"/>
                <a:cs typeface="Arial"/>
              </a:rPr>
              <a:t>PRESENTED</a:t>
            </a:r>
            <a:r>
              <a:rPr sz="1200" b="1" spc="415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20202"/>
                </a:solidFill>
                <a:latin typeface="Arial"/>
                <a:cs typeface="Arial"/>
              </a:rPr>
              <a:t>BY, </a:t>
            </a:r>
            <a:endParaRPr lang="en-IN" sz="1200" b="1" spc="-5" dirty="0">
              <a:solidFill>
                <a:srgbClr val="020202"/>
              </a:solidFill>
              <a:latin typeface="Arial"/>
              <a:cs typeface="Arial"/>
            </a:endParaRPr>
          </a:p>
          <a:p>
            <a:pPr marL="12700" marR="1061720">
              <a:lnSpc>
                <a:spcPts val="1430"/>
              </a:lnSpc>
              <a:spcBef>
                <a:spcPts val="155"/>
              </a:spcBef>
            </a:pPr>
            <a:r>
              <a:rPr lang="en-IN" sz="1200" b="1" spc="-5" dirty="0">
                <a:solidFill>
                  <a:srgbClr val="020202"/>
                </a:solidFill>
                <a:latin typeface="Arial"/>
                <a:cs typeface="Arial"/>
              </a:rPr>
              <a:t>2018102 - AJMAL FARIZ M</a:t>
            </a:r>
          </a:p>
          <a:p>
            <a:pPr marL="12700" marR="1061720">
              <a:lnSpc>
                <a:spcPts val="1430"/>
              </a:lnSpc>
              <a:spcBef>
                <a:spcPts val="155"/>
              </a:spcBef>
            </a:pPr>
            <a:r>
              <a:rPr lang="en-IN" sz="1200" b="1" spc="-5" dirty="0">
                <a:solidFill>
                  <a:srgbClr val="020202"/>
                </a:solidFill>
                <a:latin typeface="Arial"/>
                <a:cs typeface="Arial"/>
              </a:rPr>
              <a:t>2018113 </a:t>
            </a:r>
            <a:r>
              <a:rPr lang="en-IN" sz="1200" b="1" spc="-30" dirty="0">
                <a:solidFill>
                  <a:srgbClr val="020202"/>
                </a:solidFill>
                <a:latin typeface="Arial"/>
                <a:cs typeface="Arial"/>
              </a:rPr>
              <a:t>-</a:t>
            </a:r>
            <a:r>
              <a:rPr lang="en-IN" sz="1200" b="1" spc="-5" dirty="0">
                <a:solidFill>
                  <a:srgbClr val="020202"/>
                </a:solidFill>
                <a:latin typeface="Arial"/>
                <a:cs typeface="Arial"/>
              </a:rPr>
              <a:t> GOKUL R</a:t>
            </a:r>
          </a:p>
          <a:p>
            <a:pPr marL="12700" marR="1061720">
              <a:lnSpc>
                <a:spcPts val="1430"/>
              </a:lnSpc>
              <a:spcBef>
                <a:spcPts val="155"/>
              </a:spcBef>
            </a:pPr>
            <a:r>
              <a:rPr lang="en-IN" sz="1200" b="1" spc="-5" dirty="0">
                <a:solidFill>
                  <a:srgbClr val="020202"/>
                </a:solidFill>
                <a:latin typeface="Arial"/>
                <a:cs typeface="Arial"/>
              </a:rPr>
              <a:t>2018L05 </a:t>
            </a:r>
            <a:r>
              <a:rPr lang="en-IN" sz="1200" b="1" spc="-30" dirty="0">
                <a:solidFill>
                  <a:srgbClr val="020202"/>
                </a:solidFill>
                <a:latin typeface="Arial"/>
                <a:cs typeface="Arial"/>
              </a:rPr>
              <a:t>-</a:t>
            </a:r>
            <a:r>
              <a:rPr lang="en-IN" sz="1200" b="1" spc="-5" dirty="0">
                <a:solidFill>
                  <a:srgbClr val="020202"/>
                </a:solidFill>
                <a:latin typeface="Arial"/>
                <a:cs typeface="Arial"/>
              </a:rPr>
              <a:t> ARAVIND M</a:t>
            </a:r>
            <a:br>
              <a:rPr lang="en-IN" sz="1200" b="1" spc="-5" dirty="0">
                <a:solidFill>
                  <a:srgbClr val="020202"/>
                </a:solidFill>
                <a:latin typeface="Arial"/>
                <a:cs typeface="Arial"/>
              </a:rPr>
            </a:br>
            <a:r>
              <a:rPr lang="en-IN" sz="1200" b="1" spc="-5" dirty="0">
                <a:solidFill>
                  <a:srgbClr val="020202"/>
                </a:solidFill>
                <a:latin typeface="Arial"/>
                <a:cs typeface="Arial"/>
              </a:rPr>
              <a:t>2018L12</a:t>
            </a:r>
            <a:r>
              <a:rPr lang="en-IN" sz="1200" b="1" spc="-30" dirty="0">
                <a:solidFill>
                  <a:srgbClr val="020202"/>
                </a:solidFill>
                <a:latin typeface="Arial"/>
                <a:cs typeface="Arial"/>
              </a:rPr>
              <a:t> - KIRAN R V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5900" y="130175"/>
            <a:ext cx="2818765" cy="226060"/>
            <a:chOff x="215900" y="130175"/>
            <a:chExt cx="2818765" cy="226060"/>
          </a:xfrm>
        </p:grpSpPr>
        <p:sp>
          <p:nvSpPr>
            <p:cNvPr id="11" name="object 11"/>
            <p:cNvSpPr/>
            <p:nvPr/>
          </p:nvSpPr>
          <p:spPr>
            <a:xfrm>
              <a:off x="228600" y="142875"/>
              <a:ext cx="2793365" cy="200660"/>
            </a:xfrm>
            <a:custGeom>
              <a:avLst/>
              <a:gdLst/>
              <a:ahLst/>
              <a:cxnLst/>
              <a:rect l="l" t="t" r="r" b="b"/>
              <a:pathLst>
                <a:path w="2793365" h="200660">
                  <a:moveTo>
                    <a:pt x="2759949" y="200099"/>
                  </a:moveTo>
                  <a:lnTo>
                    <a:pt x="33350" y="200099"/>
                  </a:lnTo>
                  <a:lnTo>
                    <a:pt x="20369" y="197479"/>
                  </a:lnTo>
                  <a:lnTo>
                    <a:pt x="9768" y="190331"/>
                  </a:lnTo>
                  <a:lnTo>
                    <a:pt x="2620" y="179730"/>
                  </a:lnTo>
                  <a:lnTo>
                    <a:pt x="0" y="166749"/>
                  </a:lnTo>
                  <a:lnTo>
                    <a:pt x="0" y="33350"/>
                  </a:lnTo>
                  <a:lnTo>
                    <a:pt x="2620" y="20369"/>
                  </a:lnTo>
                  <a:lnTo>
                    <a:pt x="9768" y="9768"/>
                  </a:lnTo>
                  <a:lnTo>
                    <a:pt x="20369" y="2620"/>
                  </a:lnTo>
                  <a:lnTo>
                    <a:pt x="33350" y="0"/>
                  </a:lnTo>
                  <a:lnTo>
                    <a:pt x="2759949" y="0"/>
                  </a:lnTo>
                  <a:lnTo>
                    <a:pt x="2792653" y="26813"/>
                  </a:lnTo>
                  <a:lnTo>
                    <a:pt x="2793299" y="33350"/>
                  </a:lnTo>
                  <a:lnTo>
                    <a:pt x="2793299" y="166749"/>
                  </a:lnTo>
                  <a:lnTo>
                    <a:pt x="2790679" y="179730"/>
                  </a:lnTo>
                  <a:lnTo>
                    <a:pt x="2783531" y="190331"/>
                  </a:lnTo>
                  <a:lnTo>
                    <a:pt x="2772930" y="197479"/>
                  </a:lnTo>
                  <a:lnTo>
                    <a:pt x="2759949" y="2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" y="142875"/>
              <a:ext cx="2793365" cy="200660"/>
            </a:xfrm>
            <a:custGeom>
              <a:avLst/>
              <a:gdLst/>
              <a:ahLst/>
              <a:cxnLst/>
              <a:rect l="l" t="t" r="r" b="b"/>
              <a:pathLst>
                <a:path w="2793365" h="200660">
                  <a:moveTo>
                    <a:pt x="0" y="33350"/>
                  </a:moveTo>
                  <a:lnTo>
                    <a:pt x="2620" y="20369"/>
                  </a:lnTo>
                  <a:lnTo>
                    <a:pt x="9768" y="9768"/>
                  </a:lnTo>
                  <a:lnTo>
                    <a:pt x="20369" y="2620"/>
                  </a:lnTo>
                  <a:lnTo>
                    <a:pt x="33350" y="0"/>
                  </a:lnTo>
                  <a:lnTo>
                    <a:pt x="2759949" y="0"/>
                  </a:lnTo>
                  <a:lnTo>
                    <a:pt x="2792653" y="26813"/>
                  </a:lnTo>
                  <a:lnTo>
                    <a:pt x="2793299" y="33350"/>
                  </a:lnTo>
                  <a:lnTo>
                    <a:pt x="2793299" y="166749"/>
                  </a:lnTo>
                  <a:lnTo>
                    <a:pt x="2790679" y="179730"/>
                  </a:lnTo>
                  <a:lnTo>
                    <a:pt x="2783531" y="190331"/>
                  </a:lnTo>
                  <a:lnTo>
                    <a:pt x="2772930" y="197479"/>
                  </a:lnTo>
                  <a:lnTo>
                    <a:pt x="2759949" y="200099"/>
                  </a:lnTo>
                  <a:lnTo>
                    <a:pt x="33350" y="200099"/>
                  </a:lnTo>
                  <a:lnTo>
                    <a:pt x="20369" y="197479"/>
                  </a:lnTo>
                  <a:lnTo>
                    <a:pt x="9768" y="190331"/>
                  </a:lnTo>
                  <a:lnTo>
                    <a:pt x="2620" y="179730"/>
                  </a:lnTo>
                  <a:lnTo>
                    <a:pt x="0" y="166749"/>
                  </a:lnTo>
                  <a:lnTo>
                    <a:pt x="0" y="3335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45488" y="130175"/>
            <a:ext cx="582930" cy="226060"/>
            <a:chOff x="8345488" y="130175"/>
            <a:chExt cx="582930" cy="226060"/>
          </a:xfrm>
        </p:grpSpPr>
        <p:sp>
          <p:nvSpPr>
            <p:cNvPr id="14" name="object 14"/>
            <p:cNvSpPr/>
            <p:nvPr/>
          </p:nvSpPr>
          <p:spPr>
            <a:xfrm>
              <a:off x="8358188" y="142875"/>
              <a:ext cx="557530" cy="200660"/>
            </a:xfrm>
            <a:custGeom>
              <a:avLst/>
              <a:gdLst/>
              <a:ahLst/>
              <a:cxnLst/>
              <a:rect l="l" t="t" r="r" b="b"/>
              <a:pathLst>
                <a:path w="557529" h="200660">
                  <a:moveTo>
                    <a:pt x="523749" y="200099"/>
                  </a:moveTo>
                  <a:lnTo>
                    <a:pt x="33349" y="200099"/>
                  </a:lnTo>
                  <a:lnTo>
                    <a:pt x="20368" y="197479"/>
                  </a:lnTo>
                  <a:lnTo>
                    <a:pt x="9767" y="190331"/>
                  </a:lnTo>
                  <a:lnTo>
                    <a:pt x="2620" y="179730"/>
                  </a:lnTo>
                  <a:lnTo>
                    <a:pt x="0" y="166749"/>
                  </a:lnTo>
                  <a:lnTo>
                    <a:pt x="0" y="33350"/>
                  </a:lnTo>
                  <a:lnTo>
                    <a:pt x="2620" y="20369"/>
                  </a:lnTo>
                  <a:lnTo>
                    <a:pt x="9767" y="9768"/>
                  </a:lnTo>
                  <a:lnTo>
                    <a:pt x="20368" y="2620"/>
                  </a:lnTo>
                  <a:lnTo>
                    <a:pt x="33349" y="0"/>
                  </a:lnTo>
                  <a:lnTo>
                    <a:pt x="523749" y="0"/>
                  </a:lnTo>
                  <a:lnTo>
                    <a:pt x="556453" y="26813"/>
                  </a:lnTo>
                  <a:lnTo>
                    <a:pt x="557099" y="33350"/>
                  </a:lnTo>
                  <a:lnTo>
                    <a:pt x="557099" y="166749"/>
                  </a:lnTo>
                  <a:lnTo>
                    <a:pt x="554479" y="179730"/>
                  </a:lnTo>
                  <a:lnTo>
                    <a:pt x="547331" y="190331"/>
                  </a:lnTo>
                  <a:lnTo>
                    <a:pt x="536730" y="197479"/>
                  </a:lnTo>
                  <a:lnTo>
                    <a:pt x="523749" y="2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58188" y="142875"/>
              <a:ext cx="557530" cy="200660"/>
            </a:xfrm>
            <a:custGeom>
              <a:avLst/>
              <a:gdLst/>
              <a:ahLst/>
              <a:cxnLst/>
              <a:rect l="l" t="t" r="r" b="b"/>
              <a:pathLst>
                <a:path w="557529" h="200660">
                  <a:moveTo>
                    <a:pt x="0" y="33350"/>
                  </a:moveTo>
                  <a:lnTo>
                    <a:pt x="2620" y="20369"/>
                  </a:lnTo>
                  <a:lnTo>
                    <a:pt x="9767" y="9768"/>
                  </a:lnTo>
                  <a:lnTo>
                    <a:pt x="20368" y="2620"/>
                  </a:lnTo>
                  <a:lnTo>
                    <a:pt x="33349" y="0"/>
                  </a:lnTo>
                  <a:lnTo>
                    <a:pt x="523749" y="0"/>
                  </a:lnTo>
                  <a:lnTo>
                    <a:pt x="556453" y="26813"/>
                  </a:lnTo>
                  <a:lnTo>
                    <a:pt x="557099" y="33350"/>
                  </a:lnTo>
                  <a:lnTo>
                    <a:pt x="557099" y="166749"/>
                  </a:lnTo>
                  <a:lnTo>
                    <a:pt x="554479" y="179730"/>
                  </a:lnTo>
                  <a:lnTo>
                    <a:pt x="547331" y="190331"/>
                  </a:lnTo>
                  <a:lnTo>
                    <a:pt x="536730" y="197479"/>
                  </a:lnTo>
                  <a:lnTo>
                    <a:pt x="523749" y="200099"/>
                  </a:lnTo>
                  <a:lnTo>
                    <a:pt x="33349" y="200099"/>
                  </a:lnTo>
                  <a:lnTo>
                    <a:pt x="20368" y="197479"/>
                  </a:lnTo>
                  <a:lnTo>
                    <a:pt x="9767" y="190331"/>
                  </a:lnTo>
                  <a:lnTo>
                    <a:pt x="2620" y="179730"/>
                  </a:lnTo>
                  <a:lnTo>
                    <a:pt x="0" y="166749"/>
                  </a:lnTo>
                  <a:lnTo>
                    <a:pt x="0" y="3335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4" y="1379787"/>
            <a:ext cx="1483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1" spc="10" dirty="0">
                <a:solidFill>
                  <a:srgbClr val="1A1A1A"/>
                </a:solidFill>
                <a:latin typeface="Arial MT"/>
                <a:cs typeface="Times New Roman"/>
              </a:rPr>
              <a:t>Objective</a:t>
            </a:r>
            <a:endParaRPr sz="2300" dirty="0">
              <a:latin typeface="Arial MT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C7264-47E0-66F5-DA9F-2B2A591AE51B}"/>
              </a:ext>
            </a:extLst>
          </p:cNvPr>
          <p:cNvSpPr txBox="1"/>
          <p:nvPr/>
        </p:nvSpPr>
        <p:spPr>
          <a:xfrm>
            <a:off x="802474" y="1885950"/>
            <a:ext cx="7234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To Develop and implement an efficient machine learning-based fraud detection system for Credit card banking data to:</a:t>
            </a:r>
          </a:p>
          <a:p>
            <a:pPr algn="l"/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fraudulent transactions.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false positives.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adaptability and scalability.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trust.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compliance with regulations.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enhance fraud detection capabilities.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data security and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4" y="1379787"/>
            <a:ext cx="28551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40"/>
              </a:spcBef>
              <a:defRPr sz="2300" b="1" spc="10">
                <a:solidFill>
                  <a:srgbClr val="1A1A1A"/>
                </a:solidFill>
                <a:latin typeface="Arial MT"/>
                <a:cs typeface="Times New Roman"/>
              </a:defRPr>
            </a:lvl1pPr>
          </a:lstStyle>
          <a:p>
            <a:r>
              <a:rPr dirty="0"/>
              <a:t>Existing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CAB4F-87FE-9B98-D389-6BB9DE215479}"/>
              </a:ext>
            </a:extLst>
          </p:cNvPr>
          <p:cNvSpPr txBox="1"/>
          <p:nvPr/>
        </p:nvSpPr>
        <p:spPr>
          <a:xfrm>
            <a:off x="802474" y="1962150"/>
            <a:ext cx="7350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fraudulent transactions from legitimate ones, the Information Gain method was employed for the selection of important features from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dataset.And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algorithms, including Logistic Regression,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were implemented and evaluated.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enhance the model's efficiency, the Majority Voting ensemble learning method was applied to merge two or more distinct models, such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Vot_Lg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Ca, as well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Vot_Lg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Vot_Xg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Vot_Lg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Ca. The effectiveness of these combinations was also assessed.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 and class weight tuning were performed for each model.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and tested using a 5-fold cross-validation technique.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performance was assessed using the following metrics: Accuracy, ROC-AUC(Receiver Operating Characteristic - Area Under the Curve), Recall, Precision, F1-score, and MCC (Matthews Correlation Coefficient).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6512726" cy="107978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 rtl="0">
              <a:spcBef>
                <a:spcPts val="140"/>
              </a:spcBef>
            </a:pPr>
            <a:r>
              <a:rPr sz="2300" b="1" kern="1200" spc="10" dirty="0">
                <a:solidFill>
                  <a:srgbClr val="1A1A1A"/>
                </a:solidFill>
                <a:ea typeface="+mn-ea"/>
                <a:cs typeface="Times New Roman"/>
              </a:rPr>
              <a:t>Disadvantages</a:t>
            </a:r>
            <a:r>
              <a:rPr lang="en-US" sz="2300" b="1" kern="1200" spc="10" dirty="0">
                <a:solidFill>
                  <a:srgbClr val="1A1A1A"/>
                </a:solidFill>
                <a:ea typeface="+mn-ea"/>
                <a:cs typeface="Times New Roman"/>
              </a:rPr>
              <a:t>(Issue in Existing Method)</a:t>
            </a:r>
            <a:br>
              <a:rPr lang="en-US" sz="2300" b="1" kern="1200" spc="10" dirty="0">
                <a:solidFill>
                  <a:srgbClr val="1A1A1A"/>
                </a:solidFill>
                <a:ea typeface="+mn-ea"/>
                <a:cs typeface="Times New Roman"/>
              </a:rPr>
            </a:br>
            <a:br>
              <a:rPr lang="en-US" sz="2300" b="1" kern="1200" spc="10" dirty="0">
                <a:solidFill>
                  <a:srgbClr val="1A1A1A"/>
                </a:solidFill>
                <a:ea typeface="+mn-ea"/>
                <a:cs typeface="Times New Roman"/>
              </a:rPr>
            </a:br>
            <a:endParaRPr sz="2300" b="1" kern="1200" spc="10" dirty="0">
              <a:solidFill>
                <a:srgbClr val="1A1A1A"/>
              </a:solidFill>
              <a:ea typeface="+mn-ea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68166-5C93-A296-585F-A27B65FE0614}"/>
              </a:ext>
            </a:extLst>
          </p:cNvPr>
          <p:cNvSpPr txBox="1"/>
          <p:nvPr/>
        </p:nvSpPr>
        <p:spPr>
          <a:xfrm>
            <a:off x="896538" y="1986974"/>
            <a:ext cx="735092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data imbalance through specific techniques.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possibilities are constrained.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reliance on a single feature selection method.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of false positives.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of false negatives.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352550"/>
            <a:ext cx="289560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40"/>
              </a:spcBef>
              <a:defRPr sz="2300" b="1" spc="10">
                <a:solidFill>
                  <a:srgbClr val="1A1A1A"/>
                </a:solidFill>
                <a:latin typeface="Arial MT"/>
                <a:cs typeface="Times New Roman"/>
              </a:defRPr>
            </a:lvl1pPr>
          </a:lstStyle>
          <a:p>
            <a:r>
              <a:rPr dirty="0"/>
              <a:t>Proposed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CB0F7-AFEC-1CEA-ABD7-B326B159B7EE}"/>
              </a:ext>
            </a:extLst>
          </p:cNvPr>
          <p:cNvSpPr txBox="1"/>
          <p:nvPr/>
        </p:nvSpPr>
        <p:spPr>
          <a:xfrm>
            <a:off x="896538" y="1962150"/>
            <a:ext cx="735092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The implementation of a multilayer Artificial Neural Network (ANN) with Bayesian optimization and fine-tuning of class weights to address the issue of unbalanced data.</a:t>
            </a:r>
          </a:p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Enhancing the existing majority voting method </a:t>
            </a:r>
            <a:r>
              <a:rPr lang="en-US" sz="1400" dirty="0">
                <a:latin typeface="Söhne"/>
              </a:rPr>
              <a:t>of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0" dirty="0" err="1">
                <a:effectLst/>
                <a:latin typeface="Söhne"/>
              </a:rPr>
              <a:t>LightGBM</a:t>
            </a:r>
            <a:r>
              <a:rPr lang="en-US" sz="1400" b="0" i="0" dirty="0">
                <a:effectLst/>
                <a:latin typeface="Söhne"/>
              </a:rPr>
              <a:t> and Extreme Boosting by employing diverse feature selection techniques, such as Correlation Analysis and Recursive Feature Addition.</a:t>
            </a:r>
          </a:p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US" sz="1400" i="0" dirty="0">
                <a:effectLst/>
                <a:latin typeface="Söhne"/>
              </a:rPr>
              <a:t>Choosing the most effective approach between SMOTE (Synthetic Minority Over-sampling Technique) and class weight tuning </a:t>
            </a:r>
            <a:r>
              <a:rPr lang="en-US" sz="1400" b="0" i="0" dirty="0">
                <a:effectLst/>
                <a:latin typeface="Söhne"/>
              </a:rPr>
              <a:t>to rectify the imbalanced data problem.</a:t>
            </a:r>
            <a:endParaRPr lang="en-US" sz="1400" i="0" dirty="0">
              <a:effectLst/>
              <a:latin typeface="Söhne"/>
            </a:endParaRPr>
          </a:p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Söhne"/>
              </a:rPr>
              <a:t>Deployment of the model and conducting testing using a real time bank customer CSV file, followed by the presentation of the counts of fraudulent and legitimate transactions.</a:t>
            </a:r>
          </a:p>
          <a:p>
            <a:pPr algn="l">
              <a:spcAft>
                <a:spcPts val="100"/>
              </a:spcAft>
            </a:pPr>
            <a:endParaRPr lang="en-US" sz="1400" b="0" i="0" dirty="0">
              <a:effectLst/>
              <a:latin typeface="Söhne"/>
            </a:endParaRPr>
          </a:p>
          <a:p>
            <a:pPr algn="l">
              <a:spcAft>
                <a:spcPts val="100"/>
              </a:spcAft>
            </a:pPr>
            <a:endParaRPr lang="en-US" sz="1400" b="0" i="0" dirty="0">
              <a:effectLst/>
              <a:latin typeface="Söhne"/>
            </a:endParaRPr>
          </a:p>
          <a:p>
            <a:pPr algn="l">
              <a:spcAft>
                <a:spcPts val="100"/>
              </a:spcAft>
            </a:pPr>
            <a:endParaRPr lang="en-US" sz="1400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4" y="1379787"/>
            <a:ext cx="27027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40"/>
              </a:spcBef>
              <a:defRPr sz="2300" b="1" spc="10">
                <a:solidFill>
                  <a:srgbClr val="1A1A1A"/>
                </a:solidFill>
                <a:latin typeface="Arial MT"/>
                <a:cs typeface="Times New Roman"/>
              </a:defRPr>
            </a:lvl1pPr>
          </a:lstStyle>
          <a:p>
            <a:r>
              <a:rPr lang="en-US" dirty="0"/>
              <a:t>System functions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BBCAC-F40C-FEFE-65A7-6AD526CA5E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90550"/>
            <a:ext cx="4841073" cy="42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352550"/>
            <a:ext cx="27027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40"/>
              </a:spcBef>
              <a:defRPr sz="2300" b="1" spc="10">
                <a:solidFill>
                  <a:srgbClr val="1A1A1A"/>
                </a:solidFill>
                <a:latin typeface="Arial MT"/>
                <a:cs typeface="Times New Roman"/>
              </a:defRPr>
            </a:lvl1pPr>
          </a:lstStyle>
          <a:p>
            <a:r>
              <a:rPr lang="en-US" dirty="0"/>
              <a:t>Evaluation metrics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EA602-F91D-7981-1598-68B62BBDB887}"/>
              </a:ext>
            </a:extLst>
          </p:cNvPr>
          <p:cNvSpPr txBox="1"/>
          <p:nvPr/>
        </p:nvSpPr>
        <p:spPr>
          <a:xfrm>
            <a:off x="800101" y="2114550"/>
            <a:ext cx="3980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(TP + TN) / (TP + TN + FP + FN)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TP / (TP + FN)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TP / (TP + FP)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 * (precision * recall)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F1_score =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(precision + recall)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(TP * TN - FP * FN)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MCC =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√(TP+FP)(TP+FN)(TN+FP)(TN+FN)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74E46A-71D1-C9A4-BA17-FF68DF3DDC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"/>
          <a:stretch/>
        </p:blipFill>
        <p:spPr>
          <a:xfrm>
            <a:off x="5003717" y="1581150"/>
            <a:ext cx="3657600" cy="2819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9A4346-680B-774E-0C36-F300F109EAA0}"/>
              </a:ext>
            </a:extLst>
          </p:cNvPr>
          <p:cNvCxnSpPr>
            <a:cxnSpLocks/>
          </p:cNvCxnSpPr>
          <p:nvPr/>
        </p:nvCxnSpPr>
        <p:spPr>
          <a:xfrm>
            <a:off x="1600200" y="4171950"/>
            <a:ext cx="2603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D84EB0-82E7-AFEF-81F2-A4C270B32AEB}"/>
              </a:ext>
            </a:extLst>
          </p:cNvPr>
          <p:cNvCxnSpPr>
            <a:cxnSpLocks/>
          </p:cNvCxnSpPr>
          <p:nvPr/>
        </p:nvCxnSpPr>
        <p:spPr>
          <a:xfrm>
            <a:off x="1828800" y="3349466"/>
            <a:ext cx="175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6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4" y="1379787"/>
            <a:ext cx="46839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40"/>
              </a:spcBef>
              <a:defRPr sz="2300" b="1" spc="10">
                <a:solidFill>
                  <a:srgbClr val="1A1A1A"/>
                </a:solidFill>
                <a:latin typeface="Arial MT"/>
                <a:cs typeface="Times New Roman"/>
              </a:defRPr>
            </a:lvl1pPr>
          </a:lstStyle>
          <a:p>
            <a:r>
              <a:rPr lang="en-US" dirty="0"/>
              <a:t>Hardware/Software  Requirement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F5E26-EC23-A814-C739-5F03C78A6B80}"/>
              </a:ext>
            </a:extLst>
          </p:cNvPr>
          <p:cNvSpPr txBox="1"/>
          <p:nvPr/>
        </p:nvSpPr>
        <p:spPr>
          <a:xfrm>
            <a:off x="800100" y="1885950"/>
            <a:ext cx="1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F6078-7011-CD1A-C1A5-93B4A5CBCE77}"/>
              </a:ext>
            </a:extLst>
          </p:cNvPr>
          <p:cNvSpPr txBox="1"/>
          <p:nvPr/>
        </p:nvSpPr>
        <p:spPr>
          <a:xfrm>
            <a:off x="990600" y="2259092"/>
            <a:ext cx="6624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computer with sufficient processing power, preferably with GPU support.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Memory of minimum 8GB needed.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5B86-BD4D-504A-90F0-B64468A3CFAD}"/>
              </a:ext>
            </a:extLst>
          </p:cNvPr>
          <p:cNvSpPr txBox="1"/>
          <p:nvPr/>
        </p:nvSpPr>
        <p:spPr>
          <a:xfrm>
            <a:off x="800100" y="3178612"/>
            <a:ext cx="1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7CFE9-29C6-21B4-D67C-3F3681B847B8}"/>
              </a:ext>
            </a:extLst>
          </p:cNvPr>
          <p:cNvSpPr txBox="1"/>
          <p:nvPr/>
        </p:nvSpPr>
        <p:spPr>
          <a:xfrm>
            <a:off x="990600" y="370564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Libraries,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IDE,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Tools.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4" y="1379787"/>
            <a:ext cx="27027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40"/>
              </a:spcBef>
              <a:defRPr sz="2300" b="1" spc="10">
                <a:solidFill>
                  <a:srgbClr val="1A1A1A"/>
                </a:solidFill>
                <a:latin typeface="Arial MT"/>
                <a:cs typeface="Times New Roman"/>
              </a:defRPr>
            </a:lvl1pPr>
          </a:lstStyle>
          <a:p>
            <a:r>
              <a:rPr lang="en-US" dirty="0"/>
              <a:t>Base paper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B1608-65B6-9117-CF26-CC933DF138C7}"/>
              </a:ext>
            </a:extLst>
          </p:cNvPr>
          <p:cNvSpPr txBox="1"/>
          <p:nvPr/>
        </p:nvSpPr>
        <p:spPr>
          <a:xfrm>
            <a:off x="914400" y="198288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DOI 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10.1109/ACCESS.2022.3232287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01126-5EFB-4486-32C1-A078CC863A9C}"/>
              </a:ext>
            </a:extLst>
          </p:cNvPr>
          <p:cNvSpPr txBox="1"/>
          <p:nvPr/>
        </p:nvSpPr>
        <p:spPr>
          <a:xfrm>
            <a:off x="914400" y="2495550"/>
            <a:ext cx="5181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Drive Link: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https://drive.google.com/file/d/1B4t79wdCkub8B6bF04QYU0e54PismtJ2/view?usp=sharing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78B32-12B9-DCBE-B60B-5AC969121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" t="994" r="1" b="1"/>
          <a:stretch/>
        </p:blipFill>
        <p:spPr>
          <a:xfrm>
            <a:off x="6400800" y="1276350"/>
            <a:ext cx="2190530" cy="3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581</Words>
  <Application>Microsoft Office PowerPoint</Application>
  <PresentationFormat>On-screen Show (16:9)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MT</vt:lpstr>
      <vt:lpstr>Calibri</vt:lpstr>
      <vt:lpstr>Söhne</vt:lpstr>
      <vt:lpstr>Tahoma</vt:lpstr>
      <vt:lpstr>Times New Roman</vt:lpstr>
      <vt:lpstr>Office Theme</vt:lpstr>
      <vt:lpstr>Fraud Detection in Banking Data by Machine Learning Techniques </vt:lpstr>
      <vt:lpstr>PowerPoint Presentation</vt:lpstr>
      <vt:lpstr>PowerPoint Presentation</vt:lpstr>
      <vt:lpstr>Disadvantages(Issue in Existing Method)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Video-In-Video  Online Advertising</dc:title>
  <cp:lastModifiedBy>Gokul Ram devan</cp:lastModifiedBy>
  <cp:revision>25</cp:revision>
  <dcterms:created xsi:type="dcterms:W3CDTF">2022-12-09T03:16:42Z</dcterms:created>
  <dcterms:modified xsi:type="dcterms:W3CDTF">2023-09-05T06:47:37Z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