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83" r:id="rId4"/>
    <p:sldId id="258" r:id="rId5"/>
    <p:sldId id="266" r:id="rId6"/>
    <p:sldId id="280" r:id="rId7"/>
    <p:sldId id="281" r:id="rId8"/>
    <p:sldId id="282" r:id="rId9"/>
    <p:sldId id="284" r:id="rId10"/>
    <p:sldId id="286" r:id="rId11"/>
    <p:sldId id="287" r:id="rId12"/>
    <p:sldId id="285" r:id="rId13"/>
    <p:sldId id="288" r:id="rId14"/>
    <p:sldId id="270" r:id="rId1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5B7820D-9EF9-41CC-A2C0-819C4DA224E2}" type="datetimeFigureOut">
              <a:rPr lang="en-IN" smtClean="0"/>
              <a:t>31-10-2023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BBED8A1-AC27-40CB-B7C3-22F843DEBAEC}" type="slidenum">
              <a:rPr lang="en-IN" smtClean="0"/>
              <a:t>‹#›</a:t>
            </a:fld>
            <a:endParaRPr lang="en-IN"/>
          </a:p>
        </p:txBody>
      </p:sp>
    </p:spTree>
    <p:extLst>
      <p:ext uri="{BB962C8B-B14F-4D97-AF65-F5344CB8AC3E}">
        <p14:creationId xmlns:p14="http://schemas.microsoft.com/office/powerpoint/2010/main" val="638133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BBED8A1-AC27-40CB-B7C3-22F843DEBAEC}" type="slidenum">
              <a:rPr lang="en-IN" smtClean="0"/>
              <a:t>1</a:t>
            </a:fld>
            <a:endParaRPr lang="en-IN"/>
          </a:p>
        </p:txBody>
      </p:sp>
    </p:spTree>
    <p:extLst>
      <p:ext uri="{BB962C8B-B14F-4D97-AF65-F5344CB8AC3E}">
        <p14:creationId xmlns:p14="http://schemas.microsoft.com/office/powerpoint/2010/main" val="1897537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475" y="1379787"/>
            <a:ext cx="7539049" cy="38226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595959"/>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595959"/>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595959"/>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E9EDEE"/>
          </a:solidFill>
        </p:spPr>
        <p:txBody>
          <a:bodyPr wrap="square" lIns="0" tIns="0" rIns="0" bIns="0" rtlCol="0"/>
          <a:lstStyle/>
          <a:p>
            <a:endParaRPr/>
          </a:p>
        </p:txBody>
      </p:sp>
      <p:sp>
        <p:nvSpPr>
          <p:cNvPr id="17" name="bg object 17"/>
          <p:cNvSpPr/>
          <p:nvPr/>
        </p:nvSpPr>
        <p:spPr>
          <a:xfrm>
            <a:off x="1203295" y="1191255"/>
            <a:ext cx="373380" cy="46355"/>
          </a:xfrm>
          <a:custGeom>
            <a:avLst/>
            <a:gdLst/>
            <a:ahLst/>
            <a:cxnLst/>
            <a:rect l="l" t="t" r="r" b="b"/>
            <a:pathLst>
              <a:path w="373380" h="46355">
                <a:moveTo>
                  <a:pt x="372859" y="45825"/>
                </a:moveTo>
                <a:lnTo>
                  <a:pt x="0" y="45825"/>
                </a:lnTo>
                <a:lnTo>
                  <a:pt x="0" y="0"/>
                </a:lnTo>
                <a:lnTo>
                  <a:pt x="372859" y="0"/>
                </a:lnTo>
                <a:lnTo>
                  <a:pt x="372859" y="45825"/>
                </a:lnTo>
                <a:close/>
              </a:path>
            </a:pathLst>
          </a:custGeom>
          <a:solidFill>
            <a:srgbClr val="EB5500"/>
          </a:solidFill>
        </p:spPr>
        <p:txBody>
          <a:bodyPr wrap="square" lIns="0" tIns="0" rIns="0" bIns="0" rtlCol="0"/>
          <a:lstStyle/>
          <a:p>
            <a:endParaRPr/>
          </a:p>
        </p:txBody>
      </p:sp>
      <p:sp>
        <p:nvSpPr>
          <p:cNvPr id="18" name="bg object 18"/>
          <p:cNvSpPr/>
          <p:nvPr/>
        </p:nvSpPr>
        <p:spPr>
          <a:xfrm>
            <a:off x="830391" y="1191255"/>
            <a:ext cx="376555" cy="46355"/>
          </a:xfrm>
          <a:custGeom>
            <a:avLst/>
            <a:gdLst/>
            <a:ahLst/>
            <a:cxnLst/>
            <a:rect l="l" t="t" r="r" b="b"/>
            <a:pathLst>
              <a:path w="376555" h="46355">
                <a:moveTo>
                  <a:pt x="376011" y="45825"/>
                </a:moveTo>
                <a:lnTo>
                  <a:pt x="0" y="45825"/>
                </a:lnTo>
                <a:lnTo>
                  <a:pt x="0" y="0"/>
                </a:lnTo>
                <a:lnTo>
                  <a:pt x="376011" y="0"/>
                </a:lnTo>
                <a:lnTo>
                  <a:pt x="376011" y="45825"/>
                </a:lnTo>
                <a:close/>
              </a:path>
            </a:pathLst>
          </a:custGeom>
          <a:solidFill>
            <a:srgbClr val="1A9988"/>
          </a:solidFill>
        </p:spPr>
        <p:txBody>
          <a:bodyPr wrap="square" lIns="0" tIns="0" rIns="0" bIns="0" rtlCol="0"/>
          <a:lstStyle/>
          <a:p>
            <a:endParaRPr/>
          </a:p>
        </p:txBody>
      </p:sp>
      <p:sp>
        <p:nvSpPr>
          <p:cNvPr id="2" name="Holder 2"/>
          <p:cNvSpPr>
            <a:spLocks noGrp="1"/>
          </p:cNvSpPr>
          <p:nvPr>
            <p:ph type="title"/>
          </p:nvPr>
        </p:nvSpPr>
        <p:spPr>
          <a:xfrm>
            <a:off x="1458505" y="2239772"/>
            <a:ext cx="6226988" cy="1031239"/>
          </a:xfrm>
          <a:prstGeom prst="rect">
            <a:avLst/>
          </a:prstGeom>
        </p:spPr>
        <p:txBody>
          <a:bodyPr wrap="square" lIns="0" tIns="0" rIns="0" bIns="0">
            <a:spAutoFit/>
          </a:bodyPr>
          <a:lstStyle>
            <a:lvl1pPr>
              <a:defRPr sz="6600" b="0" i="0">
                <a:solidFill>
                  <a:srgbClr val="595959"/>
                </a:solidFill>
                <a:latin typeface="Arial MT"/>
                <a:cs typeface="Arial MT"/>
              </a:defRPr>
            </a:lvl1pPr>
          </a:lstStyle>
          <a:p>
            <a:endParaRPr/>
          </a:p>
        </p:txBody>
      </p:sp>
      <p:sp>
        <p:nvSpPr>
          <p:cNvPr id="3" name="Holder 3"/>
          <p:cNvSpPr>
            <a:spLocks noGrp="1"/>
          </p:cNvSpPr>
          <p:nvPr>
            <p:ph type="body" idx="1"/>
          </p:nvPr>
        </p:nvSpPr>
        <p:spPr>
          <a:xfrm>
            <a:off x="679703" y="1420367"/>
            <a:ext cx="7784592" cy="29629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9232"/>
            <a:ext cx="9144000" cy="4655820"/>
          </a:xfrm>
          <a:custGeom>
            <a:avLst/>
            <a:gdLst/>
            <a:ahLst/>
            <a:cxnLst/>
            <a:rect l="l" t="t" r="r" b="b"/>
            <a:pathLst>
              <a:path w="9144000" h="4655820">
                <a:moveTo>
                  <a:pt x="0" y="4655699"/>
                </a:moveTo>
                <a:lnTo>
                  <a:pt x="9143999" y="4655699"/>
                </a:lnTo>
                <a:lnTo>
                  <a:pt x="9143999" y="0"/>
                </a:lnTo>
                <a:lnTo>
                  <a:pt x="0" y="0"/>
                </a:lnTo>
                <a:lnTo>
                  <a:pt x="0" y="4655699"/>
                </a:lnTo>
                <a:close/>
              </a:path>
            </a:pathLst>
          </a:custGeom>
          <a:solidFill>
            <a:srgbClr val="E9EDEE"/>
          </a:solidFill>
        </p:spPr>
        <p:txBody>
          <a:bodyPr wrap="square" lIns="0" tIns="0" rIns="0" bIns="0" rtlCol="0"/>
          <a:lstStyle/>
          <a:p>
            <a:endParaRPr dirty="0"/>
          </a:p>
        </p:txBody>
      </p:sp>
      <p:sp>
        <p:nvSpPr>
          <p:cNvPr id="3" name="object 3"/>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FFFFFF"/>
          </a:solidFill>
        </p:spPr>
        <p:txBody>
          <a:bodyPr wrap="square" lIns="0" tIns="0" rIns="0" bIns="0" rtlCol="0"/>
          <a:lstStyle/>
          <a:p>
            <a:endParaRPr/>
          </a:p>
        </p:txBody>
      </p:sp>
      <p:grpSp>
        <p:nvGrpSpPr>
          <p:cNvPr id="4" name="object 4"/>
          <p:cNvGrpSpPr/>
          <p:nvPr/>
        </p:nvGrpSpPr>
        <p:grpSpPr>
          <a:xfrm>
            <a:off x="830391" y="1191255"/>
            <a:ext cx="746125" cy="46355"/>
            <a:chOff x="830391" y="1191255"/>
            <a:chExt cx="746125" cy="46355"/>
          </a:xfrm>
        </p:grpSpPr>
        <p:sp>
          <p:nvSpPr>
            <p:cNvPr id="5" name="object 5"/>
            <p:cNvSpPr/>
            <p:nvPr/>
          </p:nvSpPr>
          <p:spPr>
            <a:xfrm>
              <a:off x="1203295" y="1191255"/>
              <a:ext cx="373380" cy="46355"/>
            </a:xfrm>
            <a:custGeom>
              <a:avLst/>
              <a:gdLst/>
              <a:ahLst/>
              <a:cxnLst/>
              <a:rect l="l" t="t" r="r" b="b"/>
              <a:pathLst>
                <a:path w="373380" h="46355">
                  <a:moveTo>
                    <a:pt x="372859" y="45825"/>
                  </a:moveTo>
                  <a:lnTo>
                    <a:pt x="0" y="45825"/>
                  </a:lnTo>
                  <a:lnTo>
                    <a:pt x="0" y="0"/>
                  </a:lnTo>
                  <a:lnTo>
                    <a:pt x="372859" y="0"/>
                  </a:lnTo>
                  <a:lnTo>
                    <a:pt x="372859" y="45825"/>
                  </a:lnTo>
                  <a:close/>
                </a:path>
              </a:pathLst>
            </a:custGeom>
            <a:solidFill>
              <a:srgbClr val="EB5500"/>
            </a:solidFill>
          </p:spPr>
          <p:txBody>
            <a:bodyPr wrap="square" lIns="0" tIns="0" rIns="0" bIns="0" rtlCol="0"/>
            <a:lstStyle/>
            <a:p>
              <a:endParaRPr/>
            </a:p>
          </p:txBody>
        </p:sp>
        <p:sp>
          <p:nvSpPr>
            <p:cNvPr id="6" name="object 6"/>
            <p:cNvSpPr/>
            <p:nvPr/>
          </p:nvSpPr>
          <p:spPr>
            <a:xfrm>
              <a:off x="830391" y="1191255"/>
              <a:ext cx="376555" cy="46355"/>
            </a:xfrm>
            <a:custGeom>
              <a:avLst/>
              <a:gdLst/>
              <a:ahLst/>
              <a:cxnLst/>
              <a:rect l="l" t="t" r="r" b="b"/>
              <a:pathLst>
                <a:path w="376555" h="46355">
                  <a:moveTo>
                    <a:pt x="376011" y="45825"/>
                  </a:moveTo>
                  <a:lnTo>
                    <a:pt x="0" y="45825"/>
                  </a:lnTo>
                  <a:lnTo>
                    <a:pt x="0" y="0"/>
                  </a:lnTo>
                  <a:lnTo>
                    <a:pt x="376011" y="0"/>
                  </a:lnTo>
                  <a:lnTo>
                    <a:pt x="376011" y="45825"/>
                  </a:lnTo>
                  <a:close/>
                </a:path>
              </a:pathLst>
            </a:custGeom>
            <a:solidFill>
              <a:srgbClr val="1A9988"/>
            </a:solidFill>
          </p:spPr>
          <p:txBody>
            <a:bodyPr wrap="square" lIns="0" tIns="0" rIns="0" bIns="0" rtlCol="0"/>
            <a:lstStyle/>
            <a:p>
              <a:endParaRPr/>
            </a:p>
          </p:txBody>
        </p:sp>
      </p:grpSp>
      <p:sp>
        <p:nvSpPr>
          <p:cNvPr id="7" name="object 7"/>
          <p:cNvSpPr txBox="1">
            <a:spLocks noGrp="1"/>
          </p:cNvSpPr>
          <p:nvPr>
            <p:ph type="title"/>
          </p:nvPr>
        </p:nvSpPr>
        <p:spPr>
          <a:xfrm>
            <a:off x="766868" y="1434337"/>
            <a:ext cx="6853132" cy="854273"/>
          </a:xfrm>
          <a:prstGeom prst="rect">
            <a:avLst/>
          </a:prstGeom>
        </p:spPr>
        <p:txBody>
          <a:bodyPr vert="horz" wrap="square" lIns="0" tIns="8890" rIns="0" bIns="0" rtlCol="0">
            <a:spAutoFit/>
          </a:bodyPr>
          <a:lstStyle/>
          <a:p>
            <a:pPr marL="12700" marR="5080">
              <a:lnSpc>
                <a:spcPct val="100699"/>
              </a:lnSpc>
              <a:spcBef>
                <a:spcPts val="70"/>
              </a:spcBef>
            </a:pPr>
            <a:r>
              <a:rPr lang="en-US" sz="2800" dirty="0"/>
              <a:t>Fraud Detection in Banking Data by Machine Learning Techniques </a:t>
            </a:r>
            <a:endParaRPr sz="8800" dirty="0">
              <a:latin typeface="Times New Roman"/>
              <a:cs typeface="Times New Roman"/>
            </a:endParaRPr>
          </a:p>
        </p:txBody>
      </p:sp>
      <p:sp>
        <p:nvSpPr>
          <p:cNvPr id="8" name="object 8"/>
          <p:cNvSpPr txBox="1"/>
          <p:nvPr/>
        </p:nvSpPr>
        <p:spPr>
          <a:xfrm>
            <a:off x="2358071" y="2880552"/>
            <a:ext cx="4276725" cy="228268"/>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595959"/>
                </a:solidFill>
                <a:latin typeface="Tahoma"/>
                <a:cs typeface="Tahoma"/>
              </a:rPr>
              <a:t>PROJECT</a:t>
            </a:r>
            <a:r>
              <a:rPr sz="1400" b="1" spc="-140" dirty="0">
                <a:solidFill>
                  <a:srgbClr val="595959"/>
                </a:solidFill>
                <a:latin typeface="Tahoma"/>
                <a:cs typeface="Tahoma"/>
              </a:rPr>
              <a:t> </a:t>
            </a:r>
            <a:r>
              <a:rPr lang="en-US" sz="1400" b="1" spc="-75" dirty="0">
                <a:solidFill>
                  <a:srgbClr val="595959"/>
                </a:solidFill>
                <a:latin typeface="Tahoma"/>
                <a:cs typeface="Tahoma"/>
              </a:rPr>
              <a:t>G</a:t>
            </a:r>
            <a:r>
              <a:rPr sz="1400" b="1" spc="-75" dirty="0">
                <a:solidFill>
                  <a:srgbClr val="595959"/>
                </a:solidFill>
                <a:latin typeface="Tahoma"/>
                <a:cs typeface="Tahoma"/>
              </a:rPr>
              <a:t>UIDE</a:t>
            </a:r>
            <a:r>
              <a:rPr sz="1400" b="1" spc="-140" dirty="0">
                <a:solidFill>
                  <a:srgbClr val="595959"/>
                </a:solidFill>
                <a:latin typeface="Tahoma"/>
                <a:cs typeface="Tahoma"/>
              </a:rPr>
              <a:t> </a:t>
            </a:r>
            <a:r>
              <a:rPr sz="1400" b="1" spc="-100" dirty="0">
                <a:solidFill>
                  <a:srgbClr val="595959"/>
                </a:solidFill>
                <a:latin typeface="Tahoma"/>
                <a:cs typeface="Tahoma"/>
              </a:rPr>
              <a:t>–</a:t>
            </a:r>
            <a:r>
              <a:rPr sz="1400" b="1" spc="-145" dirty="0">
                <a:solidFill>
                  <a:srgbClr val="595959"/>
                </a:solidFill>
                <a:latin typeface="Tahoma"/>
                <a:cs typeface="Tahoma"/>
              </a:rPr>
              <a:t> </a:t>
            </a:r>
            <a:r>
              <a:rPr sz="1400" b="1" spc="-55" dirty="0">
                <a:solidFill>
                  <a:srgbClr val="595959"/>
                </a:solidFill>
                <a:latin typeface="Tahoma"/>
                <a:cs typeface="Tahoma"/>
              </a:rPr>
              <a:t>PROF</a:t>
            </a:r>
            <a:r>
              <a:rPr lang="en-IN" sz="1400" b="1" spc="-55" dirty="0">
                <a:solidFill>
                  <a:srgbClr val="595959"/>
                </a:solidFill>
                <a:latin typeface="Tahoma"/>
                <a:cs typeface="Tahoma"/>
              </a:rPr>
              <a:t> </a:t>
            </a:r>
            <a:r>
              <a:rPr lang="en-IN" sz="1400" b="1" spc="-55" dirty="0" err="1">
                <a:solidFill>
                  <a:srgbClr val="595959"/>
                </a:solidFill>
                <a:latin typeface="Tahoma"/>
                <a:cs typeface="Tahoma"/>
              </a:rPr>
              <a:t>Dr.S.RATHI</a:t>
            </a:r>
            <a:r>
              <a:rPr lang="en-IN" sz="1400" b="1" spc="-55" dirty="0">
                <a:solidFill>
                  <a:srgbClr val="595959"/>
                </a:solidFill>
                <a:latin typeface="Tahoma"/>
                <a:cs typeface="Tahoma"/>
              </a:rPr>
              <a:t> ME.,</a:t>
            </a:r>
            <a:r>
              <a:rPr lang="en-IN" sz="1400" b="1" spc="-55" dirty="0" err="1">
                <a:solidFill>
                  <a:srgbClr val="595959"/>
                </a:solidFill>
                <a:latin typeface="Tahoma"/>
                <a:cs typeface="Tahoma"/>
              </a:rPr>
              <a:t>Ph.D</a:t>
            </a:r>
            <a:r>
              <a:rPr lang="en-IN" sz="1400" b="1" spc="-55" dirty="0">
                <a:solidFill>
                  <a:srgbClr val="595959"/>
                </a:solidFill>
                <a:latin typeface="Tahoma"/>
                <a:cs typeface="Tahoma"/>
              </a:rPr>
              <a:t>    </a:t>
            </a:r>
            <a:endParaRPr sz="1400" dirty="0">
              <a:latin typeface="Tahoma"/>
              <a:cs typeface="Tahoma"/>
            </a:endParaRPr>
          </a:p>
        </p:txBody>
      </p:sp>
      <p:sp>
        <p:nvSpPr>
          <p:cNvPr id="9" name="object 9"/>
          <p:cNvSpPr txBox="1"/>
          <p:nvPr/>
        </p:nvSpPr>
        <p:spPr>
          <a:xfrm>
            <a:off x="5638800" y="3867150"/>
            <a:ext cx="3051826" cy="994503"/>
          </a:xfrm>
          <a:prstGeom prst="rect">
            <a:avLst/>
          </a:prstGeom>
        </p:spPr>
        <p:txBody>
          <a:bodyPr vert="horz" wrap="square" lIns="0" tIns="19685" rIns="0" bIns="0" rtlCol="0">
            <a:spAutoFit/>
          </a:bodyPr>
          <a:lstStyle/>
          <a:p>
            <a:pPr marL="12700" marR="1061720">
              <a:lnSpc>
                <a:spcPts val="1430"/>
              </a:lnSpc>
              <a:spcBef>
                <a:spcPts val="155"/>
              </a:spcBef>
            </a:pPr>
            <a:r>
              <a:rPr sz="1200" b="1" spc="-5" dirty="0">
                <a:solidFill>
                  <a:srgbClr val="020202"/>
                </a:solidFill>
                <a:latin typeface="Arial"/>
                <a:cs typeface="Arial"/>
              </a:rPr>
              <a:t>PRESENTED</a:t>
            </a:r>
            <a:r>
              <a:rPr sz="1200" b="1" spc="415" dirty="0">
                <a:solidFill>
                  <a:srgbClr val="020202"/>
                </a:solidFill>
                <a:latin typeface="Arial"/>
                <a:cs typeface="Arial"/>
              </a:rPr>
              <a:t> </a:t>
            </a:r>
            <a:r>
              <a:rPr sz="1200" b="1" spc="-5" dirty="0">
                <a:solidFill>
                  <a:srgbClr val="020202"/>
                </a:solidFill>
                <a:latin typeface="Arial"/>
                <a:cs typeface="Arial"/>
              </a:rPr>
              <a:t>BY, </a:t>
            </a:r>
            <a:endParaRPr lang="en-IN" sz="1200" b="1" spc="-5" dirty="0">
              <a:solidFill>
                <a:srgbClr val="020202"/>
              </a:solidFill>
              <a:latin typeface="Arial"/>
              <a:cs typeface="Arial"/>
            </a:endParaRPr>
          </a:p>
          <a:p>
            <a:pPr marL="12700" marR="1061720">
              <a:lnSpc>
                <a:spcPts val="1430"/>
              </a:lnSpc>
              <a:spcBef>
                <a:spcPts val="155"/>
              </a:spcBef>
            </a:pPr>
            <a:r>
              <a:rPr lang="en-IN" sz="1200" b="1" spc="-5" dirty="0">
                <a:solidFill>
                  <a:srgbClr val="020202"/>
                </a:solidFill>
                <a:latin typeface="Arial"/>
                <a:cs typeface="Arial"/>
              </a:rPr>
              <a:t>2018102 - AJMAL FARIZ M</a:t>
            </a:r>
          </a:p>
          <a:p>
            <a:pPr marL="12700" marR="1061720">
              <a:lnSpc>
                <a:spcPts val="1430"/>
              </a:lnSpc>
              <a:spcBef>
                <a:spcPts val="155"/>
              </a:spcBef>
            </a:pPr>
            <a:r>
              <a:rPr lang="en-IN" sz="1200" b="1" spc="-5" dirty="0">
                <a:solidFill>
                  <a:srgbClr val="020202"/>
                </a:solidFill>
                <a:latin typeface="Arial"/>
                <a:cs typeface="Arial"/>
              </a:rPr>
              <a:t>2018113 </a:t>
            </a:r>
            <a:r>
              <a:rPr lang="en-IN" sz="1200" b="1" spc="-30" dirty="0">
                <a:solidFill>
                  <a:srgbClr val="020202"/>
                </a:solidFill>
                <a:latin typeface="Arial"/>
                <a:cs typeface="Arial"/>
              </a:rPr>
              <a:t>-</a:t>
            </a:r>
            <a:r>
              <a:rPr lang="en-IN" sz="1200" b="1" spc="-5" dirty="0">
                <a:solidFill>
                  <a:srgbClr val="020202"/>
                </a:solidFill>
                <a:latin typeface="Arial"/>
                <a:cs typeface="Arial"/>
              </a:rPr>
              <a:t> GOKUL R</a:t>
            </a:r>
          </a:p>
          <a:p>
            <a:pPr marL="12700" marR="1061720">
              <a:lnSpc>
                <a:spcPts val="1430"/>
              </a:lnSpc>
              <a:spcBef>
                <a:spcPts val="155"/>
              </a:spcBef>
            </a:pPr>
            <a:r>
              <a:rPr lang="en-IN" sz="1200" b="1" spc="-5" dirty="0">
                <a:solidFill>
                  <a:srgbClr val="020202"/>
                </a:solidFill>
                <a:latin typeface="Arial"/>
                <a:cs typeface="Arial"/>
              </a:rPr>
              <a:t>2018L05 </a:t>
            </a:r>
            <a:r>
              <a:rPr lang="en-IN" sz="1200" b="1" spc="-30" dirty="0">
                <a:solidFill>
                  <a:srgbClr val="020202"/>
                </a:solidFill>
                <a:latin typeface="Arial"/>
                <a:cs typeface="Arial"/>
              </a:rPr>
              <a:t>-</a:t>
            </a:r>
            <a:r>
              <a:rPr lang="en-IN" sz="1200" b="1" spc="-5" dirty="0">
                <a:solidFill>
                  <a:srgbClr val="020202"/>
                </a:solidFill>
                <a:latin typeface="Arial"/>
                <a:cs typeface="Arial"/>
              </a:rPr>
              <a:t> ARAVIND M</a:t>
            </a:r>
            <a:br>
              <a:rPr lang="en-IN" sz="1200" b="1" spc="-5" dirty="0">
                <a:solidFill>
                  <a:srgbClr val="020202"/>
                </a:solidFill>
                <a:latin typeface="Arial"/>
                <a:cs typeface="Arial"/>
              </a:rPr>
            </a:br>
            <a:r>
              <a:rPr lang="en-IN" sz="1200" b="1" spc="-5" dirty="0">
                <a:solidFill>
                  <a:srgbClr val="020202"/>
                </a:solidFill>
                <a:latin typeface="Arial"/>
                <a:cs typeface="Arial"/>
              </a:rPr>
              <a:t>2018L12</a:t>
            </a:r>
            <a:r>
              <a:rPr lang="en-IN" sz="1200" b="1" spc="-30" dirty="0">
                <a:solidFill>
                  <a:srgbClr val="020202"/>
                </a:solidFill>
                <a:latin typeface="Arial"/>
                <a:cs typeface="Arial"/>
              </a:rPr>
              <a:t> - KIRAN R V</a:t>
            </a:r>
            <a:endParaRPr sz="1200" dirty="0">
              <a:latin typeface="Arial"/>
              <a:cs typeface="Arial"/>
            </a:endParaRPr>
          </a:p>
        </p:txBody>
      </p:sp>
      <p:grpSp>
        <p:nvGrpSpPr>
          <p:cNvPr id="10" name="object 10"/>
          <p:cNvGrpSpPr/>
          <p:nvPr/>
        </p:nvGrpSpPr>
        <p:grpSpPr>
          <a:xfrm>
            <a:off x="215900" y="130175"/>
            <a:ext cx="2818765" cy="226060"/>
            <a:chOff x="215900" y="130175"/>
            <a:chExt cx="2818765" cy="226060"/>
          </a:xfrm>
        </p:grpSpPr>
        <p:sp>
          <p:nvSpPr>
            <p:cNvPr id="11" name="object 11"/>
            <p:cNvSpPr/>
            <p:nvPr/>
          </p:nvSpPr>
          <p:spPr>
            <a:xfrm>
              <a:off x="228600" y="142875"/>
              <a:ext cx="2793365" cy="200660"/>
            </a:xfrm>
            <a:custGeom>
              <a:avLst/>
              <a:gdLst/>
              <a:ahLst/>
              <a:cxnLst/>
              <a:rect l="l" t="t" r="r" b="b"/>
              <a:pathLst>
                <a:path w="2793365" h="200660">
                  <a:moveTo>
                    <a:pt x="2759949" y="200099"/>
                  </a:moveTo>
                  <a:lnTo>
                    <a:pt x="33350" y="200099"/>
                  </a:lnTo>
                  <a:lnTo>
                    <a:pt x="20369" y="197479"/>
                  </a:lnTo>
                  <a:lnTo>
                    <a:pt x="9768" y="190331"/>
                  </a:lnTo>
                  <a:lnTo>
                    <a:pt x="2620" y="179730"/>
                  </a:lnTo>
                  <a:lnTo>
                    <a:pt x="0" y="166749"/>
                  </a:lnTo>
                  <a:lnTo>
                    <a:pt x="0" y="33350"/>
                  </a:lnTo>
                  <a:lnTo>
                    <a:pt x="2620" y="20369"/>
                  </a:lnTo>
                  <a:lnTo>
                    <a:pt x="9768" y="9768"/>
                  </a:lnTo>
                  <a:lnTo>
                    <a:pt x="20369" y="2620"/>
                  </a:lnTo>
                  <a:lnTo>
                    <a:pt x="33350" y="0"/>
                  </a:lnTo>
                  <a:lnTo>
                    <a:pt x="2759949" y="0"/>
                  </a:lnTo>
                  <a:lnTo>
                    <a:pt x="2792653" y="26813"/>
                  </a:lnTo>
                  <a:lnTo>
                    <a:pt x="2793299" y="33350"/>
                  </a:lnTo>
                  <a:lnTo>
                    <a:pt x="2793299" y="166749"/>
                  </a:lnTo>
                  <a:lnTo>
                    <a:pt x="2790679" y="179730"/>
                  </a:lnTo>
                  <a:lnTo>
                    <a:pt x="2783531" y="190331"/>
                  </a:lnTo>
                  <a:lnTo>
                    <a:pt x="2772930" y="197479"/>
                  </a:lnTo>
                  <a:lnTo>
                    <a:pt x="2759949" y="200099"/>
                  </a:lnTo>
                  <a:close/>
                </a:path>
              </a:pathLst>
            </a:custGeom>
            <a:solidFill>
              <a:srgbClr val="FFFFFF"/>
            </a:solidFill>
          </p:spPr>
          <p:txBody>
            <a:bodyPr wrap="square" lIns="0" tIns="0" rIns="0" bIns="0" rtlCol="0"/>
            <a:lstStyle/>
            <a:p>
              <a:endParaRPr/>
            </a:p>
          </p:txBody>
        </p:sp>
        <p:sp>
          <p:nvSpPr>
            <p:cNvPr id="12" name="object 12"/>
            <p:cNvSpPr/>
            <p:nvPr/>
          </p:nvSpPr>
          <p:spPr>
            <a:xfrm>
              <a:off x="228600" y="142875"/>
              <a:ext cx="2793365" cy="200660"/>
            </a:xfrm>
            <a:custGeom>
              <a:avLst/>
              <a:gdLst/>
              <a:ahLst/>
              <a:cxnLst/>
              <a:rect l="l" t="t" r="r" b="b"/>
              <a:pathLst>
                <a:path w="2793365" h="200660">
                  <a:moveTo>
                    <a:pt x="0" y="33350"/>
                  </a:moveTo>
                  <a:lnTo>
                    <a:pt x="2620" y="20369"/>
                  </a:lnTo>
                  <a:lnTo>
                    <a:pt x="9768" y="9768"/>
                  </a:lnTo>
                  <a:lnTo>
                    <a:pt x="20369" y="2620"/>
                  </a:lnTo>
                  <a:lnTo>
                    <a:pt x="33350" y="0"/>
                  </a:lnTo>
                  <a:lnTo>
                    <a:pt x="2759949" y="0"/>
                  </a:lnTo>
                  <a:lnTo>
                    <a:pt x="2792653" y="26813"/>
                  </a:lnTo>
                  <a:lnTo>
                    <a:pt x="2793299" y="33350"/>
                  </a:lnTo>
                  <a:lnTo>
                    <a:pt x="2793299" y="166749"/>
                  </a:lnTo>
                  <a:lnTo>
                    <a:pt x="2790679" y="179730"/>
                  </a:lnTo>
                  <a:lnTo>
                    <a:pt x="2783531" y="190331"/>
                  </a:lnTo>
                  <a:lnTo>
                    <a:pt x="2772930" y="197479"/>
                  </a:lnTo>
                  <a:lnTo>
                    <a:pt x="2759949" y="200099"/>
                  </a:lnTo>
                  <a:lnTo>
                    <a:pt x="33350" y="200099"/>
                  </a:lnTo>
                  <a:lnTo>
                    <a:pt x="20369" y="197479"/>
                  </a:lnTo>
                  <a:lnTo>
                    <a:pt x="9768" y="190331"/>
                  </a:lnTo>
                  <a:lnTo>
                    <a:pt x="2620" y="179730"/>
                  </a:lnTo>
                  <a:lnTo>
                    <a:pt x="0" y="166749"/>
                  </a:lnTo>
                  <a:lnTo>
                    <a:pt x="0" y="33350"/>
                  </a:lnTo>
                  <a:close/>
                </a:path>
              </a:pathLst>
            </a:custGeom>
            <a:ln w="25399">
              <a:solidFill>
                <a:srgbClr val="FFFFFF"/>
              </a:solidFill>
            </a:ln>
          </p:spPr>
          <p:txBody>
            <a:bodyPr wrap="square" lIns="0" tIns="0" rIns="0" bIns="0" rtlCol="0"/>
            <a:lstStyle/>
            <a:p>
              <a:endParaRPr/>
            </a:p>
          </p:txBody>
        </p:sp>
      </p:grpSp>
      <p:grpSp>
        <p:nvGrpSpPr>
          <p:cNvPr id="13" name="object 13"/>
          <p:cNvGrpSpPr/>
          <p:nvPr/>
        </p:nvGrpSpPr>
        <p:grpSpPr>
          <a:xfrm>
            <a:off x="8345488" y="130175"/>
            <a:ext cx="582930" cy="226060"/>
            <a:chOff x="8345488" y="130175"/>
            <a:chExt cx="582930" cy="226060"/>
          </a:xfrm>
        </p:grpSpPr>
        <p:sp>
          <p:nvSpPr>
            <p:cNvPr id="14" name="object 14"/>
            <p:cNvSpPr/>
            <p:nvPr/>
          </p:nvSpPr>
          <p:spPr>
            <a:xfrm>
              <a:off x="8358188" y="142875"/>
              <a:ext cx="557530" cy="200660"/>
            </a:xfrm>
            <a:custGeom>
              <a:avLst/>
              <a:gdLst/>
              <a:ahLst/>
              <a:cxnLst/>
              <a:rect l="l" t="t" r="r" b="b"/>
              <a:pathLst>
                <a:path w="557529" h="200660">
                  <a:moveTo>
                    <a:pt x="523749" y="200099"/>
                  </a:moveTo>
                  <a:lnTo>
                    <a:pt x="33349" y="200099"/>
                  </a:lnTo>
                  <a:lnTo>
                    <a:pt x="20368" y="197479"/>
                  </a:lnTo>
                  <a:lnTo>
                    <a:pt x="9767" y="190331"/>
                  </a:lnTo>
                  <a:lnTo>
                    <a:pt x="2620" y="179730"/>
                  </a:lnTo>
                  <a:lnTo>
                    <a:pt x="0" y="166749"/>
                  </a:lnTo>
                  <a:lnTo>
                    <a:pt x="0" y="33350"/>
                  </a:lnTo>
                  <a:lnTo>
                    <a:pt x="2620" y="20369"/>
                  </a:lnTo>
                  <a:lnTo>
                    <a:pt x="9767" y="9768"/>
                  </a:lnTo>
                  <a:lnTo>
                    <a:pt x="20368" y="2620"/>
                  </a:lnTo>
                  <a:lnTo>
                    <a:pt x="33349" y="0"/>
                  </a:lnTo>
                  <a:lnTo>
                    <a:pt x="523749" y="0"/>
                  </a:lnTo>
                  <a:lnTo>
                    <a:pt x="556453" y="26813"/>
                  </a:lnTo>
                  <a:lnTo>
                    <a:pt x="557099" y="33350"/>
                  </a:lnTo>
                  <a:lnTo>
                    <a:pt x="557099" y="166749"/>
                  </a:lnTo>
                  <a:lnTo>
                    <a:pt x="554479" y="179730"/>
                  </a:lnTo>
                  <a:lnTo>
                    <a:pt x="547331" y="190331"/>
                  </a:lnTo>
                  <a:lnTo>
                    <a:pt x="536730" y="197479"/>
                  </a:lnTo>
                  <a:lnTo>
                    <a:pt x="523749" y="200099"/>
                  </a:lnTo>
                  <a:close/>
                </a:path>
              </a:pathLst>
            </a:custGeom>
            <a:solidFill>
              <a:srgbClr val="FFFFFF"/>
            </a:solidFill>
          </p:spPr>
          <p:txBody>
            <a:bodyPr wrap="square" lIns="0" tIns="0" rIns="0" bIns="0" rtlCol="0"/>
            <a:lstStyle/>
            <a:p>
              <a:endParaRPr/>
            </a:p>
          </p:txBody>
        </p:sp>
        <p:sp>
          <p:nvSpPr>
            <p:cNvPr id="15" name="object 15"/>
            <p:cNvSpPr/>
            <p:nvPr/>
          </p:nvSpPr>
          <p:spPr>
            <a:xfrm>
              <a:off x="8358188" y="142875"/>
              <a:ext cx="557530" cy="200660"/>
            </a:xfrm>
            <a:custGeom>
              <a:avLst/>
              <a:gdLst/>
              <a:ahLst/>
              <a:cxnLst/>
              <a:rect l="l" t="t" r="r" b="b"/>
              <a:pathLst>
                <a:path w="557529" h="200660">
                  <a:moveTo>
                    <a:pt x="0" y="33350"/>
                  </a:moveTo>
                  <a:lnTo>
                    <a:pt x="2620" y="20369"/>
                  </a:lnTo>
                  <a:lnTo>
                    <a:pt x="9767" y="9768"/>
                  </a:lnTo>
                  <a:lnTo>
                    <a:pt x="20368" y="2620"/>
                  </a:lnTo>
                  <a:lnTo>
                    <a:pt x="33349" y="0"/>
                  </a:lnTo>
                  <a:lnTo>
                    <a:pt x="523749" y="0"/>
                  </a:lnTo>
                  <a:lnTo>
                    <a:pt x="556453" y="26813"/>
                  </a:lnTo>
                  <a:lnTo>
                    <a:pt x="557099" y="33350"/>
                  </a:lnTo>
                  <a:lnTo>
                    <a:pt x="557099" y="166749"/>
                  </a:lnTo>
                  <a:lnTo>
                    <a:pt x="554479" y="179730"/>
                  </a:lnTo>
                  <a:lnTo>
                    <a:pt x="547331" y="190331"/>
                  </a:lnTo>
                  <a:lnTo>
                    <a:pt x="536730" y="197479"/>
                  </a:lnTo>
                  <a:lnTo>
                    <a:pt x="523749" y="200099"/>
                  </a:lnTo>
                  <a:lnTo>
                    <a:pt x="33349" y="200099"/>
                  </a:lnTo>
                  <a:lnTo>
                    <a:pt x="20368" y="197479"/>
                  </a:lnTo>
                  <a:lnTo>
                    <a:pt x="9767" y="190331"/>
                  </a:lnTo>
                  <a:lnTo>
                    <a:pt x="2620" y="179730"/>
                  </a:lnTo>
                  <a:lnTo>
                    <a:pt x="0" y="166749"/>
                  </a:lnTo>
                  <a:lnTo>
                    <a:pt x="0" y="33350"/>
                  </a:lnTo>
                  <a:close/>
                </a:path>
              </a:pathLst>
            </a:custGeom>
            <a:ln w="25399">
              <a:solidFill>
                <a:srgbClr val="FFFFFF"/>
              </a:solidFill>
            </a:ln>
          </p:spPr>
          <p:txBody>
            <a:bodyPr wrap="square" lIns="0" tIns="0" rIns="0" bIns="0" rtlCol="0"/>
            <a:lstStyle/>
            <a:p>
              <a:endParaRPr/>
            </a:p>
          </p:txBody>
        </p:sp>
      </p:grpSp>
      <p:sp>
        <p:nvSpPr>
          <p:cNvPr id="16" name="TextBox 15">
            <a:extLst>
              <a:ext uri="{FF2B5EF4-FFF2-40B4-BE49-F238E27FC236}">
                <a16:creationId xmlns:a16="http://schemas.microsoft.com/office/drawing/2014/main" id="{AF687037-90AC-E33F-467A-98F9C1901941}"/>
              </a:ext>
            </a:extLst>
          </p:cNvPr>
          <p:cNvSpPr txBox="1"/>
          <p:nvPr/>
        </p:nvSpPr>
        <p:spPr>
          <a:xfrm>
            <a:off x="3657600" y="657730"/>
            <a:ext cx="2865119" cy="461665"/>
          </a:xfrm>
          <a:prstGeom prst="rect">
            <a:avLst/>
          </a:prstGeom>
          <a:noFill/>
        </p:spPr>
        <p:txBody>
          <a:bodyPr wrap="square" rtlCol="0">
            <a:spAutoFit/>
          </a:bodyPr>
          <a:lstStyle/>
          <a:p>
            <a:r>
              <a:rPr lang="en-IN" sz="2400" b="1" dirty="0">
                <a:latin typeface="Arial MT"/>
              </a:rPr>
              <a:t>Review</a:t>
            </a:r>
            <a:r>
              <a:rPr lang="en-IN" sz="2400" b="1" dirty="0"/>
              <a:t>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8DF14A-6B91-73E3-3CF0-27AEE3D57A52}"/>
              </a:ext>
            </a:extLst>
          </p:cNvPr>
          <p:cNvPicPr>
            <a:picLocks noChangeAspect="1"/>
          </p:cNvPicPr>
          <p:nvPr/>
        </p:nvPicPr>
        <p:blipFill>
          <a:blip r:embed="rId2"/>
          <a:stretch>
            <a:fillRect/>
          </a:stretch>
        </p:blipFill>
        <p:spPr>
          <a:xfrm>
            <a:off x="784532" y="825743"/>
            <a:ext cx="6759268" cy="3971240"/>
          </a:xfrm>
          <a:prstGeom prst="rect">
            <a:avLst/>
          </a:prstGeom>
        </p:spPr>
      </p:pic>
    </p:spTree>
    <p:extLst>
      <p:ext uri="{BB962C8B-B14F-4D97-AF65-F5344CB8AC3E}">
        <p14:creationId xmlns:p14="http://schemas.microsoft.com/office/powerpoint/2010/main" val="188588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5F2353-AD38-EDAE-9A73-0486C3C83B9F}"/>
              </a:ext>
            </a:extLst>
          </p:cNvPr>
          <p:cNvSpPr txBox="1"/>
          <p:nvPr/>
        </p:nvSpPr>
        <p:spPr>
          <a:xfrm>
            <a:off x="609600" y="1428750"/>
            <a:ext cx="5562600" cy="446276"/>
          </a:xfrm>
          <a:prstGeom prst="rect">
            <a:avLst/>
          </a:prstGeom>
          <a:noFill/>
        </p:spPr>
        <p:txBody>
          <a:bodyPr wrap="square">
            <a:spAutoFit/>
          </a:bodyPr>
          <a:lstStyle/>
          <a:p>
            <a:r>
              <a:rPr lang="en-IN" sz="2300" b="1" dirty="0">
                <a:latin typeface="Arial MT"/>
              </a:rPr>
              <a:t>Process 3: Bayesian Optimization</a:t>
            </a:r>
            <a:endParaRPr lang="en-US" sz="2300" b="1" dirty="0">
              <a:latin typeface="Arial MT"/>
            </a:endParaRPr>
          </a:p>
        </p:txBody>
      </p:sp>
      <p:sp>
        <p:nvSpPr>
          <p:cNvPr id="5" name="TextBox 4">
            <a:extLst>
              <a:ext uri="{FF2B5EF4-FFF2-40B4-BE49-F238E27FC236}">
                <a16:creationId xmlns:a16="http://schemas.microsoft.com/office/drawing/2014/main" id="{3215D6DA-F911-0C13-FF57-A9013C13C25F}"/>
              </a:ext>
            </a:extLst>
          </p:cNvPr>
          <p:cNvSpPr txBox="1"/>
          <p:nvPr/>
        </p:nvSpPr>
        <p:spPr>
          <a:xfrm>
            <a:off x="762000" y="2052757"/>
            <a:ext cx="7848600" cy="1354217"/>
          </a:xfrm>
          <a:prstGeom prst="rect">
            <a:avLst/>
          </a:prstGeom>
          <a:noFill/>
        </p:spPr>
        <p:txBody>
          <a:bodyPr wrap="square">
            <a:spAutoFit/>
          </a:bodyPr>
          <a:lstStyle/>
          <a:p>
            <a:r>
              <a:rPr lang="en-US" b="0" i="0" dirty="0">
                <a:effectLst/>
                <a:latin typeface="Arial MT"/>
              </a:rPr>
              <a:t>            </a:t>
            </a:r>
            <a:r>
              <a:rPr lang="en-US" sz="1600" b="0" i="0" dirty="0">
                <a:effectLst/>
                <a:latin typeface="Arial MT"/>
              </a:rPr>
              <a:t>Bayesian optimization is a powerful technique used primarily in the field of machine learning and optimization for finding the optimal set of hyperparameters for complex, computationally expensive functions. It is particularly useful in scenarios where the objective function is costly to evaluate, as it aims to minimize the number of function evaluations required to find the best parameter configuration</a:t>
            </a:r>
            <a:endParaRPr lang="en-IN" dirty="0">
              <a:latin typeface="Arial MT"/>
            </a:endParaRPr>
          </a:p>
        </p:txBody>
      </p:sp>
    </p:spTree>
    <p:extLst>
      <p:ext uri="{BB962C8B-B14F-4D97-AF65-F5344CB8AC3E}">
        <p14:creationId xmlns:p14="http://schemas.microsoft.com/office/powerpoint/2010/main" val="1805160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D28E67-F2B7-9803-DF0C-762471EA3EB6}"/>
              </a:ext>
            </a:extLst>
          </p:cNvPr>
          <p:cNvSpPr txBox="1"/>
          <p:nvPr/>
        </p:nvSpPr>
        <p:spPr>
          <a:xfrm flipH="1">
            <a:off x="1295400" y="1815584"/>
            <a:ext cx="6309362" cy="369332"/>
          </a:xfrm>
          <a:prstGeom prst="rect">
            <a:avLst/>
          </a:prstGeom>
          <a:noFill/>
        </p:spPr>
        <p:txBody>
          <a:bodyPr wrap="square" rtlCol="0">
            <a:spAutoFit/>
          </a:bodyPr>
          <a:lstStyle/>
          <a:p>
            <a:pPr algn="l"/>
            <a:r>
              <a:rPr lang="en-IN" b="1" i="0" dirty="0">
                <a:effectLst/>
                <a:latin typeface="Arial MT"/>
              </a:rPr>
              <a:t>Model 1: Logistic Regression</a:t>
            </a:r>
          </a:p>
        </p:txBody>
      </p:sp>
      <p:sp>
        <p:nvSpPr>
          <p:cNvPr id="4" name="TextBox 3">
            <a:extLst>
              <a:ext uri="{FF2B5EF4-FFF2-40B4-BE49-F238E27FC236}">
                <a16:creationId xmlns:a16="http://schemas.microsoft.com/office/drawing/2014/main" id="{4BCDFF2E-A6E9-C879-1837-B04F862B6E8C}"/>
              </a:ext>
            </a:extLst>
          </p:cNvPr>
          <p:cNvSpPr txBox="1"/>
          <p:nvPr/>
        </p:nvSpPr>
        <p:spPr>
          <a:xfrm>
            <a:off x="838200" y="1211818"/>
            <a:ext cx="4572000" cy="446276"/>
          </a:xfrm>
          <a:prstGeom prst="rect">
            <a:avLst/>
          </a:prstGeom>
          <a:noFill/>
        </p:spPr>
        <p:txBody>
          <a:bodyPr wrap="square">
            <a:spAutoFit/>
          </a:bodyPr>
          <a:lstStyle/>
          <a:p>
            <a:r>
              <a:rPr lang="en-IN" sz="2300" b="1" dirty="0">
                <a:latin typeface="Arial MT"/>
              </a:rPr>
              <a:t>Process 4: Classifier Models</a:t>
            </a:r>
          </a:p>
        </p:txBody>
      </p:sp>
      <p:sp>
        <p:nvSpPr>
          <p:cNvPr id="5" name="TextBox 4">
            <a:extLst>
              <a:ext uri="{FF2B5EF4-FFF2-40B4-BE49-F238E27FC236}">
                <a16:creationId xmlns:a16="http://schemas.microsoft.com/office/drawing/2014/main" id="{4D8317BE-5145-9F85-D24E-FE7A06B46B41}"/>
              </a:ext>
            </a:extLst>
          </p:cNvPr>
          <p:cNvSpPr txBox="1"/>
          <p:nvPr/>
        </p:nvSpPr>
        <p:spPr>
          <a:xfrm flipH="1">
            <a:off x="2819399" y="2419350"/>
            <a:ext cx="3962400"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MT"/>
              </a:rPr>
              <a:t>Activation Function -  Sigmoid</a:t>
            </a:r>
          </a:p>
          <a:p>
            <a:pPr marL="285750" indent="-285750">
              <a:buFont typeface="Arial" panose="020B0604020202020204" pitchFamily="34" charset="0"/>
              <a:buChar char="•"/>
            </a:pPr>
            <a:r>
              <a:rPr lang="en-IN" dirty="0">
                <a:latin typeface="Arial MT"/>
              </a:rPr>
              <a:t>Gradient Descent Algorithm</a:t>
            </a:r>
          </a:p>
          <a:p>
            <a:pPr marL="285750" indent="-285750">
              <a:buFont typeface="Arial" panose="020B0604020202020204" pitchFamily="34" charset="0"/>
              <a:buChar char="•"/>
            </a:pPr>
            <a:r>
              <a:rPr lang="en-IN" dirty="0">
                <a:latin typeface="Arial MT"/>
              </a:rPr>
              <a:t>Cost Function</a:t>
            </a:r>
          </a:p>
        </p:txBody>
      </p:sp>
    </p:spTree>
    <p:extLst>
      <p:ext uri="{BB962C8B-B14F-4D97-AF65-F5344CB8AC3E}">
        <p14:creationId xmlns:p14="http://schemas.microsoft.com/office/powerpoint/2010/main" val="1102429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2929BC-15A0-CFF6-8D07-17B8081D538C}"/>
              </a:ext>
            </a:extLst>
          </p:cNvPr>
          <p:cNvSpPr txBox="1"/>
          <p:nvPr/>
        </p:nvSpPr>
        <p:spPr>
          <a:xfrm>
            <a:off x="990600" y="1428750"/>
            <a:ext cx="5562600" cy="446276"/>
          </a:xfrm>
          <a:prstGeom prst="rect">
            <a:avLst/>
          </a:prstGeom>
          <a:noFill/>
        </p:spPr>
        <p:txBody>
          <a:bodyPr wrap="square">
            <a:spAutoFit/>
          </a:bodyPr>
          <a:lstStyle/>
          <a:p>
            <a:r>
              <a:rPr lang="en-US" sz="2300" b="1" dirty="0">
                <a:latin typeface="Arial MT"/>
              </a:rPr>
              <a:t>Process 5: Five Fold Cross Validation</a:t>
            </a:r>
          </a:p>
        </p:txBody>
      </p:sp>
      <p:pic>
        <p:nvPicPr>
          <p:cNvPr id="5" name="Picture 4">
            <a:extLst>
              <a:ext uri="{FF2B5EF4-FFF2-40B4-BE49-F238E27FC236}">
                <a16:creationId xmlns:a16="http://schemas.microsoft.com/office/drawing/2014/main" id="{26511A0A-31FA-AF9F-008B-B1D0192F6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9" y="1858506"/>
            <a:ext cx="5297695" cy="2923044"/>
          </a:xfrm>
          <a:prstGeom prst="rect">
            <a:avLst/>
          </a:prstGeom>
        </p:spPr>
      </p:pic>
    </p:spTree>
    <p:extLst>
      <p:ext uri="{BB962C8B-B14F-4D97-AF65-F5344CB8AC3E}">
        <p14:creationId xmlns:p14="http://schemas.microsoft.com/office/powerpoint/2010/main" val="2865348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1352550"/>
            <a:ext cx="5334000" cy="371897"/>
          </a:xfrm>
          <a:prstGeom prst="rect">
            <a:avLst/>
          </a:prstGeom>
        </p:spPr>
        <p:txBody>
          <a:bodyPr vert="horz" wrap="square" lIns="0" tIns="17780" rIns="0" bIns="0" rtlCol="0">
            <a:spAutoFit/>
          </a:bodyPr>
          <a:lstStyle>
            <a:defPPr>
              <a:defRPr lang="en-US"/>
            </a:defPPr>
            <a:lvl1pPr marL="12700">
              <a:lnSpc>
                <a:spcPct val="100000"/>
              </a:lnSpc>
              <a:spcBef>
                <a:spcPts val="140"/>
              </a:spcBef>
              <a:defRPr sz="2300" b="1" spc="10">
                <a:solidFill>
                  <a:srgbClr val="1A1A1A"/>
                </a:solidFill>
                <a:latin typeface="Arial MT"/>
                <a:cs typeface="Times New Roman"/>
              </a:defRPr>
            </a:lvl1pPr>
          </a:lstStyle>
          <a:p>
            <a:pPr marL="0"/>
            <a:r>
              <a:rPr lang="en-IN" b="1" dirty="0"/>
              <a:t>Process 6: Model Evaluation</a:t>
            </a:r>
          </a:p>
        </p:txBody>
      </p:sp>
      <p:sp>
        <p:nvSpPr>
          <p:cNvPr id="3" name="TextBox 2">
            <a:extLst>
              <a:ext uri="{FF2B5EF4-FFF2-40B4-BE49-F238E27FC236}">
                <a16:creationId xmlns:a16="http://schemas.microsoft.com/office/drawing/2014/main" id="{575EA602-F91D-7981-1598-68B62BBDB887}"/>
              </a:ext>
            </a:extLst>
          </p:cNvPr>
          <p:cNvSpPr txBox="1"/>
          <p:nvPr/>
        </p:nvSpPr>
        <p:spPr>
          <a:xfrm>
            <a:off x="800101" y="2114550"/>
            <a:ext cx="3980262" cy="2677656"/>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Accuracy = (TP + TN) / (TP + TN + FP + FN)</a:t>
            </a:r>
          </a:p>
          <a:p>
            <a:r>
              <a:rPr lang="en-US" sz="1400" dirty="0">
                <a:latin typeface="Times New Roman" panose="02020603050405020304" pitchFamily="18" charset="0"/>
                <a:cs typeface="Times New Roman" panose="02020603050405020304" pitchFamily="18" charset="0"/>
              </a:rPr>
              <a:t>Recall = TP / (TP + FN)</a:t>
            </a:r>
          </a:p>
          <a:p>
            <a:r>
              <a:rPr lang="en-US" sz="1400" dirty="0">
                <a:latin typeface="Times New Roman" panose="02020603050405020304" pitchFamily="18" charset="0"/>
                <a:cs typeface="Times New Roman" panose="02020603050405020304" pitchFamily="18" charset="0"/>
              </a:rPr>
              <a:t>Precision = TP / (TP + FP)</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2 * (precision * recall) </a:t>
            </a:r>
          </a:p>
          <a:p>
            <a:r>
              <a:rPr lang="en-US" sz="1400" dirty="0">
                <a:latin typeface="Times New Roman" panose="02020603050405020304" pitchFamily="18" charset="0"/>
                <a:cs typeface="Times New Roman" panose="02020603050405020304" pitchFamily="18" charset="0"/>
              </a:rPr>
              <a:t>F1_score =</a:t>
            </a:r>
          </a:p>
          <a:p>
            <a:r>
              <a:rPr lang="en-US" sz="1400" dirty="0">
                <a:latin typeface="Times New Roman" panose="02020603050405020304" pitchFamily="18" charset="0"/>
                <a:cs typeface="Times New Roman" panose="02020603050405020304" pitchFamily="18" charset="0"/>
              </a:rPr>
              <a:t>                        (precision + recall)</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(TP * TN - FP * FN)</a:t>
            </a:r>
          </a:p>
          <a:p>
            <a:r>
              <a:rPr lang="en-US" sz="1400" dirty="0">
                <a:latin typeface="Times New Roman" panose="02020603050405020304" pitchFamily="18" charset="0"/>
                <a:cs typeface="Times New Roman" panose="02020603050405020304" pitchFamily="18" charset="0"/>
              </a:rPr>
              <a:t> MCC =   </a:t>
            </a:r>
          </a:p>
          <a:p>
            <a:r>
              <a:rPr lang="en-US"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√(TP+FP)(TP+FN)(TN+FP)(TN+FN)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274E46A-71D1-C9A4-BA17-FF68DF3DDCA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830"/>
          <a:stretch/>
        </p:blipFill>
        <p:spPr>
          <a:xfrm>
            <a:off x="5003717" y="1581150"/>
            <a:ext cx="3657600" cy="2819400"/>
          </a:xfrm>
          <a:prstGeom prst="rect">
            <a:avLst/>
          </a:prstGeom>
        </p:spPr>
      </p:pic>
      <p:cxnSp>
        <p:nvCxnSpPr>
          <p:cNvPr id="14" name="Straight Connector 13">
            <a:extLst>
              <a:ext uri="{FF2B5EF4-FFF2-40B4-BE49-F238E27FC236}">
                <a16:creationId xmlns:a16="http://schemas.microsoft.com/office/drawing/2014/main" id="{549A4346-680B-774E-0C36-F300F109EAA0}"/>
              </a:ext>
            </a:extLst>
          </p:cNvPr>
          <p:cNvCxnSpPr>
            <a:cxnSpLocks/>
          </p:cNvCxnSpPr>
          <p:nvPr/>
        </p:nvCxnSpPr>
        <p:spPr>
          <a:xfrm>
            <a:off x="1600200" y="4171950"/>
            <a:ext cx="260341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4D84EB0-82E7-AFEF-81F2-A4C270B32AEB}"/>
              </a:ext>
            </a:extLst>
          </p:cNvPr>
          <p:cNvCxnSpPr>
            <a:cxnSpLocks/>
          </p:cNvCxnSpPr>
          <p:nvPr/>
        </p:nvCxnSpPr>
        <p:spPr>
          <a:xfrm>
            <a:off x="1828800" y="3349466"/>
            <a:ext cx="17526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926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2474" y="1379787"/>
            <a:ext cx="3312326" cy="371897"/>
          </a:xfrm>
          <a:prstGeom prst="rect">
            <a:avLst/>
          </a:prstGeom>
        </p:spPr>
        <p:txBody>
          <a:bodyPr vert="horz" wrap="square" lIns="0" tIns="17780" rIns="0" bIns="0" rtlCol="0">
            <a:spAutoFit/>
          </a:bodyPr>
          <a:lstStyle/>
          <a:p>
            <a:pPr marL="12700">
              <a:lnSpc>
                <a:spcPct val="100000"/>
              </a:lnSpc>
              <a:spcBef>
                <a:spcPts val="140"/>
              </a:spcBef>
            </a:pPr>
            <a:r>
              <a:rPr lang="en-IN" sz="2300" b="1" spc="10" dirty="0">
                <a:solidFill>
                  <a:srgbClr val="1A1A1A"/>
                </a:solidFill>
                <a:latin typeface="Arial MT"/>
                <a:cs typeface="Times New Roman"/>
              </a:rPr>
              <a:t>Problem Identification</a:t>
            </a:r>
            <a:endParaRPr sz="2300" dirty="0">
              <a:latin typeface="Arial MT"/>
              <a:cs typeface="Times New Roman"/>
            </a:endParaRPr>
          </a:p>
        </p:txBody>
      </p:sp>
      <p:sp>
        <p:nvSpPr>
          <p:cNvPr id="4" name="TextBox 3">
            <a:extLst>
              <a:ext uri="{FF2B5EF4-FFF2-40B4-BE49-F238E27FC236}">
                <a16:creationId xmlns:a16="http://schemas.microsoft.com/office/drawing/2014/main" id="{682C7264-47E0-66F5-DA9F-2B2A591AE51B}"/>
              </a:ext>
            </a:extLst>
          </p:cNvPr>
          <p:cNvSpPr txBox="1"/>
          <p:nvPr/>
        </p:nvSpPr>
        <p:spPr>
          <a:xfrm>
            <a:off x="802474" y="1885950"/>
            <a:ext cx="7234250" cy="2246769"/>
          </a:xfrm>
          <a:prstGeom prst="rect">
            <a:avLst/>
          </a:prstGeom>
          <a:noFill/>
        </p:spPr>
        <p:txBody>
          <a:bodyPr wrap="square" rtlCol="0">
            <a:spAutoFit/>
          </a:bodyPr>
          <a:lstStyle/>
          <a:p>
            <a:pPr algn="l"/>
            <a:r>
              <a:rPr lang="en-US" sz="1400" b="0" i="0" dirty="0">
                <a:effectLst/>
                <a:latin typeface="Arial MT"/>
                <a:cs typeface="Times New Roman" panose="02020603050405020304" pitchFamily="18" charset="0"/>
              </a:rPr>
              <a:t> 	To Develop and implement an efficient machine learning-based fraud detection system for Credit card banking data to:</a:t>
            </a:r>
          </a:p>
          <a:p>
            <a:pPr algn="l"/>
            <a:endParaRPr lang="en-US" sz="1400" b="0" i="0" dirty="0">
              <a:effectLst/>
              <a:latin typeface="Arial MT"/>
              <a:cs typeface="Times New Roman" panose="02020603050405020304" pitchFamily="18" charset="0"/>
            </a:endParaRPr>
          </a:p>
          <a:p>
            <a:pPr lvl="1">
              <a:buFont typeface="+mj-lt"/>
              <a:buAutoNum type="arabicPeriod"/>
            </a:pPr>
            <a:r>
              <a:rPr lang="en-US" sz="1400" b="0" i="0" dirty="0">
                <a:effectLst/>
                <a:latin typeface="Arial MT"/>
                <a:cs typeface="Times New Roman" panose="02020603050405020304" pitchFamily="18" charset="0"/>
              </a:rPr>
              <a:t>Identify fraudulent transactions.</a:t>
            </a:r>
          </a:p>
          <a:p>
            <a:pPr lvl="1">
              <a:buFont typeface="+mj-lt"/>
              <a:buAutoNum type="arabicPeriod"/>
            </a:pPr>
            <a:r>
              <a:rPr lang="en-US" sz="1400" b="0" i="0" dirty="0">
                <a:effectLst/>
                <a:latin typeface="Arial MT"/>
                <a:cs typeface="Times New Roman" panose="02020603050405020304" pitchFamily="18" charset="0"/>
              </a:rPr>
              <a:t>Minimize false positives.</a:t>
            </a:r>
          </a:p>
          <a:p>
            <a:pPr lvl="1">
              <a:buFont typeface="+mj-lt"/>
              <a:buAutoNum type="arabicPeriod"/>
            </a:pPr>
            <a:r>
              <a:rPr lang="en-US" sz="1400" b="0" i="0" dirty="0">
                <a:effectLst/>
                <a:latin typeface="Arial MT"/>
                <a:cs typeface="Times New Roman" panose="02020603050405020304" pitchFamily="18" charset="0"/>
              </a:rPr>
              <a:t>Ensure adaptability and scalability.</a:t>
            </a:r>
          </a:p>
          <a:p>
            <a:pPr lvl="1">
              <a:buFont typeface="+mj-lt"/>
              <a:buAutoNum type="arabicPeriod"/>
            </a:pPr>
            <a:r>
              <a:rPr lang="en-US" sz="1400" b="0" i="0" dirty="0">
                <a:effectLst/>
                <a:latin typeface="Arial MT"/>
                <a:cs typeface="Times New Roman" panose="02020603050405020304" pitchFamily="18" charset="0"/>
              </a:rPr>
              <a:t>Enhance customer trust.</a:t>
            </a:r>
          </a:p>
          <a:p>
            <a:pPr lvl="1">
              <a:buFont typeface="+mj-lt"/>
              <a:buAutoNum type="arabicPeriod"/>
            </a:pPr>
            <a:r>
              <a:rPr lang="en-US" sz="1400" b="0" i="0" dirty="0">
                <a:effectLst/>
                <a:latin typeface="Arial MT"/>
                <a:cs typeface="Times New Roman" panose="02020603050405020304" pitchFamily="18" charset="0"/>
              </a:rPr>
              <a:t>Maintain compliance with regulations.</a:t>
            </a:r>
          </a:p>
          <a:p>
            <a:pPr lvl="1">
              <a:buFont typeface="+mj-lt"/>
              <a:buAutoNum type="arabicPeriod"/>
            </a:pPr>
            <a:r>
              <a:rPr lang="en-US" sz="1400" dirty="0">
                <a:latin typeface="Arial MT"/>
                <a:cs typeface="Times New Roman" panose="02020603050405020304" pitchFamily="18" charset="0"/>
              </a:rPr>
              <a:t>Continuously enhance fraud detection capabilities.</a:t>
            </a:r>
            <a:endParaRPr lang="en-US" sz="1400" b="0" i="0" dirty="0">
              <a:effectLst/>
              <a:latin typeface="Arial MT"/>
              <a:cs typeface="Times New Roman" panose="02020603050405020304" pitchFamily="18" charset="0"/>
            </a:endParaRPr>
          </a:p>
          <a:p>
            <a:pPr lvl="1">
              <a:buFont typeface="+mj-lt"/>
              <a:buAutoNum type="arabicPeriod"/>
            </a:pPr>
            <a:r>
              <a:rPr lang="en-US" sz="1400" b="0" i="0" dirty="0">
                <a:effectLst/>
                <a:latin typeface="Arial MT"/>
                <a:cs typeface="Times New Roman" panose="02020603050405020304" pitchFamily="18" charset="0"/>
              </a:rPr>
              <a:t>Prioritize data security and efficiency.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CB8A1B-F573-2110-C2BF-F128FC035DAD}"/>
              </a:ext>
            </a:extLst>
          </p:cNvPr>
          <p:cNvPicPr>
            <a:picLocks noChangeAspect="1"/>
          </p:cNvPicPr>
          <p:nvPr/>
        </p:nvPicPr>
        <p:blipFill>
          <a:blip r:embed="rId2"/>
          <a:stretch>
            <a:fillRect/>
          </a:stretch>
        </p:blipFill>
        <p:spPr>
          <a:xfrm>
            <a:off x="304800" y="742950"/>
            <a:ext cx="8627694" cy="3962400"/>
          </a:xfrm>
          <a:prstGeom prst="rect">
            <a:avLst/>
          </a:prstGeom>
        </p:spPr>
      </p:pic>
    </p:spTree>
    <p:extLst>
      <p:ext uri="{BB962C8B-B14F-4D97-AF65-F5344CB8AC3E}">
        <p14:creationId xmlns:p14="http://schemas.microsoft.com/office/powerpoint/2010/main" val="199446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1276350"/>
            <a:ext cx="5410200" cy="371897"/>
          </a:xfrm>
          <a:prstGeom prst="rect">
            <a:avLst/>
          </a:prstGeom>
        </p:spPr>
        <p:txBody>
          <a:bodyPr vert="horz" wrap="square" lIns="0" tIns="17780" rIns="0" bIns="0" rtlCol="0">
            <a:spAutoFit/>
          </a:bodyPr>
          <a:lstStyle>
            <a:defPPr>
              <a:defRPr lang="en-US"/>
            </a:defPPr>
            <a:lvl1pPr marL="12700">
              <a:lnSpc>
                <a:spcPct val="100000"/>
              </a:lnSpc>
              <a:spcBef>
                <a:spcPts val="140"/>
              </a:spcBef>
              <a:defRPr sz="2300" b="1" spc="10">
                <a:solidFill>
                  <a:srgbClr val="1A1A1A"/>
                </a:solidFill>
                <a:latin typeface="Arial MT"/>
                <a:cs typeface="Times New Roman"/>
              </a:defRPr>
            </a:lvl1pPr>
          </a:lstStyle>
          <a:p>
            <a:r>
              <a:rPr lang="en-US" i="0" dirty="0">
                <a:solidFill>
                  <a:schemeClr val="tx1"/>
                </a:solidFill>
                <a:effectLst/>
              </a:rPr>
              <a:t>Implementation</a:t>
            </a:r>
            <a:r>
              <a:rPr lang="en-US" i="0" dirty="0">
                <a:solidFill>
                  <a:schemeClr val="tx1"/>
                </a:solidFill>
                <a:effectLst/>
                <a:latin typeface="Söhne"/>
              </a:rPr>
              <a:t> in the Base Paper</a:t>
            </a:r>
            <a:endParaRPr dirty="0">
              <a:solidFill>
                <a:schemeClr val="tx1"/>
              </a:solidFill>
            </a:endParaRPr>
          </a:p>
        </p:txBody>
      </p:sp>
      <p:sp>
        <p:nvSpPr>
          <p:cNvPr id="3" name="TextBox 2">
            <a:extLst>
              <a:ext uri="{FF2B5EF4-FFF2-40B4-BE49-F238E27FC236}">
                <a16:creationId xmlns:a16="http://schemas.microsoft.com/office/drawing/2014/main" id="{BA7CAB4F-87FE-9B98-D389-6BB9DE215479}"/>
              </a:ext>
            </a:extLst>
          </p:cNvPr>
          <p:cNvSpPr txBox="1"/>
          <p:nvPr/>
        </p:nvSpPr>
        <p:spPr>
          <a:xfrm>
            <a:off x="685800" y="1733550"/>
            <a:ext cx="7350924" cy="2893100"/>
          </a:xfrm>
          <a:prstGeom prst="rect">
            <a:avLst/>
          </a:prstGeom>
          <a:noFill/>
        </p:spPr>
        <p:txBody>
          <a:bodyPr wrap="square" rtlCol="0">
            <a:spAutoFit/>
          </a:bodyPr>
          <a:lstStyle/>
          <a:p>
            <a:pPr lvl="1" indent="-342900">
              <a:buFont typeface="+mj-lt"/>
              <a:buAutoNum type="arabicPeriod"/>
            </a:pPr>
            <a:r>
              <a:rPr lang="en-US" sz="1400" dirty="0">
                <a:latin typeface="Arial MT"/>
                <a:cs typeface="Times New Roman" panose="02020603050405020304" pitchFamily="18" charset="0"/>
              </a:rPr>
              <a:t>To classify fraudulent transactions from legitimate ones, the Information Gain method was employed for the feature </a:t>
            </a:r>
            <a:r>
              <a:rPr lang="en-US" sz="1400" dirty="0" err="1">
                <a:latin typeface="Arial MT"/>
                <a:cs typeface="Times New Roman" panose="02020603050405020304" pitchFamily="18" charset="0"/>
              </a:rPr>
              <a:t>selection.And</a:t>
            </a:r>
            <a:r>
              <a:rPr lang="en-US" sz="1400" dirty="0">
                <a:latin typeface="Arial MT"/>
                <a:cs typeface="Times New Roman" panose="02020603050405020304" pitchFamily="18" charset="0"/>
              </a:rPr>
              <a:t> algorithms such as Logistic Regression, </a:t>
            </a:r>
            <a:r>
              <a:rPr lang="en-US" sz="1400" dirty="0" err="1">
                <a:latin typeface="Arial MT"/>
                <a:cs typeface="Times New Roman" panose="02020603050405020304" pitchFamily="18" charset="0"/>
              </a:rPr>
              <a:t>LightGBM</a:t>
            </a:r>
            <a:r>
              <a:rPr lang="en-US" sz="1400" dirty="0">
                <a:latin typeface="Arial MT"/>
                <a:cs typeface="Times New Roman" panose="02020603050405020304" pitchFamily="18" charset="0"/>
              </a:rPr>
              <a:t>, </a:t>
            </a:r>
            <a:r>
              <a:rPr lang="en-US" sz="1400" dirty="0" err="1">
                <a:latin typeface="Arial MT"/>
                <a:cs typeface="Times New Roman" panose="02020603050405020304" pitchFamily="18" charset="0"/>
              </a:rPr>
              <a:t>XGBoost</a:t>
            </a:r>
            <a:r>
              <a:rPr lang="en-US" sz="1400" dirty="0">
                <a:latin typeface="Arial MT"/>
                <a:cs typeface="Times New Roman" panose="02020603050405020304" pitchFamily="18" charset="0"/>
              </a:rPr>
              <a:t>, and </a:t>
            </a:r>
            <a:r>
              <a:rPr lang="en-US" sz="1400" dirty="0" err="1">
                <a:latin typeface="Arial MT"/>
                <a:cs typeface="Times New Roman" panose="02020603050405020304" pitchFamily="18" charset="0"/>
              </a:rPr>
              <a:t>CatBoost</a:t>
            </a:r>
            <a:r>
              <a:rPr lang="en-US" sz="1400" dirty="0">
                <a:latin typeface="Arial MT"/>
                <a:cs typeface="Times New Roman" panose="02020603050405020304" pitchFamily="18" charset="0"/>
              </a:rPr>
              <a:t>, were implemented and evaluated.</a:t>
            </a:r>
          </a:p>
          <a:p>
            <a:pPr lvl="1" indent="-342900">
              <a:buFont typeface="+mj-lt"/>
              <a:buAutoNum type="arabicPeriod"/>
            </a:pPr>
            <a:r>
              <a:rPr lang="en-US" sz="1400" dirty="0">
                <a:latin typeface="Arial MT"/>
                <a:cs typeface="Times New Roman" panose="02020603050405020304" pitchFamily="18" charset="0"/>
              </a:rPr>
              <a:t>In order to enhance the model's efficiency, the Majority Voting ensemble learning method was applied to merge two or more distinct models, such as </a:t>
            </a:r>
            <a:r>
              <a:rPr lang="en-US" sz="1400" dirty="0" err="1">
                <a:latin typeface="Arial MT"/>
                <a:cs typeface="Times New Roman" panose="02020603050405020304" pitchFamily="18" charset="0"/>
              </a:rPr>
              <a:t>Vot_Lg</a:t>
            </a:r>
            <a:r>
              <a:rPr lang="en-US" sz="1400" dirty="0">
                <a:latin typeface="Arial MT"/>
                <a:cs typeface="Times New Roman" panose="02020603050405020304" pitchFamily="18" charset="0"/>
              </a:rPr>
              <a:t>, </a:t>
            </a:r>
            <a:r>
              <a:rPr lang="en-US" sz="1400" dirty="0" err="1">
                <a:latin typeface="Arial MT"/>
                <a:cs typeface="Times New Roman" panose="02020603050405020304" pitchFamily="18" charset="0"/>
              </a:rPr>
              <a:t>Xg</a:t>
            </a:r>
            <a:r>
              <a:rPr lang="en-US" sz="1400" dirty="0">
                <a:latin typeface="Arial MT"/>
                <a:cs typeface="Times New Roman" panose="02020603050405020304" pitchFamily="18" charset="0"/>
              </a:rPr>
              <a:t>, Ca, as well as </a:t>
            </a:r>
            <a:r>
              <a:rPr lang="en-US" sz="1400" dirty="0" err="1">
                <a:latin typeface="Arial MT"/>
                <a:cs typeface="Times New Roman" panose="02020603050405020304" pitchFamily="18" charset="0"/>
              </a:rPr>
              <a:t>Vot_Lg</a:t>
            </a:r>
            <a:r>
              <a:rPr lang="en-US" sz="1400" dirty="0">
                <a:latin typeface="Arial MT"/>
                <a:cs typeface="Times New Roman" panose="02020603050405020304" pitchFamily="18" charset="0"/>
              </a:rPr>
              <a:t>, </a:t>
            </a:r>
            <a:r>
              <a:rPr lang="en-US" sz="1400" dirty="0" err="1">
                <a:latin typeface="Arial MT"/>
                <a:cs typeface="Times New Roman" panose="02020603050405020304" pitchFamily="18" charset="0"/>
              </a:rPr>
              <a:t>Xg</a:t>
            </a:r>
            <a:r>
              <a:rPr lang="en-US" sz="1400" dirty="0">
                <a:latin typeface="Arial MT"/>
                <a:cs typeface="Times New Roman" panose="02020603050405020304" pitchFamily="18" charset="0"/>
              </a:rPr>
              <a:t>, </a:t>
            </a:r>
            <a:r>
              <a:rPr lang="en-US" sz="1400" dirty="0" err="1">
                <a:latin typeface="Arial MT"/>
                <a:cs typeface="Times New Roman" panose="02020603050405020304" pitchFamily="18" charset="0"/>
              </a:rPr>
              <a:t>Vot_Xg</a:t>
            </a:r>
            <a:r>
              <a:rPr lang="en-US" sz="1400" dirty="0">
                <a:latin typeface="Arial MT"/>
                <a:cs typeface="Times New Roman" panose="02020603050405020304" pitchFamily="18" charset="0"/>
              </a:rPr>
              <a:t>, Ca, and </a:t>
            </a:r>
            <a:r>
              <a:rPr lang="en-US" sz="1400" dirty="0" err="1">
                <a:latin typeface="Arial MT"/>
                <a:cs typeface="Times New Roman" panose="02020603050405020304" pitchFamily="18" charset="0"/>
              </a:rPr>
              <a:t>Vot_Lg</a:t>
            </a:r>
            <a:r>
              <a:rPr lang="en-US" sz="1400" dirty="0">
                <a:latin typeface="Arial MT"/>
                <a:cs typeface="Times New Roman" panose="02020603050405020304" pitchFamily="18" charset="0"/>
              </a:rPr>
              <a:t>, Ca. The effectiveness of these combinations was also assessed.</a:t>
            </a:r>
          </a:p>
          <a:p>
            <a:pPr lvl="1" indent="-342900">
              <a:buFont typeface="+mj-lt"/>
              <a:buAutoNum type="arabicPeriod"/>
            </a:pPr>
            <a:r>
              <a:rPr lang="en-US" sz="1400" b="0" i="0" dirty="0">
                <a:effectLst/>
                <a:latin typeface="Arial MT"/>
              </a:rPr>
              <a:t>The implementation of a multilayer Artificial Neural Network (ANN) model.</a:t>
            </a:r>
          </a:p>
          <a:p>
            <a:pPr lvl="1" indent="-342900">
              <a:buFont typeface="+mj-lt"/>
              <a:buAutoNum type="arabicPeriod"/>
            </a:pPr>
            <a:r>
              <a:rPr lang="en-US" sz="1400" dirty="0">
                <a:latin typeface="Arial MT"/>
                <a:cs typeface="Times New Roman" panose="02020603050405020304" pitchFamily="18" charset="0"/>
              </a:rPr>
              <a:t>Bayesian optimization and class weight tuning were performed for each model.</a:t>
            </a:r>
          </a:p>
          <a:p>
            <a:pPr lvl="1" indent="-342900">
              <a:buFont typeface="+mj-lt"/>
              <a:buAutoNum type="arabicPeriod"/>
            </a:pPr>
            <a:r>
              <a:rPr lang="en-US" sz="1400" dirty="0">
                <a:latin typeface="Arial MT"/>
                <a:cs typeface="Times New Roman" panose="02020603050405020304" pitchFamily="18" charset="0"/>
              </a:rPr>
              <a:t>The model was trained and tested using a 5-fold cross-validation technique.</a:t>
            </a:r>
          </a:p>
          <a:p>
            <a:pPr lvl="1" indent="-342900">
              <a:buFont typeface="+mj-lt"/>
              <a:buAutoNum type="arabicPeriod"/>
            </a:pPr>
            <a:r>
              <a:rPr lang="en-US" sz="1400" dirty="0">
                <a:latin typeface="Arial MT"/>
                <a:cs typeface="Times New Roman" panose="02020603050405020304" pitchFamily="18" charset="0"/>
              </a:rPr>
              <a:t>The model's performance was assessed using the following metrics: Accuracy, ROC-AUC(Receiver Operating Characteristic - Area Under the Curve), Recall, Precision, F1-score, and MCC (Matthews Correlation Coefficient).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1285453"/>
            <a:ext cx="2702725" cy="371897"/>
          </a:xfrm>
          <a:prstGeom prst="rect">
            <a:avLst/>
          </a:prstGeom>
        </p:spPr>
        <p:txBody>
          <a:bodyPr vert="horz" wrap="square" lIns="0" tIns="17780" rIns="0" bIns="0" rtlCol="0">
            <a:spAutoFit/>
          </a:bodyPr>
          <a:lstStyle>
            <a:defPPr>
              <a:defRPr lang="en-US"/>
            </a:defPPr>
            <a:lvl1pPr marL="12700">
              <a:lnSpc>
                <a:spcPct val="100000"/>
              </a:lnSpc>
              <a:spcBef>
                <a:spcPts val="140"/>
              </a:spcBef>
              <a:defRPr sz="2300" b="1" spc="10">
                <a:solidFill>
                  <a:srgbClr val="1A1A1A"/>
                </a:solidFill>
                <a:latin typeface="Arial MT"/>
                <a:cs typeface="Times New Roman"/>
              </a:defRPr>
            </a:lvl1pPr>
          </a:lstStyle>
          <a:p>
            <a:r>
              <a:rPr lang="en-US" dirty="0"/>
              <a:t>System functions</a:t>
            </a:r>
            <a:endParaRPr dirty="0"/>
          </a:p>
        </p:txBody>
      </p:sp>
      <p:pic>
        <p:nvPicPr>
          <p:cNvPr id="4" name="Picture 3">
            <a:extLst>
              <a:ext uri="{FF2B5EF4-FFF2-40B4-BE49-F238E27FC236}">
                <a16:creationId xmlns:a16="http://schemas.microsoft.com/office/drawing/2014/main" id="{76673A6B-A86B-7637-23AE-2616B2DF02C1}"/>
              </a:ext>
            </a:extLst>
          </p:cNvPr>
          <p:cNvPicPr>
            <a:picLocks noChangeAspect="1"/>
          </p:cNvPicPr>
          <p:nvPr/>
        </p:nvPicPr>
        <p:blipFill>
          <a:blip r:embed="rId2"/>
          <a:stretch>
            <a:fillRect/>
          </a:stretch>
        </p:blipFill>
        <p:spPr>
          <a:xfrm>
            <a:off x="1676400" y="1650206"/>
            <a:ext cx="5563082" cy="3101609"/>
          </a:xfrm>
          <a:prstGeom prst="rect">
            <a:avLst/>
          </a:prstGeom>
        </p:spPr>
      </p:pic>
    </p:spTree>
    <p:extLst>
      <p:ext uri="{BB962C8B-B14F-4D97-AF65-F5344CB8AC3E}">
        <p14:creationId xmlns:p14="http://schemas.microsoft.com/office/powerpoint/2010/main" val="273219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7261D5-A0BC-855F-741C-E3E994780B84}"/>
              </a:ext>
            </a:extLst>
          </p:cNvPr>
          <p:cNvSpPr txBox="1"/>
          <p:nvPr/>
        </p:nvSpPr>
        <p:spPr>
          <a:xfrm flipH="1">
            <a:off x="1143000" y="1428750"/>
            <a:ext cx="5692142" cy="446276"/>
          </a:xfrm>
          <a:prstGeom prst="rect">
            <a:avLst/>
          </a:prstGeom>
          <a:noFill/>
        </p:spPr>
        <p:txBody>
          <a:bodyPr wrap="square" rtlCol="0">
            <a:spAutoFit/>
          </a:bodyPr>
          <a:lstStyle/>
          <a:p>
            <a:r>
              <a:rPr lang="en-IN" sz="2300" b="1" dirty="0">
                <a:latin typeface="Arial MT"/>
              </a:rPr>
              <a:t>Modules</a:t>
            </a:r>
          </a:p>
        </p:txBody>
      </p:sp>
      <p:sp>
        <p:nvSpPr>
          <p:cNvPr id="3" name="TextBox 2">
            <a:extLst>
              <a:ext uri="{FF2B5EF4-FFF2-40B4-BE49-F238E27FC236}">
                <a16:creationId xmlns:a16="http://schemas.microsoft.com/office/drawing/2014/main" id="{13862044-0EB6-994A-674D-70902D79E42E}"/>
              </a:ext>
            </a:extLst>
          </p:cNvPr>
          <p:cNvSpPr txBox="1"/>
          <p:nvPr/>
        </p:nvSpPr>
        <p:spPr>
          <a:xfrm>
            <a:off x="1828800" y="1885950"/>
            <a:ext cx="4191000" cy="2092881"/>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Arial MT"/>
              </a:rPr>
              <a:t>Process 1 : Gather Sense of Our Data</a:t>
            </a:r>
          </a:p>
          <a:p>
            <a:pPr marL="285750" indent="-285750">
              <a:buFont typeface="Wingdings" panose="05000000000000000000" pitchFamily="2" charset="2"/>
              <a:buChar char="Ø"/>
            </a:pPr>
            <a:r>
              <a:rPr lang="en-IN" sz="1600" dirty="0">
                <a:latin typeface="Arial MT"/>
              </a:rPr>
              <a:t>Process 2: Data Preprocessing</a:t>
            </a:r>
            <a:br>
              <a:rPr lang="en-US" sz="1600" dirty="0">
                <a:latin typeface="Arial MT"/>
              </a:rPr>
            </a:br>
            <a:r>
              <a:rPr lang="en-US" sz="1600" dirty="0">
                <a:latin typeface="Arial MT"/>
              </a:rPr>
              <a:t>    Process 2(a): Feature Extraction</a:t>
            </a:r>
            <a:br>
              <a:rPr lang="en-US" sz="1600" dirty="0">
                <a:latin typeface="Arial MT"/>
              </a:rPr>
            </a:br>
            <a:r>
              <a:rPr lang="en-US" sz="1600" dirty="0">
                <a:latin typeface="Arial MT"/>
              </a:rPr>
              <a:t>    Process 2(b): Feature Selection</a:t>
            </a:r>
          </a:p>
          <a:p>
            <a:pPr marL="285750" indent="-285750">
              <a:buFont typeface="Wingdings" panose="05000000000000000000" pitchFamily="2" charset="2"/>
              <a:buChar char="Ø"/>
            </a:pPr>
            <a:r>
              <a:rPr lang="en-IN" sz="1600" dirty="0">
                <a:latin typeface="Arial MT"/>
              </a:rPr>
              <a:t>Process 3: Bayesian Optimization</a:t>
            </a:r>
            <a:endParaRPr lang="en-US" sz="1600" dirty="0">
              <a:latin typeface="Arial MT"/>
            </a:endParaRPr>
          </a:p>
          <a:p>
            <a:pPr marL="285750" indent="-285750">
              <a:buFont typeface="Wingdings" panose="05000000000000000000" pitchFamily="2" charset="2"/>
              <a:buChar char="Ø"/>
            </a:pPr>
            <a:r>
              <a:rPr lang="en-IN" sz="1600" dirty="0">
                <a:latin typeface="Arial MT"/>
              </a:rPr>
              <a:t>Process 4: Classifier Models</a:t>
            </a:r>
            <a:endParaRPr lang="en-US" sz="1600" dirty="0">
              <a:latin typeface="Arial MT"/>
            </a:endParaRPr>
          </a:p>
          <a:p>
            <a:pPr marL="285750" indent="-285750">
              <a:buFont typeface="Wingdings" panose="05000000000000000000" pitchFamily="2" charset="2"/>
              <a:buChar char="Ø"/>
            </a:pPr>
            <a:r>
              <a:rPr lang="en-US" sz="1600" dirty="0">
                <a:latin typeface="Arial MT"/>
              </a:rPr>
              <a:t>Process 5: Five Fold Cross Validation</a:t>
            </a:r>
          </a:p>
          <a:p>
            <a:pPr marL="285750" indent="-285750">
              <a:buFont typeface="Wingdings" panose="05000000000000000000" pitchFamily="2" charset="2"/>
              <a:buChar char="Ø"/>
            </a:pPr>
            <a:r>
              <a:rPr lang="en-IN" sz="1600" dirty="0">
                <a:latin typeface="Arial MT"/>
              </a:rPr>
              <a:t>Process 6: Model Evaluation</a:t>
            </a:r>
          </a:p>
        </p:txBody>
      </p:sp>
    </p:spTree>
    <p:extLst>
      <p:ext uri="{BB962C8B-B14F-4D97-AF65-F5344CB8AC3E}">
        <p14:creationId xmlns:p14="http://schemas.microsoft.com/office/powerpoint/2010/main" val="274958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49A4BD-16D6-7FEA-BFF5-11661138015D}"/>
              </a:ext>
            </a:extLst>
          </p:cNvPr>
          <p:cNvSpPr txBox="1"/>
          <p:nvPr/>
        </p:nvSpPr>
        <p:spPr>
          <a:xfrm>
            <a:off x="685800" y="1308199"/>
            <a:ext cx="5867400" cy="800219"/>
          </a:xfrm>
          <a:prstGeom prst="rect">
            <a:avLst/>
          </a:prstGeom>
          <a:noFill/>
        </p:spPr>
        <p:txBody>
          <a:bodyPr wrap="square" rtlCol="0">
            <a:spAutoFit/>
          </a:bodyPr>
          <a:lstStyle/>
          <a:p>
            <a:r>
              <a:rPr lang="en-US" sz="2300" b="1" dirty="0">
                <a:latin typeface="Arial MT"/>
              </a:rPr>
              <a:t>Process 1 : Gather Sense of Our Data</a:t>
            </a:r>
          </a:p>
          <a:p>
            <a:endParaRPr lang="en-IN" sz="2300" b="1" dirty="0">
              <a:latin typeface="Arial MT"/>
            </a:endParaRPr>
          </a:p>
        </p:txBody>
      </p:sp>
      <p:sp>
        <p:nvSpPr>
          <p:cNvPr id="3" name="TextBox 2">
            <a:extLst>
              <a:ext uri="{FF2B5EF4-FFF2-40B4-BE49-F238E27FC236}">
                <a16:creationId xmlns:a16="http://schemas.microsoft.com/office/drawing/2014/main" id="{8DC3728C-644A-173C-4306-F05BE7A8D92F}"/>
              </a:ext>
            </a:extLst>
          </p:cNvPr>
          <p:cNvSpPr txBox="1"/>
          <p:nvPr/>
        </p:nvSpPr>
        <p:spPr>
          <a:xfrm>
            <a:off x="1371600" y="1890415"/>
            <a:ext cx="6858000" cy="369332"/>
          </a:xfrm>
          <a:prstGeom prst="rect">
            <a:avLst/>
          </a:prstGeom>
          <a:noFill/>
        </p:spPr>
        <p:txBody>
          <a:bodyPr wrap="square" rtlCol="0">
            <a:spAutoFit/>
          </a:bodyPr>
          <a:lstStyle/>
          <a:p>
            <a:r>
              <a:rPr lang="en-IN" b="1" dirty="0" err="1">
                <a:latin typeface="Arial MT"/>
              </a:rPr>
              <a:t>Link</a:t>
            </a:r>
            <a:r>
              <a:rPr lang="en-IN" dirty="0" err="1">
                <a:latin typeface="Arial MT"/>
              </a:rPr>
              <a:t>:https</a:t>
            </a:r>
            <a:r>
              <a:rPr lang="en-IN" dirty="0">
                <a:latin typeface="Arial MT"/>
              </a:rPr>
              <a:t>://www.kaggle.com/datasets/mlg-ulb/creditcardfraud</a:t>
            </a:r>
          </a:p>
        </p:txBody>
      </p:sp>
      <p:sp>
        <p:nvSpPr>
          <p:cNvPr id="4" name="TextBox 3">
            <a:extLst>
              <a:ext uri="{FF2B5EF4-FFF2-40B4-BE49-F238E27FC236}">
                <a16:creationId xmlns:a16="http://schemas.microsoft.com/office/drawing/2014/main" id="{63B504EA-CDD5-A2B0-3BD5-983C475F0C2A}"/>
              </a:ext>
            </a:extLst>
          </p:cNvPr>
          <p:cNvSpPr txBox="1"/>
          <p:nvPr/>
        </p:nvSpPr>
        <p:spPr>
          <a:xfrm flipH="1">
            <a:off x="1066800" y="2468255"/>
            <a:ext cx="7848600" cy="2246769"/>
          </a:xfrm>
          <a:prstGeom prst="rect">
            <a:avLst/>
          </a:prstGeom>
          <a:noFill/>
        </p:spPr>
        <p:txBody>
          <a:bodyPr wrap="square" rtlCol="0">
            <a:spAutoFit/>
          </a:bodyPr>
          <a:lstStyle/>
          <a:p>
            <a:r>
              <a:rPr lang="en-US" sz="1400" b="0" i="0" dirty="0">
                <a:solidFill>
                  <a:srgbClr val="000000"/>
                </a:solidFill>
                <a:effectLst/>
                <a:latin typeface="Helvetica Neue"/>
              </a:rPr>
              <a:t>	The dataset contains </a:t>
            </a:r>
            <a:r>
              <a:rPr lang="en-US" sz="1400" b="1" i="0" dirty="0">
                <a:solidFill>
                  <a:srgbClr val="000000"/>
                </a:solidFill>
                <a:effectLst/>
                <a:latin typeface="Helvetica Neue"/>
              </a:rPr>
              <a:t>transactions made by credit cards in September 2013 by European </a:t>
            </a:r>
            <a:r>
              <a:rPr lang="en-US" sz="1400" b="1" i="0" dirty="0">
                <a:solidFill>
                  <a:srgbClr val="000000"/>
                </a:solidFill>
                <a:effectLst/>
                <a:latin typeface="Arial MT"/>
              </a:rPr>
              <a:t>cardholders</a:t>
            </a:r>
            <a:r>
              <a:rPr lang="en-US" sz="1400" b="1" i="0" dirty="0">
                <a:solidFill>
                  <a:srgbClr val="000000"/>
                </a:solidFill>
                <a:effectLst/>
                <a:latin typeface="Helvetica Neue"/>
              </a:rPr>
              <a:t>.</a:t>
            </a:r>
            <a:r>
              <a:rPr lang="en-US" sz="1400" b="0" i="0" dirty="0">
                <a:solidFill>
                  <a:srgbClr val="000000"/>
                </a:solidFill>
                <a:effectLst/>
                <a:latin typeface="Helvetica Neue"/>
              </a:rPr>
              <a:t> This dataset presents transactions that occurred in two days, where we have</a:t>
            </a:r>
            <a:r>
              <a:rPr lang="en-US" sz="1400" b="1" i="0" dirty="0">
                <a:solidFill>
                  <a:srgbClr val="000000"/>
                </a:solidFill>
                <a:effectLst/>
                <a:latin typeface="Helvetica Neue"/>
              </a:rPr>
              <a:t> 492 frauds out of 284,807 transactions</a:t>
            </a:r>
            <a:r>
              <a:rPr lang="en-US" sz="1400" b="0" i="0" dirty="0">
                <a:solidFill>
                  <a:srgbClr val="000000"/>
                </a:solidFill>
                <a:effectLst/>
                <a:latin typeface="Helvetica Neue"/>
              </a:rPr>
              <a:t>. The dataset is highly unbalanced, the positive class (frauds) account for 0.172% of all transactions.</a:t>
            </a:r>
          </a:p>
          <a:p>
            <a:r>
              <a:rPr lang="en-US" sz="1400" b="0" i="0" dirty="0">
                <a:solidFill>
                  <a:srgbClr val="000000"/>
                </a:solidFill>
                <a:effectLst/>
                <a:latin typeface="Helvetica Neue"/>
              </a:rPr>
              <a:t>	It contains only numerical input variables which are the result of a PCA transformation</a:t>
            </a:r>
            <a:r>
              <a:rPr lang="en-US" sz="1400" b="1" i="0" dirty="0">
                <a:solidFill>
                  <a:srgbClr val="000000"/>
                </a:solidFill>
                <a:effectLst/>
                <a:latin typeface="Helvetica Neue"/>
              </a:rPr>
              <a:t>. Features V1, V2, … V28 are the principal components obtained with </a:t>
            </a:r>
            <a:r>
              <a:rPr lang="en-US" sz="1400" b="0" i="0" dirty="0">
                <a:solidFill>
                  <a:srgbClr val="000000"/>
                </a:solidFill>
                <a:effectLst/>
                <a:latin typeface="Helvetica Neue"/>
              </a:rPr>
              <a:t>PCA, the only features which have not been transformed with PCA are 'Time' and 'Amount'. Feature 'Time' contains the seconds elapsed between each transaction and the first transaction in the dataset. The feature 'Amount' is the transaction </a:t>
            </a:r>
            <a:r>
              <a:rPr lang="en-US" sz="1400" b="0" i="0" dirty="0" err="1">
                <a:solidFill>
                  <a:srgbClr val="000000"/>
                </a:solidFill>
                <a:effectLst/>
                <a:latin typeface="Helvetica Neue"/>
              </a:rPr>
              <a:t>Amount,Feature</a:t>
            </a:r>
            <a:r>
              <a:rPr lang="en-US" sz="1400" b="0" i="0" dirty="0">
                <a:solidFill>
                  <a:srgbClr val="000000"/>
                </a:solidFill>
                <a:effectLst/>
                <a:latin typeface="Helvetica Neue"/>
              </a:rPr>
              <a:t> 'Class' is the response variable and it takes value 1 in case of fraud and 0 otherwise.</a:t>
            </a:r>
            <a:endParaRPr lang="en-IN" sz="1400" dirty="0"/>
          </a:p>
        </p:txBody>
      </p:sp>
    </p:spTree>
    <p:extLst>
      <p:ext uri="{BB962C8B-B14F-4D97-AF65-F5344CB8AC3E}">
        <p14:creationId xmlns:p14="http://schemas.microsoft.com/office/powerpoint/2010/main" val="1193633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B25577-82C1-9271-1DF4-52BCC8A6D675}"/>
              </a:ext>
            </a:extLst>
          </p:cNvPr>
          <p:cNvSpPr txBox="1"/>
          <p:nvPr/>
        </p:nvSpPr>
        <p:spPr>
          <a:xfrm flipH="1">
            <a:off x="731519" y="1258727"/>
            <a:ext cx="5394962" cy="446276"/>
          </a:xfrm>
          <a:prstGeom prst="rect">
            <a:avLst/>
          </a:prstGeom>
          <a:noFill/>
        </p:spPr>
        <p:txBody>
          <a:bodyPr wrap="square" rtlCol="0">
            <a:spAutoFit/>
          </a:bodyPr>
          <a:lstStyle/>
          <a:p>
            <a:r>
              <a:rPr lang="en-IN" sz="2300" b="1" dirty="0">
                <a:latin typeface="Arial MT"/>
              </a:rPr>
              <a:t>Process 2: Data Preprocessing</a:t>
            </a:r>
          </a:p>
        </p:txBody>
      </p:sp>
      <p:sp>
        <p:nvSpPr>
          <p:cNvPr id="3" name="TextBox 2">
            <a:extLst>
              <a:ext uri="{FF2B5EF4-FFF2-40B4-BE49-F238E27FC236}">
                <a16:creationId xmlns:a16="http://schemas.microsoft.com/office/drawing/2014/main" id="{265ACA2C-9296-EC90-7921-0A1BA5810695}"/>
              </a:ext>
            </a:extLst>
          </p:cNvPr>
          <p:cNvSpPr txBox="1"/>
          <p:nvPr/>
        </p:nvSpPr>
        <p:spPr>
          <a:xfrm flipH="1">
            <a:off x="2209800" y="1764744"/>
            <a:ext cx="5745481" cy="646331"/>
          </a:xfrm>
          <a:prstGeom prst="rect">
            <a:avLst/>
          </a:prstGeom>
          <a:noFill/>
        </p:spPr>
        <p:txBody>
          <a:bodyPr wrap="square" rtlCol="0">
            <a:spAutoFit/>
          </a:bodyPr>
          <a:lstStyle/>
          <a:p>
            <a:pPr marL="342900" indent="-342900">
              <a:buFont typeface="Wingdings" panose="05000000000000000000" pitchFamily="2" charset="2"/>
              <a:buChar char="ü"/>
            </a:pPr>
            <a:r>
              <a:rPr lang="en-IN" dirty="0">
                <a:latin typeface="Arial MT"/>
              </a:rPr>
              <a:t>Remove Null values</a:t>
            </a:r>
          </a:p>
          <a:p>
            <a:pPr marL="342900" indent="-342900">
              <a:buFont typeface="Wingdings" panose="05000000000000000000" pitchFamily="2" charset="2"/>
              <a:buChar char="ü"/>
            </a:pPr>
            <a:r>
              <a:rPr lang="en-IN" dirty="0">
                <a:latin typeface="Arial MT"/>
              </a:rPr>
              <a:t>Remove Duplicate rows from the dataset</a:t>
            </a:r>
          </a:p>
        </p:txBody>
      </p:sp>
      <p:sp>
        <p:nvSpPr>
          <p:cNvPr id="5" name="TextBox 4">
            <a:extLst>
              <a:ext uri="{FF2B5EF4-FFF2-40B4-BE49-F238E27FC236}">
                <a16:creationId xmlns:a16="http://schemas.microsoft.com/office/drawing/2014/main" id="{846A1753-0A83-6778-84B7-94E084B03862}"/>
              </a:ext>
            </a:extLst>
          </p:cNvPr>
          <p:cNvSpPr txBox="1"/>
          <p:nvPr/>
        </p:nvSpPr>
        <p:spPr>
          <a:xfrm>
            <a:off x="1143000" y="2547760"/>
            <a:ext cx="4572000" cy="369332"/>
          </a:xfrm>
          <a:prstGeom prst="rect">
            <a:avLst/>
          </a:prstGeom>
          <a:noFill/>
        </p:spPr>
        <p:txBody>
          <a:bodyPr wrap="square">
            <a:spAutoFit/>
          </a:bodyPr>
          <a:lstStyle/>
          <a:p>
            <a:r>
              <a:rPr lang="en-US" b="1" dirty="0"/>
              <a:t> Process 2(a): Feature Extraction</a:t>
            </a:r>
            <a:endParaRPr lang="en-IN" b="1" dirty="0"/>
          </a:p>
        </p:txBody>
      </p:sp>
      <p:sp>
        <p:nvSpPr>
          <p:cNvPr id="7" name="TextBox 6">
            <a:extLst>
              <a:ext uri="{FF2B5EF4-FFF2-40B4-BE49-F238E27FC236}">
                <a16:creationId xmlns:a16="http://schemas.microsoft.com/office/drawing/2014/main" id="{75B7DCB8-4F8A-0DB6-6C59-1176B902E8E5}"/>
              </a:ext>
            </a:extLst>
          </p:cNvPr>
          <p:cNvSpPr txBox="1"/>
          <p:nvPr/>
        </p:nvSpPr>
        <p:spPr>
          <a:xfrm>
            <a:off x="1143000" y="3038388"/>
            <a:ext cx="6858000" cy="954107"/>
          </a:xfrm>
          <a:prstGeom prst="rect">
            <a:avLst/>
          </a:prstGeom>
          <a:noFill/>
        </p:spPr>
        <p:txBody>
          <a:bodyPr wrap="square">
            <a:spAutoFit/>
          </a:bodyPr>
          <a:lstStyle/>
          <a:p>
            <a:r>
              <a:rPr lang="en-US" sz="1400" b="0" i="0" dirty="0">
                <a:solidFill>
                  <a:srgbClr val="000000"/>
                </a:solidFill>
                <a:effectLst/>
                <a:latin typeface="Arial MT"/>
              </a:rPr>
              <a:t>	The feature extraction process involves expanding the "time" feature to extract additional temporal information. Specifically, we derive two new features: "hour" and "second". This extraction allows us to gain more detailed insights into the timing of transactions.</a:t>
            </a:r>
            <a:endParaRPr lang="en-IN" sz="1400" dirty="0">
              <a:latin typeface="Arial MT"/>
            </a:endParaRPr>
          </a:p>
        </p:txBody>
      </p:sp>
    </p:spTree>
    <p:extLst>
      <p:ext uri="{BB962C8B-B14F-4D97-AF65-F5344CB8AC3E}">
        <p14:creationId xmlns:p14="http://schemas.microsoft.com/office/powerpoint/2010/main" val="65435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6A1753-0A83-6778-84B7-94E084B03862}"/>
              </a:ext>
            </a:extLst>
          </p:cNvPr>
          <p:cNvSpPr txBox="1"/>
          <p:nvPr/>
        </p:nvSpPr>
        <p:spPr>
          <a:xfrm>
            <a:off x="914400" y="1352550"/>
            <a:ext cx="4572000" cy="400110"/>
          </a:xfrm>
          <a:prstGeom prst="rect">
            <a:avLst/>
          </a:prstGeom>
          <a:noFill/>
        </p:spPr>
        <p:txBody>
          <a:bodyPr wrap="square">
            <a:spAutoFit/>
          </a:bodyPr>
          <a:lstStyle/>
          <a:p>
            <a:r>
              <a:rPr lang="en-US" sz="2000" b="1" dirty="0">
                <a:latin typeface="Arial MT"/>
              </a:rPr>
              <a:t>Process 2(b): Feature Selection</a:t>
            </a:r>
          </a:p>
        </p:txBody>
      </p:sp>
      <p:sp>
        <p:nvSpPr>
          <p:cNvPr id="7" name="TextBox 6">
            <a:extLst>
              <a:ext uri="{FF2B5EF4-FFF2-40B4-BE49-F238E27FC236}">
                <a16:creationId xmlns:a16="http://schemas.microsoft.com/office/drawing/2014/main" id="{75B7DCB8-4F8A-0DB6-6C59-1176B902E8E5}"/>
              </a:ext>
            </a:extLst>
          </p:cNvPr>
          <p:cNvSpPr txBox="1"/>
          <p:nvPr/>
        </p:nvSpPr>
        <p:spPr>
          <a:xfrm>
            <a:off x="1143000" y="1916132"/>
            <a:ext cx="6858000" cy="954107"/>
          </a:xfrm>
          <a:prstGeom prst="rect">
            <a:avLst/>
          </a:prstGeom>
          <a:noFill/>
        </p:spPr>
        <p:txBody>
          <a:bodyPr wrap="square">
            <a:spAutoFit/>
          </a:bodyPr>
          <a:lstStyle/>
          <a:p>
            <a:r>
              <a:rPr lang="en-US" sz="1400" b="0" i="0" dirty="0">
                <a:effectLst/>
                <a:latin typeface="Arial MT"/>
              </a:rPr>
              <a:t>	The </a:t>
            </a:r>
            <a:r>
              <a:rPr lang="en-US" sz="1400" b="1" i="0" dirty="0">
                <a:effectLst/>
                <a:latin typeface="Arial MT"/>
              </a:rPr>
              <a:t>Information Gain </a:t>
            </a:r>
            <a:r>
              <a:rPr lang="en-US" sz="1400" b="0" i="0" dirty="0">
                <a:effectLst/>
                <a:latin typeface="Arial MT"/>
              </a:rPr>
              <a:t>method is a commonly used technique in the field of machine learning and decision tree-based algorithms. It is employed to determine the relevance of a feature in a dataset when constructing decision trees or making decisions based on data.</a:t>
            </a:r>
            <a:endParaRPr lang="en-IN" sz="1400" dirty="0">
              <a:latin typeface="Arial MT"/>
            </a:endParaRPr>
          </a:p>
        </p:txBody>
      </p:sp>
      <p:pic>
        <p:nvPicPr>
          <p:cNvPr id="6" name="Picture 5">
            <a:extLst>
              <a:ext uri="{FF2B5EF4-FFF2-40B4-BE49-F238E27FC236}">
                <a16:creationId xmlns:a16="http://schemas.microsoft.com/office/drawing/2014/main" id="{27A3DDEC-8D1B-B3E7-DB10-26FD47189C7A}"/>
              </a:ext>
            </a:extLst>
          </p:cNvPr>
          <p:cNvPicPr>
            <a:picLocks noChangeAspect="1"/>
          </p:cNvPicPr>
          <p:nvPr/>
        </p:nvPicPr>
        <p:blipFill>
          <a:blip r:embed="rId2"/>
          <a:stretch>
            <a:fillRect/>
          </a:stretch>
        </p:blipFill>
        <p:spPr>
          <a:xfrm>
            <a:off x="2362200" y="3181350"/>
            <a:ext cx="3604540" cy="1636103"/>
          </a:xfrm>
          <a:prstGeom prst="rect">
            <a:avLst/>
          </a:prstGeom>
        </p:spPr>
      </p:pic>
    </p:spTree>
    <p:extLst>
      <p:ext uri="{BB962C8B-B14F-4D97-AF65-F5344CB8AC3E}">
        <p14:creationId xmlns:p14="http://schemas.microsoft.com/office/powerpoint/2010/main" val="111439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832</TotalTime>
  <Words>822</Words>
  <Application>Microsoft Office PowerPoint</Application>
  <PresentationFormat>On-screen Show (16:9)</PresentationFormat>
  <Paragraphs>64</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MT</vt:lpstr>
      <vt:lpstr>Calibri</vt:lpstr>
      <vt:lpstr>Helvetica Neue</vt:lpstr>
      <vt:lpstr>Söhne</vt:lpstr>
      <vt:lpstr>Tahoma</vt:lpstr>
      <vt:lpstr>Times New Roman</vt:lpstr>
      <vt:lpstr>Wingdings</vt:lpstr>
      <vt:lpstr>Office Theme</vt:lpstr>
      <vt:lpstr>Fraud Detection in Banking Data by Machine Learning Techniques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Video-In-Video  Online Advertising</dc:title>
  <cp:lastModifiedBy>Gokul R</cp:lastModifiedBy>
  <cp:revision>30</cp:revision>
  <dcterms:created xsi:type="dcterms:W3CDTF">2022-12-09T03:16:42Z</dcterms:created>
  <dcterms:modified xsi:type="dcterms:W3CDTF">2023-10-31T08:40:25Z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