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321" r:id="rId6"/>
    <p:sldId id="347" r:id="rId7"/>
    <p:sldId id="336" r:id="rId8"/>
    <p:sldId id="338" r:id="rId9"/>
    <p:sldId id="264" r:id="rId10"/>
    <p:sldId id="341" r:id="rId11"/>
    <p:sldId id="343" r:id="rId12"/>
    <p:sldId id="342" r:id="rId13"/>
    <p:sldId id="326" r:id="rId14"/>
    <p:sldId id="345" r:id="rId15"/>
    <p:sldId id="337" r:id="rId16"/>
    <p:sldId id="346" r:id="rId17"/>
    <p:sldId id="344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 autoAdjust="0"/>
    <p:restoredTop sz="94626" autoAdjust="0"/>
  </p:normalViewPr>
  <p:slideViewPr>
    <p:cSldViewPr>
      <p:cViewPr varScale="1">
        <p:scale>
          <a:sx n="161" d="100"/>
          <a:sy n="161" d="100"/>
        </p:scale>
        <p:origin x="584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C594F-EEAA-4356-A4E5-1CE7A08C3D1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BD9D-2CBA-4463-B246-25FD507E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https://www.javatpoint.com/text-data-mining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BD9D-2CBA-4463-B246-25FD507EB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1181300" cy="26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32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78" y="1635646"/>
            <a:ext cx="1010388" cy="22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76378" y="1635646"/>
            <a:ext cx="505194" cy="22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78" y="1635646"/>
            <a:ext cx="1010388" cy="22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76378" y="1635646"/>
            <a:ext cx="505194" cy="22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422" y="1272981"/>
            <a:ext cx="6683657" cy="1201066"/>
          </a:xfrm>
        </p:spPr>
        <p:txBody>
          <a:bodyPr/>
          <a:lstStyle/>
          <a:p>
            <a:pPr algn="ctr"/>
            <a:r>
              <a:rPr lang="nn-NO" sz="3600" dirty="0" err="1"/>
              <a:t>Pengantar</a:t>
            </a:r>
            <a:r>
              <a:rPr lang="nn-NO" sz="3600" dirty="0"/>
              <a:t> </a:t>
            </a:r>
            <a:r>
              <a:rPr lang="nn-NO" sz="3600" dirty="0" err="1"/>
              <a:t>Text</a:t>
            </a:r>
            <a:r>
              <a:rPr lang="nn-NO" sz="3600" dirty="0"/>
              <a:t> Mining</a:t>
            </a:r>
          </a:p>
          <a:p>
            <a:pPr algn="ctr"/>
            <a:r>
              <a:rPr lang="nn-NO" altLang="ko-KR" sz="2000" dirty="0"/>
              <a:t>MK Data Mining 2</a:t>
            </a:r>
            <a:endParaRPr lang="en-US" altLang="ko-KR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2CAA1-C59E-18AA-EDB9-3A81C68A35D8}"/>
              </a:ext>
            </a:extLst>
          </p:cNvPr>
          <p:cNvSpPr/>
          <p:nvPr/>
        </p:nvSpPr>
        <p:spPr>
          <a:xfrm>
            <a:off x="0" y="-1"/>
            <a:ext cx="9144000" cy="1026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7FE5D-80EB-477F-DD6B-91B0CA90E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28037"/>
            <a:ext cx="2149737" cy="570411"/>
          </a:xfrm>
          <a:prstGeom prst="rect">
            <a:avLst/>
          </a:prstGeom>
        </p:spPr>
      </p:pic>
      <p:pic>
        <p:nvPicPr>
          <p:cNvPr id="7" name="Picture 6" descr="WUACD Member Events – WUACD Airlangga">
            <a:extLst>
              <a:ext uri="{FF2B5EF4-FFF2-40B4-BE49-F238E27FC236}">
                <a16:creationId xmlns:a16="http://schemas.microsoft.com/office/drawing/2014/main" id="{12B070F2-E871-FAC1-666D-AE45DF6C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" y="-2"/>
            <a:ext cx="1026491" cy="10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A7A97-4D72-B0F5-3CC2-E90DB3E86348}"/>
              </a:ext>
            </a:extLst>
          </p:cNvPr>
          <p:cNvSpPr txBox="1"/>
          <p:nvPr/>
        </p:nvSpPr>
        <p:spPr>
          <a:xfrm>
            <a:off x="107504" y="4755232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/>
              </a:rPr>
              <a:t>www.ftmm.unair.ac.id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0D310E-A79B-2A0F-2E1D-4E6DDDFFE42A}"/>
              </a:ext>
            </a:extLst>
          </p:cNvPr>
          <p:cNvSpPr txBox="1">
            <a:spLocks/>
          </p:cNvSpPr>
          <p:nvPr/>
        </p:nvSpPr>
        <p:spPr>
          <a:xfrm>
            <a:off x="2483768" y="2474046"/>
            <a:ext cx="5808867" cy="10801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n-NO" sz="2800" dirty="0">
                <a:solidFill>
                  <a:schemeClr val="tx1"/>
                </a:solidFill>
              </a:rPr>
              <a:t>Dr. Maryamah, S.Kom</a:t>
            </a:r>
            <a:endParaRPr lang="en-US" altLang="ko-KR" sz="4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ogo Branding Ranking #345 Universitas Airlangga - Universitas Airlangga  Official Website">
            <a:extLst>
              <a:ext uri="{FF2B5EF4-FFF2-40B4-BE49-F238E27FC236}">
                <a16:creationId xmlns:a16="http://schemas.microsoft.com/office/drawing/2014/main" id="{1DC78136-519B-54C2-EC59-1D6DB594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41" y="80491"/>
            <a:ext cx="1248723" cy="8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99E9A-117C-30F5-9F8F-AB8F4C85F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B0F5-F0A5-291C-9D26-F995B5C132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EB58DF-EC7D-F5AF-FACF-552D7FC0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63" y="1519311"/>
            <a:ext cx="2679793" cy="26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406898F-6EC2-E7C9-A8FF-2EEE4317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6730"/>
            <a:ext cx="4953267" cy="33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8837-874C-F776-57C8-B845E250BDAB}"/>
              </a:ext>
            </a:extLst>
          </p:cNvPr>
          <p:cNvSpPr txBox="1">
            <a:spLocks/>
          </p:cNvSpPr>
          <p:nvPr/>
        </p:nvSpPr>
        <p:spPr>
          <a:xfrm>
            <a:off x="8380518" y="4478668"/>
            <a:ext cx="655978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10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D225BF-4608-6C17-9CF5-451FF939893D}"/>
              </a:ext>
            </a:extLst>
          </p:cNvPr>
          <p:cNvSpPr txBox="1"/>
          <p:nvPr/>
        </p:nvSpPr>
        <p:spPr>
          <a:xfrm>
            <a:off x="1763688" y="4227934"/>
            <a:ext cx="7452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>
                <a:effectLst/>
                <a:ea typeface="Times New Roman" panose="02020603050405020304" pitchFamily="18" charset="0"/>
              </a:rPr>
              <a:t>Aktivitas</a:t>
            </a:r>
            <a:endParaRPr lang="en-ID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2DEC41-1EF4-F335-64A2-32662F93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03" y="0"/>
            <a:ext cx="7375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2F64C1-2B8C-D025-1DD4-65CA82C380B8}"/>
              </a:ext>
            </a:extLst>
          </p:cNvPr>
          <p:cNvSpPr txBox="1">
            <a:spLocks/>
          </p:cNvSpPr>
          <p:nvPr/>
        </p:nvSpPr>
        <p:spPr>
          <a:xfrm>
            <a:off x="-396552" y="4628044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Information Extraction</a:t>
            </a:r>
            <a:endParaRPr lang="ko-KR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3D3907B-ABFC-CE89-5CD8-F342EF79A0AE}"/>
              </a:ext>
            </a:extLst>
          </p:cNvPr>
          <p:cNvSpPr txBox="1">
            <a:spLocks/>
          </p:cNvSpPr>
          <p:nvPr/>
        </p:nvSpPr>
        <p:spPr>
          <a:xfrm>
            <a:off x="8388424" y="4585387"/>
            <a:ext cx="681430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11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7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DA2A53-33A6-8C5F-B894-BB14C64A8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 Answer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8778-82C0-89CB-F4FD-8CE69971A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268" name="Picture 4" descr="Premium Vector | Chatbot character. online helper chatting with man,  virtual robot answers questions by customer, device screenshot with speech  bubbles and avatars, dialog help service flat vector concept">
            <a:extLst>
              <a:ext uri="{FF2B5EF4-FFF2-40B4-BE49-F238E27FC236}">
                <a16:creationId xmlns:a16="http://schemas.microsoft.com/office/drawing/2014/main" id="{34599A2F-B0D9-B8D7-6929-2F124786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2200"/>
            <a:ext cx="4007553" cy="34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6E1464-BB3D-55D9-DE3B-07438A77D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9401" r="13250" b="10851"/>
          <a:stretch/>
        </p:blipFill>
        <p:spPr bwMode="auto">
          <a:xfrm>
            <a:off x="4860032" y="1516366"/>
            <a:ext cx="3394224" cy="2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E7CA5B0-23EA-E151-E264-E4343B45B247}"/>
              </a:ext>
            </a:extLst>
          </p:cNvPr>
          <p:cNvSpPr txBox="1">
            <a:spLocks/>
          </p:cNvSpPr>
          <p:nvPr/>
        </p:nvSpPr>
        <p:spPr>
          <a:xfrm>
            <a:off x="8380518" y="4478668"/>
            <a:ext cx="655978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12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9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8BE6EBF-1958-3E5D-007B-A4E6867F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612"/>
            <a:ext cx="73247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F580889-6C11-9155-C01B-8A4751F62730}"/>
              </a:ext>
            </a:extLst>
          </p:cNvPr>
          <p:cNvSpPr txBox="1">
            <a:spLocks/>
          </p:cNvSpPr>
          <p:nvPr/>
        </p:nvSpPr>
        <p:spPr>
          <a:xfrm>
            <a:off x="8388424" y="4585387"/>
            <a:ext cx="681430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13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2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02B425E-0A64-1766-FBAD-7E149CFF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51" y="681471"/>
            <a:ext cx="2088232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14230-0F80-D50A-5A68-5758243E5DA8}"/>
              </a:ext>
            </a:extLst>
          </p:cNvPr>
          <p:cNvSpPr txBox="1">
            <a:spLocks/>
          </p:cNvSpPr>
          <p:nvPr/>
        </p:nvSpPr>
        <p:spPr>
          <a:xfrm>
            <a:off x="0" y="106400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</a:t>
            </a:r>
            <a:endParaRPr lang="en-ID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A65F2AD0-2ABB-EA34-9FD4-C6A7C49B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00" y="37795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79C5C072-B541-5B90-A3E3-569ACC9E3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59" y="2571750"/>
            <a:ext cx="1905000" cy="1017655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0F4943-3D88-A7AC-DE0F-0AFDD2650C81}"/>
              </a:ext>
            </a:extLst>
          </p:cNvPr>
          <p:cNvSpPr txBox="1">
            <a:spLocks/>
          </p:cNvSpPr>
          <p:nvPr/>
        </p:nvSpPr>
        <p:spPr>
          <a:xfrm>
            <a:off x="8388424" y="4585387"/>
            <a:ext cx="681430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14</a:t>
            </a:fld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A3513FFC-23DE-11AA-7468-A2D2D7B9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33" y="3898466"/>
            <a:ext cx="940242" cy="9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32180161-FF5E-B154-D535-0E092640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62" y="2661349"/>
            <a:ext cx="1150546" cy="12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1B9CA2-F708-F627-F729-5774E9DB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2" y="1509872"/>
            <a:ext cx="3550758" cy="33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4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8238DC-6B08-07E5-12B7-07CC0439E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9528F4-439B-E631-D9FD-8F355733894A}"/>
              </a:ext>
            </a:extLst>
          </p:cNvPr>
          <p:cNvSpPr txBox="1">
            <a:spLocks/>
          </p:cNvSpPr>
          <p:nvPr/>
        </p:nvSpPr>
        <p:spPr>
          <a:xfrm>
            <a:off x="179512" y="987574"/>
            <a:ext cx="876457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NLP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bagian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dari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AI dan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irisan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dengan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ML dan DL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Beberapa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produk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atau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projek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yang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menggunakan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NLP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adalah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lvl="1">
              <a:spcBef>
                <a:spcPts val="1000"/>
              </a:spcBef>
              <a:defRPr/>
            </a:pPr>
            <a:r>
              <a:rPr lang="en-ID" sz="2200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kumimoji="0" lang="en-ID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achine</a:t>
            </a: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translation</a:t>
            </a:r>
            <a:endParaRPr lang="en-ID" sz="2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Information retrieval</a:t>
            </a:r>
            <a:endParaRPr lang="en-ID" sz="2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Question Answering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Information extraction</a:t>
            </a:r>
            <a:endParaRPr lang="en-ID" sz="2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Sentiment analysis</a:t>
            </a:r>
            <a:endParaRPr lang="en-ID" sz="2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spcBef>
                <a:spcPts val="1000"/>
              </a:spcBef>
              <a:defRPr/>
            </a:pPr>
            <a:r>
              <a:rPr lang="en-ID" sz="2200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kumimoji="0" lang="en-ID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lassification</a:t>
            </a:r>
            <a:r>
              <a:rPr kumimoji="0" lang="en-ID" sz="2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dan Clustering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3B06C2E-4333-56C1-D7A6-7AAD2378C348}"/>
              </a:ext>
            </a:extLst>
          </p:cNvPr>
          <p:cNvSpPr txBox="1">
            <a:spLocks/>
          </p:cNvSpPr>
          <p:nvPr/>
        </p:nvSpPr>
        <p:spPr>
          <a:xfrm>
            <a:off x="8460432" y="4515965"/>
            <a:ext cx="621885" cy="5040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15</a:t>
            </a:fld>
            <a:endParaRPr lang="en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Terima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8015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06330" y="1299688"/>
            <a:ext cx="5256584" cy="720000"/>
            <a:chOff x="3131840" y="1275606"/>
            <a:chExt cx="5256584" cy="720000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1275606"/>
              <a:ext cx="5256584" cy="720000"/>
              <a:chOff x="3131840" y="1491630"/>
              <a:chExt cx="5256584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131840" y="1275606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2584" y="1450633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4820" y="2331803"/>
            <a:ext cx="5262339" cy="720000"/>
            <a:chOff x="3120330" y="2163705"/>
            <a:chExt cx="5262339" cy="720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2163705"/>
              <a:ext cx="5256584" cy="720000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30" y="2163705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46086" y="2318511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Implementasi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83310" y="3363918"/>
            <a:ext cx="5268094" cy="720000"/>
            <a:chOff x="3108820" y="3051804"/>
            <a:chExt cx="5268094" cy="72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3051804"/>
              <a:ext cx="5256584" cy="720000"/>
              <a:chOff x="3131840" y="1491630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20" y="3051804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46085" y="3225475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143E28-A4EB-3596-157F-DA17F620618B}"/>
              </a:ext>
            </a:extLst>
          </p:cNvPr>
          <p:cNvSpPr txBox="1">
            <a:spLocks/>
          </p:cNvSpPr>
          <p:nvPr/>
        </p:nvSpPr>
        <p:spPr>
          <a:xfrm>
            <a:off x="8604448" y="4585387"/>
            <a:ext cx="465406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2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3C0A-B4EF-3BA7-1DC6-9995AA51A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4283" r="11171"/>
          <a:stretch/>
        </p:blipFill>
        <p:spPr bwMode="auto">
          <a:xfrm>
            <a:off x="1835696" y="843558"/>
            <a:ext cx="6264696" cy="32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FB56E64-013B-20D9-7D97-C4140A2CA0C8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2C98-2AE7-6790-2ED0-9C01981DDD7D}"/>
              </a:ext>
            </a:extLst>
          </p:cNvPr>
          <p:cNvSpPr txBox="1"/>
          <p:nvPr/>
        </p:nvSpPr>
        <p:spPr>
          <a:xfrm>
            <a:off x="1613248" y="4076849"/>
            <a:ext cx="705678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marR="1270" indent="269240" algn="just">
              <a:lnSpc>
                <a:spcPct val="150000"/>
              </a:lnSpc>
              <a:spcAft>
                <a:spcPts val="0"/>
              </a:spcAft>
            </a:pPr>
            <a:r>
              <a:rPr lang="en-ID" sz="1600" dirty="0">
                <a:effectLst/>
                <a:ea typeface="Times New Roman" panose="02020603050405020304" pitchFamily="18" charset="0"/>
              </a:rPr>
              <a:t>NLP </a:t>
            </a:r>
            <a:r>
              <a:rPr lang="en-ID" sz="1600" dirty="0" err="1">
                <a:effectLst/>
                <a:ea typeface="Times New Roman" panose="02020603050405020304" pitchFamily="18" charset="0"/>
              </a:rPr>
              <a:t>bagian</a:t>
            </a:r>
            <a:r>
              <a:rPr lang="en-ID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ea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ea typeface="Times New Roman" panose="02020603050405020304" pitchFamily="18" charset="0"/>
              </a:rPr>
              <a:t> AI dan </a:t>
            </a:r>
            <a:r>
              <a:rPr lang="en-ID" sz="1600" dirty="0" err="1">
                <a:effectLst/>
                <a:ea typeface="Times New Roman" panose="02020603050405020304" pitchFamily="18" charset="0"/>
              </a:rPr>
              <a:t>irisan</a:t>
            </a:r>
            <a:r>
              <a:rPr lang="en-ID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ea typeface="Times New Roman" panose="02020603050405020304" pitchFamily="18" charset="0"/>
              </a:rPr>
              <a:t> ML dan DL 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0DEC53-C89F-4BC2-9081-25D8F00E06B8}"/>
              </a:ext>
            </a:extLst>
          </p:cNvPr>
          <p:cNvSpPr txBox="1">
            <a:spLocks/>
          </p:cNvSpPr>
          <p:nvPr/>
        </p:nvSpPr>
        <p:spPr>
          <a:xfrm>
            <a:off x="8604448" y="4585387"/>
            <a:ext cx="465406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3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EF875-B64F-0DC0-B6D9-8A26D91E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99542"/>
            <a:ext cx="8339302" cy="400497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829B8C2-B104-851B-A451-E74828A7CF4F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DC2D3B-1559-EC6A-9866-EA64E56EBB78}"/>
              </a:ext>
            </a:extLst>
          </p:cNvPr>
          <p:cNvSpPr txBox="1">
            <a:spLocks/>
          </p:cNvSpPr>
          <p:nvPr/>
        </p:nvSpPr>
        <p:spPr>
          <a:xfrm>
            <a:off x="8604448" y="4585387"/>
            <a:ext cx="465406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4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7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FB56E64-013B-20D9-7D97-C4140A2CA0C8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0DEC53-C89F-4BC2-9081-25D8F00E06B8}"/>
              </a:ext>
            </a:extLst>
          </p:cNvPr>
          <p:cNvSpPr txBox="1">
            <a:spLocks/>
          </p:cNvSpPr>
          <p:nvPr/>
        </p:nvSpPr>
        <p:spPr>
          <a:xfrm>
            <a:off x="8604448" y="4585387"/>
            <a:ext cx="465406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5</a:t>
            </a:fld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9658A3-DB06-FFF6-1DD5-502774D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57" y="819925"/>
            <a:ext cx="73152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>
            <a:extLst>
              <a:ext uri="{FF2B5EF4-FFF2-40B4-BE49-F238E27FC236}">
                <a16:creationId xmlns:a16="http://schemas.microsoft.com/office/drawing/2014/main" id="{A7C0089C-308F-40AC-FDD8-CA0BFAB8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43862"/>
            <a:ext cx="2471776" cy="22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34223-FA95-968F-3A14-F13873B09CD0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A4AD021-119A-30B5-2C8D-3A99EDC0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30" y="924681"/>
            <a:ext cx="1687251" cy="168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E6D574-F244-5FA3-3ED3-8D2FAD02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9308"/>
            <a:ext cx="1623872" cy="22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4982A695-0341-279C-B15E-A6D7DB41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0" y="2782372"/>
            <a:ext cx="2008623" cy="20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AAEC67F-4C48-4D92-0925-C0A1F80AA255}"/>
              </a:ext>
            </a:extLst>
          </p:cNvPr>
          <p:cNvSpPr/>
          <p:nvPr/>
        </p:nvSpPr>
        <p:spPr>
          <a:xfrm>
            <a:off x="4427984" y="1347614"/>
            <a:ext cx="1152128" cy="576064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C465DD-F935-E952-A81A-9048BE8EFC36}"/>
              </a:ext>
            </a:extLst>
          </p:cNvPr>
          <p:cNvSpPr/>
          <p:nvPr/>
        </p:nvSpPr>
        <p:spPr>
          <a:xfrm rot="2378496">
            <a:off x="2365604" y="3097199"/>
            <a:ext cx="1087431" cy="472989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1BCDB37-4C1E-762D-A2C0-38E72C8C312D}"/>
              </a:ext>
            </a:extLst>
          </p:cNvPr>
          <p:cNvSpPr/>
          <p:nvPr/>
        </p:nvSpPr>
        <p:spPr>
          <a:xfrm>
            <a:off x="5871435" y="3498651"/>
            <a:ext cx="860805" cy="576064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0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Implementasi</a:t>
            </a:r>
            <a:r>
              <a:rPr lang="en-US" altLang="ko-KR" dirty="0"/>
              <a:t> </a:t>
            </a:r>
            <a:r>
              <a:rPr lang="en-US" altLang="ko-KR" dirty="0" err="1"/>
              <a:t>Aplikasi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BFDDF05B-F687-8AF3-479C-1235CB4F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78" y="851969"/>
            <a:ext cx="4501286" cy="33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65924-C981-E42C-F77C-EAE8ED21A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A489F-6693-98BB-D230-A57B92001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5105" y="4496370"/>
            <a:ext cx="9144000" cy="288032"/>
          </a:xfrm>
        </p:spPr>
        <p:txBody>
          <a:bodyPr/>
          <a:lstStyle/>
          <a:p>
            <a:r>
              <a:rPr lang="en-US" sz="2000" dirty="0" err="1"/>
              <a:t>Merubah</a:t>
            </a:r>
            <a:r>
              <a:rPr lang="en-US" sz="2000" dirty="0"/>
              <a:t> kata </a:t>
            </a:r>
            <a:r>
              <a:rPr lang="en-US" sz="2000" dirty="0" err="1"/>
              <a:t>dari</a:t>
            </a:r>
            <a:r>
              <a:rPr lang="en-US" sz="2000" dirty="0"/>
              <a:t> Bahasa </a:t>
            </a:r>
            <a:r>
              <a:rPr lang="en-US" sz="2000" dirty="0" err="1"/>
              <a:t>asli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Bahasa </a:t>
            </a:r>
            <a:r>
              <a:rPr lang="en-US" sz="2000" dirty="0" err="1"/>
              <a:t>tujuan</a:t>
            </a:r>
            <a:r>
              <a:rPr lang="en-US" sz="2000" dirty="0"/>
              <a:t> (lain)</a:t>
            </a:r>
            <a:endParaRPr lang="en-ID" sz="20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D00AF17-B7A9-83F2-119A-A6A46B93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0231"/>
            <a:ext cx="6162811" cy="35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9356F5A-57CC-C281-EF72-7EFD4050681A}"/>
              </a:ext>
            </a:extLst>
          </p:cNvPr>
          <p:cNvSpPr/>
          <p:nvPr/>
        </p:nvSpPr>
        <p:spPr>
          <a:xfrm>
            <a:off x="7802062" y="1131590"/>
            <a:ext cx="1138254" cy="792088"/>
          </a:xfrm>
          <a:prstGeom prst="wedgeRectCallout">
            <a:avLst>
              <a:gd name="adj1" fmla="val -89362"/>
              <a:gd name="adj2" fmla="val 5394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     translate</a:t>
            </a:r>
            <a:endParaRPr lang="en-ID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ED9494-5804-4990-0901-C14878720B50}"/>
              </a:ext>
            </a:extLst>
          </p:cNvPr>
          <p:cNvSpPr/>
          <p:nvPr/>
        </p:nvSpPr>
        <p:spPr>
          <a:xfrm>
            <a:off x="7802062" y="2931790"/>
            <a:ext cx="1138254" cy="792088"/>
          </a:xfrm>
          <a:prstGeom prst="wedgeRectCallout">
            <a:avLst>
              <a:gd name="adj1" fmla="val -139674"/>
              <a:gd name="adj2" fmla="val 3257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     translate</a:t>
            </a:r>
            <a:endParaRPr lang="en-ID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3413360-C42B-B012-FB8D-5991C73D28A4}"/>
              </a:ext>
            </a:extLst>
          </p:cNvPr>
          <p:cNvSpPr/>
          <p:nvPr/>
        </p:nvSpPr>
        <p:spPr>
          <a:xfrm>
            <a:off x="323528" y="2298333"/>
            <a:ext cx="1301388" cy="576065"/>
          </a:xfrm>
          <a:prstGeom prst="wedgeRectCallout">
            <a:avLst>
              <a:gd name="adj1" fmla="val 71984"/>
              <a:gd name="adj2" fmla="val 1974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DeepL</a:t>
            </a:r>
            <a:endParaRPr lang="en-ID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349B704-A39C-B7F8-FF91-C6C6257757FF}"/>
              </a:ext>
            </a:extLst>
          </p:cNvPr>
          <p:cNvSpPr/>
          <p:nvPr/>
        </p:nvSpPr>
        <p:spPr>
          <a:xfrm>
            <a:off x="323528" y="1014618"/>
            <a:ext cx="1301388" cy="693036"/>
          </a:xfrm>
          <a:prstGeom prst="wedgeRectCallout">
            <a:avLst>
              <a:gd name="adj1" fmla="val 125766"/>
              <a:gd name="adj2" fmla="val 177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  translator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72798D-933A-69F9-1C7B-A2A6FBB0FFD2}"/>
              </a:ext>
            </a:extLst>
          </p:cNvPr>
          <p:cNvSpPr txBox="1">
            <a:spLocks/>
          </p:cNvSpPr>
          <p:nvPr/>
        </p:nvSpPr>
        <p:spPr>
          <a:xfrm>
            <a:off x="8380518" y="4478668"/>
            <a:ext cx="655978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8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A98A4C-11B2-C494-7B2F-7599FAD33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1059-A28E-9648-3316-FA079388D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0F2817-37BF-288F-50BC-D0071152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001241"/>
            <a:ext cx="78962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AE1A4-5D50-46FE-5E36-E099FF4511C2}"/>
              </a:ext>
            </a:extLst>
          </p:cNvPr>
          <p:cNvSpPr txBox="1">
            <a:spLocks/>
          </p:cNvSpPr>
          <p:nvPr/>
        </p:nvSpPr>
        <p:spPr>
          <a:xfrm>
            <a:off x="8380518" y="4478668"/>
            <a:ext cx="655978" cy="506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BD448-02E5-4B03-865A-743178505900}" type="slidenum">
              <a:rPr lang="en-ID" b="1" smtClean="0">
                <a:solidFill>
                  <a:schemeClr val="bg1"/>
                </a:solidFill>
              </a:rPr>
              <a:pPr/>
              <a:t>9</a:t>
            </a:fld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529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133</Words>
  <Application>Microsoft Macintosh PowerPoint</Application>
  <PresentationFormat>On-screen Show (16:9)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Dr. Maryamah</cp:lastModifiedBy>
  <cp:revision>138</cp:revision>
  <dcterms:created xsi:type="dcterms:W3CDTF">2016-12-05T23:26:54Z</dcterms:created>
  <dcterms:modified xsi:type="dcterms:W3CDTF">2023-09-18T11:49:31Z</dcterms:modified>
</cp:coreProperties>
</file>