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DD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20E860-9D8D-4251-B304-042C9F7D0E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20E860-9D8D-4251-B304-042C9F7D0E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20E860-9D8D-4251-B304-042C9F7D0E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20E860-9D8D-4251-B304-042C9F7D0E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20E860-9D8D-4251-B304-042C9F7D0E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20E860-9D8D-4251-B304-042C9F7D0E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20E860-9D8D-4251-B304-042C9F7D0E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PELAKSANAAN APBD KOTA CIMAHI MENJELANG BERAKHIRNYA TAHUN ANGGARAN 2018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752601"/>
            <a:ext cx="8229600" cy="42672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lvl="0" indent="-514350" algn="just">
              <a:buAutoNum type="arabicPeriod"/>
            </a:pPr>
            <a:r>
              <a:rPr lang="en-US" sz="2200" dirty="0" err="1" smtClean="0"/>
              <a:t>Kepala</a:t>
            </a:r>
            <a:r>
              <a:rPr lang="en-US" sz="2200" dirty="0" smtClean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Daerah </a:t>
            </a:r>
            <a:r>
              <a:rPr lang="en-US" sz="2200" dirty="0" err="1"/>
              <a:t>selaku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 smtClean="0"/>
              <a:t>Anggaran</a:t>
            </a:r>
            <a:r>
              <a:rPr lang="en-US" sz="2200" dirty="0" smtClean="0"/>
              <a:t> </a:t>
            </a:r>
            <a:r>
              <a:rPr lang="en-US" sz="2200" dirty="0" err="1"/>
              <a:t>diwajibkan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pengawasan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Penerimaan</a:t>
            </a:r>
            <a:r>
              <a:rPr lang="en-US" sz="2200" dirty="0"/>
              <a:t> APBD TA 2018 (</a:t>
            </a:r>
            <a:r>
              <a:rPr lang="en-US" sz="2200" dirty="0" err="1"/>
              <a:t>bagi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Daerah </a:t>
            </a:r>
            <a:r>
              <a:rPr lang="en-US" sz="2200" dirty="0" err="1"/>
              <a:t>Penerima</a:t>
            </a:r>
            <a:r>
              <a:rPr lang="en-US" sz="2200" dirty="0"/>
              <a:t>)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Belanja</a:t>
            </a:r>
            <a:r>
              <a:rPr lang="en-US" sz="2200" dirty="0"/>
              <a:t> APBD TA 2018</a:t>
            </a:r>
            <a:r>
              <a:rPr lang="en-US" sz="2200" dirty="0" smtClean="0"/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sz="2200" dirty="0" err="1"/>
              <a:t>Tanggal</a:t>
            </a:r>
            <a:r>
              <a:rPr lang="en-US" sz="2200" dirty="0"/>
              <a:t> 10 </a:t>
            </a:r>
            <a:r>
              <a:rPr lang="en-US" sz="2200" dirty="0" err="1"/>
              <a:t>Desember</a:t>
            </a:r>
            <a:r>
              <a:rPr lang="en-US" sz="2200" dirty="0"/>
              <a:t> 2018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Aset</a:t>
            </a:r>
            <a:r>
              <a:rPr lang="en-US" sz="2200" dirty="0"/>
              <a:t> Daerah</a:t>
            </a:r>
            <a:r>
              <a:rPr lang="id-ID" sz="2200" dirty="0"/>
              <a:t> cq. </a:t>
            </a:r>
            <a:r>
              <a:rPr lang="en-US" sz="2200" dirty="0"/>
              <a:t>Sub.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Perbendaharaan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Kas</a:t>
            </a:r>
            <a:r>
              <a:rPr lang="en-US" sz="2200" dirty="0"/>
              <a:t> Daerah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mengunci</a:t>
            </a:r>
            <a:r>
              <a:rPr lang="en-US" sz="2200" dirty="0"/>
              <a:t> Program SIPKD </a:t>
            </a:r>
            <a:r>
              <a:rPr lang="en-US" sz="2200" dirty="0" err="1"/>
              <a:t>terhadap</a:t>
            </a:r>
            <a:r>
              <a:rPr lang="en-US" sz="2200" dirty="0"/>
              <a:t> menu </a:t>
            </a:r>
            <a:r>
              <a:rPr lang="en-US" sz="2200" dirty="0" err="1"/>
              <a:t>pembuatan</a:t>
            </a:r>
            <a:r>
              <a:rPr lang="en-US" sz="2200" dirty="0"/>
              <a:t> SPM-GU </a:t>
            </a:r>
            <a:r>
              <a:rPr lang="en-US" sz="2200" dirty="0" err="1"/>
              <a:t>dan</a:t>
            </a:r>
            <a:r>
              <a:rPr lang="en-US" sz="2200" dirty="0"/>
              <a:t> SPM-TU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12.00 WIB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id-ID" sz="2200" dirty="0"/>
              <a:t>Batas akhir penyampaian pengajuan 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SPM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 atau SPM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r>
              <a:rPr lang="id-ID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/>
              <a:t>yang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id-ID" sz="2200" dirty="0"/>
              <a:t>ke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Aset</a:t>
            </a:r>
            <a:r>
              <a:rPr lang="en-US" sz="2200" dirty="0"/>
              <a:t> Daerah</a:t>
            </a:r>
            <a:r>
              <a:rPr lang="id-ID" sz="2200" dirty="0"/>
              <a:t> cq. </a:t>
            </a:r>
            <a:r>
              <a:rPr lang="en-US" sz="2200" dirty="0"/>
              <a:t>Sub.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Perbendaharaan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Kas</a:t>
            </a:r>
            <a:r>
              <a:rPr lang="en-US" sz="2200" dirty="0"/>
              <a:t> Daerah </a:t>
            </a:r>
            <a:r>
              <a:rPr lang="id-ID" sz="2200" dirty="0"/>
              <a:t>paling lambat Tanggal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jam 16.00 WIB</a:t>
            </a:r>
            <a:r>
              <a:rPr lang="id-ID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200" dirty="0"/>
          </a:p>
          <a:p>
            <a:pPr marL="514350" lvl="0" indent="-514350">
              <a:buAutoNum type="arabicPeriod"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6172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</a:t>
            </a:r>
            <a:r>
              <a:rPr lang="en-US" b="1" dirty="0" smtClean="0"/>
              <a:t>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75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fontScale="92500"/>
          </a:bodyPr>
          <a:lstStyle/>
          <a:p>
            <a:pPr marL="514350" lvl="0" indent="-514350" algn="just">
              <a:buFont typeface="+mj-lt"/>
              <a:buAutoNum type="arabicPeriod" startAt="4"/>
            </a:pPr>
            <a:r>
              <a:rPr lang="id-ID" sz="2200" dirty="0" smtClean="0"/>
              <a:t>Batas </a:t>
            </a:r>
            <a:r>
              <a:rPr lang="id-ID" sz="2200" dirty="0"/>
              <a:t>akhir penyampaian pengajuan SPM</a:t>
            </a:r>
            <a:r>
              <a:rPr lang="en-US" sz="2200" dirty="0"/>
              <a:t>-</a:t>
            </a:r>
            <a:r>
              <a:rPr lang="id-ID" sz="2200" dirty="0"/>
              <a:t>LS yang </a:t>
            </a:r>
            <a:r>
              <a:rPr lang="en-US" sz="2200" dirty="0" err="1"/>
              <a:t>Berita</a:t>
            </a:r>
            <a:r>
              <a:rPr lang="en-US" sz="2200" dirty="0"/>
              <a:t> </a:t>
            </a:r>
            <a:r>
              <a:rPr lang="en-US" sz="2200" dirty="0" err="1"/>
              <a:t>Acara</a:t>
            </a:r>
            <a:r>
              <a:rPr lang="en-US" sz="2200" dirty="0"/>
              <a:t> </a:t>
            </a:r>
            <a:r>
              <a:rPr lang="en-US" sz="2200" dirty="0" err="1"/>
              <a:t>Serah</a:t>
            </a:r>
            <a:r>
              <a:rPr lang="en-US" sz="2200" dirty="0"/>
              <a:t> </a:t>
            </a:r>
            <a:r>
              <a:rPr lang="en-US" sz="2200" dirty="0" err="1"/>
              <a:t>Terima</a:t>
            </a:r>
            <a:r>
              <a:rPr lang="en-US" sz="2200" dirty="0"/>
              <a:t> </a:t>
            </a:r>
            <a:r>
              <a:rPr lang="en-US" sz="2200" dirty="0" err="1"/>
              <a:t>Pekerjaan</a:t>
            </a:r>
            <a:r>
              <a:rPr lang="en-US" sz="2200" dirty="0"/>
              <a:t> (BAST)</a:t>
            </a:r>
            <a:r>
              <a:rPr lang="id-ID" sz="2200" dirty="0"/>
              <a:t> sebelum tanggal 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200" dirty="0"/>
              <a:t>, maka pengajuan SPM</a:t>
            </a:r>
            <a:r>
              <a:rPr lang="en-US" sz="2200" dirty="0"/>
              <a:t>-</a:t>
            </a:r>
            <a:r>
              <a:rPr lang="id-ID" sz="2200" dirty="0"/>
              <a:t>LS ke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Aset</a:t>
            </a:r>
            <a:r>
              <a:rPr lang="en-US" sz="2200" dirty="0"/>
              <a:t> Daerah</a:t>
            </a:r>
            <a:r>
              <a:rPr lang="id-ID" sz="2200" dirty="0"/>
              <a:t> cq. </a:t>
            </a:r>
            <a:r>
              <a:rPr lang="en-US" sz="2200" dirty="0"/>
              <a:t>Sub.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Perbendaharaan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Kas</a:t>
            </a:r>
            <a:r>
              <a:rPr lang="en-US" sz="2200" dirty="0"/>
              <a:t> Daerah </a:t>
            </a:r>
            <a:r>
              <a:rPr lang="id-ID" sz="2200" dirty="0"/>
              <a:t>paling lambat Tanggal 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jam 16.00 WIB</a:t>
            </a:r>
            <a:r>
              <a:rPr lang="id-ID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Font typeface="+mj-lt"/>
              <a:buAutoNum type="arabicPeriod" startAt="4"/>
            </a:pPr>
            <a:r>
              <a:rPr lang="id-ID" sz="2200" dirty="0"/>
              <a:t>Batas akhir penyampaian pengajuan SPM</a:t>
            </a:r>
            <a:r>
              <a:rPr lang="en-US" sz="2200" dirty="0"/>
              <a:t>-</a:t>
            </a:r>
            <a:r>
              <a:rPr lang="id-ID" sz="2200" dirty="0"/>
              <a:t>LS yang </a:t>
            </a:r>
            <a:r>
              <a:rPr lang="en-US" sz="2200" dirty="0" err="1"/>
              <a:t>Berita</a:t>
            </a:r>
            <a:r>
              <a:rPr lang="en-US" sz="2200" dirty="0"/>
              <a:t> </a:t>
            </a:r>
            <a:r>
              <a:rPr lang="en-US" sz="2200" dirty="0" err="1"/>
              <a:t>Acara</a:t>
            </a:r>
            <a:r>
              <a:rPr lang="en-US" sz="2200" dirty="0"/>
              <a:t> </a:t>
            </a:r>
            <a:r>
              <a:rPr lang="en-US" sz="2200" dirty="0" err="1"/>
              <a:t>Serah</a:t>
            </a:r>
            <a:r>
              <a:rPr lang="en-US" sz="2200" dirty="0"/>
              <a:t> </a:t>
            </a:r>
            <a:r>
              <a:rPr lang="en-US" sz="2200" dirty="0" err="1"/>
              <a:t>Terima</a:t>
            </a:r>
            <a:r>
              <a:rPr lang="en-US" sz="2200" dirty="0"/>
              <a:t> </a:t>
            </a:r>
            <a:r>
              <a:rPr lang="en-US" sz="2200" dirty="0" err="1"/>
              <a:t>Pekerjaan</a:t>
            </a:r>
            <a:r>
              <a:rPr lang="en-US" sz="2200" dirty="0"/>
              <a:t> (BAST) </a:t>
            </a:r>
            <a:r>
              <a:rPr lang="en-US" sz="2200" dirty="0" err="1"/>
              <a:t>setelah</a:t>
            </a:r>
            <a:r>
              <a:rPr lang="id-ID" sz="2200" dirty="0"/>
              <a:t> tanggal 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s.d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27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dirty="0"/>
              <a:t>,</a:t>
            </a:r>
            <a:r>
              <a:rPr lang="id-ID" sz="2200" dirty="0"/>
              <a:t> maka pengajuan SPM</a:t>
            </a:r>
            <a:r>
              <a:rPr lang="en-US" sz="2200" dirty="0"/>
              <a:t>-</a:t>
            </a:r>
            <a:r>
              <a:rPr lang="id-ID" sz="2200" dirty="0"/>
              <a:t>LS ke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Aset</a:t>
            </a:r>
            <a:r>
              <a:rPr lang="en-US" sz="2200" dirty="0"/>
              <a:t> Daerah</a:t>
            </a:r>
            <a:r>
              <a:rPr lang="id-ID" sz="2200" dirty="0"/>
              <a:t> cq. </a:t>
            </a:r>
            <a:r>
              <a:rPr lang="en-US" sz="2200" dirty="0"/>
              <a:t>Sub.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Perbendaharaan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Kas</a:t>
            </a:r>
            <a:r>
              <a:rPr lang="en-US" sz="2200" dirty="0"/>
              <a:t> Daerah </a:t>
            </a:r>
            <a:r>
              <a:rPr lang="id-ID" sz="2200" dirty="0"/>
              <a:t>paling lambat Tanggal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jam 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.00 WIB</a:t>
            </a:r>
            <a:r>
              <a:rPr lang="id-ID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just">
              <a:buFont typeface="+mj-lt"/>
              <a:buAutoNum type="arabicPeriod" startAt="4"/>
            </a:pP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Aset</a:t>
            </a:r>
            <a:r>
              <a:rPr lang="en-US" sz="2200" dirty="0"/>
              <a:t> Daerah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menutup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pembuatan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SPM-LS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atas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Belanja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Langsung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mengunci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Program SIPKD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Tanggal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 jam 08.00 WIB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4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4"/>
            </a:pPr>
            <a:endParaRPr lang="en-US" sz="2200" dirty="0"/>
          </a:p>
          <a:p>
            <a:pPr marL="514350" lvl="0" indent="-514350">
              <a:buFont typeface="+mj-lt"/>
              <a:buAutoNum type="arabicPeriod" startAt="4"/>
            </a:pPr>
            <a:endParaRPr lang="en-US" sz="2200" dirty="0"/>
          </a:p>
          <a:p>
            <a:pPr marL="457200" indent="-457200">
              <a:buFont typeface="+mj-lt"/>
              <a:buAutoNum type="arabicPeriod" startAt="4"/>
            </a:pP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62600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56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7"/>
            </a:pP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Berita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Acara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Serah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Pekerjaan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(BAST)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Tanggal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28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s.d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31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pengajuan</a:t>
            </a:r>
            <a:r>
              <a:rPr lang="en-US" sz="2200" dirty="0"/>
              <a:t> SPM-LS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Aset</a:t>
            </a:r>
            <a:r>
              <a:rPr lang="en-US" sz="2200" dirty="0"/>
              <a:t> Daerah</a:t>
            </a:r>
            <a:r>
              <a:rPr lang="id-ID" sz="2200" dirty="0"/>
              <a:t> cq. </a:t>
            </a:r>
            <a:r>
              <a:rPr lang="en-US" sz="2200" dirty="0"/>
              <a:t>Sub.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Perbendaharaan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Kas</a:t>
            </a:r>
            <a:r>
              <a:rPr lang="en-US" sz="2200" dirty="0"/>
              <a:t> Daerah  paling </a:t>
            </a:r>
            <a:r>
              <a:rPr lang="en-US" sz="2200" dirty="0" err="1"/>
              <a:t>lambat</a:t>
            </a:r>
            <a:r>
              <a:rPr lang="en-US" sz="2200" dirty="0"/>
              <a:t> </a:t>
            </a:r>
            <a:r>
              <a:rPr lang="en-US" sz="2200" dirty="0" err="1"/>
              <a:t>tanggal</a:t>
            </a:r>
            <a:r>
              <a:rPr lang="en-US" sz="2200" dirty="0"/>
              <a:t>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2018, jam 10.00 WIB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lvl="0" indent="-514350" algn="just">
              <a:buFont typeface="+mj-lt"/>
              <a:buAutoNum type="arabicPeriod" startAt="7"/>
            </a:pPr>
            <a:r>
              <a:rPr lang="id-ID" sz="2200" dirty="0"/>
              <a:t>Penyampaian pengajuan SPM untuk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Tunjangan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Kinerja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 (TKD)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PNSD</a:t>
            </a:r>
            <a:r>
              <a:rPr lang="id-ID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Absensi Bulan Desember 201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Perangkat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melakukan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koordinasi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Kepegawaian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Pengembangan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Manusia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Daerah,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Pengelola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Keuangan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Aset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cq.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Sub.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Bidang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Perbendaharaan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menerbitkan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SP2D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setelah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Absensi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Kehadiran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tandatangani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oleh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Kepala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Kepegawaian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Pengembangan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Manusia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</a:t>
            </a:r>
            <a:r>
              <a:rPr lang="en-US" sz="2200" dirty="0"/>
              <a:t>.</a:t>
            </a:r>
          </a:p>
          <a:p>
            <a:pPr marL="514350" lvl="0" indent="-514350" algn="just">
              <a:buFont typeface="+mj-lt"/>
              <a:buAutoNum type="arabicPeriod" startAt="7"/>
            </a:pPr>
            <a:r>
              <a:rPr lang="en-US" sz="2200" dirty="0" err="1"/>
              <a:t>Usulan</a:t>
            </a:r>
            <a:r>
              <a:rPr lang="en-US" sz="2200" dirty="0"/>
              <a:t> </a:t>
            </a:r>
            <a:r>
              <a:rPr lang="en-US" sz="2200" dirty="0" err="1"/>
              <a:t>Perubahan</a:t>
            </a:r>
            <a:r>
              <a:rPr lang="en-US" sz="2200" dirty="0"/>
              <a:t> </a:t>
            </a:r>
            <a:r>
              <a:rPr lang="en-US" sz="2200" dirty="0" err="1"/>
              <a:t>pembayaran</a:t>
            </a:r>
            <a:r>
              <a:rPr lang="en-US" sz="2200" dirty="0"/>
              <a:t> </a:t>
            </a:r>
            <a:r>
              <a:rPr lang="en-US" sz="2200" dirty="0" err="1"/>
              <a:t>gaji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Bulan</a:t>
            </a:r>
            <a:r>
              <a:rPr lang="en-US" sz="2200" dirty="0"/>
              <a:t> </a:t>
            </a:r>
            <a:r>
              <a:rPr lang="en-US" sz="2200" dirty="0" err="1"/>
              <a:t>Januari</a:t>
            </a:r>
            <a:r>
              <a:rPr lang="en-US" sz="2200" dirty="0"/>
              <a:t> 2019 paling </a:t>
            </a:r>
            <a:r>
              <a:rPr lang="en-US" sz="2200" dirty="0" err="1"/>
              <a:t>lambat</a:t>
            </a:r>
            <a:r>
              <a:rPr lang="en-US" sz="2200" dirty="0"/>
              <a:t> </a:t>
            </a:r>
            <a:r>
              <a:rPr lang="en-US" sz="2200" dirty="0" err="1"/>
              <a:t>Tanggal</a:t>
            </a:r>
            <a:r>
              <a:rPr lang="en-US" sz="2200" dirty="0"/>
              <a:t>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2018.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Font typeface="+mj-lt"/>
              <a:buAutoNum type="arabicPeriod" startAt="7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7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7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7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7"/>
            </a:pPr>
            <a:endParaRPr lang="en-US" sz="2200" dirty="0"/>
          </a:p>
          <a:p>
            <a:pPr marL="514350" lvl="0" indent="-514350">
              <a:buFont typeface="+mj-lt"/>
              <a:buAutoNum type="arabicPeriod" startAt="7"/>
            </a:pPr>
            <a:endParaRPr lang="en-US" sz="2200" dirty="0"/>
          </a:p>
          <a:p>
            <a:pPr marL="457200" indent="-457200">
              <a:buFont typeface="+mj-lt"/>
              <a:buAutoNum type="arabicPeriod" startAt="7"/>
            </a:pP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6172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019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2766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10"/>
            </a:pPr>
            <a:r>
              <a:rPr lang="en-US" sz="2200" dirty="0" err="1" smtClean="0"/>
              <a:t>Pembayaran</a:t>
            </a:r>
            <a:r>
              <a:rPr lang="en-US" sz="2200" dirty="0" smtClean="0"/>
              <a:t> </a:t>
            </a:r>
            <a:r>
              <a:rPr lang="en-US" sz="2200" dirty="0" err="1"/>
              <a:t>denda</a:t>
            </a:r>
            <a:r>
              <a:rPr lang="en-US" sz="2200" dirty="0"/>
              <a:t> </a:t>
            </a:r>
            <a:r>
              <a:rPr lang="en-US" sz="2200" dirty="0" err="1"/>
              <a:t>keterlambatan</a:t>
            </a:r>
            <a:r>
              <a:rPr lang="en-US" sz="2200" dirty="0"/>
              <a:t> </a:t>
            </a:r>
            <a:r>
              <a:rPr lang="en-US" sz="2200" dirty="0" err="1"/>
              <a:t>pekerjaan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Rekening</a:t>
            </a:r>
            <a:r>
              <a:rPr lang="en-US" sz="2200" dirty="0"/>
              <a:t> </a:t>
            </a:r>
            <a:r>
              <a:rPr lang="en-US" sz="2200" dirty="0" err="1"/>
              <a:t>Kas</a:t>
            </a:r>
            <a:r>
              <a:rPr lang="en-US" sz="2200" dirty="0"/>
              <a:t> </a:t>
            </a:r>
            <a:r>
              <a:rPr lang="en-US" sz="2200" dirty="0" err="1"/>
              <a:t>Umum</a:t>
            </a:r>
            <a:r>
              <a:rPr lang="en-US" sz="2200" dirty="0"/>
              <a:t> Daerah Kota </a:t>
            </a:r>
            <a:r>
              <a:rPr lang="en-US" sz="2200" dirty="0" err="1"/>
              <a:t>Cimahi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Tanggal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28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 jam 12.00 WIB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lvl="0" indent="-514350" algn="just">
              <a:buFont typeface="+mj-lt"/>
              <a:buAutoNum type="arabicPeriod" startAt="10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Pelaksanaan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APBD TA 2018 di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SIPKD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dibuka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Daerah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Tanggal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31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 jam 00.00 WIB,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sehingga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Tahun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Anggaran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2019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Perangkat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sudah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Menu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Pelaksanaan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APBD TA 2018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Januari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2019.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lvl="0" indent="-514350">
              <a:buFont typeface="+mj-lt"/>
              <a:buAutoNum type="arabicPeriod" startAt="10"/>
            </a:pPr>
            <a:endParaRPr lang="en-US" sz="2200" dirty="0"/>
          </a:p>
          <a:p>
            <a:pPr marL="457200" indent="-457200">
              <a:buFont typeface="+mj-lt"/>
              <a:buAutoNum type="arabicPeriod" startAt="10"/>
            </a:pP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617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46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PENYAMPAIAN </a:t>
            </a:r>
            <a:r>
              <a:rPr lang="id-ID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LAPORAN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PERTANGGUNGJAWABAN </a:t>
            </a:r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BENDAHARA PENERIMAAN/PENGELUARAN (SPJ FUNGSIONAL) BULAN DESEMBER 201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BESERTA KELENGKAPANNYA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417637"/>
            <a:ext cx="8229600" cy="4525963"/>
          </a:xfrm>
        </p:spPr>
        <p:txBody>
          <a:bodyPr>
            <a:no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id-ID" sz="2000" dirty="0" smtClean="0"/>
              <a:t>Penyetoran </a:t>
            </a:r>
            <a:r>
              <a:rPr lang="id-ID" sz="2000" dirty="0"/>
              <a:t>oleh bendahara penerimaan, penyetoran sisa kas bendahara pengeluaran Tahun Anggaran 201</a:t>
            </a:r>
            <a:r>
              <a:rPr lang="en-ID" sz="2000" dirty="0"/>
              <a:t>8</a:t>
            </a:r>
            <a:r>
              <a:rPr lang="id-ID" sz="2000" dirty="0"/>
              <a:t> ke</a:t>
            </a:r>
            <a:r>
              <a:rPr lang="en-US" sz="2000" dirty="0"/>
              <a:t> </a:t>
            </a:r>
            <a:r>
              <a:rPr lang="en-US" sz="2000" dirty="0" err="1"/>
              <a:t>Rekening</a:t>
            </a:r>
            <a:r>
              <a:rPr lang="id-ID" sz="2000" dirty="0"/>
              <a:t> Kas Umum Daerah dan setoran-setoran pajak ke Kas Umum Negara disetorkan paling lambat tanggal </a:t>
            </a:r>
            <a:r>
              <a:rPr lang="id-ID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id-ID" sz="2000" dirty="0"/>
              <a:t>Berdasarkan pasal 2 ayat (4) dan pasal 4 ayat (5) Permendagri No</a:t>
            </a:r>
            <a:r>
              <a:rPr lang="en-US" sz="2000" dirty="0" err="1"/>
              <a:t>mor</a:t>
            </a:r>
            <a:r>
              <a:rPr lang="id-ID" sz="2000" dirty="0"/>
              <a:t> 55 Tahun 2008, untuk tertib laporan pertanggungjawaban pada akhir Tahun Anggaran 201</a:t>
            </a:r>
            <a:r>
              <a:rPr lang="en-ID" sz="2000" dirty="0"/>
              <a:t>8</a:t>
            </a:r>
            <a:r>
              <a:rPr lang="id-ID" sz="2000" dirty="0"/>
              <a:t>, pertanggungjawaban penerimaan/pengeluaran dana bulan Desember 201</a:t>
            </a:r>
            <a:r>
              <a:rPr lang="en-ID" sz="2000" dirty="0"/>
              <a:t>8 </a:t>
            </a:r>
            <a:r>
              <a:rPr lang="id-ID" sz="2000" dirty="0"/>
              <a:t>disampaikan paling lambat tanggal </a:t>
            </a:r>
            <a:r>
              <a:rPr lang="en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000" dirty="0"/>
              <a:t>. Laporan Pertanggungjawaban Fungsional bulan Desember 201</a:t>
            </a:r>
            <a:r>
              <a:rPr lang="en-ID" sz="2000" dirty="0"/>
              <a:t>8</a:t>
            </a:r>
            <a:r>
              <a:rPr lang="id-ID" sz="2000" dirty="0"/>
              <a:t> dilampir</a:t>
            </a:r>
            <a:r>
              <a:rPr lang="en-US" sz="2000" dirty="0" err="1"/>
              <a:t>kan</a:t>
            </a:r>
            <a:r>
              <a:rPr lang="id-ID" sz="2000" dirty="0"/>
              <a:t> dengan surat tanda bukti setoran (STS) sisa Uang Persediaan (UP), laporan penutupan kas bulanan, rekening koran dan laporan pihak ke-3 (pajak) yang dipungut dan disetor</a:t>
            </a:r>
            <a:r>
              <a:rPr lang="en-US" sz="2000" dirty="0" err="1"/>
              <a:t>kan</a:t>
            </a:r>
            <a:r>
              <a:rPr lang="id-ID" sz="2000" dirty="0"/>
              <a:t> bendahara.</a:t>
            </a:r>
            <a:endParaRPr lang="en-US" sz="2000" dirty="0"/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000" dirty="0"/>
          </a:p>
          <a:p>
            <a:pPr marL="514350" lvl="0" indent="-514350" algn="just">
              <a:buFont typeface="Arial" pitchFamily="34" charset="0"/>
              <a:buAutoNum type="arabicPeriod"/>
            </a:pPr>
            <a:endParaRPr lang="en-US" sz="2000" dirty="0"/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000" dirty="0"/>
          </a:p>
          <a:p>
            <a:pPr marL="514350" lvl="0" indent="-514350"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6248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31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id-ID" sz="2200" dirty="0" smtClean="0"/>
              <a:t>Jasa </a:t>
            </a:r>
            <a:r>
              <a:rPr lang="id-ID" sz="2200" dirty="0"/>
              <a:t>giro pada rekening bendahara pengeluaran selambat-lambatnya tanggal </a:t>
            </a:r>
            <a:r>
              <a:rPr lang="en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200" dirty="0"/>
              <a:t>disetor</a:t>
            </a:r>
            <a:r>
              <a:rPr lang="en-US" sz="2200" dirty="0" err="1"/>
              <a:t>kan</a:t>
            </a:r>
            <a:r>
              <a:rPr lang="id-ID" sz="2200" dirty="0"/>
              <a:t> ke Rekening Kas Umum Daerah dan rekening tersebut harus ditutup pada tanggal yang bersangkutan.</a:t>
            </a:r>
            <a:endParaRPr lang="en-US" sz="2200" dirty="0"/>
          </a:p>
          <a:p>
            <a:pPr marL="514350" lvl="0" indent="-514350" algn="just">
              <a:buFont typeface="+mj-lt"/>
              <a:buAutoNum type="arabicPeriod" startAt="3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3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3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3"/>
            </a:pPr>
            <a:endParaRPr lang="en-US" sz="2200" dirty="0"/>
          </a:p>
          <a:p>
            <a:pPr marL="514350" lvl="0" indent="-514350">
              <a:buFont typeface="+mj-lt"/>
              <a:buAutoNum type="arabicPeriod" startAt="3"/>
            </a:pPr>
            <a:endParaRPr lang="en-US" sz="2200" dirty="0"/>
          </a:p>
          <a:p>
            <a:pPr marL="457200" indent="-457200">
              <a:buFont typeface="+mj-lt"/>
              <a:buAutoNum type="arabicPeriod" startAt="3"/>
            </a:pP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46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4962"/>
            <a:ext cx="8229600" cy="88423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PERTANGGUNGJAWABAN </a:t>
            </a:r>
            <a:r>
              <a:rPr lang="id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PELAKSANAAN APBD TAHUN ANGGARAN 201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5105400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id-ID" sz="2000" dirty="0" smtClean="0"/>
              <a:t>Berdasarkan </a:t>
            </a:r>
            <a:r>
              <a:rPr lang="id-ID" sz="2000" dirty="0"/>
              <a:t>pasal 232 ayat (6) dan pasal 295 ayat (1) Permendagri        Nomor 13 Tahun 2006 sebagaimana telah beberapakali diubah terakhir dengan Permendagri Nomor 21 Tahun 2011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Pedoman</a:t>
            </a:r>
            <a:r>
              <a:rPr lang="en-US" sz="2000" dirty="0"/>
              <a:t> </a:t>
            </a:r>
            <a:r>
              <a:rPr lang="en-US" sz="2000" dirty="0" err="1"/>
              <a:t>Pengelolaan</a:t>
            </a:r>
            <a:r>
              <a:rPr lang="en-US" sz="2000" dirty="0"/>
              <a:t> </a:t>
            </a:r>
            <a:r>
              <a:rPr lang="en-US" sz="2000" dirty="0" err="1"/>
              <a:t>Keuangan</a:t>
            </a:r>
            <a:r>
              <a:rPr lang="en-US" sz="2000" dirty="0"/>
              <a:t> Daerah</a:t>
            </a:r>
            <a:r>
              <a:rPr lang="id-ID" sz="2000" dirty="0"/>
              <a:t>, PPK SKPD menyiapkan laporan keuangan </a:t>
            </a:r>
            <a:r>
              <a:rPr lang="en-US" sz="2000" dirty="0" err="1"/>
              <a:t>Perangkat</a:t>
            </a:r>
            <a:r>
              <a:rPr lang="en-US" sz="2000" dirty="0"/>
              <a:t> Daerah</a:t>
            </a:r>
            <a:r>
              <a:rPr lang="id-ID" sz="2000" dirty="0"/>
              <a:t> dan disampaikan kepada Wali </a:t>
            </a:r>
            <a:r>
              <a:rPr lang="en-US" sz="2000" dirty="0"/>
              <a:t>K</a:t>
            </a:r>
            <a:r>
              <a:rPr lang="id-ID" sz="2000" dirty="0"/>
              <a:t>ota melalui PPKD paling lambat </a:t>
            </a:r>
            <a:r>
              <a:rPr lang="id-ID" sz="2000" b="1" dirty="0"/>
              <a:t>2 (dua) bulan</a:t>
            </a:r>
            <a:r>
              <a:rPr lang="id-ID" sz="2000" dirty="0"/>
              <a:t> setelah tahun anggaran berakhir. Laporan Keuangan </a:t>
            </a:r>
            <a:r>
              <a:rPr lang="en-US" sz="2000" dirty="0" err="1"/>
              <a:t>Perangkat</a:t>
            </a:r>
            <a:r>
              <a:rPr lang="en-US" sz="2000" dirty="0"/>
              <a:t> Daerah</a:t>
            </a:r>
            <a:r>
              <a:rPr lang="id-ID" sz="2000" dirty="0"/>
              <a:t> seperti disebut diatas terdiri dari :</a:t>
            </a:r>
            <a:endParaRPr lang="en-US" sz="2000" dirty="0"/>
          </a:p>
          <a:p>
            <a:pPr marL="914400" lvl="0" indent="-914400" algn="just">
              <a:buNone/>
            </a:pPr>
            <a:r>
              <a:rPr lang="en-US" sz="2000" dirty="0" smtClean="0"/>
              <a:t>        a. </a:t>
            </a:r>
            <a:r>
              <a:rPr lang="id-ID" sz="2000" dirty="0" smtClean="0"/>
              <a:t>Laporan </a:t>
            </a:r>
            <a:r>
              <a:rPr lang="id-ID" sz="2000" dirty="0"/>
              <a:t>Realisasi Anggaran Permendagri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id-ID" sz="2000" dirty="0"/>
              <a:t> 13 </a:t>
            </a:r>
            <a:r>
              <a:rPr lang="id-ID" sz="2000" dirty="0" smtClean="0"/>
              <a:t>Tahun</a:t>
            </a:r>
            <a:r>
              <a:rPr lang="en-US" sz="2000" dirty="0" smtClean="0"/>
              <a:t> </a:t>
            </a:r>
            <a:r>
              <a:rPr lang="id-ID" sz="2000" dirty="0" smtClean="0"/>
              <a:t>2006</a:t>
            </a:r>
            <a:r>
              <a:rPr lang="id-ID" sz="2000" dirty="0"/>
              <a:t>;</a:t>
            </a:r>
            <a:endParaRPr lang="en-US" sz="2000" dirty="0"/>
          </a:p>
          <a:p>
            <a:pPr marL="914400" lvl="0" indent="-914400" algn="just">
              <a:buNone/>
            </a:pPr>
            <a:r>
              <a:rPr lang="en-US" sz="2000" dirty="0" smtClean="0"/>
              <a:t>        b. </a:t>
            </a:r>
            <a:r>
              <a:rPr lang="id-ID" sz="2000" dirty="0" smtClean="0"/>
              <a:t>Laporan </a:t>
            </a:r>
            <a:r>
              <a:rPr lang="id-ID" sz="2000" dirty="0"/>
              <a:t>Realisasi Anggaran Permendagri </a:t>
            </a:r>
            <a:r>
              <a:rPr lang="en-US" sz="2000" dirty="0" err="1"/>
              <a:t>Nomor</a:t>
            </a:r>
            <a:r>
              <a:rPr lang="id-ID" sz="2000" dirty="0"/>
              <a:t> 64 Tahun 2013;</a:t>
            </a:r>
            <a:endParaRPr lang="en-US" sz="2000" dirty="0"/>
          </a:p>
          <a:p>
            <a:pPr marL="0" lvl="0" indent="0" algn="just">
              <a:buNone/>
            </a:pPr>
            <a:r>
              <a:rPr lang="en-US" sz="2000" dirty="0" smtClean="0"/>
              <a:t>        c. </a:t>
            </a:r>
            <a:r>
              <a:rPr lang="en-US" sz="2000" dirty="0"/>
              <a:t> </a:t>
            </a:r>
            <a:r>
              <a:rPr lang="id-ID" sz="2000" dirty="0" smtClean="0"/>
              <a:t>Neraca</a:t>
            </a:r>
            <a:r>
              <a:rPr lang="id-ID" sz="2000" dirty="0"/>
              <a:t>;</a:t>
            </a:r>
            <a:endParaRPr lang="en-US" sz="2000" dirty="0"/>
          </a:p>
          <a:p>
            <a:pPr marL="0" lvl="0" indent="0" algn="just">
              <a:buNone/>
            </a:pPr>
            <a:r>
              <a:rPr lang="en-US" sz="2000" dirty="0" smtClean="0"/>
              <a:t>        d. </a:t>
            </a:r>
            <a:r>
              <a:rPr lang="en-US" sz="2000" dirty="0" smtClean="0"/>
              <a:t> </a:t>
            </a:r>
            <a:r>
              <a:rPr lang="id-ID" sz="2000" dirty="0" smtClean="0"/>
              <a:t>Laporan </a:t>
            </a:r>
            <a:r>
              <a:rPr lang="id-ID" sz="2000" dirty="0"/>
              <a:t>Operasional;</a:t>
            </a:r>
            <a:endParaRPr lang="en-US" sz="2000" dirty="0"/>
          </a:p>
          <a:p>
            <a:pPr marL="0" lvl="0" indent="0" algn="just">
              <a:buNone/>
            </a:pPr>
            <a:r>
              <a:rPr lang="en-US" sz="2000" dirty="0" smtClean="0"/>
              <a:t>        </a:t>
            </a:r>
            <a:endParaRPr lang="en-US" sz="2000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endParaRPr lang="en-US" sz="2000" dirty="0"/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endParaRPr lang="en-US" sz="20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6324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87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229600" cy="39624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200" dirty="0" smtClean="0"/>
              <a:t>        e. </a:t>
            </a:r>
            <a:r>
              <a:rPr lang="id-ID" sz="2200" dirty="0" smtClean="0"/>
              <a:t>Laporan Perubahan Ekuitas; </a:t>
            </a:r>
            <a:endParaRPr lang="en-US" sz="2200" dirty="0" smtClean="0"/>
          </a:p>
          <a:p>
            <a:pPr marL="0" lvl="0" indent="0" algn="just">
              <a:buNone/>
            </a:pPr>
            <a:r>
              <a:rPr lang="en-US" sz="2200" dirty="0" smtClean="0"/>
              <a:t>        f.  </a:t>
            </a:r>
            <a:r>
              <a:rPr lang="id-ID" sz="2200" dirty="0" smtClean="0"/>
              <a:t>Catatan Atas Laporan Keuangan; dan</a:t>
            </a:r>
            <a:endParaRPr lang="en-US" sz="2200" dirty="0" smtClean="0"/>
          </a:p>
          <a:p>
            <a:pPr marL="0" lvl="0" indent="0" algn="just">
              <a:buNone/>
            </a:pPr>
            <a:r>
              <a:rPr lang="en-ID" sz="2200" dirty="0" smtClean="0"/>
              <a:t>        g. </a:t>
            </a:r>
            <a:r>
              <a:rPr lang="en-ID" sz="2200" dirty="0" err="1" smtClean="0"/>
              <a:t>Lampiran-lampiran</a:t>
            </a:r>
            <a:r>
              <a:rPr lang="en-ID" sz="2200" dirty="0" smtClean="0"/>
              <a:t> </a:t>
            </a:r>
            <a:r>
              <a:rPr lang="en-ID" sz="2200" dirty="0" err="1" smtClean="0"/>
              <a:t>Penjelasan</a:t>
            </a:r>
            <a:r>
              <a:rPr lang="en-ID" sz="2200" dirty="0" smtClean="0"/>
              <a:t> </a:t>
            </a:r>
            <a:r>
              <a:rPr lang="en-ID" sz="2200" dirty="0" err="1" smtClean="0"/>
              <a:t>Laporan</a:t>
            </a:r>
            <a:r>
              <a:rPr lang="en-ID" sz="2200" dirty="0" smtClean="0"/>
              <a:t> </a:t>
            </a:r>
            <a:r>
              <a:rPr lang="en-ID" sz="2200" dirty="0" err="1" smtClean="0"/>
              <a:t>Keuangan</a:t>
            </a:r>
            <a:endParaRPr lang="en-US" sz="2200" dirty="0"/>
          </a:p>
          <a:p>
            <a:pPr marL="0" lvl="0" indent="0" algn="just">
              <a:buNone/>
            </a:pPr>
            <a:endParaRPr lang="en-US" sz="2200" dirty="0"/>
          </a:p>
          <a:p>
            <a:pPr marL="457200" lvl="0" indent="-457200" algn="just">
              <a:buFont typeface="+mj-lt"/>
              <a:buAutoNum type="arabicPeriod" startAt="2"/>
            </a:pPr>
            <a:r>
              <a:rPr lang="id-ID" sz="2200" dirty="0" smtClean="0"/>
              <a:t>Laporan </a:t>
            </a:r>
            <a:r>
              <a:rPr lang="id-ID" sz="2200" dirty="0"/>
              <a:t>Keuangan </a:t>
            </a:r>
            <a:r>
              <a:rPr lang="en-US" sz="2200" dirty="0" err="1"/>
              <a:t>Perangkat</a:t>
            </a:r>
            <a:r>
              <a:rPr lang="en-US" sz="2200" dirty="0"/>
              <a:t> Daerah</a:t>
            </a:r>
            <a:r>
              <a:rPr lang="id-ID" sz="2200" dirty="0"/>
              <a:t> sebagaimana dimaksud di atas dilampiri dengan surat pernyataan Kepala </a:t>
            </a:r>
            <a:r>
              <a:rPr lang="en-US" sz="2200" dirty="0" err="1"/>
              <a:t>Perangkat</a:t>
            </a:r>
            <a:r>
              <a:rPr lang="en-US" sz="2200" dirty="0"/>
              <a:t> Daerah</a:t>
            </a:r>
            <a:r>
              <a:rPr lang="id-ID" sz="2200" dirty="0"/>
              <a:t> bahwa pengelolaan APBD yang menjadi tanggung jawabnya telah diselenggarakan berdasarkan sistem pengendalian intern yang memadai dan standar akuntansi pemerintahan yang sesuai dengan peraturan perundang-undangan.</a:t>
            </a:r>
            <a:endParaRPr lang="en-US" sz="2200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 startAt="2"/>
            </a:pPr>
            <a:endParaRPr lang="en-US" sz="2200" dirty="0"/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2"/>
            </a:pPr>
            <a:endParaRPr lang="en-US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2514600"/>
            <a:ext cx="5867400" cy="9079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3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TERIMA KASIH</a:t>
            </a:r>
            <a:endParaRPr lang="en-US" sz="5300" b="1" cap="all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617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210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437</TotalTime>
  <Words>837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A. PELAKSANAAN APBD KOTA CIMAHI MENJELANG BERAKHIRNYA TAHUN ANGGARAN 2018</vt:lpstr>
      <vt:lpstr>PowerPoint Presentation</vt:lpstr>
      <vt:lpstr>PowerPoint Presentation</vt:lpstr>
      <vt:lpstr>PowerPoint Presentation</vt:lpstr>
      <vt:lpstr>B. PENYAMPAIAN LAPORAN PERTANGGUNGJAWABAN BENDAHARA PENERIMAAN/PENGELUARAN (SPJ FUNGSIONAL) BULAN DESEMBER 2018  BESERTA KELENGKAPANNYA.</vt:lpstr>
      <vt:lpstr>PowerPoint Presentation</vt:lpstr>
      <vt:lpstr> C. PERTANGGUNGJAWABAN PELAKSANAAN APBD TAHUN ANGGARAN 2018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PELAKSANAAN APBD KOTA CIMAHI MENJELANG BERAKHIRNYA TAHUN ANGGARAN 2018</dc:title>
  <dc:creator>user</dc:creator>
  <cp:lastModifiedBy>user</cp:lastModifiedBy>
  <cp:revision>18</cp:revision>
  <dcterms:created xsi:type="dcterms:W3CDTF">2018-11-05T02:10:28Z</dcterms:created>
  <dcterms:modified xsi:type="dcterms:W3CDTF">2018-11-06T06:57:55Z</dcterms:modified>
</cp:coreProperties>
</file>