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1" r:id="rId3"/>
    <p:sldId id="281" r:id="rId4"/>
    <p:sldId id="262" r:id="rId5"/>
    <p:sldId id="283" r:id="rId6"/>
    <p:sldId id="284" r:id="rId7"/>
    <p:sldId id="277" r:id="rId8"/>
    <p:sldId id="274" r:id="rId9"/>
    <p:sldId id="266" r:id="rId10"/>
    <p:sldId id="271" r:id="rId11"/>
    <p:sldId id="270" r:id="rId12"/>
    <p:sldId id="276" r:id="rId13"/>
    <p:sldId id="285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A801B-4036-45C7-825F-775C189ACEE8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CE335AD5-3A95-4A3C-BEBF-9D57AE21A5C7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Gambaran Umum Pengelolaan BMD</a:t>
          </a:r>
          <a:endParaRPr lang="id-ID" sz="2400" dirty="0">
            <a:solidFill>
              <a:schemeClr val="tx1"/>
            </a:solidFill>
          </a:endParaRPr>
        </a:p>
      </dgm:t>
    </dgm:pt>
    <dgm:pt modelId="{3C399D64-5A97-497A-B875-B8D59B72F5F7}" type="parTrans" cxnId="{B210686D-840F-4840-B353-82FECD8B3CA4}">
      <dgm:prSet/>
      <dgm:spPr/>
      <dgm:t>
        <a:bodyPr/>
        <a:lstStyle/>
        <a:p>
          <a:endParaRPr lang="id-ID"/>
        </a:p>
      </dgm:t>
    </dgm:pt>
    <dgm:pt modelId="{744A59DA-1EA5-48C2-A737-5C68EB3E77D8}" type="sibTrans" cxnId="{B210686D-840F-4840-B353-82FECD8B3CA4}">
      <dgm:prSet/>
      <dgm:spPr/>
      <dgm:t>
        <a:bodyPr/>
        <a:lstStyle/>
        <a:p>
          <a:endParaRPr lang="id-ID"/>
        </a:p>
      </dgm:t>
    </dgm:pt>
    <dgm:pt modelId="{E785983F-3AD4-4851-81CE-5BA90370E900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Siklus Pengelolaan BMD</a:t>
          </a:r>
          <a:endParaRPr lang="id-ID" sz="2400" dirty="0">
            <a:solidFill>
              <a:schemeClr val="tx1"/>
            </a:solidFill>
          </a:endParaRPr>
        </a:p>
      </dgm:t>
    </dgm:pt>
    <dgm:pt modelId="{B258D897-A95E-40A2-A759-38D564491942}" type="parTrans" cxnId="{2E6AF4E1-5BA8-4C54-9E4A-851E93D7D683}">
      <dgm:prSet/>
      <dgm:spPr/>
      <dgm:t>
        <a:bodyPr/>
        <a:lstStyle/>
        <a:p>
          <a:endParaRPr lang="id-ID"/>
        </a:p>
      </dgm:t>
    </dgm:pt>
    <dgm:pt modelId="{E9ED4534-69A2-4FE4-A304-7CCC7A5FDCD5}" type="sibTrans" cxnId="{2E6AF4E1-5BA8-4C54-9E4A-851E93D7D683}">
      <dgm:prSet/>
      <dgm:spPr/>
      <dgm:t>
        <a:bodyPr/>
        <a:lstStyle/>
        <a:p>
          <a:endParaRPr lang="id-ID"/>
        </a:p>
      </dgm:t>
    </dgm:pt>
    <dgm:pt modelId="{0BA4E4F7-1339-4D98-B71E-C90E12FEA98E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Sistem Informasi Pengelolaan BMD</a:t>
          </a:r>
          <a:endParaRPr lang="id-ID" sz="2400" dirty="0">
            <a:solidFill>
              <a:schemeClr val="tx1"/>
            </a:solidFill>
          </a:endParaRPr>
        </a:p>
      </dgm:t>
    </dgm:pt>
    <dgm:pt modelId="{A7CCA379-6F15-4A85-9E1F-E65021B31C2E}" type="parTrans" cxnId="{C9AFB467-3411-4019-ADC2-A42E36D67F36}">
      <dgm:prSet/>
      <dgm:spPr/>
      <dgm:t>
        <a:bodyPr/>
        <a:lstStyle/>
        <a:p>
          <a:endParaRPr lang="id-ID"/>
        </a:p>
      </dgm:t>
    </dgm:pt>
    <dgm:pt modelId="{EC00128C-2F21-403D-8A2D-5261C6EC1130}" type="sibTrans" cxnId="{C9AFB467-3411-4019-ADC2-A42E36D67F36}">
      <dgm:prSet/>
      <dgm:spPr/>
      <dgm:t>
        <a:bodyPr/>
        <a:lstStyle/>
        <a:p>
          <a:endParaRPr lang="id-ID"/>
        </a:p>
      </dgm:t>
    </dgm:pt>
    <dgm:pt modelId="{E66A80DF-8942-4DC2-8378-7AA79723F2B8}">
      <dgm:prSet phldrT="[Text]" custT="1"/>
      <dgm:spPr/>
      <dgm:t>
        <a:bodyPr/>
        <a:lstStyle/>
        <a:p>
          <a:r>
            <a:rPr lang="id-ID" sz="2400" smtClean="0">
              <a:solidFill>
                <a:schemeClr val="tx1"/>
              </a:solidFill>
            </a:rPr>
            <a:t>Penatausahaan</a:t>
          </a:r>
          <a:r>
            <a:rPr lang="en-US" sz="2400" smtClean="0">
              <a:solidFill>
                <a:schemeClr val="tx1"/>
              </a:solidFill>
            </a:rPr>
            <a:t>/Inventarisasi</a:t>
          </a:r>
          <a:r>
            <a:rPr lang="id-ID" sz="2400" smtClean="0">
              <a:solidFill>
                <a:schemeClr val="tx1"/>
              </a:solidFill>
            </a:rPr>
            <a:t> BMD</a:t>
          </a:r>
          <a:endParaRPr lang="id-ID" sz="2400" dirty="0">
            <a:solidFill>
              <a:schemeClr val="tx1"/>
            </a:solidFill>
          </a:endParaRPr>
        </a:p>
      </dgm:t>
    </dgm:pt>
    <dgm:pt modelId="{1AA710EA-4998-435B-BD22-8533ABCE7A51}" type="parTrans" cxnId="{154AFE33-41E3-428D-9BC6-7458CEB7373C}">
      <dgm:prSet/>
      <dgm:spPr/>
      <dgm:t>
        <a:bodyPr/>
        <a:lstStyle/>
        <a:p>
          <a:endParaRPr lang="id-ID"/>
        </a:p>
      </dgm:t>
    </dgm:pt>
    <dgm:pt modelId="{56A84212-B764-41C6-8983-B93C67A01747}" type="sibTrans" cxnId="{154AFE33-41E3-428D-9BC6-7458CEB7373C}">
      <dgm:prSet/>
      <dgm:spPr/>
      <dgm:t>
        <a:bodyPr/>
        <a:lstStyle/>
        <a:p>
          <a:endParaRPr lang="id-ID"/>
        </a:p>
      </dgm:t>
    </dgm:pt>
    <dgm:pt modelId="{BB934C4C-7D83-4695-B9E1-C344E7B8F9FC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Penghapusan BMD</a:t>
          </a:r>
          <a:endParaRPr lang="id-ID" sz="2400" dirty="0">
            <a:solidFill>
              <a:schemeClr val="tx1"/>
            </a:solidFill>
          </a:endParaRPr>
        </a:p>
      </dgm:t>
    </dgm:pt>
    <dgm:pt modelId="{AE84396B-D23B-4C48-910C-E7F74D509A61}" type="sibTrans" cxnId="{2846BB0E-BEF1-4A72-9C5F-A4C385E3E193}">
      <dgm:prSet/>
      <dgm:spPr/>
      <dgm:t>
        <a:bodyPr/>
        <a:lstStyle/>
        <a:p>
          <a:endParaRPr lang="id-ID"/>
        </a:p>
      </dgm:t>
    </dgm:pt>
    <dgm:pt modelId="{D45AC076-E40B-4A2C-8E8E-8DE4004283DE}" type="parTrans" cxnId="{2846BB0E-BEF1-4A72-9C5F-A4C385E3E193}">
      <dgm:prSet/>
      <dgm:spPr/>
      <dgm:t>
        <a:bodyPr/>
        <a:lstStyle/>
        <a:p>
          <a:endParaRPr lang="id-ID"/>
        </a:p>
      </dgm:t>
    </dgm:pt>
    <dgm:pt modelId="{2599B856-8C37-4FC3-AD6E-57DD88DB209D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1"/>
              </a:solidFill>
            </a:rPr>
            <a:t>Temuan</a:t>
          </a:r>
          <a:r>
            <a:rPr lang="en-US" sz="2400" dirty="0" smtClean="0">
              <a:solidFill>
                <a:schemeClr val="tx1"/>
              </a:solidFill>
            </a:rPr>
            <a:t> BPK RI</a:t>
          </a:r>
          <a:endParaRPr lang="id-ID" sz="2400" dirty="0">
            <a:solidFill>
              <a:schemeClr val="tx1"/>
            </a:solidFill>
          </a:endParaRPr>
        </a:p>
      </dgm:t>
    </dgm:pt>
    <dgm:pt modelId="{292480DA-06FC-4807-A3A9-2BB7703EE887}" type="parTrans" cxnId="{3EF4DABA-481A-469C-B3DC-DF22E4ADEDC2}">
      <dgm:prSet/>
      <dgm:spPr/>
      <dgm:t>
        <a:bodyPr/>
        <a:lstStyle/>
        <a:p>
          <a:endParaRPr lang="en-US"/>
        </a:p>
      </dgm:t>
    </dgm:pt>
    <dgm:pt modelId="{1CAD34E0-20F8-4956-801F-F4E31E777131}" type="sibTrans" cxnId="{3EF4DABA-481A-469C-B3DC-DF22E4ADEDC2}">
      <dgm:prSet/>
      <dgm:spPr/>
      <dgm:t>
        <a:bodyPr/>
        <a:lstStyle/>
        <a:p>
          <a:endParaRPr lang="en-US"/>
        </a:p>
      </dgm:t>
    </dgm:pt>
    <dgm:pt modelId="{A3ECA455-BDBA-42B9-8F48-AED607053494}">
      <dgm:prSet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Bagan Struktur Pengelolaan BMD</a:t>
          </a:r>
          <a:endParaRPr lang="id-ID" sz="2400" dirty="0">
            <a:solidFill>
              <a:schemeClr val="tx1"/>
            </a:solidFill>
          </a:endParaRPr>
        </a:p>
      </dgm:t>
    </dgm:pt>
    <dgm:pt modelId="{040CEBDA-CB61-4B6F-AD4D-BF972D2F25EE}" type="parTrans" cxnId="{D9F92B20-0D97-472A-8867-2F6D5EE6D0E1}">
      <dgm:prSet/>
      <dgm:spPr/>
      <dgm:t>
        <a:bodyPr/>
        <a:lstStyle/>
        <a:p>
          <a:endParaRPr lang="en-US"/>
        </a:p>
      </dgm:t>
    </dgm:pt>
    <dgm:pt modelId="{CE0BD754-9A9B-44AE-9C16-E4B6E3CAEB3A}" type="sibTrans" cxnId="{D9F92B20-0D97-472A-8867-2F6D5EE6D0E1}">
      <dgm:prSet/>
      <dgm:spPr/>
      <dgm:t>
        <a:bodyPr/>
        <a:lstStyle/>
        <a:p>
          <a:endParaRPr lang="en-US"/>
        </a:p>
      </dgm:t>
    </dgm:pt>
    <dgm:pt modelId="{9D8B392A-B94F-4313-8556-DBDAA17093A4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Dasar Hukum</a:t>
          </a:r>
          <a:endParaRPr lang="id-ID" sz="2400" dirty="0">
            <a:solidFill>
              <a:schemeClr val="tx1"/>
            </a:solidFill>
          </a:endParaRPr>
        </a:p>
      </dgm:t>
    </dgm:pt>
    <dgm:pt modelId="{88E8293B-0327-40BD-889C-9973883763A2}" type="sibTrans" cxnId="{27C629B6-C61D-4964-96C6-7057004376D6}">
      <dgm:prSet/>
      <dgm:spPr/>
      <dgm:t>
        <a:bodyPr/>
        <a:lstStyle/>
        <a:p>
          <a:endParaRPr lang="id-ID"/>
        </a:p>
      </dgm:t>
    </dgm:pt>
    <dgm:pt modelId="{A76608B8-9F34-4330-A7D5-0B6598456601}" type="parTrans" cxnId="{27C629B6-C61D-4964-96C6-7057004376D6}">
      <dgm:prSet/>
      <dgm:spPr/>
      <dgm:t>
        <a:bodyPr/>
        <a:lstStyle/>
        <a:p>
          <a:endParaRPr lang="id-ID"/>
        </a:p>
      </dgm:t>
    </dgm:pt>
    <dgm:pt modelId="{F9F48F0B-A22D-4A49-AC9C-37C9E6BA2877}" type="pres">
      <dgm:prSet presAssocID="{AD6A801B-4036-45C7-825F-775C189ACE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7ED1F22-C5B9-4B88-8C20-4D1C332FDE47}" type="pres">
      <dgm:prSet presAssocID="{9D8B392A-B94F-4313-8556-DBDAA17093A4}" presName="parentLin" presStyleCnt="0"/>
      <dgm:spPr/>
      <dgm:t>
        <a:bodyPr/>
        <a:lstStyle/>
        <a:p>
          <a:endParaRPr lang="en-US"/>
        </a:p>
      </dgm:t>
    </dgm:pt>
    <dgm:pt modelId="{CA26DFAD-7D9C-43CE-B056-1097828B1C87}" type="pres">
      <dgm:prSet presAssocID="{9D8B392A-B94F-4313-8556-DBDAA17093A4}" presName="parentLeftMargin" presStyleLbl="node1" presStyleIdx="0" presStyleCnt="8"/>
      <dgm:spPr/>
      <dgm:t>
        <a:bodyPr/>
        <a:lstStyle/>
        <a:p>
          <a:endParaRPr lang="id-ID"/>
        </a:p>
      </dgm:t>
    </dgm:pt>
    <dgm:pt modelId="{83A6BDE0-6782-4A39-9616-113977A0065E}" type="pres">
      <dgm:prSet presAssocID="{9D8B392A-B94F-4313-8556-DBDAA17093A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A6152E-A663-4C6D-8F9C-5825648A32D6}" type="pres">
      <dgm:prSet presAssocID="{9D8B392A-B94F-4313-8556-DBDAA17093A4}" presName="negativeSpace" presStyleCnt="0"/>
      <dgm:spPr/>
      <dgm:t>
        <a:bodyPr/>
        <a:lstStyle/>
        <a:p>
          <a:endParaRPr lang="en-US"/>
        </a:p>
      </dgm:t>
    </dgm:pt>
    <dgm:pt modelId="{24ECE3AF-CEFD-4C7E-A3E6-C0A09595F0EB}" type="pres">
      <dgm:prSet presAssocID="{9D8B392A-B94F-4313-8556-DBDAA17093A4}" presName="childText" presStyleLbl="conF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6A62C-09C4-4000-843D-33BE46C46519}" type="pres">
      <dgm:prSet presAssocID="{88E8293B-0327-40BD-889C-9973883763A2}" presName="spaceBetweenRectangles" presStyleCnt="0"/>
      <dgm:spPr/>
      <dgm:t>
        <a:bodyPr/>
        <a:lstStyle/>
        <a:p>
          <a:endParaRPr lang="en-US"/>
        </a:p>
      </dgm:t>
    </dgm:pt>
    <dgm:pt modelId="{211D85E7-C347-48F1-8BE1-986ABB2EB201}" type="pres">
      <dgm:prSet presAssocID="{CE335AD5-3A95-4A3C-BEBF-9D57AE21A5C7}" presName="parentLin" presStyleCnt="0"/>
      <dgm:spPr/>
      <dgm:t>
        <a:bodyPr/>
        <a:lstStyle/>
        <a:p>
          <a:endParaRPr lang="en-US"/>
        </a:p>
      </dgm:t>
    </dgm:pt>
    <dgm:pt modelId="{80702261-7570-490F-8366-613716DD3991}" type="pres">
      <dgm:prSet presAssocID="{CE335AD5-3A95-4A3C-BEBF-9D57AE21A5C7}" presName="parentLeftMargin" presStyleLbl="node1" presStyleIdx="0" presStyleCnt="8"/>
      <dgm:spPr/>
      <dgm:t>
        <a:bodyPr/>
        <a:lstStyle/>
        <a:p>
          <a:endParaRPr lang="id-ID"/>
        </a:p>
      </dgm:t>
    </dgm:pt>
    <dgm:pt modelId="{CCB1CBAF-A3F1-406D-B4F9-17EF5C9E140A}" type="pres">
      <dgm:prSet presAssocID="{CE335AD5-3A95-4A3C-BEBF-9D57AE21A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87C4FB-0703-4F21-BDD7-282F80A57CD2}" type="pres">
      <dgm:prSet presAssocID="{CE335AD5-3A95-4A3C-BEBF-9D57AE21A5C7}" presName="negativeSpace" presStyleCnt="0"/>
      <dgm:spPr/>
      <dgm:t>
        <a:bodyPr/>
        <a:lstStyle/>
        <a:p>
          <a:endParaRPr lang="en-US"/>
        </a:p>
      </dgm:t>
    </dgm:pt>
    <dgm:pt modelId="{A2786BA1-8E26-4925-9DA2-73B1B72E39AE}" type="pres">
      <dgm:prSet presAssocID="{CE335AD5-3A95-4A3C-BEBF-9D57AE21A5C7}" presName="childText" presStyleLbl="conF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5C599-CE1B-4E26-B5D5-270A7B916DC2}" type="pres">
      <dgm:prSet presAssocID="{744A59DA-1EA5-48C2-A737-5C68EB3E77D8}" presName="spaceBetweenRectangles" presStyleCnt="0"/>
      <dgm:spPr/>
      <dgm:t>
        <a:bodyPr/>
        <a:lstStyle/>
        <a:p>
          <a:endParaRPr lang="en-US"/>
        </a:p>
      </dgm:t>
    </dgm:pt>
    <dgm:pt modelId="{7B565BBE-3BD4-45AA-88D9-3DFECBAD6DDB}" type="pres">
      <dgm:prSet presAssocID="{E785983F-3AD4-4851-81CE-5BA90370E900}" presName="parentLin" presStyleCnt="0"/>
      <dgm:spPr/>
      <dgm:t>
        <a:bodyPr/>
        <a:lstStyle/>
        <a:p>
          <a:endParaRPr lang="en-US"/>
        </a:p>
      </dgm:t>
    </dgm:pt>
    <dgm:pt modelId="{795A719E-3C8D-4FED-9157-D376903C50B8}" type="pres">
      <dgm:prSet presAssocID="{E785983F-3AD4-4851-81CE-5BA90370E900}" presName="parentLeftMargin" presStyleLbl="node1" presStyleIdx="1" presStyleCnt="8"/>
      <dgm:spPr/>
      <dgm:t>
        <a:bodyPr/>
        <a:lstStyle/>
        <a:p>
          <a:endParaRPr lang="id-ID"/>
        </a:p>
      </dgm:t>
    </dgm:pt>
    <dgm:pt modelId="{2AA904F0-F85B-449F-9170-CA860D14DE4D}" type="pres">
      <dgm:prSet presAssocID="{E785983F-3AD4-4851-81CE-5BA90370E90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2E01E0-0671-455C-8374-F2D988CFD5F0}" type="pres">
      <dgm:prSet presAssocID="{E785983F-3AD4-4851-81CE-5BA90370E900}" presName="negativeSpace" presStyleCnt="0"/>
      <dgm:spPr/>
      <dgm:t>
        <a:bodyPr/>
        <a:lstStyle/>
        <a:p>
          <a:endParaRPr lang="en-US"/>
        </a:p>
      </dgm:t>
    </dgm:pt>
    <dgm:pt modelId="{E17FC323-4E49-4955-8BF1-CBA7F8D8840F}" type="pres">
      <dgm:prSet presAssocID="{E785983F-3AD4-4851-81CE-5BA90370E900}" presName="childText" presStyleLbl="conF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70299-9678-41B8-BBC3-8119256416FD}" type="pres">
      <dgm:prSet presAssocID="{E9ED4534-69A2-4FE4-A304-7CCC7A5FDCD5}" presName="spaceBetweenRectangles" presStyleCnt="0"/>
      <dgm:spPr/>
      <dgm:t>
        <a:bodyPr/>
        <a:lstStyle/>
        <a:p>
          <a:endParaRPr lang="en-US"/>
        </a:p>
      </dgm:t>
    </dgm:pt>
    <dgm:pt modelId="{98F131C8-B611-4BB2-B741-BA5CC6B6AC6C}" type="pres">
      <dgm:prSet presAssocID="{A3ECA455-BDBA-42B9-8F48-AED607053494}" presName="parentLin" presStyleCnt="0"/>
      <dgm:spPr/>
    </dgm:pt>
    <dgm:pt modelId="{592A61B8-8CCC-4919-AD04-52A3FA7E89A9}" type="pres">
      <dgm:prSet presAssocID="{A3ECA455-BDBA-42B9-8F48-AED607053494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C4583ADD-69C2-425C-A095-F043125763C3}" type="pres">
      <dgm:prSet presAssocID="{A3ECA455-BDBA-42B9-8F48-AED607053494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EB703-6435-4B60-A539-7F9D165F2D35}" type="pres">
      <dgm:prSet presAssocID="{A3ECA455-BDBA-42B9-8F48-AED607053494}" presName="negativeSpace" presStyleCnt="0"/>
      <dgm:spPr/>
    </dgm:pt>
    <dgm:pt modelId="{192D4CD6-5068-4E13-B1DB-361EF7B0939C}" type="pres">
      <dgm:prSet presAssocID="{A3ECA455-BDBA-42B9-8F48-AED607053494}" presName="childText" presStyleLbl="conFgAcc1" presStyleIdx="3" presStyleCnt="8">
        <dgm:presLayoutVars>
          <dgm:bulletEnabled val="1"/>
        </dgm:presLayoutVars>
      </dgm:prSet>
      <dgm:spPr/>
    </dgm:pt>
    <dgm:pt modelId="{C213E8BA-54BD-4367-8064-4823FC13EFA4}" type="pres">
      <dgm:prSet presAssocID="{CE0BD754-9A9B-44AE-9C16-E4B6E3CAEB3A}" presName="spaceBetweenRectangles" presStyleCnt="0"/>
      <dgm:spPr/>
    </dgm:pt>
    <dgm:pt modelId="{37B312C9-D948-46D3-BA45-7351D6C876AF}" type="pres">
      <dgm:prSet presAssocID="{0BA4E4F7-1339-4D98-B71E-C90E12FEA98E}" presName="parentLin" presStyleCnt="0"/>
      <dgm:spPr/>
      <dgm:t>
        <a:bodyPr/>
        <a:lstStyle/>
        <a:p>
          <a:endParaRPr lang="en-US"/>
        </a:p>
      </dgm:t>
    </dgm:pt>
    <dgm:pt modelId="{E844621E-22B4-46A1-97B9-ABAACCFE6658}" type="pres">
      <dgm:prSet presAssocID="{0BA4E4F7-1339-4D98-B71E-C90E12FEA98E}" presName="parentLeftMargin" presStyleLbl="node1" presStyleIdx="3" presStyleCnt="8"/>
      <dgm:spPr/>
      <dgm:t>
        <a:bodyPr/>
        <a:lstStyle/>
        <a:p>
          <a:endParaRPr lang="id-ID"/>
        </a:p>
      </dgm:t>
    </dgm:pt>
    <dgm:pt modelId="{76DD7ADC-9240-4F7B-8F69-AF011E918288}" type="pres">
      <dgm:prSet presAssocID="{0BA4E4F7-1339-4D98-B71E-C90E12FEA98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BD786AD-0AF9-41B8-A193-6A654C69E2AC}" type="pres">
      <dgm:prSet presAssocID="{0BA4E4F7-1339-4D98-B71E-C90E12FEA98E}" presName="negativeSpace" presStyleCnt="0"/>
      <dgm:spPr/>
      <dgm:t>
        <a:bodyPr/>
        <a:lstStyle/>
        <a:p>
          <a:endParaRPr lang="en-US"/>
        </a:p>
      </dgm:t>
    </dgm:pt>
    <dgm:pt modelId="{FECC6919-3AC5-42E6-8B9C-4A9ECB55D05B}" type="pres">
      <dgm:prSet presAssocID="{0BA4E4F7-1339-4D98-B71E-C90E12FEA98E}" presName="childText" presStyleLbl="conF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5C1AE-BF34-4FA3-9241-8E1A39B2E2B1}" type="pres">
      <dgm:prSet presAssocID="{EC00128C-2F21-403D-8A2D-5261C6EC1130}" presName="spaceBetweenRectangles" presStyleCnt="0"/>
      <dgm:spPr/>
      <dgm:t>
        <a:bodyPr/>
        <a:lstStyle/>
        <a:p>
          <a:endParaRPr lang="en-US"/>
        </a:p>
      </dgm:t>
    </dgm:pt>
    <dgm:pt modelId="{42141B29-FA71-44F7-98DB-99421A2AF0B0}" type="pres">
      <dgm:prSet presAssocID="{E66A80DF-8942-4DC2-8378-7AA79723F2B8}" presName="parentLin" presStyleCnt="0"/>
      <dgm:spPr/>
      <dgm:t>
        <a:bodyPr/>
        <a:lstStyle/>
        <a:p>
          <a:endParaRPr lang="en-US"/>
        </a:p>
      </dgm:t>
    </dgm:pt>
    <dgm:pt modelId="{AE74B5EA-E765-489E-8152-EFC2A850160A}" type="pres">
      <dgm:prSet presAssocID="{E66A80DF-8942-4DC2-8378-7AA79723F2B8}" presName="parentLeftMargin" presStyleLbl="node1" presStyleIdx="4" presStyleCnt="8"/>
      <dgm:spPr/>
      <dgm:t>
        <a:bodyPr/>
        <a:lstStyle/>
        <a:p>
          <a:endParaRPr lang="id-ID"/>
        </a:p>
      </dgm:t>
    </dgm:pt>
    <dgm:pt modelId="{C50C47A2-F114-42AD-A2F9-7B160445D540}" type="pres">
      <dgm:prSet presAssocID="{E66A80DF-8942-4DC2-8378-7AA79723F2B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A4BFF8-4DE2-4053-BAFC-3A11658F306D}" type="pres">
      <dgm:prSet presAssocID="{E66A80DF-8942-4DC2-8378-7AA79723F2B8}" presName="negativeSpace" presStyleCnt="0"/>
      <dgm:spPr/>
      <dgm:t>
        <a:bodyPr/>
        <a:lstStyle/>
        <a:p>
          <a:endParaRPr lang="en-US"/>
        </a:p>
      </dgm:t>
    </dgm:pt>
    <dgm:pt modelId="{3A03F771-371A-4F6C-9FAB-72D277B593B5}" type="pres">
      <dgm:prSet presAssocID="{E66A80DF-8942-4DC2-8378-7AA79723F2B8}" presName="childText" presStyleLbl="conF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BE82F-E904-4260-A3B5-C5303F8A1ECC}" type="pres">
      <dgm:prSet presAssocID="{56A84212-B764-41C6-8983-B93C67A01747}" presName="spaceBetweenRectangles" presStyleCnt="0"/>
      <dgm:spPr/>
      <dgm:t>
        <a:bodyPr/>
        <a:lstStyle/>
        <a:p>
          <a:endParaRPr lang="en-US"/>
        </a:p>
      </dgm:t>
    </dgm:pt>
    <dgm:pt modelId="{15C09711-3D77-41B0-A1DA-D34807B53D37}" type="pres">
      <dgm:prSet presAssocID="{BB934C4C-7D83-4695-B9E1-C344E7B8F9FC}" presName="parentLin" presStyleCnt="0"/>
      <dgm:spPr/>
      <dgm:t>
        <a:bodyPr/>
        <a:lstStyle/>
        <a:p>
          <a:endParaRPr lang="en-US"/>
        </a:p>
      </dgm:t>
    </dgm:pt>
    <dgm:pt modelId="{0D5D22BF-B613-42B4-85B9-8BC82B935988}" type="pres">
      <dgm:prSet presAssocID="{BB934C4C-7D83-4695-B9E1-C344E7B8F9FC}" presName="parentLeftMargin" presStyleLbl="node1" presStyleIdx="5" presStyleCnt="8"/>
      <dgm:spPr/>
      <dgm:t>
        <a:bodyPr/>
        <a:lstStyle/>
        <a:p>
          <a:endParaRPr lang="id-ID"/>
        </a:p>
      </dgm:t>
    </dgm:pt>
    <dgm:pt modelId="{ED11EDC7-C91D-4BFE-AA79-331CF8D9829F}" type="pres">
      <dgm:prSet presAssocID="{BB934C4C-7D83-4695-B9E1-C344E7B8F9F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0D9FB93-AC7E-47B3-A1F3-2D764DF8E865}" type="pres">
      <dgm:prSet presAssocID="{BB934C4C-7D83-4695-B9E1-C344E7B8F9FC}" presName="negativeSpace" presStyleCnt="0"/>
      <dgm:spPr/>
      <dgm:t>
        <a:bodyPr/>
        <a:lstStyle/>
        <a:p>
          <a:endParaRPr lang="en-US"/>
        </a:p>
      </dgm:t>
    </dgm:pt>
    <dgm:pt modelId="{3EC595BC-828B-44EB-8BE2-481957711E94}" type="pres">
      <dgm:prSet presAssocID="{BB934C4C-7D83-4695-B9E1-C344E7B8F9FC}" presName="childText" presStyleLbl="conF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48886-ABB9-4A70-9A9A-55C688010F43}" type="pres">
      <dgm:prSet presAssocID="{AE84396B-D23B-4C48-910C-E7F74D509A61}" presName="spaceBetweenRectangles" presStyleCnt="0"/>
      <dgm:spPr/>
      <dgm:t>
        <a:bodyPr/>
        <a:lstStyle/>
        <a:p>
          <a:endParaRPr lang="en-US"/>
        </a:p>
      </dgm:t>
    </dgm:pt>
    <dgm:pt modelId="{261B9AFF-B22B-46C9-B6F5-154A243596C8}" type="pres">
      <dgm:prSet presAssocID="{2599B856-8C37-4FC3-AD6E-57DD88DB209D}" presName="parentLin" presStyleCnt="0"/>
      <dgm:spPr/>
      <dgm:t>
        <a:bodyPr/>
        <a:lstStyle/>
        <a:p>
          <a:endParaRPr lang="en-US"/>
        </a:p>
      </dgm:t>
    </dgm:pt>
    <dgm:pt modelId="{36425C97-A106-4E8C-957C-408255F288C7}" type="pres">
      <dgm:prSet presAssocID="{2599B856-8C37-4FC3-AD6E-57DD88DB209D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01F6D56E-3CC1-4125-AF11-68D9DAE11D5F}" type="pres">
      <dgm:prSet presAssocID="{2599B856-8C37-4FC3-AD6E-57DD88DB209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45C66-6D5C-4526-BFDD-F02C10D2786B}" type="pres">
      <dgm:prSet presAssocID="{2599B856-8C37-4FC3-AD6E-57DD88DB209D}" presName="negativeSpace" presStyleCnt="0"/>
      <dgm:spPr/>
      <dgm:t>
        <a:bodyPr/>
        <a:lstStyle/>
        <a:p>
          <a:endParaRPr lang="en-US"/>
        </a:p>
      </dgm:t>
    </dgm:pt>
    <dgm:pt modelId="{7C7E0063-8B65-49F7-B357-51BF8505506D}" type="pres">
      <dgm:prSet presAssocID="{2599B856-8C37-4FC3-AD6E-57DD88DB209D}" presName="childText" presStyleLbl="conF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25F94-2F07-4B74-B53F-7DD7E7AC164E}" type="presOf" srcId="{BB934C4C-7D83-4695-B9E1-C344E7B8F9FC}" destId="{0D5D22BF-B613-42B4-85B9-8BC82B935988}" srcOrd="0" destOrd="0" presId="urn:microsoft.com/office/officeart/2005/8/layout/list1"/>
    <dgm:cxn modelId="{3C4CD108-DF90-4591-B14B-4C706CC094D7}" type="presOf" srcId="{A3ECA455-BDBA-42B9-8F48-AED607053494}" destId="{C4583ADD-69C2-425C-A095-F043125763C3}" srcOrd="1" destOrd="0" presId="urn:microsoft.com/office/officeart/2005/8/layout/list1"/>
    <dgm:cxn modelId="{27C629B6-C61D-4964-96C6-7057004376D6}" srcId="{AD6A801B-4036-45C7-825F-775C189ACEE8}" destId="{9D8B392A-B94F-4313-8556-DBDAA17093A4}" srcOrd="0" destOrd="0" parTransId="{A76608B8-9F34-4330-A7D5-0B6598456601}" sibTransId="{88E8293B-0327-40BD-889C-9973883763A2}"/>
    <dgm:cxn modelId="{4F7C81BE-30AE-43B8-AD6E-005F19141E49}" type="presOf" srcId="{BB934C4C-7D83-4695-B9E1-C344E7B8F9FC}" destId="{ED11EDC7-C91D-4BFE-AA79-331CF8D9829F}" srcOrd="1" destOrd="0" presId="urn:microsoft.com/office/officeart/2005/8/layout/list1"/>
    <dgm:cxn modelId="{D9F92B20-0D97-472A-8867-2F6D5EE6D0E1}" srcId="{AD6A801B-4036-45C7-825F-775C189ACEE8}" destId="{A3ECA455-BDBA-42B9-8F48-AED607053494}" srcOrd="3" destOrd="0" parTransId="{040CEBDA-CB61-4B6F-AD4D-BF972D2F25EE}" sibTransId="{CE0BD754-9A9B-44AE-9C16-E4B6E3CAEB3A}"/>
    <dgm:cxn modelId="{154AFE33-41E3-428D-9BC6-7458CEB7373C}" srcId="{AD6A801B-4036-45C7-825F-775C189ACEE8}" destId="{E66A80DF-8942-4DC2-8378-7AA79723F2B8}" srcOrd="5" destOrd="0" parTransId="{1AA710EA-4998-435B-BD22-8533ABCE7A51}" sibTransId="{56A84212-B764-41C6-8983-B93C67A01747}"/>
    <dgm:cxn modelId="{BF6B2E57-BB2D-4D39-94DD-ADC3DBD24A49}" type="presOf" srcId="{E785983F-3AD4-4851-81CE-5BA90370E900}" destId="{2AA904F0-F85B-449F-9170-CA860D14DE4D}" srcOrd="1" destOrd="0" presId="urn:microsoft.com/office/officeart/2005/8/layout/list1"/>
    <dgm:cxn modelId="{C9698E5A-2DEE-4CBD-A8E1-DF2B301AD57C}" type="presOf" srcId="{CE335AD5-3A95-4A3C-BEBF-9D57AE21A5C7}" destId="{CCB1CBAF-A3F1-406D-B4F9-17EF5C9E140A}" srcOrd="1" destOrd="0" presId="urn:microsoft.com/office/officeart/2005/8/layout/list1"/>
    <dgm:cxn modelId="{86BE5306-FBEC-4934-839C-B230E52C40F8}" type="presOf" srcId="{A3ECA455-BDBA-42B9-8F48-AED607053494}" destId="{592A61B8-8CCC-4919-AD04-52A3FA7E89A9}" srcOrd="0" destOrd="0" presId="urn:microsoft.com/office/officeart/2005/8/layout/list1"/>
    <dgm:cxn modelId="{B9ED6F34-420C-4874-885A-70ACD26E94ED}" type="presOf" srcId="{9D8B392A-B94F-4313-8556-DBDAA17093A4}" destId="{CA26DFAD-7D9C-43CE-B056-1097828B1C87}" srcOrd="0" destOrd="0" presId="urn:microsoft.com/office/officeart/2005/8/layout/list1"/>
    <dgm:cxn modelId="{E0158743-5900-48BE-B8AD-EEDC71ED6D6F}" type="presOf" srcId="{2599B856-8C37-4FC3-AD6E-57DD88DB209D}" destId="{01F6D56E-3CC1-4125-AF11-68D9DAE11D5F}" srcOrd="1" destOrd="0" presId="urn:microsoft.com/office/officeart/2005/8/layout/list1"/>
    <dgm:cxn modelId="{EB9FF2C4-4FD6-4284-8C75-881A7950A121}" type="presOf" srcId="{CE335AD5-3A95-4A3C-BEBF-9D57AE21A5C7}" destId="{80702261-7570-490F-8366-613716DD3991}" srcOrd="0" destOrd="0" presId="urn:microsoft.com/office/officeart/2005/8/layout/list1"/>
    <dgm:cxn modelId="{C9AFB467-3411-4019-ADC2-A42E36D67F36}" srcId="{AD6A801B-4036-45C7-825F-775C189ACEE8}" destId="{0BA4E4F7-1339-4D98-B71E-C90E12FEA98E}" srcOrd="4" destOrd="0" parTransId="{A7CCA379-6F15-4A85-9E1F-E65021B31C2E}" sibTransId="{EC00128C-2F21-403D-8A2D-5261C6EC1130}"/>
    <dgm:cxn modelId="{0E9F564B-E760-4C60-ACC7-C54BF4211454}" type="presOf" srcId="{E785983F-3AD4-4851-81CE-5BA90370E900}" destId="{795A719E-3C8D-4FED-9157-D376903C50B8}" srcOrd="0" destOrd="0" presId="urn:microsoft.com/office/officeart/2005/8/layout/list1"/>
    <dgm:cxn modelId="{CC2551BA-A54C-4BD1-AE36-8991E19779F2}" type="presOf" srcId="{2599B856-8C37-4FC3-AD6E-57DD88DB209D}" destId="{36425C97-A106-4E8C-957C-408255F288C7}" srcOrd="0" destOrd="0" presId="urn:microsoft.com/office/officeart/2005/8/layout/list1"/>
    <dgm:cxn modelId="{2E6AF4E1-5BA8-4C54-9E4A-851E93D7D683}" srcId="{AD6A801B-4036-45C7-825F-775C189ACEE8}" destId="{E785983F-3AD4-4851-81CE-5BA90370E900}" srcOrd="2" destOrd="0" parTransId="{B258D897-A95E-40A2-A759-38D564491942}" sibTransId="{E9ED4534-69A2-4FE4-A304-7CCC7A5FDCD5}"/>
    <dgm:cxn modelId="{38F985E2-4B73-47CA-8E65-48F81B7CFB0E}" type="presOf" srcId="{0BA4E4F7-1339-4D98-B71E-C90E12FEA98E}" destId="{76DD7ADC-9240-4F7B-8F69-AF011E918288}" srcOrd="1" destOrd="0" presId="urn:microsoft.com/office/officeart/2005/8/layout/list1"/>
    <dgm:cxn modelId="{EE8B688B-62C5-4EEB-B650-264EAD63405D}" type="presOf" srcId="{9D8B392A-B94F-4313-8556-DBDAA17093A4}" destId="{83A6BDE0-6782-4A39-9616-113977A0065E}" srcOrd="1" destOrd="0" presId="urn:microsoft.com/office/officeart/2005/8/layout/list1"/>
    <dgm:cxn modelId="{3EF4DABA-481A-469C-B3DC-DF22E4ADEDC2}" srcId="{AD6A801B-4036-45C7-825F-775C189ACEE8}" destId="{2599B856-8C37-4FC3-AD6E-57DD88DB209D}" srcOrd="7" destOrd="0" parTransId="{292480DA-06FC-4807-A3A9-2BB7703EE887}" sibTransId="{1CAD34E0-20F8-4956-801F-F4E31E777131}"/>
    <dgm:cxn modelId="{85F74CBC-F28D-406B-867D-3F1CC7126D37}" type="presOf" srcId="{E66A80DF-8942-4DC2-8378-7AA79723F2B8}" destId="{AE74B5EA-E765-489E-8152-EFC2A850160A}" srcOrd="0" destOrd="0" presId="urn:microsoft.com/office/officeart/2005/8/layout/list1"/>
    <dgm:cxn modelId="{16376B3D-8E31-4DCC-9D69-91F3FC12F7C4}" type="presOf" srcId="{AD6A801B-4036-45C7-825F-775C189ACEE8}" destId="{F9F48F0B-A22D-4A49-AC9C-37C9E6BA2877}" srcOrd="0" destOrd="0" presId="urn:microsoft.com/office/officeart/2005/8/layout/list1"/>
    <dgm:cxn modelId="{2846BB0E-BEF1-4A72-9C5F-A4C385E3E193}" srcId="{AD6A801B-4036-45C7-825F-775C189ACEE8}" destId="{BB934C4C-7D83-4695-B9E1-C344E7B8F9FC}" srcOrd="6" destOrd="0" parTransId="{D45AC076-E40B-4A2C-8E8E-8DE4004283DE}" sibTransId="{AE84396B-D23B-4C48-910C-E7F74D509A61}"/>
    <dgm:cxn modelId="{B210686D-840F-4840-B353-82FECD8B3CA4}" srcId="{AD6A801B-4036-45C7-825F-775C189ACEE8}" destId="{CE335AD5-3A95-4A3C-BEBF-9D57AE21A5C7}" srcOrd="1" destOrd="0" parTransId="{3C399D64-5A97-497A-B875-B8D59B72F5F7}" sibTransId="{744A59DA-1EA5-48C2-A737-5C68EB3E77D8}"/>
    <dgm:cxn modelId="{45A8E25B-690A-4CE1-A9B8-BBDFA1181236}" type="presOf" srcId="{0BA4E4F7-1339-4D98-B71E-C90E12FEA98E}" destId="{E844621E-22B4-46A1-97B9-ABAACCFE6658}" srcOrd="0" destOrd="0" presId="urn:microsoft.com/office/officeart/2005/8/layout/list1"/>
    <dgm:cxn modelId="{5735A43C-82C0-49D7-A822-343410999495}" type="presOf" srcId="{E66A80DF-8942-4DC2-8378-7AA79723F2B8}" destId="{C50C47A2-F114-42AD-A2F9-7B160445D540}" srcOrd="1" destOrd="0" presId="urn:microsoft.com/office/officeart/2005/8/layout/list1"/>
    <dgm:cxn modelId="{95228844-0770-411F-80DC-CF908E3421D8}" type="presParOf" srcId="{F9F48F0B-A22D-4A49-AC9C-37C9E6BA2877}" destId="{77ED1F22-C5B9-4B88-8C20-4D1C332FDE47}" srcOrd="0" destOrd="0" presId="urn:microsoft.com/office/officeart/2005/8/layout/list1"/>
    <dgm:cxn modelId="{6395C8EB-9F23-4468-A8D0-C8F40C2C65A7}" type="presParOf" srcId="{77ED1F22-C5B9-4B88-8C20-4D1C332FDE47}" destId="{CA26DFAD-7D9C-43CE-B056-1097828B1C87}" srcOrd="0" destOrd="0" presId="urn:microsoft.com/office/officeart/2005/8/layout/list1"/>
    <dgm:cxn modelId="{0F8F3CBC-AF1A-45E2-BA33-9A18A73D90D2}" type="presParOf" srcId="{77ED1F22-C5B9-4B88-8C20-4D1C332FDE47}" destId="{83A6BDE0-6782-4A39-9616-113977A0065E}" srcOrd="1" destOrd="0" presId="urn:microsoft.com/office/officeart/2005/8/layout/list1"/>
    <dgm:cxn modelId="{CCF6B958-BD90-4CBE-B87E-04015E894ED5}" type="presParOf" srcId="{F9F48F0B-A22D-4A49-AC9C-37C9E6BA2877}" destId="{6AA6152E-A663-4C6D-8F9C-5825648A32D6}" srcOrd="1" destOrd="0" presId="urn:microsoft.com/office/officeart/2005/8/layout/list1"/>
    <dgm:cxn modelId="{3845AC14-EC36-4D12-9908-7C5158CEA296}" type="presParOf" srcId="{F9F48F0B-A22D-4A49-AC9C-37C9E6BA2877}" destId="{24ECE3AF-CEFD-4C7E-A3E6-C0A09595F0EB}" srcOrd="2" destOrd="0" presId="urn:microsoft.com/office/officeart/2005/8/layout/list1"/>
    <dgm:cxn modelId="{2616281E-2F71-42AA-BF09-CF583CC474AB}" type="presParOf" srcId="{F9F48F0B-A22D-4A49-AC9C-37C9E6BA2877}" destId="{8B76A62C-09C4-4000-843D-33BE46C46519}" srcOrd="3" destOrd="0" presId="urn:microsoft.com/office/officeart/2005/8/layout/list1"/>
    <dgm:cxn modelId="{D46E82BA-87D8-4339-9E81-37A613358297}" type="presParOf" srcId="{F9F48F0B-A22D-4A49-AC9C-37C9E6BA2877}" destId="{211D85E7-C347-48F1-8BE1-986ABB2EB201}" srcOrd="4" destOrd="0" presId="urn:microsoft.com/office/officeart/2005/8/layout/list1"/>
    <dgm:cxn modelId="{110082B3-D041-4107-8695-91CD896B3D08}" type="presParOf" srcId="{211D85E7-C347-48F1-8BE1-986ABB2EB201}" destId="{80702261-7570-490F-8366-613716DD3991}" srcOrd="0" destOrd="0" presId="urn:microsoft.com/office/officeart/2005/8/layout/list1"/>
    <dgm:cxn modelId="{60E771CB-81BC-40B1-91ED-DF119C910ACA}" type="presParOf" srcId="{211D85E7-C347-48F1-8BE1-986ABB2EB201}" destId="{CCB1CBAF-A3F1-406D-B4F9-17EF5C9E140A}" srcOrd="1" destOrd="0" presId="urn:microsoft.com/office/officeart/2005/8/layout/list1"/>
    <dgm:cxn modelId="{B9205781-A524-4B06-9E15-D886A711B4C8}" type="presParOf" srcId="{F9F48F0B-A22D-4A49-AC9C-37C9E6BA2877}" destId="{D787C4FB-0703-4F21-BDD7-282F80A57CD2}" srcOrd="5" destOrd="0" presId="urn:microsoft.com/office/officeart/2005/8/layout/list1"/>
    <dgm:cxn modelId="{0C058097-726C-4223-94CA-C2DB0F730597}" type="presParOf" srcId="{F9F48F0B-A22D-4A49-AC9C-37C9E6BA2877}" destId="{A2786BA1-8E26-4925-9DA2-73B1B72E39AE}" srcOrd="6" destOrd="0" presId="urn:microsoft.com/office/officeart/2005/8/layout/list1"/>
    <dgm:cxn modelId="{9702604D-6838-471F-897F-41A6C181FDD0}" type="presParOf" srcId="{F9F48F0B-A22D-4A49-AC9C-37C9E6BA2877}" destId="{36D5C599-CE1B-4E26-B5D5-270A7B916DC2}" srcOrd="7" destOrd="0" presId="urn:microsoft.com/office/officeart/2005/8/layout/list1"/>
    <dgm:cxn modelId="{FC15D7B6-F332-4F09-B64D-EDC8EE69F5B7}" type="presParOf" srcId="{F9F48F0B-A22D-4A49-AC9C-37C9E6BA2877}" destId="{7B565BBE-3BD4-45AA-88D9-3DFECBAD6DDB}" srcOrd="8" destOrd="0" presId="urn:microsoft.com/office/officeart/2005/8/layout/list1"/>
    <dgm:cxn modelId="{94BA2128-5BCB-4C3A-AEC4-F6B64A1001CC}" type="presParOf" srcId="{7B565BBE-3BD4-45AA-88D9-3DFECBAD6DDB}" destId="{795A719E-3C8D-4FED-9157-D376903C50B8}" srcOrd="0" destOrd="0" presId="urn:microsoft.com/office/officeart/2005/8/layout/list1"/>
    <dgm:cxn modelId="{A8300771-9C8F-462F-AEF1-684307D93242}" type="presParOf" srcId="{7B565BBE-3BD4-45AA-88D9-3DFECBAD6DDB}" destId="{2AA904F0-F85B-449F-9170-CA860D14DE4D}" srcOrd="1" destOrd="0" presId="urn:microsoft.com/office/officeart/2005/8/layout/list1"/>
    <dgm:cxn modelId="{F3CAF537-EA8E-4C94-829A-1A287A67541A}" type="presParOf" srcId="{F9F48F0B-A22D-4A49-AC9C-37C9E6BA2877}" destId="{522E01E0-0671-455C-8374-F2D988CFD5F0}" srcOrd="9" destOrd="0" presId="urn:microsoft.com/office/officeart/2005/8/layout/list1"/>
    <dgm:cxn modelId="{DDD804D7-99B0-447B-952A-F3273FFF4834}" type="presParOf" srcId="{F9F48F0B-A22D-4A49-AC9C-37C9E6BA2877}" destId="{E17FC323-4E49-4955-8BF1-CBA7F8D8840F}" srcOrd="10" destOrd="0" presId="urn:microsoft.com/office/officeart/2005/8/layout/list1"/>
    <dgm:cxn modelId="{8F12EA7D-FCDB-47F9-9ED1-2A756D01B4EF}" type="presParOf" srcId="{F9F48F0B-A22D-4A49-AC9C-37C9E6BA2877}" destId="{1A470299-9678-41B8-BBC3-8119256416FD}" srcOrd="11" destOrd="0" presId="urn:microsoft.com/office/officeart/2005/8/layout/list1"/>
    <dgm:cxn modelId="{4F467664-D4CB-4675-B4AF-FA17AAEC2E30}" type="presParOf" srcId="{F9F48F0B-A22D-4A49-AC9C-37C9E6BA2877}" destId="{98F131C8-B611-4BB2-B741-BA5CC6B6AC6C}" srcOrd="12" destOrd="0" presId="urn:microsoft.com/office/officeart/2005/8/layout/list1"/>
    <dgm:cxn modelId="{73C371CF-481D-448C-923C-3F9B0AE24992}" type="presParOf" srcId="{98F131C8-B611-4BB2-B741-BA5CC6B6AC6C}" destId="{592A61B8-8CCC-4919-AD04-52A3FA7E89A9}" srcOrd="0" destOrd="0" presId="urn:microsoft.com/office/officeart/2005/8/layout/list1"/>
    <dgm:cxn modelId="{289AF5FD-BC65-4E10-BFD5-C74FAF57C8F6}" type="presParOf" srcId="{98F131C8-B611-4BB2-B741-BA5CC6B6AC6C}" destId="{C4583ADD-69C2-425C-A095-F043125763C3}" srcOrd="1" destOrd="0" presId="urn:microsoft.com/office/officeart/2005/8/layout/list1"/>
    <dgm:cxn modelId="{91B82393-6F6F-4530-A4CC-7C6F574EE10D}" type="presParOf" srcId="{F9F48F0B-A22D-4A49-AC9C-37C9E6BA2877}" destId="{F25EB703-6435-4B60-A539-7F9D165F2D35}" srcOrd="13" destOrd="0" presId="urn:microsoft.com/office/officeart/2005/8/layout/list1"/>
    <dgm:cxn modelId="{7BA83902-C1FD-45ED-A709-645D53FC6383}" type="presParOf" srcId="{F9F48F0B-A22D-4A49-AC9C-37C9E6BA2877}" destId="{192D4CD6-5068-4E13-B1DB-361EF7B0939C}" srcOrd="14" destOrd="0" presId="urn:microsoft.com/office/officeart/2005/8/layout/list1"/>
    <dgm:cxn modelId="{2DA61FCA-8D69-4302-9C9C-C01DE15E722A}" type="presParOf" srcId="{F9F48F0B-A22D-4A49-AC9C-37C9E6BA2877}" destId="{C213E8BA-54BD-4367-8064-4823FC13EFA4}" srcOrd="15" destOrd="0" presId="urn:microsoft.com/office/officeart/2005/8/layout/list1"/>
    <dgm:cxn modelId="{B8A250B0-05BF-44E4-9977-F3BCB1911A2F}" type="presParOf" srcId="{F9F48F0B-A22D-4A49-AC9C-37C9E6BA2877}" destId="{37B312C9-D948-46D3-BA45-7351D6C876AF}" srcOrd="16" destOrd="0" presId="urn:microsoft.com/office/officeart/2005/8/layout/list1"/>
    <dgm:cxn modelId="{AFCD63DC-87E7-4E46-ACAA-5A7D19A0067B}" type="presParOf" srcId="{37B312C9-D948-46D3-BA45-7351D6C876AF}" destId="{E844621E-22B4-46A1-97B9-ABAACCFE6658}" srcOrd="0" destOrd="0" presId="urn:microsoft.com/office/officeart/2005/8/layout/list1"/>
    <dgm:cxn modelId="{34B99AC1-EBF4-44BD-9D2C-C8D18921D5FC}" type="presParOf" srcId="{37B312C9-D948-46D3-BA45-7351D6C876AF}" destId="{76DD7ADC-9240-4F7B-8F69-AF011E918288}" srcOrd="1" destOrd="0" presId="urn:microsoft.com/office/officeart/2005/8/layout/list1"/>
    <dgm:cxn modelId="{685D53D3-8935-4278-92BD-21CB6FEE86F7}" type="presParOf" srcId="{F9F48F0B-A22D-4A49-AC9C-37C9E6BA2877}" destId="{9BD786AD-0AF9-41B8-A193-6A654C69E2AC}" srcOrd="17" destOrd="0" presId="urn:microsoft.com/office/officeart/2005/8/layout/list1"/>
    <dgm:cxn modelId="{595DD7C2-20EC-42AC-86A4-EEBE2BF23AA4}" type="presParOf" srcId="{F9F48F0B-A22D-4A49-AC9C-37C9E6BA2877}" destId="{FECC6919-3AC5-42E6-8B9C-4A9ECB55D05B}" srcOrd="18" destOrd="0" presId="urn:microsoft.com/office/officeart/2005/8/layout/list1"/>
    <dgm:cxn modelId="{DE852346-8268-49C7-AD9D-3028F5464946}" type="presParOf" srcId="{F9F48F0B-A22D-4A49-AC9C-37C9E6BA2877}" destId="{D0B5C1AE-BF34-4FA3-9241-8E1A39B2E2B1}" srcOrd="19" destOrd="0" presId="urn:microsoft.com/office/officeart/2005/8/layout/list1"/>
    <dgm:cxn modelId="{BB8C5994-3FF0-4144-B6D1-91CA55D43DED}" type="presParOf" srcId="{F9F48F0B-A22D-4A49-AC9C-37C9E6BA2877}" destId="{42141B29-FA71-44F7-98DB-99421A2AF0B0}" srcOrd="20" destOrd="0" presId="urn:microsoft.com/office/officeart/2005/8/layout/list1"/>
    <dgm:cxn modelId="{01B2943F-00A8-4174-9170-2EDD1FE09B38}" type="presParOf" srcId="{42141B29-FA71-44F7-98DB-99421A2AF0B0}" destId="{AE74B5EA-E765-489E-8152-EFC2A850160A}" srcOrd="0" destOrd="0" presId="urn:microsoft.com/office/officeart/2005/8/layout/list1"/>
    <dgm:cxn modelId="{FEDE7F09-EBD8-4F15-AF68-E1EFDB8CA362}" type="presParOf" srcId="{42141B29-FA71-44F7-98DB-99421A2AF0B0}" destId="{C50C47A2-F114-42AD-A2F9-7B160445D540}" srcOrd="1" destOrd="0" presId="urn:microsoft.com/office/officeart/2005/8/layout/list1"/>
    <dgm:cxn modelId="{EDB23943-0372-40AB-8EA1-40152FF24ED8}" type="presParOf" srcId="{F9F48F0B-A22D-4A49-AC9C-37C9E6BA2877}" destId="{A6A4BFF8-4DE2-4053-BAFC-3A11658F306D}" srcOrd="21" destOrd="0" presId="urn:microsoft.com/office/officeart/2005/8/layout/list1"/>
    <dgm:cxn modelId="{80ADCBFD-16C5-4D42-ABB9-1CCA959D530B}" type="presParOf" srcId="{F9F48F0B-A22D-4A49-AC9C-37C9E6BA2877}" destId="{3A03F771-371A-4F6C-9FAB-72D277B593B5}" srcOrd="22" destOrd="0" presId="urn:microsoft.com/office/officeart/2005/8/layout/list1"/>
    <dgm:cxn modelId="{8562B5C5-E684-493E-9E1F-45BA1C51386E}" type="presParOf" srcId="{F9F48F0B-A22D-4A49-AC9C-37C9E6BA2877}" destId="{4A9BE82F-E904-4260-A3B5-C5303F8A1ECC}" srcOrd="23" destOrd="0" presId="urn:microsoft.com/office/officeart/2005/8/layout/list1"/>
    <dgm:cxn modelId="{5CAD7808-3551-4DE9-B503-5437F4E6148D}" type="presParOf" srcId="{F9F48F0B-A22D-4A49-AC9C-37C9E6BA2877}" destId="{15C09711-3D77-41B0-A1DA-D34807B53D37}" srcOrd="24" destOrd="0" presId="urn:microsoft.com/office/officeart/2005/8/layout/list1"/>
    <dgm:cxn modelId="{EFDFFF6D-E58A-4F1C-837B-40941CEF5650}" type="presParOf" srcId="{15C09711-3D77-41B0-A1DA-D34807B53D37}" destId="{0D5D22BF-B613-42B4-85B9-8BC82B935988}" srcOrd="0" destOrd="0" presId="urn:microsoft.com/office/officeart/2005/8/layout/list1"/>
    <dgm:cxn modelId="{80EBF373-9834-48CF-8826-A06ACD70AA51}" type="presParOf" srcId="{15C09711-3D77-41B0-A1DA-D34807B53D37}" destId="{ED11EDC7-C91D-4BFE-AA79-331CF8D9829F}" srcOrd="1" destOrd="0" presId="urn:microsoft.com/office/officeart/2005/8/layout/list1"/>
    <dgm:cxn modelId="{0ACD481E-B73F-4CB3-8DAD-05CE6036B9A1}" type="presParOf" srcId="{F9F48F0B-A22D-4A49-AC9C-37C9E6BA2877}" destId="{A0D9FB93-AC7E-47B3-A1F3-2D764DF8E865}" srcOrd="25" destOrd="0" presId="urn:microsoft.com/office/officeart/2005/8/layout/list1"/>
    <dgm:cxn modelId="{D4B0F023-1DBC-4798-A7DA-F21389EDD374}" type="presParOf" srcId="{F9F48F0B-A22D-4A49-AC9C-37C9E6BA2877}" destId="{3EC595BC-828B-44EB-8BE2-481957711E94}" srcOrd="26" destOrd="0" presId="urn:microsoft.com/office/officeart/2005/8/layout/list1"/>
    <dgm:cxn modelId="{E9B06892-A7E6-4420-9A7A-99213042ABC7}" type="presParOf" srcId="{F9F48F0B-A22D-4A49-AC9C-37C9E6BA2877}" destId="{0EE48886-ABB9-4A70-9A9A-55C688010F43}" srcOrd="27" destOrd="0" presId="urn:microsoft.com/office/officeart/2005/8/layout/list1"/>
    <dgm:cxn modelId="{1359793B-A84B-4E66-8FED-40BDEB6BD4AF}" type="presParOf" srcId="{F9F48F0B-A22D-4A49-AC9C-37C9E6BA2877}" destId="{261B9AFF-B22B-46C9-B6F5-154A243596C8}" srcOrd="28" destOrd="0" presId="urn:microsoft.com/office/officeart/2005/8/layout/list1"/>
    <dgm:cxn modelId="{D2CC7851-47A6-44DB-B5EB-8CF60FD6EF1D}" type="presParOf" srcId="{261B9AFF-B22B-46C9-B6F5-154A243596C8}" destId="{36425C97-A106-4E8C-957C-408255F288C7}" srcOrd="0" destOrd="0" presId="urn:microsoft.com/office/officeart/2005/8/layout/list1"/>
    <dgm:cxn modelId="{B4BC217D-223D-4B52-9192-9DA846F7EB7F}" type="presParOf" srcId="{261B9AFF-B22B-46C9-B6F5-154A243596C8}" destId="{01F6D56E-3CC1-4125-AF11-68D9DAE11D5F}" srcOrd="1" destOrd="0" presId="urn:microsoft.com/office/officeart/2005/8/layout/list1"/>
    <dgm:cxn modelId="{3403B600-A4F2-4DA0-A8FF-42D6918B6AAF}" type="presParOf" srcId="{F9F48F0B-A22D-4A49-AC9C-37C9E6BA2877}" destId="{11C45C66-6D5C-4526-BFDD-F02C10D2786B}" srcOrd="29" destOrd="0" presId="urn:microsoft.com/office/officeart/2005/8/layout/list1"/>
    <dgm:cxn modelId="{8B5E03FF-BF8B-4761-8D1D-96816B114BC6}" type="presParOf" srcId="{F9F48F0B-A22D-4A49-AC9C-37C9E6BA2877}" destId="{7C7E0063-8B65-49F7-B357-51BF8505506D}" srcOrd="30" destOrd="0" presId="urn:microsoft.com/office/officeart/2005/8/layout/list1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2D5F-7728-4EB6-861B-74216BA0343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B6E2-3AB5-4773-A8AC-268B277047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4650640"/>
            <a:ext cx="7329840" cy="85920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5566870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1213-A385-4542-89CB-EE32B3A10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BC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5" Type="http://schemas.openxmlformats.org/officeDocument/2006/relationships/hyperlink" Target="PEDOMAN%20UMUR%20EKONOMIS.xls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7848600" cy="245940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id-ID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  <a:t>EKSPOSE </a:t>
            </a:r>
            <a:r>
              <a:rPr lang="en-US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  <a:t/>
            </a:r>
            <a:br>
              <a:rPr lang="en-US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</a:br>
            <a:r>
              <a:rPr lang="id-ID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  <a:t>PENGELOLAAN BARANG MILIK DAERAH KOTA CIMAHI</a:t>
            </a:r>
            <a:r>
              <a:rPr lang="en-US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  <a:t/>
            </a:r>
            <a:br>
              <a:rPr lang="en-US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</a:br>
            <a:r>
              <a:rPr lang="en-US" sz="4400" b="1" smtClean="0">
                <a:solidFill>
                  <a:schemeClr val="tx1"/>
                </a:solidFill>
                <a:latin typeface="Arial Narrow" pitchFamily="34" charset="0"/>
                <a:cs typeface="Arabic Typesetting" panose="03020402040406030203" pitchFamily="66" charset="-78"/>
              </a:rPr>
              <a:t>2018</a:t>
            </a:r>
            <a:endParaRPr lang="id-ID" sz="4400" b="1" dirty="0">
              <a:solidFill>
                <a:schemeClr val="tx1"/>
              </a:solidFill>
              <a:latin typeface="Arial Narrow" pitchFamily="34" charset="0"/>
              <a:cs typeface="Arabic Typesetting" panose="03020402040406030203" pitchFamily="66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449"/>
          <a:stretch/>
        </p:blipFill>
        <p:spPr>
          <a:xfrm>
            <a:off x="7620000" y="152400"/>
            <a:ext cx="1338939" cy="1406403"/>
          </a:xfrm>
          <a:prstGeom prst="rect">
            <a:avLst/>
          </a:prstGeom>
        </p:spPr>
      </p:pic>
      <p:pic>
        <p:nvPicPr>
          <p:cNvPr id="16386" name="Picture 2" descr="Hasil gambar untuk GAMBAR ASE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191000"/>
            <a:ext cx="3962400" cy="2667000"/>
          </a:xfrm>
          <a:prstGeom prst="rect">
            <a:avLst/>
          </a:prstGeom>
          <a:noFill/>
        </p:spPr>
      </p:pic>
      <p:pic>
        <p:nvPicPr>
          <p:cNvPr id="16388" name="Picture 4" descr="Gambar terkai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91000"/>
            <a:ext cx="4829432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7721599" cy="870857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PENATAUSAHAAN BMD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80458"/>
            <a:ext cx="8178799" cy="456090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id-ID" sz="2000" b="1" dirty="0" smtClean="0">
                <a:solidFill>
                  <a:schemeClr val="tx1"/>
                </a:solidFill>
              </a:rPr>
              <a:t>Pembukuan</a:t>
            </a:r>
            <a:r>
              <a:rPr lang="id-ID" sz="2000" dirty="0" smtClean="0">
                <a:solidFill>
                  <a:schemeClr val="tx1"/>
                </a:solidFill>
              </a:rPr>
              <a:t> (pencatatan menurut penggolongan dan kodefikasi </a:t>
            </a:r>
            <a:r>
              <a:rPr lang="id-ID" sz="2000" smtClean="0">
                <a:solidFill>
                  <a:schemeClr val="tx1"/>
                </a:solidFill>
              </a:rPr>
              <a:t>barang</a:t>
            </a:r>
            <a:r>
              <a:rPr lang="id-ID" sz="2000" smtClean="0">
                <a:solidFill>
                  <a:schemeClr val="tx1"/>
                </a:solidFill>
              </a:rPr>
              <a:t>)</a:t>
            </a:r>
            <a:endParaRPr lang="en-US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smtClean="0">
                <a:solidFill>
                  <a:schemeClr val="tx1"/>
                </a:solidFill>
              </a:rPr>
              <a:t>(Melalui sistem SIPKD Aset yang akan terintegrasi dengan SIPKD Keuangan)</a:t>
            </a:r>
            <a:endParaRPr lang="id-ID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id-ID" sz="2000" b="1" dirty="0" smtClean="0">
                <a:solidFill>
                  <a:schemeClr val="tx1"/>
                </a:solidFill>
              </a:rPr>
              <a:t>Inventarisasi</a:t>
            </a:r>
            <a:r>
              <a:rPr lang="id-ID" sz="2000" dirty="0" smtClean="0">
                <a:solidFill>
                  <a:schemeClr val="tx1"/>
                </a:solidFill>
              </a:rPr>
              <a:t> (sensus 5 (lima) tahun sekali)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id-ID" sz="2000" b="1" dirty="0" smtClean="0">
                <a:solidFill>
                  <a:schemeClr val="tx1"/>
                </a:solidFill>
              </a:rPr>
              <a:t>Pelaporan </a:t>
            </a:r>
            <a:r>
              <a:rPr lang="id-ID" sz="2000" dirty="0" smtClean="0">
                <a:solidFill>
                  <a:schemeClr val="tx1"/>
                </a:solidFill>
              </a:rPr>
              <a:t>(laporan sebagai bahan penyusunan neraca aset)</a:t>
            </a:r>
          </a:p>
          <a:p>
            <a:pPr marL="706438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Laporan Bulanan untuk persediaan dan habis pakai</a:t>
            </a:r>
          </a:p>
          <a:p>
            <a:pPr marL="706438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Laporan Triwulan untuk </a:t>
            </a:r>
            <a:r>
              <a:rPr lang="id-ID" sz="2000" smtClean="0">
                <a:solidFill>
                  <a:schemeClr val="tx1"/>
                </a:solidFill>
              </a:rPr>
              <a:t>belanja </a:t>
            </a:r>
            <a:r>
              <a:rPr lang="id-ID" sz="2000" smtClean="0">
                <a:solidFill>
                  <a:schemeClr val="tx1"/>
                </a:solidFill>
              </a:rPr>
              <a:t>modal/aset</a:t>
            </a:r>
            <a:r>
              <a:rPr lang="en-US" sz="2000" smtClean="0">
                <a:solidFill>
                  <a:schemeClr val="tx1"/>
                </a:solidFill>
              </a:rPr>
              <a:t> tetap</a:t>
            </a:r>
            <a:endParaRPr lang="id-ID" sz="2000" dirty="0" smtClean="0">
              <a:solidFill>
                <a:schemeClr val="tx1"/>
              </a:solidFill>
            </a:endParaRPr>
          </a:p>
          <a:p>
            <a:pPr marL="706438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Laporan </a:t>
            </a:r>
            <a:r>
              <a:rPr lang="id-ID" sz="2000" smtClean="0">
                <a:solidFill>
                  <a:schemeClr val="tx1"/>
                </a:solidFill>
              </a:rPr>
              <a:t>Semesteran </a:t>
            </a:r>
            <a:r>
              <a:rPr lang="id-ID" sz="2000" smtClean="0">
                <a:solidFill>
                  <a:schemeClr val="tx1"/>
                </a:solidFill>
              </a:rPr>
              <a:t>untuk </a:t>
            </a:r>
            <a:r>
              <a:rPr lang="id-ID" sz="2000" dirty="0" smtClean="0">
                <a:solidFill>
                  <a:schemeClr val="tx1"/>
                </a:solidFill>
              </a:rPr>
              <a:t>persediaan, aset tetap, </a:t>
            </a:r>
            <a:r>
              <a:rPr lang="id-ID" sz="2000" smtClean="0">
                <a:solidFill>
                  <a:schemeClr val="tx1"/>
                </a:solidFill>
              </a:rPr>
              <a:t>dan </a:t>
            </a:r>
            <a:r>
              <a:rPr lang="id-ID" sz="2000" smtClean="0">
                <a:solidFill>
                  <a:schemeClr val="tx1"/>
                </a:solidFill>
              </a:rPr>
              <a:t>pemeliharaan</a:t>
            </a:r>
            <a:r>
              <a:rPr lang="en-US" sz="2000" smtClean="0">
                <a:solidFill>
                  <a:schemeClr val="tx1"/>
                </a:solidFill>
              </a:rPr>
              <a:t> (Stock Opname)</a:t>
            </a:r>
          </a:p>
          <a:p>
            <a:pPr marL="706438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Laporan Akhir (Penyusunan Neraca Aset)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536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650"/>
            <a:ext cx="6447501" cy="587189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 smtClean="0"/>
              <a:t>PENGHAPUSAN BMD</a:t>
            </a:r>
            <a:endParaRPr lang="id-ID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0400" y="1036533"/>
            <a:ext cx="1232926" cy="743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BARANG BERGERAK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20309" y="1026661"/>
            <a:ext cx="1240491" cy="7439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 smtClean="0"/>
              <a:t>BARANG TIDAK BERGERAK</a:t>
            </a:r>
            <a:endParaRPr lang="id-ID" dirty="0"/>
          </a:p>
        </p:txBody>
      </p:sp>
      <p:sp>
        <p:nvSpPr>
          <p:cNvPr id="7" name="Down Arrow 6"/>
          <p:cNvSpPr/>
          <p:nvPr/>
        </p:nvSpPr>
        <p:spPr>
          <a:xfrm>
            <a:off x="1655669" y="629683"/>
            <a:ext cx="169770" cy="376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wn Arrow 7"/>
          <p:cNvSpPr/>
          <p:nvPr/>
        </p:nvSpPr>
        <p:spPr>
          <a:xfrm>
            <a:off x="5738531" y="630609"/>
            <a:ext cx="196664" cy="38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86618" y="2191110"/>
            <a:ext cx="5133415" cy="4567940"/>
          </a:xfrm>
          <a:prstGeom prst="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id-ID" sz="1600" dirty="0" smtClean="0"/>
              <a:t>A. PERTIMBANGAN TEKNIS;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―"/>
            </a:pPr>
            <a:r>
              <a:rPr lang="id-ID" sz="1600" dirty="0" smtClean="0"/>
              <a:t>SECARA FISIK TIDAK DAPAT DIGUNAKAN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―"/>
            </a:pPr>
            <a:r>
              <a:rPr lang="id-ID" sz="1600" dirty="0" smtClean="0"/>
              <a:t>TAK DIPAKAI AKIBAT  MODERNISASI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―"/>
            </a:pPr>
            <a:r>
              <a:rPr lang="id-ID" sz="1600" dirty="0" smtClean="0"/>
              <a:t>TELAH MELAMPAUI BATAS WAKTU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―"/>
            </a:pPr>
            <a:r>
              <a:rPr lang="id-ID" sz="1600" dirty="0" smtClean="0"/>
              <a:t>K</a:t>
            </a:r>
            <a:r>
              <a:rPr lang="en-US" sz="1600" dirty="0" smtClean="0"/>
              <a:t>A</a:t>
            </a:r>
            <a:r>
              <a:rPr lang="id-ID" sz="1600" dirty="0" smtClean="0"/>
              <a:t>RENA </a:t>
            </a:r>
            <a:r>
              <a:rPr lang="en-US" sz="1600" dirty="0" smtClean="0"/>
              <a:t>DALAM </a:t>
            </a:r>
            <a:r>
              <a:rPr lang="id-ID" sz="1600" dirty="0" smtClean="0"/>
              <a:t>PENGGUNAAN MENGALAM</a:t>
            </a:r>
            <a:r>
              <a:rPr lang="en-US" sz="1600" dirty="0" smtClean="0"/>
              <a:t>I</a:t>
            </a:r>
            <a:r>
              <a:rPr lang="id-ID" sz="1600" dirty="0" smtClean="0"/>
              <a:t> PERUBAHAN DASAR SPESIFIKASI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id-ID" sz="1600" smtClean="0"/>
              <a:t>B</a:t>
            </a:r>
            <a:r>
              <a:rPr lang="id-ID" sz="1600" dirty="0" smtClean="0"/>
              <a:t>. PERTIMBANGAN EKONOMI;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—"/>
            </a:pPr>
            <a:r>
              <a:rPr lang="id-ID" sz="1600" dirty="0" smtClean="0"/>
              <a:t>SECARA EKONOMIS LEBIH UNTUNG DIHAPUS KARENA COST OPERASIONAL DAN PEMELIHARAAN TINGGI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id-ID" sz="1600" dirty="0" smtClean="0"/>
              <a:t>C</a:t>
            </a:r>
            <a:r>
              <a:rPr lang="id-ID" sz="1600" smtClean="0"/>
              <a:t>. </a:t>
            </a:r>
            <a:r>
              <a:rPr lang="id-ID" sz="1600" smtClean="0"/>
              <a:t>K</a:t>
            </a:r>
            <a:r>
              <a:rPr lang="en-US" sz="1600" smtClean="0"/>
              <a:t>A</a:t>
            </a:r>
            <a:r>
              <a:rPr lang="id-ID" sz="1600" smtClean="0"/>
              <a:t>RENA HILANG/KERUGIAN;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—"/>
            </a:pPr>
            <a:r>
              <a:rPr lang="id-ID" sz="1600" smtClean="0"/>
              <a:t>KESALAHAN KELALAIAN PENYIMPANAN/ PENGURUS BARANG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—"/>
            </a:pPr>
            <a:r>
              <a:rPr lang="id-ID" sz="1600" smtClean="0"/>
              <a:t>DILUAR </a:t>
            </a:r>
            <a:r>
              <a:rPr lang="id-ID" sz="1600" dirty="0" smtClean="0"/>
              <a:t>KESALAHAN KELALAIAN PENYIMPANAN/ PENGURUS BARANG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—"/>
            </a:pPr>
            <a:r>
              <a:rPr lang="id-ID" sz="1600" dirty="0" smtClean="0"/>
              <a:t>MATI BAGI TANAMAN/HEWAN TERNAK</a:t>
            </a:r>
          </a:p>
          <a:p>
            <a:pPr marL="1169988" algn="just">
              <a:spcBef>
                <a:spcPts val="0"/>
              </a:spcBef>
              <a:buFont typeface="Trebuchet MS" panose="020B0603020202020204" pitchFamily="34" charset="0"/>
              <a:buChar char="—"/>
            </a:pPr>
            <a:r>
              <a:rPr lang="id-ID" sz="1600" dirty="0" smtClean="0"/>
              <a:t>KARENA KECELA</a:t>
            </a:r>
            <a:r>
              <a:rPr lang="en-US" sz="1600" dirty="0" smtClean="0"/>
              <a:t>K</a:t>
            </a:r>
            <a:r>
              <a:rPr lang="id-ID" sz="1600" dirty="0" smtClean="0"/>
              <a:t>AAN</a:t>
            </a:r>
            <a:endParaRPr lang="id-ID" sz="1600" dirty="0"/>
          </a:p>
        </p:txBody>
      </p:sp>
      <p:sp>
        <p:nvSpPr>
          <p:cNvPr id="10" name="Down Arrow 9"/>
          <p:cNvSpPr/>
          <p:nvPr/>
        </p:nvSpPr>
        <p:spPr>
          <a:xfrm>
            <a:off x="5738531" y="1781955"/>
            <a:ext cx="196664" cy="38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>
            <a:off x="1642222" y="1791239"/>
            <a:ext cx="196664" cy="38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84" t="627" r="8237" b="-627"/>
          <a:stretch/>
        </p:blipFill>
        <p:spPr>
          <a:xfrm>
            <a:off x="441286" y="4824458"/>
            <a:ext cx="2365828" cy="2019028"/>
          </a:xfrm>
          <a:prstGeom prst="rect">
            <a:avLst/>
          </a:prstGeom>
          <a:solidFill>
            <a:schemeClr val="bg1">
              <a:alpha val="81000"/>
            </a:schemeClr>
          </a:solidFill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90769" y="2191110"/>
            <a:ext cx="3560108" cy="2797750"/>
          </a:xfrm>
          <a:prstGeom prst="rect">
            <a:avLst/>
          </a:prstGeom>
          <a:solidFill>
            <a:schemeClr val="accent1">
              <a:lumMod val="60000"/>
              <a:lumOff val="40000"/>
              <a:alpha val="62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id-ID" sz="1600" dirty="0" smtClean="0"/>
              <a:t>RUSAK BERAT, TERKENA BENCANA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1600" dirty="0" smtClean="0"/>
              <a:t>TIDAK DAPAT DIGUNAKAN SECARA OPTIMAL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1600" dirty="0" smtClean="0"/>
              <a:t>TERKENA PLANOLOGI KOTA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1600" dirty="0" smtClean="0"/>
              <a:t>KEGUTUHAN ORGANISASI KARENA PERKEMBANGAN TUGAS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1600" dirty="0" smtClean="0"/>
              <a:t>PENYATUAN LOKASI DALAM RANGKA EFISIENSI DAN MUDAHKAN KOORDINASI</a:t>
            </a:r>
          </a:p>
        </p:txBody>
      </p:sp>
    </p:spTree>
    <p:extLst>
      <p:ext uri="{BB962C8B-B14F-4D97-AF65-F5344CB8AC3E}">
        <p14:creationId xmlns:p14="http://schemas.microsoft.com/office/powerpoint/2010/main" xmlns="" val="9086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15687"/>
            <a:ext cx="7873999" cy="97715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TEMUAN BPK RI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TA 2017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86754"/>
            <a:ext cx="8102599" cy="489024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sv-SE" smtClean="0">
                <a:solidFill>
                  <a:schemeClr val="tx1"/>
                </a:solidFill>
              </a:rPr>
              <a:t>Biaya pendukung (jasa/honor) </a:t>
            </a:r>
            <a:r>
              <a:rPr lang="sv-SE" smtClean="0">
                <a:solidFill>
                  <a:schemeClr val="tx1"/>
                </a:solidFill>
              </a:rPr>
              <a:t>perolehan </a:t>
            </a:r>
            <a:r>
              <a:rPr lang="sv-SE" smtClean="0">
                <a:solidFill>
                  <a:schemeClr val="tx1"/>
                </a:solidFill>
              </a:rPr>
              <a:t>aset belum melekat dengan aset induk</a:t>
            </a: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Aset rehab/renov belum di lekatkan dengan gedung induk</a:t>
            </a: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Pencatatan aset tetap pda KIB tidak dilengkapi informasi yang memadai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Aset peralatan dan mesin yang hilang belum diproses tuntutan ganti </a:t>
            </a:r>
            <a:r>
              <a:rPr lang="en-US" smtClean="0">
                <a:solidFill>
                  <a:schemeClr val="tx1"/>
                </a:solidFill>
              </a:rPr>
              <a:t>ruginya 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Penentuan </a:t>
            </a:r>
            <a:r>
              <a:rPr lang="en-US" smtClean="0">
                <a:solidFill>
                  <a:schemeClr val="tx1"/>
                </a:solidFill>
              </a:rPr>
              <a:t>tarif sewa </a:t>
            </a:r>
            <a:r>
              <a:rPr lang="en-US" smtClean="0">
                <a:solidFill>
                  <a:schemeClr val="tx1"/>
                </a:solidFill>
              </a:rPr>
              <a:t>tidak </a:t>
            </a:r>
            <a:r>
              <a:rPr lang="en-US" smtClean="0">
                <a:solidFill>
                  <a:schemeClr val="tx1"/>
                </a:solidFill>
              </a:rPr>
              <a:t>memadai</a:t>
            </a:r>
          </a:p>
          <a:p>
            <a:pPr algn="just">
              <a:buFont typeface="+mj-lt"/>
              <a:buAutoNum type="arabicPeriod"/>
            </a:pPr>
            <a:r>
              <a:rPr lang="fi-FI" smtClean="0">
                <a:solidFill>
                  <a:schemeClr val="tx1"/>
                </a:solidFill>
              </a:rPr>
              <a:t>Nilai aset tetap dibawah batas </a:t>
            </a:r>
            <a:r>
              <a:rPr lang="fi-FI" smtClean="0">
                <a:solidFill>
                  <a:schemeClr val="tx1"/>
                </a:solidFill>
              </a:rPr>
              <a:t>nilai </a:t>
            </a:r>
            <a:r>
              <a:rPr lang="fi-FI" smtClean="0">
                <a:solidFill>
                  <a:schemeClr val="tx1"/>
                </a:solidFill>
              </a:rPr>
              <a:t>kapitalisasi</a:t>
            </a:r>
          </a:p>
          <a:p>
            <a:pPr algn="just">
              <a:buFont typeface="+mj-lt"/>
              <a:buAutoNum type="arabicPeriod"/>
            </a:pPr>
            <a:r>
              <a:rPr lang="fi-FI" smtClean="0">
                <a:solidFill>
                  <a:schemeClr val="tx1"/>
                </a:solidFill>
              </a:rPr>
              <a:t>Aset hibah belum dilaporkan sebagai aset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fi-FI" smtClean="0">
                <a:solidFill>
                  <a:schemeClr val="tx1"/>
                </a:solidFill>
              </a:rPr>
              <a:t>Salah klasifikasi aset perangkat lunak (software</a:t>
            </a:r>
            <a:r>
              <a:rPr lang="fi-FI" smtClean="0">
                <a:solidFill>
                  <a:schemeClr val="tx1"/>
                </a:solidFill>
              </a:rPr>
              <a:t>) </a:t>
            </a:r>
            <a:endParaRPr lang="fi-FI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Penghapusan </a:t>
            </a:r>
            <a:r>
              <a:rPr lang="en-US" dirty="0" err="1" smtClean="0">
                <a:solidFill>
                  <a:schemeClr val="tx1"/>
                </a:solidFill>
              </a:rPr>
              <a:t>aset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melebihi</a:t>
            </a:r>
            <a:r>
              <a:rPr lang="en-US" dirty="0" smtClean="0">
                <a:solidFill>
                  <a:schemeClr val="tx1"/>
                </a:solidFill>
              </a:rPr>
              <a:t> limit 2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6233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15687"/>
            <a:ext cx="7873999" cy="97715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TEMUAN BPK RI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TA 2017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86754"/>
            <a:ext cx="8102599" cy="489024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sv-SE" smtClean="0">
                <a:solidFill>
                  <a:schemeClr val="tx1"/>
                </a:solidFill>
              </a:rPr>
              <a:t>Biaya pendukung (jasa/honor) </a:t>
            </a:r>
            <a:r>
              <a:rPr lang="sv-SE" smtClean="0">
                <a:solidFill>
                  <a:schemeClr val="tx1"/>
                </a:solidFill>
              </a:rPr>
              <a:t>perolehan </a:t>
            </a:r>
            <a:r>
              <a:rPr lang="sv-SE" smtClean="0">
                <a:solidFill>
                  <a:schemeClr val="tx1"/>
                </a:solidFill>
              </a:rPr>
              <a:t>aset belum melekat dengan aset induk</a:t>
            </a: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Aset rehab/renov belum di lekatkan dengan gedung induk</a:t>
            </a: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Pencatatan aset tetap pda KIB tidak dilengkapi informasi yang memadai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Aset peralatan dan mesin yang hilang belum diproses tuntutan ganti </a:t>
            </a:r>
            <a:r>
              <a:rPr lang="en-US" smtClean="0">
                <a:solidFill>
                  <a:schemeClr val="tx1"/>
                </a:solidFill>
              </a:rPr>
              <a:t>ruginya 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Penentuan </a:t>
            </a:r>
            <a:r>
              <a:rPr lang="en-US" smtClean="0">
                <a:solidFill>
                  <a:schemeClr val="tx1"/>
                </a:solidFill>
              </a:rPr>
              <a:t>tarif sewa </a:t>
            </a:r>
            <a:r>
              <a:rPr lang="en-US" smtClean="0">
                <a:solidFill>
                  <a:schemeClr val="tx1"/>
                </a:solidFill>
              </a:rPr>
              <a:t>tidak </a:t>
            </a:r>
            <a:r>
              <a:rPr lang="en-US" smtClean="0">
                <a:solidFill>
                  <a:schemeClr val="tx1"/>
                </a:solidFill>
              </a:rPr>
              <a:t>memadai</a:t>
            </a:r>
          </a:p>
          <a:p>
            <a:pPr algn="just">
              <a:buFont typeface="+mj-lt"/>
              <a:buAutoNum type="arabicPeriod"/>
            </a:pPr>
            <a:r>
              <a:rPr lang="fi-FI" smtClean="0">
                <a:solidFill>
                  <a:schemeClr val="tx1"/>
                </a:solidFill>
              </a:rPr>
              <a:t>Nilai aset tetap dibawah batas </a:t>
            </a:r>
            <a:r>
              <a:rPr lang="fi-FI" smtClean="0">
                <a:solidFill>
                  <a:schemeClr val="tx1"/>
                </a:solidFill>
              </a:rPr>
              <a:t>nilai </a:t>
            </a:r>
            <a:r>
              <a:rPr lang="fi-FI" smtClean="0">
                <a:solidFill>
                  <a:schemeClr val="tx1"/>
                </a:solidFill>
              </a:rPr>
              <a:t>kapitalisasi</a:t>
            </a:r>
          </a:p>
          <a:p>
            <a:pPr algn="just">
              <a:buFont typeface="+mj-lt"/>
              <a:buAutoNum type="arabicPeriod"/>
            </a:pPr>
            <a:r>
              <a:rPr lang="fi-FI" smtClean="0">
                <a:solidFill>
                  <a:schemeClr val="tx1"/>
                </a:solidFill>
              </a:rPr>
              <a:t>Aset hibah belum dilaporkan sebagai aset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fi-FI" smtClean="0">
                <a:solidFill>
                  <a:schemeClr val="tx1"/>
                </a:solidFill>
              </a:rPr>
              <a:t>Salah klasifikasi aset perangkat lunak (software</a:t>
            </a:r>
            <a:r>
              <a:rPr lang="fi-FI" smtClean="0">
                <a:solidFill>
                  <a:schemeClr val="tx1"/>
                </a:solidFill>
              </a:rPr>
              <a:t>) </a:t>
            </a:r>
            <a:endParaRPr lang="fi-FI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Penghapusan </a:t>
            </a:r>
            <a:r>
              <a:rPr lang="en-US" dirty="0" err="1" smtClean="0">
                <a:solidFill>
                  <a:schemeClr val="tx1"/>
                </a:solidFill>
              </a:rPr>
              <a:t>aset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melebihi</a:t>
            </a:r>
            <a:r>
              <a:rPr lang="en-US" dirty="0" smtClean="0">
                <a:solidFill>
                  <a:schemeClr val="tx1"/>
                </a:solidFill>
              </a:rPr>
              <a:t> limit 2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6233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4"/>
          <p:cNvSpPr>
            <a:spLocks noChangeShapeType="1"/>
          </p:cNvSpPr>
          <p:nvPr/>
        </p:nvSpPr>
        <p:spPr bwMode="auto">
          <a:xfrm>
            <a:off x="0" y="5876925"/>
            <a:ext cx="9144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987" name="Picture 5" descr="Flies_aw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0" y="2786063"/>
            <a:ext cx="8382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6" descr="Flies_aw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4857750"/>
            <a:ext cx="865188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7" descr="Flies_aw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3284538"/>
            <a:ext cx="6858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8" descr="Flies_away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2349500"/>
            <a:ext cx="45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09" name="WordArt 9"/>
          <p:cNvSpPr>
            <a:spLocks noChangeArrowheads="1" noChangeShapeType="1" noTextEdit="1"/>
          </p:cNvSpPr>
          <p:nvPr/>
        </p:nvSpPr>
        <p:spPr bwMode="auto">
          <a:xfrm>
            <a:off x="468313" y="4365625"/>
            <a:ext cx="6934200" cy="131445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TERIMA KASIH</a:t>
            </a:r>
          </a:p>
        </p:txBody>
      </p:sp>
      <p:sp>
        <p:nvSpPr>
          <p:cNvPr id="41992" name="Right Arrow 9"/>
          <p:cNvSpPr>
            <a:spLocks noChangeArrowheads="1"/>
          </p:cNvSpPr>
          <p:nvPr/>
        </p:nvSpPr>
        <p:spPr bwMode="auto">
          <a:xfrm>
            <a:off x="0" y="3786188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86749" cy="839693"/>
          </a:xfrm>
          <a:solidFill>
            <a:srgbClr val="92D050">
              <a:alpha val="67000"/>
            </a:srgbClr>
          </a:solidFill>
          <a:effectLst>
            <a:reflection blurRad="6350" stA="50000" endA="275" endPos="40000" dist="1016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US" sz="4400" smtClean="0">
                <a:solidFill>
                  <a:schemeClr val="tx1"/>
                </a:solidFill>
                <a:cs typeface="Arabic Typesetting" panose="03020402040406030203" pitchFamily="66" charset="-78"/>
              </a:rPr>
              <a:t/>
            </a:r>
            <a:br>
              <a:rPr lang="en-US" sz="4400" smtClean="0">
                <a:solidFill>
                  <a:schemeClr val="tx1"/>
                </a:solidFill>
                <a:cs typeface="Arabic Typesetting" panose="03020402040406030203" pitchFamily="66" charset="-78"/>
              </a:rPr>
            </a:br>
            <a:r>
              <a:rPr lang="en-US" sz="4400" spc="600" smtClean="0">
                <a:solidFill>
                  <a:schemeClr val="tx1"/>
                </a:solidFill>
                <a:latin typeface="Bauhaus 93" pitchFamily="82" charset="0"/>
                <a:cs typeface="Arabic Typesetting" panose="03020402040406030203" pitchFamily="66" charset="-78"/>
              </a:rPr>
              <a:t>OUTLINE</a:t>
            </a:r>
            <a:r>
              <a:rPr lang="en-US" sz="3200" spc="600" dirty="0" smtClean="0">
                <a:solidFill>
                  <a:schemeClr val="bg1"/>
                </a:solidFill>
                <a:latin typeface="Bauhaus 93" pitchFamily="82" charset="0"/>
                <a:cs typeface="Arabic Typesetting" panose="03020402040406030203" pitchFamily="66" charset="-78"/>
              </a:rPr>
              <a:t/>
            </a:r>
            <a:br>
              <a:rPr lang="en-US" sz="3200" spc="600" dirty="0" smtClean="0">
                <a:solidFill>
                  <a:schemeClr val="bg1"/>
                </a:solidFill>
                <a:latin typeface="Bauhaus 93" pitchFamily="82" charset="0"/>
                <a:cs typeface="Arabic Typesetting" panose="03020402040406030203" pitchFamily="66" charset="-78"/>
              </a:rPr>
            </a:br>
            <a:endParaRPr lang="id-ID" sz="4800" spc="600" dirty="0">
              <a:solidFill>
                <a:schemeClr val="bg1"/>
              </a:solidFill>
              <a:latin typeface="Bauhaus 93" pitchFamily="82" charset="0"/>
              <a:cs typeface="Arabic Typesetting" panose="03020402040406030203" pitchFamily="66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64445233"/>
              </p:ext>
            </p:extLst>
          </p:nvPr>
        </p:nvGraphicFramePr>
        <p:xfrm>
          <a:off x="476251" y="1447801"/>
          <a:ext cx="8286749" cy="517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21703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58"/>
          <p:cNvSpPr>
            <a:spLocks noChangeArrowheads="1"/>
          </p:cNvSpPr>
          <p:nvPr/>
        </p:nvSpPr>
        <p:spPr bwMode="auto">
          <a:xfrm>
            <a:off x="2571750" y="1214439"/>
            <a:ext cx="6400800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800" b="1"/>
              <a:t>	</a:t>
            </a:r>
            <a:r>
              <a:rPr lang="en-US" sz="1400" b="1"/>
              <a:t>PP  Nomor  </a:t>
            </a:r>
            <a:r>
              <a:rPr lang="id-ID" sz="1400" b="1"/>
              <a:t>71 Tahun 2010 tentang Standar Akuntansi Pemerintahan berbasis Akrual.</a:t>
            </a:r>
            <a:endParaRPr lang="en-US" sz="1400" b="1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b="1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/>
              <a:t>	PP  Nomor 27 Tahun 2014 tentang Pengelolaan Barang Milik Negara / Daerah.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</a:pPr>
            <a:endParaRPr lang="en-US" sz="1400" b="1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smtClean="0"/>
              <a:t>                Permendagri No. 19 Tahun 2016 tentang Pedoman Pengelolaan Barang Milik Daerah</a:t>
            </a:r>
            <a:r>
              <a:rPr lang="en-US" sz="1400" b="1"/>
              <a:t>	</a:t>
            </a:r>
            <a:endParaRPr lang="en-US" sz="1400" b="1" smtClean="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b="1" smtClean="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b="1" smtClean="0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 smtClean="0"/>
              <a:t>                Peraturan </a:t>
            </a:r>
            <a:r>
              <a:rPr lang="en-US" sz="1400" b="1"/>
              <a:t>Daerah Kota Cimahi Nomor 2 Tahun 2013 tentang Pokok-Pokok Pengelolaan Keuangan Daerah (Lembaran Daerah Kota Cimahi Tahun 2013 Nomor 58);</a:t>
            </a:r>
            <a:endParaRPr lang="id-ID" sz="1400" b="1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b="1"/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/>
              <a:t>	Peraturan Daerah Kota Cimahi Nomor 8 Tahun 2013 tentang Pengelolaan Barang Milik Daerah (Lembaran Daerah Kota Cimahi Tahun 2013 Nomor 154);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/>
              <a:t>	</a:t>
            </a:r>
          </a:p>
          <a:p>
            <a:pPr marL="609600" indent="-609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b="1"/>
              <a:t>	Kebijakan Akuntansi  Pemerintah Kota Cimahi</a:t>
            </a:r>
          </a:p>
        </p:txBody>
      </p:sp>
      <p:pic>
        <p:nvPicPr>
          <p:cNvPr id="36873" name="Picture 57" descr="anired06_nex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89138"/>
            <a:ext cx="21399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4" name="AutoShape 59"/>
          <p:cNvSpPr>
            <a:spLocks noChangeArrowheads="1"/>
          </p:cNvSpPr>
          <p:nvPr/>
        </p:nvSpPr>
        <p:spPr bwMode="auto">
          <a:xfrm>
            <a:off x="2533650" y="1071563"/>
            <a:ext cx="752475" cy="601662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chemeClr val="hlink"/>
              </a:gs>
              <a:gs pos="100000">
                <a:srgbClr val="00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875" name="AutoShape 60"/>
          <p:cNvSpPr>
            <a:spLocks noChangeArrowheads="1"/>
          </p:cNvSpPr>
          <p:nvPr/>
        </p:nvSpPr>
        <p:spPr bwMode="auto">
          <a:xfrm>
            <a:off x="2533650" y="1801813"/>
            <a:ext cx="738188" cy="646112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chemeClr val="hlink"/>
              </a:gs>
              <a:gs pos="100000">
                <a:srgbClr val="00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876" name="AutoShape 61"/>
          <p:cNvSpPr>
            <a:spLocks noChangeArrowheads="1"/>
          </p:cNvSpPr>
          <p:nvPr/>
        </p:nvSpPr>
        <p:spPr bwMode="auto">
          <a:xfrm>
            <a:off x="2571750" y="2566988"/>
            <a:ext cx="679450" cy="646112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chemeClr val="hlink"/>
              </a:gs>
              <a:gs pos="100000">
                <a:srgbClr val="00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877" name="AutoShape 62"/>
          <p:cNvSpPr>
            <a:spLocks noChangeArrowheads="1"/>
          </p:cNvSpPr>
          <p:nvPr/>
        </p:nvSpPr>
        <p:spPr bwMode="auto">
          <a:xfrm>
            <a:off x="2571750" y="3429000"/>
            <a:ext cx="709613" cy="660400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chemeClr val="hlink"/>
              </a:gs>
              <a:gs pos="100000">
                <a:srgbClr val="00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878" name="AutoShape 63"/>
          <p:cNvSpPr>
            <a:spLocks noChangeArrowheads="1"/>
          </p:cNvSpPr>
          <p:nvPr/>
        </p:nvSpPr>
        <p:spPr bwMode="auto">
          <a:xfrm>
            <a:off x="2528888" y="4257675"/>
            <a:ext cx="723900" cy="688975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chemeClr val="hlink"/>
              </a:gs>
              <a:gs pos="100000">
                <a:srgbClr val="00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50825" y="1590675"/>
            <a:ext cx="1779588" cy="4143375"/>
            <a:chOff x="48" y="1677"/>
            <a:chExt cx="1608" cy="1389"/>
          </a:xfrm>
        </p:grpSpPr>
        <p:pic>
          <p:nvPicPr>
            <p:cNvPr id="36884" name="Picture 4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1833"/>
              <a:ext cx="841" cy="1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5" name="Freeform 46"/>
            <p:cNvSpPr>
              <a:spLocks/>
            </p:cNvSpPr>
            <p:nvPr/>
          </p:nvSpPr>
          <p:spPr bwMode="auto">
            <a:xfrm>
              <a:off x="49" y="1834"/>
              <a:ext cx="839" cy="1139"/>
            </a:xfrm>
            <a:custGeom>
              <a:avLst/>
              <a:gdLst>
                <a:gd name="T0" fmla="*/ 5264 w 803"/>
                <a:gd name="T1" fmla="*/ 3 h 1334"/>
                <a:gd name="T2" fmla="*/ 4647 w 803"/>
                <a:gd name="T3" fmla="*/ 3 h 1334"/>
                <a:gd name="T4" fmla="*/ 4052 w 803"/>
                <a:gd name="T5" fmla="*/ 3 h 1334"/>
                <a:gd name="T6" fmla="*/ 3505 w 803"/>
                <a:gd name="T7" fmla="*/ 3 h 1334"/>
                <a:gd name="T8" fmla="*/ 3010 w 803"/>
                <a:gd name="T9" fmla="*/ 3 h 1334"/>
                <a:gd name="T10" fmla="*/ 2567 w 803"/>
                <a:gd name="T11" fmla="*/ 3 h 1334"/>
                <a:gd name="T12" fmla="*/ 2160 w 803"/>
                <a:gd name="T13" fmla="*/ 3 h 1334"/>
                <a:gd name="T14" fmla="*/ 1825 w 803"/>
                <a:gd name="T15" fmla="*/ 3 h 1334"/>
                <a:gd name="T16" fmla="*/ 1556 w 803"/>
                <a:gd name="T17" fmla="*/ 3 h 1334"/>
                <a:gd name="T18" fmla="*/ 1348 w 803"/>
                <a:gd name="T19" fmla="*/ 3 h 1334"/>
                <a:gd name="T20" fmla="*/ 1218 w 803"/>
                <a:gd name="T21" fmla="*/ 3 h 1334"/>
                <a:gd name="T22" fmla="*/ 1164 w 803"/>
                <a:gd name="T23" fmla="*/ 3 h 1334"/>
                <a:gd name="T24" fmla="*/ 1176 w 803"/>
                <a:gd name="T25" fmla="*/ 3 h 1334"/>
                <a:gd name="T26" fmla="*/ 1271 w 803"/>
                <a:gd name="T27" fmla="*/ 3 h 1334"/>
                <a:gd name="T28" fmla="*/ 1408 w 803"/>
                <a:gd name="T29" fmla="*/ 3 h 1334"/>
                <a:gd name="T30" fmla="*/ 1606 w 803"/>
                <a:gd name="T31" fmla="*/ 3 h 1334"/>
                <a:gd name="T32" fmla="*/ 1859 w 803"/>
                <a:gd name="T33" fmla="*/ 3 h 1334"/>
                <a:gd name="T34" fmla="*/ 2160 w 803"/>
                <a:gd name="T35" fmla="*/ 3 h 1334"/>
                <a:gd name="T36" fmla="*/ 2674 w 803"/>
                <a:gd name="T37" fmla="*/ 3 h 1334"/>
                <a:gd name="T38" fmla="*/ 3498 w 803"/>
                <a:gd name="T39" fmla="*/ 3 h 1334"/>
                <a:gd name="T40" fmla="*/ 4467 w 803"/>
                <a:gd name="T41" fmla="*/ 3 h 1334"/>
                <a:gd name="T42" fmla="*/ 5323 w 803"/>
                <a:gd name="T43" fmla="*/ 3 h 1334"/>
                <a:gd name="T44" fmla="*/ 5786 w 803"/>
                <a:gd name="T45" fmla="*/ 3 h 1334"/>
                <a:gd name="T46" fmla="*/ 5119 w 803"/>
                <a:gd name="T47" fmla="*/ 0 h 1334"/>
                <a:gd name="T48" fmla="*/ 4470 w 803"/>
                <a:gd name="T49" fmla="*/ 3 h 1334"/>
                <a:gd name="T50" fmla="*/ 3863 w 803"/>
                <a:gd name="T51" fmla="*/ 3 h 1334"/>
                <a:gd name="T52" fmla="*/ 3264 w 803"/>
                <a:gd name="T53" fmla="*/ 3 h 1334"/>
                <a:gd name="T54" fmla="*/ 2706 w 803"/>
                <a:gd name="T55" fmla="*/ 3 h 1334"/>
                <a:gd name="T56" fmla="*/ 2184 w 803"/>
                <a:gd name="T57" fmla="*/ 3 h 1334"/>
                <a:gd name="T58" fmla="*/ 1699 w 803"/>
                <a:gd name="T59" fmla="*/ 3 h 1334"/>
                <a:gd name="T60" fmla="*/ 1271 w 803"/>
                <a:gd name="T61" fmla="*/ 3 h 1334"/>
                <a:gd name="T62" fmla="*/ 894 w 803"/>
                <a:gd name="T63" fmla="*/ 3 h 1334"/>
                <a:gd name="T64" fmla="*/ 577 w 803"/>
                <a:gd name="T65" fmla="*/ 3 h 1334"/>
                <a:gd name="T66" fmla="*/ 312 w 803"/>
                <a:gd name="T67" fmla="*/ 3 h 1334"/>
                <a:gd name="T68" fmla="*/ 124 w 803"/>
                <a:gd name="T69" fmla="*/ 3 h 1334"/>
                <a:gd name="T70" fmla="*/ 3 w 803"/>
                <a:gd name="T71" fmla="*/ 3 h 1334"/>
                <a:gd name="T72" fmla="*/ 0 w 803"/>
                <a:gd name="T73" fmla="*/ 3 h 1334"/>
                <a:gd name="T74" fmla="*/ 8 w 803"/>
                <a:gd name="T75" fmla="*/ 3 h 1334"/>
                <a:gd name="T76" fmla="*/ 185 w 803"/>
                <a:gd name="T77" fmla="*/ 3 h 1334"/>
                <a:gd name="T78" fmla="*/ 393 w 803"/>
                <a:gd name="T79" fmla="*/ 3 h 1334"/>
                <a:gd name="T80" fmla="*/ 665 w 803"/>
                <a:gd name="T81" fmla="*/ 3 h 1334"/>
                <a:gd name="T82" fmla="*/ 1007 w 803"/>
                <a:gd name="T83" fmla="*/ 3 h 1334"/>
                <a:gd name="T84" fmla="*/ 1402 w 803"/>
                <a:gd name="T85" fmla="*/ 3 h 1334"/>
                <a:gd name="T86" fmla="*/ 1855 w 803"/>
                <a:gd name="T87" fmla="*/ 3 h 1334"/>
                <a:gd name="T88" fmla="*/ 2358 w 803"/>
                <a:gd name="T89" fmla="*/ 3 h 1334"/>
                <a:gd name="T90" fmla="*/ 2918 w 803"/>
                <a:gd name="T91" fmla="*/ 3 h 1334"/>
                <a:gd name="T92" fmla="*/ 3495 w 803"/>
                <a:gd name="T93" fmla="*/ 3 h 1334"/>
                <a:gd name="T94" fmla="*/ 4112 w 803"/>
                <a:gd name="T95" fmla="*/ 3 h 1334"/>
                <a:gd name="T96" fmla="*/ 4661 w 803"/>
                <a:gd name="T97" fmla="*/ 3 h 1334"/>
                <a:gd name="T98" fmla="*/ 5073 w 803"/>
                <a:gd name="T99" fmla="*/ 3 h 1334"/>
                <a:gd name="T100" fmla="*/ 5456 w 803"/>
                <a:gd name="T101" fmla="*/ 3 h 1334"/>
                <a:gd name="T102" fmla="*/ 5786 w 803"/>
                <a:gd name="T103" fmla="*/ 3 h 13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3"/>
                <a:gd name="T157" fmla="*/ 0 h 1334"/>
                <a:gd name="T158" fmla="*/ 803 w 803"/>
                <a:gd name="T159" fmla="*/ 1334 h 133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3" h="1334">
                  <a:moveTo>
                    <a:pt x="803" y="1329"/>
                  </a:moveTo>
                  <a:lnTo>
                    <a:pt x="785" y="1327"/>
                  </a:lnTo>
                  <a:lnTo>
                    <a:pt x="767" y="1325"/>
                  </a:lnTo>
                  <a:lnTo>
                    <a:pt x="749" y="1322"/>
                  </a:lnTo>
                  <a:lnTo>
                    <a:pt x="731" y="1319"/>
                  </a:lnTo>
                  <a:lnTo>
                    <a:pt x="714" y="1316"/>
                  </a:lnTo>
                  <a:lnTo>
                    <a:pt x="696" y="1312"/>
                  </a:lnTo>
                  <a:lnTo>
                    <a:pt x="679" y="1307"/>
                  </a:lnTo>
                  <a:lnTo>
                    <a:pt x="662" y="1302"/>
                  </a:lnTo>
                  <a:lnTo>
                    <a:pt x="645" y="1297"/>
                  </a:lnTo>
                  <a:lnTo>
                    <a:pt x="628" y="1292"/>
                  </a:lnTo>
                  <a:lnTo>
                    <a:pt x="612" y="1286"/>
                  </a:lnTo>
                  <a:lnTo>
                    <a:pt x="596" y="1280"/>
                  </a:lnTo>
                  <a:lnTo>
                    <a:pt x="579" y="1273"/>
                  </a:lnTo>
                  <a:lnTo>
                    <a:pt x="564" y="1267"/>
                  </a:lnTo>
                  <a:lnTo>
                    <a:pt x="548" y="1259"/>
                  </a:lnTo>
                  <a:lnTo>
                    <a:pt x="533" y="1252"/>
                  </a:lnTo>
                  <a:lnTo>
                    <a:pt x="518" y="1244"/>
                  </a:lnTo>
                  <a:lnTo>
                    <a:pt x="503" y="1235"/>
                  </a:lnTo>
                  <a:lnTo>
                    <a:pt x="488" y="1227"/>
                  </a:lnTo>
                  <a:lnTo>
                    <a:pt x="474" y="1218"/>
                  </a:lnTo>
                  <a:lnTo>
                    <a:pt x="459" y="1209"/>
                  </a:lnTo>
                  <a:lnTo>
                    <a:pt x="446" y="1199"/>
                  </a:lnTo>
                  <a:lnTo>
                    <a:pt x="432" y="1190"/>
                  </a:lnTo>
                  <a:lnTo>
                    <a:pt x="419" y="1179"/>
                  </a:lnTo>
                  <a:lnTo>
                    <a:pt x="406" y="1169"/>
                  </a:lnTo>
                  <a:lnTo>
                    <a:pt x="393" y="1158"/>
                  </a:lnTo>
                  <a:lnTo>
                    <a:pt x="380" y="1148"/>
                  </a:lnTo>
                  <a:lnTo>
                    <a:pt x="368" y="1136"/>
                  </a:lnTo>
                  <a:lnTo>
                    <a:pt x="356" y="1125"/>
                  </a:lnTo>
                  <a:lnTo>
                    <a:pt x="344" y="1113"/>
                  </a:lnTo>
                  <a:lnTo>
                    <a:pt x="333" y="1101"/>
                  </a:lnTo>
                  <a:lnTo>
                    <a:pt x="322" y="1089"/>
                  </a:lnTo>
                  <a:lnTo>
                    <a:pt x="312" y="1076"/>
                  </a:lnTo>
                  <a:lnTo>
                    <a:pt x="301" y="1064"/>
                  </a:lnTo>
                  <a:lnTo>
                    <a:pt x="291" y="1051"/>
                  </a:lnTo>
                  <a:lnTo>
                    <a:pt x="281" y="1038"/>
                  </a:lnTo>
                  <a:lnTo>
                    <a:pt x="272" y="1024"/>
                  </a:lnTo>
                  <a:lnTo>
                    <a:pt x="263" y="1011"/>
                  </a:lnTo>
                  <a:lnTo>
                    <a:pt x="254" y="997"/>
                  </a:lnTo>
                  <a:lnTo>
                    <a:pt x="246" y="983"/>
                  </a:lnTo>
                  <a:lnTo>
                    <a:pt x="238" y="969"/>
                  </a:lnTo>
                  <a:lnTo>
                    <a:pt x="230" y="955"/>
                  </a:lnTo>
                  <a:lnTo>
                    <a:pt x="223" y="940"/>
                  </a:lnTo>
                  <a:lnTo>
                    <a:pt x="216" y="925"/>
                  </a:lnTo>
                  <a:lnTo>
                    <a:pt x="210" y="910"/>
                  </a:lnTo>
                  <a:lnTo>
                    <a:pt x="203" y="895"/>
                  </a:lnTo>
                  <a:lnTo>
                    <a:pt x="198" y="880"/>
                  </a:lnTo>
                  <a:lnTo>
                    <a:pt x="192" y="865"/>
                  </a:lnTo>
                  <a:lnTo>
                    <a:pt x="188" y="849"/>
                  </a:lnTo>
                  <a:lnTo>
                    <a:pt x="183" y="833"/>
                  </a:lnTo>
                  <a:lnTo>
                    <a:pt x="179" y="817"/>
                  </a:lnTo>
                  <a:lnTo>
                    <a:pt x="175" y="802"/>
                  </a:lnTo>
                  <a:lnTo>
                    <a:pt x="172" y="786"/>
                  </a:lnTo>
                  <a:lnTo>
                    <a:pt x="169" y="769"/>
                  </a:lnTo>
                  <a:lnTo>
                    <a:pt x="166" y="753"/>
                  </a:lnTo>
                  <a:lnTo>
                    <a:pt x="164" y="736"/>
                  </a:lnTo>
                  <a:lnTo>
                    <a:pt x="162" y="720"/>
                  </a:lnTo>
                  <a:lnTo>
                    <a:pt x="161" y="703"/>
                  </a:lnTo>
                  <a:lnTo>
                    <a:pt x="161" y="687"/>
                  </a:lnTo>
                  <a:lnTo>
                    <a:pt x="161" y="670"/>
                  </a:lnTo>
                  <a:lnTo>
                    <a:pt x="161" y="653"/>
                  </a:lnTo>
                  <a:lnTo>
                    <a:pt x="161" y="636"/>
                  </a:lnTo>
                  <a:lnTo>
                    <a:pt x="162" y="619"/>
                  </a:lnTo>
                  <a:lnTo>
                    <a:pt x="164" y="602"/>
                  </a:lnTo>
                  <a:lnTo>
                    <a:pt x="166" y="587"/>
                  </a:lnTo>
                  <a:lnTo>
                    <a:pt x="168" y="573"/>
                  </a:lnTo>
                  <a:lnTo>
                    <a:pt x="170" y="558"/>
                  </a:lnTo>
                  <a:lnTo>
                    <a:pt x="173" y="544"/>
                  </a:lnTo>
                  <a:lnTo>
                    <a:pt x="176" y="529"/>
                  </a:lnTo>
                  <a:lnTo>
                    <a:pt x="179" y="515"/>
                  </a:lnTo>
                  <a:lnTo>
                    <a:pt x="183" y="501"/>
                  </a:lnTo>
                  <a:lnTo>
                    <a:pt x="187" y="487"/>
                  </a:lnTo>
                  <a:lnTo>
                    <a:pt x="192" y="473"/>
                  </a:lnTo>
                  <a:lnTo>
                    <a:pt x="196" y="459"/>
                  </a:lnTo>
                  <a:lnTo>
                    <a:pt x="201" y="446"/>
                  </a:lnTo>
                  <a:lnTo>
                    <a:pt x="206" y="432"/>
                  </a:lnTo>
                  <a:lnTo>
                    <a:pt x="212" y="419"/>
                  </a:lnTo>
                  <a:lnTo>
                    <a:pt x="218" y="406"/>
                  </a:lnTo>
                  <a:lnTo>
                    <a:pt x="224" y="393"/>
                  </a:lnTo>
                  <a:lnTo>
                    <a:pt x="231" y="380"/>
                  </a:lnTo>
                  <a:lnTo>
                    <a:pt x="237" y="367"/>
                  </a:lnTo>
                  <a:lnTo>
                    <a:pt x="244" y="355"/>
                  </a:lnTo>
                  <a:lnTo>
                    <a:pt x="252" y="342"/>
                  </a:lnTo>
                  <a:lnTo>
                    <a:pt x="259" y="330"/>
                  </a:lnTo>
                  <a:lnTo>
                    <a:pt x="267" y="318"/>
                  </a:lnTo>
                  <a:lnTo>
                    <a:pt x="275" y="306"/>
                  </a:lnTo>
                  <a:lnTo>
                    <a:pt x="283" y="294"/>
                  </a:lnTo>
                  <a:lnTo>
                    <a:pt x="292" y="283"/>
                  </a:lnTo>
                  <a:lnTo>
                    <a:pt x="301" y="271"/>
                  </a:lnTo>
                  <a:lnTo>
                    <a:pt x="310" y="260"/>
                  </a:lnTo>
                  <a:lnTo>
                    <a:pt x="319" y="249"/>
                  </a:lnTo>
                  <a:lnTo>
                    <a:pt x="329" y="238"/>
                  </a:lnTo>
                  <a:lnTo>
                    <a:pt x="349" y="217"/>
                  </a:lnTo>
                  <a:lnTo>
                    <a:pt x="370" y="197"/>
                  </a:lnTo>
                  <a:lnTo>
                    <a:pt x="391" y="178"/>
                  </a:lnTo>
                  <a:lnTo>
                    <a:pt x="414" y="159"/>
                  </a:lnTo>
                  <a:lnTo>
                    <a:pt x="437" y="141"/>
                  </a:lnTo>
                  <a:lnTo>
                    <a:pt x="461" y="125"/>
                  </a:lnTo>
                  <a:lnTo>
                    <a:pt x="486" y="109"/>
                  </a:lnTo>
                  <a:lnTo>
                    <a:pt x="512" y="94"/>
                  </a:lnTo>
                  <a:lnTo>
                    <a:pt x="539" y="80"/>
                  </a:lnTo>
                  <a:lnTo>
                    <a:pt x="565" y="67"/>
                  </a:lnTo>
                  <a:lnTo>
                    <a:pt x="593" y="55"/>
                  </a:lnTo>
                  <a:lnTo>
                    <a:pt x="622" y="45"/>
                  </a:lnTo>
                  <a:lnTo>
                    <a:pt x="651" y="35"/>
                  </a:lnTo>
                  <a:lnTo>
                    <a:pt x="680" y="27"/>
                  </a:lnTo>
                  <a:lnTo>
                    <a:pt x="710" y="20"/>
                  </a:lnTo>
                  <a:lnTo>
                    <a:pt x="726" y="16"/>
                  </a:lnTo>
                  <a:lnTo>
                    <a:pt x="741" y="14"/>
                  </a:lnTo>
                  <a:lnTo>
                    <a:pt x="756" y="11"/>
                  </a:lnTo>
                  <a:lnTo>
                    <a:pt x="772" y="9"/>
                  </a:lnTo>
                  <a:lnTo>
                    <a:pt x="788" y="7"/>
                  </a:lnTo>
                  <a:lnTo>
                    <a:pt x="803" y="5"/>
                  </a:lnTo>
                  <a:lnTo>
                    <a:pt x="785" y="3"/>
                  </a:lnTo>
                  <a:lnTo>
                    <a:pt x="767" y="2"/>
                  </a:lnTo>
                  <a:lnTo>
                    <a:pt x="749" y="1"/>
                  </a:lnTo>
                  <a:lnTo>
                    <a:pt x="731" y="0"/>
                  </a:lnTo>
                  <a:lnTo>
                    <a:pt x="712" y="0"/>
                  </a:lnTo>
                  <a:lnTo>
                    <a:pt x="694" y="0"/>
                  </a:lnTo>
                  <a:lnTo>
                    <a:pt x="676" y="1"/>
                  </a:lnTo>
                  <a:lnTo>
                    <a:pt x="659" y="2"/>
                  </a:lnTo>
                  <a:lnTo>
                    <a:pt x="641" y="3"/>
                  </a:lnTo>
                  <a:lnTo>
                    <a:pt x="623" y="6"/>
                  </a:lnTo>
                  <a:lnTo>
                    <a:pt x="606" y="8"/>
                  </a:lnTo>
                  <a:lnTo>
                    <a:pt x="588" y="11"/>
                  </a:lnTo>
                  <a:lnTo>
                    <a:pt x="571" y="14"/>
                  </a:lnTo>
                  <a:lnTo>
                    <a:pt x="554" y="17"/>
                  </a:lnTo>
                  <a:lnTo>
                    <a:pt x="537" y="21"/>
                  </a:lnTo>
                  <a:lnTo>
                    <a:pt x="520" y="25"/>
                  </a:lnTo>
                  <a:lnTo>
                    <a:pt x="504" y="30"/>
                  </a:lnTo>
                  <a:lnTo>
                    <a:pt x="487" y="35"/>
                  </a:lnTo>
                  <a:lnTo>
                    <a:pt x="471" y="40"/>
                  </a:lnTo>
                  <a:lnTo>
                    <a:pt x="455" y="46"/>
                  </a:lnTo>
                  <a:lnTo>
                    <a:pt x="438" y="52"/>
                  </a:lnTo>
                  <a:lnTo>
                    <a:pt x="423" y="58"/>
                  </a:lnTo>
                  <a:lnTo>
                    <a:pt x="407" y="65"/>
                  </a:lnTo>
                  <a:lnTo>
                    <a:pt x="392" y="72"/>
                  </a:lnTo>
                  <a:lnTo>
                    <a:pt x="376" y="79"/>
                  </a:lnTo>
                  <a:lnTo>
                    <a:pt x="361" y="88"/>
                  </a:lnTo>
                  <a:lnTo>
                    <a:pt x="346" y="96"/>
                  </a:lnTo>
                  <a:lnTo>
                    <a:pt x="332" y="104"/>
                  </a:lnTo>
                  <a:lnTo>
                    <a:pt x="318" y="112"/>
                  </a:lnTo>
                  <a:lnTo>
                    <a:pt x="303" y="122"/>
                  </a:lnTo>
                  <a:lnTo>
                    <a:pt x="289" y="131"/>
                  </a:lnTo>
                  <a:lnTo>
                    <a:pt x="276" y="141"/>
                  </a:lnTo>
                  <a:lnTo>
                    <a:pt x="262" y="151"/>
                  </a:lnTo>
                  <a:lnTo>
                    <a:pt x="249" y="161"/>
                  </a:lnTo>
                  <a:lnTo>
                    <a:pt x="236" y="172"/>
                  </a:lnTo>
                  <a:lnTo>
                    <a:pt x="224" y="183"/>
                  </a:lnTo>
                  <a:lnTo>
                    <a:pt x="211" y="194"/>
                  </a:lnTo>
                  <a:lnTo>
                    <a:pt x="199" y="205"/>
                  </a:lnTo>
                  <a:lnTo>
                    <a:pt x="188" y="217"/>
                  </a:lnTo>
                  <a:lnTo>
                    <a:pt x="176" y="229"/>
                  </a:lnTo>
                  <a:lnTo>
                    <a:pt x="165" y="241"/>
                  </a:lnTo>
                  <a:lnTo>
                    <a:pt x="154" y="253"/>
                  </a:lnTo>
                  <a:lnTo>
                    <a:pt x="143" y="266"/>
                  </a:lnTo>
                  <a:lnTo>
                    <a:pt x="133" y="279"/>
                  </a:lnTo>
                  <a:lnTo>
                    <a:pt x="123" y="292"/>
                  </a:lnTo>
                  <a:lnTo>
                    <a:pt x="113" y="306"/>
                  </a:lnTo>
                  <a:lnTo>
                    <a:pt x="104" y="319"/>
                  </a:lnTo>
                  <a:lnTo>
                    <a:pt x="95" y="333"/>
                  </a:lnTo>
                  <a:lnTo>
                    <a:pt x="87" y="347"/>
                  </a:lnTo>
                  <a:lnTo>
                    <a:pt x="79" y="362"/>
                  </a:lnTo>
                  <a:lnTo>
                    <a:pt x="71" y="377"/>
                  </a:lnTo>
                  <a:lnTo>
                    <a:pt x="63" y="391"/>
                  </a:lnTo>
                  <a:lnTo>
                    <a:pt x="56" y="407"/>
                  </a:lnTo>
                  <a:lnTo>
                    <a:pt x="50" y="422"/>
                  </a:lnTo>
                  <a:lnTo>
                    <a:pt x="44" y="437"/>
                  </a:lnTo>
                  <a:lnTo>
                    <a:pt x="38" y="453"/>
                  </a:lnTo>
                  <a:lnTo>
                    <a:pt x="32" y="469"/>
                  </a:lnTo>
                  <a:lnTo>
                    <a:pt x="27" y="485"/>
                  </a:lnTo>
                  <a:lnTo>
                    <a:pt x="22" y="501"/>
                  </a:lnTo>
                  <a:lnTo>
                    <a:pt x="18" y="517"/>
                  </a:lnTo>
                  <a:lnTo>
                    <a:pt x="14" y="534"/>
                  </a:lnTo>
                  <a:lnTo>
                    <a:pt x="11" y="551"/>
                  </a:lnTo>
                  <a:lnTo>
                    <a:pt x="8" y="568"/>
                  </a:lnTo>
                  <a:lnTo>
                    <a:pt x="5" y="585"/>
                  </a:lnTo>
                  <a:lnTo>
                    <a:pt x="3" y="602"/>
                  </a:lnTo>
                  <a:lnTo>
                    <a:pt x="2" y="619"/>
                  </a:lnTo>
                  <a:lnTo>
                    <a:pt x="0" y="636"/>
                  </a:lnTo>
                  <a:lnTo>
                    <a:pt x="0" y="653"/>
                  </a:lnTo>
                  <a:lnTo>
                    <a:pt x="0" y="670"/>
                  </a:lnTo>
                  <a:lnTo>
                    <a:pt x="0" y="687"/>
                  </a:lnTo>
                  <a:lnTo>
                    <a:pt x="1" y="703"/>
                  </a:lnTo>
                  <a:lnTo>
                    <a:pt x="2" y="720"/>
                  </a:lnTo>
                  <a:lnTo>
                    <a:pt x="3" y="736"/>
                  </a:lnTo>
                  <a:lnTo>
                    <a:pt x="6" y="753"/>
                  </a:lnTo>
                  <a:lnTo>
                    <a:pt x="8" y="769"/>
                  </a:lnTo>
                  <a:lnTo>
                    <a:pt x="11" y="785"/>
                  </a:lnTo>
                  <a:lnTo>
                    <a:pt x="14" y="801"/>
                  </a:lnTo>
                  <a:lnTo>
                    <a:pt x="18" y="817"/>
                  </a:lnTo>
                  <a:lnTo>
                    <a:pt x="22" y="833"/>
                  </a:lnTo>
                  <a:lnTo>
                    <a:pt x="27" y="849"/>
                  </a:lnTo>
                  <a:lnTo>
                    <a:pt x="32" y="865"/>
                  </a:lnTo>
                  <a:lnTo>
                    <a:pt x="37" y="880"/>
                  </a:lnTo>
                  <a:lnTo>
                    <a:pt x="43" y="895"/>
                  </a:lnTo>
                  <a:lnTo>
                    <a:pt x="49" y="910"/>
                  </a:lnTo>
                  <a:lnTo>
                    <a:pt x="55" y="925"/>
                  </a:lnTo>
                  <a:lnTo>
                    <a:pt x="62" y="940"/>
                  </a:lnTo>
                  <a:lnTo>
                    <a:pt x="69" y="954"/>
                  </a:lnTo>
                  <a:lnTo>
                    <a:pt x="77" y="969"/>
                  </a:lnTo>
                  <a:lnTo>
                    <a:pt x="85" y="983"/>
                  </a:lnTo>
                  <a:lnTo>
                    <a:pt x="93" y="997"/>
                  </a:lnTo>
                  <a:lnTo>
                    <a:pt x="102" y="1011"/>
                  </a:lnTo>
                  <a:lnTo>
                    <a:pt x="111" y="1024"/>
                  </a:lnTo>
                  <a:lnTo>
                    <a:pt x="120" y="1038"/>
                  </a:lnTo>
                  <a:lnTo>
                    <a:pt x="130" y="1051"/>
                  </a:lnTo>
                  <a:lnTo>
                    <a:pt x="140" y="1064"/>
                  </a:lnTo>
                  <a:lnTo>
                    <a:pt x="151" y="1077"/>
                  </a:lnTo>
                  <a:lnTo>
                    <a:pt x="161" y="1089"/>
                  </a:lnTo>
                  <a:lnTo>
                    <a:pt x="172" y="1102"/>
                  </a:lnTo>
                  <a:lnTo>
                    <a:pt x="183" y="1114"/>
                  </a:lnTo>
                  <a:lnTo>
                    <a:pt x="195" y="1125"/>
                  </a:lnTo>
                  <a:lnTo>
                    <a:pt x="207" y="1137"/>
                  </a:lnTo>
                  <a:lnTo>
                    <a:pt x="219" y="1148"/>
                  </a:lnTo>
                  <a:lnTo>
                    <a:pt x="232" y="1159"/>
                  </a:lnTo>
                  <a:lnTo>
                    <a:pt x="245" y="1170"/>
                  </a:lnTo>
                  <a:lnTo>
                    <a:pt x="258" y="1180"/>
                  </a:lnTo>
                  <a:lnTo>
                    <a:pt x="271" y="1191"/>
                  </a:lnTo>
                  <a:lnTo>
                    <a:pt x="285" y="1200"/>
                  </a:lnTo>
                  <a:lnTo>
                    <a:pt x="299" y="1210"/>
                  </a:lnTo>
                  <a:lnTo>
                    <a:pt x="313" y="1219"/>
                  </a:lnTo>
                  <a:lnTo>
                    <a:pt x="328" y="1228"/>
                  </a:lnTo>
                  <a:lnTo>
                    <a:pt x="342" y="1237"/>
                  </a:lnTo>
                  <a:lnTo>
                    <a:pt x="357" y="1245"/>
                  </a:lnTo>
                  <a:lnTo>
                    <a:pt x="372" y="1253"/>
                  </a:lnTo>
                  <a:lnTo>
                    <a:pt x="388" y="1260"/>
                  </a:lnTo>
                  <a:lnTo>
                    <a:pt x="403" y="1268"/>
                  </a:lnTo>
                  <a:lnTo>
                    <a:pt x="419" y="1275"/>
                  </a:lnTo>
                  <a:lnTo>
                    <a:pt x="435" y="1282"/>
                  </a:lnTo>
                  <a:lnTo>
                    <a:pt x="452" y="1288"/>
                  </a:lnTo>
                  <a:lnTo>
                    <a:pt x="468" y="1293"/>
                  </a:lnTo>
                  <a:lnTo>
                    <a:pt x="485" y="1299"/>
                  </a:lnTo>
                  <a:lnTo>
                    <a:pt x="502" y="1304"/>
                  </a:lnTo>
                  <a:lnTo>
                    <a:pt x="519" y="1309"/>
                  </a:lnTo>
                  <a:lnTo>
                    <a:pt x="537" y="1313"/>
                  </a:lnTo>
                  <a:lnTo>
                    <a:pt x="554" y="1317"/>
                  </a:lnTo>
                  <a:lnTo>
                    <a:pt x="572" y="1321"/>
                  </a:lnTo>
                  <a:lnTo>
                    <a:pt x="590" y="1324"/>
                  </a:lnTo>
                  <a:lnTo>
                    <a:pt x="608" y="1327"/>
                  </a:lnTo>
                  <a:lnTo>
                    <a:pt x="626" y="1329"/>
                  </a:lnTo>
                  <a:lnTo>
                    <a:pt x="637" y="1331"/>
                  </a:lnTo>
                  <a:lnTo>
                    <a:pt x="648" y="1331"/>
                  </a:lnTo>
                  <a:lnTo>
                    <a:pt x="659" y="1332"/>
                  </a:lnTo>
                  <a:lnTo>
                    <a:pt x="670" y="1333"/>
                  </a:lnTo>
                  <a:lnTo>
                    <a:pt x="682" y="1334"/>
                  </a:lnTo>
                  <a:lnTo>
                    <a:pt x="693" y="1334"/>
                  </a:lnTo>
                  <a:lnTo>
                    <a:pt x="704" y="1334"/>
                  </a:lnTo>
                  <a:lnTo>
                    <a:pt x="715" y="1334"/>
                  </a:lnTo>
                  <a:lnTo>
                    <a:pt x="726" y="1334"/>
                  </a:lnTo>
                  <a:lnTo>
                    <a:pt x="737" y="1334"/>
                  </a:lnTo>
                  <a:lnTo>
                    <a:pt x="748" y="1334"/>
                  </a:lnTo>
                  <a:lnTo>
                    <a:pt x="759" y="1333"/>
                  </a:lnTo>
                  <a:lnTo>
                    <a:pt x="770" y="1332"/>
                  </a:lnTo>
                  <a:lnTo>
                    <a:pt x="781" y="1331"/>
                  </a:lnTo>
                  <a:lnTo>
                    <a:pt x="792" y="1331"/>
                  </a:lnTo>
                  <a:lnTo>
                    <a:pt x="803" y="13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47"/>
            <p:cNvSpPr>
              <a:spLocks/>
            </p:cNvSpPr>
            <p:nvPr/>
          </p:nvSpPr>
          <p:spPr bwMode="auto">
            <a:xfrm>
              <a:off x="49" y="1834"/>
              <a:ext cx="839" cy="1139"/>
            </a:xfrm>
            <a:custGeom>
              <a:avLst/>
              <a:gdLst>
                <a:gd name="T0" fmla="*/ 5264 w 803"/>
                <a:gd name="T1" fmla="*/ 3 h 1334"/>
                <a:gd name="T2" fmla="*/ 4647 w 803"/>
                <a:gd name="T3" fmla="*/ 3 h 1334"/>
                <a:gd name="T4" fmla="*/ 4052 w 803"/>
                <a:gd name="T5" fmla="*/ 3 h 1334"/>
                <a:gd name="T6" fmla="*/ 3505 w 803"/>
                <a:gd name="T7" fmla="*/ 3 h 1334"/>
                <a:gd name="T8" fmla="*/ 3010 w 803"/>
                <a:gd name="T9" fmla="*/ 3 h 1334"/>
                <a:gd name="T10" fmla="*/ 2567 w 803"/>
                <a:gd name="T11" fmla="*/ 3 h 1334"/>
                <a:gd name="T12" fmla="*/ 2160 w 803"/>
                <a:gd name="T13" fmla="*/ 3 h 1334"/>
                <a:gd name="T14" fmla="*/ 1825 w 803"/>
                <a:gd name="T15" fmla="*/ 3 h 1334"/>
                <a:gd name="T16" fmla="*/ 1556 w 803"/>
                <a:gd name="T17" fmla="*/ 3 h 1334"/>
                <a:gd name="T18" fmla="*/ 1348 w 803"/>
                <a:gd name="T19" fmla="*/ 3 h 1334"/>
                <a:gd name="T20" fmla="*/ 1218 w 803"/>
                <a:gd name="T21" fmla="*/ 3 h 1334"/>
                <a:gd name="T22" fmla="*/ 1164 w 803"/>
                <a:gd name="T23" fmla="*/ 3 h 1334"/>
                <a:gd name="T24" fmla="*/ 1176 w 803"/>
                <a:gd name="T25" fmla="*/ 3 h 1334"/>
                <a:gd name="T26" fmla="*/ 1271 w 803"/>
                <a:gd name="T27" fmla="*/ 3 h 1334"/>
                <a:gd name="T28" fmla="*/ 1408 w 803"/>
                <a:gd name="T29" fmla="*/ 3 h 1334"/>
                <a:gd name="T30" fmla="*/ 1606 w 803"/>
                <a:gd name="T31" fmla="*/ 3 h 1334"/>
                <a:gd name="T32" fmla="*/ 1859 w 803"/>
                <a:gd name="T33" fmla="*/ 3 h 1334"/>
                <a:gd name="T34" fmla="*/ 2160 w 803"/>
                <a:gd name="T35" fmla="*/ 3 h 1334"/>
                <a:gd name="T36" fmla="*/ 2674 w 803"/>
                <a:gd name="T37" fmla="*/ 3 h 1334"/>
                <a:gd name="T38" fmla="*/ 3498 w 803"/>
                <a:gd name="T39" fmla="*/ 3 h 1334"/>
                <a:gd name="T40" fmla="*/ 4467 w 803"/>
                <a:gd name="T41" fmla="*/ 3 h 1334"/>
                <a:gd name="T42" fmla="*/ 5323 w 803"/>
                <a:gd name="T43" fmla="*/ 3 h 1334"/>
                <a:gd name="T44" fmla="*/ 5786 w 803"/>
                <a:gd name="T45" fmla="*/ 3 h 1334"/>
                <a:gd name="T46" fmla="*/ 5119 w 803"/>
                <a:gd name="T47" fmla="*/ 0 h 1334"/>
                <a:gd name="T48" fmla="*/ 4470 w 803"/>
                <a:gd name="T49" fmla="*/ 3 h 1334"/>
                <a:gd name="T50" fmla="*/ 3863 w 803"/>
                <a:gd name="T51" fmla="*/ 3 h 1334"/>
                <a:gd name="T52" fmla="*/ 3264 w 803"/>
                <a:gd name="T53" fmla="*/ 3 h 1334"/>
                <a:gd name="T54" fmla="*/ 2706 w 803"/>
                <a:gd name="T55" fmla="*/ 3 h 1334"/>
                <a:gd name="T56" fmla="*/ 2184 w 803"/>
                <a:gd name="T57" fmla="*/ 3 h 1334"/>
                <a:gd name="T58" fmla="*/ 1699 w 803"/>
                <a:gd name="T59" fmla="*/ 3 h 1334"/>
                <a:gd name="T60" fmla="*/ 1271 w 803"/>
                <a:gd name="T61" fmla="*/ 3 h 1334"/>
                <a:gd name="T62" fmla="*/ 894 w 803"/>
                <a:gd name="T63" fmla="*/ 3 h 1334"/>
                <a:gd name="T64" fmla="*/ 577 w 803"/>
                <a:gd name="T65" fmla="*/ 3 h 1334"/>
                <a:gd name="T66" fmla="*/ 312 w 803"/>
                <a:gd name="T67" fmla="*/ 3 h 1334"/>
                <a:gd name="T68" fmla="*/ 124 w 803"/>
                <a:gd name="T69" fmla="*/ 3 h 1334"/>
                <a:gd name="T70" fmla="*/ 3 w 803"/>
                <a:gd name="T71" fmla="*/ 3 h 1334"/>
                <a:gd name="T72" fmla="*/ 0 w 803"/>
                <a:gd name="T73" fmla="*/ 3 h 1334"/>
                <a:gd name="T74" fmla="*/ 8 w 803"/>
                <a:gd name="T75" fmla="*/ 3 h 1334"/>
                <a:gd name="T76" fmla="*/ 185 w 803"/>
                <a:gd name="T77" fmla="*/ 3 h 1334"/>
                <a:gd name="T78" fmla="*/ 393 w 803"/>
                <a:gd name="T79" fmla="*/ 3 h 1334"/>
                <a:gd name="T80" fmla="*/ 665 w 803"/>
                <a:gd name="T81" fmla="*/ 3 h 1334"/>
                <a:gd name="T82" fmla="*/ 1007 w 803"/>
                <a:gd name="T83" fmla="*/ 3 h 1334"/>
                <a:gd name="T84" fmla="*/ 1402 w 803"/>
                <a:gd name="T85" fmla="*/ 3 h 1334"/>
                <a:gd name="T86" fmla="*/ 1855 w 803"/>
                <a:gd name="T87" fmla="*/ 3 h 1334"/>
                <a:gd name="T88" fmla="*/ 2358 w 803"/>
                <a:gd name="T89" fmla="*/ 3 h 1334"/>
                <a:gd name="T90" fmla="*/ 2918 w 803"/>
                <a:gd name="T91" fmla="*/ 3 h 1334"/>
                <a:gd name="T92" fmla="*/ 3495 w 803"/>
                <a:gd name="T93" fmla="*/ 3 h 1334"/>
                <a:gd name="T94" fmla="*/ 4112 w 803"/>
                <a:gd name="T95" fmla="*/ 3 h 1334"/>
                <a:gd name="T96" fmla="*/ 4661 w 803"/>
                <a:gd name="T97" fmla="*/ 3 h 1334"/>
                <a:gd name="T98" fmla="*/ 5073 w 803"/>
                <a:gd name="T99" fmla="*/ 3 h 1334"/>
                <a:gd name="T100" fmla="*/ 5456 w 803"/>
                <a:gd name="T101" fmla="*/ 3 h 1334"/>
                <a:gd name="T102" fmla="*/ 5786 w 803"/>
                <a:gd name="T103" fmla="*/ 3 h 13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3"/>
                <a:gd name="T157" fmla="*/ 0 h 1334"/>
                <a:gd name="T158" fmla="*/ 803 w 803"/>
                <a:gd name="T159" fmla="*/ 1334 h 133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3" h="1334">
                  <a:moveTo>
                    <a:pt x="803" y="1329"/>
                  </a:moveTo>
                  <a:lnTo>
                    <a:pt x="785" y="1327"/>
                  </a:lnTo>
                  <a:lnTo>
                    <a:pt x="767" y="1325"/>
                  </a:lnTo>
                  <a:lnTo>
                    <a:pt x="749" y="1322"/>
                  </a:lnTo>
                  <a:lnTo>
                    <a:pt x="731" y="1319"/>
                  </a:lnTo>
                  <a:lnTo>
                    <a:pt x="714" y="1316"/>
                  </a:lnTo>
                  <a:lnTo>
                    <a:pt x="696" y="1312"/>
                  </a:lnTo>
                  <a:lnTo>
                    <a:pt x="679" y="1307"/>
                  </a:lnTo>
                  <a:lnTo>
                    <a:pt x="662" y="1302"/>
                  </a:lnTo>
                  <a:lnTo>
                    <a:pt x="645" y="1297"/>
                  </a:lnTo>
                  <a:lnTo>
                    <a:pt x="628" y="1292"/>
                  </a:lnTo>
                  <a:lnTo>
                    <a:pt x="612" y="1286"/>
                  </a:lnTo>
                  <a:lnTo>
                    <a:pt x="596" y="1280"/>
                  </a:lnTo>
                  <a:lnTo>
                    <a:pt x="579" y="1273"/>
                  </a:lnTo>
                  <a:lnTo>
                    <a:pt x="564" y="1267"/>
                  </a:lnTo>
                  <a:lnTo>
                    <a:pt x="548" y="1259"/>
                  </a:lnTo>
                  <a:lnTo>
                    <a:pt x="533" y="1252"/>
                  </a:lnTo>
                  <a:lnTo>
                    <a:pt x="518" y="1244"/>
                  </a:lnTo>
                  <a:lnTo>
                    <a:pt x="503" y="1235"/>
                  </a:lnTo>
                  <a:lnTo>
                    <a:pt x="488" y="1227"/>
                  </a:lnTo>
                  <a:lnTo>
                    <a:pt x="474" y="1218"/>
                  </a:lnTo>
                  <a:lnTo>
                    <a:pt x="459" y="1209"/>
                  </a:lnTo>
                  <a:lnTo>
                    <a:pt x="446" y="1199"/>
                  </a:lnTo>
                  <a:lnTo>
                    <a:pt x="432" y="1190"/>
                  </a:lnTo>
                  <a:lnTo>
                    <a:pt x="419" y="1179"/>
                  </a:lnTo>
                  <a:lnTo>
                    <a:pt x="406" y="1169"/>
                  </a:lnTo>
                  <a:lnTo>
                    <a:pt x="393" y="1158"/>
                  </a:lnTo>
                  <a:lnTo>
                    <a:pt x="380" y="1148"/>
                  </a:lnTo>
                  <a:lnTo>
                    <a:pt x="368" y="1136"/>
                  </a:lnTo>
                  <a:lnTo>
                    <a:pt x="356" y="1125"/>
                  </a:lnTo>
                  <a:lnTo>
                    <a:pt x="344" y="1113"/>
                  </a:lnTo>
                  <a:lnTo>
                    <a:pt x="333" y="1101"/>
                  </a:lnTo>
                  <a:lnTo>
                    <a:pt x="322" y="1089"/>
                  </a:lnTo>
                  <a:lnTo>
                    <a:pt x="312" y="1076"/>
                  </a:lnTo>
                  <a:lnTo>
                    <a:pt x="301" y="1064"/>
                  </a:lnTo>
                  <a:lnTo>
                    <a:pt x="291" y="1051"/>
                  </a:lnTo>
                  <a:lnTo>
                    <a:pt x="281" y="1038"/>
                  </a:lnTo>
                  <a:lnTo>
                    <a:pt x="272" y="1024"/>
                  </a:lnTo>
                  <a:lnTo>
                    <a:pt x="263" y="1011"/>
                  </a:lnTo>
                  <a:lnTo>
                    <a:pt x="254" y="997"/>
                  </a:lnTo>
                  <a:lnTo>
                    <a:pt x="246" y="983"/>
                  </a:lnTo>
                  <a:lnTo>
                    <a:pt x="238" y="969"/>
                  </a:lnTo>
                  <a:lnTo>
                    <a:pt x="230" y="955"/>
                  </a:lnTo>
                  <a:lnTo>
                    <a:pt x="223" y="940"/>
                  </a:lnTo>
                  <a:lnTo>
                    <a:pt x="216" y="925"/>
                  </a:lnTo>
                  <a:lnTo>
                    <a:pt x="210" y="910"/>
                  </a:lnTo>
                  <a:lnTo>
                    <a:pt x="203" y="895"/>
                  </a:lnTo>
                  <a:lnTo>
                    <a:pt x="198" y="880"/>
                  </a:lnTo>
                  <a:lnTo>
                    <a:pt x="192" y="865"/>
                  </a:lnTo>
                  <a:lnTo>
                    <a:pt x="188" y="849"/>
                  </a:lnTo>
                  <a:lnTo>
                    <a:pt x="183" y="833"/>
                  </a:lnTo>
                  <a:lnTo>
                    <a:pt x="179" y="817"/>
                  </a:lnTo>
                  <a:lnTo>
                    <a:pt x="175" y="802"/>
                  </a:lnTo>
                  <a:lnTo>
                    <a:pt x="172" y="786"/>
                  </a:lnTo>
                  <a:lnTo>
                    <a:pt x="169" y="769"/>
                  </a:lnTo>
                  <a:lnTo>
                    <a:pt x="166" y="753"/>
                  </a:lnTo>
                  <a:lnTo>
                    <a:pt x="164" y="736"/>
                  </a:lnTo>
                  <a:lnTo>
                    <a:pt x="162" y="720"/>
                  </a:lnTo>
                  <a:lnTo>
                    <a:pt x="161" y="703"/>
                  </a:lnTo>
                  <a:lnTo>
                    <a:pt x="161" y="687"/>
                  </a:lnTo>
                  <a:lnTo>
                    <a:pt x="161" y="670"/>
                  </a:lnTo>
                  <a:lnTo>
                    <a:pt x="161" y="653"/>
                  </a:lnTo>
                  <a:lnTo>
                    <a:pt x="161" y="636"/>
                  </a:lnTo>
                  <a:lnTo>
                    <a:pt x="162" y="619"/>
                  </a:lnTo>
                  <a:lnTo>
                    <a:pt x="164" y="602"/>
                  </a:lnTo>
                  <a:lnTo>
                    <a:pt x="166" y="587"/>
                  </a:lnTo>
                  <a:lnTo>
                    <a:pt x="168" y="573"/>
                  </a:lnTo>
                  <a:lnTo>
                    <a:pt x="170" y="558"/>
                  </a:lnTo>
                  <a:lnTo>
                    <a:pt x="173" y="544"/>
                  </a:lnTo>
                  <a:lnTo>
                    <a:pt x="176" y="529"/>
                  </a:lnTo>
                  <a:lnTo>
                    <a:pt x="179" y="515"/>
                  </a:lnTo>
                  <a:lnTo>
                    <a:pt x="183" y="501"/>
                  </a:lnTo>
                  <a:lnTo>
                    <a:pt x="187" y="487"/>
                  </a:lnTo>
                  <a:lnTo>
                    <a:pt x="192" y="473"/>
                  </a:lnTo>
                  <a:lnTo>
                    <a:pt x="196" y="459"/>
                  </a:lnTo>
                  <a:lnTo>
                    <a:pt x="201" y="446"/>
                  </a:lnTo>
                  <a:lnTo>
                    <a:pt x="206" y="432"/>
                  </a:lnTo>
                  <a:lnTo>
                    <a:pt x="212" y="419"/>
                  </a:lnTo>
                  <a:lnTo>
                    <a:pt x="218" y="406"/>
                  </a:lnTo>
                  <a:lnTo>
                    <a:pt x="224" y="393"/>
                  </a:lnTo>
                  <a:lnTo>
                    <a:pt x="231" y="380"/>
                  </a:lnTo>
                  <a:lnTo>
                    <a:pt x="237" y="367"/>
                  </a:lnTo>
                  <a:lnTo>
                    <a:pt x="244" y="355"/>
                  </a:lnTo>
                  <a:lnTo>
                    <a:pt x="252" y="342"/>
                  </a:lnTo>
                  <a:lnTo>
                    <a:pt x="259" y="330"/>
                  </a:lnTo>
                  <a:lnTo>
                    <a:pt x="267" y="318"/>
                  </a:lnTo>
                  <a:lnTo>
                    <a:pt x="275" y="306"/>
                  </a:lnTo>
                  <a:lnTo>
                    <a:pt x="283" y="294"/>
                  </a:lnTo>
                  <a:lnTo>
                    <a:pt x="292" y="283"/>
                  </a:lnTo>
                  <a:lnTo>
                    <a:pt x="301" y="271"/>
                  </a:lnTo>
                  <a:lnTo>
                    <a:pt x="310" y="260"/>
                  </a:lnTo>
                  <a:lnTo>
                    <a:pt x="319" y="249"/>
                  </a:lnTo>
                  <a:lnTo>
                    <a:pt x="329" y="238"/>
                  </a:lnTo>
                  <a:lnTo>
                    <a:pt x="349" y="217"/>
                  </a:lnTo>
                  <a:lnTo>
                    <a:pt x="370" y="197"/>
                  </a:lnTo>
                  <a:lnTo>
                    <a:pt x="391" y="178"/>
                  </a:lnTo>
                  <a:lnTo>
                    <a:pt x="414" y="159"/>
                  </a:lnTo>
                  <a:lnTo>
                    <a:pt x="437" y="141"/>
                  </a:lnTo>
                  <a:lnTo>
                    <a:pt x="461" y="125"/>
                  </a:lnTo>
                  <a:lnTo>
                    <a:pt x="486" y="109"/>
                  </a:lnTo>
                  <a:lnTo>
                    <a:pt x="512" y="94"/>
                  </a:lnTo>
                  <a:lnTo>
                    <a:pt x="539" y="80"/>
                  </a:lnTo>
                  <a:lnTo>
                    <a:pt x="565" y="67"/>
                  </a:lnTo>
                  <a:lnTo>
                    <a:pt x="593" y="55"/>
                  </a:lnTo>
                  <a:lnTo>
                    <a:pt x="622" y="45"/>
                  </a:lnTo>
                  <a:lnTo>
                    <a:pt x="651" y="35"/>
                  </a:lnTo>
                  <a:lnTo>
                    <a:pt x="680" y="27"/>
                  </a:lnTo>
                  <a:lnTo>
                    <a:pt x="710" y="20"/>
                  </a:lnTo>
                  <a:lnTo>
                    <a:pt x="726" y="16"/>
                  </a:lnTo>
                  <a:lnTo>
                    <a:pt x="741" y="14"/>
                  </a:lnTo>
                  <a:lnTo>
                    <a:pt x="756" y="11"/>
                  </a:lnTo>
                  <a:lnTo>
                    <a:pt x="772" y="9"/>
                  </a:lnTo>
                  <a:lnTo>
                    <a:pt x="788" y="7"/>
                  </a:lnTo>
                  <a:lnTo>
                    <a:pt x="803" y="5"/>
                  </a:lnTo>
                  <a:lnTo>
                    <a:pt x="785" y="3"/>
                  </a:lnTo>
                  <a:lnTo>
                    <a:pt x="767" y="2"/>
                  </a:lnTo>
                  <a:lnTo>
                    <a:pt x="749" y="1"/>
                  </a:lnTo>
                  <a:lnTo>
                    <a:pt x="731" y="0"/>
                  </a:lnTo>
                  <a:lnTo>
                    <a:pt x="712" y="0"/>
                  </a:lnTo>
                  <a:lnTo>
                    <a:pt x="694" y="0"/>
                  </a:lnTo>
                  <a:lnTo>
                    <a:pt x="676" y="1"/>
                  </a:lnTo>
                  <a:lnTo>
                    <a:pt x="659" y="2"/>
                  </a:lnTo>
                  <a:lnTo>
                    <a:pt x="641" y="3"/>
                  </a:lnTo>
                  <a:lnTo>
                    <a:pt x="623" y="6"/>
                  </a:lnTo>
                  <a:lnTo>
                    <a:pt x="606" y="8"/>
                  </a:lnTo>
                  <a:lnTo>
                    <a:pt x="588" y="11"/>
                  </a:lnTo>
                  <a:lnTo>
                    <a:pt x="571" y="14"/>
                  </a:lnTo>
                  <a:lnTo>
                    <a:pt x="554" y="17"/>
                  </a:lnTo>
                  <a:lnTo>
                    <a:pt x="537" y="21"/>
                  </a:lnTo>
                  <a:lnTo>
                    <a:pt x="520" y="25"/>
                  </a:lnTo>
                  <a:lnTo>
                    <a:pt x="504" y="30"/>
                  </a:lnTo>
                  <a:lnTo>
                    <a:pt x="487" y="35"/>
                  </a:lnTo>
                  <a:lnTo>
                    <a:pt x="471" y="40"/>
                  </a:lnTo>
                  <a:lnTo>
                    <a:pt x="455" y="46"/>
                  </a:lnTo>
                  <a:lnTo>
                    <a:pt x="438" y="52"/>
                  </a:lnTo>
                  <a:lnTo>
                    <a:pt x="423" y="58"/>
                  </a:lnTo>
                  <a:lnTo>
                    <a:pt x="407" y="65"/>
                  </a:lnTo>
                  <a:lnTo>
                    <a:pt x="392" y="72"/>
                  </a:lnTo>
                  <a:lnTo>
                    <a:pt x="376" y="79"/>
                  </a:lnTo>
                  <a:lnTo>
                    <a:pt x="361" y="88"/>
                  </a:lnTo>
                  <a:lnTo>
                    <a:pt x="346" y="96"/>
                  </a:lnTo>
                  <a:lnTo>
                    <a:pt x="332" y="104"/>
                  </a:lnTo>
                  <a:lnTo>
                    <a:pt x="318" y="112"/>
                  </a:lnTo>
                  <a:lnTo>
                    <a:pt x="303" y="122"/>
                  </a:lnTo>
                  <a:lnTo>
                    <a:pt x="289" y="131"/>
                  </a:lnTo>
                  <a:lnTo>
                    <a:pt x="276" y="141"/>
                  </a:lnTo>
                  <a:lnTo>
                    <a:pt x="262" y="151"/>
                  </a:lnTo>
                  <a:lnTo>
                    <a:pt x="249" y="161"/>
                  </a:lnTo>
                  <a:lnTo>
                    <a:pt x="236" y="172"/>
                  </a:lnTo>
                  <a:lnTo>
                    <a:pt x="224" y="183"/>
                  </a:lnTo>
                  <a:lnTo>
                    <a:pt x="211" y="194"/>
                  </a:lnTo>
                  <a:lnTo>
                    <a:pt x="199" y="205"/>
                  </a:lnTo>
                  <a:lnTo>
                    <a:pt x="188" y="217"/>
                  </a:lnTo>
                  <a:lnTo>
                    <a:pt x="176" y="229"/>
                  </a:lnTo>
                  <a:lnTo>
                    <a:pt x="165" y="241"/>
                  </a:lnTo>
                  <a:lnTo>
                    <a:pt x="154" y="253"/>
                  </a:lnTo>
                  <a:lnTo>
                    <a:pt x="143" y="266"/>
                  </a:lnTo>
                  <a:lnTo>
                    <a:pt x="133" y="279"/>
                  </a:lnTo>
                  <a:lnTo>
                    <a:pt x="123" y="292"/>
                  </a:lnTo>
                  <a:lnTo>
                    <a:pt x="113" y="306"/>
                  </a:lnTo>
                  <a:lnTo>
                    <a:pt x="104" y="319"/>
                  </a:lnTo>
                  <a:lnTo>
                    <a:pt x="95" y="333"/>
                  </a:lnTo>
                  <a:lnTo>
                    <a:pt x="87" y="347"/>
                  </a:lnTo>
                  <a:lnTo>
                    <a:pt x="79" y="362"/>
                  </a:lnTo>
                  <a:lnTo>
                    <a:pt x="71" y="377"/>
                  </a:lnTo>
                  <a:lnTo>
                    <a:pt x="63" y="391"/>
                  </a:lnTo>
                  <a:lnTo>
                    <a:pt x="56" y="407"/>
                  </a:lnTo>
                  <a:lnTo>
                    <a:pt x="50" y="422"/>
                  </a:lnTo>
                  <a:lnTo>
                    <a:pt x="44" y="437"/>
                  </a:lnTo>
                  <a:lnTo>
                    <a:pt x="38" y="453"/>
                  </a:lnTo>
                  <a:lnTo>
                    <a:pt x="32" y="469"/>
                  </a:lnTo>
                  <a:lnTo>
                    <a:pt x="27" y="485"/>
                  </a:lnTo>
                  <a:lnTo>
                    <a:pt x="22" y="501"/>
                  </a:lnTo>
                  <a:lnTo>
                    <a:pt x="18" y="517"/>
                  </a:lnTo>
                  <a:lnTo>
                    <a:pt x="14" y="534"/>
                  </a:lnTo>
                  <a:lnTo>
                    <a:pt x="11" y="551"/>
                  </a:lnTo>
                  <a:lnTo>
                    <a:pt x="8" y="568"/>
                  </a:lnTo>
                  <a:lnTo>
                    <a:pt x="5" y="585"/>
                  </a:lnTo>
                  <a:lnTo>
                    <a:pt x="3" y="602"/>
                  </a:lnTo>
                  <a:lnTo>
                    <a:pt x="2" y="619"/>
                  </a:lnTo>
                  <a:lnTo>
                    <a:pt x="0" y="636"/>
                  </a:lnTo>
                  <a:lnTo>
                    <a:pt x="0" y="653"/>
                  </a:lnTo>
                  <a:lnTo>
                    <a:pt x="0" y="670"/>
                  </a:lnTo>
                  <a:lnTo>
                    <a:pt x="0" y="687"/>
                  </a:lnTo>
                  <a:lnTo>
                    <a:pt x="1" y="703"/>
                  </a:lnTo>
                  <a:lnTo>
                    <a:pt x="2" y="720"/>
                  </a:lnTo>
                  <a:lnTo>
                    <a:pt x="3" y="736"/>
                  </a:lnTo>
                  <a:lnTo>
                    <a:pt x="6" y="753"/>
                  </a:lnTo>
                  <a:lnTo>
                    <a:pt x="8" y="769"/>
                  </a:lnTo>
                  <a:lnTo>
                    <a:pt x="11" y="785"/>
                  </a:lnTo>
                  <a:lnTo>
                    <a:pt x="14" y="801"/>
                  </a:lnTo>
                  <a:lnTo>
                    <a:pt x="18" y="817"/>
                  </a:lnTo>
                  <a:lnTo>
                    <a:pt x="22" y="833"/>
                  </a:lnTo>
                  <a:lnTo>
                    <a:pt x="27" y="849"/>
                  </a:lnTo>
                  <a:lnTo>
                    <a:pt x="32" y="865"/>
                  </a:lnTo>
                  <a:lnTo>
                    <a:pt x="37" y="880"/>
                  </a:lnTo>
                  <a:lnTo>
                    <a:pt x="43" y="895"/>
                  </a:lnTo>
                  <a:lnTo>
                    <a:pt x="49" y="910"/>
                  </a:lnTo>
                  <a:lnTo>
                    <a:pt x="55" y="925"/>
                  </a:lnTo>
                  <a:lnTo>
                    <a:pt x="62" y="940"/>
                  </a:lnTo>
                  <a:lnTo>
                    <a:pt x="69" y="954"/>
                  </a:lnTo>
                  <a:lnTo>
                    <a:pt x="77" y="969"/>
                  </a:lnTo>
                  <a:lnTo>
                    <a:pt x="85" y="983"/>
                  </a:lnTo>
                  <a:lnTo>
                    <a:pt x="93" y="997"/>
                  </a:lnTo>
                  <a:lnTo>
                    <a:pt x="102" y="1011"/>
                  </a:lnTo>
                  <a:lnTo>
                    <a:pt x="111" y="1024"/>
                  </a:lnTo>
                  <a:lnTo>
                    <a:pt x="120" y="1038"/>
                  </a:lnTo>
                  <a:lnTo>
                    <a:pt x="130" y="1051"/>
                  </a:lnTo>
                  <a:lnTo>
                    <a:pt x="140" y="1064"/>
                  </a:lnTo>
                  <a:lnTo>
                    <a:pt x="151" y="1077"/>
                  </a:lnTo>
                  <a:lnTo>
                    <a:pt x="161" y="1089"/>
                  </a:lnTo>
                  <a:lnTo>
                    <a:pt x="172" y="1102"/>
                  </a:lnTo>
                  <a:lnTo>
                    <a:pt x="183" y="1114"/>
                  </a:lnTo>
                  <a:lnTo>
                    <a:pt x="195" y="1125"/>
                  </a:lnTo>
                  <a:lnTo>
                    <a:pt x="207" y="1137"/>
                  </a:lnTo>
                  <a:lnTo>
                    <a:pt x="219" y="1148"/>
                  </a:lnTo>
                  <a:lnTo>
                    <a:pt x="232" y="1159"/>
                  </a:lnTo>
                  <a:lnTo>
                    <a:pt x="245" y="1170"/>
                  </a:lnTo>
                  <a:lnTo>
                    <a:pt x="258" y="1180"/>
                  </a:lnTo>
                  <a:lnTo>
                    <a:pt x="271" y="1191"/>
                  </a:lnTo>
                  <a:lnTo>
                    <a:pt x="285" y="1200"/>
                  </a:lnTo>
                  <a:lnTo>
                    <a:pt x="299" y="1210"/>
                  </a:lnTo>
                  <a:lnTo>
                    <a:pt x="313" y="1219"/>
                  </a:lnTo>
                  <a:lnTo>
                    <a:pt x="328" y="1228"/>
                  </a:lnTo>
                  <a:lnTo>
                    <a:pt x="342" y="1237"/>
                  </a:lnTo>
                  <a:lnTo>
                    <a:pt x="357" y="1245"/>
                  </a:lnTo>
                  <a:lnTo>
                    <a:pt x="372" y="1253"/>
                  </a:lnTo>
                  <a:lnTo>
                    <a:pt x="388" y="1260"/>
                  </a:lnTo>
                  <a:lnTo>
                    <a:pt x="403" y="1268"/>
                  </a:lnTo>
                  <a:lnTo>
                    <a:pt x="419" y="1275"/>
                  </a:lnTo>
                  <a:lnTo>
                    <a:pt x="435" y="1282"/>
                  </a:lnTo>
                  <a:lnTo>
                    <a:pt x="452" y="1288"/>
                  </a:lnTo>
                  <a:lnTo>
                    <a:pt x="468" y="1293"/>
                  </a:lnTo>
                  <a:lnTo>
                    <a:pt x="485" y="1299"/>
                  </a:lnTo>
                  <a:lnTo>
                    <a:pt x="502" y="1304"/>
                  </a:lnTo>
                  <a:lnTo>
                    <a:pt x="519" y="1309"/>
                  </a:lnTo>
                  <a:lnTo>
                    <a:pt x="537" y="1313"/>
                  </a:lnTo>
                  <a:lnTo>
                    <a:pt x="554" y="1317"/>
                  </a:lnTo>
                  <a:lnTo>
                    <a:pt x="572" y="1321"/>
                  </a:lnTo>
                  <a:lnTo>
                    <a:pt x="590" y="1324"/>
                  </a:lnTo>
                  <a:lnTo>
                    <a:pt x="608" y="1327"/>
                  </a:lnTo>
                  <a:lnTo>
                    <a:pt x="626" y="1329"/>
                  </a:lnTo>
                  <a:lnTo>
                    <a:pt x="637" y="1331"/>
                  </a:lnTo>
                  <a:lnTo>
                    <a:pt x="648" y="1331"/>
                  </a:lnTo>
                  <a:lnTo>
                    <a:pt x="659" y="1332"/>
                  </a:lnTo>
                  <a:lnTo>
                    <a:pt x="670" y="1333"/>
                  </a:lnTo>
                  <a:lnTo>
                    <a:pt x="682" y="1334"/>
                  </a:lnTo>
                  <a:lnTo>
                    <a:pt x="693" y="1334"/>
                  </a:lnTo>
                  <a:lnTo>
                    <a:pt x="704" y="1334"/>
                  </a:lnTo>
                  <a:lnTo>
                    <a:pt x="715" y="1334"/>
                  </a:lnTo>
                  <a:lnTo>
                    <a:pt x="726" y="1334"/>
                  </a:lnTo>
                  <a:lnTo>
                    <a:pt x="737" y="1334"/>
                  </a:lnTo>
                  <a:lnTo>
                    <a:pt x="748" y="1334"/>
                  </a:lnTo>
                  <a:lnTo>
                    <a:pt x="759" y="1333"/>
                  </a:lnTo>
                  <a:lnTo>
                    <a:pt x="770" y="1332"/>
                  </a:lnTo>
                  <a:lnTo>
                    <a:pt x="781" y="1331"/>
                  </a:lnTo>
                  <a:lnTo>
                    <a:pt x="792" y="1331"/>
                  </a:lnTo>
                  <a:lnTo>
                    <a:pt x="803" y="13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7" name="Picture 4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1833"/>
              <a:ext cx="841" cy="1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8" name="Freeform 49"/>
            <p:cNvSpPr>
              <a:spLocks/>
            </p:cNvSpPr>
            <p:nvPr/>
          </p:nvSpPr>
          <p:spPr bwMode="auto">
            <a:xfrm>
              <a:off x="720" y="1834"/>
              <a:ext cx="936" cy="1139"/>
            </a:xfrm>
            <a:custGeom>
              <a:avLst/>
              <a:gdLst>
                <a:gd name="T0" fmla="*/ 68564 w 804"/>
                <a:gd name="T1" fmla="*/ 3 h 1334"/>
                <a:gd name="T2" fmla="*/ 151874 w 804"/>
                <a:gd name="T3" fmla="*/ 3 h 1334"/>
                <a:gd name="T4" fmla="*/ 234281 w 804"/>
                <a:gd name="T5" fmla="*/ 3 h 1334"/>
                <a:gd name="T6" fmla="*/ 311226 w 804"/>
                <a:gd name="T7" fmla="*/ 3 h 1334"/>
                <a:gd name="T8" fmla="*/ 385961 w 804"/>
                <a:gd name="T9" fmla="*/ 3 h 1334"/>
                <a:gd name="T10" fmla="*/ 454821 w 804"/>
                <a:gd name="T11" fmla="*/ 3 h 1334"/>
                <a:gd name="T12" fmla="*/ 518898 w 804"/>
                <a:gd name="T13" fmla="*/ 3 h 1334"/>
                <a:gd name="T14" fmla="*/ 575935 w 804"/>
                <a:gd name="T15" fmla="*/ 3 h 1334"/>
                <a:gd name="T16" fmla="*/ 626794 w 804"/>
                <a:gd name="T17" fmla="*/ 3 h 1334"/>
                <a:gd name="T18" fmla="*/ 670492 w 804"/>
                <a:gd name="T19" fmla="*/ 3 h 1334"/>
                <a:gd name="T20" fmla="*/ 704996 w 804"/>
                <a:gd name="T21" fmla="*/ 3 h 1334"/>
                <a:gd name="T22" fmla="*/ 730887 w 804"/>
                <a:gd name="T23" fmla="*/ 3 h 1334"/>
                <a:gd name="T24" fmla="*/ 747801 w 804"/>
                <a:gd name="T25" fmla="*/ 3 h 1334"/>
                <a:gd name="T26" fmla="*/ 751830 w 804"/>
                <a:gd name="T27" fmla="*/ 3 h 1334"/>
                <a:gd name="T28" fmla="*/ 747801 w 804"/>
                <a:gd name="T29" fmla="*/ 3 h 1334"/>
                <a:gd name="T30" fmla="*/ 730887 w 804"/>
                <a:gd name="T31" fmla="*/ 3 h 1334"/>
                <a:gd name="T32" fmla="*/ 706058 w 804"/>
                <a:gd name="T33" fmla="*/ 3 h 1334"/>
                <a:gd name="T34" fmla="*/ 671890 w 804"/>
                <a:gd name="T35" fmla="*/ 3 h 1334"/>
                <a:gd name="T36" fmla="*/ 630797 w 804"/>
                <a:gd name="T37" fmla="*/ 3 h 1334"/>
                <a:gd name="T38" fmla="*/ 580244 w 804"/>
                <a:gd name="T39" fmla="*/ 3 h 1334"/>
                <a:gd name="T40" fmla="*/ 523098 w 804"/>
                <a:gd name="T41" fmla="*/ 3 h 1334"/>
                <a:gd name="T42" fmla="*/ 459345 w 804"/>
                <a:gd name="T43" fmla="*/ 3 h 1334"/>
                <a:gd name="T44" fmla="*/ 388601 w 804"/>
                <a:gd name="T45" fmla="*/ 3 h 1334"/>
                <a:gd name="T46" fmla="*/ 314155 w 804"/>
                <a:gd name="T47" fmla="*/ 3 h 1334"/>
                <a:gd name="T48" fmla="*/ 234281 w 804"/>
                <a:gd name="T49" fmla="*/ 3 h 1334"/>
                <a:gd name="T50" fmla="*/ 155404 w 804"/>
                <a:gd name="T51" fmla="*/ 3 h 1334"/>
                <a:gd name="T52" fmla="*/ 103640 w 804"/>
                <a:gd name="T53" fmla="*/ 0 h 1334"/>
                <a:gd name="T54" fmla="*/ 52361 w 804"/>
                <a:gd name="T55" fmla="*/ 1 h 1334"/>
                <a:gd name="T56" fmla="*/ 0 w 804"/>
                <a:gd name="T57" fmla="*/ 3 h 1334"/>
                <a:gd name="T58" fmla="*/ 68564 w 804"/>
                <a:gd name="T59" fmla="*/ 3 h 1334"/>
                <a:gd name="T60" fmla="*/ 148483 w 804"/>
                <a:gd name="T61" fmla="*/ 3 h 1334"/>
                <a:gd name="T62" fmla="*/ 223945 w 804"/>
                <a:gd name="T63" fmla="*/ 3 h 1334"/>
                <a:gd name="T64" fmla="*/ 295214 w 804"/>
                <a:gd name="T65" fmla="*/ 3 h 1334"/>
                <a:gd name="T66" fmla="*/ 359891 w 804"/>
                <a:gd name="T67" fmla="*/ 3 h 1334"/>
                <a:gd name="T68" fmla="*/ 418978 w 804"/>
                <a:gd name="T69" fmla="*/ 3 h 1334"/>
                <a:gd name="T70" fmla="*/ 470754 w 804"/>
                <a:gd name="T71" fmla="*/ 3 h 1334"/>
                <a:gd name="T72" fmla="*/ 514454 w 804"/>
                <a:gd name="T73" fmla="*/ 3 h 1334"/>
                <a:gd name="T74" fmla="*/ 549703 w 804"/>
                <a:gd name="T75" fmla="*/ 3 h 1334"/>
                <a:gd name="T76" fmla="*/ 575935 w 804"/>
                <a:gd name="T77" fmla="*/ 3 h 1334"/>
                <a:gd name="T78" fmla="*/ 592943 w 804"/>
                <a:gd name="T79" fmla="*/ 3 h 1334"/>
                <a:gd name="T80" fmla="*/ 601600 w 804"/>
                <a:gd name="T81" fmla="*/ 3 h 1334"/>
                <a:gd name="T82" fmla="*/ 598917 w 804"/>
                <a:gd name="T83" fmla="*/ 3 h 1334"/>
                <a:gd name="T84" fmla="*/ 587314 w 804"/>
                <a:gd name="T85" fmla="*/ 3 h 1334"/>
                <a:gd name="T86" fmla="*/ 567846 w 804"/>
                <a:gd name="T87" fmla="*/ 3 h 1334"/>
                <a:gd name="T88" fmla="*/ 542270 w 804"/>
                <a:gd name="T89" fmla="*/ 3 h 1334"/>
                <a:gd name="T90" fmla="*/ 508504 w 804"/>
                <a:gd name="T91" fmla="*/ 3 h 1334"/>
                <a:gd name="T92" fmla="*/ 470754 w 804"/>
                <a:gd name="T93" fmla="*/ 3 h 1334"/>
                <a:gd name="T94" fmla="*/ 407105 w 804"/>
                <a:gd name="T95" fmla="*/ 3 h 1334"/>
                <a:gd name="T96" fmla="*/ 297506 w 804"/>
                <a:gd name="T97" fmla="*/ 3 h 1334"/>
                <a:gd name="T98" fmla="*/ 170693 w 804"/>
                <a:gd name="T99" fmla="*/ 3 h 1334"/>
                <a:gd name="T100" fmla="*/ 58895 w 804"/>
                <a:gd name="T101" fmla="*/ 3 h 1334"/>
                <a:gd name="T102" fmla="*/ 0 w 804"/>
                <a:gd name="T103" fmla="*/ 3 h 13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4"/>
                <a:gd name="T157" fmla="*/ 0 h 1334"/>
                <a:gd name="T158" fmla="*/ 804 w 804"/>
                <a:gd name="T159" fmla="*/ 1334 h 133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4" h="1334">
                  <a:moveTo>
                    <a:pt x="0" y="1329"/>
                  </a:moveTo>
                  <a:lnTo>
                    <a:pt x="19" y="1331"/>
                  </a:lnTo>
                  <a:lnTo>
                    <a:pt x="37" y="1332"/>
                  </a:lnTo>
                  <a:lnTo>
                    <a:pt x="55" y="1334"/>
                  </a:lnTo>
                  <a:lnTo>
                    <a:pt x="73" y="1334"/>
                  </a:lnTo>
                  <a:lnTo>
                    <a:pt x="91" y="1334"/>
                  </a:lnTo>
                  <a:lnTo>
                    <a:pt x="109" y="1334"/>
                  </a:lnTo>
                  <a:lnTo>
                    <a:pt x="128" y="1333"/>
                  </a:lnTo>
                  <a:lnTo>
                    <a:pt x="145" y="1332"/>
                  </a:lnTo>
                  <a:lnTo>
                    <a:pt x="163" y="1331"/>
                  </a:lnTo>
                  <a:lnTo>
                    <a:pt x="181" y="1329"/>
                  </a:lnTo>
                  <a:lnTo>
                    <a:pt x="198" y="1326"/>
                  </a:lnTo>
                  <a:lnTo>
                    <a:pt x="216" y="1324"/>
                  </a:lnTo>
                  <a:lnTo>
                    <a:pt x="233" y="1321"/>
                  </a:lnTo>
                  <a:lnTo>
                    <a:pt x="250" y="1317"/>
                  </a:lnTo>
                  <a:lnTo>
                    <a:pt x="267" y="1313"/>
                  </a:lnTo>
                  <a:lnTo>
                    <a:pt x="284" y="1309"/>
                  </a:lnTo>
                  <a:lnTo>
                    <a:pt x="300" y="1305"/>
                  </a:lnTo>
                  <a:lnTo>
                    <a:pt x="317" y="1300"/>
                  </a:lnTo>
                  <a:lnTo>
                    <a:pt x="333" y="1294"/>
                  </a:lnTo>
                  <a:lnTo>
                    <a:pt x="349" y="1288"/>
                  </a:lnTo>
                  <a:lnTo>
                    <a:pt x="366" y="1283"/>
                  </a:lnTo>
                  <a:lnTo>
                    <a:pt x="381" y="1276"/>
                  </a:lnTo>
                  <a:lnTo>
                    <a:pt x="397" y="1269"/>
                  </a:lnTo>
                  <a:lnTo>
                    <a:pt x="412" y="1262"/>
                  </a:lnTo>
                  <a:lnTo>
                    <a:pt x="428" y="1255"/>
                  </a:lnTo>
                  <a:lnTo>
                    <a:pt x="443" y="1247"/>
                  </a:lnTo>
                  <a:lnTo>
                    <a:pt x="458" y="1239"/>
                  </a:lnTo>
                  <a:lnTo>
                    <a:pt x="472" y="1230"/>
                  </a:lnTo>
                  <a:lnTo>
                    <a:pt x="486" y="1222"/>
                  </a:lnTo>
                  <a:lnTo>
                    <a:pt x="501" y="1213"/>
                  </a:lnTo>
                  <a:lnTo>
                    <a:pt x="515" y="1203"/>
                  </a:lnTo>
                  <a:lnTo>
                    <a:pt x="528" y="1194"/>
                  </a:lnTo>
                  <a:lnTo>
                    <a:pt x="542" y="1184"/>
                  </a:lnTo>
                  <a:lnTo>
                    <a:pt x="555" y="1173"/>
                  </a:lnTo>
                  <a:lnTo>
                    <a:pt x="568" y="1163"/>
                  </a:lnTo>
                  <a:lnTo>
                    <a:pt x="580" y="1152"/>
                  </a:lnTo>
                  <a:lnTo>
                    <a:pt x="593" y="1141"/>
                  </a:lnTo>
                  <a:lnTo>
                    <a:pt x="605" y="1129"/>
                  </a:lnTo>
                  <a:lnTo>
                    <a:pt x="616" y="1118"/>
                  </a:lnTo>
                  <a:lnTo>
                    <a:pt x="628" y="1106"/>
                  </a:lnTo>
                  <a:lnTo>
                    <a:pt x="639" y="1094"/>
                  </a:lnTo>
                  <a:lnTo>
                    <a:pt x="650" y="1081"/>
                  </a:lnTo>
                  <a:lnTo>
                    <a:pt x="661" y="1068"/>
                  </a:lnTo>
                  <a:lnTo>
                    <a:pt x="671" y="1055"/>
                  </a:lnTo>
                  <a:lnTo>
                    <a:pt x="681" y="1042"/>
                  </a:lnTo>
                  <a:lnTo>
                    <a:pt x="690" y="1029"/>
                  </a:lnTo>
                  <a:lnTo>
                    <a:pt x="700" y="1015"/>
                  </a:lnTo>
                  <a:lnTo>
                    <a:pt x="708" y="1001"/>
                  </a:lnTo>
                  <a:lnTo>
                    <a:pt x="717" y="987"/>
                  </a:lnTo>
                  <a:lnTo>
                    <a:pt x="725" y="972"/>
                  </a:lnTo>
                  <a:lnTo>
                    <a:pt x="733" y="958"/>
                  </a:lnTo>
                  <a:lnTo>
                    <a:pt x="741" y="943"/>
                  </a:lnTo>
                  <a:lnTo>
                    <a:pt x="748" y="928"/>
                  </a:lnTo>
                  <a:lnTo>
                    <a:pt x="754" y="913"/>
                  </a:lnTo>
                  <a:lnTo>
                    <a:pt x="760" y="897"/>
                  </a:lnTo>
                  <a:lnTo>
                    <a:pt x="766" y="882"/>
                  </a:lnTo>
                  <a:lnTo>
                    <a:pt x="772" y="866"/>
                  </a:lnTo>
                  <a:lnTo>
                    <a:pt x="777" y="850"/>
                  </a:lnTo>
                  <a:lnTo>
                    <a:pt x="782" y="834"/>
                  </a:lnTo>
                  <a:lnTo>
                    <a:pt x="786" y="817"/>
                  </a:lnTo>
                  <a:lnTo>
                    <a:pt x="790" y="801"/>
                  </a:lnTo>
                  <a:lnTo>
                    <a:pt x="793" y="784"/>
                  </a:lnTo>
                  <a:lnTo>
                    <a:pt x="796" y="767"/>
                  </a:lnTo>
                  <a:lnTo>
                    <a:pt x="799" y="750"/>
                  </a:lnTo>
                  <a:lnTo>
                    <a:pt x="801" y="733"/>
                  </a:lnTo>
                  <a:lnTo>
                    <a:pt x="802" y="716"/>
                  </a:lnTo>
                  <a:lnTo>
                    <a:pt x="804" y="699"/>
                  </a:lnTo>
                  <a:lnTo>
                    <a:pt x="804" y="682"/>
                  </a:lnTo>
                  <a:lnTo>
                    <a:pt x="804" y="665"/>
                  </a:lnTo>
                  <a:lnTo>
                    <a:pt x="804" y="648"/>
                  </a:lnTo>
                  <a:lnTo>
                    <a:pt x="804" y="631"/>
                  </a:lnTo>
                  <a:lnTo>
                    <a:pt x="802" y="615"/>
                  </a:lnTo>
                  <a:lnTo>
                    <a:pt x="801" y="598"/>
                  </a:lnTo>
                  <a:lnTo>
                    <a:pt x="799" y="582"/>
                  </a:lnTo>
                  <a:lnTo>
                    <a:pt x="796" y="566"/>
                  </a:lnTo>
                  <a:lnTo>
                    <a:pt x="793" y="549"/>
                  </a:lnTo>
                  <a:lnTo>
                    <a:pt x="790" y="533"/>
                  </a:lnTo>
                  <a:lnTo>
                    <a:pt x="786" y="517"/>
                  </a:lnTo>
                  <a:lnTo>
                    <a:pt x="782" y="501"/>
                  </a:lnTo>
                  <a:lnTo>
                    <a:pt x="777" y="486"/>
                  </a:lnTo>
                  <a:lnTo>
                    <a:pt x="773" y="470"/>
                  </a:lnTo>
                  <a:lnTo>
                    <a:pt x="767" y="455"/>
                  </a:lnTo>
                  <a:lnTo>
                    <a:pt x="762" y="439"/>
                  </a:lnTo>
                  <a:lnTo>
                    <a:pt x="755" y="424"/>
                  </a:lnTo>
                  <a:lnTo>
                    <a:pt x="749" y="410"/>
                  </a:lnTo>
                  <a:lnTo>
                    <a:pt x="742" y="395"/>
                  </a:lnTo>
                  <a:lnTo>
                    <a:pt x="735" y="380"/>
                  </a:lnTo>
                  <a:lnTo>
                    <a:pt x="727" y="366"/>
                  </a:lnTo>
                  <a:lnTo>
                    <a:pt x="719" y="352"/>
                  </a:lnTo>
                  <a:lnTo>
                    <a:pt x="711" y="338"/>
                  </a:lnTo>
                  <a:lnTo>
                    <a:pt x="702" y="323"/>
                  </a:lnTo>
                  <a:lnTo>
                    <a:pt x="693" y="310"/>
                  </a:lnTo>
                  <a:lnTo>
                    <a:pt x="684" y="296"/>
                  </a:lnTo>
                  <a:lnTo>
                    <a:pt x="674" y="283"/>
                  </a:lnTo>
                  <a:lnTo>
                    <a:pt x="664" y="271"/>
                  </a:lnTo>
                  <a:lnTo>
                    <a:pt x="654" y="257"/>
                  </a:lnTo>
                  <a:lnTo>
                    <a:pt x="643" y="245"/>
                  </a:lnTo>
                  <a:lnTo>
                    <a:pt x="632" y="233"/>
                  </a:lnTo>
                  <a:lnTo>
                    <a:pt x="620" y="221"/>
                  </a:lnTo>
                  <a:lnTo>
                    <a:pt x="609" y="209"/>
                  </a:lnTo>
                  <a:lnTo>
                    <a:pt x="597" y="198"/>
                  </a:lnTo>
                  <a:lnTo>
                    <a:pt x="585" y="186"/>
                  </a:lnTo>
                  <a:lnTo>
                    <a:pt x="572" y="175"/>
                  </a:lnTo>
                  <a:lnTo>
                    <a:pt x="559" y="165"/>
                  </a:lnTo>
                  <a:lnTo>
                    <a:pt x="546" y="154"/>
                  </a:lnTo>
                  <a:lnTo>
                    <a:pt x="533" y="144"/>
                  </a:lnTo>
                  <a:lnTo>
                    <a:pt x="519" y="134"/>
                  </a:lnTo>
                  <a:lnTo>
                    <a:pt x="505" y="125"/>
                  </a:lnTo>
                  <a:lnTo>
                    <a:pt x="491" y="115"/>
                  </a:lnTo>
                  <a:lnTo>
                    <a:pt x="477" y="106"/>
                  </a:lnTo>
                  <a:lnTo>
                    <a:pt x="462" y="98"/>
                  </a:lnTo>
                  <a:lnTo>
                    <a:pt x="447" y="89"/>
                  </a:lnTo>
                  <a:lnTo>
                    <a:pt x="432" y="81"/>
                  </a:lnTo>
                  <a:lnTo>
                    <a:pt x="416" y="74"/>
                  </a:lnTo>
                  <a:lnTo>
                    <a:pt x="401" y="66"/>
                  </a:lnTo>
                  <a:lnTo>
                    <a:pt x="385" y="60"/>
                  </a:lnTo>
                  <a:lnTo>
                    <a:pt x="368" y="53"/>
                  </a:lnTo>
                  <a:lnTo>
                    <a:pt x="352" y="47"/>
                  </a:lnTo>
                  <a:lnTo>
                    <a:pt x="336" y="41"/>
                  </a:lnTo>
                  <a:lnTo>
                    <a:pt x="319" y="36"/>
                  </a:lnTo>
                  <a:lnTo>
                    <a:pt x="302" y="30"/>
                  </a:lnTo>
                  <a:lnTo>
                    <a:pt x="285" y="26"/>
                  </a:lnTo>
                  <a:lnTo>
                    <a:pt x="267" y="21"/>
                  </a:lnTo>
                  <a:lnTo>
                    <a:pt x="250" y="17"/>
                  </a:lnTo>
                  <a:lnTo>
                    <a:pt x="232" y="13"/>
                  </a:lnTo>
                  <a:lnTo>
                    <a:pt x="214" y="10"/>
                  </a:lnTo>
                  <a:lnTo>
                    <a:pt x="196" y="7"/>
                  </a:lnTo>
                  <a:lnTo>
                    <a:pt x="178" y="5"/>
                  </a:lnTo>
                  <a:lnTo>
                    <a:pt x="167" y="4"/>
                  </a:lnTo>
                  <a:lnTo>
                    <a:pt x="156" y="3"/>
                  </a:lnTo>
                  <a:lnTo>
                    <a:pt x="144" y="2"/>
                  </a:lnTo>
                  <a:lnTo>
                    <a:pt x="133" y="2"/>
                  </a:lnTo>
                  <a:lnTo>
                    <a:pt x="122" y="1"/>
                  </a:lnTo>
                  <a:lnTo>
                    <a:pt x="111" y="0"/>
                  </a:lnTo>
                  <a:lnTo>
                    <a:pt x="100" y="0"/>
                  </a:lnTo>
                  <a:lnTo>
                    <a:pt x="89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1"/>
                  </a:lnTo>
                  <a:lnTo>
                    <a:pt x="45" y="2"/>
                  </a:lnTo>
                  <a:lnTo>
                    <a:pt x="34" y="2"/>
                  </a:lnTo>
                  <a:lnTo>
                    <a:pt x="23" y="3"/>
                  </a:lnTo>
                  <a:lnTo>
                    <a:pt x="12" y="4"/>
                  </a:lnTo>
                  <a:lnTo>
                    <a:pt x="0" y="5"/>
                  </a:lnTo>
                  <a:lnTo>
                    <a:pt x="19" y="7"/>
                  </a:lnTo>
                  <a:lnTo>
                    <a:pt x="37" y="9"/>
                  </a:lnTo>
                  <a:lnTo>
                    <a:pt x="55" y="12"/>
                  </a:lnTo>
                  <a:lnTo>
                    <a:pt x="73" y="15"/>
                  </a:lnTo>
                  <a:lnTo>
                    <a:pt x="90" y="19"/>
                  </a:lnTo>
                  <a:lnTo>
                    <a:pt x="108" y="23"/>
                  </a:lnTo>
                  <a:lnTo>
                    <a:pt x="125" y="27"/>
                  </a:lnTo>
                  <a:lnTo>
                    <a:pt x="142" y="32"/>
                  </a:lnTo>
                  <a:lnTo>
                    <a:pt x="159" y="37"/>
                  </a:lnTo>
                  <a:lnTo>
                    <a:pt x="175" y="42"/>
                  </a:lnTo>
                  <a:lnTo>
                    <a:pt x="192" y="48"/>
                  </a:lnTo>
                  <a:lnTo>
                    <a:pt x="208" y="55"/>
                  </a:lnTo>
                  <a:lnTo>
                    <a:pt x="224" y="61"/>
                  </a:lnTo>
                  <a:lnTo>
                    <a:pt x="240" y="68"/>
                  </a:lnTo>
                  <a:lnTo>
                    <a:pt x="256" y="75"/>
                  </a:lnTo>
                  <a:lnTo>
                    <a:pt x="271" y="83"/>
                  </a:lnTo>
                  <a:lnTo>
                    <a:pt x="286" y="91"/>
                  </a:lnTo>
                  <a:lnTo>
                    <a:pt x="301" y="99"/>
                  </a:lnTo>
                  <a:lnTo>
                    <a:pt x="316" y="108"/>
                  </a:lnTo>
                  <a:lnTo>
                    <a:pt x="330" y="116"/>
                  </a:lnTo>
                  <a:lnTo>
                    <a:pt x="345" y="126"/>
                  </a:lnTo>
                  <a:lnTo>
                    <a:pt x="358" y="135"/>
                  </a:lnTo>
                  <a:lnTo>
                    <a:pt x="372" y="145"/>
                  </a:lnTo>
                  <a:lnTo>
                    <a:pt x="385" y="155"/>
                  </a:lnTo>
                  <a:lnTo>
                    <a:pt x="398" y="165"/>
                  </a:lnTo>
                  <a:lnTo>
                    <a:pt x="411" y="176"/>
                  </a:lnTo>
                  <a:lnTo>
                    <a:pt x="424" y="187"/>
                  </a:lnTo>
                  <a:lnTo>
                    <a:pt x="436" y="198"/>
                  </a:lnTo>
                  <a:lnTo>
                    <a:pt x="448" y="209"/>
                  </a:lnTo>
                  <a:lnTo>
                    <a:pt x="459" y="221"/>
                  </a:lnTo>
                  <a:lnTo>
                    <a:pt x="471" y="233"/>
                  </a:lnTo>
                  <a:lnTo>
                    <a:pt x="482" y="245"/>
                  </a:lnTo>
                  <a:lnTo>
                    <a:pt x="492" y="258"/>
                  </a:lnTo>
                  <a:lnTo>
                    <a:pt x="503" y="271"/>
                  </a:lnTo>
                  <a:lnTo>
                    <a:pt x="513" y="283"/>
                  </a:lnTo>
                  <a:lnTo>
                    <a:pt x="522" y="297"/>
                  </a:lnTo>
                  <a:lnTo>
                    <a:pt x="532" y="310"/>
                  </a:lnTo>
                  <a:lnTo>
                    <a:pt x="541" y="323"/>
                  </a:lnTo>
                  <a:lnTo>
                    <a:pt x="550" y="337"/>
                  </a:lnTo>
                  <a:lnTo>
                    <a:pt x="558" y="351"/>
                  </a:lnTo>
                  <a:lnTo>
                    <a:pt x="566" y="366"/>
                  </a:lnTo>
                  <a:lnTo>
                    <a:pt x="574" y="380"/>
                  </a:lnTo>
                  <a:lnTo>
                    <a:pt x="581" y="395"/>
                  </a:lnTo>
                  <a:lnTo>
                    <a:pt x="588" y="409"/>
                  </a:lnTo>
                  <a:lnTo>
                    <a:pt x="594" y="424"/>
                  </a:lnTo>
                  <a:lnTo>
                    <a:pt x="601" y="439"/>
                  </a:lnTo>
                  <a:lnTo>
                    <a:pt x="606" y="454"/>
                  </a:lnTo>
                  <a:lnTo>
                    <a:pt x="612" y="470"/>
                  </a:lnTo>
                  <a:lnTo>
                    <a:pt x="616" y="485"/>
                  </a:lnTo>
                  <a:lnTo>
                    <a:pt x="621" y="501"/>
                  </a:lnTo>
                  <a:lnTo>
                    <a:pt x="625" y="517"/>
                  </a:lnTo>
                  <a:lnTo>
                    <a:pt x="629" y="533"/>
                  </a:lnTo>
                  <a:lnTo>
                    <a:pt x="632" y="549"/>
                  </a:lnTo>
                  <a:lnTo>
                    <a:pt x="635" y="565"/>
                  </a:lnTo>
                  <a:lnTo>
                    <a:pt x="638" y="581"/>
                  </a:lnTo>
                  <a:lnTo>
                    <a:pt x="640" y="598"/>
                  </a:lnTo>
                  <a:lnTo>
                    <a:pt x="641" y="614"/>
                  </a:lnTo>
                  <a:lnTo>
                    <a:pt x="643" y="631"/>
                  </a:lnTo>
                  <a:lnTo>
                    <a:pt x="643" y="648"/>
                  </a:lnTo>
                  <a:lnTo>
                    <a:pt x="644" y="664"/>
                  </a:lnTo>
                  <a:lnTo>
                    <a:pt x="643" y="681"/>
                  </a:lnTo>
                  <a:lnTo>
                    <a:pt x="643" y="698"/>
                  </a:lnTo>
                  <a:lnTo>
                    <a:pt x="641" y="715"/>
                  </a:lnTo>
                  <a:lnTo>
                    <a:pt x="640" y="732"/>
                  </a:lnTo>
                  <a:lnTo>
                    <a:pt x="638" y="747"/>
                  </a:lnTo>
                  <a:lnTo>
                    <a:pt x="636" y="762"/>
                  </a:lnTo>
                  <a:lnTo>
                    <a:pt x="634" y="776"/>
                  </a:lnTo>
                  <a:lnTo>
                    <a:pt x="631" y="791"/>
                  </a:lnTo>
                  <a:lnTo>
                    <a:pt x="628" y="805"/>
                  </a:lnTo>
                  <a:lnTo>
                    <a:pt x="624" y="819"/>
                  </a:lnTo>
                  <a:lnTo>
                    <a:pt x="621" y="833"/>
                  </a:lnTo>
                  <a:lnTo>
                    <a:pt x="617" y="847"/>
                  </a:lnTo>
                  <a:lnTo>
                    <a:pt x="612" y="861"/>
                  </a:lnTo>
                  <a:lnTo>
                    <a:pt x="608" y="875"/>
                  </a:lnTo>
                  <a:lnTo>
                    <a:pt x="603" y="889"/>
                  </a:lnTo>
                  <a:lnTo>
                    <a:pt x="598" y="902"/>
                  </a:lnTo>
                  <a:lnTo>
                    <a:pt x="592" y="915"/>
                  </a:lnTo>
                  <a:lnTo>
                    <a:pt x="586" y="928"/>
                  </a:lnTo>
                  <a:lnTo>
                    <a:pt x="580" y="942"/>
                  </a:lnTo>
                  <a:lnTo>
                    <a:pt x="574" y="954"/>
                  </a:lnTo>
                  <a:lnTo>
                    <a:pt x="567" y="967"/>
                  </a:lnTo>
                  <a:lnTo>
                    <a:pt x="560" y="980"/>
                  </a:lnTo>
                  <a:lnTo>
                    <a:pt x="553" y="992"/>
                  </a:lnTo>
                  <a:lnTo>
                    <a:pt x="545" y="1005"/>
                  </a:lnTo>
                  <a:lnTo>
                    <a:pt x="537" y="1016"/>
                  </a:lnTo>
                  <a:lnTo>
                    <a:pt x="529" y="1029"/>
                  </a:lnTo>
                  <a:lnTo>
                    <a:pt x="521" y="1040"/>
                  </a:lnTo>
                  <a:lnTo>
                    <a:pt x="512" y="1052"/>
                  </a:lnTo>
                  <a:lnTo>
                    <a:pt x="503" y="1063"/>
                  </a:lnTo>
                  <a:lnTo>
                    <a:pt x="494" y="1074"/>
                  </a:lnTo>
                  <a:lnTo>
                    <a:pt x="485" y="1085"/>
                  </a:lnTo>
                  <a:lnTo>
                    <a:pt x="475" y="1096"/>
                  </a:lnTo>
                  <a:lnTo>
                    <a:pt x="455" y="1117"/>
                  </a:lnTo>
                  <a:lnTo>
                    <a:pt x="435" y="1138"/>
                  </a:lnTo>
                  <a:lnTo>
                    <a:pt x="413" y="1157"/>
                  </a:lnTo>
                  <a:lnTo>
                    <a:pt x="390" y="1175"/>
                  </a:lnTo>
                  <a:lnTo>
                    <a:pt x="367" y="1193"/>
                  </a:lnTo>
                  <a:lnTo>
                    <a:pt x="343" y="1210"/>
                  </a:lnTo>
                  <a:lnTo>
                    <a:pt x="318" y="1225"/>
                  </a:lnTo>
                  <a:lnTo>
                    <a:pt x="292" y="1240"/>
                  </a:lnTo>
                  <a:lnTo>
                    <a:pt x="266" y="1254"/>
                  </a:lnTo>
                  <a:lnTo>
                    <a:pt x="238" y="1267"/>
                  </a:lnTo>
                  <a:lnTo>
                    <a:pt x="211" y="1279"/>
                  </a:lnTo>
                  <a:lnTo>
                    <a:pt x="182" y="1289"/>
                  </a:lnTo>
                  <a:lnTo>
                    <a:pt x="153" y="1299"/>
                  </a:lnTo>
                  <a:lnTo>
                    <a:pt x="124" y="1307"/>
                  </a:lnTo>
                  <a:lnTo>
                    <a:pt x="94" y="1315"/>
                  </a:lnTo>
                  <a:lnTo>
                    <a:pt x="79" y="1318"/>
                  </a:lnTo>
                  <a:lnTo>
                    <a:pt x="63" y="1321"/>
                  </a:lnTo>
                  <a:lnTo>
                    <a:pt x="48" y="1323"/>
                  </a:lnTo>
                  <a:lnTo>
                    <a:pt x="32" y="1326"/>
                  </a:lnTo>
                  <a:lnTo>
                    <a:pt x="16" y="1327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199" y="1677"/>
              <a:ext cx="1346" cy="1389"/>
              <a:chOff x="199" y="1677"/>
              <a:chExt cx="1346" cy="1389"/>
            </a:xfrm>
          </p:grpSpPr>
          <p:sp>
            <p:nvSpPr>
              <p:cNvPr id="36890" name="Line 51"/>
              <p:cNvSpPr>
                <a:spLocks noChangeShapeType="1"/>
              </p:cNvSpPr>
              <p:nvPr/>
            </p:nvSpPr>
            <p:spPr bwMode="auto">
              <a:xfrm flipH="1">
                <a:off x="768" y="1677"/>
                <a:ext cx="3" cy="1389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Freeform 52"/>
              <p:cNvSpPr>
                <a:spLocks/>
              </p:cNvSpPr>
              <p:nvPr/>
            </p:nvSpPr>
            <p:spPr bwMode="auto">
              <a:xfrm>
                <a:off x="705" y="1834"/>
                <a:ext cx="840" cy="1139"/>
              </a:xfrm>
              <a:custGeom>
                <a:avLst/>
                <a:gdLst>
                  <a:gd name="T0" fmla="*/ 528 w 804"/>
                  <a:gd name="T1" fmla="*/ 3 h 1334"/>
                  <a:gd name="T2" fmla="*/ 1167 w 804"/>
                  <a:gd name="T3" fmla="*/ 3 h 1334"/>
                  <a:gd name="T4" fmla="*/ 1803 w 804"/>
                  <a:gd name="T5" fmla="*/ 3 h 1334"/>
                  <a:gd name="T6" fmla="*/ 2389 w 804"/>
                  <a:gd name="T7" fmla="*/ 3 h 1334"/>
                  <a:gd name="T8" fmla="*/ 2955 w 804"/>
                  <a:gd name="T9" fmla="*/ 3 h 1334"/>
                  <a:gd name="T10" fmla="*/ 3495 w 804"/>
                  <a:gd name="T11" fmla="*/ 3 h 1334"/>
                  <a:gd name="T12" fmla="*/ 3985 w 804"/>
                  <a:gd name="T13" fmla="*/ 3 h 1334"/>
                  <a:gd name="T14" fmla="*/ 4420 w 804"/>
                  <a:gd name="T15" fmla="*/ 3 h 1334"/>
                  <a:gd name="T16" fmla="*/ 4819 w 804"/>
                  <a:gd name="T17" fmla="*/ 3 h 1334"/>
                  <a:gd name="T18" fmla="*/ 5161 w 804"/>
                  <a:gd name="T19" fmla="*/ 3 h 1334"/>
                  <a:gd name="T20" fmla="*/ 5414 w 804"/>
                  <a:gd name="T21" fmla="*/ 3 h 1334"/>
                  <a:gd name="T22" fmla="*/ 5626 w 804"/>
                  <a:gd name="T23" fmla="*/ 3 h 1334"/>
                  <a:gd name="T24" fmla="*/ 5742 w 804"/>
                  <a:gd name="T25" fmla="*/ 3 h 1334"/>
                  <a:gd name="T26" fmla="*/ 5772 w 804"/>
                  <a:gd name="T27" fmla="*/ 3 h 1334"/>
                  <a:gd name="T28" fmla="*/ 5742 w 804"/>
                  <a:gd name="T29" fmla="*/ 3 h 1334"/>
                  <a:gd name="T30" fmla="*/ 5626 w 804"/>
                  <a:gd name="T31" fmla="*/ 3 h 1334"/>
                  <a:gd name="T32" fmla="*/ 5420 w 804"/>
                  <a:gd name="T33" fmla="*/ 3 h 1334"/>
                  <a:gd name="T34" fmla="*/ 5164 w 804"/>
                  <a:gd name="T35" fmla="*/ 3 h 1334"/>
                  <a:gd name="T36" fmla="*/ 4837 w 804"/>
                  <a:gd name="T37" fmla="*/ 3 h 1334"/>
                  <a:gd name="T38" fmla="*/ 4453 w 804"/>
                  <a:gd name="T39" fmla="*/ 3 h 1334"/>
                  <a:gd name="T40" fmla="*/ 4015 w 804"/>
                  <a:gd name="T41" fmla="*/ 3 h 1334"/>
                  <a:gd name="T42" fmla="*/ 3525 w 804"/>
                  <a:gd name="T43" fmla="*/ 3 h 1334"/>
                  <a:gd name="T44" fmla="*/ 2979 w 804"/>
                  <a:gd name="T45" fmla="*/ 3 h 1334"/>
                  <a:gd name="T46" fmla="*/ 2411 w 804"/>
                  <a:gd name="T47" fmla="*/ 3 h 1334"/>
                  <a:gd name="T48" fmla="*/ 1803 w 804"/>
                  <a:gd name="T49" fmla="*/ 3 h 1334"/>
                  <a:gd name="T50" fmla="*/ 1197 w 804"/>
                  <a:gd name="T51" fmla="*/ 3 h 1334"/>
                  <a:gd name="T52" fmla="*/ 791 w 804"/>
                  <a:gd name="T53" fmla="*/ 0 h 1334"/>
                  <a:gd name="T54" fmla="*/ 406 w 804"/>
                  <a:gd name="T55" fmla="*/ 1 h 1334"/>
                  <a:gd name="T56" fmla="*/ 0 w 804"/>
                  <a:gd name="T57" fmla="*/ 3 h 1334"/>
                  <a:gd name="T58" fmla="*/ 528 w 804"/>
                  <a:gd name="T59" fmla="*/ 3 h 1334"/>
                  <a:gd name="T60" fmla="*/ 1141 w 804"/>
                  <a:gd name="T61" fmla="*/ 3 h 1334"/>
                  <a:gd name="T62" fmla="*/ 1730 w 804"/>
                  <a:gd name="T63" fmla="*/ 3 h 1334"/>
                  <a:gd name="T64" fmla="*/ 2260 w 804"/>
                  <a:gd name="T65" fmla="*/ 3 h 1334"/>
                  <a:gd name="T66" fmla="*/ 2758 w 804"/>
                  <a:gd name="T67" fmla="*/ 3 h 1334"/>
                  <a:gd name="T68" fmla="*/ 3209 w 804"/>
                  <a:gd name="T69" fmla="*/ 3 h 1334"/>
                  <a:gd name="T70" fmla="*/ 3629 w 804"/>
                  <a:gd name="T71" fmla="*/ 3 h 1334"/>
                  <a:gd name="T72" fmla="*/ 3961 w 804"/>
                  <a:gd name="T73" fmla="*/ 3 h 1334"/>
                  <a:gd name="T74" fmla="*/ 4222 w 804"/>
                  <a:gd name="T75" fmla="*/ 3 h 1334"/>
                  <a:gd name="T76" fmla="*/ 4420 w 804"/>
                  <a:gd name="T77" fmla="*/ 3 h 1334"/>
                  <a:gd name="T78" fmla="*/ 4550 w 804"/>
                  <a:gd name="T79" fmla="*/ 3 h 1334"/>
                  <a:gd name="T80" fmla="*/ 4615 w 804"/>
                  <a:gd name="T81" fmla="*/ 3 h 1334"/>
                  <a:gd name="T82" fmla="*/ 4596 w 804"/>
                  <a:gd name="T83" fmla="*/ 3 h 1334"/>
                  <a:gd name="T84" fmla="*/ 4517 w 804"/>
                  <a:gd name="T85" fmla="*/ 3 h 1334"/>
                  <a:gd name="T86" fmla="*/ 4355 w 804"/>
                  <a:gd name="T87" fmla="*/ 3 h 1334"/>
                  <a:gd name="T88" fmla="*/ 4163 w 804"/>
                  <a:gd name="T89" fmla="*/ 3 h 1334"/>
                  <a:gd name="T90" fmla="*/ 3912 w 804"/>
                  <a:gd name="T91" fmla="*/ 3 h 1334"/>
                  <a:gd name="T92" fmla="*/ 3629 w 804"/>
                  <a:gd name="T93" fmla="*/ 3 h 1334"/>
                  <a:gd name="T94" fmla="*/ 3112 w 804"/>
                  <a:gd name="T95" fmla="*/ 3 h 1334"/>
                  <a:gd name="T96" fmla="*/ 2281 w 804"/>
                  <a:gd name="T97" fmla="*/ 3 h 1334"/>
                  <a:gd name="T98" fmla="*/ 1307 w 804"/>
                  <a:gd name="T99" fmla="*/ 3 h 1334"/>
                  <a:gd name="T100" fmla="*/ 448 w 804"/>
                  <a:gd name="T101" fmla="*/ 3 h 1334"/>
                  <a:gd name="T102" fmla="*/ 0 w 804"/>
                  <a:gd name="T103" fmla="*/ 3 h 133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4"/>
                  <a:gd name="T157" fmla="*/ 0 h 1334"/>
                  <a:gd name="T158" fmla="*/ 804 w 804"/>
                  <a:gd name="T159" fmla="*/ 1334 h 133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4" h="1334">
                    <a:moveTo>
                      <a:pt x="0" y="1329"/>
                    </a:moveTo>
                    <a:lnTo>
                      <a:pt x="19" y="1331"/>
                    </a:lnTo>
                    <a:lnTo>
                      <a:pt x="37" y="1332"/>
                    </a:lnTo>
                    <a:lnTo>
                      <a:pt x="55" y="1334"/>
                    </a:lnTo>
                    <a:lnTo>
                      <a:pt x="73" y="1334"/>
                    </a:lnTo>
                    <a:lnTo>
                      <a:pt x="91" y="1334"/>
                    </a:lnTo>
                    <a:lnTo>
                      <a:pt x="109" y="1334"/>
                    </a:lnTo>
                    <a:lnTo>
                      <a:pt x="128" y="1333"/>
                    </a:lnTo>
                    <a:lnTo>
                      <a:pt x="145" y="1332"/>
                    </a:lnTo>
                    <a:lnTo>
                      <a:pt x="163" y="1331"/>
                    </a:lnTo>
                    <a:lnTo>
                      <a:pt x="181" y="1329"/>
                    </a:lnTo>
                    <a:lnTo>
                      <a:pt x="198" y="1326"/>
                    </a:lnTo>
                    <a:lnTo>
                      <a:pt x="216" y="1324"/>
                    </a:lnTo>
                    <a:lnTo>
                      <a:pt x="233" y="1321"/>
                    </a:lnTo>
                    <a:lnTo>
                      <a:pt x="250" y="1317"/>
                    </a:lnTo>
                    <a:lnTo>
                      <a:pt x="267" y="1313"/>
                    </a:lnTo>
                    <a:lnTo>
                      <a:pt x="284" y="1309"/>
                    </a:lnTo>
                    <a:lnTo>
                      <a:pt x="300" y="1305"/>
                    </a:lnTo>
                    <a:lnTo>
                      <a:pt x="317" y="1300"/>
                    </a:lnTo>
                    <a:lnTo>
                      <a:pt x="333" y="1294"/>
                    </a:lnTo>
                    <a:lnTo>
                      <a:pt x="349" y="1288"/>
                    </a:lnTo>
                    <a:lnTo>
                      <a:pt x="366" y="1283"/>
                    </a:lnTo>
                    <a:lnTo>
                      <a:pt x="381" y="1276"/>
                    </a:lnTo>
                    <a:lnTo>
                      <a:pt x="397" y="1269"/>
                    </a:lnTo>
                    <a:lnTo>
                      <a:pt x="412" y="1262"/>
                    </a:lnTo>
                    <a:lnTo>
                      <a:pt x="428" y="1255"/>
                    </a:lnTo>
                    <a:lnTo>
                      <a:pt x="443" y="1247"/>
                    </a:lnTo>
                    <a:lnTo>
                      <a:pt x="458" y="1239"/>
                    </a:lnTo>
                    <a:lnTo>
                      <a:pt x="472" y="1230"/>
                    </a:lnTo>
                    <a:lnTo>
                      <a:pt x="486" y="1222"/>
                    </a:lnTo>
                    <a:lnTo>
                      <a:pt x="501" y="1213"/>
                    </a:lnTo>
                    <a:lnTo>
                      <a:pt x="515" y="1203"/>
                    </a:lnTo>
                    <a:lnTo>
                      <a:pt x="528" y="1194"/>
                    </a:lnTo>
                    <a:lnTo>
                      <a:pt x="542" y="1184"/>
                    </a:lnTo>
                    <a:lnTo>
                      <a:pt x="555" y="1173"/>
                    </a:lnTo>
                    <a:lnTo>
                      <a:pt x="568" y="1163"/>
                    </a:lnTo>
                    <a:lnTo>
                      <a:pt x="580" y="1152"/>
                    </a:lnTo>
                    <a:lnTo>
                      <a:pt x="593" y="1141"/>
                    </a:lnTo>
                    <a:lnTo>
                      <a:pt x="605" y="1129"/>
                    </a:lnTo>
                    <a:lnTo>
                      <a:pt x="616" y="1118"/>
                    </a:lnTo>
                    <a:lnTo>
                      <a:pt x="628" y="1106"/>
                    </a:lnTo>
                    <a:lnTo>
                      <a:pt x="639" y="1094"/>
                    </a:lnTo>
                    <a:lnTo>
                      <a:pt x="650" y="1081"/>
                    </a:lnTo>
                    <a:lnTo>
                      <a:pt x="661" y="1068"/>
                    </a:lnTo>
                    <a:lnTo>
                      <a:pt x="671" y="1055"/>
                    </a:lnTo>
                    <a:lnTo>
                      <a:pt x="681" y="1042"/>
                    </a:lnTo>
                    <a:lnTo>
                      <a:pt x="690" y="1029"/>
                    </a:lnTo>
                    <a:lnTo>
                      <a:pt x="700" y="1015"/>
                    </a:lnTo>
                    <a:lnTo>
                      <a:pt x="708" y="1001"/>
                    </a:lnTo>
                    <a:lnTo>
                      <a:pt x="717" y="987"/>
                    </a:lnTo>
                    <a:lnTo>
                      <a:pt x="725" y="972"/>
                    </a:lnTo>
                    <a:lnTo>
                      <a:pt x="733" y="958"/>
                    </a:lnTo>
                    <a:lnTo>
                      <a:pt x="741" y="943"/>
                    </a:lnTo>
                    <a:lnTo>
                      <a:pt x="748" y="928"/>
                    </a:lnTo>
                    <a:lnTo>
                      <a:pt x="754" y="913"/>
                    </a:lnTo>
                    <a:lnTo>
                      <a:pt x="760" y="897"/>
                    </a:lnTo>
                    <a:lnTo>
                      <a:pt x="766" y="882"/>
                    </a:lnTo>
                    <a:lnTo>
                      <a:pt x="772" y="866"/>
                    </a:lnTo>
                    <a:lnTo>
                      <a:pt x="777" y="850"/>
                    </a:lnTo>
                    <a:lnTo>
                      <a:pt x="782" y="834"/>
                    </a:lnTo>
                    <a:lnTo>
                      <a:pt x="786" y="817"/>
                    </a:lnTo>
                    <a:lnTo>
                      <a:pt x="790" y="801"/>
                    </a:lnTo>
                    <a:lnTo>
                      <a:pt x="793" y="784"/>
                    </a:lnTo>
                    <a:lnTo>
                      <a:pt x="796" y="767"/>
                    </a:lnTo>
                    <a:lnTo>
                      <a:pt x="799" y="750"/>
                    </a:lnTo>
                    <a:lnTo>
                      <a:pt x="801" y="733"/>
                    </a:lnTo>
                    <a:lnTo>
                      <a:pt x="802" y="716"/>
                    </a:lnTo>
                    <a:lnTo>
                      <a:pt x="804" y="699"/>
                    </a:lnTo>
                    <a:lnTo>
                      <a:pt x="804" y="682"/>
                    </a:lnTo>
                    <a:lnTo>
                      <a:pt x="804" y="665"/>
                    </a:lnTo>
                    <a:lnTo>
                      <a:pt x="804" y="648"/>
                    </a:lnTo>
                    <a:lnTo>
                      <a:pt x="804" y="631"/>
                    </a:lnTo>
                    <a:lnTo>
                      <a:pt x="802" y="615"/>
                    </a:lnTo>
                    <a:lnTo>
                      <a:pt x="801" y="598"/>
                    </a:lnTo>
                    <a:lnTo>
                      <a:pt x="799" y="582"/>
                    </a:lnTo>
                    <a:lnTo>
                      <a:pt x="796" y="566"/>
                    </a:lnTo>
                    <a:lnTo>
                      <a:pt x="793" y="549"/>
                    </a:lnTo>
                    <a:lnTo>
                      <a:pt x="790" y="533"/>
                    </a:lnTo>
                    <a:lnTo>
                      <a:pt x="786" y="517"/>
                    </a:lnTo>
                    <a:lnTo>
                      <a:pt x="782" y="501"/>
                    </a:lnTo>
                    <a:lnTo>
                      <a:pt x="777" y="486"/>
                    </a:lnTo>
                    <a:lnTo>
                      <a:pt x="773" y="470"/>
                    </a:lnTo>
                    <a:lnTo>
                      <a:pt x="767" y="455"/>
                    </a:lnTo>
                    <a:lnTo>
                      <a:pt x="762" y="439"/>
                    </a:lnTo>
                    <a:lnTo>
                      <a:pt x="755" y="424"/>
                    </a:lnTo>
                    <a:lnTo>
                      <a:pt x="749" y="410"/>
                    </a:lnTo>
                    <a:lnTo>
                      <a:pt x="742" y="395"/>
                    </a:lnTo>
                    <a:lnTo>
                      <a:pt x="735" y="380"/>
                    </a:lnTo>
                    <a:lnTo>
                      <a:pt x="727" y="366"/>
                    </a:lnTo>
                    <a:lnTo>
                      <a:pt x="719" y="352"/>
                    </a:lnTo>
                    <a:lnTo>
                      <a:pt x="711" y="338"/>
                    </a:lnTo>
                    <a:lnTo>
                      <a:pt x="702" y="323"/>
                    </a:lnTo>
                    <a:lnTo>
                      <a:pt x="693" y="310"/>
                    </a:lnTo>
                    <a:lnTo>
                      <a:pt x="684" y="296"/>
                    </a:lnTo>
                    <a:lnTo>
                      <a:pt x="674" y="283"/>
                    </a:lnTo>
                    <a:lnTo>
                      <a:pt x="664" y="271"/>
                    </a:lnTo>
                    <a:lnTo>
                      <a:pt x="654" y="257"/>
                    </a:lnTo>
                    <a:lnTo>
                      <a:pt x="643" y="245"/>
                    </a:lnTo>
                    <a:lnTo>
                      <a:pt x="632" y="233"/>
                    </a:lnTo>
                    <a:lnTo>
                      <a:pt x="620" y="221"/>
                    </a:lnTo>
                    <a:lnTo>
                      <a:pt x="609" y="209"/>
                    </a:lnTo>
                    <a:lnTo>
                      <a:pt x="597" y="198"/>
                    </a:lnTo>
                    <a:lnTo>
                      <a:pt x="585" y="186"/>
                    </a:lnTo>
                    <a:lnTo>
                      <a:pt x="572" y="175"/>
                    </a:lnTo>
                    <a:lnTo>
                      <a:pt x="559" y="165"/>
                    </a:lnTo>
                    <a:lnTo>
                      <a:pt x="546" y="154"/>
                    </a:lnTo>
                    <a:lnTo>
                      <a:pt x="533" y="144"/>
                    </a:lnTo>
                    <a:lnTo>
                      <a:pt x="519" y="134"/>
                    </a:lnTo>
                    <a:lnTo>
                      <a:pt x="505" y="125"/>
                    </a:lnTo>
                    <a:lnTo>
                      <a:pt x="491" y="115"/>
                    </a:lnTo>
                    <a:lnTo>
                      <a:pt x="477" y="106"/>
                    </a:lnTo>
                    <a:lnTo>
                      <a:pt x="462" y="98"/>
                    </a:lnTo>
                    <a:lnTo>
                      <a:pt x="447" y="89"/>
                    </a:lnTo>
                    <a:lnTo>
                      <a:pt x="432" y="81"/>
                    </a:lnTo>
                    <a:lnTo>
                      <a:pt x="416" y="74"/>
                    </a:lnTo>
                    <a:lnTo>
                      <a:pt x="401" y="66"/>
                    </a:lnTo>
                    <a:lnTo>
                      <a:pt x="385" y="60"/>
                    </a:lnTo>
                    <a:lnTo>
                      <a:pt x="368" y="53"/>
                    </a:lnTo>
                    <a:lnTo>
                      <a:pt x="352" y="47"/>
                    </a:lnTo>
                    <a:lnTo>
                      <a:pt x="336" y="41"/>
                    </a:lnTo>
                    <a:lnTo>
                      <a:pt x="319" y="36"/>
                    </a:lnTo>
                    <a:lnTo>
                      <a:pt x="302" y="30"/>
                    </a:lnTo>
                    <a:lnTo>
                      <a:pt x="285" y="26"/>
                    </a:lnTo>
                    <a:lnTo>
                      <a:pt x="267" y="21"/>
                    </a:lnTo>
                    <a:lnTo>
                      <a:pt x="250" y="17"/>
                    </a:lnTo>
                    <a:lnTo>
                      <a:pt x="232" y="13"/>
                    </a:lnTo>
                    <a:lnTo>
                      <a:pt x="214" y="10"/>
                    </a:lnTo>
                    <a:lnTo>
                      <a:pt x="196" y="7"/>
                    </a:lnTo>
                    <a:lnTo>
                      <a:pt x="178" y="5"/>
                    </a:lnTo>
                    <a:lnTo>
                      <a:pt x="167" y="4"/>
                    </a:lnTo>
                    <a:lnTo>
                      <a:pt x="156" y="3"/>
                    </a:lnTo>
                    <a:lnTo>
                      <a:pt x="144" y="2"/>
                    </a:lnTo>
                    <a:lnTo>
                      <a:pt x="133" y="2"/>
                    </a:lnTo>
                    <a:lnTo>
                      <a:pt x="122" y="1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67" y="0"/>
                    </a:lnTo>
                    <a:lnTo>
                      <a:pt x="56" y="1"/>
                    </a:lnTo>
                    <a:lnTo>
                      <a:pt x="45" y="2"/>
                    </a:lnTo>
                    <a:lnTo>
                      <a:pt x="34" y="2"/>
                    </a:lnTo>
                    <a:lnTo>
                      <a:pt x="23" y="3"/>
                    </a:lnTo>
                    <a:lnTo>
                      <a:pt x="12" y="4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37" y="9"/>
                    </a:lnTo>
                    <a:lnTo>
                      <a:pt x="55" y="12"/>
                    </a:lnTo>
                    <a:lnTo>
                      <a:pt x="73" y="15"/>
                    </a:lnTo>
                    <a:lnTo>
                      <a:pt x="90" y="19"/>
                    </a:lnTo>
                    <a:lnTo>
                      <a:pt x="108" y="23"/>
                    </a:lnTo>
                    <a:lnTo>
                      <a:pt x="125" y="27"/>
                    </a:lnTo>
                    <a:lnTo>
                      <a:pt x="142" y="32"/>
                    </a:lnTo>
                    <a:lnTo>
                      <a:pt x="159" y="37"/>
                    </a:lnTo>
                    <a:lnTo>
                      <a:pt x="175" y="42"/>
                    </a:lnTo>
                    <a:lnTo>
                      <a:pt x="192" y="48"/>
                    </a:lnTo>
                    <a:lnTo>
                      <a:pt x="208" y="55"/>
                    </a:lnTo>
                    <a:lnTo>
                      <a:pt x="224" y="61"/>
                    </a:lnTo>
                    <a:lnTo>
                      <a:pt x="240" y="68"/>
                    </a:lnTo>
                    <a:lnTo>
                      <a:pt x="256" y="75"/>
                    </a:lnTo>
                    <a:lnTo>
                      <a:pt x="271" y="83"/>
                    </a:lnTo>
                    <a:lnTo>
                      <a:pt x="286" y="91"/>
                    </a:lnTo>
                    <a:lnTo>
                      <a:pt x="301" y="99"/>
                    </a:lnTo>
                    <a:lnTo>
                      <a:pt x="316" y="108"/>
                    </a:lnTo>
                    <a:lnTo>
                      <a:pt x="330" y="116"/>
                    </a:lnTo>
                    <a:lnTo>
                      <a:pt x="345" y="126"/>
                    </a:lnTo>
                    <a:lnTo>
                      <a:pt x="358" y="135"/>
                    </a:lnTo>
                    <a:lnTo>
                      <a:pt x="372" y="145"/>
                    </a:lnTo>
                    <a:lnTo>
                      <a:pt x="385" y="155"/>
                    </a:lnTo>
                    <a:lnTo>
                      <a:pt x="398" y="165"/>
                    </a:lnTo>
                    <a:lnTo>
                      <a:pt x="411" y="176"/>
                    </a:lnTo>
                    <a:lnTo>
                      <a:pt x="424" y="187"/>
                    </a:lnTo>
                    <a:lnTo>
                      <a:pt x="436" y="198"/>
                    </a:lnTo>
                    <a:lnTo>
                      <a:pt x="448" y="209"/>
                    </a:lnTo>
                    <a:lnTo>
                      <a:pt x="459" y="221"/>
                    </a:lnTo>
                    <a:lnTo>
                      <a:pt x="471" y="233"/>
                    </a:lnTo>
                    <a:lnTo>
                      <a:pt x="482" y="245"/>
                    </a:lnTo>
                    <a:lnTo>
                      <a:pt x="492" y="258"/>
                    </a:lnTo>
                    <a:lnTo>
                      <a:pt x="503" y="271"/>
                    </a:lnTo>
                    <a:lnTo>
                      <a:pt x="513" y="283"/>
                    </a:lnTo>
                    <a:lnTo>
                      <a:pt x="522" y="297"/>
                    </a:lnTo>
                    <a:lnTo>
                      <a:pt x="532" y="310"/>
                    </a:lnTo>
                    <a:lnTo>
                      <a:pt x="541" y="323"/>
                    </a:lnTo>
                    <a:lnTo>
                      <a:pt x="550" y="337"/>
                    </a:lnTo>
                    <a:lnTo>
                      <a:pt x="558" y="351"/>
                    </a:lnTo>
                    <a:lnTo>
                      <a:pt x="566" y="366"/>
                    </a:lnTo>
                    <a:lnTo>
                      <a:pt x="574" y="380"/>
                    </a:lnTo>
                    <a:lnTo>
                      <a:pt x="581" y="395"/>
                    </a:lnTo>
                    <a:lnTo>
                      <a:pt x="588" y="409"/>
                    </a:lnTo>
                    <a:lnTo>
                      <a:pt x="594" y="424"/>
                    </a:lnTo>
                    <a:lnTo>
                      <a:pt x="601" y="439"/>
                    </a:lnTo>
                    <a:lnTo>
                      <a:pt x="606" y="454"/>
                    </a:lnTo>
                    <a:lnTo>
                      <a:pt x="612" y="470"/>
                    </a:lnTo>
                    <a:lnTo>
                      <a:pt x="616" y="485"/>
                    </a:lnTo>
                    <a:lnTo>
                      <a:pt x="621" y="501"/>
                    </a:lnTo>
                    <a:lnTo>
                      <a:pt x="625" y="517"/>
                    </a:lnTo>
                    <a:lnTo>
                      <a:pt x="629" y="533"/>
                    </a:lnTo>
                    <a:lnTo>
                      <a:pt x="632" y="549"/>
                    </a:lnTo>
                    <a:lnTo>
                      <a:pt x="635" y="565"/>
                    </a:lnTo>
                    <a:lnTo>
                      <a:pt x="638" y="581"/>
                    </a:lnTo>
                    <a:lnTo>
                      <a:pt x="640" y="598"/>
                    </a:lnTo>
                    <a:lnTo>
                      <a:pt x="641" y="614"/>
                    </a:lnTo>
                    <a:lnTo>
                      <a:pt x="643" y="631"/>
                    </a:lnTo>
                    <a:lnTo>
                      <a:pt x="643" y="648"/>
                    </a:lnTo>
                    <a:lnTo>
                      <a:pt x="644" y="664"/>
                    </a:lnTo>
                    <a:lnTo>
                      <a:pt x="643" y="681"/>
                    </a:lnTo>
                    <a:lnTo>
                      <a:pt x="643" y="698"/>
                    </a:lnTo>
                    <a:lnTo>
                      <a:pt x="641" y="715"/>
                    </a:lnTo>
                    <a:lnTo>
                      <a:pt x="640" y="732"/>
                    </a:lnTo>
                    <a:lnTo>
                      <a:pt x="638" y="747"/>
                    </a:lnTo>
                    <a:lnTo>
                      <a:pt x="636" y="762"/>
                    </a:lnTo>
                    <a:lnTo>
                      <a:pt x="634" y="776"/>
                    </a:lnTo>
                    <a:lnTo>
                      <a:pt x="631" y="791"/>
                    </a:lnTo>
                    <a:lnTo>
                      <a:pt x="628" y="805"/>
                    </a:lnTo>
                    <a:lnTo>
                      <a:pt x="624" y="819"/>
                    </a:lnTo>
                    <a:lnTo>
                      <a:pt x="621" y="833"/>
                    </a:lnTo>
                    <a:lnTo>
                      <a:pt x="617" y="847"/>
                    </a:lnTo>
                    <a:lnTo>
                      <a:pt x="612" y="861"/>
                    </a:lnTo>
                    <a:lnTo>
                      <a:pt x="608" y="875"/>
                    </a:lnTo>
                    <a:lnTo>
                      <a:pt x="603" y="889"/>
                    </a:lnTo>
                    <a:lnTo>
                      <a:pt x="598" y="902"/>
                    </a:lnTo>
                    <a:lnTo>
                      <a:pt x="592" y="915"/>
                    </a:lnTo>
                    <a:lnTo>
                      <a:pt x="586" y="928"/>
                    </a:lnTo>
                    <a:lnTo>
                      <a:pt x="580" y="942"/>
                    </a:lnTo>
                    <a:lnTo>
                      <a:pt x="574" y="954"/>
                    </a:lnTo>
                    <a:lnTo>
                      <a:pt x="567" y="967"/>
                    </a:lnTo>
                    <a:lnTo>
                      <a:pt x="560" y="980"/>
                    </a:lnTo>
                    <a:lnTo>
                      <a:pt x="553" y="992"/>
                    </a:lnTo>
                    <a:lnTo>
                      <a:pt x="545" y="1005"/>
                    </a:lnTo>
                    <a:lnTo>
                      <a:pt x="537" y="1016"/>
                    </a:lnTo>
                    <a:lnTo>
                      <a:pt x="529" y="1029"/>
                    </a:lnTo>
                    <a:lnTo>
                      <a:pt x="521" y="1040"/>
                    </a:lnTo>
                    <a:lnTo>
                      <a:pt x="512" y="1052"/>
                    </a:lnTo>
                    <a:lnTo>
                      <a:pt x="503" y="1063"/>
                    </a:lnTo>
                    <a:lnTo>
                      <a:pt x="494" y="1074"/>
                    </a:lnTo>
                    <a:lnTo>
                      <a:pt x="485" y="1085"/>
                    </a:lnTo>
                    <a:lnTo>
                      <a:pt x="475" y="1096"/>
                    </a:lnTo>
                    <a:lnTo>
                      <a:pt x="455" y="1117"/>
                    </a:lnTo>
                    <a:lnTo>
                      <a:pt x="435" y="1138"/>
                    </a:lnTo>
                    <a:lnTo>
                      <a:pt x="413" y="1157"/>
                    </a:lnTo>
                    <a:lnTo>
                      <a:pt x="390" y="1175"/>
                    </a:lnTo>
                    <a:lnTo>
                      <a:pt x="367" y="1193"/>
                    </a:lnTo>
                    <a:lnTo>
                      <a:pt x="343" y="1210"/>
                    </a:lnTo>
                    <a:lnTo>
                      <a:pt x="318" y="1225"/>
                    </a:lnTo>
                    <a:lnTo>
                      <a:pt x="292" y="1240"/>
                    </a:lnTo>
                    <a:lnTo>
                      <a:pt x="266" y="1254"/>
                    </a:lnTo>
                    <a:lnTo>
                      <a:pt x="238" y="1267"/>
                    </a:lnTo>
                    <a:lnTo>
                      <a:pt x="211" y="1279"/>
                    </a:lnTo>
                    <a:lnTo>
                      <a:pt x="182" y="1289"/>
                    </a:lnTo>
                    <a:lnTo>
                      <a:pt x="153" y="1299"/>
                    </a:lnTo>
                    <a:lnTo>
                      <a:pt x="124" y="1307"/>
                    </a:lnTo>
                    <a:lnTo>
                      <a:pt x="94" y="1315"/>
                    </a:lnTo>
                    <a:lnTo>
                      <a:pt x="79" y="1318"/>
                    </a:lnTo>
                    <a:lnTo>
                      <a:pt x="63" y="1321"/>
                    </a:lnTo>
                    <a:lnTo>
                      <a:pt x="48" y="1323"/>
                    </a:lnTo>
                    <a:lnTo>
                      <a:pt x="32" y="1326"/>
                    </a:lnTo>
                    <a:lnTo>
                      <a:pt x="16" y="1327"/>
                    </a:lnTo>
                    <a:lnTo>
                      <a:pt x="0" y="132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6892" name="Picture 5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99" y="2263"/>
                <a:ext cx="123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893" name="Rectangle 54"/>
              <p:cNvSpPr>
                <a:spLocks noChangeArrowheads="1"/>
              </p:cNvSpPr>
              <p:nvPr/>
            </p:nvSpPr>
            <p:spPr bwMode="auto">
              <a:xfrm>
                <a:off x="252" y="2269"/>
                <a:ext cx="1172" cy="227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Rectangle 55"/>
              <p:cNvSpPr>
                <a:spLocks noChangeArrowheads="1"/>
              </p:cNvSpPr>
              <p:nvPr/>
            </p:nvSpPr>
            <p:spPr bwMode="auto">
              <a:xfrm>
                <a:off x="299" y="2296"/>
                <a:ext cx="111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FFFF00"/>
                    </a:solidFill>
                  </a:rPr>
                  <a:t>DASAR HUKUM</a:t>
                </a:r>
                <a:endParaRPr lang="en-US" sz="2000" b="1"/>
              </a:p>
            </p:txBody>
          </p:sp>
          <p:sp>
            <p:nvSpPr>
              <p:cNvPr id="36895" name="Line 56"/>
              <p:cNvSpPr>
                <a:spLocks noChangeShapeType="1"/>
              </p:cNvSpPr>
              <p:nvPr/>
            </p:nvSpPr>
            <p:spPr bwMode="auto">
              <a:xfrm flipV="1">
                <a:off x="1220" y="2738"/>
                <a:ext cx="44" cy="5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83" name="AutoShape 63"/>
          <p:cNvSpPr>
            <a:spLocks noChangeArrowheads="1"/>
          </p:cNvSpPr>
          <p:nvPr/>
        </p:nvSpPr>
        <p:spPr bwMode="auto">
          <a:xfrm>
            <a:off x="2543175" y="5000625"/>
            <a:ext cx="723900" cy="688975"/>
          </a:xfrm>
          <a:prstGeom prst="sun">
            <a:avLst>
              <a:gd name="adj" fmla="val 25000"/>
            </a:avLst>
          </a:prstGeom>
          <a:gradFill rotWithShape="1">
            <a:gsLst>
              <a:gs pos="0">
                <a:schemeClr val="hlink"/>
              </a:gs>
              <a:gs pos="100000">
                <a:srgbClr val="00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hlinkClick r:id="rId5" action="ppaction://hlinkfile"/>
              </a:rPr>
              <a:t>6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304800"/>
            <a:ext cx="8286749" cy="839693"/>
          </a:xfrm>
          <a:prstGeom prst="rect">
            <a:avLst/>
          </a:prstGeom>
          <a:solidFill>
            <a:srgbClr val="92D050">
              <a:alpha val="67000"/>
            </a:srgbClr>
          </a:solidFill>
          <a:effectLst>
            <a:reflection blurRad="6350" stA="50000" endA="275" endPos="40000" dist="101600" dir="5400000" sy="-100000" algn="bl" rotWithShape="0"/>
          </a:effectLst>
        </p:spPr>
        <p:txBody>
          <a:bodyPr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mtClean="0">
                <a:latin typeface="+mj-lt"/>
                <a:ea typeface="+mj-ea"/>
                <a:cs typeface="Arabic Typesetting" panose="03020402040406030203" pitchFamily="66" charset="-78"/>
              </a:rPr>
              <a:t>DASAR HUKUM</a:t>
            </a:r>
            <a:endParaRPr kumimoji="0" lang="id-ID" sz="48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uhaus 93" pitchFamily="82" charset="0"/>
              <a:ea typeface="+mj-ea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86749" cy="839693"/>
          </a:xfrm>
          <a:prstGeom prst="rect">
            <a:avLst/>
          </a:prstGeom>
          <a:solidFill>
            <a:srgbClr val="92D050">
              <a:alpha val="67000"/>
            </a:srgbClr>
          </a:solidFill>
          <a:effectLst>
            <a:reflection blurRad="6350" stA="50000" endA="275" endPos="40000" dist="1016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600" normalizeH="0" baseline="0" noProof="0" smtClean="0">
                <a:ln>
                  <a:noFill/>
                </a:ln>
                <a:effectLst/>
                <a:uLnTx/>
                <a:uFillTx/>
                <a:latin typeface="Bauhaus 93" pitchFamily="82" charset="0"/>
                <a:ea typeface="+mj-ea"/>
                <a:cs typeface="Arabic Typesetting" panose="03020402040406030203" pitchFamily="66" charset="-78"/>
              </a:rPr>
              <a:t>GAMBARAN</a:t>
            </a:r>
            <a:r>
              <a:rPr kumimoji="0" lang="en-US" sz="4400" b="0" i="0" u="none" strike="noStrike" kern="1200" cap="none" spc="600" normalizeH="0" noProof="0" smtClean="0">
                <a:ln>
                  <a:noFill/>
                </a:ln>
                <a:effectLst/>
                <a:uLnTx/>
                <a:uFillTx/>
                <a:latin typeface="Bauhaus 93" pitchFamily="82" charset="0"/>
                <a:ea typeface="+mj-ea"/>
                <a:cs typeface="Arabic Typesetting" panose="03020402040406030203" pitchFamily="66" charset="-78"/>
              </a:rPr>
              <a:t> UMUM</a:t>
            </a:r>
            <a:endParaRPr kumimoji="0" lang="id-ID" sz="4400" b="0" i="0" u="none" strike="noStrike" kern="1200" cap="none" spc="600" normalizeH="0" baseline="0" noProof="0" dirty="0">
              <a:ln>
                <a:noFill/>
              </a:ln>
              <a:effectLst/>
              <a:uLnTx/>
              <a:uFillTx/>
              <a:latin typeface="Bauhaus 93" pitchFamily="82" charset="0"/>
              <a:ea typeface="+mj-ea"/>
              <a:cs typeface="Arabic Typesetting" panose="03020402040406030203" pitchFamily="66" charset="-7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50763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NERACA ASET</a:t>
            </a:r>
          </a:p>
          <a:p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Tanah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792.840.523.107,00</a:t>
            </a: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Peralatan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332.499.612.095,76</a:t>
            </a: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Gedung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446.287.665.648,00</a:t>
            </a: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Jalan, Irigasi,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527.091.589.461,00</a:t>
            </a: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42.308.520.525,62</a:t>
            </a: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Kontruksi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dlm Pengerjaan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4.009.577.159,00</a:t>
            </a: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Akumulasi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Penyusutan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(542.179.845.686,45)</a:t>
            </a:r>
          </a:p>
          <a:p>
            <a:pPr marL="0" indent="0">
              <a:buNone/>
            </a:pPr>
            <a:endParaRPr lang="id-ID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 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id-ID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id-ID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1.602.857.642.309,93</a:t>
            </a:r>
          </a:p>
        </p:txBody>
      </p:sp>
    </p:spTree>
    <p:extLst>
      <p:ext uri="{BB962C8B-B14F-4D97-AF65-F5344CB8AC3E}">
        <p14:creationId xmlns:p14="http://schemas.microsoft.com/office/powerpoint/2010/main" xmlns="" val="817161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533400"/>
            <a:ext cx="527529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BARANG DAERAH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910" y="2643182"/>
            <a:ext cx="37004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BARANG YANG DIBELI </a:t>
            </a:r>
          </a:p>
          <a:p>
            <a:pPr algn="ctr">
              <a:defRPr/>
            </a:pPr>
            <a:r>
              <a: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ATAS BEBAN APBD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8651" y="2714620"/>
            <a:ext cx="44301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BARANG YANG BERASAL </a:t>
            </a:r>
          </a:p>
          <a:p>
            <a:pPr algn="ctr">
              <a:defRPr/>
            </a:pPr>
            <a:r>
              <a: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DARI PEROLEHAN </a:t>
            </a:r>
          </a:p>
          <a:p>
            <a:pPr algn="ctr">
              <a:defRPr/>
            </a:pPr>
            <a:r>
              <a:rPr 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YANG SAH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4495800"/>
            <a:ext cx="589783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  <a:defRPr/>
            </a:pPr>
            <a:r>
              <a:rPr lang="en-US" sz="26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Diperoleh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dari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hibah</a:t>
            </a:r>
            <a:endParaRPr lang="en-US" sz="2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cs typeface="Simplified Arabic Fixed" pitchFamily="49" charset="-78"/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Diperoleh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dari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perjanjian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kontrak</a:t>
            </a:r>
            <a:endParaRPr lang="en-US" sz="2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cs typeface="Simplified Arabic Fixed" pitchFamily="49" charset="-78"/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Diperoleh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dari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per UU an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Diperoleh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dari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putusan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Pengadilan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yang </a:t>
            </a:r>
          </a:p>
          <a:p>
            <a:pPr marL="176213" algn="ctr">
              <a:defRPr/>
            </a:pP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mempunyai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kekuatan</a:t>
            </a:r>
            <a:r>
              <a:rPr lang="en-US" sz="2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 </a:t>
            </a:r>
            <a:r>
              <a:rPr lang="en-US" sz="2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Simplified Arabic Fixed" pitchFamily="49" charset="-78"/>
              </a:rPr>
              <a:t>hukum</a:t>
            </a:r>
            <a:endParaRPr lang="en-US" sz="2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cs typeface="Simplified Arabic Fixed" pitchFamily="49" charset="-78"/>
            </a:endParaRPr>
          </a:p>
        </p:txBody>
      </p:sp>
      <p:sp>
        <p:nvSpPr>
          <p:cNvPr id="32775" name="Down Arrow 6"/>
          <p:cNvSpPr>
            <a:spLocks noChangeArrowheads="1"/>
          </p:cNvSpPr>
          <p:nvPr/>
        </p:nvSpPr>
        <p:spPr bwMode="auto">
          <a:xfrm rot="1769421">
            <a:off x="2843213" y="1639888"/>
            <a:ext cx="500062" cy="874712"/>
          </a:xfrm>
          <a:prstGeom prst="downArrow">
            <a:avLst>
              <a:gd name="adj1" fmla="val 50000"/>
              <a:gd name="adj2" fmla="val 49941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en-US" sz="1800">
              <a:latin typeface="Tahoma" pitchFamily="34" charset="0"/>
            </a:endParaRPr>
          </a:p>
        </p:txBody>
      </p:sp>
      <p:sp>
        <p:nvSpPr>
          <p:cNvPr id="32777" name="Curved Left Arrow 8"/>
          <p:cNvSpPr>
            <a:spLocks noChangeArrowheads="1"/>
          </p:cNvSpPr>
          <p:nvPr/>
        </p:nvSpPr>
        <p:spPr bwMode="auto">
          <a:xfrm>
            <a:off x="8072438" y="3929063"/>
            <a:ext cx="919162" cy="1328737"/>
          </a:xfrm>
          <a:prstGeom prst="curvedLeftArrow">
            <a:avLst>
              <a:gd name="adj1" fmla="val 25010"/>
              <a:gd name="adj2" fmla="val 49997"/>
              <a:gd name="adj3" fmla="val 25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en-US" sz="1800">
              <a:latin typeface="Tahoma" pitchFamily="34" charset="0"/>
            </a:endParaRPr>
          </a:p>
        </p:txBody>
      </p:sp>
      <p:sp>
        <p:nvSpPr>
          <p:cNvPr id="10" name="Down Arrow 6"/>
          <p:cNvSpPr>
            <a:spLocks noChangeArrowheads="1"/>
          </p:cNvSpPr>
          <p:nvPr/>
        </p:nvSpPr>
        <p:spPr bwMode="auto">
          <a:xfrm rot="19550892">
            <a:off x="5348123" y="1630830"/>
            <a:ext cx="500062" cy="874712"/>
          </a:xfrm>
          <a:prstGeom prst="downArrow">
            <a:avLst>
              <a:gd name="adj1" fmla="val 50000"/>
              <a:gd name="adj2" fmla="val 49941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499" y="0"/>
            <a:ext cx="6447501" cy="943429"/>
          </a:xfrm>
          <a:noFill/>
        </p:spPr>
        <p:txBody>
          <a:bodyPr>
            <a:normAutofit/>
          </a:bodyPr>
          <a:lstStyle/>
          <a:p>
            <a:pPr algn="ctr"/>
            <a:r>
              <a:rPr lang="id-ID" sz="4400" b="1" dirty="0" smtClean="0">
                <a:solidFill>
                  <a:schemeClr val="tx1"/>
                </a:solidFill>
              </a:rPr>
              <a:t>P</a:t>
            </a:r>
            <a:r>
              <a:rPr lang="en-US" sz="4400" b="1" dirty="0" smtClean="0">
                <a:solidFill>
                  <a:schemeClr val="tx1"/>
                </a:solidFill>
              </a:rPr>
              <a:t>ENGELOLAAN </a:t>
            </a:r>
            <a:r>
              <a:rPr lang="id-ID" sz="4400" b="1" dirty="0" smtClean="0">
                <a:solidFill>
                  <a:schemeClr val="tx1"/>
                </a:solidFill>
              </a:rPr>
              <a:t> BMD </a:t>
            </a:r>
            <a:endParaRPr lang="id-ID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1016001"/>
            <a:ext cx="7489372" cy="5733142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Siklus</a:t>
            </a:r>
            <a:r>
              <a:rPr lang="en-US" sz="2800" b="1" dirty="0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pengelolaan</a:t>
            </a:r>
            <a:r>
              <a:rPr lang="en-US" sz="2800" b="1" dirty="0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 </a:t>
            </a:r>
            <a:r>
              <a:rPr lang="id-ID" sz="2800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barang </a:t>
            </a:r>
            <a:r>
              <a:rPr lang="en-US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milik </a:t>
            </a:r>
            <a:r>
              <a:rPr lang="id-ID" sz="2800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daerah</a:t>
            </a:r>
            <a:r>
              <a:rPr lang="en-US" sz="2800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 </a:t>
            </a:r>
            <a:endParaRPr lang="en-US" sz="2800" b="1" dirty="0" smtClean="0">
              <a:solidFill>
                <a:schemeClr val="tx1"/>
              </a:solidFill>
              <a:latin typeface="Bell MT" panose="02020503060305020303" pitchFamily="18" charset="0"/>
              <a:cs typeface="Arabic Typesetting" panose="03020402040406030203" pitchFamily="66" charset="-7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Permendagri</a:t>
            </a:r>
            <a:r>
              <a:rPr lang="en-US" sz="2800" b="1" dirty="0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 No. 19 </a:t>
            </a:r>
            <a:r>
              <a:rPr lang="en-US" sz="2800" b="1" err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Tahun</a:t>
            </a:r>
            <a:r>
              <a:rPr lang="en-US" sz="2800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2016)</a:t>
            </a:r>
            <a:r>
              <a:rPr lang="en-US" b="1" smtClean="0">
                <a:solidFill>
                  <a:schemeClr val="tx1"/>
                </a:solidFill>
                <a:latin typeface="Bell MT" panose="02020503060305020303" pitchFamily="18" charset="0"/>
                <a:cs typeface="Arabic Typesetting" panose="03020402040406030203" pitchFamily="66" charset="-78"/>
              </a:rPr>
              <a:t>:</a:t>
            </a:r>
            <a:endParaRPr lang="id-ID" sz="2800" b="1" dirty="0" smtClean="0">
              <a:solidFill>
                <a:schemeClr val="tx1"/>
              </a:solidFill>
              <a:latin typeface="Bell MT" panose="02020503060305020303" pitchFamily="18" charset="0"/>
              <a:cs typeface="Arabic Typesetting" panose="03020402040406030203" pitchFamily="66" charset="-78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Perencanaan kebutuhan dan penganggaran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Pengadaan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Penggunaan (penerimaan, penyimpanan, penyaluran,)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Pemanfaatan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Pengamanan dan pemeliharaan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Penilaian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Pemindahtangangan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Pemusnahan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Penghapusan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Penatausahaan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Pembinaan, pengawasan dan pengendalian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Pembiayaan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2400" dirty="0" smtClean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TGR</a:t>
            </a:r>
          </a:p>
        </p:txBody>
      </p:sp>
      <p:pic>
        <p:nvPicPr>
          <p:cNvPr id="4" name="Picture 7" descr="Flies_aw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4899" y="5407254"/>
            <a:ext cx="5143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lies_aw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7406" y="3578452"/>
            <a:ext cx="5143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Flies_away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5234" y="780824"/>
            <a:ext cx="51435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373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24850" cy="549275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b="1" dirty="0" smtClean="0"/>
              <a:t>PEJABAT PENGELOLA BMD</a:t>
            </a:r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1547813" y="836613"/>
            <a:ext cx="3816350" cy="9366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2253388" y="908050"/>
            <a:ext cx="2160587" cy="338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KEPALA</a:t>
            </a:r>
            <a:r>
              <a:rPr lang="id-ID" sz="1600" b="1" dirty="0"/>
              <a:t> </a:t>
            </a:r>
            <a:r>
              <a:rPr lang="en-US" sz="1600" b="1" dirty="0"/>
              <a:t>DAERAH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547813" y="1268413"/>
            <a:ext cx="36718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1619250" y="1268413"/>
            <a:ext cx="352901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PEMEGANG KEKUASAAN PENGELOLAAN BMD</a:t>
            </a:r>
          </a:p>
        </p:txBody>
      </p:sp>
      <p:sp>
        <p:nvSpPr>
          <p:cNvPr id="35847" name="AutoShape 8"/>
          <p:cNvSpPr>
            <a:spLocks noChangeArrowheads="1"/>
          </p:cNvSpPr>
          <p:nvPr/>
        </p:nvSpPr>
        <p:spPr bwMode="auto">
          <a:xfrm>
            <a:off x="1547813" y="2205038"/>
            <a:ext cx="3671887" cy="9366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2051050" y="2276475"/>
            <a:ext cx="28082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SEKRETARIS DAERAH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1547813" y="2636838"/>
            <a:ext cx="36718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1836738" y="2708275"/>
            <a:ext cx="3240087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PENGELOLA BMD</a:t>
            </a:r>
          </a:p>
        </p:txBody>
      </p:sp>
      <p:sp>
        <p:nvSpPr>
          <p:cNvPr id="35851" name="AutoShape 12"/>
          <p:cNvSpPr>
            <a:spLocks noChangeArrowheads="1"/>
          </p:cNvSpPr>
          <p:nvPr/>
        </p:nvSpPr>
        <p:spPr bwMode="auto">
          <a:xfrm>
            <a:off x="5472113" y="2205038"/>
            <a:ext cx="3421062" cy="93662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5580063" y="2276475"/>
            <a:ext cx="3241675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/>
              <a:t>KEPALA </a:t>
            </a:r>
            <a:r>
              <a:rPr lang="en-US" sz="1600" b="1" smtClean="0"/>
              <a:t>SKPKD (BPKAD)</a:t>
            </a:r>
            <a:endParaRPr lang="en-US" sz="1600" b="1" dirty="0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>
            <a:off x="5453063" y="2636838"/>
            <a:ext cx="34575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5580063" y="2708275"/>
            <a:ext cx="3240087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smtClean="0"/>
              <a:t>PEJABAT PENATAUSAHAAN BMD</a:t>
            </a:r>
            <a:endParaRPr lang="en-US" sz="1600" b="1" dirty="0"/>
          </a:p>
        </p:txBody>
      </p:sp>
      <p:sp>
        <p:nvSpPr>
          <p:cNvPr id="35855" name="AutoShape 18"/>
          <p:cNvSpPr>
            <a:spLocks noChangeArrowheads="1"/>
          </p:cNvSpPr>
          <p:nvPr/>
        </p:nvSpPr>
        <p:spPr bwMode="auto">
          <a:xfrm>
            <a:off x="755650" y="3644900"/>
            <a:ext cx="2303463" cy="8636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5856" name="AutoShape 20"/>
          <p:cNvSpPr>
            <a:spLocks noChangeArrowheads="1"/>
          </p:cNvSpPr>
          <p:nvPr/>
        </p:nvSpPr>
        <p:spPr bwMode="auto">
          <a:xfrm>
            <a:off x="5795963" y="3644900"/>
            <a:ext cx="2303462" cy="8636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41717" name="Text Box 21"/>
          <p:cNvSpPr txBox="1">
            <a:spLocks noChangeArrowheads="1"/>
          </p:cNvSpPr>
          <p:nvPr/>
        </p:nvSpPr>
        <p:spPr bwMode="auto">
          <a:xfrm>
            <a:off x="971550" y="3716338"/>
            <a:ext cx="18716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KAPALA SKPD</a:t>
            </a: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6011863" y="3716338"/>
            <a:ext cx="18716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KAPALA SKPD</a:t>
            </a:r>
          </a:p>
        </p:txBody>
      </p:sp>
      <p:sp>
        <p:nvSpPr>
          <p:cNvPr id="35859" name="Line 25"/>
          <p:cNvSpPr>
            <a:spLocks noChangeShapeType="1"/>
          </p:cNvSpPr>
          <p:nvPr/>
        </p:nvSpPr>
        <p:spPr bwMode="auto">
          <a:xfrm>
            <a:off x="755650" y="4076700"/>
            <a:ext cx="23034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Line 27"/>
          <p:cNvSpPr>
            <a:spLocks noChangeShapeType="1"/>
          </p:cNvSpPr>
          <p:nvPr/>
        </p:nvSpPr>
        <p:spPr bwMode="auto">
          <a:xfrm>
            <a:off x="5795963" y="4076700"/>
            <a:ext cx="23034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827088" y="4100513"/>
            <a:ext cx="2160587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PENGGUNA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5867400" y="4100513"/>
            <a:ext cx="21605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PENGGUNA</a:t>
            </a:r>
          </a:p>
        </p:txBody>
      </p:sp>
      <p:sp>
        <p:nvSpPr>
          <p:cNvPr id="35863" name="AutoShape 31"/>
          <p:cNvSpPr>
            <a:spLocks noChangeArrowheads="1"/>
          </p:cNvSpPr>
          <p:nvPr/>
        </p:nvSpPr>
        <p:spPr bwMode="auto">
          <a:xfrm>
            <a:off x="755650" y="4797425"/>
            <a:ext cx="2303463" cy="8636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5864" name="AutoShape 32"/>
          <p:cNvSpPr>
            <a:spLocks noChangeArrowheads="1"/>
          </p:cNvSpPr>
          <p:nvPr/>
        </p:nvSpPr>
        <p:spPr bwMode="auto">
          <a:xfrm>
            <a:off x="152401" y="6021388"/>
            <a:ext cx="1862138" cy="6032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5865" name="AutoShape 33"/>
          <p:cNvSpPr>
            <a:spLocks noChangeArrowheads="1"/>
          </p:cNvSpPr>
          <p:nvPr/>
        </p:nvSpPr>
        <p:spPr bwMode="auto">
          <a:xfrm>
            <a:off x="2124075" y="6021388"/>
            <a:ext cx="1800225" cy="6032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 u="sng"/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971550" y="4868863"/>
            <a:ext cx="18716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KEPALA UPTD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86788" y="6021388"/>
            <a:ext cx="203041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smtClean="0"/>
              <a:t>PENGURUS  BARANG PEMBANTU</a:t>
            </a:r>
            <a:endParaRPr lang="en-US" sz="1600" b="1" dirty="0"/>
          </a:p>
        </p:txBody>
      </p:sp>
      <p:sp>
        <p:nvSpPr>
          <p:cNvPr id="35868" name="Text Box 38"/>
          <p:cNvSpPr txBox="1">
            <a:spLocks noChangeArrowheads="1"/>
          </p:cNvSpPr>
          <p:nvPr/>
        </p:nvSpPr>
        <p:spPr bwMode="auto">
          <a:xfrm>
            <a:off x="2195513" y="6021388"/>
            <a:ext cx="15843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/>
              <a:t>PENGURUS BARANG</a:t>
            </a:r>
          </a:p>
        </p:txBody>
      </p:sp>
      <p:sp>
        <p:nvSpPr>
          <p:cNvPr id="35869" name="AutoShape 39"/>
          <p:cNvSpPr>
            <a:spLocks noChangeArrowheads="1"/>
          </p:cNvSpPr>
          <p:nvPr/>
        </p:nvSpPr>
        <p:spPr bwMode="auto">
          <a:xfrm>
            <a:off x="7164388" y="5013325"/>
            <a:ext cx="1763712" cy="6032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5870" name="AutoShape 40"/>
          <p:cNvSpPr>
            <a:spLocks noChangeArrowheads="1"/>
          </p:cNvSpPr>
          <p:nvPr/>
        </p:nvSpPr>
        <p:spPr bwMode="auto">
          <a:xfrm>
            <a:off x="4876801" y="5013325"/>
            <a:ext cx="1963738" cy="6032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5871" name="Text Box 41"/>
          <p:cNvSpPr txBox="1">
            <a:spLocks noChangeArrowheads="1"/>
          </p:cNvSpPr>
          <p:nvPr/>
        </p:nvSpPr>
        <p:spPr bwMode="auto">
          <a:xfrm>
            <a:off x="7235825" y="5013325"/>
            <a:ext cx="15843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/>
              <a:t>PENGURUS BARANG</a:t>
            </a: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4737900" y="5047525"/>
            <a:ext cx="22860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smtClean="0"/>
              <a:t>PENGURUS  BARANG PEMBANTU</a:t>
            </a:r>
            <a:endParaRPr lang="en-US" sz="1600" b="1" dirty="0"/>
          </a:p>
        </p:txBody>
      </p:sp>
      <p:sp>
        <p:nvSpPr>
          <p:cNvPr id="35873" name="Line 43"/>
          <p:cNvSpPr>
            <a:spLocks noChangeShapeType="1"/>
          </p:cNvSpPr>
          <p:nvPr/>
        </p:nvSpPr>
        <p:spPr bwMode="auto">
          <a:xfrm>
            <a:off x="3276600" y="1773238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Line 45"/>
          <p:cNvSpPr>
            <a:spLocks noChangeShapeType="1"/>
          </p:cNvSpPr>
          <p:nvPr/>
        </p:nvSpPr>
        <p:spPr bwMode="auto">
          <a:xfrm>
            <a:off x="5219700" y="2708275"/>
            <a:ext cx="2159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Line 46"/>
          <p:cNvSpPr>
            <a:spLocks noChangeShapeType="1"/>
          </p:cNvSpPr>
          <p:nvPr/>
        </p:nvSpPr>
        <p:spPr bwMode="auto">
          <a:xfrm>
            <a:off x="3276600" y="3141663"/>
            <a:ext cx="0" cy="2873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Line 47"/>
          <p:cNvSpPr>
            <a:spLocks noChangeShapeType="1"/>
          </p:cNvSpPr>
          <p:nvPr/>
        </p:nvSpPr>
        <p:spPr bwMode="auto">
          <a:xfrm>
            <a:off x="1835150" y="3429000"/>
            <a:ext cx="51847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Line 48"/>
          <p:cNvSpPr>
            <a:spLocks noChangeShapeType="1"/>
          </p:cNvSpPr>
          <p:nvPr/>
        </p:nvSpPr>
        <p:spPr bwMode="auto">
          <a:xfrm>
            <a:off x="1835150" y="3429000"/>
            <a:ext cx="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Line 49"/>
          <p:cNvSpPr>
            <a:spLocks noChangeShapeType="1"/>
          </p:cNvSpPr>
          <p:nvPr/>
        </p:nvSpPr>
        <p:spPr bwMode="auto">
          <a:xfrm>
            <a:off x="7018338" y="3429000"/>
            <a:ext cx="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827088" y="5300663"/>
            <a:ext cx="2160587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 dirty="0"/>
              <a:t>KUASA PENGGUNA</a:t>
            </a:r>
          </a:p>
        </p:txBody>
      </p:sp>
      <p:sp>
        <p:nvSpPr>
          <p:cNvPr id="35880" name="Line 51"/>
          <p:cNvSpPr>
            <a:spLocks noChangeShapeType="1"/>
          </p:cNvSpPr>
          <p:nvPr/>
        </p:nvSpPr>
        <p:spPr bwMode="auto">
          <a:xfrm>
            <a:off x="755650" y="5229225"/>
            <a:ext cx="23034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1" name="Line 52"/>
          <p:cNvSpPr>
            <a:spLocks noChangeShapeType="1"/>
          </p:cNvSpPr>
          <p:nvPr/>
        </p:nvSpPr>
        <p:spPr bwMode="auto">
          <a:xfrm>
            <a:off x="1835150" y="4508500"/>
            <a:ext cx="0" cy="2889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2" name="Line 55"/>
          <p:cNvSpPr>
            <a:spLocks noChangeShapeType="1"/>
          </p:cNvSpPr>
          <p:nvPr/>
        </p:nvSpPr>
        <p:spPr bwMode="auto">
          <a:xfrm>
            <a:off x="5940425" y="4724400"/>
            <a:ext cx="0" cy="2889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Line 56"/>
          <p:cNvSpPr>
            <a:spLocks noChangeShapeType="1"/>
          </p:cNvSpPr>
          <p:nvPr/>
        </p:nvSpPr>
        <p:spPr bwMode="auto">
          <a:xfrm>
            <a:off x="7812088" y="4724400"/>
            <a:ext cx="0" cy="2889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Line 60"/>
          <p:cNvSpPr>
            <a:spLocks noChangeShapeType="1"/>
          </p:cNvSpPr>
          <p:nvPr/>
        </p:nvSpPr>
        <p:spPr bwMode="auto">
          <a:xfrm>
            <a:off x="5940425" y="4724400"/>
            <a:ext cx="1871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5" name="Line 61"/>
          <p:cNvSpPr>
            <a:spLocks noChangeShapeType="1"/>
          </p:cNvSpPr>
          <p:nvPr/>
        </p:nvSpPr>
        <p:spPr bwMode="auto">
          <a:xfrm>
            <a:off x="7019925" y="4508500"/>
            <a:ext cx="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Line 62"/>
          <p:cNvSpPr>
            <a:spLocks noChangeShapeType="1"/>
          </p:cNvSpPr>
          <p:nvPr/>
        </p:nvSpPr>
        <p:spPr bwMode="auto">
          <a:xfrm>
            <a:off x="1116013" y="5805488"/>
            <a:ext cx="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7" name="Line 63"/>
          <p:cNvSpPr>
            <a:spLocks noChangeShapeType="1"/>
          </p:cNvSpPr>
          <p:nvPr/>
        </p:nvSpPr>
        <p:spPr bwMode="auto">
          <a:xfrm>
            <a:off x="2987675" y="5805488"/>
            <a:ext cx="0" cy="215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8" name="Line 64"/>
          <p:cNvSpPr>
            <a:spLocks noChangeShapeType="1"/>
          </p:cNvSpPr>
          <p:nvPr/>
        </p:nvSpPr>
        <p:spPr bwMode="auto">
          <a:xfrm>
            <a:off x="1763713" y="5661025"/>
            <a:ext cx="0" cy="1444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Line 65"/>
          <p:cNvSpPr>
            <a:spLocks noChangeShapeType="1"/>
          </p:cNvSpPr>
          <p:nvPr/>
        </p:nvSpPr>
        <p:spPr bwMode="auto">
          <a:xfrm>
            <a:off x="1116013" y="5805488"/>
            <a:ext cx="187166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0" name="Line 68"/>
          <p:cNvSpPr>
            <a:spLocks noChangeShapeType="1"/>
          </p:cNvSpPr>
          <p:nvPr/>
        </p:nvSpPr>
        <p:spPr bwMode="auto">
          <a:xfrm>
            <a:off x="8459788" y="3141663"/>
            <a:ext cx="0" cy="187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1" name="Line 69"/>
          <p:cNvSpPr>
            <a:spLocks noChangeShapeType="1"/>
          </p:cNvSpPr>
          <p:nvPr/>
        </p:nvSpPr>
        <p:spPr bwMode="auto">
          <a:xfrm flipH="1">
            <a:off x="5435600" y="4581525"/>
            <a:ext cx="3024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2" name="Line 70"/>
          <p:cNvSpPr>
            <a:spLocks noChangeShapeType="1"/>
          </p:cNvSpPr>
          <p:nvPr/>
        </p:nvSpPr>
        <p:spPr bwMode="auto">
          <a:xfrm>
            <a:off x="5435600" y="45815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3" name="Line 71"/>
          <p:cNvSpPr>
            <a:spLocks noChangeShapeType="1"/>
          </p:cNvSpPr>
          <p:nvPr/>
        </p:nvSpPr>
        <p:spPr bwMode="auto">
          <a:xfrm flipH="1">
            <a:off x="3635375" y="3284538"/>
            <a:ext cx="48244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4" name="Line 72"/>
          <p:cNvSpPr>
            <a:spLocks noChangeShapeType="1"/>
          </p:cNvSpPr>
          <p:nvPr/>
        </p:nvSpPr>
        <p:spPr bwMode="auto">
          <a:xfrm>
            <a:off x="3635375" y="3284538"/>
            <a:ext cx="0" cy="273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5" name="Line 73"/>
          <p:cNvSpPr>
            <a:spLocks noChangeShapeType="1"/>
          </p:cNvSpPr>
          <p:nvPr/>
        </p:nvSpPr>
        <p:spPr bwMode="auto">
          <a:xfrm flipH="1">
            <a:off x="539750" y="5734050"/>
            <a:ext cx="30956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6" name="Line 74"/>
          <p:cNvSpPr>
            <a:spLocks noChangeShapeType="1"/>
          </p:cNvSpPr>
          <p:nvPr/>
        </p:nvSpPr>
        <p:spPr bwMode="auto">
          <a:xfrm>
            <a:off x="539750" y="57340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7" name="Line 75"/>
          <p:cNvSpPr>
            <a:spLocks noChangeShapeType="1"/>
          </p:cNvSpPr>
          <p:nvPr/>
        </p:nvSpPr>
        <p:spPr bwMode="auto">
          <a:xfrm>
            <a:off x="4787900" y="6021388"/>
            <a:ext cx="5048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8" name="Line 76"/>
          <p:cNvSpPr>
            <a:spLocks noChangeShapeType="1"/>
          </p:cNvSpPr>
          <p:nvPr/>
        </p:nvSpPr>
        <p:spPr bwMode="auto">
          <a:xfrm>
            <a:off x="4787900" y="6453188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899" name="Text Box 77"/>
          <p:cNvSpPr txBox="1">
            <a:spLocks noChangeArrowheads="1"/>
          </p:cNvSpPr>
          <p:nvPr/>
        </p:nvSpPr>
        <p:spPr bwMode="auto">
          <a:xfrm>
            <a:off x="5580063" y="5876925"/>
            <a:ext cx="3240087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= Garis Struktural / Komando</a:t>
            </a:r>
          </a:p>
        </p:txBody>
      </p:sp>
      <p:sp>
        <p:nvSpPr>
          <p:cNvPr id="35900" name="Text Box 78"/>
          <p:cNvSpPr txBox="1">
            <a:spLocks noChangeArrowheads="1"/>
          </p:cNvSpPr>
          <p:nvPr/>
        </p:nvSpPr>
        <p:spPr bwMode="auto">
          <a:xfrm>
            <a:off x="5580063" y="6308725"/>
            <a:ext cx="3240087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= Garis Fungsional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1258"/>
            <a:ext cx="7797800" cy="1567542"/>
          </a:xfrm>
          <a:solidFill>
            <a:srgbClr val="92D050">
              <a:alpha val="63000"/>
            </a:srgbClr>
          </a:solidFill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Garis Besar Kebijakan Akuntansi Aset Pemkot Cimahi (Akrual Basis)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57399"/>
            <a:ext cx="7874000" cy="46336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2000" dirty="0" smtClean="0"/>
              <a:t>1. </a:t>
            </a:r>
            <a:r>
              <a:rPr lang="id-ID" sz="2000" b="1" dirty="0" smtClean="0">
                <a:solidFill>
                  <a:schemeClr val="tx1"/>
                </a:solidFill>
              </a:rPr>
              <a:t>Kriteria Aset Tetap:</a:t>
            </a:r>
          </a:p>
          <a:p>
            <a:pPr marL="71120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id-ID" sz="2000" b="1" dirty="0" smtClean="0">
                <a:solidFill>
                  <a:schemeClr val="tx1"/>
                </a:solidFill>
              </a:rPr>
              <a:t>Berwujud yang mempunyai masa manfaat lebih dari 12 bln</a:t>
            </a:r>
          </a:p>
          <a:p>
            <a:pPr marL="71120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id-ID" sz="2000" b="1" dirty="0" smtClean="0">
                <a:solidFill>
                  <a:schemeClr val="tx1"/>
                </a:solidFill>
              </a:rPr>
              <a:t>Harga beli diatas batas kapitalisasi aset (Rp1.000.000,-)</a:t>
            </a:r>
          </a:p>
          <a:p>
            <a:pPr marL="71120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id-ID" sz="2000" b="1" dirty="0" smtClean="0">
                <a:solidFill>
                  <a:schemeClr val="tx1"/>
                </a:solidFill>
              </a:rPr>
              <a:t>Dikenai harga perolehan apabila disertai biaya perolehan</a:t>
            </a:r>
            <a:r>
              <a:rPr lang="id-ID" sz="2000" b="1" smtClean="0">
                <a:solidFill>
                  <a:schemeClr val="tx1"/>
                </a:solidFill>
              </a:rPr>
              <a:t>. </a:t>
            </a:r>
            <a:r>
              <a:rPr lang="en-US" sz="2000" b="1" smtClean="0">
                <a:solidFill>
                  <a:schemeClr val="tx1"/>
                </a:solidFill>
              </a:rPr>
              <a:t>      </a:t>
            </a:r>
            <a:r>
              <a:rPr lang="id-ID" sz="2000" b="1" smtClean="0">
                <a:solidFill>
                  <a:schemeClr val="tx1"/>
                </a:solidFill>
              </a:rPr>
              <a:t>(</a:t>
            </a:r>
            <a:r>
              <a:rPr lang="id-ID" sz="2000" b="1" dirty="0" smtClean="0">
                <a:solidFill>
                  <a:schemeClr val="tx1"/>
                </a:solidFill>
              </a:rPr>
              <a:t>honor pejabat pengadaan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pe</a:t>
            </a:r>
            <a:r>
              <a:rPr lang="id-ID" sz="2000" b="1" dirty="0" smtClean="0">
                <a:solidFill>
                  <a:schemeClr val="tx1"/>
                </a:solidFill>
              </a:rPr>
              <a:t>nerima hasil</a:t>
            </a:r>
            <a:r>
              <a:rPr lang="en-US" sz="2000" b="1" dirty="0" smtClean="0">
                <a:solidFill>
                  <a:schemeClr val="tx1"/>
                </a:solidFill>
              </a:rPr>
              <a:t>,</a:t>
            </a:r>
            <a:r>
              <a:rPr lang="id-ID" sz="2000" b="1" dirty="0" smtClean="0">
                <a:solidFill>
                  <a:schemeClr val="tx1"/>
                </a:solidFill>
              </a:rPr>
              <a:t> jasa konsultasi, jasa konstruksi, dll)</a:t>
            </a:r>
          </a:p>
          <a:p>
            <a:pPr marL="711200" algn="just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id-ID" sz="2000" b="1" dirty="0" smtClean="0">
                <a:solidFill>
                  <a:schemeClr val="tx1"/>
                </a:solidFill>
              </a:rPr>
              <a:t>Adanya penambahan nilai aset dari belanja pemeliharaan yang bersifat renovasi, restorasi atau overhaul.</a:t>
            </a:r>
            <a:endParaRPr lang="id-ID" sz="2000" b="1" dirty="0">
              <a:solidFill>
                <a:schemeClr val="tx1"/>
              </a:solidFill>
            </a:endParaRPr>
          </a:p>
          <a:p>
            <a:pPr marL="363538" indent="-363538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id-ID" sz="2000" b="1" dirty="0" smtClean="0">
                <a:solidFill>
                  <a:schemeClr val="tx1"/>
                </a:solidFill>
              </a:rPr>
              <a:t>2</a:t>
            </a:r>
            <a:r>
              <a:rPr lang="id-ID" sz="2000" b="1" smtClean="0">
                <a:solidFill>
                  <a:schemeClr val="tx1"/>
                </a:solidFill>
              </a:rPr>
              <a:t>. </a:t>
            </a:r>
            <a:r>
              <a:rPr lang="en-US" sz="2000" b="1" smtClean="0">
                <a:solidFill>
                  <a:schemeClr val="tx1"/>
                </a:solidFill>
              </a:rPr>
              <a:t> </a:t>
            </a:r>
            <a:r>
              <a:rPr lang="id-ID" sz="2000" b="1" smtClean="0">
                <a:solidFill>
                  <a:schemeClr val="tx1"/>
                </a:solidFill>
              </a:rPr>
              <a:t>Aset </a:t>
            </a:r>
            <a:r>
              <a:rPr lang="id-ID" sz="2000" b="1" dirty="0" smtClean="0">
                <a:solidFill>
                  <a:schemeClr val="tx1"/>
                </a:solidFill>
              </a:rPr>
              <a:t>dicatat dan ditentukan setelah munculnya bukti kepemilikan </a:t>
            </a:r>
            <a:r>
              <a:rPr lang="en-US" sz="2000" b="1" dirty="0" err="1" smtClean="0">
                <a:solidFill>
                  <a:schemeClr val="tx1"/>
                </a:solidFill>
              </a:rPr>
              <a:t>atau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bukti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penyerahan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id-ID" sz="2000" b="1" dirty="0" smtClean="0">
                <a:solidFill>
                  <a:schemeClr val="tx1"/>
                </a:solidFill>
              </a:rPr>
              <a:t>(BAST</a:t>
            </a:r>
            <a:r>
              <a:rPr lang="en-US" sz="2000" b="1" dirty="0" smtClean="0">
                <a:solidFill>
                  <a:schemeClr val="tx1"/>
                </a:solidFill>
              </a:rPr>
              <a:t>). </a:t>
            </a:r>
            <a:r>
              <a:rPr lang="en-US" sz="2000" b="1" dirty="0" err="1" smtClean="0">
                <a:solidFill>
                  <a:schemeClr val="tx1"/>
                </a:solidFill>
              </a:rPr>
              <a:t>Khusus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</a:rPr>
              <a:t> BAST </a:t>
            </a:r>
            <a:r>
              <a:rPr lang="en-US" sz="2000" b="1" dirty="0" err="1" smtClean="0">
                <a:solidFill>
                  <a:schemeClr val="tx1"/>
                </a:solidFill>
              </a:rPr>
              <a:t>hibah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harus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disertai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harga</a:t>
            </a:r>
            <a:r>
              <a:rPr lang="en-US" sz="2000" b="1" dirty="0" smtClean="0">
                <a:solidFill>
                  <a:schemeClr val="tx1"/>
                </a:solidFill>
              </a:rPr>
              <a:t> per-unit </a:t>
            </a:r>
            <a:r>
              <a:rPr lang="en-US" sz="2000" b="1" dirty="0" err="1" smtClean="0">
                <a:solidFill>
                  <a:schemeClr val="tx1"/>
                </a:solidFill>
              </a:rPr>
              <a:t>aset</a:t>
            </a:r>
            <a:r>
              <a:rPr lang="en-US" sz="2000" b="1" dirty="0" smtClean="0">
                <a:solidFill>
                  <a:schemeClr val="tx1"/>
                </a:solidFill>
              </a:rPr>
              <a:t> yang </a:t>
            </a:r>
            <a:r>
              <a:rPr lang="en-US" sz="2000" b="1" dirty="0" err="1" smtClean="0">
                <a:solidFill>
                  <a:schemeClr val="tx1"/>
                </a:solidFill>
              </a:rPr>
              <a:t>bersangkutan</a:t>
            </a:r>
            <a:r>
              <a:rPr lang="en-US" sz="2000" b="1" dirty="0" smtClean="0">
                <a:solidFill>
                  <a:schemeClr val="tx1"/>
                </a:solidFill>
              </a:rPr>
              <a:t>. </a:t>
            </a:r>
          </a:p>
          <a:p>
            <a:pPr marL="363538" indent="-363538" algn="just">
              <a:buNone/>
            </a:pP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36197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7924800" cy="754743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/>
          <a:lstStyle/>
          <a:p>
            <a:pPr algn="ctr"/>
            <a:r>
              <a:rPr lang="id-ID" dirty="0" smtClean="0"/>
              <a:t>Tampilan SIPKD ASET Kota Cimahi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983" r="12811"/>
          <a:stretch/>
        </p:blipFill>
        <p:spPr>
          <a:xfrm>
            <a:off x="762000" y="838200"/>
            <a:ext cx="8000999" cy="5833496"/>
          </a:xfrm>
        </p:spPr>
      </p:pic>
    </p:spTree>
    <p:extLst>
      <p:ext uri="{BB962C8B-B14F-4D97-AF65-F5344CB8AC3E}">
        <p14:creationId xmlns:p14="http://schemas.microsoft.com/office/powerpoint/2010/main" xmlns="" val="1513550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618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EKSPOSE  PENGELOLAAN BARANG MILIK DAERAH KOTA CIMAHI 2018</vt:lpstr>
      <vt:lpstr> OUTLINE </vt:lpstr>
      <vt:lpstr>Slide 3</vt:lpstr>
      <vt:lpstr>Slide 4</vt:lpstr>
      <vt:lpstr>Slide 5</vt:lpstr>
      <vt:lpstr>PENGELOLAAN  BMD </vt:lpstr>
      <vt:lpstr>PEJABAT PENGELOLA BMD</vt:lpstr>
      <vt:lpstr>Garis Besar Kebijakan Akuntansi Aset Pemkot Cimahi (Akrual Basis)</vt:lpstr>
      <vt:lpstr>Tampilan SIPKD ASET Kota Cimahi</vt:lpstr>
      <vt:lpstr>PENATAUSAHAAN BMD</vt:lpstr>
      <vt:lpstr>PENGHAPUSAN BMD</vt:lpstr>
      <vt:lpstr>TEMUAN BPK RI  TA 2017</vt:lpstr>
      <vt:lpstr>TEMUAN BPK RI  TA 2017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acer</cp:lastModifiedBy>
  <cp:revision>30</cp:revision>
  <dcterms:created xsi:type="dcterms:W3CDTF">2013-08-21T19:17:07Z</dcterms:created>
  <dcterms:modified xsi:type="dcterms:W3CDTF">2018-11-06T05:28:41Z</dcterms:modified>
</cp:coreProperties>
</file>