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99" r:id="rId2"/>
    <p:sldId id="315" r:id="rId3"/>
    <p:sldId id="320" r:id="rId4"/>
    <p:sldId id="326" r:id="rId5"/>
    <p:sldId id="300" r:id="rId6"/>
    <p:sldId id="301" r:id="rId7"/>
    <p:sldId id="302" r:id="rId8"/>
    <p:sldId id="304" r:id="rId9"/>
    <p:sldId id="321" r:id="rId10"/>
    <p:sldId id="306" r:id="rId11"/>
    <p:sldId id="317" r:id="rId12"/>
    <p:sldId id="319" r:id="rId13"/>
    <p:sldId id="322" r:id="rId14"/>
    <p:sldId id="323" r:id="rId15"/>
    <p:sldId id="324" r:id="rId16"/>
    <p:sldId id="325" r:id="rId17"/>
    <p:sldId id="327" r:id="rId18"/>
    <p:sldId id="328" r:id="rId19"/>
    <p:sldId id="329" r:id="rId20"/>
    <p:sldId id="331" r:id="rId21"/>
    <p:sldId id="330"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96"/>
    <a:srgbClr val="0CA087"/>
    <a:srgbClr val="00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738" autoAdjust="0"/>
  </p:normalViewPr>
  <p:slideViewPr>
    <p:cSldViewPr snapToGrid="0">
      <p:cViewPr varScale="1">
        <p:scale>
          <a:sx n="79" d="100"/>
          <a:sy n="79" d="100"/>
        </p:scale>
        <p:origin x="1277" y="77"/>
      </p:cViewPr>
      <p:guideLst>
        <p:guide orient="horz" pos="2160"/>
        <p:guide pos="2880"/>
      </p:guideLst>
    </p:cSldViewPr>
  </p:slideViewPr>
  <p:notesTextViewPr>
    <p:cViewPr>
      <p:scale>
        <a:sx n="1" d="1"/>
        <a:sy n="1" d="1"/>
      </p:scale>
      <p:origin x="0" y="0"/>
    </p:cViewPr>
  </p:notesTextViewPr>
  <p:sorterViewPr>
    <p:cViewPr>
      <p:scale>
        <a:sx n="100" d="100"/>
        <a:sy n="100" d="100"/>
      </p:scale>
      <p:origin x="0" y="-102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6CB205-DB7A-4E82-ACCC-8D6B1E676091}" type="datetimeFigureOut">
              <a:rPr lang="en-US" smtClean="0"/>
              <a:t>9/17/2018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C26BC-402D-4A80-B33D-8856C378B114}" type="slidenum">
              <a:rPr lang="en-US" smtClean="0"/>
              <a:t>‹#›</a:t>
            </a:fld>
            <a:endParaRPr lang="en-US"/>
          </a:p>
        </p:txBody>
      </p:sp>
    </p:spTree>
    <p:extLst>
      <p:ext uri="{BB962C8B-B14F-4D97-AF65-F5344CB8AC3E}">
        <p14:creationId xmlns:p14="http://schemas.microsoft.com/office/powerpoint/2010/main" val="67492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0E428-1BEE-4A93-9F4D-553B85161DE7}" type="datetimeFigureOut">
              <a:rPr lang="en-US" smtClean="0"/>
              <a:t>9/17/2018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0E1F-FC88-4688-B1DC-35BF8B71191D}" type="slidenum">
              <a:rPr lang="en-US" smtClean="0"/>
              <a:t>‹#›</a:t>
            </a:fld>
            <a:endParaRPr lang="en-US"/>
          </a:p>
        </p:txBody>
      </p:sp>
    </p:spTree>
    <p:extLst>
      <p:ext uri="{BB962C8B-B14F-4D97-AF65-F5344CB8AC3E}">
        <p14:creationId xmlns:p14="http://schemas.microsoft.com/office/powerpoint/2010/main" val="17494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a:t>
            </a:fld>
            <a:endParaRPr lang="en-US"/>
          </a:p>
        </p:txBody>
      </p:sp>
    </p:spTree>
    <p:extLst>
      <p:ext uri="{BB962C8B-B14F-4D97-AF65-F5344CB8AC3E}">
        <p14:creationId xmlns:p14="http://schemas.microsoft.com/office/powerpoint/2010/main" val="53364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0B30E1F-FC88-4688-B1DC-35BF8B71191D}" type="slidenum">
              <a:rPr lang="en-US" smtClean="0"/>
              <a:t>5</a:t>
            </a:fld>
            <a:endParaRPr lang="en-US"/>
          </a:p>
        </p:txBody>
      </p:sp>
    </p:spTree>
    <p:extLst>
      <p:ext uri="{BB962C8B-B14F-4D97-AF65-F5344CB8AC3E}">
        <p14:creationId xmlns:p14="http://schemas.microsoft.com/office/powerpoint/2010/main" val="2887806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0B30E1F-FC88-4688-B1DC-35BF8B71191D}" type="slidenum">
              <a:rPr lang="en-US" smtClean="0"/>
              <a:t>30</a:t>
            </a:fld>
            <a:endParaRPr lang="en-US"/>
          </a:p>
        </p:txBody>
      </p:sp>
    </p:spTree>
    <p:extLst>
      <p:ext uri="{BB962C8B-B14F-4D97-AF65-F5344CB8AC3E}">
        <p14:creationId xmlns:p14="http://schemas.microsoft.com/office/powerpoint/2010/main" val="3626469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 y="0"/>
            <a:ext cx="9142572" cy="6858000"/>
          </a:xfrm>
          <a:prstGeom prst="rect">
            <a:avLst/>
          </a:prstGeom>
        </p:spPr>
      </p:pic>
      <p:sp>
        <p:nvSpPr>
          <p:cNvPr id="4" name="Title 1"/>
          <p:cNvSpPr>
            <a:spLocks noGrp="1"/>
          </p:cNvSpPr>
          <p:nvPr>
            <p:ph type="ctrTitle"/>
          </p:nvPr>
        </p:nvSpPr>
        <p:spPr>
          <a:xfrm>
            <a:off x="685800" y="1122362"/>
            <a:ext cx="7772400" cy="3097213"/>
          </a:xfrm>
        </p:spPr>
        <p:txBody>
          <a:bodyPr anchor="b">
            <a:normAutofit/>
          </a:bodyPr>
          <a:lstStyle>
            <a:lvl1pPr algn="l">
              <a:defRPr sz="6600" b="1" u="none" spc="-300" baseline="0">
                <a:solidFill>
                  <a:schemeClr val="bg1"/>
                </a:solidFill>
                <a:latin typeface="Gotham Bold" panose="02000803030000020004" pitchFamily="2" charset="0"/>
              </a:defRPr>
            </a:lvl1pPr>
          </a:lstStyle>
          <a:p>
            <a:r>
              <a:rPr lang="en-US" dirty="0"/>
              <a:t>Click to edit Master title style</a:t>
            </a:r>
          </a:p>
        </p:txBody>
      </p:sp>
      <p:sp>
        <p:nvSpPr>
          <p:cNvPr id="5" name="Subtitle 2"/>
          <p:cNvSpPr>
            <a:spLocks noGrp="1"/>
          </p:cNvSpPr>
          <p:nvPr>
            <p:ph type="subTitle" idx="1"/>
          </p:nvPr>
        </p:nvSpPr>
        <p:spPr>
          <a:xfrm>
            <a:off x="685800" y="4356100"/>
            <a:ext cx="7772400" cy="901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p:cNvSpPr>
            <a:spLocks noGrp="1"/>
          </p:cNvSpPr>
          <p:nvPr>
            <p:ph type="dt" sz="half" idx="10"/>
          </p:nvPr>
        </p:nvSpPr>
        <p:spPr>
          <a:xfrm>
            <a:off x="628650" y="6356351"/>
            <a:ext cx="2057400" cy="365125"/>
          </a:xfrm>
        </p:spPr>
        <p:txBody>
          <a:bodyPr/>
          <a:lstStyle/>
          <a:p>
            <a:fld id="{64AC52D6-6171-4E55-BA4D-986D1942EAAE}" type="datetimeFigureOut">
              <a:rPr lang="id-ID" smtClean="0"/>
              <a:t>17/09/2018</a:t>
            </a:fld>
            <a:endParaRPr lang="id-ID"/>
          </a:p>
        </p:txBody>
      </p:sp>
      <p:sp>
        <p:nvSpPr>
          <p:cNvPr id="9" name="Slide Number Placeholder 5"/>
          <p:cNvSpPr>
            <a:spLocks noGrp="1"/>
          </p:cNvSpPr>
          <p:nvPr>
            <p:ph type="sldNum" sz="quarter" idx="12"/>
          </p:nvPr>
        </p:nvSpPr>
        <p:spPr>
          <a:xfrm>
            <a:off x="6457950" y="6356351"/>
            <a:ext cx="2057400" cy="365125"/>
          </a:xfrm>
        </p:spPr>
        <p:txBody>
          <a:bodyPr/>
          <a:lstStyle/>
          <a:p>
            <a:fld id="{9F4AC59C-4AFB-4F73-ADD9-9B8E0F0E7A61}" type="slidenum">
              <a:rPr lang="id-ID" smtClean="0"/>
              <a:t>‹#›</a:t>
            </a:fld>
            <a:endParaRPr lang="id-ID"/>
          </a:p>
        </p:txBody>
      </p:sp>
      <p:sp>
        <p:nvSpPr>
          <p:cNvPr id="8" name="Rectangle 7"/>
          <p:cNvSpPr/>
          <p:nvPr userDrawn="1"/>
        </p:nvSpPr>
        <p:spPr>
          <a:xfrm>
            <a:off x="801710" y="682580"/>
            <a:ext cx="2944790" cy="439782"/>
          </a:xfrm>
          <a:prstGeom prst="rect">
            <a:avLst/>
          </a:prstGeom>
          <a:solidFill>
            <a:srgbClr val="0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cap="none" spc="0" normalizeH="0" baseline="0" dirty="0">
                <a:latin typeface="Gotham Medium" panose="02000603030000020004" pitchFamily="2" charset="0"/>
              </a:rPr>
              <a:t>React Native Development</a:t>
            </a:r>
          </a:p>
        </p:txBody>
      </p:sp>
    </p:spTree>
    <p:extLst>
      <p:ext uri="{BB962C8B-B14F-4D97-AF65-F5344CB8AC3E}">
        <p14:creationId xmlns:p14="http://schemas.microsoft.com/office/powerpoint/2010/main" val="241648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17/09/2018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164611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17/09/2018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27866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17/09/2018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7285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168775"/>
          </a:xfrm>
        </p:spPr>
        <p:txBody>
          <a:bodyPr>
            <a:normAutofit/>
          </a:bodyPr>
          <a:lstStyle>
            <a:lvl1pPr>
              <a:defRPr sz="2400">
                <a:latin typeface="Gotham" panose="02000604030000020004" pitchFamily="50" charset="0"/>
                <a:ea typeface="Gotham" panose="02000604030000020004" pitchFamily="50" charset="0"/>
              </a:defRPr>
            </a:lvl1pPr>
            <a:lvl2pPr>
              <a:defRPr sz="2000">
                <a:latin typeface="Gotham" panose="02000604030000020004" pitchFamily="50" charset="0"/>
                <a:ea typeface="Gotham" panose="02000604030000020004" pitchFamily="50" charset="0"/>
              </a:defRPr>
            </a:lvl2pPr>
            <a:lvl3pPr>
              <a:defRPr sz="1800">
                <a:latin typeface="Gotham" panose="02000604030000020004" pitchFamily="50" charset="0"/>
                <a:ea typeface="Gotham" panose="02000604030000020004" pitchFamily="50" charset="0"/>
              </a:defRPr>
            </a:lvl3pPr>
            <a:lvl4pPr>
              <a:defRPr sz="1600">
                <a:latin typeface="Gotham" panose="02000604030000020004" pitchFamily="50" charset="0"/>
                <a:ea typeface="Gotham" panose="02000604030000020004" pitchFamily="50" charset="0"/>
              </a:defRPr>
            </a:lvl4pPr>
            <a:lvl5pPr>
              <a:defRPr sz="1600">
                <a:latin typeface="Gotham" panose="02000604030000020004" pitchFamily="50" charset="0"/>
                <a:ea typeface="Gotham" panose="0200060403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C52D6-6171-4E55-BA4D-986D1942EAAE}" type="datetimeFigureOut">
              <a:rPr lang="id-ID" smtClean="0"/>
              <a:t>17/09/2018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7974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6" name="Rectangle 5"/>
          <p:cNvSpPr/>
          <p:nvPr userDrawn="1"/>
        </p:nvSpPr>
        <p:spPr>
          <a:xfrm>
            <a:off x="0" y="1883875"/>
            <a:ext cx="9144000" cy="2649490"/>
          </a:xfrm>
          <a:prstGeom prst="rect">
            <a:avLst/>
          </a:prstGeom>
          <a:solidFill>
            <a:srgbClr val="0A7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3" name="Date Placeholder 2"/>
          <p:cNvSpPr>
            <a:spLocks noGrp="1"/>
          </p:cNvSpPr>
          <p:nvPr>
            <p:ph type="dt" sz="half" idx="10"/>
          </p:nvPr>
        </p:nvSpPr>
        <p:spPr/>
        <p:txBody>
          <a:bodyPr/>
          <a:lstStyle/>
          <a:p>
            <a:fld id="{64AC52D6-6171-4E55-BA4D-986D1942EAAE}" type="datetimeFigureOut">
              <a:rPr lang="id-ID" smtClean="0"/>
              <a:t>17/09/2018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
        <p:nvSpPr>
          <p:cNvPr id="10" name="Title 1"/>
          <p:cNvSpPr>
            <a:spLocks noGrp="1"/>
          </p:cNvSpPr>
          <p:nvPr>
            <p:ph type="title"/>
          </p:nvPr>
        </p:nvSpPr>
        <p:spPr>
          <a:xfrm>
            <a:off x="623888" y="2349500"/>
            <a:ext cx="7886700" cy="1162882"/>
          </a:xfrm>
        </p:spPr>
        <p:txBody>
          <a:bodyPr anchor="b">
            <a:normAutofit/>
          </a:bodyPr>
          <a:lstStyle>
            <a:lvl1pPr algn="ctr">
              <a:defRPr sz="4400">
                <a:solidFill>
                  <a:schemeClr val="bg1"/>
                </a:solidFill>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11" name="Text Placeholder 2"/>
          <p:cNvSpPr>
            <a:spLocks noGrp="1"/>
          </p:cNvSpPr>
          <p:nvPr>
            <p:ph type="body" idx="1"/>
          </p:nvPr>
        </p:nvSpPr>
        <p:spPr>
          <a:xfrm>
            <a:off x="623888" y="3657599"/>
            <a:ext cx="7886700" cy="457201"/>
          </a:xfrm>
        </p:spPr>
        <p:txBody>
          <a:bodyPr/>
          <a:lstStyle>
            <a:lvl1pPr marL="0" indent="0" algn="ctr">
              <a:buNone/>
              <a:defRPr sz="2400">
                <a:solidFill>
                  <a:schemeClr val="bg1"/>
                </a:solidFill>
                <a:latin typeface="Gotham ExtraLight" panose="02000603030000020004" pitchFamily="2" charset="0"/>
                <a:ea typeface="Gotham ExtraLight" panose="02000603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5521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C52D6-6171-4E55-BA4D-986D1942EAAE}" type="datetimeFigureOut">
              <a:rPr lang="id-ID" smtClean="0"/>
              <a:t>17/09/2018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68668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4AC52D6-6171-4E55-BA4D-986D1942EAAE}" type="datetimeFigureOut">
              <a:rPr lang="id-ID" smtClean="0"/>
              <a:t>17/09/2018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79706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365126"/>
            <a:ext cx="7886700" cy="1325563"/>
          </a:xfrm>
        </p:spPr>
        <p:txBody>
          <a:bodyPr>
            <a:no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C52D6-6171-4E55-BA4D-986D1942EAAE}" type="datetimeFigureOut">
              <a:rPr lang="id-ID" smtClean="0"/>
              <a:t>17/09/2018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1122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C52D6-6171-4E55-BA4D-986D1942EAAE}" type="datetimeFigureOut">
              <a:rPr lang="id-ID" smtClean="0"/>
              <a:t>17/09/2018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3842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Date Placeholder 1"/>
          <p:cNvSpPr>
            <a:spLocks noGrp="1"/>
          </p:cNvSpPr>
          <p:nvPr>
            <p:ph type="dt" sz="half" idx="10"/>
          </p:nvPr>
        </p:nvSpPr>
        <p:spPr/>
        <p:txBody>
          <a:bodyPr/>
          <a:lstStyle/>
          <a:p>
            <a:fld id="{64AC52D6-6171-4E55-BA4D-986D1942EAAE}" type="datetimeFigureOut">
              <a:rPr lang="id-ID" smtClean="0"/>
              <a:t>17/09/2018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0091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17/09/2018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27650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52D6-6171-4E55-BA4D-986D1942EAAE}" type="datetimeFigureOut">
              <a:rPr lang="id-ID" smtClean="0"/>
              <a:t>17/09/2018</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AC59C-4AFB-4F73-ADD9-9B8E0F0E7A61}" type="slidenum">
              <a:rPr lang="id-ID" smtClean="0"/>
              <a:t>‹#›</a:t>
            </a:fld>
            <a:endParaRPr lang="id-ID"/>
          </a:p>
        </p:txBody>
      </p:sp>
    </p:spTree>
    <p:extLst>
      <p:ext uri="{BB962C8B-B14F-4D97-AF65-F5344CB8AC3E}">
        <p14:creationId xmlns:p14="http://schemas.microsoft.com/office/powerpoint/2010/main" val="3031502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Gotham Medium"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ExtraLight" panose="02000603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ExtraLight" panose="02000603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ExtraLight" panose="02000603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Dash</a:t>
            </a:r>
            <a:br>
              <a:rPr lang="en-US" dirty="0"/>
            </a:br>
            <a:r>
              <a:rPr lang="en-US" dirty="0" err="1"/>
              <a:t>Plotly</a:t>
            </a:r>
            <a:endParaRPr lang="en-US" dirty="0"/>
          </a:p>
        </p:txBody>
      </p:sp>
      <p:sp>
        <p:nvSpPr>
          <p:cNvPr id="3" name="Subtitle 2"/>
          <p:cNvSpPr>
            <a:spLocks noGrp="1"/>
          </p:cNvSpPr>
          <p:nvPr>
            <p:ph type="subTitle" idx="1"/>
          </p:nvPr>
        </p:nvSpPr>
        <p:spPr/>
        <p:txBody>
          <a:bodyPr/>
          <a:lstStyle/>
          <a:p>
            <a:endParaRPr lang="en-US" dirty="0">
              <a:solidFill>
                <a:schemeClr val="bg1"/>
              </a:solidFill>
            </a:endParaRPr>
          </a:p>
          <a:p>
            <a:r>
              <a:rPr lang="en-US" dirty="0">
                <a:solidFill>
                  <a:schemeClr val="bg1"/>
                </a:solidFill>
              </a:rPr>
              <a:t>Data Science Developer</a:t>
            </a:r>
          </a:p>
        </p:txBody>
      </p:sp>
      <p:sp>
        <p:nvSpPr>
          <p:cNvPr id="5" name="Rectangle 4">
            <a:extLst>
              <a:ext uri="{FF2B5EF4-FFF2-40B4-BE49-F238E27FC236}">
                <a16:creationId xmlns:a16="http://schemas.microsoft.com/office/drawing/2014/main" id="{2917E704-F52E-453E-A237-46FC9F83A5F9}"/>
              </a:ext>
            </a:extLst>
          </p:cNvPr>
          <p:cNvSpPr/>
          <p:nvPr/>
        </p:nvSpPr>
        <p:spPr>
          <a:xfrm>
            <a:off x="822959" y="4075889"/>
            <a:ext cx="1803510" cy="143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5781681-1928-4A7A-AA66-8FA4E1690ADB}"/>
              </a:ext>
            </a:extLst>
          </p:cNvPr>
          <p:cNvSpPr/>
          <p:nvPr/>
        </p:nvSpPr>
        <p:spPr>
          <a:xfrm>
            <a:off x="685800" y="651753"/>
            <a:ext cx="3059349" cy="470609"/>
          </a:xfrm>
          <a:prstGeom prst="rect">
            <a:avLst/>
          </a:prstGeom>
          <a:solidFill>
            <a:srgbClr val="0096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Module 02</a:t>
            </a:r>
            <a:endParaRPr lang="en-ID" dirty="0"/>
          </a:p>
        </p:txBody>
      </p:sp>
      <p:sp>
        <p:nvSpPr>
          <p:cNvPr id="7" name="Rectangle 6">
            <a:extLst>
              <a:ext uri="{FF2B5EF4-FFF2-40B4-BE49-F238E27FC236}">
                <a16:creationId xmlns:a16="http://schemas.microsoft.com/office/drawing/2014/main" id="{C71F9FAF-BB10-469C-889B-500A5EF73322}"/>
              </a:ext>
            </a:extLst>
          </p:cNvPr>
          <p:cNvSpPr/>
          <p:nvPr/>
        </p:nvSpPr>
        <p:spPr>
          <a:xfrm>
            <a:off x="822958" y="3158247"/>
            <a:ext cx="1618685" cy="143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18983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BCDC08-C7AB-4459-A0AF-BFFD5BDF3292}"/>
              </a:ext>
            </a:extLst>
          </p:cNvPr>
          <p:cNvPicPr>
            <a:picLocks noChangeAspect="1"/>
          </p:cNvPicPr>
          <p:nvPr/>
        </p:nvPicPr>
        <p:blipFill>
          <a:blip r:embed="rId2"/>
          <a:stretch>
            <a:fillRect/>
          </a:stretch>
        </p:blipFill>
        <p:spPr>
          <a:xfrm>
            <a:off x="747306" y="1690689"/>
            <a:ext cx="7330789" cy="2784240"/>
          </a:xfrm>
          <a:prstGeom prst="rect">
            <a:avLst/>
          </a:prstGeom>
        </p:spPr>
      </p:pic>
      <p:sp>
        <p:nvSpPr>
          <p:cNvPr id="4" name="Title 1">
            <a:extLst>
              <a:ext uri="{FF2B5EF4-FFF2-40B4-BE49-F238E27FC236}">
                <a16:creationId xmlns:a16="http://schemas.microsoft.com/office/drawing/2014/main" id="{1AC2F01E-797D-49D7-BB22-F42B8220E6AF}"/>
              </a:ext>
            </a:extLst>
          </p:cNvPr>
          <p:cNvSpPr>
            <a:spLocks noGrp="1"/>
          </p:cNvSpPr>
          <p:nvPr>
            <p:ph type="title"/>
          </p:nvPr>
        </p:nvSpPr>
        <p:spPr>
          <a:xfrm>
            <a:off x="628650" y="365126"/>
            <a:ext cx="7886700" cy="1325563"/>
          </a:xfrm>
        </p:spPr>
        <p:txBody>
          <a:bodyPr/>
          <a:lstStyle/>
          <a:p>
            <a:r>
              <a:rPr lang="en-US" dirty="0"/>
              <a:t>Create Function </a:t>
            </a:r>
            <a:r>
              <a:rPr lang="en-US" dirty="0" err="1"/>
              <a:t>generate_table</a:t>
            </a:r>
            <a:endParaRPr lang="en-ID" dirty="0"/>
          </a:p>
        </p:txBody>
      </p:sp>
    </p:spTree>
    <p:extLst>
      <p:ext uri="{BB962C8B-B14F-4D97-AF65-F5344CB8AC3E}">
        <p14:creationId xmlns:p14="http://schemas.microsoft.com/office/powerpoint/2010/main" val="398183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EAC8-DCB2-4FF6-A25E-50DB906D7F30}"/>
              </a:ext>
            </a:extLst>
          </p:cNvPr>
          <p:cNvSpPr>
            <a:spLocks noGrp="1"/>
          </p:cNvSpPr>
          <p:nvPr>
            <p:ph type="title"/>
          </p:nvPr>
        </p:nvSpPr>
        <p:spPr/>
        <p:txBody>
          <a:bodyPr/>
          <a:lstStyle/>
          <a:p>
            <a:r>
              <a:rPr lang="en-US" dirty="0"/>
              <a:t>Change The Layout</a:t>
            </a:r>
            <a:endParaRPr lang="en-ID" dirty="0"/>
          </a:p>
        </p:txBody>
      </p:sp>
      <p:pic>
        <p:nvPicPr>
          <p:cNvPr id="4" name="Picture 3">
            <a:extLst>
              <a:ext uri="{FF2B5EF4-FFF2-40B4-BE49-F238E27FC236}">
                <a16:creationId xmlns:a16="http://schemas.microsoft.com/office/drawing/2014/main" id="{250314F7-FF6F-468E-AA84-F19E049CE7B3}"/>
              </a:ext>
            </a:extLst>
          </p:cNvPr>
          <p:cNvPicPr>
            <a:picLocks noChangeAspect="1"/>
          </p:cNvPicPr>
          <p:nvPr/>
        </p:nvPicPr>
        <p:blipFill>
          <a:blip r:embed="rId2"/>
          <a:stretch>
            <a:fillRect/>
          </a:stretch>
        </p:blipFill>
        <p:spPr>
          <a:xfrm>
            <a:off x="748726" y="1690689"/>
            <a:ext cx="5765005" cy="3426060"/>
          </a:xfrm>
          <a:prstGeom prst="rect">
            <a:avLst/>
          </a:prstGeom>
        </p:spPr>
      </p:pic>
    </p:spTree>
    <p:extLst>
      <p:ext uri="{BB962C8B-B14F-4D97-AF65-F5344CB8AC3E}">
        <p14:creationId xmlns:p14="http://schemas.microsoft.com/office/powerpoint/2010/main" val="195113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2C12FB-3A2A-4556-A73D-A0E45232FF1C}"/>
              </a:ext>
            </a:extLst>
          </p:cNvPr>
          <p:cNvPicPr>
            <a:picLocks noChangeAspect="1"/>
          </p:cNvPicPr>
          <p:nvPr/>
        </p:nvPicPr>
        <p:blipFill>
          <a:blip r:embed="rId2"/>
          <a:stretch>
            <a:fillRect/>
          </a:stretch>
        </p:blipFill>
        <p:spPr>
          <a:xfrm>
            <a:off x="1159213" y="575148"/>
            <a:ext cx="3810000" cy="5143500"/>
          </a:xfrm>
          <a:prstGeom prst="rect">
            <a:avLst/>
          </a:prstGeom>
        </p:spPr>
      </p:pic>
    </p:spTree>
    <p:extLst>
      <p:ext uri="{BB962C8B-B14F-4D97-AF65-F5344CB8AC3E}">
        <p14:creationId xmlns:p14="http://schemas.microsoft.com/office/powerpoint/2010/main" val="4088878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000-D4D2-40D5-8104-7AE1FE04B4C5}"/>
              </a:ext>
            </a:extLst>
          </p:cNvPr>
          <p:cNvSpPr>
            <a:spLocks noGrp="1"/>
          </p:cNvSpPr>
          <p:nvPr>
            <p:ph type="title"/>
          </p:nvPr>
        </p:nvSpPr>
        <p:spPr/>
        <p:txBody>
          <a:bodyPr/>
          <a:lstStyle/>
          <a:p>
            <a:r>
              <a:rPr lang="en-US" dirty="0"/>
              <a:t>Give Style(CSS) to Parent </a:t>
            </a:r>
            <a:r>
              <a:rPr lang="en-US" dirty="0" err="1"/>
              <a:t>Div</a:t>
            </a:r>
            <a:endParaRPr lang="en-ID" dirty="0"/>
          </a:p>
        </p:txBody>
      </p:sp>
      <p:pic>
        <p:nvPicPr>
          <p:cNvPr id="3" name="Picture 2">
            <a:extLst>
              <a:ext uri="{FF2B5EF4-FFF2-40B4-BE49-F238E27FC236}">
                <a16:creationId xmlns:a16="http://schemas.microsoft.com/office/drawing/2014/main" id="{CAF6DA0F-BA52-4B8F-8A2B-AD593788E956}"/>
              </a:ext>
            </a:extLst>
          </p:cNvPr>
          <p:cNvPicPr>
            <a:picLocks noChangeAspect="1"/>
          </p:cNvPicPr>
          <p:nvPr/>
        </p:nvPicPr>
        <p:blipFill>
          <a:blip r:embed="rId2"/>
          <a:stretch>
            <a:fillRect/>
          </a:stretch>
        </p:blipFill>
        <p:spPr>
          <a:xfrm>
            <a:off x="907711" y="1690689"/>
            <a:ext cx="3943350" cy="2276475"/>
          </a:xfrm>
          <a:prstGeom prst="rect">
            <a:avLst/>
          </a:prstGeom>
        </p:spPr>
      </p:pic>
      <p:sp>
        <p:nvSpPr>
          <p:cNvPr id="5" name="Rectangle 4">
            <a:extLst>
              <a:ext uri="{FF2B5EF4-FFF2-40B4-BE49-F238E27FC236}">
                <a16:creationId xmlns:a16="http://schemas.microsoft.com/office/drawing/2014/main" id="{BA050E11-E4BB-4338-B81C-38366B3EA431}"/>
              </a:ext>
            </a:extLst>
          </p:cNvPr>
          <p:cNvSpPr/>
          <p:nvPr/>
        </p:nvSpPr>
        <p:spPr>
          <a:xfrm>
            <a:off x="628650" y="4151648"/>
            <a:ext cx="7470843" cy="707886"/>
          </a:xfrm>
          <a:prstGeom prst="rect">
            <a:avLst/>
          </a:prstGeom>
        </p:spPr>
        <p:txBody>
          <a:bodyPr wrap="square">
            <a:spAutoFit/>
          </a:bodyPr>
          <a:lstStyle/>
          <a:p>
            <a:pPr marL="285750" indent="-285750">
              <a:buFont typeface="Arial" panose="020B0604020202020204" pitchFamily="34" charset="0"/>
              <a:buChar char="•"/>
            </a:pPr>
            <a:r>
              <a:rPr lang="en-US" sz="2000" dirty="0"/>
              <a:t>Now the </a:t>
            </a:r>
            <a:r>
              <a:rPr lang="en-US" sz="2000" dirty="0" err="1"/>
              <a:t>Div</a:t>
            </a:r>
            <a:r>
              <a:rPr lang="en-US" sz="2000" dirty="0"/>
              <a:t> will be on the center of the screen because of the margin : 0 auto, and the </a:t>
            </a:r>
            <a:r>
              <a:rPr lang="en-US" sz="2000" dirty="0" err="1"/>
              <a:t>Div</a:t>
            </a:r>
            <a:r>
              <a:rPr lang="en-US" sz="2000" dirty="0"/>
              <a:t> max width will be = 1000px.</a:t>
            </a:r>
            <a:endParaRPr lang="en-ID" sz="2000" dirty="0"/>
          </a:p>
        </p:txBody>
      </p:sp>
    </p:spTree>
    <p:extLst>
      <p:ext uri="{BB962C8B-B14F-4D97-AF65-F5344CB8AC3E}">
        <p14:creationId xmlns:p14="http://schemas.microsoft.com/office/powerpoint/2010/main" val="2470559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99D0-4CD2-48F5-AE63-9C65EC589574}"/>
              </a:ext>
            </a:extLst>
          </p:cNvPr>
          <p:cNvSpPr>
            <a:spLocks noGrp="1"/>
          </p:cNvSpPr>
          <p:nvPr>
            <p:ph type="title"/>
          </p:nvPr>
        </p:nvSpPr>
        <p:spPr/>
        <p:txBody>
          <a:bodyPr/>
          <a:lstStyle/>
          <a:p>
            <a:r>
              <a:rPr lang="en-US" dirty="0"/>
              <a:t>Give Style(CSS) to </a:t>
            </a:r>
            <a:r>
              <a:rPr lang="en-US" dirty="0" err="1"/>
              <a:t>dcc.Tabs</a:t>
            </a:r>
            <a:endParaRPr lang="en-ID" dirty="0"/>
          </a:p>
        </p:txBody>
      </p:sp>
      <p:sp>
        <p:nvSpPr>
          <p:cNvPr id="6" name="Rectangle 5">
            <a:extLst>
              <a:ext uri="{FF2B5EF4-FFF2-40B4-BE49-F238E27FC236}">
                <a16:creationId xmlns:a16="http://schemas.microsoft.com/office/drawing/2014/main" id="{571A6DD4-A557-4E1D-8D29-F9513FF4A159}"/>
              </a:ext>
            </a:extLst>
          </p:cNvPr>
          <p:cNvSpPr/>
          <p:nvPr/>
        </p:nvSpPr>
        <p:spPr>
          <a:xfrm>
            <a:off x="628650" y="4647759"/>
            <a:ext cx="7470843" cy="1015663"/>
          </a:xfrm>
          <a:prstGeom prst="rect">
            <a:avLst/>
          </a:prstGeom>
        </p:spPr>
        <p:txBody>
          <a:bodyPr wrap="square">
            <a:spAutoFit/>
          </a:bodyPr>
          <a:lstStyle/>
          <a:p>
            <a:pPr marL="285750" indent="-285750">
              <a:buFont typeface="Arial" panose="020B0604020202020204" pitchFamily="34" charset="0"/>
              <a:buChar char="•"/>
            </a:pPr>
            <a:r>
              <a:rPr lang="en-US" sz="2000" dirty="0"/>
              <a:t>Now the tabs </a:t>
            </a:r>
            <a:r>
              <a:rPr lang="en-US" sz="2000" dirty="0" err="1"/>
              <a:t>fontFamily</a:t>
            </a:r>
            <a:r>
              <a:rPr lang="en-US" sz="2000" dirty="0"/>
              <a:t> = system-</a:t>
            </a:r>
            <a:r>
              <a:rPr lang="en-US" sz="2000" dirty="0" err="1"/>
              <a:t>ui</a:t>
            </a:r>
            <a:endParaRPr lang="en-US" sz="2000" dirty="0"/>
          </a:p>
          <a:p>
            <a:pPr marL="285750" indent="-285750">
              <a:buFont typeface="Arial" panose="020B0604020202020204" pitchFamily="34" charset="0"/>
              <a:buChar char="•"/>
            </a:pPr>
            <a:r>
              <a:rPr lang="en-US" sz="2000" dirty="0"/>
              <a:t>and the content of </a:t>
            </a:r>
            <a:r>
              <a:rPr lang="en-US" sz="2000" dirty="0" err="1"/>
              <a:t>dcc.Tabs</a:t>
            </a:r>
            <a:r>
              <a:rPr lang="en-US" sz="2000" dirty="0"/>
              <a:t> will have a border on all sides except the top, and the </a:t>
            </a:r>
            <a:r>
              <a:rPr lang="en-US" sz="2000" dirty="0" err="1"/>
              <a:t>fontFamily</a:t>
            </a:r>
            <a:r>
              <a:rPr lang="en-US" sz="2000" dirty="0"/>
              <a:t> changed to Arial</a:t>
            </a:r>
            <a:endParaRPr lang="en-ID" sz="2000" dirty="0"/>
          </a:p>
        </p:txBody>
      </p:sp>
      <p:pic>
        <p:nvPicPr>
          <p:cNvPr id="7" name="Picture 6">
            <a:extLst>
              <a:ext uri="{FF2B5EF4-FFF2-40B4-BE49-F238E27FC236}">
                <a16:creationId xmlns:a16="http://schemas.microsoft.com/office/drawing/2014/main" id="{B90C9910-9588-4D66-97C6-085070D428F0}"/>
              </a:ext>
            </a:extLst>
          </p:cNvPr>
          <p:cNvPicPr>
            <a:picLocks noChangeAspect="1"/>
          </p:cNvPicPr>
          <p:nvPr/>
        </p:nvPicPr>
        <p:blipFill>
          <a:blip r:embed="rId2"/>
          <a:stretch>
            <a:fillRect/>
          </a:stretch>
        </p:blipFill>
        <p:spPr>
          <a:xfrm>
            <a:off x="847725" y="1448853"/>
            <a:ext cx="3724275" cy="3152775"/>
          </a:xfrm>
          <a:prstGeom prst="rect">
            <a:avLst/>
          </a:prstGeom>
        </p:spPr>
      </p:pic>
    </p:spTree>
    <p:extLst>
      <p:ext uri="{BB962C8B-B14F-4D97-AF65-F5344CB8AC3E}">
        <p14:creationId xmlns:p14="http://schemas.microsoft.com/office/powerpoint/2010/main" val="283786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58FC-8D82-450C-BF31-6672CC0DD038}"/>
              </a:ext>
            </a:extLst>
          </p:cNvPr>
          <p:cNvSpPr>
            <a:spLocks noGrp="1"/>
          </p:cNvSpPr>
          <p:nvPr>
            <p:ph type="title"/>
          </p:nvPr>
        </p:nvSpPr>
        <p:spPr/>
        <p:txBody>
          <a:bodyPr/>
          <a:lstStyle/>
          <a:p>
            <a:r>
              <a:rPr lang="en-US" dirty="0"/>
              <a:t>Adding &amp; Using CSS Files</a:t>
            </a:r>
            <a:endParaRPr lang="en-ID" dirty="0"/>
          </a:p>
        </p:txBody>
      </p:sp>
      <p:sp>
        <p:nvSpPr>
          <p:cNvPr id="5" name="Rectangle 4">
            <a:extLst>
              <a:ext uri="{FF2B5EF4-FFF2-40B4-BE49-F238E27FC236}">
                <a16:creationId xmlns:a16="http://schemas.microsoft.com/office/drawing/2014/main" id="{8F4A24FF-EDBE-4C57-A788-5F191DDA87E8}"/>
              </a:ext>
            </a:extLst>
          </p:cNvPr>
          <p:cNvSpPr/>
          <p:nvPr/>
        </p:nvSpPr>
        <p:spPr>
          <a:xfrm>
            <a:off x="628650" y="1690689"/>
            <a:ext cx="7470843" cy="1938992"/>
          </a:xfrm>
          <a:prstGeom prst="rect">
            <a:avLst/>
          </a:prstGeom>
        </p:spPr>
        <p:txBody>
          <a:bodyPr wrap="square">
            <a:spAutoFit/>
          </a:bodyPr>
          <a:lstStyle/>
          <a:p>
            <a:pPr marL="285750" indent="-285750">
              <a:buFont typeface="Arial" panose="020B0604020202020204" pitchFamily="34" charset="0"/>
              <a:buChar char="•"/>
            </a:pPr>
            <a:r>
              <a:rPr lang="en-US" sz="2000" dirty="0"/>
              <a:t>Create </a:t>
            </a:r>
            <a:r>
              <a:rPr lang="en-US" sz="2000" dirty="0" err="1"/>
              <a:t>css</a:t>
            </a:r>
            <a:r>
              <a:rPr lang="en-US" sz="2000" dirty="0"/>
              <a:t> file 1_purwadhika.css inside new assets folder</a:t>
            </a:r>
          </a:p>
          <a:p>
            <a:pPr marL="285750" indent="-285750">
              <a:buFont typeface="Arial" panose="020B0604020202020204" pitchFamily="34" charset="0"/>
              <a:buChar char="•"/>
            </a:pPr>
            <a:r>
              <a:rPr lang="en-US" sz="2000" dirty="0"/>
              <a:t>The CSS files on the assets folder will automatically imported and used by the app.py because of Dash</a:t>
            </a:r>
          </a:p>
          <a:p>
            <a:pPr marL="285750" indent="-285750">
              <a:buFont typeface="Arial" panose="020B0604020202020204" pitchFamily="34" charset="0"/>
              <a:buChar char="•"/>
            </a:pPr>
            <a:r>
              <a:rPr lang="en-US" sz="2000" dirty="0"/>
              <a:t>Dash will include the files in alphanumerical order by filename. So, we recommend prefixing your filenames with numbers if you need to ensure their order (e.g. 10_typography.css, 20_header.css)</a:t>
            </a:r>
          </a:p>
        </p:txBody>
      </p:sp>
      <p:pic>
        <p:nvPicPr>
          <p:cNvPr id="3" name="Picture 2">
            <a:extLst>
              <a:ext uri="{FF2B5EF4-FFF2-40B4-BE49-F238E27FC236}">
                <a16:creationId xmlns:a16="http://schemas.microsoft.com/office/drawing/2014/main" id="{2AF9A405-DDAC-4607-9FFD-12F6640F374D}"/>
              </a:ext>
            </a:extLst>
          </p:cNvPr>
          <p:cNvPicPr>
            <a:picLocks noChangeAspect="1"/>
          </p:cNvPicPr>
          <p:nvPr/>
        </p:nvPicPr>
        <p:blipFill>
          <a:blip r:embed="rId2"/>
          <a:stretch>
            <a:fillRect/>
          </a:stretch>
        </p:blipFill>
        <p:spPr>
          <a:xfrm>
            <a:off x="1042278" y="3795508"/>
            <a:ext cx="1962150" cy="1076325"/>
          </a:xfrm>
          <a:prstGeom prst="rect">
            <a:avLst/>
          </a:prstGeom>
        </p:spPr>
      </p:pic>
    </p:spTree>
    <p:extLst>
      <p:ext uri="{BB962C8B-B14F-4D97-AF65-F5344CB8AC3E}">
        <p14:creationId xmlns:p14="http://schemas.microsoft.com/office/powerpoint/2010/main" val="3667342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E96F-FFE7-4A71-A52C-B24E09EF3845}"/>
              </a:ext>
            </a:extLst>
          </p:cNvPr>
          <p:cNvSpPr>
            <a:spLocks noGrp="1"/>
          </p:cNvSpPr>
          <p:nvPr>
            <p:ph type="title"/>
          </p:nvPr>
        </p:nvSpPr>
        <p:spPr/>
        <p:txBody>
          <a:bodyPr/>
          <a:lstStyle/>
          <a:p>
            <a:r>
              <a:rPr lang="en-US" dirty="0"/>
              <a:t>1_purwadhika.css</a:t>
            </a:r>
            <a:endParaRPr lang="en-ID" dirty="0"/>
          </a:p>
        </p:txBody>
      </p:sp>
      <p:pic>
        <p:nvPicPr>
          <p:cNvPr id="5" name="Picture 4">
            <a:extLst>
              <a:ext uri="{FF2B5EF4-FFF2-40B4-BE49-F238E27FC236}">
                <a16:creationId xmlns:a16="http://schemas.microsoft.com/office/drawing/2014/main" id="{EFB7BCD4-DDFE-4E0C-9F05-452A1700966F}"/>
              </a:ext>
            </a:extLst>
          </p:cNvPr>
          <p:cNvPicPr>
            <a:picLocks noChangeAspect="1"/>
          </p:cNvPicPr>
          <p:nvPr/>
        </p:nvPicPr>
        <p:blipFill>
          <a:blip r:embed="rId2"/>
          <a:stretch>
            <a:fillRect/>
          </a:stretch>
        </p:blipFill>
        <p:spPr>
          <a:xfrm>
            <a:off x="783177" y="1690689"/>
            <a:ext cx="5495925" cy="2724150"/>
          </a:xfrm>
          <a:prstGeom prst="rect">
            <a:avLst/>
          </a:prstGeom>
        </p:spPr>
      </p:pic>
    </p:spTree>
    <p:extLst>
      <p:ext uri="{BB962C8B-B14F-4D97-AF65-F5344CB8AC3E}">
        <p14:creationId xmlns:p14="http://schemas.microsoft.com/office/powerpoint/2010/main" val="3963389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6487-75B5-4AB8-83F8-D628815BA290}"/>
              </a:ext>
            </a:extLst>
          </p:cNvPr>
          <p:cNvSpPr>
            <a:spLocks noGrp="1"/>
          </p:cNvSpPr>
          <p:nvPr>
            <p:ph type="title"/>
          </p:nvPr>
        </p:nvSpPr>
        <p:spPr/>
        <p:txBody>
          <a:bodyPr/>
          <a:lstStyle/>
          <a:p>
            <a:r>
              <a:rPr lang="en-US" dirty="0"/>
              <a:t>App.py</a:t>
            </a:r>
            <a:endParaRPr lang="en-ID" dirty="0"/>
          </a:p>
        </p:txBody>
      </p:sp>
      <p:sp>
        <p:nvSpPr>
          <p:cNvPr id="3" name="Content Placeholder 2">
            <a:extLst>
              <a:ext uri="{FF2B5EF4-FFF2-40B4-BE49-F238E27FC236}">
                <a16:creationId xmlns:a16="http://schemas.microsoft.com/office/drawing/2014/main" id="{FA30B095-E65F-44AE-8672-451B55D110E1}"/>
              </a:ext>
            </a:extLst>
          </p:cNvPr>
          <p:cNvSpPr>
            <a:spLocks noGrp="1"/>
          </p:cNvSpPr>
          <p:nvPr>
            <p:ph idx="1"/>
          </p:nvPr>
        </p:nvSpPr>
        <p:spPr>
          <a:xfrm>
            <a:off x="628649" y="3990029"/>
            <a:ext cx="5383045" cy="601426"/>
          </a:xfrm>
        </p:spPr>
        <p:txBody>
          <a:bodyPr>
            <a:normAutofit lnSpcReduction="10000"/>
          </a:bodyPr>
          <a:lstStyle/>
          <a:p>
            <a:r>
              <a:rPr lang="en-US" sz="2000" dirty="0"/>
              <a:t>Give </a:t>
            </a:r>
            <a:r>
              <a:rPr lang="en-US" sz="2000" dirty="0" err="1"/>
              <a:t>className</a:t>
            </a:r>
            <a:r>
              <a:rPr lang="en-US" sz="2000" dirty="0"/>
              <a:t> property to H1 Element inside first Tab, and the value = ‘h1FirstTab’</a:t>
            </a:r>
            <a:endParaRPr lang="en-ID" sz="2000" dirty="0"/>
          </a:p>
        </p:txBody>
      </p:sp>
      <p:pic>
        <p:nvPicPr>
          <p:cNvPr id="4" name="Picture 3">
            <a:extLst>
              <a:ext uri="{FF2B5EF4-FFF2-40B4-BE49-F238E27FC236}">
                <a16:creationId xmlns:a16="http://schemas.microsoft.com/office/drawing/2014/main" id="{19AA94B7-DAD6-4514-844B-9FABD25E93F2}"/>
              </a:ext>
            </a:extLst>
          </p:cNvPr>
          <p:cNvPicPr>
            <a:picLocks noChangeAspect="1"/>
          </p:cNvPicPr>
          <p:nvPr/>
        </p:nvPicPr>
        <p:blipFill>
          <a:blip r:embed="rId2"/>
          <a:stretch>
            <a:fillRect/>
          </a:stretch>
        </p:blipFill>
        <p:spPr>
          <a:xfrm>
            <a:off x="773551" y="1583684"/>
            <a:ext cx="3895725" cy="2066925"/>
          </a:xfrm>
          <a:prstGeom prst="rect">
            <a:avLst/>
          </a:prstGeom>
        </p:spPr>
      </p:pic>
    </p:spTree>
    <p:extLst>
      <p:ext uri="{BB962C8B-B14F-4D97-AF65-F5344CB8AC3E}">
        <p14:creationId xmlns:p14="http://schemas.microsoft.com/office/powerpoint/2010/main" val="3412396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FA649F-4C5A-4EF4-8A96-84AF75F84720}"/>
              </a:ext>
            </a:extLst>
          </p:cNvPr>
          <p:cNvPicPr>
            <a:picLocks noChangeAspect="1"/>
          </p:cNvPicPr>
          <p:nvPr/>
        </p:nvPicPr>
        <p:blipFill>
          <a:blip r:embed="rId2"/>
          <a:stretch>
            <a:fillRect/>
          </a:stretch>
        </p:blipFill>
        <p:spPr>
          <a:xfrm>
            <a:off x="340468" y="817123"/>
            <a:ext cx="8278239" cy="4968249"/>
          </a:xfrm>
          <a:prstGeom prst="rect">
            <a:avLst/>
          </a:prstGeom>
        </p:spPr>
      </p:pic>
    </p:spTree>
    <p:extLst>
      <p:ext uri="{BB962C8B-B14F-4D97-AF65-F5344CB8AC3E}">
        <p14:creationId xmlns:p14="http://schemas.microsoft.com/office/powerpoint/2010/main" val="3481625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0B11-CC2C-4CCF-B7A6-B28BDCA06C2D}"/>
              </a:ext>
            </a:extLst>
          </p:cNvPr>
          <p:cNvSpPr>
            <a:spLocks noGrp="1"/>
          </p:cNvSpPr>
          <p:nvPr>
            <p:ph type="title"/>
          </p:nvPr>
        </p:nvSpPr>
        <p:spPr/>
        <p:txBody>
          <a:bodyPr/>
          <a:lstStyle/>
          <a:p>
            <a:r>
              <a:rPr lang="en-US" dirty="0"/>
              <a:t>Add New Tab</a:t>
            </a:r>
            <a:endParaRPr lang="en-ID" dirty="0"/>
          </a:p>
        </p:txBody>
      </p:sp>
      <p:pic>
        <p:nvPicPr>
          <p:cNvPr id="5" name="Picture 4">
            <a:extLst>
              <a:ext uri="{FF2B5EF4-FFF2-40B4-BE49-F238E27FC236}">
                <a16:creationId xmlns:a16="http://schemas.microsoft.com/office/drawing/2014/main" id="{2038DE51-2274-4E7E-BC76-E481CA8A0AA6}"/>
              </a:ext>
            </a:extLst>
          </p:cNvPr>
          <p:cNvPicPr>
            <a:picLocks noChangeAspect="1"/>
          </p:cNvPicPr>
          <p:nvPr/>
        </p:nvPicPr>
        <p:blipFill>
          <a:blip r:embed="rId2"/>
          <a:stretch>
            <a:fillRect/>
          </a:stretch>
        </p:blipFill>
        <p:spPr>
          <a:xfrm>
            <a:off x="716300" y="1557034"/>
            <a:ext cx="4695825" cy="1857375"/>
          </a:xfrm>
          <a:prstGeom prst="rect">
            <a:avLst/>
          </a:prstGeom>
        </p:spPr>
      </p:pic>
      <p:pic>
        <p:nvPicPr>
          <p:cNvPr id="6" name="Picture 5">
            <a:extLst>
              <a:ext uri="{FF2B5EF4-FFF2-40B4-BE49-F238E27FC236}">
                <a16:creationId xmlns:a16="http://schemas.microsoft.com/office/drawing/2014/main" id="{8DE9E3AB-3D04-42FB-869E-9ECBF02FE48A}"/>
              </a:ext>
            </a:extLst>
          </p:cNvPr>
          <p:cNvPicPr>
            <a:picLocks noChangeAspect="1"/>
          </p:cNvPicPr>
          <p:nvPr/>
        </p:nvPicPr>
        <p:blipFill>
          <a:blip r:embed="rId3"/>
          <a:stretch>
            <a:fillRect/>
          </a:stretch>
        </p:blipFill>
        <p:spPr>
          <a:xfrm>
            <a:off x="716300" y="3751573"/>
            <a:ext cx="7224898" cy="1709488"/>
          </a:xfrm>
          <a:prstGeom prst="rect">
            <a:avLst/>
          </a:prstGeom>
        </p:spPr>
      </p:pic>
    </p:spTree>
    <p:extLst>
      <p:ext uri="{BB962C8B-B14F-4D97-AF65-F5344CB8AC3E}">
        <p14:creationId xmlns:p14="http://schemas.microsoft.com/office/powerpoint/2010/main" val="114221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6A0A-A69D-44C0-A89C-4A47AB08625D}"/>
              </a:ext>
            </a:extLst>
          </p:cNvPr>
          <p:cNvSpPr>
            <a:spLocks noGrp="1"/>
          </p:cNvSpPr>
          <p:nvPr>
            <p:ph type="title"/>
          </p:nvPr>
        </p:nvSpPr>
        <p:spPr/>
        <p:txBody>
          <a:bodyPr/>
          <a:lstStyle/>
          <a:p>
            <a:r>
              <a:rPr lang="en-US" dirty="0" err="1"/>
              <a:t>Plotly</a:t>
            </a:r>
            <a:endParaRPr lang="en-ID" dirty="0"/>
          </a:p>
        </p:txBody>
      </p:sp>
      <p:sp>
        <p:nvSpPr>
          <p:cNvPr id="3" name="Content Placeholder 2">
            <a:extLst>
              <a:ext uri="{FF2B5EF4-FFF2-40B4-BE49-F238E27FC236}">
                <a16:creationId xmlns:a16="http://schemas.microsoft.com/office/drawing/2014/main" id="{7DAED348-7FEB-4B82-BFD6-4A344BCFFA50}"/>
              </a:ext>
            </a:extLst>
          </p:cNvPr>
          <p:cNvSpPr>
            <a:spLocks noGrp="1"/>
          </p:cNvSpPr>
          <p:nvPr>
            <p:ph idx="1"/>
          </p:nvPr>
        </p:nvSpPr>
        <p:spPr/>
        <p:txBody>
          <a:bodyPr/>
          <a:lstStyle/>
          <a:p>
            <a:pPr marL="0" indent="0">
              <a:buNone/>
            </a:pPr>
            <a:r>
              <a:rPr lang="en-US" dirty="0" err="1"/>
              <a:t>Plotly</a:t>
            </a:r>
            <a:r>
              <a:rPr lang="en-US" dirty="0"/>
              <a:t> is a library that allows you to create interactive plots that you can use in dashboards or websites (you can save them as html files or static images).</a:t>
            </a:r>
            <a:endParaRPr lang="en-ID" sz="2400" dirty="0"/>
          </a:p>
        </p:txBody>
      </p:sp>
    </p:spTree>
    <p:extLst>
      <p:ext uri="{BB962C8B-B14F-4D97-AF65-F5344CB8AC3E}">
        <p14:creationId xmlns:p14="http://schemas.microsoft.com/office/powerpoint/2010/main" val="3426436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7308-E17B-4A68-9DD2-53A16922591D}"/>
              </a:ext>
            </a:extLst>
          </p:cNvPr>
          <p:cNvSpPr>
            <a:spLocks noGrp="1"/>
          </p:cNvSpPr>
          <p:nvPr>
            <p:ph type="title"/>
          </p:nvPr>
        </p:nvSpPr>
        <p:spPr/>
        <p:txBody>
          <a:bodyPr/>
          <a:lstStyle/>
          <a:p>
            <a:r>
              <a:rPr lang="en-US" dirty="0"/>
              <a:t>Add Python List </a:t>
            </a:r>
            <a:r>
              <a:rPr lang="en-US" dirty="0" err="1"/>
              <a:t>color_set</a:t>
            </a:r>
            <a:endParaRPr lang="en-ID" dirty="0"/>
          </a:p>
        </p:txBody>
      </p:sp>
      <p:pic>
        <p:nvPicPr>
          <p:cNvPr id="4" name="Picture 3">
            <a:extLst>
              <a:ext uri="{FF2B5EF4-FFF2-40B4-BE49-F238E27FC236}">
                <a16:creationId xmlns:a16="http://schemas.microsoft.com/office/drawing/2014/main" id="{9F34572A-EC6E-4F91-AE9E-F4DAAC645192}"/>
              </a:ext>
            </a:extLst>
          </p:cNvPr>
          <p:cNvPicPr>
            <a:picLocks noChangeAspect="1"/>
          </p:cNvPicPr>
          <p:nvPr/>
        </p:nvPicPr>
        <p:blipFill>
          <a:blip r:embed="rId2"/>
          <a:stretch>
            <a:fillRect/>
          </a:stretch>
        </p:blipFill>
        <p:spPr>
          <a:xfrm>
            <a:off x="747003" y="1821302"/>
            <a:ext cx="6210300" cy="666750"/>
          </a:xfrm>
          <a:prstGeom prst="rect">
            <a:avLst/>
          </a:prstGeom>
        </p:spPr>
      </p:pic>
    </p:spTree>
    <p:extLst>
      <p:ext uri="{BB962C8B-B14F-4D97-AF65-F5344CB8AC3E}">
        <p14:creationId xmlns:p14="http://schemas.microsoft.com/office/powerpoint/2010/main" val="375734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AA58-C076-4A28-A3F5-5F69CFDB692C}"/>
              </a:ext>
            </a:extLst>
          </p:cNvPr>
          <p:cNvSpPr>
            <a:spLocks noGrp="1"/>
          </p:cNvSpPr>
          <p:nvPr>
            <p:ph type="title"/>
          </p:nvPr>
        </p:nvSpPr>
        <p:spPr/>
        <p:txBody>
          <a:bodyPr/>
          <a:lstStyle/>
          <a:p>
            <a:r>
              <a:rPr lang="en-US" dirty="0"/>
              <a:t>Add </a:t>
            </a:r>
            <a:r>
              <a:rPr lang="en-US" dirty="0" err="1"/>
              <a:t>dcc.Graph</a:t>
            </a:r>
            <a:r>
              <a:rPr lang="en-US" dirty="0"/>
              <a:t> below H1 Tab 2</a:t>
            </a:r>
            <a:endParaRPr lang="en-ID" dirty="0"/>
          </a:p>
        </p:txBody>
      </p:sp>
      <p:pic>
        <p:nvPicPr>
          <p:cNvPr id="4" name="Picture 3">
            <a:extLst>
              <a:ext uri="{FF2B5EF4-FFF2-40B4-BE49-F238E27FC236}">
                <a16:creationId xmlns:a16="http://schemas.microsoft.com/office/drawing/2014/main" id="{D9D0418D-8119-40CD-B6BF-140DF59E5362}"/>
              </a:ext>
            </a:extLst>
          </p:cNvPr>
          <p:cNvPicPr>
            <a:picLocks noChangeAspect="1"/>
          </p:cNvPicPr>
          <p:nvPr/>
        </p:nvPicPr>
        <p:blipFill>
          <a:blip r:embed="rId2"/>
          <a:stretch>
            <a:fillRect/>
          </a:stretch>
        </p:blipFill>
        <p:spPr>
          <a:xfrm>
            <a:off x="241256" y="1284050"/>
            <a:ext cx="8661488" cy="4799838"/>
          </a:xfrm>
          <a:prstGeom prst="rect">
            <a:avLst/>
          </a:prstGeom>
        </p:spPr>
      </p:pic>
    </p:spTree>
    <p:extLst>
      <p:ext uri="{BB962C8B-B14F-4D97-AF65-F5344CB8AC3E}">
        <p14:creationId xmlns:p14="http://schemas.microsoft.com/office/powerpoint/2010/main" val="3644100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A299F4-F5D8-4129-80D9-49454F45F7C7}"/>
              </a:ext>
            </a:extLst>
          </p:cNvPr>
          <p:cNvPicPr>
            <a:picLocks noChangeAspect="1"/>
          </p:cNvPicPr>
          <p:nvPr/>
        </p:nvPicPr>
        <p:blipFill>
          <a:blip r:embed="rId2"/>
          <a:stretch>
            <a:fillRect/>
          </a:stretch>
        </p:blipFill>
        <p:spPr>
          <a:xfrm>
            <a:off x="573441" y="515567"/>
            <a:ext cx="7997117" cy="5462373"/>
          </a:xfrm>
          <a:prstGeom prst="rect">
            <a:avLst/>
          </a:prstGeom>
        </p:spPr>
      </p:pic>
    </p:spTree>
    <p:extLst>
      <p:ext uri="{BB962C8B-B14F-4D97-AF65-F5344CB8AC3E}">
        <p14:creationId xmlns:p14="http://schemas.microsoft.com/office/powerpoint/2010/main" val="3632482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3093-B81C-43D5-85FE-A20063CCEDA7}"/>
              </a:ext>
            </a:extLst>
          </p:cNvPr>
          <p:cNvSpPr>
            <a:spLocks noGrp="1"/>
          </p:cNvSpPr>
          <p:nvPr>
            <p:ph type="title"/>
          </p:nvPr>
        </p:nvSpPr>
        <p:spPr/>
        <p:txBody>
          <a:bodyPr/>
          <a:lstStyle/>
          <a:p>
            <a:r>
              <a:rPr lang="en-US" dirty="0"/>
              <a:t>Add New Tab</a:t>
            </a:r>
            <a:endParaRPr lang="en-ID" dirty="0"/>
          </a:p>
        </p:txBody>
      </p:sp>
      <p:pic>
        <p:nvPicPr>
          <p:cNvPr id="4" name="Picture 3">
            <a:extLst>
              <a:ext uri="{FF2B5EF4-FFF2-40B4-BE49-F238E27FC236}">
                <a16:creationId xmlns:a16="http://schemas.microsoft.com/office/drawing/2014/main" id="{8355F025-21D3-4C0A-90DA-AEC691EBCEEB}"/>
              </a:ext>
            </a:extLst>
          </p:cNvPr>
          <p:cNvPicPr>
            <a:picLocks noChangeAspect="1"/>
          </p:cNvPicPr>
          <p:nvPr/>
        </p:nvPicPr>
        <p:blipFill>
          <a:blip r:embed="rId2"/>
          <a:stretch>
            <a:fillRect/>
          </a:stretch>
        </p:blipFill>
        <p:spPr>
          <a:xfrm>
            <a:off x="833336" y="1600200"/>
            <a:ext cx="4267200" cy="1828800"/>
          </a:xfrm>
          <a:prstGeom prst="rect">
            <a:avLst/>
          </a:prstGeom>
        </p:spPr>
      </p:pic>
      <p:pic>
        <p:nvPicPr>
          <p:cNvPr id="5" name="Picture 4">
            <a:extLst>
              <a:ext uri="{FF2B5EF4-FFF2-40B4-BE49-F238E27FC236}">
                <a16:creationId xmlns:a16="http://schemas.microsoft.com/office/drawing/2014/main" id="{7B3CC36F-9CF6-414B-9A14-F25B2DEC8989}"/>
              </a:ext>
            </a:extLst>
          </p:cNvPr>
          <p:cNvPicPr>
            <a:picLocks noChangeAspect="1"/>
          </p:cNvPicPr>
          <p:nvPr/>
        </p:nvPicPr>
        <p:blipFill>
          <a:blip r:embed="rId3"/>
          <a:stretch>
            <a:fillRect/>
          </a:stretch>
        </p:blipFill>
        <p:spPr>
          <a:xfrm>
            <a:off x="544749" y="3714039"/>
            <a:ext cx="8054502" cy="1900069"/>
          </a:xfrm>
          <a:prstGeom prst="rect">
            <a:avLst/>
          </a:prstGeom>
        </p:spPr>
      </p:pic>
    </p:spTree>
    <p:extLst>
      <p:ext uri="{BB962C8B-B14F-4D97-AF65-F5344CB8AC3E}">
        <p14:creationId xmlns:p14="http://schemas.microsoft.com/office/powerpoint/2010/main" val="110942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68AB-4ECF-40D3-85AB-C39836EFBAB0}"/>
              </a:ext>
            </a:extLst>
          </p:cNvPr>
          <p:cNvSpPr>
            <a:spLocks noGrp="1"/>
          </p:cNvSpPr>
          <p:nvPr>
            <p:ph type="title"/>
          </p:nvPr>
        </p:nvSpPr>
        <p:spPr/>
        <p:txBody>
          <a:bodyPr/>
          <a:lstStyle/>
          <a:p>
            <a:r>
              <a:rPr lang="en-US" dirty="0"/>
              <a:t>Add </a:t>
            </a:r>
            <a:r>
              <a:rPr lang="en-US" dirty="0" err="1"/>
              <a:t>dcc.Graph</a:t>
            </a:r>
            <a:r>
              <a:rPr lang="en-US" dirty="0"/>
              <a:t> below H1 Tab 3</a:t>
            </a:r>
            <a:endParaRPr lang="en-ID" dirty="0"/>
          </a:p>
        </p:txBody>
      </p:sp>
      <p:pic>
        <p:nvPicPr>
          <p:cNvPr id="4" name="Picture 3">
            <a:extLst>
              <a:ext uri="{FF2B5EF4-FFF2-40B4-BE49-F238E27FC236}">
                <a16:creationId xmlns:a16="http://schemas.microsoft.com/office/drawing/2014/main" id="{F4970364-99FA-4A55-840D-FEBFEC86352A}"/>
              </a:ext>
            </a:extLst>
          </p:cNvPr>
          <p:cNvPicPr>
            <a:picLocks noChangeAspect="1"/>
          </p:cNvPicPr>
          <p:nvPr/>
        </p:nvPicPr>
        <p:blipFill>
          <a:blip r:embed="rId2"/>
          <a:stretch>
            <a:fillRect/>
          </a:stretch>
        </p:blipFill>
        <p:spPr>
          <a:xfrm>
            <a:off x="789156" y="1522176"/>
            <a:ext cx="5600700" cy="4552950"/>
          </a:xfrm>
          <a:prstGeom prst="rect">
            <a:avLst/>
          </a:prstGeom>
        </p:spPr>
      </p:pic>
    </p:spTree>
    <p:extLst>
      <p:ext uri="{BB962C8B-B14F-4D97-AF65-F5344CB8AC3E}">
        <p14:creationId xmlns:p14="http://schemas.microsoft.com/office/powerpoint/2010/main" val="3964432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50689B-72BC-405B-9574-C70B192C052A}"/>
              </a:ext>
            </a:extLst>
          </p:cNvPr>
          <p:cNvPicPr>
            <a:picLocks noChangeAspect="1"/>
          </p:cNvPicPr>
          <p:nvPr/>
        </p:nvPicPr>
        <p:blipFill>
          <a:blip r:embed="rId2"/>
          <a:stretch>
            <a:fillRect/>
          </a:stretch>
        </p:blipFill>
        <p:spPr>
          <a:xfrm>
            <a:off x="547490" y="466927"/>
            <a:ext cx="8049019" cy="5483314"/>
          </a:xfrm>
          <a:prstGeom prst="rect">
            <a:avLst/>
          </a:prstGeom>
        </p:spPr>
      </p:pic>
    </p:spTree>
    <p:extLst>
      <p:ext uri="{BB962C8B-B14F-4D97-AF65-F5344CB8AC3E}">
        <p14:creationId xmlns:p14="http://schemas.microsoft.com/office/powerpoint/2010/main" val="3114205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E626-E608-451A-8C9F-9DB5F5336A57}"/>
              </a:ext>
            </a:extLst>
          </p:cNvPr>
          <p:cNvSpPr>
            <a:spLocks noGrp="1"/>
          </p:cNvSpPr>
          <p:nvPr>
            <p:ph type="title"/>
          </p:nvPr>
        </p:nvSpPr>
        <p:spPr/>
        <p:txBody>
          <a:bodyPr/>
          <a:lstStyle/>
          <a:p>
            <a:r>
              <a:rPr lang="en-US" dirty="0"/>
              <a:t>Add more </a:t>
            </a:r>
            <a:r>
              <a:rPr lang="en-US" dirty="0" err="1"/>
              <a:t>go.Bar</a:t>
            </a:r>
            <a:r>
              <a:rPr lang="en-US" dirty="0"/>
              <a:t> to figure data List</a:t>
            </a:r>
            <a:endParaRPr lang="en-ID" dirty="0"/>
          </a:p>
        </p:txBody>
      </p:sp>
      <p:pic>
        <p:nvPicPr>
          <p:cNvPr id="4" name="Picture 3">
            <a:extLst>
              <a:ext uri="{FF2B5EF4-FFF2-40B4-BE49-F238E27FC236}">
                <a16:creationId xmlns:a16="http://schemas.microsoft.com/office/drawing/2014/main" id="{EBE164D8-14C4-4CDC-B0B3-91FD9AD5EFBD}"/>
              </a:ext>
            </a:extLst>
          </p:cNvPr>
          <p:cNvPicPr>
            <a:picLocks noChangeAspect="1"/>
          </p:cNvPicPr>
          <p:nvPr/>
        </p:nvPicPr>
        <p:blipFill>
          <a:blip r:embed="rId2"/>
          <a:stretch>
            <a:fillRect/>
          </a:stretch>
        </p:blipFill>
        <p:spPr>
          <a:xfrm>
            <a:off x="803342" y="1622595"/>
            <a:ext cx="3276600" cy="3857625"/>
          </a:xfrm>
          <a:prstGeom prst="rect">
            <a:avLst/>
          </a:prstGeom>
        </p:spPr>
      </p:pic>
    </p:spTree>
    <p:extLst>
      <p:ext uri="{BB962C8B-B14F-4D97-AF65-F5344CB8AC3E}">
        <p14:creationId xmlns:p14="http://schemas.microsoft.com/office/powerpoint/2010/main" val="3359558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D21D0D-7184-4158-AD64-DA6B037E9B69}"/>
              </a:ext>
            </a:extLst>
          </p:cNvPr>
          <p:cNvPicPr>
            <a:picLocks noChangeAspect="1"/>
          </p:cNvPicPr>
          <p:nvPr/>
        </p:nvPicPr>
        <p:blipFill>
          <a:blip r:embed="rId2"/>
          <a:stretch>
            <a:fillRect/>
          </a:stretch>
        </p:blipFill>
        <p:spPr>
          <a:xfrm>
            <a:off x="478402" y="408559"/>
            <a:ext cx="8187196" cy="5603133"/>
          </a:xfrm>
          <a:prstGeom prst="rect">
            <a:avLst/>
          </a:prstGeom>
        </p:spPr>
      </p:pic>
    </p:spTree>
    <p:extLst>
      <p:ext uri="{BB962C8B-B14F-4D97-AF65-F5344CB8AC3E}">
        <p14:creationId xmlns:p14="http://schemas.microsoft.com/office/powerpoint/2010/main" val="3817536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CC0E8-B966-4148-94FE-9E0215DCE8DA}"/>
              </a:ext>
            </a:extLst>
          </p:cNvPr>
          <p:cNvSpPr>
            <a:spLocks noGrp="1"/>
          </p:cNvSpPr>
          <p:nvPr>
            <p:ph type="title"/>
          </p:nvPr>
        </p:nvSpPr>
        <p:spPr/>
        <p:txBody>
          <a:bodyPr/>
          <a:lstStyle/>
          <a:p>
            <a:r>
              <a:rPr lang="en-US" dirty="0"/>
              <a:t>Basic Dash Callbacks</a:t>
            </a:r>
            <a:endParaRPr lang="en-ID" dirty="0"/>
          </a:p>
        </p:txBody>
      </p:sp>
      <p:sp>
        <p:nvSpPr>
          <p:cNvPr id="3" name="Content Placeholder 2">
            <a:extLst>
              <a:ext uri="{FF2B5EF4-FFF2-40B4-BE49-F238E27FC236}">
                <a16:creationId xmlns:a16="http://schemas.microsoft.com/office/drawing/2014/main" id="{74408BBE-358B-4DCD-9EB2-42E5715AE458}"/>
              </a:ext>
            </a:extLst>
          </p:cNvPr>
          <p:cNvSpPr>
            <a:spLocks noGrp="1"/>
          </p:cNvSpPr>
          <p:nvPr>
            <p:ph idx="1"/>
          </p:nvPr>
        </p:nvSpPr>
        <p:spPr/>
        <p:txBody>
          <a:bodyPr/>
          <a:lstStyle/>
          <a:p>
            <a:r>
              <a:rPr lang="en-US" dirty="0"/>
              <a:t>Basic Dash Callbacks make your Dash apps interactive.</a:t>
            </a:r>
          </a:p>
          <a:p>
            <a:r>
              <a:rPr lang="en-US" dirty="0"/>
              <a:t>Lets get started!</a:t>
            </a:r>
          </a:p>
          <a:p>
            <a:endParaRPr lang="en-US" dirty="0"/>
          </a:p>
          <a:p>
            <a:r>
              <a:rPr lang="en-US" dirty="0"/>
              <a:t>For more details : </a:t>
            </a:r>
            <a:r>
              <a:rPr lang="en-US" dirty="0">
                <a:solidFill>
                  <a:srgbClr val="00B0F0"/>
                </a:solidFill>
              </a:rPr>
              <a:t>https://dash.plot.ly/getting-started-part-2</a:t>
            </a:r>
          </a:p>
          <a:p>
            <a:endParaRPr lang="en-ID" dirty="0"/>
          </a:p>
        </p:txBody>
      </p:sp>
    </p:spTree>
    <p:extLst>
      <p:ext uri="{BB962C8B-B14F-4D97-AF65-F5344CB8AC3E}">
        <p14:creationId xmlns:p14="http://schemas.microsoft.com/office/powerpoint/2010/main" val="4236401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67F3-C316-4118-99CA-60408F09220C}"/>
              </a:ext>
            </a:extLst>
          </p:cNvPr>
          <p:cNvSpPr>
            <a:spLocks noGrp="1"/>
          </p:cNvSpPr>
          <p:nvPr>
            <p:ph type="title"/>
          </p:nvPr>
        </p:nvSpPr>
        <p:spPr/>
        <p:txBody>
          <a:bodyPr/>
          <a:lstStyle/>
          <a:p>
            <a:r>
              <a:rPr lang="en-US" dirty="0"/>
              <a:t>Add Dropdown below H1 Tab 3</a:t>
            </a:r>
            <a:endParaRPr lang="en-ID" dirty="0"/>
          </a:p>
        </p:txBody>
      </p:sp>
      <p:pic>
        <p:nvPicPr>
          <p:cNvPr id="5" name="Picture 4">
            <a:extLst>
              <a:ext uri="{FF2B5EF4-FFF2-40B4-BE49-F238E27FC236}">
                <a16:creationId xmlns:a16="http://schemas.microsoft.com/office/drawing/2014/main" id="{34C2760E-EAEB-4EA8-9653-8DA968494DEE}"/>
              </a:ext>
            </a:extLst>
          </p:cNvPr>
          <p:cNvPicPr>
            <a:picLocks noChangeAspect="1"/>
          </p:cNvPicPr>
          <p:nvPr/>
        </p:nvPicPr>
        <p:blipFill>
          <a:blip r:embed="rId2"/>
          <a:stretch>
            <a:fillRect/>
          </a:stretch>
        </p:blipFill>
        <p:spPr>
          <a:xfrm>
            <a:off x="457201" y="5477939"/>
            <a:ext cx="5282119" cy="946840"/>
          </a:xfrm>
          <a:prstGeom prst="rect">
            <a:avLst/>
          </a:prstGeom>
        </p:spPr>
      </p:pic>
      <p:pic>
        <p:nvPicPr>
          <p:cNvPr id="6" name="Picture 5">
            <a:extLst>
              <a:ext uri="{FF2B5EF4-FFF2-40B4-BE49-F238E27FC236}">
                <a16:creationId xmlns:a16="http://schemas.microsoft.com/office/drawing/2014/main" id="{AC729AA8-1C01-45D2-A21E-11819C289459}"/>
              </a:ext>
            </a:extLst>
          </p:cNvPr>
          <p:cNvPicPr>
            <a:picLocks noChangeAspect="1"/>
          </p:cNvPicPr>
          <p:nvPr/>
        </p:nvPicPr>
        <p:blipFill>
          <a:blip r:embed="rId3"/>
          <a:stretch>
            <a:fillRect/>
          </a:stretch>
        </p:blipFill>
        <p:spPr>
          <a:xfrm>
            <a:off x="696744" y="1337451"/>
            <a:ext cx="5394915" cy="4027454"/>
          </a:xfrm>
          <a:prstGeom prst="rect">
            <a:avLst/>
          </a:prstGeom>
        </p:spPr>
      </p:pic>
    </p:spTree>
    <p:extLst>
      <p:ext uri="{BB962C8B-B14F-4D97-AF65-F5344CB8AC3E}">
        <p14:creationId xmlns:p14="http://schemas.microsoft.com/office/powerpoint/2010/main" val="543660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5A00-A340-4EE2-B78C-F12DE83F4C41}"/>
              </a:ext>
            </a:extLst>
          </p:cNvPr>
          <p:cNvSpPr>
            <a:spLocks noGrp="1"/>
          </p:cNvSpPr>
          <p:nvPr>
            <p:ph type="title"/>
          </p:nvPr>
        </p:nvSpPr>
        <p:spPr/>
        <p:txBody>
          <a:bodyPr/>
          <a:lstStyle/>
          <a:p>
            <a:r>
              <a:rPr lang="en-US" dirty="0"/>
              <a:t>Dash</a:t>
            </a:r>
            <a:endParaRPr lang="en-ID" dirty="0"/>
          </a:p>
        </p:txBody>
      </p:sp>
      <p:sp>
        <p:nvSpPr>
          <p:cNvPr id="3" name="Content Placeholder 2">
            <a:extLst>
              <a:ext uri="{FF2B5EF4-FFF2-40B4-BE49-F238E27FC236}">
                <a16:creationId xmlns:a16="http://schemas.microsoft.com/office/drawing/2014/main" id="{C4042D91-8FBA-461E-BE27-76D5EB040E54}"/>
              </a:ext>
            </a:extLst>
          </p:cNvPr>
          <p:cNvSpPr>
            <a:spLocks noGrp="1"/>
          </p:cNvSpPr>
          <p:nvPr>
            <p:ph idx="1"/>
          </p:nvPr>
        </p:nvSpPr>
        <p:spPr/>
        <p:txBody>
          <a:bodyPr/>
          <a:lstStyle/>
          <a:p>
            <a:r>
              <a:rPr lang="en-US" dirty="0"/>
              <a:t>Dash is a productive Python framework for building web applications.</a:t>
            </a:r>
          </a:p>
          <a:p>
            <a:r>
              <a:rPr lang="en-US" dirty="0"/>
              <a:t>Written on top of Flask, Plotly.js, and React.js, Dash is ideal for building data visualization apps with highly custom user interfaces in pure Python. It's particularly suited for anyone who works with data in Python.</a:t>
            </a:r>
          </a:p>
        </p:txBody>
      </p:sp>
    </p:spTree>
    <p:extLst>
      <p:ext uri="{BB962C8B-B14F-4D97-AF65-F5344CB8AC3E}">
        <p14:creationId xmlns:p14="http://schemas.microsoft.com/office/powerpoint/2010/main" val="80219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06B2-0BA6-46BB-BECD-F646481D54F3}"/>
              </a:ext>
            </a:extLst>
          </p:cNvPr>
          <p:cNvSpPr>
            <a:spLocks noGrp="1"/>
          </p:cNvSpPr>
          <p:nvPr>
            <p:ph type="title"/>
          </p:nvPr>
        </p:nvSpPr>
        <p:spPr>
          <a:xfrm>
            <a:off x="628650" y="0"/>
            <a:ext cx="7886700" cy="1325563"/>
          </a:xfrm>
        </p:spPr>
        <p:txBody>
          <a:bodyPr/>
          <a:lstStyle/>
          <a:p>
            <a:r>
              <a:rPr lang="en-US" dirty="0"/>
              <a:t>Add @</a:t>
            </a:r>
            <a:r>
              <a:rPr lang="en-US" dirty="0" err="1"/>
              <a:t>app.callback</a:t>
            </a:r>
            <a:r>
              <a:rPr lang="en-US" dirty="0"/>
              <a:t> and new function</a:t>
            </a:r>
            <a:endParaRPr lang="en-ID" dirty="0"/>
          </a:p>
        </p:txBody>
      </p:sp>
      <p:pic>
        <p:nvPicPr>
          <p:cNvPr id="4" name="Picture 3">
            <a:extLst>
              <a:ext uri="{FF2B5EF4-FFF2-40B4-BE49-F238E27FC236}">
                <a16:creationId xmlns:a16="http://schemas.microsoft.com/office/drawing/2014/main" id="{A71B4742-5391-43F6-B0AD-D48AD15FB7CB}"/>
              </a:ext>
            </a:extLst>
          </p:cNvPr>
          <p:cNvPicPr>
            <a:picLocks noChangeAspect="1"/>
          </p:cNvPicPr>
          <p:nvPr/>
        </p:nvPicPr>
        <p:blipFill>
          <a:blip r:embed="rId3"/>
          <a:stretch>
            <a:fillRect/>
          </a:stretch>
        </p:blipFill>
        <p:spPr>
          <a:xfrm>
            <a:off x="295375" y="2033081"/>
            <a:ext cx="5362575" cy="4543425"/>
          </a:xfrm>
          <a:prstGeom prst="rect">
            <a:avLst/>
          </a:prstGeom>
        </p:spPr>
      </p:pic>
      <p:sp>
        <p:nvSpPr>
          <p:cNvPr id="5" name="Content Placeholder 2">
            <a:extLst>
              <a:ext uri="{FF2B5EF4-FFF2-40B4-BE49-F238E27FC236}">
                <a16:creationId xmlns:a16="http://schemas.microsoft.com/office/drawing/2014/main" id="{2CD01456-53C2-4EC5-B562-4B8367A8F99A}"/>
              </a:ext>
            </a:extLst>
          </p:cNvPr>
          <p:cNvSpPr>
            <a:spLocks noGrp="1"/>
          </p:cNvSpPr>
          <p:nvPr>
            <p:ph idx="1"/>
          </p:nvPr>
        </p:nvSpPr>
        <p:spPr>
          <a:xfrm>
            <a:off x="295375" y="1157675"/>
            <a:ext cx="7963408" cy="875406"/>
          </a:xfrm>
        </p:spPr>
        <p:txBody>
          <a:bodyPr>
            <a:normAutofit lnSpcReduction="10000"/>
          </a:bodyPr>
          <a:lstStyle/>
          <a:p>
            <a:r>
              <a:rPr lang="en-US" sz="2000" dirty="0"/>
              <a:t>Put it after </a:t>
            </a:r>
            <a:r>
              <a:rPr lang="en-US" sz="2000" dirty="0" err="1"/>
              <a:t>app.layout</a:t>
            </a:r>
            <a:r>
              <a:rPr lang="en-US" sz="2000" dirty="0"/>
              <a:t>. </a:t>
            </a:r>
            <a:r>
              <a:rPr lang="en-US" sz="2000" dirty="0" err="1"/>
              <a:t>ddlXBarPlot</a:t>
            </a:r>
            <a:r>
              <a:rPr lang="en-US" sz="2000" dirty="0"/>
              <a:t> parameter will be filled with </a:t>
            </a:r>
            <a:r>
              <a:rPr lang="en-US" sz="2000" dirty="0" err="1"/>
              <a:t>ddl</a:t>
            </a:r>
            <a:r>
              <a:rPr lang="en-US" sz="2000" dirty="0"/>
              <a:t>-x-bar-plot value, and the value that returned by the </a:t>
            </a:r>
            <a:r>
              <a:rPr lang="en-US" sz="2000" dirty="0" err="1"/>
              <a:t>update_bar_graph</a:t>
            </a:r>
            <a:r>
              <a:rPr lang="en-US" sz="2000" dirty="0"/>
              <a:t> function will fill the figure property of the </a:t>
            </a:r>
            <a:r>
              <a:rPr lang="en-US" sz="2000" dirty="0" err="1"/>
              <a:t>barPlot</a:t>
            </a:r>
            <a:endParaRPr lang="en-ID" sz="2000" dirty="0"/>
          </a:p>
        </p:txBody>
      </p:sp>
      <p:pic>
        <p:nvPicPr>
          <p:cNvPr id="6" name="Picture 5">
            <a:extLst>
              <a:ext uri="{FF2B5EF4-FFF2-40B4-BE49-F238E27FC236}">
                <a16:creationId xmlns:a16="http://schemas.microsoft.com/office/drawing/2014/main" id="{364BCCD1-03A9-48D9-8F31-7E53E4ADA067}"/>
              </a:ext>
            </a:extLst>
          </p:cNvPr>
          <p:cNvPicPr>
            <a:picLocks noChangeAspect="1"/>
          </p:cNvPicPr>
          <p:nvPr/>
        </p:nvPicPr>
        <p:blipFill>
          <a:blip r:embed="rId4"/>
          <a:stretch>
            <a:fillRect/>
          </a:stretch>
        </p:blipFill>
        <p:spPr>
          <a:xfrm>
            <a:off x="4625042" y="4072757"/>
            <a:ext cx="4473968" cy="1737621"/>
          </a:xfrm>
          <a:prstGeom prst="rect">
            <a:avLst/>
          </a:prstGeom>
        </p:spPr>
      </p:pic>
      <p:cxnSp>
        <p:nvCxnSpPr>
          <p:cNvPr id="8" name="Connector: Curved 7">
            <a:extLst>
              <a:ext uri="{FF2B5EF4-FFF2-40B4-BE49-F238E27FC236}">
                <a16:creationId xmlns:a16="http://schemas.microsoft.com/office/drawing/2014/main" id="{762A24B7-C6EA-454B-BC31-96F4278333DE}"/>
              </a:ext>
            </a:extLst>
          </p:cNvPr>
          <p:cNvCxnSpPr/>
          <p:nvPr/>
        </p:nvCxnSpPr>
        <p:spPr>
          <a:xfrm rot="10800000" flipV="1">
            <a:off x="2723746" y="5603132"/>
            <a:ext cx="2830749" cy="97337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6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7D43D4-8700-4753-AA90-1681D4AC2D0A}"/>
              </a:ext>
            </a:extLst>
          </p:cNvPr>
          <p:cNvPicPr>
            <a:picLocks noChangeAspect="1"/>
          </p:cNvPicPr>
          <p:nvPr/>
        </p:nvPicPr>
        <p:blipFill>
          <a:blip r:embed="rId2"/>
          <a:stretch>
            <a:fillRect/>
          </a:stretch>
        </p:blipFill>
        <p:spPr>
          <a:xfrm>
            <a:off x="588523" y="321012"/>
            <a:ext cx="7966953" cy="5704187"/>
          </a:xfrm>
          <a:prstGeom prst="rect">
            <a:avLst/>
          </a:prstGeom>
        </p:spPr>
      </p:pic>
    </p:spTree>
    <p:extLst>
      <p:ext uri="{BB962C8B-B14F-4D97-AF65-F5344CB8AC3E}">
        <p14:creationId xmlns:p14="http://schemas.microsoft.com/office/powerpoint/2010/main" val="3186285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4382-7102-417D-95D0-693BC2D1C8A1}"/>
              </a:ext>
            </a:extLst>
          </p:cNvPr>
          <p:cNvSpPr>
            <a:spLocks noGrp="1"/>
          </p:cNvSpPr>
          <p:nvPr>
            <p:ph type="title"/>
          </p:nvPr>
        </p:nvSpPr>
        <p:spPr>
          <a:xfrm>
            <a:off x="628650" y="25737"/>
            <a:ext cx="7886700" cy="1325563"/>
          </a:xfrm>
        </p:spPr>
        <p:txBody>
          <a:bodyPr/>
          <a:lstStyle/>
          <a:p>
            <a:r>
              <a:rPr lang="en-US" dirty="0"/>
              <a:t>Multi Input Callback</a:t>
            </a:r>
            <a:endParaRPr lang="en-ID" dirty="0"/>
          </a:p>
        </p:txBody>
      </p:sp>
      <p:sp>
        <p:nvSpPr>
          <p:cNvPr id="3" name="Content Placeholder 2">
            <a:extLst>
              <a:ext uri="{FF2B5EF4-FFF2-40B4-BE49-F238E27FC236}">
                <a16:creationId xmlns:a16="http://schemas.microsoft.com/office/drawing/2014/main" id="{D35288A1-C52D-487B-88BF-A7C5D28665F0}"/>
              </a:ext>
            </a:extLst>
          </p:cNvPr>
          <p:cNvSpPr>
            <a:spLocks noGrp="1"/>
          </p:cNvSpPr>
          <p:nvPr>
            <p:ph idx="1"/>
          </p:nvPr>
        </p:nvSpPr>
        <p:spPr>
          <a:xfrm>
            <a:off x="4665628" y="531847"/>
            <a:ext cx="7886700" cy="4168775"/>
          </a:xfrm>
        </p:spPr>
        <p:txBody>
          <a:bodyPr>
            <a:normAutofit/>
          </a:bodyPr>
          <a:lstStyle/>
          <a:p>
            <a:r>
              <a:rPr lang="en-US" sz="2000" dirty="0"/>
              <a:t>Challenge! make it like this!</a:t>
            </a:r>
            <a:endParaRPr lang="en-ID" sz="2000" dirty="0"/>
          </a:p>
        </p:txBody>
      </p:sp>
      <p:pic>
        <p:nvPicPr>
          <p:cNvPr id="4" name="Picture 3">
            <a:extLst>
              <a:ext uri="{FF2B5EF4-FFF2-40B4-BE49-F238E27FC236}">
                <a16:creationId xmlns:a16="http://schemas.microsoft.com/office/drawing/2014/main" id="{3F5E80C5-D7EE-4994-8EF1-F280BF8E994F}"/>
              </a:ext>
            </a:extLst>
          </p:cNvPr>
          <p:cNvPicPr>
            <a:picLocks noChangeAspect="1"/>
          </p:cNvPicPr>
          <p:nvPr/>
        </p:nvPicPr>
        <p:blipFill>
          <a:blip r:embed="rId2"/>
          <a:stretch>
            <a:fillRect/>
          </a:stretch>
        </p:blipFill>
        <p:spPr>
          <a:xfrm>
            <a:off x="735654" y="1060314"/>
            <a:ext cx="6881321" cy="5004101"/>
          </a:xfrm>
          <a:prstGeom prst="rect">
            <a:avLst/>
          </a:prstGeom>
        </p:spPr>
      </p:pic>
    </p:spTree>
    <p:extLst>
      <p:ext uri="{BB962C8B-B14F-4D97-AF65-F5344CB8AC3E}">
        <p14:creationId xmlns:p14="http://schemas.microsoft.com/office/powerpoint/2010/main" val="1148146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C06B-ACC4-4198-A21F-2501F935BC10}"/>
              </a:ext>
            </a:extLst>
          </p:cNvPr>
          <p:cNvSpPr>
            <a:spLocks noGrp="1"/>
          </p:cNvSpPr>
          <p:nvPr>
            <p:ph type="title"/>
          </p:nvPr>
        </p:nvSpPr>
        <p:spPr>
          <a:xfrm>
            <a:off x="628650" y="92752"/>
            <a:ext cx="7886700" cy="1325563"/>
          </a:xfrm>
        </p:spPr>
        <p:txBody>
          <a:bodyPr/>
          <a:lstStyle/>
          <a:p>
            <a:r>
              <a:rPr lang="en-US" dirty="0"/>
              <a:t>Multi Output Callback</a:t>
            </a:r>
            <a:endParaRPr lang="en-ID" dirty="0"/>
          </a:p>
        </p:txBody>
      </p:sp>
      <p:sp>
        <p:nvSpPr>
          <p:cNvPr id="4" name="Content Placeholder 2">
            <a:extLst>
              <a:ext uri="{FF2B5EF4-FFF2-40B4-BE49-F238E27FC236}">
                <a16:creationId xmlns:a16="http://schemas.microsoft.com/office/drawing/2014/main" id="{0AA3FF6A-3F24-48E3-AA92-AB915ECD259C}"/>
              </a:ext>
            </a:extLst>
          </p:cNvPr>
          <p:cNvSpPr txBox="1">
            <a:spLocks/>
          </p:cNvSpPr>
          <p:nvPr/>
        </p:nvSpPr>
        <p:spPr>
          <a:xfrm>
            <a:off x="5064462" y="600953"/>
            <a:ext cx="7886700" cy="4168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otham" panose="02000604030000020004" pitchFamily="50" charset="0"/>
                <a:ea typeface="Gotham" panose="02000604030000020004"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panose="02000604030000020004" pitchFamily="50" charset="0"/>
                <a:ea typeface="Gotham" panose="02000604030000020004"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panose="02000604030000020004" pitchFamily="50" charset="0"/>
                <a:ea typeface="Gotham" panose="02000604030000020004"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otham" panose="02000604030000020004" pitchFamily="50" charset="0"/>
                <a:ea typeface="Gotham" panose="02000604030000020004" pitchFamily="50"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otham" panose="02000604030000020004" pitchFamily="50" charset="0"/>
                <a:ea typeface="Gotham" panose="02000604030000020004" pitchFamily="50"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Challenge! make it like this!</a:t>
            </a:r>
            <a:endParaRPr lang="en-ID" sz="2000" dirty="0"/>
          </a:p>
        </p:txBody>
      </p:sp>
      <p:pic>
        <p:nvPicPr>
          <p:cNvPr id="5" name="Picture 4">
            <a:extLst>
              <a:ext uri="{FF2B5EF4-FFF2-40B4-BE49-F238E27FC236}">
                <a16:creationId xmlns:a16="http://schemas.microsoft.com/office/drawing/2014/main" id="{4AC67C6E-B823-4813-A0A1-EB5B939A25D0}"/>
              </a:ext>
            </a:extLst>
          </p:cNvPr>
          <p:cNvPicPr>
            <a:picLocks noChangeAspect="1"/>
          </p:cNvPicPr>
          <p:nvPr/>
        </p:nvPicPr>
        <p:blipFill>
          <a:blip r:embed="rId2"/>
          <a:stretch>
            <a:fillRect/>
          </a:stretch>
        </p:blipFill>
        <p:spPr>
          <a:xfrm>
            <a:off x="790637" y="1202861"/>
            <a:ext cx="7180846" cy="4818560"/>
          </a:xfrm>
          <a:prstGeom prst="rect">
            <a:avLst/>
          </a:prstGeom>
        </p:spPr>
      </p:pic>
    </p:spTree>
    <p:extLst>
      <p:ext uri="{BB962C8B-B14F-4D97-AF65-F5344CB8AC3E}">
        <p14:creationId xmlns:p14="http://schemas.microsoft.com/office/powerpoint/2010/main" val="22552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734A-DE87-4C57-A3A2-AD2F1523FF3F}"/>
              </a:ext>
            </a:extLst>
          </p:cNvPr>
          <p:cNvSpPr>
            <a:spLocks noGrp="1"/>
          </p:cNvSpPr>
          <p:nvPr>
            <p:ph type="title"/>
          </p:nvPr>
        </p:nvSpPr>
        <p:spPr/>
        <p:txBody>
          <a:bodyPr/>
          <a:lstStyle/>
          <a:p>
            <a:r>
              <a:rPr lang="en-US" dirty="0"/>
              <a:t>Installation</a:t>
            </a:r>
            <a:endParaRPr lang="en-ID" dirty="0"/>
          </a:p>
        </p:txBody>
      </p:sp>
      <p:sp>
        <p:nvSpPr>
          <p:cNvPr id="3" name="Content Placeholder 2">
            <a:extLst>
              <a:ext uri="{FF2B5EF4-FFF2-40B4-BE49-F238E27FC236}">
                <a16:creationId xmlns:a16="http://schemas.microsoft.com/office/drawing/2014/main" id="{19762A76-8302-4399-8F14-3A7588FBF779}"/>
              </a:ext>
            </a:extLst>
          </p:cNvPr>
          <p:cNvSpPr>
            <a:spLocks noGrp="1"/>
          </p:cNvSpPr>
          <p:nvPr>
            <p:ph idx="1"/>
          </p:nvPr>
        </p:nvSpPr>
        <p:spPr/>
        <p:txBody>
          <a:bodyPr/>
          <a:lstStyle/>
          <a:p>
            <a:r>
              <a:rPr lang="en-US" dirty="0"/>
              <a:t>pip install dash==0.26.5  </a:t>
            </a:r>
            <a:r>
              <a:rPr lang="en-US" dirty="0">
                <a:solidFill>
                  <a:srgbClr val="00B0F0"/>
                </a:solidFill>
              </a:rPr>
              <a:t># The core dash backend</a:t>
            </a:r>
          </a:p>
          <a:p>
            <a:r>
              <a:rPr lang="en-US" dirty="0"/>
              <a:t>pip install dash-html-components==0.12.0  </a:t>
            </a:r>
            <a:r>
              <a:rPr lang="en-US" dirty="0">
                <a:solidFill>
                  <a:srgbClr val="00B0F0"/>
                </a:solidFill>
              </a:rPr>
              <a:t># HTML components</a:t>
            </a:r>
          </a:p>
          <a:p>
            <a:r>
              <a:rPr lang="en-US" dirty="0"/>
              <a:t>pip install dash-core-components==0.26.0  </a:t>
            </a:r>
            <a:r>
              <a:rPr lang="en-US" dirty="0">
                <a:solidFill>
                  <a:srgbClr val="00B0F0"/>
                </a:solidFill>
              </a:rPr>
              <a:t># Supercharged components</a:t>
            </a:r>
            <a:endParaRPr lang="en-ID" dirty="0">
              <a:solidFill>
                <a:srgbClr val="00B0F0"/>
              </a:solidFill>
            </a:endParaRPr>
          </a:p>
        </p:txBody>
      </p:sp>
    </p:spTree>
    <p:extLst>
      <p:ext uri="{BB962C8B-B14F-4D97-AF65-F5344CB8AC3E}">
        <p14:creationId xmlns:p14="http://schemas.microsoft.com/office/powerpoint/2010/main" val="286730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4D84-BF75-48B4-AB6A-6CC0FF589CF2}"/>
              </a:ext>
            </a:extLst>
          </p:cNvPr>
          <p:cNvSpPr>
            <a:spLocks noGrp="1"/>
          </p:cNvSpPr>
          <p:nvPr>
            <p:ph type="title"/>
          </p:nvPr>
        </p:nvSpPr>
        <p:spPr/>
        <p:txBody>
          <a:bodyPr/>
          <a:lstStyle/>
          <a:p>
            <a:r>
              <a:rPr lang="en-US" dirty="0"/>
              <a:t>Imports and Setup (First Code)</a:t>
            </a:r>
          </a:p>
        </p:txBody>
      </p:sp>
      <p:pic>
        <p:nvPicPr>
          <p:cNvPr id="6" name="Picture 5">
            <a:extLst>
              <a:ext uri="{FF2B5EF4-FFF2-40B4-BE49-F238E27FC236}">
                <a16:creationId xmlns:a16="http://schemas.microsoft.com/office/drawing/2014/main" id="{BF1367B0-4333-4450-A026-5E286BDD852C}"/>
              </a:ext>
            </a:extLst>
          </p:cNvPr>
          <p:cNvPicPr>
            <a:picLocks noChangeAspect="1"/>
          </p:cNvPicPr>
          <p:nvPr/>
        </p:nvPicPr>
        <p:blipFill>
          <a:blip r:embed="rId3"/>
          <a:stretch>
            <a:fillRect/>
          </a:stretch>
        </p:blipFill>
        <p:spPr>
          <a:xfrm>
            <a:off x="744572" y="1424899"/>
            <a:ext cx="5364398" cy="4819891"/>
          </a:xfrm>
          <a:prstGeom prst="rect">
            <a:avLst/>
          </a:prstGeom>
        </p:spPr>
      </p:pic>
    </p:spTree>
    <p:extLst>
      <p:ext uri="{BB962C8B-B14F-4D97-AF65-F5344CB8AC3E}">
        <p14:creationId xmlns:p14="http://schemas.microsoft.com/office/powerpoint/2010/main" val="23709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833D-9F44-4908-86A2-72A328857323}"/>
              </a:ext>
            </a:extLst>
          </p:cNvPr>
          <p:cNvSpPr>
            <a:spLocks noGrp="1"/>
          </p:cNvSpPr>
          <p:nvPr>
            <p:ph type="title"/>
          </p:nvPr>
        </p:nvSpPr>
        <p:spPr/>
        <p:txBody>
          <a:bodyPr/>
          <a:lstStyle/>
          <a:p>
            <a:r>
              <a:rPr lang="en-US" dirty="0"/>
              <a:t>Run The Program</a:t>
            </a:r>
            <a:endParaRPr lang="en-US" sz="2800" dirty="0">
              <a:solidFill>
                <a:srgbClr val="0070C0"/>
              </a:solidFill>
            </a:endParaRPr>
          </a:p>
        </p:txBody>
      </p:sp>
      <p:pic>
        <p:nvPicPr>
          <p:cNvPr id="3" name="Picture 2">
            <a:extLst>
              <a:ext uri="{FF2B5EF4-FFF2-40B4-BE49-F238E27FC236}">
                <a16:creationId xmlns:a16="http://schemas.microsoft.com/office/drawing/2014/main" id="{1442D673-86C5-482D-BE69-9033BC402693}"/>
              </a:ext>
            </a:extLst>
          </p:cNvPr>
          <p:cNvPicPr>
            <a:picLocks noChangeAspect="1"/>
          </p:cNvPicPr>
          <p:nvPr/>
        </p:nvPicPr>
        <p:blipFill>
          <a:blip r:embed="rId2"/>
          <a:stretch>
            <a:fillRect/>
          </a:stretch>
        </p:blipFill>
        <p:spPr>
          <a:xfrm>
            <a:off x="736061" y="1476375"/>
            <a:ext cx="7010400" cy="1952625"/>
          </a:xfrm>
          <a:prstGeom prst="rect">
            <a:avLst/>
          </a:prstGeom>
        </p:spPr>
      </p:pic>
      <p:pic>
        <p:nvPicPr>
          <p:cNvPr id="5" name="Picture 4">
            <a:extLst>
              <a:ext uri="{FF2B5EF4-FFF2-40B4-BE49-F238E27FC236}">
                <a16:creationId xmlns:a16="http://schemas.microsoft.com/office/drawing/2014/main" id="{158E0F00-9BC0-445F-812E-2DD8FB4FC259}"/>
              </a:ext>
            </a:extLst>
          </p:cNvPr>
          <p:cNvPicPr>
            <a:picLocks noChangeAspect="1"/>
          </p:cNvPicPr>
          <p:nvPr/>
        </p:nvPicPr>
        <p:blipFill>
          <a:blip r:embed="rId3"/>
          <a:stretch>
            <a:fillRect/>
          </a:stretch>
        </p:blipFill>
        <p:spPr>
          <a:xfrm>
            <a:off x="804155" y="3696510"/>
            <a:ext cx="4362450" cy="1371600"/>
          </a:xfrm>
          <a:prstGeom prst="rect">
            <a:avLst/>
          </a:prstGeom>
        </p:spPr>
      </p:pic>
    </p:spTree>
    <p:extLst>
      <p:ext uri="{BB962C8B-B14F-4D97-AF65-F5344CB8AC3E}">
        <p14:creationId xmlns:p14="http://schemas.microsoft.com/office/powerpoint/2010/main" val="120137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5B7C-20C9-4D24-A3FC-A2D86FAE3135}"/>
              </a:ext>
            </a:extLst>
          </p:cNvPr>
          <p:cNvSpPr>
            <a:spLocks noGrp="1"/>
          </p:cNvSpPr>
          <p:nvPr>
            <p:ph type="title"/>
          </p:nvPr>
        </p:nvSpPr>
        <p:spPr/>
        <p:txBody>
          <a:bodyPr/>
          <a:lstStyle/>
          <a:p>
            <a:r>
              <a:rPr lang="en-US" dirty="0"/>
              <a:t>Dash HTML Components</a:t>
            </a:r>
            <a:endParaRPr lang="en-US" dirty="0">
              <a:solidFill>
                <a:srgbClr val="0070C0"/>
              </a:solidFill>
            </a:endParaRPr>
          </a:p>
        </p:txBody>
      </p:sp>
      <p:sp>
        <p:nvSpPr>
          <p:cNvPr id="5" name="Rectangle 4">
            <a:extLst>
              <a:ext uri="{FF2B5EF4-FFF2-40B4-BE49-F238E27FC236}">
                <a16:creationId xmlns:a16="http://schemas.microsoft.com/office/drawing/2014/main" id="{86FD33B1-404B-439A-B158-8F9BA4090723}"/>
              </a:ext>
            </a:extLst>
          </p:cNvPr>
          <p:cNvSpPr/>
          <p:nvPr/>
        </p:nvSpPr>
        <p:spPr>
          <a:xfrm>
            <a:off x="749029" y="1586486"/>
            <a:ext cx="7886699" cy="1938992"/>
          </a:xfrm>
          <a:prstGeom prst="rect">
            <a:avLst/>
          </a:prstGeom>
        </p:spPr>
        <p:txBody>
          <a:bodyPr wrap="square">
            <a:spAutoFit/>
          </a:bodyPr>
          <a:lstStyle/>
          <a:p>
            <a:pPr marL="285750" indent="-285750">
              <a:buFont typeface="Arial" panose="020B0604020202020204" pitchFamily="34" charset="0"/>
              <a:buChar char="•"/>
            </a:pPr>
            <a:r>
              <a:rPr lang="en-US" sz="2000" dirty="0"/>
              <a:t>Dash is a web application framework that provides pure Python abstraction around HTML, CSS, and JavaScript.</a:t>
            </a:r>
          </a:p>
          <a:p>
            <a:endParaRPr lang="en-US" sz="2000" dirty="0"/>
          </a:p>
          <a:p>
            <a:pPr marL="285750" indent="-285750">
              <a:buFont typeface="Arial" panose="020B0604020202020204" pitchFamily="34" charset="0"/>
              <a:buChar char="•"/>
            </a:pPr>
            <a:r>
              <a:rPr lang="en-US" sz="2000" dirty="0"/>
              <a:t>Instead of writing HTML or using an HTML templating engine, you compose your layout using Python structures with the dash-html-components library.</a:t>
            </a:r>
            <a:endParaRPr lang="en-ID" sz="2000" dirty="0"/>
          </a:p>
        </p:txBody>
      </p:sp>
      <p:sp>
        <p:nvSpPr>
          <p:cNvPr id="7" name="Rectangle 6">
            <a:extLst>
              <a:ext uri="{FF2B5EF4-FFF2-40B4-BE49-F238E27FC236}">
                <a16:creationId xmlns:a16="http://schemas.microsoft.com/office/drawing/2014/main" id="{D9D2078E-0172-4C38-8DF3-BF7002D13F0E}"/>
              </a:ext>
            </a:extLst>
          </p:cNvPr>
          <p:cNvSpPr/>
          <p:nvPr/>
        </p:nvSpPr>
        <p:spPr>
          <a:xfrm>
            <a:off x="749029" y="3857176"/>
            <a:ext cx="4732642" cy="707886"/>
          </a:xfrm>
          <a:prstGeom prst="rect">
            <a:avLst/>
          </a:prstGeom>
        </p:spPr>
        <p:txBody>
          <a:bodyPr wrap="none">
            <a:spAutoFit/>
          </a:bodyPr>
          <a:lstStyle/>
          <a:p>
            <a:r>
              <a:rPr lang="en-US" sz="2000" dirty="0"/>
              <a:t>Open this link for details :</a:t>
            </a:r>
            <a:endParaRPr lang="en-ID" sz="2000" dirty="0"/>
          </a:p>
          <a:p>
            <a:r>
              <a:rPr lang="en-ID" sz="2000" dirty="0">
                <a:solidFill>
                  <a:srgbClr val="00B0F0"/>
                </a:solidFill>
              </a:rPr>
              <a:t>https://dash.plot.ly/dash-html-components</a:t>
            </a:r>
          </a:p>
        </p:txBody>
      </p:sp>
    </p:spTree>
    <p:extLst>
      <p:ext uri="{BB962C8B-B14F-4D97-AF65-F5344CB8AC3E}">
        <p14:creationId xmlns:p14="http://schemas.microsoft.com/office/powerpoint/2010/main" val="64552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4F46-3AAE-4F75-AE03-2C2F7EB70239}"/>
              </a:ext>
            </a:extLst>
          </p:cNvPr>
          <p:cNvSpPr>
            <a:spLocks noGrp="1"/>
          </p:cNvSpPr>
          <p:nvPr>
            <p:ph type="title"/>
          </p:nvPr>
        </p:nvSpPr>
        <p:spPr/>
        <p:txBody>
          <a:bodyPr/>
          <a:lstStyle/>
          <a:p>
            <a:r>
              <a:rPr lang="en-US" dirty="0"/>
              <a:t>Dash Core Components</a:t>
            </a:r>
            <a:endParaRPr lang="en-US" dirty="0">
              <a:solidFill>
                <a:srgbClr val="0070C0"/>
              </a:solidFill>
            </a:endParaRPr>
          </a:p>
        </p:txBody>
      </p:sp>
      <p:sp>
        <p:nvSpPr>
          <p:cNvPr id="5" name="Rectangle 4">
            <a:extLst>
              <a:ext uri="{FF2B5EF4-FFF2-40B4-BE49-F238E27FC236}">
                <a16:creationId xmlns:a16="http://schemas.microsoft.com/office/drawing/2014/main" id="{92F5979C-CC37-4CA1-96C5-35D53F01EEAF}"/>
              </a:ext>
            </a:extLst>
          </p:cNvPr>
          <p:cNvSpPr/>
          <p:nvPr/>
        </p:nvSpPr>
        <p:spPr>
          <a:xfrm>
            <a:off x="787939" y="1690689"/>
            <a:ext cx="7470843" cy="1015663"/>
          </a:xfrm>
          <a:prstGeom prst="rect">
            <a:avLst/>
          </a:prstGeom>
        </p:spPr>
        <p:txBody>
          <a:bodyPr wrap="square">
            <a:spAutoFit/>
          </a:bodyPr>
          <a:lstStyle/>
          <a:p>
            <a:pPr marL="285750" indent="-285750">
              <a:buFont typeface="Arial" panose="020B0604020202020204" pitchFamily="34" charset="0"/>
              <a:buChar char="•"/>
            </a:pPr>
            <a:r>
              <a:rPr lang="en-US" sz="2000" dirty="0"/>
              <a:t>Dash ships with supercharged components for interactive user interfaces. A core set of components, written and maintained by the Dash team, is available in the dash-core-components library.</a:t>
            </a:r>
            <a:endParaRPr lang="en-ID" sz="2000" dirty="0"/>
          </a:p>
        </p:txBody>
      </p:sp>
      <p:sp>
        <p:nvSpPr>
          <p:cNvPr id="6" name="Rectangle 5">
            <a:extLst>
              <a:ext uri="{FF2B5EF4-FFF2-40B4-BE49-F238E27FC236}">
                <a16:creationId xmlns:a16="http://schemas.microsoft.com/office/drawing/2014/main" id="{5B85F2F7-7C25-431B-BD71-DEF86726F8DC}"/>
              </a:ext>
            </a:extLst>
          </p:cNvPr>
          <p:cNvSpPr/>
          <p:nvPr/>
        </p:nvSpPr>
        <p:spPr>
          <a:xfrm>
            <a:off x="628650" y="3075057"/>
            <a:ext cx="4732642" cy="707886"/>
          </a:xfrm>
          <a:prstGeom prst="rect">
            <a:avLst/>
          </a:prstGeom>
        </p:spPr>
        <p:txBody>
          <a:bodyPr wrap="none">
            <a:spAutoFit/>
          </a:bodyPr>
          <a:lstStyle/>
          <a:p>
            <a:r>
              <a:rPr lang="en-US" sz="2000" dirty="0"/>
              <a:t>Open this link for details :</a:t>
            </a:r>
            <a:endParaRPr lang="en-ID" sz="2000" dirty="0"/>
          </a:p>
          <a:p>
            <a:r>
              <a:rPr lang="en-ID" sz="2000" dirty="0">
                <a:solidFill>
                  <a:srgbClr val="00B0F0"/>
                </a:solidFill>
              </a:rPr>
              <a:t>https://dash.plot.ly/dash-core-components</a:t>
            </a:r>
          </a:p>
        </p:txBody>
      </p:sp>
    </p:spTree>
    <p:extLst>
      <p:ext uri="{BB962C8B-B14F-4D97-AF65-F5344CB8AC3E}">
        <p14:creationId xmlns:p14="http://schemas.microsoft.com/office/powerpoint/2010/main" val="260666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CE36-6E6A-4596-B816-63E5FA43102D}"/>
              </a:ext>
            </a:extLst>
          </p:cNvPr>
          <p:cNvSpPr>
            <a:spLocks noGrp="1"/>
          </p:cNvSpPr>
          <p:nvPr>
            <p:ph type="title"/>
          </p:nvPr>
        </p:nvSpPr>
        <p:spPr/>
        <p:txBody>
          <a:bodyPr/>
          <a:lstStyle/>
          <a:p>
            <a:r>
              <a:rPr lang="en-US" dirty="0"/>
              <a:t>Load Dataset</a:t>
            </a:r>
            <a:endParaRPr lang="en-ID" dirty="0"/>
          </a:p>
        </p:txBody>
      </p:sp>
      <p:pic>
        <p:nvPicPr>
          <p:cNvPr id="3" name="Picture 2">
            <a:extLst>
              <a:ext uri="{FF2B5EF4-FFF2-40B4-BE49-F238E27FC236}">
                <a16:creationId xmlns:a16="http://schemas.microsoft.com/office/drawing/2014/main" id="{10DB875C-B9C0-435C-A53F-92A40567FB67}"/>
              </a:ext>
            </a:extLst>
          </p:cNvPr>
          <p:cNvPicPr>
            <a:picLocks noChangeAspect="1"/>
          </p:cNvPicPr>
          <p:nvPr/>
        </p:nvPicPr>
        <p:blipFill>
          <a:blip r:embed="rId2"/>
          <a:stretch>
            <a:fillRect/>
          </a:stretch>
        </p:blipFill>
        <p:spPr>
          <a:xfrm>
            <a:off x="712246" y="1690689"/>
            <a:ext cx="7886700" cy="623600"/>
          </a:xfrm>
          <a:prstGeom prst="rect">
            <a:avLst/>
          </a:prstGeom>
        </p:spPr>
      </p:pic>
    </p:spTree>
    <p:extLst>
      <p:ext uri="{BB962C8B-B14F-4D97-AF65-F5344CB8AC3E}">
        <p14:creationId xmlns:p14="http://schemas.microsoft.com/office/powerpoint/2010/main" val="33318423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6823</TotalTime>
  <Words>572</Words>
  <Application>Microsoft Office PowerPoint</Application>
  <PresentationFormat>On-screen Show (4:3)</PresentationFormat>
  <Paragraphs>61</Paragraphs>
  <Slides>33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Gotham</vt:lpstr>
      <vt:lpstr>Gotham Bold</vt:lpstr>
      <vt:lpstr>Gotham ExtraLight</vt:lpstr>
      <vt:lpstr>Gotham Medium</vt:lpstr>
      <vt:lpstr>Roboto</vt:lpstr>
      <vt:lpstr>Office Theme</vt:lpstr>
      <vt:lpstr>Dash Plotly</vt:lpstr>
      <vt:lpstr>Plotly</vt:lpstr>
      <vt:lpstr>Dash</vt:lpstr>
      <vt:lpstr>Installation</vt:lpstr>
      <vt:lpstr>Imports and Setup (First Code)</vt:lpstr>
      <vt:lpstr>Run The Program</vt:lpstr>
      <vt:lpstr>Dash HTML Components</vt:lpstr>
      <vt:lpstr>Dash Core Components</vt:lpstr>
      <vt:lpstr>Load Dataset</vt:lpstr>
      <vt:lpstr>Create Function generate_table</vt:lpstr>
      <vt:lpstr>Change The Layout</vt:lpstr>
      <vt:lpstr>PowerPoint Presentation</vt:lpstr>
      <vt:lpstr>Give Style(CSS) to Parent Div</vt:lpstr>
      <vt:lpstr>Give Style(CSS) to dcc.Tabs</vt:lpstr>
      <vt:lpstr>Adding &amp; Using CSS Files</vt:lpstr>
      <vt:lpstr>1_purwadhika.css</vt:lpstr>
      <vt:lpstr>App.py</vt:lpstr>
      <vt:lpstr>PowerPoint Presentation</vt:lpstr>
      <vt:lpstr>Add New Tab</vt:lpstr>
      <vt:lpstr>Add Python List color_set</vt:lpstr>
      <vt:lpstr>Add dcc.Graph below H1 Tab 2</vt:lpstr>
      <vt:lpstr>PowerPoint Presentation</vt:lpstr>
      <vt:lpstr>Add New Tab</vt:lpstr>
      <vt:lpstr>Add dcc.Graph below H1 Tab 3</vt:lpstr>
      <vt:lpstr>PowerPoint Presentation</vt:lpstr>
      <vt:lpstr>Add more go.Bar to figure data List</vt:lpstr>
      <vt:lpstr>PowerPoint Presentation</vt:lpstr>
      <vt:lpstr>Basic Dash Callbacks</vt:lpstr>
      <vt:lpstr>Add Dropdown below H1 Tab 3</vt:lpstr>
      <vt:lpstr>Add @app.callback and new function</vt:lpstr>
      <vt:lpstr>PowerPoint Presentation</vt:lpstr>
      <vt:lpstr>Multi Input Callback</vt:lpstr>
      <vt:lpstr>Multi Output Callback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Hasbi</dc:creator>
  <cp:lastModifiedBy>baronhartono@outlook.com</cp:lastModifiedBy>
  <cp:revision>727</cp:revision>
  <dcterms:created xsi:type="dcterms:W3CDTF">2015-11-07T11:59:24Z</dcterms:created>
  <dcterms:modified xsi:type="dcterms:W3CDTF">2018-09-17T16:07:26Z</dcterms:modified>
</cp:coreProperties>
</file>