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99" r:id="rId2"/>
    <p:sldId id="315" r:id="rId3"/>
    <p:sldId id="316" r:id="rId4"/>
    <p:sldId id="317" r:id="rId5"/>
    <p:sldId id="300" r:id="rId6"/>
    <p:sldId id="301" r:id="rId7"/>
    <p:sldId id="302" r:id="rId8"/>
    <p:sldId id="303" r:id="rId9"/>
    <p:sldId id="304" r:id="rId10"/>
    <p:sldId id="305" r:id="rId11"/>
    <p:sldId id="306"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38" autoAdjust="0"/>
  </p:normalViewPr>
  <p:slideViewPr>
    <p:cSldViewPr snapToGrid="0">
      <p:cViewPr varScale="1">
        <p:scale>
          <a:sx n="79" d="100"/>
          <a:sy n="79" d="100"/>
        </p:scale>
        <p:origin x="1598" y="82"/>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7/17/2018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7/17/2018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60B30E1F-FC88-4688-B1DC-35BF8B71191D}" type="slidenum">
              <a:rPr lang="en-US" smtClean="0"/>
              <a:t>28</a:t>
            </a:fld>
            <a:endParaRPr lang="en-US"/>
          </a:p>
        </p:txBody>
      </p:sp>
    </p:spTree>
    <p:extLst>
      <p:ext uri="{BB962C8B-B14F-4D97-AF65-F5344CB8AC3E}">
        <p14:creationId xmlns:p14="http://schemas.microsoft.com/office/powerpoint/2010/main" val="132781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17/07/2018</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2944790"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cap="none" spc="0" normalizeH="0" baseline="0" dirty="0">
                <a:latin typeface="Gotham Medium" panose="02000603030000020004" pitchFamily="2" charset="0"/>
              </a:rPr>
              <a:t>React Native Development</a:t>
            </a:r>
          </a:p>
        </p:txBody>
      </p:sp>
    </p:spTree>
    <p:extLst>
      <p:ext uri="{BB962C8B-B14F-4D97-AF65-F5344CB8AC3E}">
        <p14:creationId xmlns:p14="http://schemas.microsoft.com/office/powerpoint/2010/main" val="241648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17/07/2018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17/07/2018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17/07/2018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17/07/2018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17/07/2018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17/07/2018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17/07/2018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17/07/2018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17/07/2018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17/07/2018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17/07/2018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17/07/2018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Matplotlib</a:t>
            </a:r>
            <a:br>
              <a:rPr lang="en-US" dirty="0"/>
            </a:br>
            <a:r>
              <a:rPr lang="en-US" dirty="0"/>
              <a:t>Overview</a:t>
            </a:r>
          </a:p>
        </p:txBody>
      </p:sp>
      <p:sp>
        <p:nvSpPr>
          <p:cNvPr id="3" name="Subtitle 2"/>
          <p:cNvSpPr>
            <a:spLocks noGrp="1"/>
          </p:cNvSpPr>
          <p:nvPr>
            <p:ph type="subTitle" idx="1"/>
          </p:nvPr>
        </p:nvSpPr>
        <p:spPr/>
        <p:txBody>
          <a:bodyPr/>
          <a:lstStyle/>
          <a:p>
            <a:endParaRPr lang="en-US" dirty="0">
              <a:solidFill>
                <a:schemeClr val="bg1"/>
              </a:solidFill>
            </a:endParaRPr>
          </a:p>
          <a:p>
            <a:r>
              <a:rPr lang="en-US" dirty="0">
                <a:solidFill>
                  <a:schemeClr val="bg1"/>
                </a:solidFill>
              </a:rPr>
              <a:t>Data Science Developer</a:t>
            </a:r>
          </a:p>
        </p:txBody>
      </p:sp>
      <p:sp>
        <p:nvSpPr>
          <p:cNvPr id="5" name="Rectangle 4">
            <a:extLst>
              <a:ext uri="{FF2B5EF4-FFF2-40B4-BE49-F238E27FC236}">
                <a16:creationId xmlns:a16="http://schemas.microsoft.com/office/drawing/2014/main" id="{2917E704-F52E-453E-A237-46FC9F83A5F9}"/>
              </a:ext>
            </a:extLst>
          </p:cNvPr>
          <p:cNvSpPr/>
          <p:nvPr/>
        </p:nvSpPr>
        <p:spPr>
          <a:xfrm>
            <a:off x="822958" y="4085617"/>
            <a:ext cx="3059349" cy="133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781681-1928-4A7A-AA66-8FA4E1690ADB}"/>
              </a:ext>
            </a:extLst>
          </p:cNvPr>
          <p:cNvSpPr/>
          <p:nvPr/>
        </p:nvSpPr>
        <p:spPr>
          <a:xfrm>
            <a:off x="685800" y="651753"/>
            <a:ext cx="3059349" cy="470609"/>
          </a:xfrm>
          <a:prstGeom prst="rect">
            <a:avLst/>
          </a:prstGeom>
          <a:solidFill>
            <a:srgbClr val="0096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02</a:t>
            </a:r>
            <a:endParaRPr lang="en-ID" dirty="0"/>
          </a:p>
        </p:txBody>
      </p:sp>
      <p:sp>
        <p:nvSpPr>
          <p:cNvPr id="7" name="Rectangle 6">
            <a:extLst>
              <a:ext uri="{FF2B5EF4-FFF2-40B4-BE49-F238E27FC236}">
                <a16:creationId xmlns:a16="http://schemas.microsoft.com/office/drawing/2014/main" id="{67FE25D1-3029-4B80-9873-38E259D611D7}"/>
              </a:ext>
            </a:extLst>
          </p:cNvPr>
          <p:cNvSpPr/>
          <p:nvPr/>
        </p:nvSpPr>
        <p:spPr>
          <a:xfrm>
            <a:off x="822957" y="3216612"/>
            <a:ext cx="3340481" cy="133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898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1809-481E-48FB-A10E-6A32C87BDBCA}"/>
              </a:ext>
            </a:extLst>
          </p:cNvPr>
          <p:cNvSpPr>
            <a:spLocks noGrp="1"/>
          </p:cNvSpPr>
          <p:nvPr>
            <p:ph type="title"/>
          </p:nvPr>
        </p:nvSpPr>
        <p:spPr/>
        <p:txBody>
          <a:bodyPr/>
          <a:lstStyle/>
          <a:p>
            <a:r>
              <a:rPr lang="en-US" dirty="0"/>
              <a:t>Introduction to the OOM</a:t>
            </a:r>
            <a:endParaRPr lang="en-US" dirty="0">
              <a:solidFill>
                <a:srgbClr val="0070C0"/>
              </a:solidFill>
            </a:endParaRPr>
          </a:p>
        </p:txBody>
      </p:sp>
      <p:sp>
        <p:nvSpPr>
          <p:cNvPr id="3" name="Rectangle 2">
            <a:extLst>
              <a:ext uri="{FF2B5EF4-FFF2-40B4-BE49-F238E27FC236}">
                <a16:creationId xmlns:a16="http://schemas.microsoft.com/office/drawing/2014/main" id="{3F548BDD-7457-4AD9-975E-05D7B7AACFA1}"/>
              </a:ext>
            </a:extLst>
          </p:cNvPr>
          <p:cNvSpPr/>
          <p:nvPr/>
        </p:nvSpPr>
        <p:spPr>
          <a:xfrm>
            <a:off x="749030" y="1603629"/>
            <a:ext cx="7645940" cy="1077218"/>
          </a:xfrm>
          <a:prstGeom prst="rect">
            <a:avLst/>
          </a:prstGeom>
        </p:spPr>
        <p:txBody>
          <a:bodyPr wrap="square">
            <a:spAutoFit/>
          </a:bodyPr>
          <a:lstStyle/>
          <a:p>
            <a:r>
              <a:rPr lang="en-US" sz="1600" dirty="0">
                <a:solidFill>
                  <a:srgbClr val="000000"/>
                </a:solidFill>
                <a:latin typeface="Helvetica Neue"/>
              </a:rPr>
              <a:t>The main idea in using the more formal Object Oriented method is to create figure objects and then just call methods or attributes off of that object. </a:t>
            </a:r>
          </a:p>
          <a:p>
            <a:endParaRPr lang="en-US" sz="1600" dirty="0">
              <a:solidFill>
                <a:srgbClr val="000000"/>
              </a:solidFill>
              <a:latin typeface="Helvetica Neue"/>
            </a:endParaRPr>
          </a:p>
          <a:p>
            <a:r>
              <a:rPr lang="en-US" sz="1600" dirty="0">
                <a:solidFill>
                  <a:srgbClr val="000000"/>
                </a:solidFill>
                <a:latin typeface="Helvetica Neue"/>
              </a:rPr>
              <a:t>This approach is nicer when dealing with a canvas that has multiple plots on it.</a:t>
            </a:r>
          </a:p>
        </p:txBody>
      </p:sp>
    </p:spTree>
    <p:extLst>
      <p:ext uri="{BB962C8B-B14F-4D97-AF65-F5344CB8AC3E}">
        <p14:creationId xmlns:p14="http://schemas.microsoft.com/office/powerpoint/2010/main" val="223217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57C8-9271-42C9-B752-AA0B8ECFB8BF}"/>
              </a:ext>
            </a:extLst>
          </p:cNvPr>
          <p:cNvSpPr>
            <a:spLocks noGrp="1"/>
          </p:cNvSpPr>
          <p:nvPr>
            <p:ph type="title"/>
          </p:nvPr>
        </p:nvSpPr>
        <p:spPr/>
        <p:txBody>
          <a:bodyPr/>
          <a:lstStyle/>
          <a:p>
            <a:r>
              <a:rPr lang="en-US" dirty="0"/>
              <a:t>Introduction to the OOM</a:t>
            </a:r>
            <a:endParaRPr lang="en-ID" dirty="0">
              <a:solidFill>
                <a:srgbClr val="0070C0"/>
              </a:solidFill>
            </a:endParaRPr>
          </a:p>
        </p:txBody>
      </p:sp>
      <p:sp>
        <p:nvSpPr>
          <p:cNvPr id="5" name="Rectangle 4">
            <a:extLst>
              <a:ext uri="{FF2B5EF4-FFF2-40B4-BE49-F238E27FC236}">
                <a16:creationId xmlns:a16="http://schemas.microsoft.com/office/drawing/2014/main" id="{92C892F9-ACB0-46BC-A723-A5EAEEDBEE0F}"/>
              </a:ext>
            </a:extLst>
          </p:cNvPr>
          <p:cNvSpPr/>
          <p:nvPr/>
        </p:nvSpPr>
        <p:spPr>
          <a:xfrm>
            <a:off x="852386" y="1603140"/>
            <a:ext cx="6997836" cy="338554"/>
          </a:xfrm>
          <a:prstGeom prst="rect">
            <a:avLst/>
          </a:prstGeom>
        </p:spPr>
        <p:txBody>
          <a:bodyPr wrap="square">
            <a:spAutoFit/>
          </a:bodyPr>
          <a:lstStyle/>
          <a:p>
            <a:r>
              <a:rPr lang="en-US" sz="1600" dirty="0">
                <a:solidFill>
                  <a:srgbClr val="000000"/>
                </a:solidFill>
                <a:latin typeface="Helvetica Neue"/>
              </a:rPr>
              <a:t>To begin we create a figure instance. Then we can add axes to that figure:</a:t>
            </a:r>
          </a:p>
        </p:txBody>
      </p:sp>
      <p:pic>
        <p:nvPicPr>
          <p:cNvPr id="6" name="Picture 5">
            <a:extLst>
              <a:ext uri="{FF2B5EF4-FFF2-40B4-BE49-F238E27FC236}">
                <a16:creationId xmlns:a16="http://schemas.microsoft.com/office/drawing/2014/main" id="{DAC611E4-72E7-4753-AF98-8945F4665E39}"/>
              </a:ext>
            </a:extLst>
          </p:cNvPr>
          <p:cNvPicPr>
            <a:picLocks noChangeAspect="1"/>
          </p:cNvPicPr>
          <p:nvPr/>
        </p:nvPicPr>
        <p:blipFill>
          <a:blip r:embed="rId2"/>
          <a:stretch>
            <a:fillRect/>
          </a:stretch>
        </p:blipFill>
        <p:spPr>
          <a:xfrm>
            <a:off x="0" y="1941694"/>
            <a:ext cx="6147881" cy="4383707"/>
          </a:xfrm>
          <a:prstGeom prst="rect">
            <a:avLst/>
          </a:prstGeom>
        </p:spPr>
      </p:pic>
    </p:spTree>
    <p:extLst>
      <p:ext uri="{BB962C8B-B14F-4D97-AF65-F5344CB8AC3E}">
        <p14:creationId xmlns:p14="http://schemas.microsoft.com/office/powerpoint/2010/main" val="398183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DA60-4964-404B-B58A-7A1A0427FDB5}"/>
              </a:ext>
            </a:extLst>
          </p:cNvPr>
          <p:cNvSpPr>
            <a:spLocks noGrp="1"/>
          </p:cNvSpPr>
          <p:nvPr>
            <p:ph type="title"/>
          </p:nvPr>
        </p:nvSpPr>
        <p:spPr/>
        <p:txBody>
          <a:bodyPr/>
          <a:lstStyle/>
          <a:p>
            <a:r>
              <a:rPr lang="en-US" dirty="0"/>
              <a:t>Introduction to the OOM</a:t>
            </a:r>
            <a:endParaRPr lang="en-ID" dirty="0"/>
          </a:p>
        </p:txBody>
      </p:sp>
      <p:sp>
        <p:nvSpPr>
          <p:cNvPr id="6" name="Rectangle 5">
            <a:extLst>
              <a:ext uri="{FF2B5EF4-FFF2-40B4-BE49-F238E27FC236}">
                <a16:creationId xmlns:a16="http://schemas.microsoft.com/office/drawing/2014/main" id="{C6753F77-396F-4902-8C92-4E78C7F90230}"/>
              </a:ext>
            </a:extLst>
          </p:cNvPr>
          <p:cNvSpPr/>
          <p:nvPr/>
        </p:nvSpPr>
        <p:spPr>
          <a:xfrm>
            <a:off x="787939" y="1493834"/>
            <a:ext cx="7886700" cy="830997"/>
          </a:xfrm>
          <a:prstGeom prst="rect">
            <a:avLst/>
          </a:prstGeom>
        </p:spPr>
        <p:txBody>
          <a:bodyPr wrap="square">
            <a:spAutoFit/>
          </a:bodyPr>
          <a:lstStyle/>
          <a:p>
            <a:r>
              <a:rPr lang="en-US" sz="1600" dirty="0">
                <a:solidFill>
                  <a:srgbClr val="000000"/>
                </a:solidFill>
                <a:latin typeface="Helvetica Neue"/>
              </a:rPr>
              <a:t>Code is a little more complicated, but the advantage is that we now have full control of where the plot axes are placed, and we can easily add more than one axis to the figure:</a:t>
            </a:r>
            <a:endParaRPr lang="en-ID" sz="1600" dirty="0"/>
          </a:p>
        </p:txBody>
      </p:sp>
      <p:pic>
        <p:nvPicPr>
          <p:cNvPr id="7" name="Picture 6">
            <a:extLst>
              <a:ext uri="{FF2B5EF4-FFF2-40B4-BE49-F238E27FC236}">
                <a16:creationId xmlns:a16="http://schemas.microsoft.com/office/drawing/2014/main" id="{2CEC2D83-C6CF-414D-ACB9-B982E2CE2B3B}"/>
              </a:ext>
            </a:extLst>
          </p:cNvPr>
          <p:cNvPicPr>
            <a:picLocks noChangeAspect="1"/>
          </p:cNvPicPr>
          <p:nvPr/>
        </p:nvPicPr>
        <p:blipFill>
          <a:blip r:embed="rId2"/>
          <a:stretch>
            <a:fillRect/>
          </a:stretch>
        </p:blipFill>
        <p:spPr>
          <a:xfrm>
            <a:off x="240177" y="2324831"/>
            <a:ext cx="4491112" cy="3046074"/>
          </a:xfrm>
          <a:prstGeom prst="rect">
            <a:avLst/>
          </a:prstGeom>
        </p:spPr>
      </p:pic>
      <p:pic>
        <p:nvPicPr>
          <p:cNvPr id="8" name="Picture 7">
            <a:extLst>
              <a:ext uri="{FF2B5EF4-FFF2-40B4-BE49-F238E27FC236}">
                <a16:creationId xmlns:a16="http://schemas.microsoft.com/office/drawing/2014/main" id="{1F50B4A5-D7DD-4DE7-81A4-3C4BD2E33BB4}"/>
              </a:ext>
            </a:extLst>
          </p:cNvPr>
          <p:cNvPicPr>
            <a:picLocks noChangeAspect="1"/>
          </p:cNvPicPr>
          <p:nvPr/>
        </p:nvPicPr>
        <p:blipFill>
          <a:blip r:embed="rId3"/>
          <a:stretch>
            <a:fillRect/>
          </a:stretch>
        </p:blipFill>
        <p:spPr>
          <a:xfrm>
            <a:off x="4742520" y="2677358"/>
            <a:ext cx="4161303" cy="3046074"/>
          </a:xfrm>
          <a:prstGeom prst="rect">
            <a:avLst/>
          </a:prstGeom>
        </p:spPr>
      </p:pic>
    </p:spTree>
    <p:extLst>
      <p:ext uri="{BB962C8B-B14F-4D97-AF65-F5344CB8AC3E}">
        <p14:creationId xmlns:p14="http://schemas.microsoft.com/office/powerpoint/2010/main" val="246193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D0C-637A-48BC-B20A-451F1D8EAD4D}"/>
              </a:ext>
            </a:extLst>
          </p:cNvPr>
          <p:cNvSpPr>
            <a:spLocks noGrp="1"/>
          </p:cNvSpPr>
          <p:nvPr>
            <p:ph type="title"/>
          </p:nvPr>
        </p:nvSpPr>
        <p:spPr/>
        <p:txBody>
          <a:bodyPr/>
          <a:lstStyle/>
          <a:p>
            <a:r>
              <a:rPr lang="en-US" dirty="0"/>
              <a:t>subplots()</a:t>
            </a:r>
            <a:endParaRPr lang="en-ID" dirty="0"/>
          </a:p>
        </p:txBody>
      </p:sp>
      <p:sp>
        <p:nvSpPr>
          <p:cNvPr id="4" name="Rectangle 3">
            <a:extLst>
              <a:ext uri="{FF2B5EF4-FFF2-40B4-BE49-F238E27FC236}">
                <a16:creationId xmlns:a16="http://schemas.microsoft.com/office/drawing/2014/main" id="{62227DD5-76C7-4C7A-A029-EC59F830C08D}"/>
              </a:ext>
            </a:extLst>
          </p:cNvPr>
          <p:cNvSpPr/>
          <p:nvPr/>
        </p:nvSpPr>
        <p:spPr>
          <a:xfrm>
            <a:off x="749028" y="1498458"/>
            <a:ext cx="6566171" cy="584775"/>
          </a:xfrm>
          <a:prstGeom prst="rect">
            <a:avLst/>
          </a:prstGeom>
        </p:spPr>
        <p:txBody>
          <a:bodyPr wrap="square">
            <a:spAutoFit/>
          </a:bodyPr>
          <a:lstStyle/>
          <a:p>
            <a:r>
              <a:rPr lang="en-US" sz="1600" dirty="0">
                <a:solidFill>
                  <a:srgbClr val="000000"/>
                </a:solidFill>
                <a:latin typeface="Helvetica Neue"/>
              </a:rPr>
              <a:t>The </a:t>
            </a:r>
            <a:r>
              <a:rPr lang="en-US" sz="1600" dirty="0" err="1">
                <a:solidFill>
                  <a:srgbClr val="000000"/>
                </a:solidFill>
                <a:latin typeface="Helvetica Neue"/>
              </a:rPr>
              <a:t>plt.subplots</a:t>
            </a:r>
            <a:r>
              <a:rPr lang="en-US" sz="1600" dirty="0">
                <a:solidFill>
                  <a:srgbClr val="000000"/>
                </a:solidFill>
                <a:latin typeface="Helvetica Neue"/>
              </a:rPr>
              <a:t>() object will act as a more automatic axis manager.</a:t>
            </a:r>
          </a:p>
          <a:p>
            <a:r>
              <a:rPr lang="en-US" sz="1600" dirty="0">
                <a:solidFill>
                  <a:srgbClr val="000000"/>
                </a:solidFill>
                <a:latin typeface="Helvetica Neue"/>
              </a:rPr>
              <a:t>Basic use cases:</a:t>
            </a:r>
            <a:endParaRPr lang="en-US" sz="1600" b="0" i="0" dirty="0">
              <a:solidFill>
                <a:srgbClr val="000000"/>
              </a:solidFill>
              <a:effectLst/>
              <a:latin typeface="Helvetica Neue"/>
            </a:endParaRPr>
          </a:p>
        </p:txBody>
      </p:sp>
      <p:pic>
        <p:nvPicPr>
          <p:cNvPr id="5" name="Picture 4">
            <a:extLst>
              <a:ext uri="{FF2B5EF4-FFF2-40B4-BE49-F238E27FC236}">
                <a16:creationId xmlns:a16="http://schemas.microsoft.com/office/drawing/2014/main" id="{BC946F9A-925D-4752-A477-AB8F138D4C79}"/>
              </a:ext>
            </a:extLst>
          </p:cNvPr>
          <p:cNvPicPr>
            <a:picLocks noChangeAspect="1"/>
          </p:cNvPicPr>
          <p:nvPr/>
        </p:nvPicPr>
        <p:blipFill>
          <a:blip r:embed="rId2"/>
          <a:stretch>
            <a:fillRect/>
          </a:stretch>
        </p:blipFill>
        <p:spPr>
          <a:xfrm>
            <a:off x="212995" y="2083233"/>
            <a:ext cx="5973796" cy="4232096"/>
          </a:xfrm>
          <a:prstGeom prst="rect">
            <a:avLst/>
          </a:prstGeom>
        </p:spPr>
      </p:pic>
    </p:spTree>
    <p:extLst>
      <p:ext uri="{BB962C8B-B14F-4D97-AF65-F5344CB8AC3E}">
        <p14:creationId xmlns:p14="http://schemas.microsoft.com/office/powerpoint/2010/main" val="404665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5242-76C2-4D57-A737-113ECCB134EA}"/>
              </a:ext>
            </a:extLst>
          </p:cNvPr>
          <p:cNvSpPr>
            <a:spLocks noGrp="1"/>
          </p:cNvSpPr>
          <p:nvPr>
            <p:ph type="title"/>
          </p:nvPr>
        </p:nvSpPr>
        <p:spPr/>
        <p:txBody>
          <a:bodyPr/>
          <a:lstStyle/>
          <a:p>
            <a:r>
              <a:rPr lang="en-US" dirty="0"/>
              <a:t>subplots()</a:t>
            </a:r>
            <a:endParaRPr lang="en-ID" dirty="0"/>
          </a:p>
        </p:txBody>
      </p:sp>
      <p:sp>
        <p:nvSpPr>
          <p:cNvPr id="4" name="Rectangle 3">
            <a:extLst>
              <a:ext uri="{FF2B5EF4-FFF2-40B4-BE49-F238E27FC236}">
                <a16:creationId xmlns:a16="http://schemas.microsoft.com/office/drawing/2014/main" id="{86F9DEEA-EF7A-4F32-A262-11EB5EF5C62E}"/>
              </a:ext>
            </a:extLst>
          </p:cNvPr>
          <p:cNvSpPr/>
          <p:nvPr/>
        </p:nvSpPr>
        <p:spPr>
          <a:xfrm>
            <a:off x="749028" y="1566551"/>
            <a:ext cx="7886699" cy="584775"/>
          </a:xfrm>
          <a:prstGeom prst="rect">
            <a:avLst/>
          </a:prstGeom>
        </p:spPr>
        <p:txBody>
          <a:bodyPr wrap="square">
            <a:spAutoFit/>
          </a:bodyPr>
          <a:lstStyle/>
          <a:p>
            <a:r>
              <a:rPr lang="en-US" sz="1600" dirty="0">
                <a:solidFill>
                  <a:srgbClr val="000000"/>
                </a:solidFill>
                <a:latin typeface="Helvetica Neue"/>
              </a:rPr>
              <a:t>Then you can specify the number of rows and columns when creating the subplots() object:</a:t>
            </a:r>
            <a:endParaRPr lang="en-ID" sz="1600" dirty="0"/>
          </a:p>
        </p:txBody>
      </p:sp>
      <p:pic>
        <p:nvPicPr>
          <p:cNvPr id="5" name="Picture 4">
            <a:extLst>
              <a:ext uri="{FF2B5EF4-FFF2-40B4-BE49-F238E27FC236}">
                <a16:creationId xmlns:a16="http://schemas.microsoft.com/office/drawing/2014/main" id="{C7B82E5A-B000-48A7-AC10-5624750ACF19}"/>
              </a:ext>
            </a:extLst>
          </p:cNvPr>
          <p:cNvPicPr>
            <a:picLocks noChangeAspect="1"/>
          </p:cNvPicPr>
          <p:nvPr/>
        </p:nvPicPr>
        <p:blipFill>
          <a:blip r:embed="rId2"/>
          <a:stretch>
            <a:fillRect/>
          </a:stretch>
        </p:blipFill>
        <p:spPr>
          <a:xfrm>
            <a:off x="861201" y="2319642"/>
            <a:ext cx="4600575" cy="3619500"/>
          </a:xfrm>
          <a:prstGeom prst="rect">
            <a:avLst/>
          </a:prstGeom>
        </p:spPr>
      </p:pic>
    </p:spTree>
    <p:extLst>
      <p:ext uri="{BB962C8B-B14F-4D97-AF65-F5344CB8AC3E}">
        <p14:creationId xmlns:p14="http://schemas.microsoft.com/office/powerpoint/2010/main" val="156914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85E97-EA31-4D27-A533-8140604582E8}"/>
              </a:ext>
            </a:extLst>
          </p:cNvPr>
          <p:cNvPicPr>
            <a:picLocks noChangeAspect="1"/>
          </p:cNvPicPr>
          <p:nvPr/>
        </p:nvPicPr>
        <p:blipFill>
          <a:blip r:embed="rId2"/>
          <a:stretch>
            <a:fillRect/>
          </a:stretch>
        </p:blipFill>
        <p:spPr>
          <a:xfrm>
            <a:off x="392855" y="388498"/>
            <a:ext cx="7210425" cy="1314450"/>
          </a:xfrm>
          <a:prstGeom prst="rect">
            <a:avLst/>
          </a:prstGeom>
        </p:spPr>
      </p:pic>
      <p:sp>
        <p:nvSpPr>
          <p:cNvPr id="5" name="Rectangle 4">
            <a:extLst>
              <a:ext uri="{FF2B5EF4-FFF2-40B4-BE49-F238E27FC236}">
                <a16:creationId xmlns:a16="http://schemas.microsoft.com/office/drawing/2014/main" id="{07029412-FA40-4FAC-98DB-33E991F97CF8}"/>
              </a:ext>
            </a:extLst>
          </p:cNvPr>
          <p:cNvSpPr/>
          <p:nvPr/>
        </p:nvSpPr>
        <p:spPr>
          <a:xfrm>
            <a:off x="577703" y="1775457"/>
            <a:ext cx="3566279" cy="338554"/>
          </a:xfrm>
          <a:prstGeom prst="rect">
            <a:avLst/>
          </a:prstGeom>
        </p:spPr>
        <p:txBody>
          <a:bodyPr wrap="square">
            <a:spAutoFit/>
          </a:bodyPr>
          <a:lstStyle/>
          <a:p>
            <a:r>
              <a:rPr lang="en-US" sz="1600" dirty="0">
                <a:solidFill>
                  <a:srgbClr val="000000"/>
                </a:solidFill>
                <a:latin typeface="Helvetica Neue"/>
              </a:rPr>
              <a:t>We can iterate through this array:</a:t>
            </a:r>
            <a:endParaRPr lang="en-ID" sz="1600" dirty="0"/>
          </a:p>
        </p:txBody>
      </p:sp>
      <p:pic>
        <p:nvPicPr>
          <p:cNvPr id="6" name="Picture 5">
            <a:extLst>
              <a:ext uri="{FF2B5EF4-FFF2-40B4-BE49-F238E27FC236}">
                <a16:creationId xmlns:a16="http://schemas.microsoft.com/office/drawing/2014/main" id="{25FCED67-C67A-4FB0-811F-FFD2A352B440}"/>
              </a:ext>
            </a:extLst>
          </p:cNvPr>
          <p:cNvPicPr>
            <a:picLocks noChangeAspect="1"/>
          </p:cNvPicPr>
          <p:nvPr/>
        </p:nvPicPr>
        <p:blipFill>
          <a:blip r:embed="rId3"/>
          <a:stretch>
            <a:fillRect/>
          </a:stretch>
        </p:blipFill>
        <p:spPr>
          <a:xfrm>
            <a:off x="577704" y="2104514"/>
            <a:ext cx="4256944" cy="4713359"/>
          </a:xfrm>
          <a:prstGeom prst="rect">
            <a:avLst/>
          </a:prstGeom>
        </p:spPr>
      </p:pic>
    </p:spTree>
    <p:extLst>
      <p:ext uri="{BB962C8B-B14F-4D97-AF65-F5344CB8AC3E}">
        <p14:creationId xmlns:p14="http://schemas.microsoft.com/office/powerpoint/2010/main" val="353359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EE37AF-DBB5-407B-BD88-32B61F79FB8B}"/>
              </a:ext>
            </a:extLst>
          </p:cNvPr>
          <p:cNvSpPr/>
          <p:nvPr/>
        </p:nvSpPr>
        <p:spPr>
          <a:xfrm>
            <a:off x="515565" y="577122"/>
            <a:ext cx="8093413" cy="1077218"/>
          </a:xfrm>
          <a:prstGeom prst="rect">
            <a:avLst/>
          </a:prstGeom>
        </p:spPr>
        <p:txBody>
          <a:bodyPr wrap="square">
            <a:spAutoFit/>
          </a:bodyPr>
          <a:lstStyle/>
          <a:p>
            <a:r>
              <a:rPr lang="en-US" sz="1600" dirty="0">
                <a:solidFill>
                  <a:srgbClr val="000000"/>
                </a:solidFill>
                <a:latin typeface="Helvetica Neue"/>
              </a:rPr>
              <a:t>A common issue with </a:t>
            </a:r>
            <a:r>
              <a:rPr lang="en-US" sz="1600" dirty="0" err="1">
                <a:solidFill>
                  <a:srgbClr val="000000"/>
                </a:solidFill>
                <a:latin typeface="Helvetica Neue"/>
              </a:rPr>
              <a:t>matplolib</a:t>
            </a:r>
            <a:r>
              <a:rPr lang="en-US" sz="1600" dirty="0">
                <a:solidFill>
                  <a:srgbClr val="000000"/>
                </a:solidFill>
                <a:latin typeface="Helvetica Neue"/>
              </a:rPr>
              <a:t> is overlapping subplots or figures. </a:t>
            </a:r>
          </a:p>
          <a:p>
            <a:r>
              <a:rPr lang="en-US" sz="1600" dirty="0">
                <a:solidFill>
                  <a:srgbClr val="000000"/>
                </a:solidFill>
                <a:latin typeface="Helvetica Neue"/>
              </a:rPr>
              <a:t>We can use </a:t>
            </a:r>
            <a:r>
              <a:rPr lang="en-US" sz="1600" b="1" dirty="0" err="1">
                <a:solidFill>
                  <a:srgbClr val="000000"/>
                </a:solidFill>
                <a:latin typeface="Helvetica Neue"/>
              </a:rPr>
              <a:t>fig.tight_layout</a:t>
            </a:r>
            <a:r>
              <a:rPr lang="en-US" sz="1600" b="1" dirty="0">
                <a:solidFill>
                  <a:srgbClr val="000000"/>
                </a:solidFill>
                <a:latin typeface="Helvetica Neue"/>
              </a:rPr>
              <a:t>()</a:t>
            </a:r>
            <a:r>
              <a:rPr lang="en-US" sz="1600" dirty="0">
                <a:solidFill>
                  <a:srgbClr val="000000"/>
                </a:solidFill>
                <a:latin typeface="Helvetica Neue"/>
              </a:rPr>
              <a:t> or </a:t>
            </a:r>
            <a:r>
              <a:rPr lang="en-US" sz="1600" b="1" dirty="0" err="1">
                <a:solidFill>
                  <a:srgbClr val="000000"/>
                </a:solidFill>
                <a:latin typeface="Helvetica Neue"/>
              </a:rPr>
              <a:t>plt.tight_layout</a:t>
            </a:r>
            <a:r>
              <a:rPr lang="en-US" sz="1600" b="1" dirty="0">
                <a:solidFill>
                  <a:srgbClr val="000000"/>
                </a:solidFill>
                <a:latin typeface="Helvetica Neue"/>
              </a:rPr>
              <a:t>()</a:t>
            </a:r>
            <a:r>
              <a:rPr lang="en-US" sz="1600" dirty="0">
                <a:solidFill>
                  <a:srgbClr val="000000"/>
                </a:solidFill>
                <a:latin typeface="Helvetica Neue"/>
              </a:rPr>
              <a:t> method, which automatically adjusts the positions of the axes on the figure canvas so that there is no overlapping content:</a:t>
            </a:r>
            <a:endParaRPr lang="en-ID" sz="1600" dirty="0"/>
          </a:p>
        </p:txBody>
      </p:sp>
      <p:pic>
        <p:nvPicPr>
          <p:cNvPr id="5" name="Picture 4">
            <a:extLst>
              <a:ext uri="{FF2B5EF4-FFF2-40B4-BE49-F238E27FC236}">
                <a16:creationId xmlns:a16="http://schemas.microsoft.com/office/drawing/2014/main" id="{0DE0407D-D248-446D-8DF5-CD0DFA30B364}"/>
              </a:ext>
            </a:extLst>
          </p:cNvPr>
          <p:cNvPicPr>
            <a:picLocks noChangeAspect="1"/>
          </p:cNvPicPr>
          <p:nvPr/>
        </p:nvPicPr>
        <p:blipFill>
          <a:blip r:embed="rId2"/>
          <a:stretch>
            <a:fillRect/>
          </a:stretch>
        </p:blipFill>
        <p:spPr>
          <a:xfrm>
            <a:off x="651754" y="1654340"/>
            <a:ext cx="4708187" cy="5176356"/>
          </a:xfrm>
          <a:prstGeom prst="rect">
            <a:avLst/>
          </a:prstGeom>
        </p:spPr>
      </p:pic>
    </p:spTree>
    <p:extLst>
      <p:ext uri="{BB962C8B-B14F-4D97-AF65-F5344CB8AC3E}">
        <p14:creationId xmlns:p14="http://schemas.microsoft.com/office/powerpoint/2010/main" val="1703129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F7D0-C63A-477F-A62A-9CCC38BAC0A2}"/>
              </a:ext>
            </a:extLst>
          </p:cNvPr>
          <p:cNvSpPr>
            <a:spLocks noGrp="1"/>
          </p:cNvSpPr>
          <p:nvPr>
            <p:ph type="title"/>
          </p:nvPr>
        </p:nvSpPr>
        <p:spPr/>
        <p:txBody>
          <a:bodyPr/>
          <a:lstStyle/>
          <a:p>
            <a:r>
              <a:rPr lang="en-US" dirty="0"/>
              <a:t>Figure size, aspect ratio and DPI</a:t>
            </a:r>
            <a:endParaRPr lang="en-ID" dirty="0"/>
          </a:p>
        </p:txBody>
      </p:sp>
      <p:sp>
        <p:nvSpPr>
          <p:cNvPr id="3" name="Content Placeholder 2">
            <a:extLst>
              <a:ext uri="{FF2B5EF4-FFF2-40B4-BE49-F238E27FC236}">
                <a16:creationId xmlns:a16="http://schemas.microsoft.com/office/drawing/2014/main" id="{8E532A11-D9D5-43B4-8767-55323C02D0A0}"/>
              </a:ext>
            </a:extLst>
          </p:cNvPr>
          <p:cNvSpPr>
            <a:spLocks noGrp="1"/>
          </p:cNvSpPr>
          <p:nvPr>
            <p:ph idx="1"/>
          </p:nvPr>
        </p:nvSpPr>
        <p:spPr>
          <a:xfrm>
            <a:off x="628650" y="1825625"/>
            <a:ext cx="7886700" cy="1603375"/>
          </a:xfrm>
        </p:spPr>
        <p:txBody>
          <a:bodyPr/>
          <a:lstStyle/>
          <a:p>
            <a:pPr marL="0" indent="0">
              <a:buNone/>
            </a:pPr>
            <a:r>
              <a:rPr lang="en-US" sz="2000" dirty="0"/>
              <a:t>Matplotlib allows the aspect ratio, DPI and figure size to be specified when the Figure object is created. You can use the </a:t>
            </a:r>
            <a:r>
              <a:rPr lang="en-US" sz="2000" dirty="0" err="1"/>
              <a:t>figsize</a:t>
            </a:r>
            <a:r>
              <a:rPr lang="en-US" sz="2000" dirty="0"/>
              <a:t> and dpi keyword arguments.</a:t>
            </a:r>
          </a:p>
          <a:p>
            <a:pPr lvl="1"/>
            <a:r>
              <a:rPr lang="en-US" sz="1800" dirty="0" err="1"/>
              <a:t>figsize</a:t>
            </a:r>
            <a:r>
              <a:rPr lang="en-US" sz="1800" dirty="0"/>
              <a:t> is a tuple of the width and height of the figure in inches</a:t>
            </a:r>
          </a:p>
          <a:p>
            <a:pPr lvl="1"/>
            <a:r>
              <a:rPr lang="en-US" sz="1800" dirty="0"/>
              <a:t>dpi is the dots-per-inch (pixel per inch).</a:t>
            </a:r>
            <a:endParaRPr lang="en-ID" sz="1800" dirty="0"/>
          </a:p>
          <a:p>
            <a:pPr lvl="1"/>
            <a:endParaRPr lang="en-US" sz="1800" dirty="0"/>
          </a:p>
        </p:txBody>
      </p:sp>
      <p:pic>
        <p:nvPicPr>
          <p:cNvPr id="5" name="Picture 4">
            <a:extLst>
              <a:ext uri="{FF2B5EF4-FFF2-40B4-BE49-F238E27FC236}">
                <a16:creationId xmlns:a16="http://schemas.microsoft.com/office/drawing/2014/main" id="{D5992A6B-0C9B-44B9-91E8-ADF03982A9B1}"/>
              </a:ext>
            </a:extLst>
          </p:cNvPr>
          <p:cNvPicPr>
            <a:picLocks noChangeAspect="1"/>
          </p:cNvPicPr>
          <p:nvPr/>
        </p:nvPicPr>
        <p:blipFill>
          <a:blip r:embed="rId2"/>
          <a:stretch>
            <a:fillRect/>
          </a:stretch>
        </p:blipFill>
        <p:spPr>
          <a:xfrm>
            <a:off x="628650" y="4093621"/>
            <a:ext cx="3914775" cy="752475"/>
          </a:xfrm>
          <a:prstGeom prst="rect">
            <a:avLst/>
          </a:prstGeom>
        </p:spPr>
      </p:pic>
      <p:sp>
        <p:nvSpPr>
          <p:cNvPr id="6" name="Rectangle 5">
            <a:extLst>
              <a:ext uri="{FF2B5EF4-FFF2-40B4-BE49-F238E27FC236}">
                <a16:creationId xmlns:a16="http://schemas.microsoft.com/office/drawing/2014/main" id="{2EB4E38E-9287-427B-8B65-DF00115174AF}"/>
              </a:ext>
            </a:extLst>
          </p:cNvPr>
          <p:cNvSpPr/>
          <p:nvPr/>
        </p:nvSpPr>
        <p:spPr>
          <a:xfrm>
            <a:off x="628650" y="3636740"/>
            <a:ext cx="1531188" cy="369332"/>
          </a:xfrm>
          <a:prstGeom prst="rect">
            <a:avLst/>
          </a:prstGeom>
        </p:spPr>
        <p:txBody>
          <a:bodyPr wrap="none">
            <a:spAutoFit/>
          </a:bodyPr>
          <a:lstStyle/>
          <a:p>
            <a:r>
              <a:rPr lang="en-ID" dirty="0">
                <a:solidFill>
                  <a:srgbClr val="000000"/>
                </a:solidFill>
                <a:latin typeface="Helvetica Neue"/>
              </a:rPr>
              <a:t>For example:</a:t>
            </a:r>
            <a:endParaRPr lang="en-ID" dirty="0"/>
          </a:p>
        </p:txBody>
      </p:sp>
    </p:spTree>
    <p:extLst>
      <p:ext uri="{BB962C8B-B14F-4D97-AF65-F5344CB8AC3E}">
        <p14:creationId xmlns:p14="http://schemas.microsoft.com/office/powerpoint/2010/main" val="3790182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3B4149-FD8E-4687-8A93-BEE6CA0A3181}"/>
              </a:ext>
            </a:extLst>
          </p:cNvPr>
          <p:cNvSpPr/>
          <p:nvPr/>
        </p:nvSpPr>
        <p:spPr>
          <a:xfrm>
            <a:off x="505837" y="418688"/>
            <a:ext cx="7918316" cy="338554"/>
          </a:xfrm>
          <a:prstGeom prst="rect">
            <a:avLst/>
          </a:prstGeom>
        </p:spPr>
        <p:txBody>
          <a:bodyPr wrap="square">
            <a:spAutoFit/>
          </a:bodyPr>
          <a:lstStyle/>
          <a:p>
            <a:r>
              <a:rPr lang="en-US" sz="1600" dirty="0"/>
              <a:t>The same arguments can also be passed to layout managers, such as the subplots function:</a:t>
            </a:r>
            <a:endParaRPr lang="en-ID" sz="1600" dirty="0"/>
          </a:p>
        </p:txBody>
      </p:sp>
      <p:pic>
        <p:nvPicPr>
          <p:cNvPr id="10" name="Picture 9">
            <a:extLst>
              <a:ext uri="{FF2B5EF4-FFF2-40B4-BE49-F238E27FC236}">
                <a16:creationId xmlns:a16="http://schemas.microsoft.com/office/drawing/2014/main" id="{26352D79-86CD-4514-AEAA-C065551B6604}"/>
              </a:ext>
            </a:extLst>
          </p:cNvPr>
          <p:cNvPicPr>
            <a:picLocks noChangeAspect="1"/>
          </p:cNvPicPr>
          <p:nvPr/>
        </p:nvPicPr>
        <p:blipFill>
          <a:blip r:embed="rId2"/>
          <a:stretch>
            <a:fillRect/>
          </a:stretch>
        </p:blipFill>
        <p:spPr>
          <a:xfrm>
            <a:off x="257175" y="1381125"/>
            <a:ext cx="8629650" cy="4095750"/>
          </a:xfrm>
          <a:prstGeom prst="rect">
            <a:avLst/>
          </a:prstGeom>
        </p:spPr>
      </p:pic>
    </p:spTree>
    <p:extLst>
      <p:ext uri="{BB962C8B-B14F-4D97-AF65-F5344CB8AC3E}">
        <p14:creationId xmlns:p14="http://schemas.microsoft.com/office/powerpoint/2010/main" val="255705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88E1-1219-4E11-B922-79E4098D7EF9}"/>
              </a:ext>
            </a:extLst>
          </p:cNvPr>
          <p:cNvSpPr>
            <a:spLocks noGrp="1"/>
          </p:cNvSpPr>
          <p:nvPr>
            <p:ph type="title"/>
          </p:nvPr>
        </p:nvSpPr>
        <p:spPr/>
        <p:txBody>
          <a:bodyPr/>
          <a:lstStyle/>
          <a:p>
            <a:r>
              <a:rPr lang="en-US" dirty="0"/>
              <a:t>Saving Figures</a:t>
            </a:r>
            <a:endParaRPr lang="en-ID" dirty="0"/>
          </a:p>
        </p:txBody>
      </p:sp>
      <p:sp>
        <p:nvSpPr>
          <p:cNvPr id="4" name="Rectangle 3">
            <a:extLst>
              <a:ext uri="{FF2B5EF4-FFF2-40B4-BE49-F238E27FC236}">
                <a16:creationId xmlns:a16="http://schemas.microsoft.com/office/drawing/2014/main" id="{4F20EA12-FDE6-4A1F-9632-A5D4B3161831}"/>
              </a:ext>
            </a:extLst>
          </p:cNvPr>
          <p:cNvSpPr/>
          <p:nvPr/>
        </p:nvSpPr>
        <p:spPr>
          <a:xfrm>
            <a:off x="628650" y="1520706"/>
            <a:ext cx="7886700" cy="1200329"/>
          </a:xfrm>
          <a:prstGeom prst="rect">
            <a:avLst/>
          </a:prstGeom>
        </p:spPr>
        <p:txBody>
          <a:bodyPr wrap="square">
            <a:spAutoFit/>
          </a:bodyPr>
          <a:lstStyle/>
          <a:p>
            <a:r>
              <a:rPr lang="en-US" dirty="0"/>
              <a:t>Matplotlib can generate high-quality output in a number formats, including PNG, JPG, EPS, SVG, PGF and PDF.</a:t>
            </a:r>
          </a:p>
          <a:p>
            <a:endParaRPr lang="en-US" dirty="0"/>
          </a:p>
          <a:p>
            <a:r>
              <a:rPr lang="en-US" dirty="0"/>
              <a:t>To save a figure to a file we can use the </a:t>
            </a:r>
            <a:r>
              <a:rPr lang="en-US" dirty="0" err="1"/>
              <a:t>savefig</a:t>
            </a:r>
            <a:r>
              <a:rPr lang="en-US" dirty="0"/>
              <a:t> method in the Figure class:</a:t>
            </a:r>
            <a:endParaRPr lang="en-ID" dirty="0"/>
          </a:p>
        </p:txBody>
      </p:sp>
      <p:pic>
        <p:nvPicPr>
          <p:cNvPr id="5" name="Picture 4">
            <a:extLst>
              <a:ext uri="{FF2B5EF4-FFF2-40B4-BE49-F238E27FC236}">
                <a16:creationId xmlns:a16="http://schemas.microsoft.com/office/drawing/2014/main" id="{7C3DFE57-38CD-4223-BA06-3DCB44691EBC}"/>
              </a:ext>
            </a:extLst>
          </p:cNvPr>
          <p:cNvPicPr>
            <a:picLocks noChangeAspect="1"/>
          </p:cNvPicPr>
          <p:nvPr/>
        </p:nvPicPr>
        <p:blipFill>
          <a:blip r:embed="rId2"/>
          <a:stretch>
            <a:fillRect/>
          </a:stretch>
        </p:blipFill>
        <p:spPr>
          <a:xfrm>
            <a:off x="723596" y="2846269"/>
            <a:ext cx="2638425" cy="342900"/>
          </a:xfrm>
          <a:prstGeom prst="rect">
            <a:avLst/>
          </a:prstGeom>
        </p:spPr>
      </p:pic>
      <p:sp>
        <p:nvSpPr>
          <p:cNvPr id="6" name="Rectangle 5">
            <a:extLst>
              <a:ext uri="{FF2B5EF4-FFF2-40B4-BE49-F238E27FC236}">
                <a16:creationId xmlns:a16="http://schemas.microsoft.com/office/drawing/2014/main" id="{BD8B341C-2309-4E56-BA03-CA70A9269905}"/>
              </a:ext>
            </a:extLst>
          </p:cNvPr>
          <p:cNvSpPr/>
          <p:nvPr/>
        </p:nvSpPr>
        <p:spPr>
          <a:xfrm>
            <a:off x="628649" y="3291840"/>
            <a:ext cx="7581495" cy="584775"/>
          </a:xfrm>
          <a:prstGeom prst="rect">
            <a:avLst/>
          </a:prstGeom>
        </p:spPr>
        <p:txBody>
          <a:bodyPr wrap="square">
            <a:spAutoFit/>
          </a:bodyPr>
          <a:lstStyle/>
          <a:p>
            <a:r>
              <a:rPr lang="en-US" sz="1600" dirty="0">
                <a:solidFill>
                  <a:srgbClr val="000000"/>
                </a:solidFill>
                <a:latin typeface="Helvetica Neue"/>
              </a:rPr>
              <a:t>Here we can also optionally specify the DPI and choose between different output formats:</a:t>
            </a:r>
            <a:endParaRPr lang="en-ID" sz="1600" dirty="0"/>
          </a:p>
        </p:txBody>
      </p:sp>
      <p:pic>
        <p:nvPicPr>
          <p:cNvPr id="7" name="Picture 6">
            <a:extLst>
              <a:ext uri="{FF2B5EF4-FFF2-40B4-BE49-F238E27FC236}">
                <a16:creationId xmlns:a16="http://schemas.microsoft.com/office/drawing/2014/main" id="{4BFF1813-A6C4-4A02-A71C-D52B6AF74390}"/>
              </a:ext>
            </a:extLst>
          </p:cNvPr>
          <p:cNvPicPr>
            <a:picLocks noChangeAspect="1"/>
          </p:cNvPicPr>
          <p:nvPr/>
        </p:nvPicPr>
        <p:blipFill>
          <a:blip r:embed="rId3"/>
          <a:stretch>
            <a:fillRect/>
          </a:stretch>
        </p:blipFill>
        <p:spPr>
          <a:xfrm>
            <a:off x="723596" y="3979286"/>
            <a:ext cx="3438525" cy="400050"/>
          </a:xfrm>
          <a:prstGeom prst="rect">
            <a:avLst/>
          </a:prstGeom>
        </p:spPr>
      </p:pic>
    </p:spTree>
    <p:extLst>
      <p:ext uri="{BB962C8B-B14F-4D97-AF65-F5344CB8AC3E}">
        <p14:creationId xmlns:p14="http://schemas.microsoft.com/office/powerpoint/2010/main" val="21929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6A0A-A69D-44C0-A89C-4A47AB08625D}"/>
              </a:ext>
            </a:extLst>
          </p:cNvPr>
          <p:cNvSpPr>
            <a:spLocks noGrp="1"/>
          </p:cNvSpPr>
          <p:nvPr>
            <p:ph type="title"/>
          </p:nvPr>
        </p:nvSpPr>
        <p:spPr/>
        <p:txBody>
          <a:bodyPr/>
          <a:lstStyle/>
          <a:p>
            <a:r>
              <a:rPr lang="en-US" dirty="0"/>
              <a:t>Introduction</a:t>
            </a:r>
            <a:endParaRPr lang="en-ID" dirty="0"/>
          </a:p>
        </p:txBody>
      </p:sp>
      <p:sp>
        <p:nvSpPr>
          <p:cNvPr id="3" name="Content Placeholder 2">
            <a:extLst>
              <a:ext uri="{FF2B5EF4-FFF2-40B4-BE49-F238E27FC236}">
                <a16:creationId xmlns:a16="http://schemas.microsoft.com/office/drawing/2014/main" id="{7DAED348-7FEB-4B82-BFD6-4A344BCFFA50}"/>
              </a:ext>
            </a:extLst>
          </p:cNvPr>
          <p:cNvSpPr>
            <a:spLocks noGrp="1"/>
          </p:cNvSpPr>
          <p:nvPr>
            <p:ph idx="1"/>
          </p:nvPr>
        </p:nvSpPr>
        <p:spPr/>
        <p:txBody>
          <a:bodyPr/>
          <a:lstStyle/>
          <a:p>
            <a:r>
              <a:rPr lang="en-US" dirty="0"/>
              <a:t>Matplotlib is the "grandfather" library of data visualization with Python. It was created by John Hunter. </a:t>
            </a:r>
          </a:p>
          <a:p>
            <a:r>
              <a:rPr lang="en-US" dirty="0"/>
              <a:t>He created it to try to replicate </a:t>
            </a:r>
            <a:r>
              <a:rPr lang="en-US" dirty="0" err="1"/>
              <a:t>MatLab's</a:t>
            </a:r>
            <a:r>
              <a:rPr lang="en-US" dirty="0"/>
              <a:t> (another programming language) plotting capabilities in Python. </a:t>
            </a:r>
          </a:p>
          <a:p>
            <a:r>
              <a:rPr lang="en-US" dirty="0"/>
              <a:t>So if you happen to be familiar with </a:t>
            </a:r>
            <a:r>
              <a:rPr lang="en-US" dirty="0" err="1"/>
              <a:t>matlab</a:t>
            </a:r>
            <a:r>
              <a:rPr lang="en-US" dirty="0"/>
              <a:t>, matplotlib will feel natural to you.</a:t>
            </a:r>
          </a:p>
          <a:p>
            <a:r>
              <a:rPr lang="en-US" dirty="0"/>
              <a:t>It is an excellent 2D and 3D graphics library for generating scientific figures.</a:t>
            </a:r>
          </a:p>
        </p:txBody>
      </p:sp>
    </p:spTree>
    <p:extLst>
      <p:ext uri="{BB962C8B-B14F-4D97-AF65-F5344CB8AC3E}">
        <p14:creationId xmlns:p14="http://schemas.microsoft.com/office/powerpoint/2010/main" val="3426436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965B-3291-45E4-BB8F-3BF36AE84A03}"/>
              </a:ext>
            </a:extLst>
          </p:cNvPr>
          <p:cNvSpPr>
            <a:spLocks noGrp="1"/>
          </p:cNvSpPr>
          <p:nvPr>
            <p:ph type="title"/>
          </p:nvPr>
        </p:nvSpPr>
        <p:spPr/>
        <p:txBody>
          <a:bodyPr/>
          <a:lstStyle/>
          <a:p>
            <a:r>
              <a:rPr lang="en-US" dirty="0"/>
              <a:t>Legends, labels and titles</a:t>
            </a:r>
            <a:endParaRPr lang="en-ID" dirty="0"/>
          </a:p>
        </p:txBody>
      </p:sp>
      <p:sp>
        <p:nvSpPr>
          <p:cNvPr id="4" name="Rectangle 3">
            <a:extLst>
              <a:ext uri="{FF2B5EF4-FFF2-40B4-BE49-F238E27FC236}">
                <a16:creationId xmlns:a16="http://schemas.microsoft.com/office/drawing/2014/main" id="{44297E8E-8CBD-43C2-B095-25FDEBAA0D38}"/>
              </a:ext>
            </a:extLst>
          </p:cNvPr>
          <p:cNvSpPr/>
          <p:nvPr/>
        </p:nvSpPr>
        <p:spPr>
          <a:xfrm>
            <a:off x="733222" y="1571655"/>
            <a:ext cx="7782128" cy="830997"/>
          </a:xfrm>
          <a:prstGeom prst="rect">
            <a:avLst/>
          </a:prstGeom>
        </p:spPr>
        <p:txBody>
          <a:bodyPr wrap="square">
            <a:spAutoFit/>
          </a:bodyPr>
          <a:lstStyle/>
          <a:p>
            <a:r>
              <a:rPr lang="en-US" sz="1600" dirty="0">
                <a:solidFill>
                  <a:srgbClr val="000000"/>
                </a:solidFill>
                <a:latin typeface="Helvetica Neue"/>
              </a:rPr>
              <a:t>Now that we have covered the basics of how to create a figure canvas and add axes instances to the canvas, let's look at how decorate a figure with titles, axis labels, and legends.</a:t>
            </a:r>
            <a:endParaRPr lang="en-ID" sz="1600" dirty="0"/>
          </a:p>
        </p:txBody>
      </p:sp>
      <p:sp>
        <p:nvSpPr>
          <p:cNvPr id="5" name="Rectangle 4">
            <a:extLst>
              <a:ext uri="{FF2B5EF4-FFF2-40B4-BE49-F238E27FC236}">
                <a16:creationId xmlns:a16="http://schemas.microsoft.com/office/drawing/2014/main" id="{86FD98A3-FD60-40C5-96CF-39BCFCCA5F62}"/>
              </a:ext>
            </a:extLst>
          </p:cNvPr>
          <p:cNvSpPr/>
          <p:nvPr/>
        </p:nvSpPr>
        <p:spPr>
          <a:xfrm>
            <a:off x="733222" y="2497108"/>
            <a:ext cx="1433726" cy="400110"/>
          </a:xfrm>
          <a:prstGeom prst="rect">
            <a:avLst/>
          </a:prstGeom>
        </p:spPr>
        <p:txBody>
          <a:bodyPr wrap="none">
            <a:spAutoFit/>
          </a:bodyPr>
          <a:lstStyle/>
          <a:p>
            <a:r>
              <a:rPr lang="en-ID" sz="2000" b="1" dirty="0"/>
              <a:t>Figure titles</a:t>
            </a:r>
          </a:p>
        </p:txBody>
      </p:sp>
      <p:sp>
        <p:nvSpPr>
          <p:cNvPr id="7" name="Rectangle 6">
            <a:extLst>
              <a:ext uri="{FF2B5EF4-FFF2-40B4-BE49-F238E27FC236}">
                <a16:creationId xmlns:a16="http://schemas.microsoft.com/office/drawing/2014/main" id="{2893A5E4-CD09-4438-AE0B-B05DD3A4F39D}"/>
              </a:ext>
            </a:extLst>
          </p:cNvPr>
          <p:cNvSpPr/>
          <p:nvPr/>
        </p:nvSpPr>
        <p:spPr>
          <a:xfrm>
            <a:off x="733222" y="2951139"/>
            <a:ext cx="7782128" cy="584775"/>
          </a:xfrm>
          <a:prstGeom prst="rect">
            <a:avLst/>
          </a:prstGeom>
        </p:spPr>
        <p:txBody>
          <a:bodyPr wrap="square">
            <a:spAutoFit/>
          </a:bodyPr>
          <a:lstStyle/>
          <a:p>
            <a:r>
              <a:rPr lang="en-US" sz="1600" dirty="0"/>
              <a:t>A title can be added to each axis instance in a figure. To set the title, use the </a:t>
            </a:r>
            <a:r>
              <a:rPr lang="en-US" sz="1600" dirty="0" err="1"/>
              <a:t>set_title</a:t>
            </a:r>
            <a:r>
              <a:rPr lang="en-US" sz="1600" dirty="0"/>
              <a:t> method in the axes instance:</a:t>
            </a:r>
            <a:endParaRPr lang="en-ID" sz="1600" dirty="0"/>
          </a:p>
        </p:txBody>
      </p:sp>
      <p:pic>
        <p:nvPicPr>
          <p:cNvPr id="8" name="Picture 7">
            <a:extLst>
              <a:ext uri="{FF2B5EF4-FFF2-40B4-BE49-F238E27FC236}">
                <a16:creationId xmlns:a16="http://schemas.microsoft.com/office/drawing/2014/main" id="{1F3C3F55-89D0-4B91-9860-DB9FD43748B1}"/>
              </a:ext>
            </a:extLst>
          </p:cNvPr>
          <p:cNvPicPr>
            <a:picLocks noChangeAspect="1"/>
          </p:cNvPicPr>
          <p:nvPr/>
        </p:nvPicPr>
        <p:blipFill>
          <a:blip r:embed="rId2"/>
          <a:stretch>
            <a:fillRect/>
          </a:stretch>
        </p:blipFill>
        <p:spPr>
          <a:xfrm>
            <a:off x="815806" y="3688111"/>
            <a:ext cx="2162175" cy="352425"/>
          </a:xfrm>
          <a:prstGeom prst="rect">
            <a:avLst/>
          </a:prstGeom>
        </p:spPr>
      </p:pic>
      <p:sp>
        <p:nvSpPr>
          <p:cNvPr id="9" name="Rectangle 8">
            <a:extLst>
              <a:ext uri="{FF2B5EF4-FFF2-40B4-BE49-F238E27FC236}">
                <a16:creationId xmlns:a16="http://schemas.microsoft.com/office/drawing/2014/main" id="{32131CAC-A8A8-4D8A-ABC0-136E8A76FE22}"/>
              </a:ext>
            </a:extLst>
          </p:cNvPr>
          <p:cNvSpPr/>
          <p:nvPr/>
        </p:nvSpPr>
        <p:spPr>
          <a:xfrm>
            <a:off x="776824" y="4163662"/>
            <a:ext cx="1390124" cy="369332"/>
          </a:xfrm>
          <a:prstGeom prst="rect">
            <a:avLst/>
          </a:prstGeom>
        </p:spPr>
        <p:txBody>
          <a:bodyPr wrap="none">
            <a:spAutoFit/>
          </a:bodyPr>
          <a:lstStyle/>
          <a:p>
            <a:r>
              <a:rPr lang="en-ID" b="1" dirty="0">
                <a:solidFill>
                  <a:srgbClr val="000000"/>
                </a:solidFill>
                <a:latin typeface="Helvetica Neue"/>
              </a:rPr>
              <a:t>Axis labels</a:t>
            </a:r>
            <a:endParaRPr lang="en-ID" dirty="0"/>
          </a:p>
        </p:txBody>
      </p:sp>
      <p:sp>
        <p:nvSpPr>
          <p:cNvPr id="10" name="Rectangle 9">
            <a:extLst>
              <a:ext uri="{FF2B5EF4-FFF2-40B4-BE49-F238E27FC236}">
                <a16:creationId xmlns:a16="http://schemas.microsoft.com/office/drawing/2014/main" id="{9436D3D4-7411-4BE2-85BA-FF37B596999B}"/>
              </a:ext>
            </a:extLst>
          </p:cNvPr>
          <p:cNvSpPr/>
          <p:nvPr/>
        </p:nvSpPr>
        <p:spPr>
          <a:xfrm>
            <a:off x="776824" y="4532994"/>
            <a:ext cx="7738526" cy="584775"/>
          </a:xfrm>
          <a:prstGeom prst="rect">
            <a:avLst/>
          </a:prstGeom>
        </p:spPr>
        <p:txBody>
          <a:bodyPr wrap="square">
            <a:spAutoFit/>
          </a:bodyPr>
          <a:lstStyle/>
          <a:p>
            <a:r>
              <a:rPr lang="en-US" sz="1600" dirty="0"/>
              <a:t>Similarly, with the methods </a:t>
            </a:r>
            <a:r>
              <a:rPr lang="en-US" sz="1600" dirty="0" err="1"/>
              <a:t>set_xlabel</a:t>
            </a:r>
            <a:r>
              <a:rPr lang="en-US" sz="1600" dirty="0"/>
              <a:t> and </a:t>
            </a:r>
            <a:r>
              <a:rPr lang="en-US" sz="1600" dirty="0" err="1"/>
              <a:t>set_ylabel</a:t>
            </a:r>
            <a:r>
              <a:rPr lang="en-US" sz="1600" dirty="0"/>
              <a:t>, we can set the labels of the X and Y axes:</a:t>
            </a:r>
            <a:endParaRPr lang="en-ID" sz="1600" dirty="0"/>
          </a:p>
        </p:txBody>
      </p:sp>
      <p:pic>
        <p:nvPicPr>
          <p:cNvPr id="11" name="Picture 10">
            <a:extLst>
              <a:ext uri="{FF2B5EF4-FFF2-40B4-BE49-F238E27FC236}">
                <a16:creationId xmlns:a16="http://schemas.microsoft.com/office/drawing/2014/main" id="{7711B99C-94FF-4BC9-A8F4-31F30093CE04}"/>
              </a:ext>
            </a:extLst>
          </p:cNvPr>
          <p:cNvPicPr>
            <a:picLocks noChangeAspect="1"/>
          </p:cNvPicPr>
          <p:nvPr/>
        </p:nvPicPr>
        <p:blipFill>
          <a:blip r:embed="rId3"/>
          <a:stretch>
            <a:fillRect/>
          </a:stretch>
        </p:blipFill>
        <p:spPr>
          <a:xfrm>
            <a:off x="815806" y="5242480"/>
            <a:ext cx="1952625" cy="552450"/>
          </a:xfrm>
          <a:prstGeom prst="rect">
            <a:avLst/>
          </a:prstGeom>
        </p:spPr>
      </p:pic>
    </p:spTree>
    <p:extLst>
      <p:ext uri="{BB962C8B-B14F-4D97-AF65-F5344CB8AC3E}">
        <p14:creationId xmlns:p14="http://schemas.microsoft.com/office/powerpoint/2010/main" val="105050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BE6078-F530-4F9D-A553-AFC79EF94DCB}"/>
              </a:ext>
            </a:extLst>
          </p:cNvPr>
          <p:cNvSpPr/>
          <p:nvPr/>
        </p:nvSpPr>
        <p:spPr>
          <a:xfrm>
            <a:off x="628650" y="423313"/>
            <a:ext cx="1133644" cy="369332"/>
          </a:xfrm>
          <a:prstGeom prst="rect">
            <a:avLst/>
          </a:prstGeom>
        </p:spPr>
        <p:txBody>
          <a:bodyPr wrap="none">
            <a:spAutoFit/>
          </a:bodyPr>
          <a:lstStyle/>
          <a:p>
            <a:r>
              <a:rPr lang="en-ID" b="1" dirty="0">
                <a:solidFill>
                  <a:srgbClr val="000000"/>
                </a:solidFill>
                <a:latin typeface="Helvetica Neue"/>
              </a:rPr>
              <a:t>Legends</a:t>
            </a:r>
            <a:endParaRPr lang="en-ID" b="1" i="0" dirty="0">
              <a:solidFill>
                <a:srgbClr val="000000"/>
              </a:solidFill>
              <a:effectLst/>
              <a:latin typeface="Helvetica Neue"/>
            </a:endParaRPr>
          </a:p>
        </p:txBody>
      </p:sp>
      <p:sp>
        <p:nvSpPr>
          <p:cNvPr id="7" name="Rectangle 6">
            <a:extLst>
              <a:ext uri="{FF2B5EF4-FFF2-40B4-BE49-F238E27FC236}">
                <a16:creationId xmlns:a16="http://schemas.microsoft.com/office/drawing/2014/main" id="{79CA8EFF-576A-4A2D-94F9-C3B64B50AD1F}"/>
              </a:ext>
            </a:extLst>
          </p:cNvPr>
          <p:cNvSpPr/>
          <p:nvPr/>
        </p:nvSpPr>
        <p:spPr>
          <a:xfrm>
            <a:off x="628650" y="900447"/>
            <a:ext cx="7921963" cy="830997"/>
          </a:xfrm>
          <a:prstGeom prst="rect">
            <a:avLst/>
          </a:prstGeom>
        </p:spPr>
        <p:txBody>
          <a:bodyPr wrap="square">
            <a:spAutoFit/>
          </a:bodyPr>
          <a:lstStyle/>
          <a:p>
            <a:r>
              <a:rPr lang="en-US" sz="1600" dirty="0"/>
              <a:t>You can use the label="label text" keyword argument when plots or other objects are added to the figure, and then using the legend method without arguments to add the legend to the figure:</a:t>
            </a:r>
            <a:endParaRPr lang="en-ID" sz="1600" dirty="0"/>
          </a:p>
        </p:txBody>
      </p:sp>
      <p:pic>
        <p:nvPicPr>
          <p:cNvPr id="8" name="Picture 7">
            <a:extLst>
              <a:ext uri="{FF2B5EF4-FFF2-40B4-BE49-F238E27FC236}">
                <a16:creationId xmlns:a16="http://schemas.microsoft.com/office/drawing/2014/main" id="{3AA6A942-9B18-46BF-AAC8-E96410645843}"/>
              </a:ext>
            </a:extLst>
          </p:cNvPr>
          <p:cNvPicPr>
            <a:picLocks noChangeAspect="1"/>
          </p:cNvPicPr>
          <p:nvPr/>
        </p:nvPicPr>
        <p:blipFill>
          <a:blip r:embed="rId2"/>
          <a:stretch>
            <a:fillRect/>
          </a:stretch>
        </p:blipFill>
        <p:spPr>
          <a:xfrm>
            <a:off x="1356197" y="1460706"/>
            <a:ext cx="4626313" cy="5309745"/>
          </a:xfrm>
          <a:prstGeom prst="rect">
            <a:avLst/>
          </a:prstGeom>
        </p:spPr>
      </p:pic>
    </p:spTree>
    <p:extLst>
      <p:ext uri="{BB962C8B-B14F-4D97-AF65-F5344CB8AC3E}">
        <p14:creationId xmlns:p14="http://schemas.microsoft.com/office/powerpoint/2010/main" val="2056994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F57CE3-238F-478C-8D2C-45634F41B03E}"/>
              </a:ext>
            </a:extLst>
          </p:cNvPr>
          <p:cNvPicPr>
            <a:picLocks noChangeAspect="1"/>
          </p:cNvPicPr>
          <p:nvPr/>
        </p:nvPicPr>
        <p:blipFill>
          <a:blip r:embed="rId2"/>
          <a:stretch>
            <a:fillRect/>
          </a:stretch>
        </p:blipFill>
        <p:spPr>
          <a:xfrm>
            <a:off x="757845" y="1164878"/>
            <a:ext cx="4952291" cy="5693122"/>
          </a:xfrm>
          <a:prstGeom prst="rect">
            <a:avLst/>
          </a:prstGeom>
        </p:spPr>
      </p:pic>
      <p:sp>
        <p:nvSpPr>
          <p:cNvPr id="5" name="Rectangle 4">
            <a:extLst>
              <a:ext uri="{FF2B5EF4-FFF2-40B4-BE49-F238E27FC236}">
                <a16:creationId xmlns:a16="http://schemas.microsoft.com/office/drawing/2014/main" id="{793B41BF-827F-4E96-99FE-2DECB851ABA7}"/>
              </a:ext>
            </a:extLst>
          </p:cNvPr>
          <p:cNvSpPr/>
          <p:nvPr/>
        </p:nvSpPr>
        <p:spPr>
          <a:xfrm>
            <a:off x="660568" y="246738"/>
            <a:ext cx="8113780" cy="861774"/>
          </a:xfrm>
          <a:prstGeom prst="rect">
            <a:avLst/>
          </a:prstGeom>
        </p:spPr>
        <p:txBody>
          <a:bodyPr wrap="square">
            <a:spAutoFit/>
          </a:bodyPr>
          <a:lstStyle/>
          <a:p>
            <a:r>
              <a:rPr lang="en-US" sz="1600" dirty="0"/>
              <a:t>The legend function takes an optional keyword argument </a:t>
            </a:r>
            <a:r>
              <a:rPr lang="en-US" sz="1600" b="1" dirty="0"/>
              <a:t>loc</a:t>
            </a:r>
            <a:r>
              <a:rPr lang="en-US" sz="1600" dirty="0"/>
              <a:t> that can be used to specify where in the figure the legend is to be drawn. The allowed values of </a:t>
            </a:r>
            <a:r>
              <a:rPr lang="en-US" sz="1600" b="1" dirty="0"/>
              <a:t>loc</a:t>
            </a:r>
            <a:r>
              <a:rPr lang="en-US" sz="1600" dirty="0"/>
              <a:t> are numerical codes for the various places the legend can be drawn. Some of the most common </a:t>
            </a:r>
            <a:r>
              <a:rPr lang="en-US" sz="1600" b="1" dirty="0"/>
              <a:t>loc</a:t>
            </a:r>
            <a:r>
              <a:rPr lang="en-US" sz="1600" dirty="0"/>
              <a:t> values are:</a:t>
            </a:r>
            <a:endParaRPr lang="en-ID" sz="1600" dirty="0"/>
          </a:p>
        </p:txBody>
      </p:sp>
    </p:spTree>
    <p:extLst>
      <p:ext uri="{BB962C8B-B14F-4D97-AF65-F5344CB8AC3E}">
        <p14:creationId xmlns:p14="http://schemas.microsoft.com/office/powerpoint/2010/main" val="984825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BBA2-B2F2-45E9-9D76-2605165F0A14}"/>
              </a:ext>
            </a:extLst>
          </p:cNvPr>
          <p:cNvSpPr>
            <a:spLocks noGrp="1"/>
          </p:cNvSpPr>
          <p:nvPr>
            <p:ph type="title"/>
          </p:nvPr>
        </p:nvSpPr>
        <p:spPr/>
        <p:txBody>
          <a:bodyPr/>
          <a:lstStyle/>
          <a:p>
            <a:r>
              <a:rPr lang="en-US" dirty="0"/>
              <a:t>Setting colors, linewidths, </a:t>
            </a:r>
            <a:r>
              <a:rPr lang="en-US" dirty="0" err="1"/>
              <a:t>linetypes</a:t>
            </a:r>
            <a:br>
              <a:rPr lang="en-US" dirty="0"/>
            </a:br>
            <a:r>
              <a:rPr lang="en-US" sz="2400" dirty="0">
                <a:solidFill>
                  <a:srgbClr val="0070C0"/>
                </a:solidFill>
              </a:rPr>
              <a:t>Colors with </a:t>
            </a:r>
            <a:r>
              <a:rPr lang="en-US" sz="2400" dirty="0" err="1">
                <a:solidFill>
                  <a:srgbClr val="0070C0"/>
                </a:solidFill>
              </a:rPr>
              <a:t>MatLab</a:t>
            </a:r>
            <a:r>
              <a:rPr lang="en-US" sz="2400" dirty="0">
                <a:solidFill>
                  <a:srgbClr val="0070C0"/>
                </a:solidFill>
              </a:rPr>
              <a:t> like syntax</a:t>
            </a:r>
            <a:endParaRPr lang="en-ID" dirty="0">
              <a:solidFill>
                <a:srgbClr val="0070C0"/>
              </a:solidFill>
            </a:endParaRPr>
          </a:p>
        </p:txBody>
      </p:sp>
      <p:sp>
        <p:nvSpPr>
          <p:cNvPr id="4" name="Rectangle 3">
            <a:extLst>
              <a:ext uri="{FF2B5EF4-FFF2-40B4-BE49-F238E27FC236}">
                <a16:creationId xmlns:a16="http://schemas.microsoft.com/office/drawing/2014/main" id="{AA9A5EE2-FC52-4B7E-8474-269A7B0B5266}"/>
              </a:ext>
            </a:extLst>
          </p:cNvPr>
          <p:cNvSpPr/>
          <p:nvPr/>
        </p:nvSpPr>
        <p:spPr>
          <a:xfrm>
            <a:off x="628650" y="1557304"/>
            <a:ext cx="8077605" cy="1077218"/>
          </a:xfrm>
          <a:prstGeom prst="rect">
            <a:avLst/>
          </a:prstGeom>
        </p:spPr>
        <p:txBody>
          <a:bodyPr wrap="square">
            <a:spAutoFit/>
          </a:bodyPr>
          <a:lstStyle/>
          <a:p>
            <a:r>
              <a:rPr lang="en-US" sz="1600" dirty="0"/>
              <a:t>With matplotlib, we can define the colors of lines and other graphical elements in a number of ways. First of all, we can use the MATLAB-like syntax where 'b' means blue, 'g' means green, etc. The MATLAB API for selecting line styles are also supported: where, for example, 'b.-' means a blue line with dots:</a:t>
            </a:r>
            <a:endParaRPr lang="en-ID" sz="1600" dirty="0"/>
          </a:p>
        </p:txBody>
      </p:sp>
      <p:pic>
        <p:nvPicPr>
          <p:cNvPr id="5" name="Picture 4">
            <a:extLst>
              <a:ext uri="{FF2B5EF4-FFF2-40B4-BE49-F238E27FC236}">
                <a16:creationId xmlns:a16="http://schemas.microsoft.com/office/drawing/2014/main" id="{642A0D32-E7A5-4D2B-8BBF-412B9B381780}"/>
              </a:ext>
            </a:extLst>
          </p:cNvPr>
          <p:cNvPicPr>
            <a:picLocks noChangeAspect="1"/>
          </p:cNvPicPr>
          <p:nvPr/>
        </p:nvPicPr>
        <p:blipFill>
          <a:blip r:embed="rId2"/>
          <a:stretch>
            <a:fillRect/>
          </a:stretch>
        </p:blipFill>
        <p:spPr>
          <a:xfrm>
            <a:off x="714476" y="2609853"/>
            <a:ext cx="4353636" cy="4170325"/>
          </a:xfrm>
          <a:prstGeom prst="rect">
            <a:avLst/>
          </a:prstGeom>
        </p:spPr>
      </p:pic>
    </p:spTree>
    <p:extLst>
      <p:ext uri="{BB962C8B-B14F-4D97-AF65-F5344CB8AC3E}">
        <p14:creationId xmlns:p14="http://schemas.microsoft.com/office/powerpoint/2010/main" val="1982759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7EA91F-0268-4192-AA8D-2607E778AF9C}"/>
              </a:ext>
            </a:extLst>
          </p:cNvPr>
          <p:cNvSpPr/>
          <p:nvPr/>
        </p:nvSpPr>
        <p:spPr>
          <a:xfrm>
            <a:off x="628650" y="494268"/>
            <a:ext cx="4644220" cy="461665"/>
          </a:xfrm>
          <a:prstGeom prst="rect">
            <a:avLst/>
          </a:prstGeom>
        </p:spPr>
        <p:txBody>
          <a:bodyPr wrap="none">
            <a:spAutoFit/>
          </a:bodyPr>
          <a:lstStyle/>
          <a:p>
            <a:r>
              <a:rPr lang="en-US" sz="2400" dirty="0">
                <a:solidFill>
                  <a:srgbClr val="0070C0"/>
                </a:solidFill>
                <a:latin typeface="Helvetica Neue"/>
              </a:rPr>
              <a:t>Colors with the color= parameter</a:t>
            </a:r>
            <a:endParaRPr lang="en-US" sz="2400" i="0" dirty="0">
              <a:solidFill>
                <a:srgbClr val="0070C0"/>
              </a:solidFill>
              <a:effectLst/>
              <a:latin typeface="Helvetica Neue"/>
            </a:endParaRPr>
          </a:p>
        </p:txBody>
      </p:sp>
      <p:sp>
        <p:nvSpPr>
          <p:cNvPr id="6" name="Rectangle 5">
            <a:extLst>
              <a:ext uri="{FF2B5EF4-FFF2-40B4-BE49-F238E27FC236}">
                <a16:creationId xmlns:a16="http://schemas.microsoft.com/office/drawing/2014/main" id="{B9FFC469-DDC7-4761-862A-6A227E27F0EA}"/>
              </a:ext>
            </a:extLst>
          </p:cNvPr>
          <p:cNvSpPr/>
          <p:nvPr/>
        </p:nvSpPr>
        <p:spPr>
          <a:xfrm>
            <a:off x="628650" y="1087585"/>
            <a:ext cx="7834414" cy="584775"/>
          </a:xfrm>
          <a:prstGeom prst="rect">
            <a:avLst/>
          </a:prstGeom>
        </p:spPr>
        <p:txBody>
          <a:bodyPr wrap="square">
            <a:spAutoFit/>
          </a:bodyPr>
          <a:lstStyle/>
          <a:p>
            <a:r>
              <a:rPr lang="en-US" sz="1600" dirty="0"/>
              <a:t>We can also define colors by their names or RGB hex codes and optionally provide an alpha value using the color and alpha keyword arguments. Alpha indicates opacity.</a:t>
            </a:r>
            <a:endParaRPr lang="en-ID" sz="1600" dirty="0"/>
          </a:p>
        </p:txBody>
      </p:sp>
      <p:pic>
        <p:nvPicPr>
          <p:cNvPr id="7" name="Picture 6">
            <a:extLst>
              <a:ext uri="{FF2B5EF4-FFF2-40B4-BE49-F238E27FC236}">
                <a16:creationId xmlns:a16="http://schemas.microsoft.com/office/drawing/2014/main" id="{9F77BA3D-093B-4EFF-94CB-308F60484FE4}"/>
              </a:ext>
            </a:extLst>
          </p:cNvPr>
          <p:cNvPicPr>
            <a:picLocks noChangeAspect="1"/>
          </p:cNvPicPr>
          <p:nvPr/>
        </p:nvPicPr>
        <p:blipFill>
          <a:blip r:embed="rId2"/>
          <a:stretch>
            <a:fillRect/>
          </a:stretch>
        </p:blipFill>
        <p:spPr>
          <a:xfrm>
            <a:off x="628650" y="1672360"/>
            <a:ext cx="5534025" cy="4543425"/>
          </a:xfrm>
          <a:prstGeom prst="rect">
            <a:avLst/>
          </a:prstGeom>
        </p:spPr>
      </p:pic>
    </p:spTree>
    <p:extLst>
      <p:ext uri="{BB962C8B-B14F-4D97-AF65-F5344CB8AC3E}">
        <p14:creationId xmlns:p14="http://schemas.microsoft.com/office/powerpoint/2010/main" val="3022616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C2A5A4-84C4-4136-B571-49EA1D0B0BF5}"/>
              </a:ext>
            </a:extLst>
          </p:cNvPr>
          <p:cNvSpPr/>
          <p:nvPr/>
        </p:nvSpPr>
        <p:spPr>
          <a:xfrm>
            <a:off x="628650" y="413585"/>
            <a:ext cx="3283271" cy="461665"/>
          </a:xfrm>
          <a:prstGeom prst="rect">
            <a:avLst/>
          </a:prstGeom>
        </p:spPr>
        <p:txBody>
          <a:bodyPr wrap="none">
            <a:spAutoFit/>
          </a:bodyPr>
          <a:lstStyle/>
          <a:p>
            <a:r>
              <a:rPr lang="en-ID" sz="2400" dirty="0">
                <a:solidFill>
                  <a:srgbClr val="0070C0"/>
                </a:solidFill>
                <a:latin typeface="Helvetica Neue"/>
              </a:rPr>
              <a:t>Line and marker styles</a:t>
            </a:r>
            <a:endParaRPr lang="en-ID" sz="2400" i="0" dirty="0">
              <a:solidFill>
                <a:srgbClr val="0070C0"/>
              </a:solidFill>
              <a:effectLst/>
              <a:latin typeface="Helvetica Neue"/>
            </a:endParaRPr>
          </a:p>
        </p:txBody>
      </p:sp>
      <p:sp>
        <p:nvSpPr>
          <p:cNvPr id="6" name="Rectangle 5">
            <a:extLst>
              <a:ext uri="{FF2B5EF4-FFF2-40B4-BE49-F238E27FC236}">
                <a16:creationId xmlns:a16="http://schemas.microsoft.com/office/drawing/2014/main" id="{FBB3BFFC-E8DC-4FFF-8765-11011AF4A5E8}"/>
              </a:ext>
            </a:extLst>
          </p:cNvPr>
          <p:cNvSpPr/>
          <p:nvPr/>
        </p:nvSpPr>
        <p:spPr>
          <a:xfrm>
            <a:off x="628650" y="1009764"/>
            <a:ext cx="7610678" cy="584775"/>
          </a:xfrm>
          <a:prstGeom prst="rect">
            <a:avLst/>
          </a:prstGeom>
        </p:spPr>
        <p:txBody>
          <a:bodyPr wrap="square">
            <a:spAutoFit/>
          </a:bodyPr>
          <a:lstStyle/>
          <a:p>
            <a:r>
              <a:rPr lang="en-US" sz="1600" dirty="0"/>
              <a:t>To change the line width, we can use the linewidth or </a:t>
            </a:r>
            <a:r>
              <a:rPr lang="en-US" sz="1600" dirty="0" err="1"/>
              <a:t>lw</a:t>
            </a:r>
            <a:r>
              <a:rPr lang="en-US" sz="1600" dirty="0"/>
              <a:t> keyword argument. The line style can be selected using the </a:t>
            </a:r>
            <a:r>
              <a:rPr lang="en-US" sz="1600" dirty="0" err="1"/>
              <a:t>linestyle</a:t>
            </a:r>
            <a:r>
              <a:rPr lang="en-US" sz="1600" dirty="0"/>
              <a:t> or ls keyword arguments:</a:t>
            </a:r>
            <a:endParaRPr lang="en-ID" sz="1600" dirty="0"/>
          </a:p>
        </p:txBody>
      </p:sp>
      <p:pic>
        <p:nvPicPr>
          <p:cNvPr id="7" name="Picture 6">
            <a:extLst>
              <a:ext uri="{FF2B5EF4-FFF2-40B4-BE49-F238E27FC236}">
                <a16:creationId xmlns:a16="http://schemas.microsoft.com/office/drawing/2014/main" id="{A85EC229-93E3-47E6-AF97-BD415FF771D9}"/>
              </a:ext>
            </a:extLst>
          </p:cNvPr>
          <p:cNvPicPr>
            <a:picLocks noChangeAspect="1"/>
          </p:cNvPicPr>
          <p:nvPr/>
        </p:nvPicPr>
        <p:blipFill>
          <a:blip r:embed="rId2"/>
          <a:stretch>
            <a:fillRect/>
          </a:stretch>
        </p:blipFill>
        <p:spPr>
          <a:xfrm>
            <a:off x="735654" y="1594539"/>
            <a:ext cx="6888346" cy="4510492"/>
          </a:xfrm>
          <a:prstGeom prst="rect">
            <a:avLst/>
          </a:prstGeom>
        </p:spPr>
      </p:pic>
    </p:spTree>
    <p:extLst>
      <p:ext uri="{BB962C8B-B14F-4D97-AF65-F5344CB8AC3E}">
        <p14:creationId xmlns:p14="http://schemas.microsoft.com/office/powerpoint/2010/main" val="328803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10BDF6-9D16-4CB4-85B1-57DDC2D2A599}"/>
              </a:ext>
            </a:extLst>
          </p:cNvPr>
          <p:cNvPicPr>
            <a:picLocks noChangeAspect="1"/>
          </p:cNvPicPr>
          <p:nvPr/>
        </p:nvPicPr>
        <p:blipFill>
          <a:blip r:embed="rId2"/>
          <a:stretch>
            <a:fillRect/>
          </a:stretch>
        </p:blipFill>
        <p:spPr>
          <a:xfrm>
            <a:off x="328612" y="1338262"/>
            <a:ext cx="8486775" cy="4181475"/>
          </a:xfrm>
          <a:prstGeom prst="rect">
            <a:avLst/>
          </a:prstGeom>
        </p:spPr>
      </p:pic>
    </p:spTree>
    <p:extLst>
      <p:ext uri="{BB962C8B-B14F-4D97-AF65-F5344CB8AC3E}">
        <p14:creationId xmlns:p14="http://schemas.microsoft.com/office/powerpoint/2010/main" val="49403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9F5-B300-4AE1-A3F6-B061D14A35AA}"/>
              </a:ext>
            </a:extLst>
          </p:cNvPr>
          <p:cNvSpPr>
            <a:spLocks noGrp="1"/>
          </p:cNvSpPr>
          <p:nvPr>
            <p:ph type="title"/>
          </p:nvPr>
        </p:nvSpPr>
        <p:spPr/>
        <p:txBody>
          <a:bodyPr/>
          <a:lstStyle/>
          <a:p>
            <a:r>
              <a:rPr lang="en-US" dirty="0"/>
              <a:t>Plot Range</a:t>
            </a:r>
            <a:endParaRPr lang="en-ID" dirty="0"/>
          </a:p>
        </p:txBody>
      </p:sp>
      <p:sp>
        <p:nvSpPr>
          <p:cNvPr id="4" name="Rectangle 3">
            <a:extLst>
              <a:ext uri="{FF2B5EF4-FFF2-40B4-BE49-F238E27FC236}">
                <a16:creationId xmlns:a16="http://schemas.microsoft.com/office/drawing/2014/main" id="{65C13471-87D9-42AE-B4FF-8F70FB1A6E94}"/>
              </a:ext>
            </a:extLst>
          </p:cNvPr>
          <p:cNvSpPr/>
          <p:nvPr/>
        </p:nvSpPr>
        <p:spPr>
          <a:xfrm>
            <a:off x="628650" y="1359960"/>
            <a:ext cx="8116516" cy="584775"/>
          </a:xfrm>
          <a:prstGeom prst="rect">
            <a:avLst/>
          </a:prstGeom>
        </p:spPr>
        <p:txBody>
          <a:bodyPr wrap="square">
            <a:spAutoFit/>
          </a:bodyPr>
          <a:lstStyle/>
          <a:p>
            <a:r>
              <a:rPr lang="en-US" sz="1600" dirty="0"/>
              <a:t>We can configure the ranges of the axes using the </a:t>
            </a:r>
            <a:r>
              <a:rPr lang="en-US" sz="1600" dirty="0" err="1"/>
              <a:t>set_ylim</a:t>
            </a:r>
            <a:r>
              <a:rPr lang="en-US" sz="1600" dirty="0"/>
              <a:t> and </a:t>
            </a:r>
            <a:r>
              <a:rPr lang="en-US" sz="1600" dirty="0" err="1"/>
              <a:t>set_xlim</a:t>
            </a:r>
            <a:r>
              <a:rPr lang="en-US" sz="1600" dirty="0"/>
              <a:t> methods in the axis object, or axis('tight') for automatically getting "tightly fitted" axes ranges:</a:t>
            </a:r>
            <a:endParaRPr lang="en-ID" sz="1600" dirty="0"/>
          </a:p>
        </p:txBody>
      </p:sp>
      <p:pic>
        <p:nvPicPr>
          <p:cNvPr id="5" name="Picture 4">
            <a:extLst>
              <a:ext uri="{FF2B5EF4-FFF2-40B4-BE49-F238E27FC236}">
                <a16:creationId xmlns:a16="http://schemas.microsoft.com/office/drawing/2014/main" id="{DD8FA5BC-9256-46D9-BD2B-1CC2FF550323}"/>
              </a:ext>
            </a:extLst>
          </p:cNvPr>
          <p:cNvPicPr>
            <a:picLocks noChangeAspect="1"/>
          </p:cNvPicPr>
          <p:nvPr/>
        </p:nvPicPr>
        <p:blipFill>
          <a:blip r:embed="rId2"/>
          <a:stretch>
            <a:fillRect/>
          </a:stretch>
        </p:blipFill>
        <p:spPr>
          <a:xfrm>
            <a:off x="718935" y="1909343"/>
            <a:ext cx="6012606" cy="4188183"/>
          </a:xfrm>
          <a:prstGeom prst="rect">
            <a:avLst/>
          </a:prstGeom>
        </p:spPr>
      </p:pic>
    </p:spTree>
    <p:extLst>
      <p:ext uri="{BB962C8B-B14F-4D97-AF65-F5344CB8AC3E}">
        <p14:creationId xmlns:p14="http://schemas.microsoft.com/office/powerpoint/2010/main" val="58032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0B8B-C701-46E4-B29A-94692CE617EB}"/>
              </a:ext>
            </a:extLst>
          </p:cNvPr>
          <p:cNvSpPr>
            <a:spLocks noGrp="1"/>
          </p:cNvSpPr>
          <p:nvPr>
            <p:ph type="title"/>
          </p:nvPr>
        </p:nvSpPr>
        <p:spPr/>
        <p:txBody>
          <a:bodyPr/>
          <a:lstStyle/>
          <a:p>
            <a:r>
              <a:rPr lang="en-US" dirty="0"/>
              <a:t>Special Plot Types</a:t>
            </a:r>
            <a:endParaRPr lang="en-ID" dirty="0"/>
          </a:p>
        </p:txBody>
      </p:sp>
      <p:sp>
        <p:nvSpPr>
          <p:cNvPr id="4" name="Rectangle 3">
            <a:extLst>
              <a:ext uri="{FF2B5EF4-FFF2-40B4-BE49-F238E27FC236}">
                <a16:creationId xmlns:a16="http://schemas.microsoft.com/office/drawing/2014/main" id="{9994F6F4-C192-46E2-8654-2853D5AA8227}"/>
              </a:ext>
            </a:extLst>
          </p:cNvPr>
          <p:cNvSpPr/>
          <p:nvPr/>
        </p:nvSpPr>
        <p:spPr>
          <a:xfrm>
            <a:off x="628650" y="1557304"/>
            <a:ext cx="8223520" cy="830997"/>
          </a:xfrm>
          <a:prstGeom prst="rect">
            <a:avLst/>
          </a:prstGeom>
        </p:spPr>
        <p:txBody>
          <a:bodyPr wrap="square">
            <a:spAutoFit/>
          </a:bodyPr>
          <a:lstStyle/>
          <a:p>
            <a:r>
              <a:rPr lang="en-US" sz="1600" dirty="0">
                <a:solidFill>
                  <a:srgbClr val="000000"/>
                </a:solidFill>
                <a:latin typeface="Helvetica Neue"/>
              </a:rPr>
              <a:t>There are many specialized plots we can create, such as </a:t>
            </a:r>
            <a:r>
              <a:rPr lang="en-US" sz="1600" dirty="0" err="1">
                <a:solidFill>
                  <a:srgbClr val="000000"/>
                </a:solidFill>
                <a:latin typeface="Helvetica Neue"/>
              </a:rPr>
              <a:t>barplots</a:t>
            </a:r>
            <a:r>
              <a:rPr lang="en-US" sz="1600" dirty="0">
                <a:solidFill>
                  <a:srgbClr val="000000"/>
                </a:solidFill>
                <a:latin typeface="Helvetica Neue"/>
              </a:rPr>
              <a:t>, histograms, scatter plots, and much more. Most of these type of plots we will actually create using seaborn, a statistical plotting library for Python. But here are a few examples of these type of plots:</a:t>
            </a:r>
            <a:endParaRPr lang="en-ID" sz="1600" dirty="0"/>
          </a:p>
        </p:txBody>
      </p:sp>
      <p:pic>
        <p:nvPicPr>
          <p:cNvPr id="5" name="Picture 4">
            <a:extLst>
              <a:ext uri="{FF2B5EF4-FFF2-40B4-BE49-F238E27FC236}">
                <a16:creationId xmlns:a16="http://schemas.microsoft.com/office/drawing/2014/main" id="{FC8E5743-B2C7-4420-ACE5-F6C7B47AA980}"/>
              </a:ext>
            </a:extLst>
          </p:cNvPr>
          <p:cNvPicPr>
            <a:picLocks noChangeAspect="1"/>
          </p:cNvPicPr>
          <p:nvPr/>
        </p:nvPicPr>
        <p:blipFill>
          <a:blip r:embed="rId3"/>
          <a:stretch>
            <a:fillRect/>
          </a:stretch>
        </p:blipFill>
        <p:spPr>
          <a:xfrm>
            <a:off x="717213" y="2388301"/>
            <a:ext cx="5238750" cy="3771900"/>
          </a:xfrm>
          <a:prstGeom prst="rect">
            <a:avLst/>
          </a:prstGeom>
        </p:spPr>
      </p:pic>
    </p:spTree>
    <p:extLst>
      <p:ext uri="{BB962C8B-B14F-4D97-AF65-F5344CB8AC3E}">
        <p14:creationId xmlns:p14="http://schemas.microsoft.com/office/powerpoint/2010/main" val="2443027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651A52-4E31-42A5-AF3B-1EF74316357D}"/>
              </a:ext>
            </a:extLst>
          </p:cNvPr>
          <p:cNvPicPr>
            <a:picLocks noChangeAspect="1"/>
          </p:cNvPicPr>
          <p:nvPr/>
        </p:nvPicPr>
        <p:blipFill>
          <a:blip r:embed="rId2"/>
          <a:stretch>
            <a:fillRect/>
          </a:stretch>
        </p:blipFill>
        <p:spPr>
          <a:xfrm>
            <a:off x="949763" y="624697"/>
            <a:ext cx="6524625" cy="4772025"/>
          </a:xfrm>
          <a:prstGeom prst="rect">
            <a:avLst/>
          </a:prstGeom>
        </p:spPr>
      </p:pic>
    </p:spTree>
    <p:extLst>
      <p:ext uri="{BB962C8B-B14F-4D97-AF65-F5344CB8AC3E}">
        <p14:creationId xmlns:p14="http://schemas.microsoft.com/office/powerpoint/2010/main" val="75644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4929-7C10-4557-AE2F-CE40B6881D53}"/>
              </a:ext>
            </a:extLst>
          </p:cNvPr>
          <p:cNvSpPr>
            <a:spLocks noGrp="1"/>
          </p:cNvSpPr>
          <p:nvPr>
            <p:ph type="title"/>
          </p:nvPr>
        </p:nvSpPr>
        <p:spPr/>
        <p:txBody>
          <a:bodyPr/>
          <a:lstStyle/>
          <a:p>
            <a:r>
              <a:rPr lang="en-US" dirty="0"/>
              <a:t>Some of the major Pros of Matplotlib</a:t>
            </a:r>
            <a:endParaRPr lang="en-ID" dirty="0"/>
          </a:p>
        </p:txBody>
      </p:sp>
      <p:sp>
        <p:nvSpPr>
          <p:cNvPr id="3" name="Content Placeholder 2">
            <a:extLst>
              <a:ext uri="{FF2B5EF4-FFF2-40B4-BE49-F238E27FC236}">
                <a16:creationId xmlns:a16="http://schemas.microsoft.com/office/drawing/2014/main" id="{61AC52AC-831A-4E30-9281-981268256356}"/>
              </a:ext>
            </a:extLst>
          </p:cNvPr>
          <p:cNvSpPr>
            <a:spLocks noGrp="1"/>
          </p:cNvSpPr>
          <p:nvPr>
            <p:ph idx="1"/>
          </p:nvPr>
        </p:nvSpPr>
        <p:spPr/>
        <p:txBody>
          <a:bodyPr/>
          <a:lstStyle/>
          <a:p>
            <a:r>
              <a:rPr lang="en-US" dirty="0"/>
              <a:t>Generally easy to get started for simple plots</a:t>
            </a:r>
          </a:p>
          <a:p>
            <a:r>
              <a:rPr lang="en-US" dirty="0"/>
              <a:t>Support for custom labels and texts</a:t>
            </a:r>
          </a:p>
          <a:p>
            <a:r>
              <a:rPr lang="en-US" dirty="0"/>
              <a:t>Great control of every element in a figure</a:t>
            </a:r>
          </a:p>
          <a:p>
            <a:r>
              <a:rPr lang="en-US" dirty="0"/>
              <a:t>High-quality output in many formats</a:t>
            </a:r>
          </a:p>
          <a:p>
            <a:r>
              <a:rPr lang="en-US" dirty="0"/>
              <a:t>Very customizable in general</a:t>
            </a:r>
          </a:p>
        </p:txBody>
      </p:sp>
    </p:spTree>
    <p:extLst>
      <p:ext uri="{BB962C8B-B14F-4D97-AF65-F5344CB8AC3E}">
        <p14:creationId xmlns:p14="http://schemas.microsoft.com/office/powerpoint/2010/main" val="2497934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A4DF6F-61A4-4FE1-8162-7CE7DEBBF1EC}"/>
              </a:ext>
            </a:extLst>
          </p:cNvPr>
          <p:cNvPicPr>
            <a:picLocks noChangeAspect="1"/>
          </p:cNvPicPr>
          <p:nvPr/>
        </p:nvPicPr>
        <p:blipFill>
          <a:blip r:embed="rId2"/>
          <a:stretch>
            <a:fillRect/>
          </a:stretch>
        </p:blipFill>
        <p:spPr>
          <a:xfrm>
            <a:off x="814995" y="801417"/>
            <a:ext cx="5743575" cy="4010025"/>
          </a:xfrm>
          <a:prstGeom prst="rect">
            <a:avLst/>
          </a:prstGeom>
        </p:spPr>
      </p:pic>
    </p:spTree>
    <p:extLst>
      <p:ext uri="{BB962C8B-B14F-4D97-AF65-F5344CB8AC3E}">
        <p14:creationId xmlns:p14="http://schemas.microsoft.com/office/powerpoint/2010/main" val="292924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1505-92C7-40DB-85B4-0AF04573BA6A}"/>
              </a:ext>
            </a:extLst>
          </p:cNvPr>
          <p:cNvSpPr>
            <a:spLocks noGrp="1"/>
          </p:cNvSpPr>
          <p:nvPr>
            <p:ph type="title"/>
          </p:nvPr>
        </p:nvSpPr>
        <p:spPr/>
        <p:txBody>
          <a:bodyPr/>
          <a:lstStyle/>
          <a:p>
            <a:r>
              <a:rPr lang="en-US" dirty="0"/>
              <a:t>Installation</a:t>
            </a:r>
            <a:endParaRPr lang="en-ID" dirty="0"/>
          </a:p>
        </p:txBody>
      </p:sp>
      <p:sp>
        <p:nvSpPr>
          <p:cNvPr id="3" name="Content Placeholder 2">
            <a:extLst>
              <a:ext uri="{FF2B5EF4-FFF2-40B4-BE49-F238E27FC236}">
                <a16:creationId xmlns:a16="http://schemas.microsoft.com/office/drawing/2014/main" id="{2B5C02E8-1B0D-4DCA-8A26-315518BFE3FC}"/>
              </a:ext>
            </a:extLst>
          </p:cNvPr>
          <p:cNvSpPr>
            <a:spLocks noGrp="1"/>
          </p:cNvSpPr>
          <p:nvPr>
            <p:ph idx="1"/>
          </p:nvPr>
        </p:nvSpPr>
        <p:spPr/>
        <p:txBody>
          <a:bodyPr/>
          <a:lstStyle/>
          <a:p>
            <a:pPr marL="0" indent="0">
              <a:buNone/>
            </a:pPr>
            <a:r>
              <a:rPr lang="en-US" dirty="0"/>
              <a:t>You'll need to install matplotlib first with either:</a:t>
            </a:r>
          </a:p>
          <a:p>
            <a:pPr lvl="1"/>
            <a:r>
              <a:rPr lang="en-US" sz="2400" dirty="0" err="1"/>
              <a:t>conda</a:t>
            </a:r>
            <a:r>
              <a:rPr lang="en-US" sz="2400" dirty="0"/>
              <a:t> install matplotlib</a:t>
            </a:r>
          </a:p>
          <a:p>
            <a:pPr lvl="1"/>
            <a:r>
              <a:rPr lang="en-US" sz="2400" dirty="0"/>
              <a:t>or pip install matplotlib</a:t>
            </a:r>
            <a:endParaRPr lang="en-ID" sz="2400" dirty="0"/>
          </a:p>
        </p:txBody>
      </p:sp>
    </p:spTree>
    <p:extLst>
      <p:ext uri="{BB962C8B-B14F-4D97-AF65-F5344CB8AC3E}">
        <p14:creationId xmlns:p14="http://schemas.microsoft.com/office/powerpoint/2010/main" val="357212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4D84-BF75-48B4-AB6A-6CC0FF589CF2}"/>
              </a:ext>
            </a:extLst>
          </p:cNvPr>
          <p:cNvSpPr>
            <a:spLocks noGrp="1"/>
          </p:cNvSpPr>
          <p:nvPr>
            <p:ph type="title"/>
          </p:nvPr>
        </p:nvSpPr>
        <p:spPr/>
        <p:txBody>
          <a:bodyPr/>
          <a:lstStyle/>
          <a:p>
            <a:r>
              <a:rPr lang="en-US" dirty="0"/>
              <a:t>Importing</a:t>
            </a:r>
          </a:p>
        </p:txBody>
      </p:sp>
      <p:pic>
        <p:nvPicPr>
          <p:cNvPr id="4" name="Picture 3">
            <a:extLst>
              <a:ext uri="{FF2B5EF4-FFF2-40B4-BE49-F238E27FC236}">
                <a16:creationId xmlns:a16="http://schemas.microsoft.com/office/drawing/2014/main" id="{5292AFB8-A72E-43E0-A855-3E8594347F12}"/>
              </a:ext>
            </a:extLst>
          </p:cNvPr>
          <p:cNvPicPr>
            <a:picLocks noChangeAspect="1"/>
          </p:cNvPicPr>
          <p:nvPr/>
        </p:nvPicPr>
        <p:blipFill>
          <a:blip r:embed="rId2"/>
          <a:stretch>
            <a:fillRect/>
          </a:stretch>
        </p:blipFill>
        <p:spPr>
          <a:xfrm>
            <a:off x="809625" y="1690689"/>
            <a:ext cx="3762375" cy="409575"/>
          </a:xfrm>
          <a:prstGeom prst="rect">
            <a:avLst/>
          </a:prstGeom>
        </p:spPr>
      </p:pic>
      <p:sp>
        <p:nvSpPr>
          <p:cNvPr id="5" name="Rectangle 4">
            <a:extLst>
              <a:ext uri="{FF2B5EF4-FFF2-40B4-BE49-F238E27FC236}">
                <a16:creationId xmlns:a16="http://schemas.microsoft.com/office/drawing/2014/main" id="{E69679ED-9F3F-4D05-A1E0-400BED7CF5A1}"/>
              </a:ext>
            </a:extLst>
          </p:cNvPr>
          <p:cNvSpPr/>
          <p:nvPr/>
        </p:nvSpPr>
        <p:spPr>
          <a:xfrm>
            <a:off x="809625" y="2278984"/>
            <a:ext cx="6303523" cy="338554"/>
          </a:xfrm>
          <a:prstGeom prst="rect">
            <a:avLst/>
          </a:prstGeom>
        </p:spPr>
        <p:txBody>
          <a:bodyPr wrap="square">
            <a:spAutoFit/>
          </a:bodyPr>
          <a:lstStyle/>
          <a:p>
            <a:r>
              <a:rPr lang="en-US" sz="1600" dirty="0">
                <a:solidFill>
                  <a:srgbClr val="000000"/>
                </a:solidFill>
                <a:latin typeface="Helvetica Neue"/>
              </a:rPr>
              <a:t>You'll also need to use this line to see plots in the notebook:</a:t>
            </a:r>
            <a:endParaRPr lang="en-ID" sz="1600" dirty="0"/>
          </a:p>
        </p:txBody>
      </p:sp>
      <p:pic>
        <p:nvPicPr>
          <p:cNvPr id="6" name="Picture 5">
            <a:extLst>
              <a:ext uri="{FF2B5EF4-FFF2-40B4-BE49-F238E27FC236}">
                <a16:creationId xmlns:a16="http://schemas.microsoft.com/office/drawing/2014/main" id="{19EEFF58-C32D-4945-BA27-4CB4EF283E6F}"/>
              </a:ext>
            </a:extLst>
          </p:cNvPr>
          <p:cNvPicPr>
            <a:picLocks noChangeAspect="1"/>
          </p:cNvPicPr>
          <p:nvPr/>
        </p:nvPicPr>
        <p:blipFill>
          <a:blip r:embed="rId3"/>
          <a:stretch>
            <a:fillRect/>
          </a:stretch>
        </p:blipFill>
        <p:spPr>
          <a:xfrm>
            <a:off x="809625" y="2729855"/>
            <a:ext cx="2619375" cy="400050"/>
          </a:xfrm>
          <a:prstGeom prst="rect">
            <a:avLst/>
          </a:prstGeom>
        </p:spPr>
      </p:pic>
      <p:sp>
        <p:nvSpPr>
          <p:cNvPr id="7" name="Rectangle 6">
            <a:extLst>
              <a:ext uri="{FF2B5EF4-FFF2-40B4-BE49-F238E27FC236}">
                <a16:creationId xmlns:a16="http://schemas.microsoft.com/office/drawing/2014/main" id="{17124AB6-7C47-4E67-AFFF-31632F5D7D84}"/>
              </a:ext>
            </a:extLst>
          </p:cNvPr>
          <p:cNvSpPr/>
          <p:nvPr/>
        </p:nvSpPr>
        <p:spPr>
          <a:xfrm>
            <a:off x="809624" y="3312906"/>
            <a:ext cx="7069779" cy="830997"/>
          </a:xfrm>
          <a:prstGeom prst="rect">
            <a:avLst/>
          </a:prstGeom>
        </p:spPr>
        <p:txBody>
          <a:bodyPr wrap="square">
            <a:spAutoFit/>
          </a:bodyPr>
          <a:lstStyle/>
          <a:p>
            <a:r>
              <a:rPr lang="en-US" sz="1600" dirty="0">
                <a:solidFill>
                  <a:srgbClr val="000000"/>
                </a:solidFill>
                <a:latin typeface="Helvetica Neue"/>
              </a:rPr>
              <a:t>That line is only for </a:t>
            </a:r>
            <a:r>
              <a:rPr lang="en-US" sz="1600" dirty="0" err="1">
                <a:solidFill>
                  <a:srgbClr val="000000"/>
                </a:solidFill>
                <a:latin typeface="Helvetica Neue"/>
              </a:rPr>
              <a:t>jupyter</a:t>
            </a:r>
            <a:r>
              <a:rPr lang="en-US" sz="1600" dirty="0">
                <a:solidFill>
                  <a:srgbClr val="000000"/>
                </a:solidFill>
                <a:latin typeface="Helvetica Neue"/>
              </a:rPr>
              <a:t> notebooks, if you are using another editor, you'll use: </a:t>
            </a:r>
            <a:r>
              <a:rPr lang="en-US" sz="1600" b="1" dirty="0" err="1">
                <a:solidFill>
                  <a:srgbClr val="000000"/>
                </a:solidFill>
                <a:latin typeface="Helvetica Neue"/>
              </a:rPr>
              <a:t>plt.show</a:t>
            </a:r>
            <a:r>
              <a:rPr lang="en-US" sz="1600" b="1" dirty="0">
                <a:solidFill>
                  <a:srgbClr val="000000"/>
                </a:solidFill>
                <a:latin typeface="Helvetica Neue"/>
              </a:rPr>
              <a:t>()</a:t>
            </a:r>
            <a:r>
              <a:rPr lang="en-US" sz="1600" dirty="0">
                <a:solidFill>
                  <a:srgbClr val="000000"/>
                </a:solidFill>
                <a:latin typeface="Helvetica Neue"/>
              </a:rPr>
              <a:t> at the end of all your plotting commands to have the figure pop up in another window.</a:t>
            </a:r>
            <a:endParaRPr lang="en-ID" sz="1600" dirty="0"/>
          </a:p>
        </p:txBody>
      </p:sp>
    </p:spTree>
    <p:extLst>
      <p:ext uri="{BB962C8B-B14F-4D97-AF65-F5344CB8AC3E}">
        <p14:creationId xmlns:p14="http://schemas.microsoft.com/office/powerpoint/2010/main" val="23709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833D-9F44-4908-86A2-72A328857323}"/>
              </a:ext>
            </a:extLst>
          </p:cNvPr>
          <p:cNvSpPr>
            <a:spLocks noGrp="1"/>
          </p:cNvSpPr>
          <p:nvPr>
            <p:ph type="title"/>
          </p:nvPr>
        </p:nvSpPr>
        <p:spPr/>
        <p:txBody>
          <a:bodyPr/>
          <a:lstStyle/>
          <a:p>
            <a:r>
              <a:rPr lang="en-US" dirty="0"/>
              <a:t>Example</a:t>
            </a:r>
            <a:br>
              <a:rPr lang="en-US" dirty="0"/>
            </a:br>
            <a:r>
              <a:rPr lang="en-US" sz="2800" dirty="0">
                <a:solidFill>
                  <a:srgbClr val="0070C0"/>
                </a:solidFill>
              </a:rPr>
              <a:t>using 2 </a:t>
            </a:r>
            <a:r>
              <a:rPr lang="en-US" sz="2800" dirty="0" err="1">
                <a:solidFill>
                  <a:srgbClr val="0070C0"/>
                </a:solidFill>
              </a:rPr>
              <a:t>numpy</a:t>
            </a:r>
            <a:r>
              <a:rPr lang="en-US" sz="2800" dirty="0">
                <a:solidFill>
                  <a:srgbClr val="0070C0"/>
                </a:solidFill>
              </a:rPr>
              <a:t> arrays</a:t>
            </a:r>
          </a:p>
        </p:txBody>
      </p:sp>
      <p:pic>
        <p:nvPicPr>
          <p:cNvPr id="3" name="Picture 2">
            <a:extLst>
              <a:ext uri="{FF2B5EF4-FFF2-40B4-BE49-F238E27FC236}">
                <a16:creationId xmlns:a16="http://schemas.microsoft.com/office/drawing/2014/main" id="{C7C8EDE1-7F60-4388-9FFA-AA03E04E2F21}"/>
              </a:ext>
            </a:extLst>
          </p:cNvPr>
          <p:cNvPicPr>
            <a:picLocks noChangeAspect="1"/>
          </p:cNvPicPr>
          <p:nvPr/>
        </p:nvPicPr>
        <p:blipFill>
          <a:blip r:embed="rId2"/>
          <a:stretch>
            <a:fillRect/>
          </a:stretch>
        </p:blipFill>
        <p:spPr>
          <a:xfrm>
            <a:off x="787737" y="1910675"/>
            <a:ext cx="7296150" cy="2667000"/>
          </a:xfrm>
          <a:prstGeom prst="rect">
            <a:avLst/>
          </a:prstGeom>
        </p:spPr>
      </p:pic>
    </p:spTree>
    <p:extLst>
      <p:ext uri="{BB962C8B-B14F-4D97-AF65-F5344CB8AC3E}">
        <p14:creationId xmlns:p14="http://schemas.microsoft.com/office/powerpoint/2010/main" val="120137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5B7C-20C9-4D24-A3FC-A2D86FAE3135}"/>
              </a:ext>
            </a:extLst>
          </p:cNvPr>
          <p:cNvSpPr>
            <a:spLocks noGrp="1"/>
          </p:cNvSpPr>
          <p:nvPr>
            <p:ph type="title"/>
          </p:nvPr>
        </p:nvSpPr>
        <p:spPr/>
        <p:txBody>
          <a:bodyPr/>
          <a:lstStyle/>
          <a:p>
            <a:r>
              <a:rPr lang="en-US" dirty="0"/>
              <a:t>Basic Matplotlib Commands</a:t>
            </a:r>
            <a:endParaRPr lang="en-US" dirty="0">
              <a:solidFill>
                <a:srgbClr val="0070C0"/>
              </a:solidFill>
            </a:endParaRPr>
          </a:p>
        </p:txBody>
      </p:sp>
      <p:pic>
        <p:nvPicPr>
          <p:cNvPr id="3" name="Picture 2">
            <a:extLst>
              <a:ext uri="{FF2B5EF4-FFF2-40B4-BE49-F238E27FC236}">
                <a16:creationId xmlns:a16="http://schemas.microsoft.com/office/drawing/2014/main" id="{6AF9B822-959B-4587-9A04-4FD2DB835D8F}"/>
              </a:ext>
            </a:extLst>
          </p:cNvPr>
          <p:cNvPicPr>
            <a:picLocks noChangeAspect="1"/>
          </p:cNvPicPr>
          <p:nvPr/>
        </p:nvPicPr>
        <p:blipFill>
          <a:blip r:embed="rId2"/>
          <a:stretch>
            <a:fillRect/>
          </a:stretch>
        </p:blipFill>
        <p:spPr>
          <a:xfrm>
            <a:off x="753792" y="1604759"/>
            <a:ext cx="5476875" cy="4543425"/>
          </a:xfrm>
          <a:prstGeom prst="rect">
            <a:avLst/>
          </a:prstGeom>
        </p:spPr>
      </p:pic>
    </p:spTree>
    <p:extLst>
      <p:ext uri="{BB962C8B-B14F-4D97-AF65-F5344CB8AC3E}">
        <p14:creationId xmlns:p14="http://schemas.microsoft.com/office/powerpoint/2010/main" val="64552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1A8F-8842-4A86-8DA3-6AEC7AB33A94}"/>
              </a:ext>
            </a:extLst>
          </p:cNvPr>
          <p:cNvSpPr>
            <a:spLocks noGrp="1"/>
          </p:cNvSpPr>
          <p:nvPr>
            <p:ph type="title"/>
          </p:nvPr>
        </p:nvSpPr>
        <p:spPr/>
        <p:txBody>
          <a:bodyPr/>
          <a:lstStyle/>
          <a:p>
            <a:r>
              <a:rPr lang="en-US" dirty="0"/>
              <a:t>Creating </a:t>
            </a:r>
            <a:r>
              <a:rPr lang="en-US" dirty="0" err="1"/>
              <a:t>Multiplots</a:t>
            </a:r>
            <a:r>
              <a:rPr lang="en-US" dirty="0"/>
              <a:t> on Same Canvas</a:t>
            </a:r>
            <a:endParaRPr lang="en-US" dirty="0">
              <a:solidFill>
                <a:srgbClr val="0070C0"/>
              </a:solidFill>
            </a:endParaRPr>
          </a:p>
        </p:txBody>
      </p:sp>
      <p:pic>
        <p:nvPicPr>
          <p:cNvPr id="4" name="Picture 3">
            <a:extLst>
              <a:ext uri="{FF2B5EF4-FFF2-40B4-BE49-F238E27FC236}">
                <a16:creationId xmlns:a16="http://schemas.microsoft.com/office/drawing/2014/main" id="{E3C2FF67-F4E1-4351-967E-F2BF062E9BF7}"/>
              </a:ext>
            </a:extLst>
          </p:cNvPr>
          <p:cNvPicPr>
            <a:picLocks noChangeAspect="1"/>
          </p:cNvPicPr>
          <p:nvPr/>
        </p:nvPicPr>
        <p:blipFill>
          <a:blip r:embed="rId2"/>
          <a:stretch>
            <a:fillRect/>
          </a:stretch>
        </p:blipFill>
        <p:spPr>
          <a:xfrm>
            <a:off x="881670" y="1577299"/>
            <a:ext cx="5610225" cy="4248150"/>
          </a:xfrm>
          <a:prstGeom prst="rect">
            <a:avLst/>
          </a:prstGeom>
        </p:spPr>
      </p:pic>
    </p:spTree>
    <p:extLst>
      <p:ext uri="{BB962C8B-B14F-4D97-AF65-F5344CB8AC3E}">
        <p14:creationId xmlns:p14="http://schemas.microsoft.com/office/powerpoint/2010/main" val="59898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4F46-3AAE-4F75-AE03-2C2F7EB70239}"/>
              </a:ext>
            </a:extLst>
          </p:cNvPr>
          <p:cNvSpPr>
            <a:spLocks noGrp="1"/>
          </p:cNvSpPr>
          <p:nvPr>
            <p:ph type="title"/>
          </p:nvPr>
        </p:nvSpPr>
        <p:spPr/>
        <p:txBody>
          <a:bodyPr/>
          <a:lstStyle/>
          <a:p>
            <a:r>
              <a:rPr lang="en-US" dirty="0"/>
              <a:t>Matplotlib Object Oriented Method</a:t>
            </a:r>
            <a:endParaRPr lang="en-US" dirty="0">
              <a:solidFill>
                <a:srgbClr val="0070C0"/>
              </a:solidFill>
            </a:endParaRPr>
          </a:p>
        </p:txBody>
      </p:sp>
      <p:sp>
        <p:nvSpPr>
          <p:cNvPr id="3" name="Rectangle 2">
            <a:extLst>
              <a:ext uri="{FF2B5EF4-FFF2-40B4-BE49-F238E27FC236}">
                <a16:creationId xmlns:a16="http://schemas.microsoft.com/office/drawing/2014/main" id="{FAA96CF0-49C2-4A02-A372-903F3958E3F7}"/>
              </a:ext>
            </a:extLst>
          </p:cNvPr>
          <p:cNvSpPr/>
          <p:nvPr/>
        </p:nvSpPr>
        <p:spPr>
          <a:xfrm>
            <a:off x="628650" y="1690689"/>
            <a:ext cx="7484218" cy="1477328"/>
          </a:xfrm>
          <a:prstGeom prst="rect">
            <a:avLst/>
          </a:prstGeom>
        </p:spPr>
        <p:txBody>
          <a:bodyPr wrap="square">
            <a:spAutoFit/>
          </a:bodyPr>
          <a:lstStyle/>
          <a:p>
            <a:r>
              <a:rPr lang="en-US" dirty="0"/>
              <a:t>Now that we've seen the basics, let's break it all down with a more formal introduction of Matplotlib's Object Oriented API. </a:t>
            </a:r>
          </a:p>
          <a:p>
            <a:endParaRPr lang="en-US" dirty="0"/>
          </a:p>
          <a:p>
            <a:r>
              <a:rPr lang="en-US" dirty="0"/>
              <a:t>This means we will instantiate figure objects and then call methods or attributes from that object.</a:t>
            </a:r>
            <a:endParaRPr lang="en-ID" dirty="0"/>
          </a:p>
        </p:txBody>
      </p:sp>
    </p:spTree>
    <p:extLst>
      <p:ext uri="{BB962C8B-B14F-4D97-AF65-F5344CB8AC3E}">
        <p14:creationId xmlns:p14="http://schemas.microsoft.com/office/powerpoint/2010/main" val="2606663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6581</TotalTime>
  <Words>959</Words>
  <Application>Microsoft Office PowerPoint</Application>
  <PresentationFormat>On-screen Show (4:3)</PresentationFormat>
  <Paragraphs>77</Paragraphs>
  <Slides>30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Gotham</vt:lpstr>
      <vt:lpstr>Gotham Bold</vt:lpstr>
      <vt:lpstr>Gotham ExtraLight</vt:lpstr>
      <vt:lpstr>Gotham Medium</vt:lpstr>
      <vt:lpstr>Helvetica Neue</vt:lpstr>
      <vt:lpstr>Roboto</vt:lpstr>
      <vt:lpstr>Office Theme</vt:lpstr>
      <vt:lpstr>Matplotlib Overview</vt:lpstr>
      <vt:lpstr>Introduction</vt:lpstr>
      <vt:lpstr>Some of the major Pros of Matplotlib</vt:lpstr>
      <vt:lpstr>Installation</vt:lpstr>
      <vt:lpstr>Importing</vt:lpstr>
      <vt:lpstr>Example using 2 numpy arrays</vt:lpstr>
      <vt:lpstr>Basic Matplotlib Commands</vt:lpstr>
      <vt:lpstr>Creating Multiplots on Same Canvas</vt:lpstr>
      <vt:lpstr>Matplotlib Object Oriented Method</vt:lpstr>
      <vt:lpstr>Introduction to the OOM</vt:lpstr>
      <vt:lpstr>Introduction to the OOM</vt:lpstr>
      <vt:lpstr>Introduction to the OOM</vt:lpstr>
      <vt:lpstr>subplots()</vt:lpstr>
      <vt:lpstr>subplots()</vt:lpstr>
      <vt:lpstr>PowerPoint Presentation</vt:lpstr>
      <vt:lpstr>PowerPoint Presentation</vt:lpstr>
      <vt:lpstr>Figure size, aspect ratio and DPI</vt:lpstr>
      <vt:lpstr>PowerPoint Presentation</vt:lpstr>
      <vt:lpstr>Saving Figures</vt:lpstr>
      <vt:lpstr>Legends, labels and titles</vt:lpstr>
      <vt:lpstr>PowerPoint Presentation</vt:lpstr>
      <vt:lpstr>PowerPoint Presentation</vt:lpstr>
      <vt:lpstr>Setting colors, linewidths, linetypes Colors with MatLab like syntax</vt:lpstr>
      <vt:lpstr>PowerPoint Presentation</vt:lpstr>
      <vt:lpstr>PowerPoint Presentation</vt:lpstr>
      <vt:lpstr>PowerPoint Presentation</vt:lpstr>
      <vt:lpstr>Plot Range</vt:lpstr>
      <vt:lpstr>Special Plot Types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Hasbi</dc:creator>
  <cp:lastModifiedBy>baronhartono@outlook.com</cp:lastModifiedBy>
  <cp:revision>635</cp:revision>
  <dcterms:created xsi:type="dcterms:W3CDTF">2015-11-07T11:59:24Z</dcterms:created>
  <dcterms:modified xsi:type="dcterms:W3CDTF">2018-07-17T13:32:17Z</dcterms:modified>
</cp:coreProperties>
</file>