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99" r:id="rId2"/>
    <p:sldId id="315" r:id="rId3"/>
    <p:sldId id="300" r:id="rId4"/>
    <p:sldId id="301" r:id="rId5"/>
    <p:sldId id="302" r:id="rId6"/>
    <p:sldId id="303" r:id="rId7"/>
    <p:sldId id="304" r:id="rId8"/>
    <p:sldId id="320" r:id="rId9"/>
    <p:sldId id="316" r:id="rId10"/>
    <p:sldId id="321" r:id="rId11"/>
    <p:sldId id="317" r:id="rId12"/>
    <p:sldId id="318" r:id="rId13"/>
    <p:sldId id="322" r:id="rId14"/>
    <p:sldId id="319" r:id="rId15"/>
    <p:sldId id="323" r:id="rId16"/>
    <p:sldId id="324" r:id="rId17"/>
    <p:sldId id="325" r:id="rId18"/>
    <p:sldId id="326" r:id="rId19"/>
    <p:sldId id="327" r:id="rId20"/>
    <p:sldId id="328" r:id="rId21"/>
    <p:sldId id="329"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38" autoAdjust="0"/>
  </p:normalViewPr>
  <p:slideViewPr>
    <p:cSldViewPr snapToGrid="0">
      <p:cViewPr varScale="1">
        <p:scale>
          <a:sx n="79" d="100"/>
          <a:sy n="79" d="100"/>
        </p:scale>
        <p:origin x="1598" y="82"/>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7/19/2018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extLst>
      <p:ext uri="{BB962C8B-B14F-4D97-AF65-F5344CB8AC3E}">
        <p14:creationId xmlns:p14="http://schemas.microsoft.com/office/powerpoint/2010/main" val="674928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7/19/2018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extLst>
      <p:ext uri="{BB962C8B-B14F-4D97-AF65-F5344CB8AC3E}">
        <p14:creationId xmlns:p14="http://schemas.microsoft.com/office/powerpoint/2010/main" val="17494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extLst>
      <p:ext uri="{BB962C8B-B14F-4D97-AF65-F5344CB8AC3E}">
        <p14:creationId xmlns:p14="http://schemas.microsoft.com/office/powerpoint/2010/main" val="533644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19/07/2018</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2944790"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cap="none" spc="0" normalizeH="0" baseline="0" dirty="0">
                <a:latin typeface="Gotham Medium" panose="02000603030000020004" pitchFamily="2" charset="0"/>
              </a:rPr>
              <a:t>React Native Development</a:t>
            </a:r>
          </a:p>
        </p:txBody>
      </p:sp>
    </p:spTree>
    <p:extLst>
      <p:ext uri="{BB962C8B-B14F-4D97-AF65-F5344CB8AC3E}">
        <p14:creationId xmlns:p14="http://schemas.microsoft.com/office/powerpoint/2010/main" val="241648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164611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2786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47285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79744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19/07/2018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5521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19/07/2018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68668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79706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19/07/2018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31122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19/07/2018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3842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19/07/2018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0091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19/07/2018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extLst>
      <p:ext uri="{BB962C8B-B14F-4D97-AF65-F5344CB8AC3E}">
        <p14:creationId xmlns:p14="http://schemas.microsoft.com/office/powerpoint/2010/main" val="22765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19/07/2018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extLst>
      <p:ext uri="{BB962C8B-B14F-4D97-AF65-F5344CB8AC3E}">
        <p14:creationId xmlns:p14="http://schemas.microsoft.com/office/powerpoint/2010/main" val="303150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Categorical</a:t>
            </a:r>
            <a:br>
              <a:rPr lang="en-US" dirty="0"/>
            </a:br>
            <a:r>
              <a:rPr lang="en-US" dirty="0"/>
              <a:t>Plots</a:t>
            </a:r>
          </a:p>
        </p:txBody>
      </p:sp>
      <p:sp>
        <p:nvSpPr>
          <p:cNvPr id="3" name="Subtitle 2"/>
          <p:cNvSpPr>
            <a:spLocks noGrp="1"/>
          </p:cNvSpPr>
          <p:nvPr>
            <p:ph type="subTitle" idx="1"/>
          </p:nvPr>
        </p:nvSpPr>
        <p:spPr/>
        <p:txBody>
          <a:bodyPr/>
          <a:lstStyle/>
          <a:p>
            <a:endParaRPr lang="en-US" dirty="0">
              <a:solidFill>
                <a:schemeClr val="bg1"/>
              </a:solidFill>
            </a:endParaRPr>
          </a:p>
          <a:p>
            <a:r>
              <a:rPr lang="en-US" dirty="0">
                <a:solidFill>
                  <a:schemeClr val="bg1"/>
                </a:solidFill>
              </a:rPr>
              <a:t>Data Science Developer</a:t>
            </a:r>
          </a:p>
        </p:txBody>
      </p:sp>
      <p:sp>
        <p:nvSpPr>
          <p:cNvPr id="5" name="Rectangle 4">
            <a:extLst>
              <a:ext uri="{FF2B5EF4-FFF2-40B4-BE49-F238E27FC236}">
                <a16:creationId xmlns:a16="http://schemas.microsoft.com/office/drawing/2014/main" id="{2917E704-F52E-453E-A237-46FC9F83A5F9}"/>
              </a:ext>
            </a:extLst>
          </p:cNvPr>
          <p:cNvSpPr/>
          <p:nvPr/>
        </p:nvSpPr>
        <p:spPr>
          <a:xfrm>
            <a:off x="822959" y="4075889"/>
            <a:ext cx="1589502"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5781681-1928-4A7A-AA66-8FA4E1690ADB}"/>
              </a:ext>
            </a:extLst>
          </p:cNvPr>
          <p:cNvSpPr/>
          <p:nvPr/>
        </p:nvSpPr>
        <p:spPr>
          <a:xfrm>
            <a:off x="685800" y="651753"/>
            <a:ext cx="3059349" cy="470609"/>
          </a:xfrm>
          <a:prstGeom prst="rect">
            <a:avLst/>
          </a:prstGeom>
          <a:solidFill>
            <a:srgbClr val="0096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02</a:t>
            </a:r>
            <a:endParaRPr lang="en-ID" dirty="0"/>
          </a:p>
        </p:txBody>
      </p:sp>
      <p:sp>
        <p:nvSpPr>
          <p:cNvPr id="7" name="Rectangle 6">
            <a:extLst>
              <a:ext uri="{FF2B5EF4-FFF2-40B4-BE49-F238E27FC236}">
                <a16:creationId xmlns:a16="http://schemas.microsoft.com/office/drawing/2014/main" id="{C71F9FAF-BB10-469C-889B-500A5EF73322}"/>
              </a:ext>
            </a:extLst>
          </p:cNvPr>
          <p:cNvSpPr/>
          <p:nvPr/>
        </p:nvSpPr>
        <p:spPr>
          <a:xfrm>
            <a:off x="822959" y="3158247"/>
            <a:ext cx="3525306" cy="143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8983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362A44-C45F-4055-B3AF-86B00ACD3A57}"/>
              </a:ext>
            </a:extLst>
          </p:cNvPr>
          <p:cNvPicPr>
            <a:picLocks noChangeAspect="1"/>
          </p:cNvPicPr>
          <p:nvPr/>
        </p:nvPicPr>
        <p:blipFill>
          <a:blip r:embed="rId2"/>
          <a:stretch>
            <a:fillRect/>
          </a:stretch>
        </p:blipFill>
        <p:spPr>
          <a:xfrm>
            <a:off x="833437" y="956451"/>
            <a:ext cx="7477125" cy="3952875"/>
          </a:xfrm>
          <a:prstGeom prst="rect">
            <a:avLst/>
          </a:prstGeom>
        </p:spPr>
      </p:pic>
    </p:spTree>
    <p:extLst>
      <p:ext uri="{BB962C8B-B14F-4D97-AF65-F5344CB8AC3E}">
        <p14:creationId xmlns:p14="http://schemas.microsoft.com/office/powerpoint/2010/main" val="334081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EAC8-DCB2-4FF6-A25E-50DB906D7F30}"/>
              </a:ext>
            </a:extLst>
          </p:cNvPr>
          <p:cNvSpPr>
            <a:spLocks noGrp="1"/>
          </p:cNvSpPr>
          <p:nvPr>
            <p:ph type="title"/>
          </p:nvPr>
        </p:nvSpPr>
        <p:spPr/>
        <p:txBody>
          <a:bodyPr/>
          <a:lstStyle/>
          <a:p>
            <a:r>
              <a:rPr lang="en-US" dirty="0" err="1"/>
              <a:t>violinplot</a:t>
            </a:r>
            <a:endParaRPr lang="en-ID" dirty="0"/>
          </a:p>
        </p:txBody>
      </p:sp>
      <p:sp>
        <p:nvSpPr>
          <p:cNvPr id="4" name="Rectangle 3">
            <a:extLst>
              <a:ext uri="{FF2B5EF4-FFF2-40B4-BE49-F238E27FC236}">
                <a16:creationId xmlns:a16="http://schemas.microsoft.com/office/drawing/2014/main" id="{F40254EA-414A-4216-B6F3-6138A967E375}"/>
              </a:ext>
            </a:extLst>
          </p:cNvPr>
          <p:cNvSpPr/>
          <p:nvPr/>
        </p:nvSpPr>
        <p:spPr>
          <a:xfrm>
            <a:off x="817125" y="1398301"/>
            <a:ext cx="7782126" cy="1323439"/>
          </a:xfrm>
          <a:prstGeom prst="rect">
            <a:avLst/>
          </a:prstGeom>
        </p:spPr>
        <p:txBody>
          <a:bodyPr wrap="square">
            <a:spAutoFit/>
          </a:bodyPr>
          <a:lstStyle/>
          <a:p>
            <a:r>
              <a:rPr lang="en-US" sz="1600" dirty="0"/>
              <a:t>A violin plot plays a similar role as a box and whisker plot. It shows the distribution of quantitative data across several levels of one (or more) categorical variables such that those distributions can be compared. Unlike a box plot, in which all of the plot components correspond to actual datapoints, the violin plot features a kernel density estimation of the underlying distribution.</a:t>
            </a:r>
            <a:endParaRPr lang="en-ID" sz="1400" dirty="0"/>
          </a:p>
        </p:txBody>
      </p:sp>
      <p:pic>
        <p:nvPicPr>
          <p:cNvPr id="3" name="Picture 2">
            <a:extLst>
              <a:ext uri="{FF2B5EF4-FFF2-40B4-BE49-F238E27FC236}">
                <a16:creationId xmlns:a16="http://schemas.microsoft.com/office/drawing/2014/main" id="{8463C778-1F2D-4120-84E3-DA348642566C}"/>
              </a:ext>
            </a:extLst>
          </p:cNvPr>
          <p:cNvPicPr>
            <a:picLocks noChangeAspect="1"/>
          </p:cNvPicPr>
          <p:nvPr/>
        </p:nvPicPr>
        <p:blipFill>
          <a:blip r:embed="rId2"/>
          <a:stretch>
            <a:fillRect/>
          </a:stretch>
        </p:blipFill>
        <p:spPr>
          <a:xfrm>
            <a:off x="344622" y="2721740"/>
            <a:ext cx="5781347" cy="3581827"/>
          </a:xfrm>
          <a:prstGeom prst="rect">
            <a:avLst/>
          </a:prstGeom>
        </p:spPr>
      </p:pic>
    </p:spTree>
    <p:extLst>
      <p:ext uri="{BB962C8B-B14F-4D97-AF65-F5344CB8AC3E}">
        <p14:creationId xmlns:p14="http://schemas.microsoft.com/office/powerpoint/2010/main" val="195113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380F1D-39A6-49E9-9288-35FD5666AD60}"/>
              </a:ext>
            </a:extLst>
          </p:cNvPr>
          <p:cNvPicPr>
            <a:picLocks noChangeAspect="1"/>
          </p:cNvPicPr>
          <p:nvPr/>
        </p:nvPicPr>
        <p:blipFill>
          <a:blip r:embed="rId2"/>
          <a:stretch>
            <a:fillRect/>
          </a:stretch>
        </p:blipFill>
        <p:spPr>
          <a:xfrm>
            <a:off x="677491" y="708295"/>
            <a:ext cx="6991350" cy="3943350"/>
          </a:xfrm>
          <a:prstGeom prst="rect">
            <a:avLst/>
          </a:prstGeom>
        </p:spPr>
      </p:pic>
    </p:spTree>
    <p:extLst>
      <p:ext uri="{BB962C8B-B14F-4D97-AF65-F5344CB8AC3E}">
        <p14:creationId xmlns:p14="http://schemas.microsoft.com/office/powerpoint/2010/main" val="103553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207C79-B084-4315-9F63-E50A0CAE1DF1}"/>
              </a:ext>
            </a:extLst>
          </p:cNvPr>
          <p:cNvPicPr>
            <a:picLocks noChangeAspect="1"/>
          </p:cNvPicPr>
          <p:nvPr/>
        </p:nvPicPr>
        <p:blipFill>
          <a:blip r:embed="rId2"/>
          <a:stretch>
            <a:fillRect/>
          </a:stretch>
        </p:blipFill>
        <p:spPr>
          <a:xfrm>
            <a:off x="557212" y="1243317"/>
            <a:ext cx="8029575" cy="3943350"/>
          </a:xfrm>
          <a:prstGeom prst="rect">
            <a:avLst/>
          </a:prstGeom>
        </p:spPr>
      </p:pic>
    </p:spTree>
    <p:extLst>
      <p:ext uri="{BB962C8B-B14F-4D97-AF65-F5344CB8AC3E}">
        <p14:creationId xmlns:p14="http://schemas.microsoft.com/office/powerpoint/2010/main" val="260530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8208-D90D-44B3-A0B6-69804334446C}"/>
              </a:ext>
            </a:extLst>
          </p:cNvPr>
          <p:cNvSpPr>
            <a:spLocks noGrp="1"/>
          </p:cNvSpPr>
          <p:nvPr>
            <p:ph type="title"/>
          </p:nvPr>
        </p:nvSpPr>
        <p:spPr/>
        <p:txBody>
          <a:bodyPr/>
          <a:lstStyle/>
          <a:p>
            <a:r>
              <a:rPr lang="en-US" dirty="0" err="1"/>
              <a:t>stripplot</a:t>
            </a:r>
            <a:endParaRPr lang="en-ID" dirty="0"/>
          </a:p>
        </p:txBody>
      </p:sp>
      <p:sp>
        <p:nvSpPr>
          <p:cNvPr id="5" name="Rectangle 4">
            <a:extLst>
              <a:ext uri="{FF2B5EF4-FFF2-40B4-BE49-F238E27FC236}">
                <a16:creationId xmlns:a16="http://schemas.microsoft.com/office/drawing/2014/main" id="{10A8EB97-DADB-4CD3-9A3E-4F04F6592EC5}"/>
              </a:ext>
            </a:extLst>
          </p:cNvPr>
          <p:cNvSpPr/>
          <p:nvPr/>
        </p:nvSpPr>
        <p:spPr>
          <a:xfrm>
            <a:off x="700391" y="1490671"/>
            <a:ext cx="7519481" cy="1077218"/>
          </a:xfrm>
          <a:prstGeom prst="rect">
            <a:avLst/>
          </a:prstGeom>
        </p:spPr>
        <p:txBody>
          <a:bodyPr wrap="square">
            <a:spAutoFit/>
          </a:bodyPr>
          <a:lstStyle/>
          <a:p>
            <a:r>
              <a:rPr lang="en-US" sz="1600" dirty="0"/>
              <a:t>The </a:t>
            </a:r>
            <a:r>
              <a:rPr lang="en-US" sz="1600" dirty="0" err="1"/>
              <a:t>stripplot</a:t>
            </a:r>
            <a:r>
              <a:rPr lang="en-US" sz="1600" dirty="0"/>
              <a:t> will draw a scatterplot where one variable is categorical. A strip plot can be drawn on its own, but it is also a good complement to a box or violin plot in cases where you want to show all observations along with some representation of the underlying distribution.</a:t>
            </a:r>
            <a:endParaRPr lang="en-ID" sz="1600" dirty="0"/>
          </a:p>
        </p:txBody>
      </p:sp>
      <p:pic>
        <p:nvPicPr>
          <p:cNvPr id="3" name="Picture 2">
            <a:extLst>
              <a:ext uri="{FF2B5EF4-FFF2-40B4-BE49-F238E27FC236}">
                <a16:creationId xmlns:a16="http://schemas.microsoft.com/office/drawing/2014/main" id="{FF58A96A-45B0-4008-B62B-FE1215B58757}"/>
              </a:ext>
            </a:extLst>
          </p:cNvPr>
          <p:cNvPicPr>
            <a:picLocks noChangeAspect="1"/>
          </p:cNvPicPr>
          <p:nvPr/>
        </p:nvPicPr>
        <p:blipFill>
          <a:blip r:embed="rId2"/>
          <a:stretch>
            <a:fillRect/>
          </a:stretch>
        </p:blipFill>
        <p:spPr>
          <a:xfrm>
            <a:off x="804964" y="2567889"/>
            <a:ext cx="5257800" cy="3895725"/>
          </a:xfrm>
          <a:prstGeom prst="rect">
            <a:avLst/>
          </a:prstGeom>
        </p:spPr>
      </p:pic>
    </p:spTree>
    <p:extLst>
      <p:ext uri="{BB962C8B-B14F-4D97-AF65-F5344CB8AC3E}">
        <p14:creationId xmlns:p14="http://schemas.microsoft.com/office/powerpoint/2010/main" val="408887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D2AA68-26BC-4226-95EA-2B44839AE0F8}"/>
              </a:ext>
            </a:extLst>
          </p:cNvPr>
          <p:cNvPicPr>
            <a:picLocks noChangeAspect="1"/>
          </p:cNvPicPr>
          <p:nvPr/>
        </p:nvPicPr>
        <p:blipFill>
          <a:blip r:embed="rId2"/>
          <a:stretch>
            <a:fillRect/>
          </a:stretch>
        </p:blipFill>
        <p:spPr>
          <a:xfrm>
            <a:off x="995058" y="844483"/>
            <a:ext cx="5753100" cy="3943350"/>
          </a:xfrm>
          <a:prstGeom prst="rect">
            <a:avLst/>
          </a:prstGeom>
        </p:spPr>
      </p:pic>
    </p:spTree>
    <p:extLst>
      <p:ext uri="{BB962C8B-B14F-4D97-AF65-F5344CB8AC3E}">
        <p14:creationId xmlns:p14="http://schemas.microsoft.com/office/powerpoint/2010/main" val="6900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99C07B-5D39-4E31-BE0E-685A36AE6A2F}"/>
              </a:ext>
            </a:extLst>
          </p:cNvPr>
          <p:cNvPicPr>
            <a:picLocks noChangeAspect="1"/>
          </p:cNvPicPr>
          <p:nvPr/>
        </p:nvPicPr>
        <p:blipFill>
          <a:blip r:embed="rId2"/>
          <a:stretch>
            <a:fillRect/>
          </a:stretch>
        </p:blipFill>
        <p:spPr>
          <a:xfrm>
            <a:off x="571500" y="1282430"/>
            <a:ext cx="8001000" cy="3962400"/>
          </a:xfrm>
          <a:prstGeom prst="rect">
            <a:avLst/>
          </a:prstGeom>
        </p:spPr>
      </p:pic>
    </p:spTree>
    <p:extLst>
      <p:ext uri="{BB962C8B-B14F-4D97-AF65-F5344CB8AC3E}">
        <p14:creationId xmlns:p14="http://schemas.microsoft.com/office/powerpoint/2010/main" val="219224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2FBCF8-7AFE-44A7-975F-0891B6B8C197}"/>
              </a:ext>
            </a:extLst>
          </p:cNvPr>
          <p:cNvPicPr>
            <a:picLocks noChangeAspect="1"/>
          </p:cNvPicPr>
          <p:nvPr/>
        </p:nvPicPr>
        <p:blipFill>
          <a:blip r:embed="rId2"/>
          <a:stretch>
            <a:fillRect/>
          </a:stretch>
        </p:blipFill>
        <p:spPr>
          <a:xfrm>
            <a:off x="335802" y="1446128"/>
            <a:ext cx="8472396" cy="3712824"/>
          </a:xfrm>
          <a:prstGeom prst="rect">
            <a:avLst/>
          </a:prstGeom>
        </p:spPr>
      </p:pic>
    </p:spTree>
    <p:extLst>
      <p:ext uri="{BB962C8B-B14F-4D97-AF65-F5344CB8AC3E}">
        <p14:creationId xmlns:p14="http://schemas.microsoft.com/office/powerpoint/2010/main" val="3158261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6DA6-D566-4ED0-ABE9-7D0BC905ADAD}"/>
              </a:ext>
            </a:extLst>
          </p:cNvPr>
          <p:cNvSpPr>
            <a:spLocks noGrp="1"/>
          </p:cNvSpPr>
          <p:nvPr>
            <p:ph type="title"/>
          </p:nvPr>
        </p:nvSpPr>
        <p:spPr/>
        <p:txBody>
          <a:bodyPr/>
          <a:lstStyle/>
          <a:p>
            <a:r>
              <a:rPr lang="en-US"/>
              <a:t>swarmplot</a:t>
            </a:r>
            <a:endParaRPr lang="en-ID" dirty="0"/>
          </a:p>
        </p:txBody>
      </p:sp>
      <p:sp>
        <p:nvSpPr>
          <p:cNvPr id="4" name="Rectangle 3">
            <a:extLst>
              <a:ext uri="{FF2B5EF4-FFF2-40B4-BE49-F238E27FC236}">
                <a16:creationId xmlns:a16="http://schemas.microsoft.com/office/drawing/2014/main" id="{B34C57CB-1C63-4045-9DD0-5467AEF24388}"/>
              </a:ext>
            </a:extLst>
          </p:cNvPr>
          <p:cNvSpPr/>
          <p:nvPr/>
        </p:nvSpPr>
        <p:spPr>
          <a:xfrm>
            <a:off x="762406" y="1377582"/>
            <a:ext cx="7752944" cy="1323439"/>
          </a:xfrm>
          <a:prstGeom prst="rect">
            <a:avLst/>
          </a:prstGeom>
        </p:spPr>
        <p:txBody>
          <a:bodyPr wrap="square">
            <a:spAutoFit/>
          </a:bodyPr>
          <a:lstStyle/>
          <a:p>
            <a:r>
              <a:rPr lang="en-US" sz="1600" dirty="0"/>
              <a:t>The </a:t>
            </a:r>
            <a:r>
              <a:rPr lang="en-US" sz="1600" dirty="0" err="1"/>
              <a:t>swarmplot</a:t>
            </a:r>
            <a:r>
              <a:rPr lang="en-US" sz="1600" dirty="0"/>
              <a:t> is similar to </a:t>
            </a:r>
            <a:r>
              <a:rPr lang="en-US" sz="1600" dirty="0" err="1"/>
              <a:t>stripplot</a:t>
            </a:r>
            <a:r>
              <a:rPr lang="en-US" sz="1600" dirty="0"/>
              <a:t>(), but the points are adjusted (only along the categorical axis) so that they don’t overlap. This gives a better representation of the distribution of values, although it does not scale as well to large numbers of observations (both in terms of the ability to show all the points and in terms of the computation needed to arrange them).</a:t>
            </a:r>
            <a:endParaRPr lang="en-ID" sz="1600" dirty="0"/>
          </a:p>
        </p:txBody>
      </p:sp>
      <p:pic>
        <p:nvPicPr>
          <p:cNvPr id="5" name="Picture 4">
            <a:extLst>
              <a:ext uri="{FF2B5EF4-FFF2-40B4-BE49-F238E27FC236}">
                <a16:creationId xmlns:a16="http://schemas.microsoft.com/office/drawing/2014/main" id="{D3A008DF-884E-47B1-863E-B7B59580166F}"/>
              </a:ext>
            </a:extLst>
          </p:cNvPr>
          <p:cNvPicPr>
            <a:picLocks noChangeAspect="1"/>
          </p:cNvPicPr>
          <p:nvPr/>
        </p:nvPicPr>
        <p:blipFill>
          <a:blip r:embed="rId2"/>
          <a:stretch>
            <a:fillRect/>
          </a:stretch>
        </p:blipFill>
        <p:spPr>
          <a:xfrm>
            <a:off x="859683" y="2701020"/>
            <a:ext cx="5207622" cy="3884605"/>
          </a:xfrm>
          <a:prstGeom prst="rect">
            <a:avLst/>
          </a:prstGeom>
        </p:spPr>
      </p:pic>
    </p:spTree>
    <p:extLst>
      <p:ext uri="{BB962C8B-B14F-4D97-AF65-F5344CB8AC3E}">
        <p14:creationId xmlns:p14="http://schemas.microsoft.com/office/powerpoint/2010/main" val="348607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6D2949-3AFB-4414-97B6-BEE7E3A38FE8}"/>
              </a:ext>
            </a:extLst>
          </p:cNvPr>
          <p:cNvPicPr>
            <a:picLocks noChangeAspect="1"/>
          </p:cNvPicPr>
          <p:nvPr/>
        </p:nvPicPr>
        <p:blipFill>
          <a:blip r:embed="rId2"/>
          <a:stretch>
            <a:fillRect/>
          </a:stretch>
        </p:blipFill>
        <p:spPr>
          <a:xfrm>
            <a:off x="576262" y="1253044"/>
            <a:ext cx="7991475" cy="3943350"/>
          </a:xfrm>
          <a:prstGeom prst="rect">
            <a:avLst/>
          </a:prstGeom>
        </p:spPr>
      </p:pic>
    </p:spTree>
    <p:extLst>
      <p:ext uri="{BB962C8B-B14F-4D97-AF65-F5344CB8AC3E}">
        <p14:creationId xmlns:p14="http://schemas.microsoft.com/office/powerpoint/2010/main" val="257901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6A0A-A69D-44C0-A89C-4A47AB08625D}"/>
              </a:ext>
            </a:extLst>
          </p:cNvPr>
          <p:cNvSpPr>
            <a:spLocks noGrp="1"/>
          </p:cNvSpPr>
          <p:nvPr>
            <p:ph type="title"/>
          </p:nvPr>
        </p:nvSpPr>
        <p:spPr/>
        <p:txBody>
          <a:bodyPr/>
          <a:lstStyle/>
          <a:p>
            <a:r>
              <a:rPr lang="en-US" dirty="0"/>
              <a:t>Categorical Data Plots</a:t>
            </a:r>
            <a:endParaRPr lang="en-ID" dirty="0"/>
          </a:p>
        </p:txBody>
      </p:sp>
      <p:sp>
        <p:nvSpPr>
          <p:cNvPr id="3" name="Content Placeholder 2">
            <a:extLst>
              <a:ext uri="{FF2B5EF4-FFF2-40B4-BE49-F238E27FC236}">
                <a16:creationId xmlns:a16="http://schemas.microsoft.com/office/drawing/2014/main" id="{7DAED348-7FEB-4B82-BFD6-4A344BCFFA50}"/>
              </a:ext>
            </a:extLst>
          </p:cNvPr>
          <p:cNvSpPr>
            <a:spLocks noGrp="1"/>
          </p:cNvSpPr>
          <p:nvPr>
            <p:ph idx="1"/>
          </p:nvPr>
        </p:nvSpPr>
        <p:spPr/>
        <p:txBody>
          <a:bodyPr>
            <a:normAutofit/>
          </a:bodyPr>
          <a:lstStyle/>
          <a:p>
            <a:pPr marL="0" indent="0">
              <a:buNone/>
            </a:pPr>
            <a:r>
              <a:rPr lang="en-US" dirty="0"/>
              <a:t>Now let's discuss using seaborn to plot categorical data! There are a few main plot types for this:</a:t>
            </a:r>
          </a:p>
          <a:p>
            <a:pPr lvl="1"/>
            <a:r>
              <a:rPr lang="en-US" sz="2400" dirty="0" err="1"/>
              <a:t>factorplot</a:t>
            </a:r>
            <a:endParaRPr lang="en-US" sz="2400" dirty="0"/>
          </a:p>
          <a:p>
            <a:pPr lvl="1"/>
            <a:r>
              <a:rPr lang="en-US" sz="2400" dirty="0"/>
              <a:t>boxplot</a:t>
            </a:r>
          </a:p>
          <a:p>
            <a:pPr lvl="1"/>
            <a:r>
              <a:rPr lang="en-US" sz="2400" dirty="0" err="1"/>
              <a:t>violinplot</a:t>
            </a:r>
            <a:endParaRPr lang="en-US" sz="2400" dirty="0"/>
          </a:p>
          <a:p>
            <a:pPr lvl="1"/>
            <a:r>
              <a:rPr lang="en-US" sz="2400" dirty="0" err="1"/>
              <a:t>stripplot</a:t>
            </a:r>
            <a:endParaRPr lang="en-US" sz="2400" dirty="0"/>
          </a:p>
          <a:p>
            <a:pPr lvl="1"/>
            <a:r>
              <a:rPr lang="en-US" sz="2400" dirty="0" err="1"/>
              <a:t>swarmplot</a:t>
            </a:r>
            <a:endParaRPr lang="en-US" sz="2400" dirty="0"/>
          </a:p>
          <a:p>
            <a:pPr lvl="1"/>
            <a:r>
              <a:rPr lang="en-US" sz="2400" dirty="0" err="1"/>
              <a:t>barplot</a:t>
            </a:r>
            <a:endParaRPr lang="en-US" sz="2400" dirty="0"/>
          </a:p>
          <a:p>
            <a:pPr lvl="1"/>
            <a:r>
              <a:rPr lang="en-US" sz="2400" dirty="0" err="1"/>
              <a:t>countplot</a:t>
            </a:r>
            <a:endParaRPr lang="en-US" sz="2400" dirty="0"/>
          </a:p>
          <a:p>
            <a:pPr marL="0" indent="0">
              <a:buNone/>
            </a:pPr>
            <a:r>
              <a:rPr lang="en-US" dirty="0"/>
              <a:t>Let's go through examples of each!</a:t>
            </a:r>
          </a:p>
        </p:txBody>
      </p:sp>
    </p:spTree>
    <p:extLst>
      <p:ext uri="{BB962C8B-B14F-4D97-AF65-F5344CB8AC3E}">
        <p14:creationId xmlns:p14="http://schemas.microsoft.com/office/powerpoint/2010/main" val="3426436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DE50-0C3C-4531-BC6E-262473285519}"/>
              </a:ext>
            </a:extLst>
          </p:cNvPr>
          <p:cNvSpPr>
            <a:spLocks noGrp="1"/>
          </p:cNvSpPr>
          <p:nvPr>
            <p:ph type="title"/>
          </p:nvPr>
        </p:nvSpPr>
        <p:spPr/>
        <p:txBody>
          <a:bodyPr/>
          <a:lstStyle/>
          <a:p>
            <a:r>
              <a:rPr lang="en-US" dirty="0"/>
              <a:t>Combining Categorical Plot</a:t>
            </a:r>
            <a:endParaRPr lang="en-ID" dirty="0"/>
          </a:p>
        </p:txBody>
      </p:sp>
      <p:pic>
        <p:nvPicPr>
          <p:cNvPr id="4" name="Picture 3">
            <a:extLst>
              <a:ext uri="{FF2B5EF4-FFF2-40B4-BE49-F238E27FC236}">
                <a16:creationId xmlns:a16="http://schemas.microsoft.com/office/drawing/2014/main" id="{55DC9A97-E311-4CDA-B3A8-FBA806B9D36D}"/>
              </a:ext>
            </a:extLst>
          </p:cNvPr>
          <p:cNvPicPr>
            <a:picLocks noChangeAspect="1"/>
          </p:cNvPicPr>
          <p:nvPr/>
        </p:nvPicPr>
        <p:blipFill>
          <a:blip r:embed="rId2"/>
          <a:stretch>
            <a:fillRect/>
          </a:stretch>
        </p:blipFill>
        <p:spPr>
          <a:xfrm>
            <a:off x="870423" y="1522884"/>
            <a:ext cx="5924550" cy="4162425"/>
          </a:xfrm>
          <a:prstGeom prst="rect">
            <a:avLst/>
          </a:prstGeom>
        </p:spPr>
      </p:pic>
    </p:spTree>
    <p:extLst>
      <p:ext uri="{BB962C8B-B14F-4D97-AF65-F5344CB8AC3E}">
        <p14:creationId xmlns:p14="http://schemas.microsoft.com/office/powerpoint/2010/main" val="124050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4A83-EE99-409B-902D-41C81B928674}"/>
              </a:ext>
            </a:extLst>
          </p:cNvPr>
          <p:cNvSpPr>
            <a:spLocks noGrp="1"/>
          </p:cNvSpPr>
          <p:nvPr>
            <p:ph type="title"/>
          </p:nvPr>
        </p:nvSpPr>
        <p:spPr/>
        <p:txBody>
          <a:bodyPr/>
          <a:lstStyle/>
          <a:p>
            <a:r>
              <a:rPr lang="en-US" dirty="0" err="1"/>
              <a:t>factorplot</a:t>
            </a:r>
            <a:endParaRPr lang="en-ID" dirty="0"/>
          </a:p>
        </p:txBody>
      </p:sp>
      <p:sp>
        <p:nvSpPr>
          <p:cNvPr id="4" name="Rectangle 3">
            <a:extLst>
              <a:ext uri="{FF2B5EF4-FFF2-40B4-BE49-F238E27FC236}">
                <a16:creationId xmlns:a16="http://schemas.microsoft.com/office/drawing/2014/main" id="{01291438-6C21-42F6-A030-251BACE97F98}"/>
              </a:ext>
            </a:extLst>
          </p:cNvPr>
          <p:cNvSpPr/>
          <p:nvPr/>
        </p:nvSpPr>
        <p:spPr>
          <a:xfrm>
            <a:off x="787939" y="1398301"/>
            <a:ext cx="7470844" cy="584775"/>
          </a:xfrm>
          <a:prstGeom prst="rect">
            <a:avLst/>
          </a:prstGeom>
        </p:spPr>
        <p:txBody>
          <a:bodyPr wrap="square">
            <a:spAutoFit/>
          </a:bodyPr>
          <a:lstStyle/>
          <a:p>
            <a:r>
              <a:rPr lang="en-US" sz="1600" dirty="0" err="1"/>
              <a:t>factorplot</a:t>
            </a:r>
            <a:r>
              <a:rPr lang="en-US" sz="1600" dirty="0"/>
              <a:t> is the most general form of a categorical plot. It can take in a kind parameter to adjust the plot type:</a:t>
            </a:r>
            <a:endParaRPr lang="en-ID" sz="1600" dirty="0"/>
          </a:p>
        </p:txBody>
      </p:sp>
      <p:pic>
        <p:nvPicPr>
          <p:cNvPr id="5" name="Picture 4">
            <a:extLst>
              <a:ext uri="{FF2B5EF4-FFF2-40B4-BE49-F238E27FC236}">
                <a16:creationId xmlns:a16="http://schemas.microsoft.com/office/drawing/2014/main" id="{2150BE48-9A2B-4442-8073-32A52A7A34EE}"/>
              </a:ext>
            </a:extLst>
          </p:cNvPr>
          <p:cNvPicPr>
            <a:picLocks noChangeAspect="1"/>
          </p:cNvPicPr>
          <p:nvPr/>
        </p:nvPicPr>
        <p:blipFill>
          <a:blip r:embed="rId2"/>
          <a:stretch>
            <a:fillRect/>
          </a:stretch>
        </p:blipFill>
        <p:spPr>
          <a:xfrm>
            <a:off x="885217" y="1983076"/>
            <a:ext cx="5524500" cy="4095750"/>
          </a:xfrm>
          <a:prstGeom prst="rect">
            <a:avLst/>
          </a:prstGeom>
        </p:spPr>
      </p:pic>
    </p:spTree>
    <p:extLst>
      <p:ext uri="{BB962C8B-B14F-4D97-AF65-F5344CB8AC3E}">
        <p14:creationId xmlns:p14="http://schemas.microsoft.com/office/powerpoint/2010/main" val="381395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4D84-BF75-48B4-AB6A-6CC0FF589CF2}"/>
              </a:ext>
            </a:extLst>
          </p:cNvPr>
          <p:cNvSpPr>
            <a:spLocks noGrp="1"/>
          </p:cNvSpPr>
          <p:nvPr>
            <p:ph type="title"/>
          </p:nvPr>
        </p:nvSpPr>
        <p:spPr/>
        <p:txBody>
          <a:bodyPr/>
          <a:lstStyle/>
          <a:p>
            <a:r>
              <a:rPr lang="en-US" dirty="0"/>
              <a:t>Imports</a:t>
            </a:r>
          </a:p>
        </p:txBody>
      </p:sp>
      <p:pic>
        <p:nvPicPr>
          <p:cNvPr id="3" name="Picture 2">
            <a:extLst>
              <a:ext uri="{FF2B5EF4-FFF2-40B4-BE49-F238E27FC236}">
                <a16:creationId xmlns:a16="http://schemas.microsoft.com/office/drawing/2014/main" id="{AAD881F7-5506-497E-84EC-964262EA9E81}"/>
              </a:ext>
            </a:extLst>
          </p:cNvPr>
          <p:cNvPicPr>
            <a:picLocks noChangeAspect="1"/>
          </p:cNvPicPr>
          <p:nvPr/>
        </p:nvPicPr>
        <p:blipFill>
          <a:blip r:embed="rId2"/>
          <a:stretch>
            <a:fillRect/>
          </a:stretch>
        </p:blipFill>
        <p:spPr>
          <a:xfrm>
            <a:off x="1121720" y="1690689"/>
            <a:ext cx="2114550" cy="542925"/>
          </a:xfrm>
          <a:prstGeom prst="rect">
            <a:avLst/>
          </a:prstGeom>
        </p:spPr>
      </p:pic>
    </p:spTree>
    <p:extLst>
      <p:ext uri="{BB962C8B-B14F-4D97-AF65-F5344CB8AC3E}">
        <p14:creationId xmlns:p14="http://schemas.microsoft.com/office/powerpoint/2010/main" val="23709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833D-9F44-4908-86A2-72A328857323}"/>
              </a:ext>
            </a:extLst>
          </p:cNvPr>
          <p:cNvSpPr>
            <a:spLocks noGrp="1"/>
          </p:cNvSpPr>
          <p:nvPr>
            <p:ph type="title"/>
          </p:nvPr>
        </p:nvSpPr>
        <p:spPr/>
        <p:txBody>
          <a:bodyPr/>
          <a:lstStyle/>
          <a:p>
            <a:r>
              <a:rPr lang="en-US"/>
              <a:t>Data</a:t>
            </a:r>
            <a:endParaRPr lang="en-US" sz="2800" dirty="0">
              <a:solidFill>
                <a:srgbClr val="0070C0"/>
              </a:solidFill>
            </a:endParaRPr>
          </a:p>
        </p:txBody>
      </p:sp>
      <p:pic>
        <p:nvPicPr>
          <p:cNvPr id="6" name="Picture 5">
            <a:extLst>
              <a:ext uri="{FF2B5EF4-FFF2-40B4-BE49-F238E27FC236}">
                <a16:creationId xmlns:a16="http://schemas.microsoft.com/office/drawing/2014/main" id="{0378E188-D72B-4DE9-B490-2892968828D1}"/>
              </a:ext>
            </a:extLst>
          </p:cNvPr>
          <p:cNvPicPr>
            <a:picLocks noChangeAspect="1"/>
          </p:cNvPicPr>
          <p:nvPr/>
        </p:nvPicPr>
        <p:blipFill>
          <a:blip r:embed="rId2"/>
          <a:stretch>
            <a:fillRect/>
          </a:stretch>
        </p:blipFill>
        <p:spPr>
          <a:xfrm>
            <a:off x="944292" y="1591891"/>
            <a:ext cx="4181475" cy="2876550"/>
          </a:xfrm>
          <a:prstGeom prst="rect">
            <a:avLst/>
          </a:prstGeom>
        </p:spPr>
      </p:pic>
    </p:spTree>
    <p:extLst>
      <p:ext uri="{BB962C8B-B14F-4D97-AF65-F5344CB8AC3E}">
        <p14:creationId xmlns:p14="http://schemas.microsoft.com/office/powerpoint/2010/main" val="120137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5B7C-20C9-4D24-A3FC-A2D86FAE3135}"/>
              </a:ext>
            </a:extLst>
          </p:cNvPr>
          <p:cNvSpPr>
            <a:spLocks noGrp="1"/>
          </p:cNvSpPr>
          <p:nvPr>
            <p:ph type="title"/>
          </p:nvPr>
        </p:nvSpPr>
        <p:spPr/>
        <p:txBody>
          <a:bodyPr/>
          <a:lstStyle/>
          <a:p>
            <a:r>
              <a:rPr lang="en-US" dirty="0" err="1"/>
              <a:t>barplot</a:t>
            </a:r>
            <a:endParaRPr lang="en-US" dirty="0">
              <a:solidFill>
                <a:srgbClr val="0070C0"/>
              </a:solidFill>
            </a:endParaRPr>
          </a:p>
        </p:txBody>
      </p:sp>
      <p:sp>
        <p:nvSpPr>
          <p:cNvPr id="5" name="Rectangle 4">
            <a:extLst>
              <a:ext uri="{FF2B5EF4-FFF2-40B4-BE49-F238E27FC236}">
                <a16:creationId xmlns:a16="http://schemas.microsoft.com/office/drawing/2014/main" id="{A16BA747-EDB3-4E7C-BABC-8FC98EE0F3A2}"/>
              </a:ext>
            </a:extLst>
          </p:cNvPr>
          <p:cNvSpPr/>
          <p:nvPr/>
        </p:nvSpPr>
        <p:spPr>
          <a:xfrm>
            <a:off x="735654" y="1506023"/>
            <a:ext cx="7095112" cy="646331"/>
          </a:xfrm>
          <a:prstGeom prst="rect">
            <a:avLst/>
          </a:prstGeom>
        </p:spPr>
        <p:txBody>
          <a:bodyPr wrap="square">
            <a:spAutoFit/>
          </a:bodyPr>
          <a:lstStyle/>
          <a:p>
            <a:r>
              <a:rPr lang="en-US" b="1" dirty="0" err="1"/>
              <a:t>barplot</a:t>
            </a:r>
            <a:r>
              <a:rPr lang="en-US" dirty="0"/>
              <a:t> is a general plot that allows you to aggregate the categorical data based off some function, by default the mean:</a:t>
            </a:r>
            <a:endParaRPr lang="en-ID" dirty="0"/>
          </a:p>
        </p:txBody>
      </p:sp>
      <p:pic>
        <p:nvPicPr>
          <p:cNvPr id="4" name="Picture 3">
            <a:extLst>
              <a:ext uri="{FF2B5EF4-FFF2-40B4-BE49-F238E27FC236}">
                <a16:creationId xmlns:a16="http://schemas.microsoft.com/office/drawing/2014/main" id="{CCB0A55F-110B-4C2F-A5AA-DDD45501AB61}"/>
              </a:ext>
            </a:extLst>
          </p:cNvPr>
          <p:cNvPicPr>
            <a:picLocks noChangeAspect="1"/>
          </p:cNvPicPr>
          <p:nvPr/>
        </p:nvPicPr>
        <p:blipFill>
          <a:blip r:embed="rId2"/>
          <a:stretch>
            <a:fillRect/>
          </a:stretch>
        </p:blipFill>
        <p:spPr>
          <a:xfrm>
            <a:off x="853805" y="2152354"/>
            <a:ext cx="5276850" cy="3924300"/>
          </a:xfrm>
          <a:prstGeom prst="rect">
            <a:avLst/>
          </a:prstGeom>
        </p:spPr>
      </p:pic>
    </p:spTree>
    <p:extLst>
      <p:ext uri="{BB962C8B-B14F-4D97-AF65-F5344CB8AC3E}">
        <p14:creationId xmlns:p14="http://schemas.microsoft.com/office/powerpoint/2010/main" val="64552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E3F954-5229-46C5-A1AA-378900E74BE3}"/>
              </a:ext>
            </a:extLst>
          </p:cNvPr>
          <p:cNvSpPr/>
          <p:nvPr/>
        </p:nvSpPr>
        <p:spPr>
          <a:xfrm>
            <a:off x="894943" y="804355"/>
            <a:ext cx="7049819" cy="646331"/>
          </a:xfrm>
          <a:prstGeom prst="rect">
            <a:avLst/>
          </a:prstGeom>
        </p:spPr>
        <p:txBody>
          <a:bodyPr wrap="square">
            <a:spAutoFit/>
          </a:bodyPr>
          <a:lstStyle/>
          <a:p>
            <a:r>
              <a:rPr lang="en-US" dirty="0"/>
              <a:t>You can change the estimator object to your own function, that converts a vector to a scalar:</a:t>
            </a:r>
            <a:endParaRPr lang="en-ID" dirty="0"/>
          </a:p>
        </p:txBody>
      </p:sp>
      <p:pic>
        <p:nvPicPr>
          <p:cNvPr id="2" name="Picture 1">
            <a:extLst>
              <a:ext uri="{FF2B5EF4-FFF2-40B4-BE49-F238E27FC236}">
                <a16:creationId xmlns:a16="http://schemas.microsoft.com/office/drawing/2014/main" id="{C9FA9050-B115-4266-A3C1-7A8192BF9954}"/>
              </a:ext>
            </a:extLst>
          </p:cNvPr>
          <p:cNvPicPr>
            <a:picLocks noChangeAspect="1"/>
          </p:cNvPicPr>
          <p:nvPr/>
        </p:nvPicPr>
        <p:blipFill>
          <a:blip r:embed="rId2"/>
          <a:stretch>
            <a:fillRect/>
          </a:stretch>
        </p:blipFill>
        <p:spPr>
          <a:xfrm>
            <a:off x="894943" y="1465277"/>
            <a:ext cx="1895475" cy="419100"/>
          </a:xfrm>
          <a:prstGeom prst="rect">
            <a:avLst/>
          </a:prstGeom>
        </p:spPr>
      </p:pic>
      <p:pic>
        <p:nvPicPr>
          <p:cNvPr id="3" name="Picture 2">
            <a:extLst>
              <a:ext uri="{FF2B5EF4-FFF2-40B4-BE49-F238E27FC236}">
                <a16:creationId xmlns:a16="http://schemas.microsoft.com/office/drawing/2014/main" id="{B78F78D9-4AD6-4679-A20A-0801D189B697}"/>
              </a:ext>
            </a:extLst>
          </p:cNvPr>
          <p:cNvPicPr>
            <a:picLocks noChangeAspect="1"/>
          </p:cNvPicPr>
          <p:nvPr/>
        </p:nvPicPr>
        <p:blipFill>
          <a:blip r:embed="rId3"/>
          <a:stretch>
            <a:fillRect/>
          </a:stretch>
        </p:blipFill>
        <p:spPr>
          <a:xfrm>
            <a:off x="894943" y="2072195"/>
            <a:ext cx="5867400" cy="3981450"/>
          </a:xfrm>
          <a:prstGeom prst="rect">
            <a:avLst/>
          </a:prstGeom>
        </p:spPr>
      </p:pic>
    </p:spTree>
    <p:extLst>
      <p:ext uri="{BB962C8B-B14F-4D97-AF65-F5344CB8AC3E}">
        <p14:creationId xmlns:p14="http://schemas.microsoft.com/office/powerpoint/2010/main" val="598988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4F46-3AAE-4F75-AE03-2C2F7EB70239}"/>
              </a:ext>
            </a:extLst>
          </p:cNvPr>
          <p:cNvSpPr>
            <a:spLocks noGrp="1"/>
          </p:cNvSpPr>
          <p:nvPr>
            <p:ph type="title"/>
          </p:nvPr>
        </p:nvSpPr>
        <p:spPr/>
        <p:txBody>
          <a:bodyPr/>
          <a:lstStyle/>
          <a:p>
            <a:r>
              <a:rPr lang="en-US" dirty="0" err="1"/>
              <a:t>countplot</a:t>
            </a:r>
            <a:endParaRPr lang="en-US" dirty="0">
              <a:solidFill>
                <a:srgbClr val="0070C0"/>
              </a:solidFill>
            </a:endParaRPr>
          </a:p>
        </p:txBody>
      </p:sp>
      <p:sp>
        <p:nvSpPr>
          <p:cNvPr id="5" name="Rectangle 4">
            <a:extLst>
              <a:ext uri="{FF2B5EF4-FFF2-40B4-BE49-F238E27FC236}">
                <a16:creationId xmlns:a16="http://schemas.microsoft.com/office/drawing/2014/main" id="{2AFED72C-3A0A-4A1C-A2F4-C7CE5428C5AB}"/>
              </a:ext>
            </a:extLst>
          </p:cNvPr>
          <p:cNvSpPr/>
          <p:nvPr/>
        </p:nvSpPr>
        <p:spPr>
          <a:xfrm>
            <a:off x="671208" y="1525319"/>
            <a:ext cx="7801583" cy="646331"/>
          </a:xfrm>
          <a:prstGeom prst="rect">
            <a:avLst/>
          </a:prstGeom>
        </p:spPr>
        <p:txBody>
          <a:bodyPr wrap="square">
            <a:spAutoFit/>
          </a:bodyPr>
          <a:lstStyle/>
          <a:p>
            <a:r>
              <a:rPr lang="en-US" dirty="0"/>
              <a:t>This is essentially the same as </a:t>
            </a:r>
            <a:r>
              <a:rPr lang="en-US" dirty="0" err="1"/>
              <a:t>barplot</a:t>
            </a:r>
            <a:r>
              <a:rPr lang="en-US" dirty="0"/>
              <a:t> except the estimator is explicitly counting the number of occurrences. Which is why we only pass the x value:</a:t>
            </a:r>
            <a:endParaRPr lang="en-ID" dirty="0"/>
          </a:p>
        </p:txBody>
      </p:sp>
      <p:pic>
        <p:nvPicPr>
          <p:cNvPr id="3" name="Picture 2">
            <a:extLst>
              <a:ext uri="{FF2B5EF4-FFF2-40B4-BE49-F238E27FC236}">
                <a16:creationId xmlns:a16="http://schemas.microsoft.com/office/drawing/2014/main" id="{E921CF5A-2525-4376-A7A7-F5CFE67EB54B}"/>
              </a:ext>
            </a:extLst>
          </p:cNvPr>
          <p:cNvPicPr>
            <a:picLocks noChangeAspect="1"/>
          </p:cNvPicPr>
          <p:nvPr/>
        </p:nvPicPr>
        <p:blipFill>
          <a:blip r:embed="rId2"/>
          <a:stretch>
            <a:fillRect/>
          </a:stretch>
        </p:blipFill>
        <p:spPr>
          <a:xfrm>
            <a:off x="800606" y="2171650"/>
            <a:ext cx="5305425" cy="3943350"/>
          </a:xfrm>
          <a:prstGeom prst="rect">
            <a:avLst/>
          </a:prstGeom>
        </p:spPr>
      </p:pic>
    </p:spTree>
    <p:extLst>
      <p:ext uri="{BB962C8B-B14F-4D97-AF65-F5344CB8AC3E}">
        <p14:creationId xmlns:p14="http://schemas.microsoft.com/office/powerpoint/2010/main" val="260666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3C1C-789C-4C7A-A322-41CC70437DF2}"/>
              </a:ext>
            </a:extLst>
          </p:cNvPr>
          <p:cNvSpPr>
            <a:spLocks noGrp="1"/>
          </p:cNvSpPr>
          <p:nvPr>
            <p:ph type="title"/>
          </p:nvPr>
        </p:nvSpPr>
        <p:spPr/>
        <p:txBody>
          <a:bodyPr/>
          <a:lstStyle/>
          <a:p>
            <a:r>
              <a:rPr lang="en-US" dirty="0"/>
              <a:t>boxplot</a:t>
            </a:r>
            <a:endParaRPr lang="en-ID" dirty="0"/>
          </a:p>
        </p:txBody>
      </p:sp>
      <p:sp>
        <p:nvSpPr>
          <p:cNvPr id="6" name="Rectangle 5">
            <a:extLst>
              <a:ext uri="{FF2B5EF4-FFF2-40B4-BE49-F238E27FC236}">
                <a16:creationId xmlns:a16="http://schemas.microsoft.com/office/drawing/2014/main" id="{B8ABC900-1E6D-414E-B64C-B1099DFCB50B}"/>
              </a:ext>
            </a:extLst>
          </p:cNvPr>
          <p:cNvSpPr/>
          <p:nvPr/>
        </p:nvSpPr>
        <p:spPr>
          <a:xfrm>
            <a:off x="737478" y="1358126"/>
            <a:ext cx="7669044" cy="1323439"/>
          </a:xfrm>
          <a:prstGeom prst="rect">
            <a:avLst/>
          </a:prstGeom>
        </p:spPr>
        <p:txBody>
          <a:bodyPr wrap="square">
            <a:spAutoFit/>
          </a:bodyPr>
          <a:lstStyle/>
          <a:p>
            <a:r>
              <a:rPr lang="en-US" sz="1600" dirty="0"/>
              <a:t>A box plot (or box-and-whisker plot) shows the distribution of quantitative data in a way that facilitates comparisons between variables or across levels of a categorical variable. The box shows the quartiles of the dataset while the whiskers extend to show the rest of the distribution, except for points that are determined to be “outliers” using a method that is a function of the inter-quartile range.</a:t>
            </a:r>
            <a:endParaRPr lang="en-ID" sz="1600" dirty="0"/>
          </a:p>
        </p:txBody>
      </p:sp>
      <p:pic>
        <p:nvPicPr>
          <p:cNvPr id="7" name="Picture 6">
            <a:extLst>
              <a:ext uri="{FF2B5EF4-FFF2-40B4-BE49-F238E27FC236}">
                <a16:creationId xmlns:a16="http://schemas.microsoft.com/office/drawing/2014/main" id="{590CB69E-639F-4AA9-B2C3-6DD30B86894B}"/>
              </a:ext>
            </a:extLst>
          </p:cNvPr>
          <p:cNvPicPr>
            <a:picLocks noChangeAspect="1"/>
          </p:cNvPicPr>
          <p:nvPr/>
        </p:nvPicPr>
        <p:blipFill>
          <a:blip r:embed="rId2"/>
          <a:stretch>
            <a:fillRect/>
          </a:stretch>
        </p:blipFill>
        <p:spPr>
          <a:xfrm>
            <a:off x="818847" y="2681565"/>
            <a:ext cx="5484678" cy="3508140"/>
          </a:xfrm>
          <a:prstGeom prst="rect">
            <a:avLst/>
          </a:prstGeom>
        </p:spPr>
      </p:pic>
    </p:spTree>
    <p:extLst>
      <p:ext uri="{BB962C8B-B14F-4D97-AF65-F5344CB8AC3E}">
        <p14:creationId xmlns:p14="http://schemas.microsoft.com/office/powerpoint/2010/main" val="333825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D57203-ECE2-4FF5-A193-F7FA21CB212E}"/>
              </a:ext>
            </a:extLst>
          </p:cNvPr>
          <p:cNvPicPr>
            <a:picLocks noChangeAspect="1"/>
          </p:cNvPicPr>
          <p:nvPr/>
        </p:nvPicPr>
        <p:blipFill>
          <a:blip r:embed="rId2"/>
          <a:stretch>
            <a:fillRect/>
          </a:stretch>
        </p:blipFill>
        <p:spPr>
          <a:xfrm>
            <a:off x="984823" y="801215"/>
            <a:ext cx="5248275" cy="3990975"/>
          </a:xfrm>
          <a:prstGeom prst="rect">
            <a:avLst/>
          </a:prstGeom>
        </p:spPr>
      </p:pic>
    </p:spTree>
    <p:extLst>
      <p:ext uri="{BB962C8B-B14F-4D97-AF65-F5344CB8AC3E}">
        <p14:creationId xmlns:p14="http://schemas.microsoft.com/office/powerpoint/2010/main" val="170254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6379</TotalTime>
  <Words>395</Words>
  <Application>Microsoft Office PowerPoint</Application>
  <PresentationFormat>On-screen Show (4:3)</PresentationFormat>
  <Paragraphs>33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Gotham</vt:lpstr>
      <vt:lpstr>Gotham Bold</vt:lpstr>
      <vt:lpstr>Gotham ExtraLight</vt:lpstr>
      <vt:lpstr>Gotham Medium</vt:lpstr>
      <vt:lpstr>Roboto</vt:lpstr>
      <vt:lpstr>Office Theme</vt:lpstr>
      <vt:lpstr>Categorical Plots</vt:lpstr>
      <vt:lpstr>Categorical Data Plots</vt:lpstr>
      <vt:lpstr>Imports</vt:lpstr>
      <vt:lpstr>Data</vt:lpstr>
      <vt:lpstr>barplot</vt:lpstr>
      <vt:lpstr>PowerPoint Presentation</vt:lpstr>
      <vt:lpstr>countplot</vt:lpstr>
      <vt:lpstr>boxplot</vt:lpstr>
      <vt:lpstr>PowerPoint Presentation</vt:lpstr>
      <vt:lpstr>PowerPoint Presentation</vt:lpstr>
      <vt:lpstr>violinplot</vt:lpstr>
      <vt:lpstr>PowerPoint Presentation</vt:lpstr>
      <vt:lpstr>PowerPoint Presentation</vt:lpstr>
      <vt:lpstr>stripplot</vt:lpstr>
      <vt:lpstr>PowerPoint Presentation</vt:lpstr>
      <vt:lpstr>PowerPoint Presentation</vt:lpstr>
      <vt:lpstr>PowerPoint Presentation</vt:lpstr>
      <vt:lpstr>swarmplot</vt:lpstr>
      <vt:lpstr>PowerPoint Presentation</vt:lpstr>
      <vt:lpstr>Combining Categorical Plot</vt:lpstr>
      <vt:lpstr>factorplot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Hasbi</dc:creator>
  <cp:lastModifiedBy>baronhartono@outlook.com</cp:lastModifiedBy>
  <cp:revision>617</cp:revision>
  <dcterms:created xsi:type="dcterms:W3CDTF">2015-11-07T11:59:24Z</dcterms:created>
  <dcterms:modified xsi:type="dcterms:W3CDTF">2018-07-19T08:51:03Z</dcterms:modified>
</cp:coreProperties>
</file>