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handoutMasterIdLst>
    <p:handoutMasterId r:id="rId14"/>
  </p:handoutMasterIdLst>
  <p:sldIdLst>
    <p:sldId id="299" r:id="rId2"/>
    <p:sldId id="315" r:id="rId3"/>
    <p:sldId id="300" r:id="rId4"/>
    <p:sldId id="301" r:id="rId5"/>
    <p:sldId id="302" r:id="rId6"/>
    <p:sldId id="303" r:id="rId7"/>
    <p:sldId id="304" r:id="rId8"/>
    <p:sldId id="305" r:id="rId9"/>
    <p:sldId id="306" r:id="rId10"/>
    <p:sldId id="317" r:id="rId11"/>
    <p:sldId id="318" r:id="rId12"/>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696"/>
    <a:srgbClr val="0CA087"/>
    <a:srgbClr val="00AC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1738" autoAdjust="0"/>
  </p:normalViewPr>
  <p:slideViewPr>
    <p:cSldViewPr snapToGrid="0">
      <p:cViewPr varScale="1">
        <p:scale>
          <a:sx n="79" d="100"/>
          <a:sy n="79" d="100"/>
        </p:scale>
        <p:origin x="1598" y="82"/>
      </p:cViewPr>
      <p:guideLst>
        <p:guide orient="horz" pos="2160"/>
        <p:guide pos="2880"/>
      </p:guideLst>
    </p:cSldViewPr>
  </p:slideViewPr>
  <p:notesTextViewPr>
    <p:cViewPr>
      <p:scale>
        <a:sx n="1" d="1"/>
        <a:sy n="1" d="1"/>
      </p:scale>
      <p:origin x="0" y="0"/>
    </p:cViewPr>
  </p:notesTextViewPr>
  <p:sorterViewPr>
    <p:cViewPr>
      <p:scale>
        <a:sx n="100" d="100"/>
        <a:sy n="100" d="100"/>
      </p:scale>
      <p:origin x="0" y="-1020"/>
    </p:cViewPr>
  </p:sorterViewPr>
  <p:notesViewPr>
    <p:cSldViewPr snapToGrid="0">
      <p:cViewPr varScale="1">
        <p:scale>
          <a:sx n="56" d="100"/>
          <a:sy n="56" d="100"/>
        </p:scale>
        <p:origin x="2856"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46CB205-DB7A-4E82-ACCC-8D6B1E676091}" type="datetimeFigureOut">
              <a:rPr lang="en-US" smtClean="0"/>
              <a:t>7/19/2018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CAC26BC-402D-4A80-B33D-8856C378B114}" type="slidenum">
              <a:rPr lang="en-US" smtClean="0"/>
              <a:t>‹#›</a:t>
            </a:fld>
            <a:endParaRPr lang="en-US"/>
          </a:p>
        </p:txBody>
      </p:sp>
    </p:spTree>
    <p:extLst>
      <p:ext uri="{BB962C8B-B14F-4D97-AF65-F5344CB8AC3E}">
        <p14:creationId xmlns:p14="http://schemas.microsoft.com/office/powerpoint/2010/main" val="6749289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C0E428-1BEE-4A93-9F4D-553B85161DE7}" type="datetimeFigureOut">
              <a:rPr lang="en-US" smtClean="0"/>
              <a:t>7/19/2018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B30E1F-FC88-4688-B1DC-35BF8B71191D}" type="slidenum">
              <a:rPr lang="en-US" smtClean="0"/>
              <a:t>‹#›</a:t>
            </a:fld>
            <a:endParaRPr lang="en-US"/>
          </a:p>
        </p:txBody>
      </p:sp>
    </p:spTree>
    <p:extLst>
      <p:ext uri="{BB962C8B-B14F-4D97-AF65-F5344CB8AC3E}">
        <p14:creationId xmlns:p14="http://schemas.microsoft.com/office/powerpoint/2010/main" val="1749429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B30E1F-FC88-4688-B1DC-35BF8B71191D}" type="slidenum">
              <a:rPr lang="en-US" smtClean="0"/>
              <a:t>1</a:t>
            </a:fld>
            <a:endParaRPr lang="en-US"/>
          </a:p>
        </p:txBody>
      </p:sp>
    </p:spTree>
    <p:extLst>
      <p:ext uri="{BB962C8B-B14F-4D97-AF65-F5344CB8AC3E}">
        <p14:creationId xmlns:p14="http://schemas.microsoft.com/office/powerpoint/2010/main" val="5336449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28" y="0"/>
            <a:ext cx="9142572" cy="6858000"/>
          </a:xfrm>
          <a:prstGeom prst="rect">
            <a:avLst/>
          </a:prstGeom>
        </p:spPr>
      </p:pic>
      <p:sp>
        <p:nvSpPr>
          <p:cNvPr id="4" name="Title 1"/>
          <p:cNvSpPr>
            <a:spLocks noGrp="1"/>
          </p:cNvSpPr>
          <p:nvPr>
            <p:ph type="ctrTitle"/>
          </p:nvPr>
        </p:nvSpPr>
        <p:spPr>
          <a:xfrm>
            <a:off x="685800" y="1122362"/>
            <a:ext cx="7772400" cy="3097213"/>
          </a:xfrm>
        </p:spPr>
        <p:txBody>
          <a:bodyPr anchor="b">
            <a:normAutofit/>
          </a:bodyPr>
          <a:lstStyle>
            <a:lvl1pPr algn="l">
              <a:defRPr sz="6600" b="1" u="none" spc="-300" baseline="0">
                <a:solidFill>
                  <a:schemeClr val="bg1"/>
                </a:solidFill>
                <a:latin typeface="Gotham Bold" panose="02000803030000020004" pitchFamily="2" charset="0"/>
              </a:defRPr>
            </a:lvl1pPr>
          </a:lstStyle>
          <a:p>
            <a:r>
              <a:rPr lang="en-US" dirty="0"/>
              <a:t>Click to edit Master title style</a:t>
            </a:r>
          </a:p>
        </p:txBody>
      </p:sp>
      <p:sp>
        <p:nvSpPr>
          <p:cNvPr id="5" name="Subtitle 2"/>
          <p:cNvSpPr>
            <a:spLocks noGrp="1"/>
          </p:cNvSpPr>
          <p:nvPr>
            <p:ph type="subTitle" idx="1"/>
          </p:nvPr>
        </p:nvSpPr>
        <p:spPr>
          <a:xfrm>
            <a:off x="685800" y="4356100"/>
            <a:ext cx="7772400" cy="901700"/>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6" name="Date Placeholder 3"/>
          <p:cNvSpPr>
            <a:spLocks noGrp="1"/>
          </p:cNvSpPr>
          <p:nvPr>
            <p:ph type="dt" sz="half" idx="10"/>
          </p:nvPr>
        </p:nvSpPr>
        <p:spPr>
          <a:xfrm>
            <a:off x="628650" y="6356351"/>
            <a:ext cx="2057400" cy="365125"/>
          </a:xfrm>
        </p:spPr>
        <p:txBody>
          <a:bodyPr/>
          <a:lstStyle/>
          <a:p>
            <a:fld id="{64AC52D6-6171-4E55-BA4D-986D1942EAAE}" type="datetimeFigureOut">
              <a:rPr lang="id-ID" smtClean="0"/>
              <a:t>19/07/2018</a:t>
            </a:fld>
            <a:endParaRPr lang="id-ID"/>
          </a:p>
        </p:txBody>
      </p:sp>
      <p:sp>
        <p:nvSpPr>
          <p:cNvPr id="9" name="Slide Number Placeholder 5"/>
          <p:cNvSpPr>
            <a:spLocks noGrp="1"/>
          </p:cNvSpPr>
          <p:nvPr>
            <p:ph type="sldNum" sz="quarter" idx="12"/>
          </p:nvPr>
        </p:nvSpPr>
        <p:spPr>
          <a:xfrm>
            <a:off x="6457950" y="6356351"/>
            <a:ext cx="2057400" cy="365125"/>
          </a:xfrm>
        </p:spPr>
        <p:txBody>
          <a:bodyPr/>
          <a:lstStyle/>
          <a:p>
            <a:fld id="{9F4AC59C-4AFB-4F73-ADD9-9B8E0F0E7A61}" type="slidenum">
              <a:rPr lang="id-ID" smtClean="0"/>
              <a:t>‹#›</a:t>
            </a:fld>
            <a:endParaRPr lang="id-ID"/>
          </a:p>
        </p:txBody>
      </p:sp>
      <p:sp>
        <p:nvSpPr>
          <p:cNvPr id="8" name="Rectangle 7"/>
          <p:cNvSpPr/>
          <p:nvPr userDrawn="1"/>
        </p:nvSpPr>
        <p:spPr>
          <a:xfrm>
            <a:off x="801710" y="682580"/>
            <a:ext cx="2944790" cy="439782"/>
          </a:xfrm>
          <a:prstGeom prst="rect">
            <a:avLst/>
          </a:prstGeom>
          <a:solidFill>
            <a:srgbClr val="0096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i="0" cap="none" spc="0" normalizeH="0" baseline="0" dirty="0">
                <a:latin typeface="Gotham Medium" panose="02000603030000020004" pitchFamily="2" charset="0"/>
              </a:rPr>
              <a:t>React Native Development</a:t>
            </a:r>
          </a:p>
        </p:txBody>
      </p:sp>
    </p:spTree>
    <p:extLst>
      <p:ext uri="{BB962C8B-B14F-4D97-AF65-F5344CB8AC3E}">
        <p14:creationId xmlns:p14="http://schemas.microsoft.com/office/powerpoint/2010/main" val="2416484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AC52D6-6171-4E55-BA4D-986D1942EAAE}" type="datetimeFigureOut">
              <a:rPr lang="id-ID" smtClean="0"/>
              <a:t>19/07/2018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9F4AC59C-4AFB-4F73-ADD9-9B8E0F0E7A61}" type="slidenum">
              <a:rPr lang="id-ID" smtClean="0"/>
              <a:t>‹#›</a:t>
            </a:fld>
            <a:endParaRPr lang="id-ID"/>
          </a:p>
        </p:txBody>
      </p:sp>
    </p:spTree>
    <p:extLst>
      <p:ext uri="{BB962C8B-B14F-4D97-AF65-F5344CB8AC3E}">
        <p14:creationId xmlns:p14="http://schemas.microsoft.com/office/powerpoint/2010/main" val="1646113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AC52D6-6171-4E55-BA4D-986D1942EAAE}" type="datetimeFigureOut">
              <a:rPr lang="id-ID" smtClean="0"/>
              <a:t>19/07/2018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F4AC59C-4AFB-4F73-ADD9-9B8E0F0E7A61}" type="slidenum">
              <a:rPr lang="id-ID" smtClean="0"/>
              <a:t>‹#›</a:t>
            </a:fld>
            <a:endParaRPr lang="id-ID"/>
          </a:p>
        </p:txBody>
      </p:sp>
    </p:spTree>
    <p:extLst>
      <p:ext uri="{BB962C8B-B14F-4D97-AF65-F5344CB8AC3E}">
        <p14:creationId xmlns:p14="http://schemas.microsoft.com/office/powerpoint/2010/main" val="42786637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AC52D6-6171-4E55-BA4D-986D1942EAAE}" type="datetimeFigureOut">
              <a:rPr lang="id-ID" smtClean="0"/>
              <a:t>19/07/2018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F4AC59C-4AFB-4F73-ADD9-9B8E0F0E7A61}" type="slidenum">
              <a:rPr lang="id-ID" smtClean="0"/>
              <a:t>‹#›</a:t>
            </a:fld>
            <a:endParaRPr lang="id-ID"/>
          </a:p>
        </p:txBody>
      </p:sp>
    </p:spTree>
    <p:extLst>
      <p:ext uri="{BB962C8B-B14F-4D97-AF65-F5344CB8AC3E}">
        <p14:creationId xmlns:p14="http://schemas.microsoft.com/office/powerpoint/2010/main" val="472850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2" name="Title 1"/>
          <p:cNvSpPr>
            <a:spLocks noGrp="1"/>
          </p:cNvSpPr>
          <p:nvPr>
            <p:ph type="title"/>
          </p:nvPr>
        </p:nvSpPr>
        <p:spPr/>
        <p:txBody>
          <a:bodyPr>
            <a:normAutofit/>
          </a:bodyPr>
          <a:lstStyle>
            <a:lvl1pPr>
              <a:defRPr sz="3600">
                <a:latin typeface="Gotham Medium" panose="02000603030000020004" pitchFamily="2" charset="0"/>
                <a:ea typeface="Gotham Medium" panose="02000603030000020004" pitchFamily="2" charset="0"/>
              </a:defRPr>
            </a:lvl1pPr>
          </a:lstStyle>
          <a:p>
            <a:r>
              <a:rPr lang="en-US" dirty="0"/>
              <a:t>Click to edit Master title style</a:t>
            </a:r>
          </a:p>
        </p:txBody>
      </p:sp>
      <p:sp>
        <p:nvSpPr>
          <p:cNvPr id="3" name="Content Placeholder 2"/>
          <p:cNvSpPr>
            <a:spLocks noGrp="1"/>
          </p:cNvSpPr>
          <p:nvPr>
            <p:ph idx="1"/>
          </p:nvPr>
        </p:nvSpPr>
        <p:spPr>
          <a:xfrm>
            <a:off x="628650" y="1825625"/>
            <a:ext cx="7886700" cy="4168775"/>
          </a:xfrm>
        </p:spPr>
        <p:txBody>
          <a:bodyPr>
            <a:normAutofit/>
          </a:bodyPr>
          <a:lstStyle>
            <a:lvl1pPr>
              <a:defRPr sz="2400">
                <a:latin typeface="Gotham" panose="02000604030000020004" pitchFamily="50" charset="0"/>
                <a:ea typeface="Gotham" panose="02000604030000020004" pitchFamily="50" charset="0"/>
              </a:defRPr>
            </a:lvl1pPr>
            <a:lvl2pPr>
              <a:defRPr sz="2000">
                <a:latin typeface="Gotham" panose="02000604030000020004" pitchFamily="50" charset="0"/>
                <a:ea typeface="Gotham" panose="02000604030000020004" pitchFamily="50" charset="0"/>
              </a:defRPr>
            </a:lvl2pPr>
            <a:lvl3pPr>
              <a:defRPr sz="1800">
                <a:latin typeface="Gotham" panose="02000604030000020004" pitchFamily="50" charset="0"/>
                <a:ea typeface="Gotham" panose="02000604030000020004" pitchFamily="50" charset="0"/>
              </a:defRPr>
            </a:lvl3pPr>
            <a:lvl4pPr>
              <a:defRPr sz="1600">
                <a:latin typeface="Gotham" panose="02000604030000020004" pitchFamily="50" charset="0"/>
                <a:ea typeface="Gotham" panose="02000604030000020004" pitchFamily="50" charset="0"/>
              </a:defRPr>
            </a:lvl4pPr>
            <a:lvl5pPr>
              <a:defRPr sz="1600">
                <a:latin typeface="Gotham" panose="02000604030000020004" pitchFamily="50" charset="0"/>
                <a:ea typeface="Gotham" panose="02000604030000020004" pitchFamily="50"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4AC52D6-6171-4E55-BA4D-986D1942EAAE}" type="datetimeFigureOut">
              <a:rPr lang="id-ID" smtClean="0"/>
              <a:t>19/07/2018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F4AC59C-4AFB-4F73-ADD9-9B8E0F0E7A61}" type="slidenum">
              <a:rPr lang="id-ID" smtClean="0"/>
              <a:t>‹#›</a:t>
            </a:fld>
            <a:endParaRPr lang="id-ID"/>
          </a:p>
        </p:txBody>
      </p:sp>
    </p:spTree>
    <p:extLst>
      <p:ext uri="{BB962C8B-B14F-4D97-AF65-F5344CB8AC3E}">
        <p14:creationId xmlns:p14="http://schemas.microsoft.com/office/powerpoint/2010/main" val="2797445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6" name="Rectangle 5"/>
          <p:cNvSpPr/>
          <p:nvPr userDrawn="1"/>
        </p:nvSpPr>
        <p:spPr>
          <a:xfrm>
            <a:off x="0" y="1883875"/>
            <a:ext cx="9144000" cy="2649490"/>
          </a:xfrm>
          <a:prstGeom prst="rect">
            <a:avLst/>
          </a:prstGeom>
          <a:solidFill>
            <a:srgbClr val="0A79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dirty="0"/>
          </a:p>
        </p:txBody>
      </p:sp>
      <p:sp>
        <p:nvSpPr>
          <p:cNvPr id="3" name="Date Placeholder 2"/>
          <p:cNvSpPr>
            <a:spLocks noGrp="1"/>
          </p:cNvSpPr>
          <p:nvPr>
            <p:ph type="dt" sz="half" idx="10"/>
          </p:nvPr>
        </p:nvSpPr>
        <p:spPr/>
        <p:txBody>
          <a:bodyPr/>
          <a:lstStyle/>
          <a:p>
            <a:fld id="{64AC52D6-6171-4E55-BA4D-986D1942EAAE}" type="datetimeFigureOut">
              <a:rPr lang="id-ID" smtClean="0"/>
              <a:t>19/07/2018</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9F4AC59C-4AFB-4F73-ADD9-9B8E0F0E7A61}" type="slidenum">
              <a:rPr lang="id-ID" smtClean="0"/>
              <a:t>‹#›</a:t>
            </a:fld>
            <a:endParaRPr lang="id-ID"/>
          </a:p>
        </p:txBody>
      </p:sp>
      <p:sp>
        <p:nvSpPr>
          <p:cNvPr id="10" name="Title 1"/>
          <p:cNvSpPr>
            <a:spLocks noGrp="1"/>
          </p:cNvSpPr>
          <p:nvPr>
            <p:ph type="title"/>
          </p:nvPr>
        </p:nvSpPr>
        <p:spPr>
          <a:xfrm>
            <a:off x="623888" y="2349500"/>
            <a:ext cx="7886700" cy="1162882"/>
          </a:xfrm>
        </p:spPr>
        <p:txBody>
          <a:bodyPr anchor="b">
            <a:normAutofit/>
          </a:bodyPr>
          <a:lstStyle>
            <a:lvl1pPr algn="ctr">
              <a:defRPr sz="4400">
                <a:solidFill>
                  <a:schemeClr val="bg1"/>
                </a:solidFill>
                <a:latin typeface="Gotham Medium" panose="02000603030000020004" pitchFamily="2" charset="0"/>
                <a:ea typeface="Gotham Medium" panose="02000603030000020004" pitchFamily="2" charset="0"/>
              </a:defRPr>
            </a:lvl1pPr>
          </a:lstStyle>
          <a:p>
            <a:r>
              <a:rPr lang="en-US" dirty="0"/>
              <a:t>Click to edit Master title style</a:t>
            </a:r>
          </a:p>
        </p:txBody>
      </p:sp>
      <p:sp>
        <p:nvSpPr>
          <p:cNvPr id="11" name="Text Placeholder 2"/>
          <p:cNvSpPr>
            <a:spLocks noGrp="1"/>
          </p:cNvSpPr>
          <p:nvPr>
            <p:ph type="body" idx="1"/>
          </p:nvPr>
        </p:nvSpPr>
        <p:spPr>
          <a:xfrm>
            <a:off x="623888" y="3657599"/>
            <a:ext cx="7886700" cy="457201"/>
          </a:xfrm>
        </p:spPr>
        <p:txBody>
          <a:bodyPr/>
          <a:lstStyle>
            <a:lvl1pPr marL="0" indent="0" algn="ctr">
              <a:buNone/>
              <a:defRPr sz="2400">
                <a:solidFill>
                  <a:schemeClr val="bg1"/>
                </a:solidFill>
                <a:latin typeface="Gotham ExtraLight" panose="02000603030000020004" pitchFamily="2" charset="0"/>
                <a:ea typeface="Gotham ExtraLight" panose="02000603030000020004"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455214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2" name="Title 1"/>
          <p:cNvSpPr>
            <a:spLocks noGrp="1"/>
          </p:cNvSpPr>
          <p:nvPr>
            <p:ph type="title"/>
          </p:nvPr>
        </p:nvSpPr>
        <p:spPr>
          <a:xfrm>
            <a:off x="623888" y="1709739"/>
            <a:ext cx="78867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AC52D6-6171-4E55-BA4D-986D1942EAAE}" type="datetimeFigureOut">
              <a:rPr lang="id-ID" smtClean="0"/>
              <a:t>19/07/2018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F4AC59C-4AFB-4F73-ADD9-9B8E0F0E7A61}" type="slidenum">
              <a:rPr lang="id-ID" smtClean="0"/>
              <a:t>‹#›</a:t>
            </a:fld>
            <a:endParaRPr lang="id-ID"/>
          </a:p>
        </p:txBody>
      </p:sp>
    </p:spTree>
    <p:extLst>
      <p:ext uri="{BB962C8B-B14F-4D97-AF65-F5344CB8AC3E}">
        <p14:creationId xmlns:p14="http://schemas.microsoft.com/office/powerpoint/2010/main" val="2686684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2" name="Title 1"/>
          <p:cNvSpPr>
            <a:spLocks noGrp="1"/>
          </p:cNvSpPr>
          <p:nvPr>
            <p:ph type="title"/>
          </p:nvPr>
        </p:nvSpPr>
        <p:spPr/>
        <p:txBody>
          <a:bodyPr>
            <a:normAutofit/>
          </a:bodyPr>
          <a:lstStyle>
            <a:lvl1pPr>
              <a:defRPr sz="3600">
                <a:latin typeface="Roboto" panose="02000000000000000000" pitchFamily="2" charset="0"/>
                <a:ea typeface="Roboto" panose="02000000000000000000" pitchFamily="2" charset="0"/>
              </a:defRPr>
            </a:lvl1pPr>
          </a:lstStyle>
          <a:p>
            <a:r>
              <a:rPr lang="en-US" dirty="0"/>
              <a:t>Click to edit Master title style</a:t>
            </a:r>
          </a:p>
        </p:txBody>
      </p:sp>
      <p:sp>
        <p:nvSpPr>
          <p:cNvPr id="3" name="Content Placeholder 2"/>
          <p:cNvSpPr>
            <a:spLocks noGrp="1"/>
          </p:cNvSpPr>
          <p:nvPr>
            <p:ph sz="half" idx="1"/>
          </p:nvPr>
        </p:nvSpPr>
        <p:spPr>
          <a:xfrm>
            <a:off x="628650" y="1825625"/>
            <a:ext cx="3886200" cy="4351338"/>
          </a:xfrm>
        </p:spPr>
        <p:txBody>
          <a:bodyPr>
            <a:normAutofit/>
          </a:bodyPr>
          <a:lstStyle>
            <a:lvl1pPr>
              <a:defRPr sz="2400">
                <a:latin typeface="Roboto" panose="02000000000000000000" pitchFamily="2" charset="0"/>
                <a:ea typeface="Roboto" panose="02000000000000000000" pitchFamily="2" charset="0"/>
              </a:defRPr>
            </a:lvl1pPr>
            <a:lvl2pPr>
              <a:defRPr sz="2000">
                <a:latin typeface="Roboto" panose="02000000000000000000" pitchFamily="2" charset="0"/>
                <a:ea typeface="Roboto" panose="02000000000000000000" pitchFamily="2" charset="0"/>
              </a:defRPr>
            </a:lvl2pPr>
            <a:lvl3pPr>
              <a:defRPr sz="1800">
                <a:latin typeface="Roboto" panose="02000000000000000000" pitchFamily="2" charset="0"/>
                <a:ea typeface="Roboto" panose="02000000000000000000" pitchFamily="2" charset="0"/>
              </a:defRPr>
            </a:lvl3pPr>
            <a:lvl4pPr>
              <a:defRPr sz="1600">
                <a:latin typeface="Roboto" panose="02000000000000000000" pitchFamily="2" charset="0"/>
                <a:ea typeface="Roboto" panose="02000000000000000000" pitchFamily="2" charset="0"/>
              </a:defRPr>
            </a:lvl4pPr>
            <a:lvl5pPr>
              <a:defRPr sz="1600">
                <a:latin typeface="Roboto" panose="02000000000000000000" pitchFamily="2" charset="0"/>
                <a:ea typeface="Roboto" panose="02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825625"/>
            <a:ext cx="3886200" cy="4351338"/>
          </a:xfrm>
        </p:spPr>
        <p:txBody>
          <a:bodyPr>
            <a:normAutofit/>
          </a:bodyPr>
          <a:lstStyle>
            <a:lvl1pPr>
              <a:defRPr sz="2400">
                <a:latin typeface="Roboto" panose="02000000000000000000" pitchFamily="2" charset="0"/>
                <a:ea typeface="Roboto" panose="02000000000000000000" pitchFamily="2" charset="0"/>
              </a:defRPr>
            </a:lvl1pPr>
            <a:lvl2pPr>
              <a:defRPr sz="2000">
                <a:latin typeface="Roboto" panose="02000000000000000000" pitchFamily="2" charset="0"/>
                <a:ea typeface="Roboto" panose="02000000000000000000" pitchFamily="2" charset="0"/>
              </a:defRPr>
            </a:lvl2pPr>
            <a:lvl3pPr>
              <a:defRPr sz="1800">
                <a:latin typeface="Roboto" panose="02000000000000000000" pitchFamily="2" charset="0"/>
                <a:ea typeface="Roboto" panose="02000000000000000000" pitchFamily="2" charset="0"/>
              </a:defRPr>
            </a:lvl3pPr>
            <a:lvl4pPr>
              <a:defRPr sz="1600">
                <a:latin typeface="Roboto" panose="02000000000000000000" pitchFamily="2" charset="0"/>
                <a:ea typeface="Roboto" panose="02000000000000000000" pitchFamily="2" charset="0"/>
              </a:defRPr>
            </a:lvl4pPr>
            <a:lvl5pPr>
              <a:defRPr sz="1600">
                <a:latin typeface="Roboto" panose="02000000000000000000" pitchFamily="2" charset="0"/>
                <a:ea typeface="Roboto" panose="02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64AC52D6-6171-4E55-BA4D-986D1942EAAE}" type="datetimeFigureOut">
              <a:rPr lang="id-ID" smtClean="0"/>
              <a:t>19/07/2018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9F4AC59C-4AFB-4F73-ADD9-9B8E0F0E7A61}" type="slidenum">
              <a:rPr lang="id-ID" smtClean="0"/>
              <a:t>‹#›</a:t>
            </a:fld>
            <a:endParaRPr lang="id-ID"/>
          </a:p>
        </p:txBody>
      </p:sp>
    </p:spTree>
    <p:extLst>
      <p:ext uri="{BB962C8B-B14F-4D97-AF65-F5344CB8AC3E}">
        <p14:creationId xmlns:p14="http://schemas.microsoft.com/office/powerpoint/2010/main" val="3797060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2" name="Title 1"/>
          <p:cNvSpPr>
            <a:spLocks noGrp="1"/>
          </p:cNvSpPr>
          <p:nvPr>
            <p:ph type="title"/>
          </p:nvPr>
        </p:nvSpPr>
        <p:spPr>
          <a:xfrm>
            <a:off x="629841" y="365126"/>
            <a:ext cx="7886700" cy="1325563"/>
          </a:xfrm>
        </p:spPr>
        <p:txBody>
          <a:bodyPr>
            <a:noAutofit/>
          </a:bodyPr>
          <a:lstStyle>
            <a:lvl1pPr>
              <a:defRPr sz="3600">
                <a:latin typeface="Roboto" panose="02000000000000000000" pitchFamily="2" charset="0"/>
                <a:ea typeface="Roboto" panose="02000000000000000000" pitchFamily="2" charset="0"/>
              </a:defRPr>
            </a:lvl1pPr>
          </a:lstStyle>
          <a:p>
            <a:r>
              <a:rPr lang="en-US" dirty="0"/>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000" b="1">
                <a:latin typeface="Roboto" panose="02000000000000000000" pitchFamily="2" charset="0"/>
                <a:ea typeface="Roboto" panose="02000000000000000000"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29842" y="2505075"/>
            <a:ext cx="3868340" cy="3684588"/>
          </a:xfrm>
        </p:spPr>
        <p:txBody>
          <a:bodyPr>
            <a:normAutofit/>
          </a:bodyPr>
          <a:lstStyle>
            <a:lvl1pPr>
              <a:defRPr sz="2400">
                <a:latin typeface="Roboto" panose="02000000000000000000" pitchFamily="2" charset="0"/>
                <a:ea typeface="Roboto" panose="02000000000000000000" pitchFamily="2" charset="0"/>
              </a:defRPr>
            </a:lvl1pPr>
            <a:lvl2pPr>
              <a:defRPr sz="2000">
                <a:latin typeface="Roboto" panose="02000000000000000000" pitchFamily="2" charset="0"/>
                <a:ea typeface="Roboto" panose="02000000000000000000" pitchFamily="2" charset="0"/>
              </a:defRPr>
            </a:lvl2pPr>
            <a:lvl3pPr>
              <a:defRPr sz="1800">
                <a:latin typeface="Roboto" panose="02000000000000000000" pitchFamily="2" charset="0"/>
                <a:ea typeface="Roboto" panose="02000000000000000000" pitchFamily="2" charset="0"/>
              </a:defRPr>
            </a:lvl3pPr>
            <a:lvl4pPr>
              <a:defRPr sz="1600">
                <a:latin typeface="Roboto" panose="02000000000000000000" pitchFamily="2" charset="0"/>
                <a:ea typeface="Roboto" panose="02000000000000000000" pitchFamily="2" charset="0"/>
              </a:defRPr>
            </a:lvl4pPr>
            <a:lvl5pPr>
              <a:defRPr sz="1600">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000" b="1">
                <a:latin typeface="Roboto" panose="02000000000000000000" pitchFamily="2" charset="0"/>
                <a:ea typeface="Roboto" panose="02000000000000000000"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normAutofit/>
          </a:bodyPr>
          <a:lstStyle>
            <a:lvl1pPr>
              <a:defRPr sz="2400">
                <a:latin typeface="Roboto" panose="02000000000000000000" pitchFamily="2" charset="0"/>
                <a:ea typeface="Roboto" panose="02000000000000000000" pitchFamily="2" charset="0"/>
              </a:defRPr>
            </a:lvl1pPr>
            <a:lvl2pPr>
              <a:defRPr sz="2000">
                <a:latin typeface="Roboto" panose="02000000000000000000" pitchFamily="2" charset="0"/>
                <a:ea typeface="Roboto" panose="02000000000000000000" pitchFamily="2" charset="0"/>
              </a:defRPr>
            </a:lvl2pPr>
            <a:lvl3pPr>
              <a:defRPr sz="1800">
                <a:latin typeface="Roboto" panose="02000000000000000000" pitchFamily="2" charset="0"/>
                <a:ea typeface="Roboto" panose="02000000000000000000" pitchFamily="2" charset="0"/>
              </a:defRPr>
            </a:lvl3pPr>
            <a:lvl4pPr>
              <a:defRPr sz="1600">
                <a:latin typeface="Roboto" panose="02000000000000000000" pitchFamily="2" charset="0"/>
                <a:ea typeface="Roboto" panose="02000000000000000000" pitchFamily="2" charset="0"/>
              </a:defRPr>
            </a:lvl4pPr>
            <a:lvl5pPr>
              <a:defRPr sz="1600">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AC52D6-6171-4E55-BA4D-986D1942EAAE}" type="datetimeFigureOut">
              <a:rPr lang="id-ID" smtClean="0"/>
              <a:t>19/07/2018</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9F4AC59C-4AFB-4F73-ADD9-9B8E0F0E7A61}" type="slidenum">
              <a:rPr lang="id-ID" smtClean="0"/>
              <a:t>‹#›</a:t>
            </a:fld>
            <a:endParaRPr lang="id-ID"/>
          </a:p>
        </p:txBody>
      </p:sp>
    </p:spTree>
    <p:extLst>
      <p:ext uri="{BB962C8B-B14F-4D97-AF65-F5344CB8AC3E}">
        <p14:creationId xmlns:p14="http://schemas.microsoft.com/office/powerpoint/2010/main" val="311221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AC52D6-6171-4E55-BA4D-986D1942EAAE}" type="datetimeFigureOut">
              <a:rPr lang="id-ID" smtClean="0"/>
              <a:t>19/07/2018</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9F4AC59C-4AFB-4F73-ADD9-9B8E0F0E7A61}" type="slidenum">
              <a:rPr lang="id-ID" smtClean="0"/>
              <a:t>‹#›</a:t>
            </a:fld>
            <a:endParaRPr lang="id-ID"/>
          </a:p>
        </p:txBody>
      </p:sp>
    </p:spTree>
    <p:extLst>
      <p:ext uri="{BB962C8B-B14F-4D97-AF65-F5344CB8AC3E}">
        <p14:creationId xmlns:p14="http://schemas.microsoft.com/office/powerpoint/2010/main" val="2384241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2" name="Date Placeholder 1"/>
          <p:cNvSpPr>
            <a:spLocks noGrp="1"/>
          </p:cNvSpPr>
          <p:nvPr>
            <p:ph type="dt" sz="half" idx="10"/>
          </p:nvPr>
        </p:nvSpPr>
        <p:spPr/>
        <p:txBody>
          <a:bodyPr/>
          <a:lstStyle/>
          <a:p>
            <a:fld id="{64AC52D6-6171-4E55-BA4D-986D1942EAAE}" type="datetimeFigureOut">
              <a:rPr lang="id-ID" smtClean="0"/>
              <a:t>19/07/2018</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9F4AC59C-4AFB-4F73-ADD9-9B8E0F0E7A61}" type="slidenum">
              <a:rPr lang="id-ID" smtClean="0"/>
              <a:t>‹#›</a:t>
            </a:fld>
            <a:endParaRPr lang="id-ID"/>
          </a:p>
        </p:txBody>
      </p:sp>
    </p:spTree>
    <p:extLst>
      <p:ext uri="{BB962C8B-B14F-4D97-AF65-F5344CB8AC3E}">
        <p14:creationId xmlns:p14="http://schemas.microsoft.com/office/powerpoint/2010/main" val="2009177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AC52D6-6171-4E55-BA4D-986D1942EAAE}" type="datetimeFigureOut">
              <a:rPr lang="id-ID" smtClean="0"/>
              <a:t>19/07/2018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9F4AC59C-4AFB-4F73-ADD9-9B8E0F0E7A61}" type="slidenum">
              <a:rPr lang="id-ID" smtClean="0"/>
              <a:t>‹#›</a:t>
            </a:fld>
            <a:endParaRPr lang="id-ID"/>
          </a:p>
        </p:txBody>
      </p:sp>
    </p:spTree>
    <p:extLst>
      <p:ext uri="{BB962C8B-B14F-4D97-AF65-F5344CB8AC3E}">
        <p14:creationId xmlns:p14="http://schemas.microsoft.com/office/powerpoint/2010/main" val="2276505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AC52D6-6171-4E55-BA4D-986D1942EAAE}" type="datetimeFigureOut">
              <a:rPr lang="id-ID" smtClean="0"/>
              <a:t>19/07/2018</a:t>
            </a:fld>
            <a:endParaRPr lang="id-ID"/>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4AC59C-4AFB-4F73-ADD9-9B8E0F0E7A61}" type="slidenum">
              <a:rPr lang="id-ID" smtClean="0"/>
              <a:t>‹#›</a:t>
            </a:fld>
            <a:endParaRPr lang="id-ID"/>
          </a:p>
        </p:txBody>
      </p:sp>
    </p:spTree>
    <p:extLst>
      <p:ext uri="{BB962C8B-B14F-4D97-AF65-F5344CB8AC3E}">
        <p14:creationId xmlns:p14="http://schemas.microsoft.com/office/powerpoint/2010/main" val="30315029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txStyles>
    <p:titleStyle>
      <a:lvl1pPr algn="l" defTabSz="914400" rtl="0" eaLnBrk="1" latinLnBrk="0" hangingPunct="1">
        <a:lnSpc>
          <a:spcPct val="90000"/>
        </a:lnSpc>
        <a:spcBef>
          <a:spcPct val="0"/>
        </a:spcBef>
        <a:buNone/>
        <a:defRPr sz="4400" kern="1200">
          <a:solidFill>
            <a:schemeClr val="tx1"/>
          </a:solidFill>
          <a:latin typeface="Gotham Medium" panose="02000603030000020004"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otham ExtraLight" panose="02000603030000020004"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otham ExtraLight" panose="02000603030000020004"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otham ExtraLight" panose="02000603030000020004"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otham ExtraLight" panose="02000603030000020004"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otham ExtraLight" panose="02000603030000020004"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dirty="0"/>
              <a:t>Matrix</a:t>
            </a:r>
            <a:br>
              <a:rPr lang="en-US" dirty="0"/>
            </a:br>
            <a:r>
              <a:rPr lang="en-US" dirty="0"/>
              <a:t>Plots</a:t>
            </a:r>
          </a:p>
        </p:txBody>
      </p:sp>
      <p:sp>
        <p:nvSpPr>
          <p:cNvPr id="3" name="Subtitle 2"/>
          <p:cNvSpPr>
            <a:spLocks noGrp="1"/>
          </p:cNvSpPr>
          <p:nvPr>
            <p:ph type="subTitle" idx="1"/>
          </p:nvPr>
        </p:nvSpPr>
        <p:spPr/>
        <p:txBody>
          <a:bodyPr/>
          <a:lstStyle/>
          <a:p>
            <a:endParaRPr lang="en-US" dirty="0">
              <a:solidFill>
                <a:schemeClr val="bg1"/>
              </a:solidFill>
            </a:endParaRPr>
          </a:p>
          <a:p>
            <a:r>
              <a:rPr lang="en-US" dirty="0">
                <a:solidFill>
                  <a:schemeClr val="bg1"/>
                </a:solidFill>
              </a:rPr>
              <a:t>Data Science Developer</a:t>
            </a:r>
          </a:p>
        </p:txBody>
      </p:sp>
      <p:sp>
        <p:nvSpPr>
          <p:cNvPr id="5" name="Rectangle 4">
            <a:extLst>
              <a:ext uri="{FF2B5EF4-FFF2-40B4-BE49-F238E27FC236}">
                <a16:creationId xmlns:a16="http://schemas.microsoft.com/office/drawing/2014/main" id="{2917E704-F52E-453E-A237-46FC9F83A5F9}"/>
              </a:ext>
            </a:extLst>
          </p:cNvPr>
          <p:cNvSpPr/>
          <p:nvPr/>
        </p:nvSpPr>
        <p:spPr>
          <a:xfrm>
            <a:off x="822959" y="4075889"/>
            <a:ext cx="1589502" cy="1436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A5781681-1928-4A7A-AA66-8FA4E1690ADB}"/>
              </a:ext>
            </a:extLst>
          </p:cNvPr>
          <p:cNvSpPr/>
          <p:nvPr/>
        </p:nvSpPr>
        <p:spPr>
          <a:xfrm>
            <a:off x="685800" y="651753"/>
            <a:ext cx="3059349" cy="470609"/>
          </a:xfrm>
          <a:prstGeom prst="rect">
            <a:avLst/>
          </a:prstGeom>
          <a:solidFill>
            <a:srgbClr val="00969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Module 02</a:t>
            </a:r>
            <a:endParaRPr lang="en-ID" dirty="0"/>
          </a:p>
        </p:txBody>
      </p:sp>
      <p:sp>
        <p:nvSpPr>
          <p:cNvPr id="7" name="Rectangle 6">
            <a:extLst>
              <a:ext uri="{FF2B5EF4-FFF2-40B4-BE49-F238E27FC236}">
                <a16:creationId xmlns:a16="http://schemas.microsoft.com/office/drawing/2014/main" id="{C71F9FAF-BB10-469C-889B-500A5EF73322}"/>
              </a:ext>
            </a:extLst>
          </p:cNvPr>
          <p:cNvSpPr/>
          <p:nvPr/>
        </p:nvSpPr>
        <p:spPr>
          <a:xfrm>
            <a:off x="822958" y="3158247"/>
            <a:ext cx="2182889" cy="1436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13189833"/>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EAC8-DCB2-4FF6-A25E-50DB906D7F30}"/>
              </a:ext>
            </a:extLst>
          </p:cNvPr>
          <p:cNvSpPr>
            <a:spLocks noGrp="1"/>
          </p:cNvSpPr>
          <p:nvPr>
            <p:ph type="title"/>
          </p:nvPr>
        </p:nvSpPr>
        <p:spPr/>
        <p:txBody>
          <a:bodyPr/>
          <a:lstStyle/>
          <a:p>
            <a:r>
              <a:rPr lang="en-US" dirty="0" err="1"/>
              <a:t>clustermap</a:t>
            </a:r>
            <a:endParaRPr lang="en-ID" dirty="0"/>
          </a:p>
        </p:txBody>
      </p:sp>
      <p:sp>
        <p:nvSpPr>
          <p:cNvPr id="4" name="Rectangle 3">
            <a:extLst>
              <a:ext uri="{FF2B5EF4-FFF2-40B4-BE49-F238E27FC236}">
                <a16:creationId xmlns:a16="http://schemas.microsoft.com/office/drawing/2014/main" id="{F40254EA-414A-4216-B6F3-6138A967E375}"/>
              </a:ext>
            </a:extLst>
          </p:cNvPr>
          <p:cNvSpPr/>
          <p:nvPr/>
        </p:nvSpPr>
        <p:spPr>
          <a:xfrm>
            <a:off x="817125" y="1398301"/>
            <a:ext cx="7782126" cy="584775"/>
          </a:xfrm>
          <a:prstGeom prst="rect">
            <a:avLst/>
          </a:prstGeom>
        </p:spPr>
        <p:txBody>
          <a:bodyPr wrap="square">
            <a:spAutoFit/>
          </a:bodyPr>
          <a:lstStyle/>
          <a:p>
            <a:r>
              <a:rPr lang="en-US" sz="1600" dirty="0"/>
              <a:t>The </a:t>
            </a:r>
            <a:r>
              <a:rPr lang="en-US" sz="1600" dirty="0" err="1"/>
              <a:t>clustermap</a:t>
            </a:r>
            <a:r>
              <a:rPr lang="en-US" sz="1600" dirty="0"/>
              <a:t> uses hierarchal clustering to produce a clustered version of the heatmap. For example:</a:t>
            </a:r>
            <a:endParaRPr lang="en-ID" sz="1600" dirty="0"/>
          </a:p>
        </p:txBody>
      </p:sp>
      <p:pic>
        <p:nvPicPr>
          <p:cNvPr id="3" name="Picture 2">
            <a:extLst>
              <a:ext uri="{FF2B5EF4-FFF2-40B4-BE49-F238E27FC236}">
                <a16:creationId xmlns:a16="http://schemas.microsoft.com/office/drawing/2014/main" id="{84821603-BD2D-4193-A935-9E123FE0930C}"/>
              </a:ext>
            </a:extLst>
          </p:cNvPr>
          <p:cNvPicPr>
            <a:picLocks noChangeAspect="1"/>
          </p:cNvPicPr>
          <p:nvPr/>
        </p:nvPicPr>
        <p:blipFill>
          <a:blip r:embed="rId2"/>
          <a:stretch>
            <a:fillRect/>
          </a:stretch>
        </p:blipFill>
        <p:spPr>
          <a:xfrm>
            <a:off x="899358" y="1983076"/>
            <a:ext cx="4888600" cy="4846715"/>
          </a:xfrm>
          <a:prstGeom prst="rect">
            <a:avLst/>
          </a:prstGeom>
        </p:spPr>
      </p:pic>
    </p:spTree>
    <p:extLst>
      <p:ext uri="{BB962C8B-B14F-4D97-AF65-F5344CB8AC3E}">
        <p14:creationId xmlns:p14="http://schemas.microsoft.com/office/powerpoint/2010/main" val="1951132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B283440-A29C-41DD-837E-64EBBF997D6E}"/>
              </a:ext>
            </a:extLst>
          </p:cNvPr>
          <p:cNvSpPr/>
          <p:nvPr/>
        </p:nvSpPr>
        <p:spPr>
          <a:xfrm>
            <a:off x="525295" y="244070"/>
            <a:ext cx="7840492" cy="1077218"/>
          </a:xfrm>
          <a:prstGeom prst="rect">
            <a:avLst/>
          </a:prstGeom>
        </p:spPr>
        <p:txBody>
          <a:bodyPr wrap="square">
            <a:spAutoFit/>
          </a:bodyPr>
          <a:lstStyle/>
          <a:p>
            <a:r>
              <a:rPr lang="en-US" sz="1600" dirty="0">
                <a:solidFill>
                  <a:srgbClr val="000000"/>
                </a:solidFill>
                <a:latin typeface="Helvetica Neue"/>
              </a:rPr>
              <a:t>Notice now how the years and months are no longer in order, instead they are grouped by similarity in value (passenger count). That means we can begin to infer things from this plot, such as August and July being similar (makes sense, since they are both summer travel months)</a:t>
            </a:r>
            <a:endParaRPr lang="en-ID" sz="1600" dirty="0"/>
          </a:p>
        </p:txBody>
      </p:sp>
      <p:pic>
        <p:nvPicPr>
          <p:cNvPr id="3" name="Picture 2">
            <a:extLst>
              <a:ext uri="{FF2B5EF4-FFF2-40B4-BE49-F238E27FC236}">
                <a16:creationId xmlns:a16="http://schemas.microsoft.com/office/drawing/2014/main" id="{2BE6C6F3-E360-4B27-91DD-E924E5C0FF78}"/>
              </a:ext>
            </a:extLst>
          </p:cNvPr>
          <p:cNvPicPr>
            <a:picLocks noChangeAspect="1"/>
          </p:cNvPicPr>
          <p:nvPr/>
        </p:nvPicPr>
        <p:blipFill>
          <a:blip r:embed="rId2"/>
          <a:stretch>
            <a:fillRect/>
          </a:stretch>
        </p:blipFill>
        <p:spPr>
          <a:xfrm>
            <a:off x="416051" y="1289686"/>
            <a:ext cx="5595643" cy="5568314"/>
          </a:xfrm>
          <a:prstGeom prst="rect">
            <a:avLst/>
          </a:prstGeom>
        </p:spPr>
      </p:pic>
    </p:spTree>
    <p:extLst>
      <p:ext uri="{BB962C8B-B14F-4D97-AF65-F5344CB8AC3E}">
        <p14:creationId xmlns:p14="http://schemas.microsoft.com/office/powerpoint/2010/main" val="1035530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26A0A-A69D-44C0-A89C-4A47AB08625D}"/>
              </a:ext>
            </a:extLst>
          </p:cNvPr>
          <p:cNvSpPr>
            <a:spLocks noGrp="1"/>
          </p:cNvSpPr>
          <p:nvPr>
            <p:ph type="title"/>
          </p:nvPr>
        </p:nvSpPr>
        <p:spPr/>
        <p:txBody>
          <a:bodyPr/>
          <a:lstStyle/>
          <a:p>
            <a:r>
              <a:rPr lang="en-US" dirty="0"/>
              <a:t>Matrix Plots</a:t>
            </a:r>
            <a:endParaRPr lang="en-ID" dirty="0"/>
          </a:p>
        </p:txBody>
      </p:sp>
      <p:sp>
        <p:nvSpPr>
          <p:cNvPr id="3" name="Content Placeholder 2">
            <a:extLst>
              <a:ext uri="{FF2B5EF4-FFF2-40B4-BE49-F238E27FC236}">
                <a16:creationId xmlns:a16="http://schemas.microsoft.com/office/drawing/2014/main" id="{7DAED348-7FEB-4B82-BFD6-4A344BCFFA50}"/>
              </a:ext>
            </a:extLst>
          </p:cNvPr>
          <p:cNvSpPr>
            <a:spLocks noGrp="1"/>
          </p:cNvSpPr>
          <p:nvPr>
            <p:ph idx="1"/>
          </p:nvPr>
        </p:nvSpPr>
        <p:spPr/>
        <p:txBody>
          <a:bodyPr/>
          <a:lstStyle/>
          <a:p>
            <a:pPr marL="0" indent="0">
              <a:buNone/>
            </a:pPr>
            <a:r>
              <a:rPr lang="en-US" dirty="0"/>
              <a:t>Matrix plots allow you to plot data as color-encoded matrices and can also be used to indicate clusters within the data (later in the machine learning section we will learn how to formally cluster data).</a:t>
            </a:r>
          </a:p>
          <a:p>
            <a:pPr marL="0" indent="0">
              <a:buNone/>
            </a:pPr>
            <a:endParaRPr lang="en-US" dirty="0"/>
          </a:p>
          <a:p>
            <a:pPr marL="0" indent="0">
              <a:buNone/>
            </a:pPr>
            <a:r>
              <a:rPr lang="en-US" dirty="0"/>
              <a:t>Let's begin by exploring </a:t>
            </a:r>
            <a:r>
              <a:rPr lang="en-US" dirty="0" err="1"/>
              <a:t>seaborn's</a:t>
            </a:r>
            <a:r>
              <a:rPr lang="en-US" dirty="0"/>
              <a:t> heatmap and </a:t>
            </a:r>
            <a:r>
              <a:rPr lang="en-US" dirty="0" err="1"/>
              <a:t>clutermap</a:t>
            </a:r>
            <a:r>
              <a:rPr lang="en-US" dirty="0"/>
              <a:t>:</a:t>
            </a:r>
            <a:endParaRPr lang="en-ID" sz="2400" dirty="0"/>
          </a:p>
        </p:txBody>
      </p:sp>
    </p:spTree>
    <p:extLst>
      <p:ext uri="{BB962C8B-B14F-4D97-AF65-F5344CB8AC3E}">
        <p14:creationId xmlns:p14="http://schemas.microsoft.com/office/powerpoint/2010/main" val="3426436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84D84-BF75-48B4-AB6A-6CC0FF589CF2}"/>
              </a:ext>
            </a:extLst>
          </p:cNvPr>
          <p:cNvSpPr>
            <a:spLocks noGrp="1"/>
          </p:cNvSpPr>
          <p:nvPr>
            <p:ph type="title"/>
          </p:nvPr>
        </p:nvSpPr>
        <p:spPr/>
        <p:txBody>
          <a:bodyPr/>
          <a:lstStyle/>
          <a:p>
            <a:r>
              <a:rPr lang="en-US" dirty="0"/>
              <a:t>Imports</a:t>
            </a:r>
          </a:p>
        </p:txBody>
      </p:sp>
      <p:pic>
        <p:nvPicPr>
          <p:cNvPr id="4" name="Picture 3">
            <a:extLst>
              <a:ext uri="{FF2B5EF4-FFF2-40B4-BE49-F238E27FC236}">
                <a16:creationId xmlns:a16="http://schemas.microsoft.com/office/drawing/2014/main" id="{7006D143-90E8-49E4-A420-FDB26F4B031D}"/>
              </a:ext>
            </a:extLst>
          </p:cNvPr>
          <p:cNvPicPr>
            <a:picLocks noChangeAspect="1"/>
          </p:cNvPicPr>
          <p:nvPr/>
        </p:nvPicPr>
        <p:blipFill>
          <a:blip r:embed="rId2"/>
          <a:stretch>
            <a:fillRect/>
          </a:stretch>
        </p:blipFill>
        <p:spPr>
          <a:xfrm>
            <a:off x="1024444" y="1690689"/>
            <a:ext cx="2114550" cy="581025"/>
          </a:xfrm>
          <a:prstGeom prst="rect">
            <a:avLst/>
          </a:prstGeom>
        </p:spPr>
      </p:pic>
    </p:spTree>
    <p:extLst>
      <p:ext uri="{BB962C8B-B14F-4D97-AF65-F5344CB8AC3E}">
        <p14:creationId xmlns:p14="http://schemas.microsoft.com/office/powerpoint/2010/main" val="237098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2833D-9F44-4908-86A2-72A328857323}"/>
              </a:ext>
            </a:extLst>
          </p:cNvPr>
          <p:cNvSpPr>
            <a:spLocks noGrp="1"/>
          </p:cNvSpPr>
          <p:nvPr>
            <p:ph type="title"/>
          </p:nvPr>
        </p:nvSpPr>
        <p:spPr/>
        <p:txBody>
          <a:bodyPr/>
          <a:lstStyle/>
          <a:p>
            <a:r>
              <a:rPr lang="en-US"/>
              <a:t>Data</a:t>
            </a:r>
            <a:endParaRPr lang="en-US" sz="2800" dirty="0">
              <a:solidFill>
                <a:srgbClr val="0070C0"/>
              </a:solidFill>
            </a:endParaRPr>
          </a:p>
        </p:txBody>
      </p:sp>
      <p:pic>
        <p:nvPicPr>
          <p:cNvPr id="4" name="Picture 3">
            <a:extLst>
              <a:ext uri="{FF2B5EF4-FFF2-40B4-BE49-F238E27FC236}">
                <a16:creationId xmlns:a16="http://schemas.microsoft.com/office/drawing/2014/main" id="{0F76E844-DCD5-494B-9B01-A44B8A6C9A1A}"/>
              </a:ext>
            </a:extLst>
          </p:cNvPr>
          <p:cNvPicPr>
            <a:picLocks noChangeAspect="1"/>
          </p:cNvPicPr>
          <p:nvPr/>
        </p:nvPicPr>
        <p:blipFill>
          <a:blip r:embed="rId2"/>
          <a:stretch>
            <a:fillRect/>
          </a:stretch>
        </p:blipFill>
        <p:spPr>
          <a:xfrm>
            <a:off x="774159" y="1308479"/>
            <a:ext cx="3875662" cy="5469969"/>
          </a:xfrm>
          <a:prstGeom prst="rect">
            <a:avLst/>
          </a:prstGeom>
        </p:spPr>
      </p:pic>
    </p:spTree>
    <p:extLst>
      <p:ext uri="{BB962C8B-B14F-4D97-AF65-F5344CB8AC3E}">
        <p14:creationId xmlns:p14="http://schemas.microsoft.com/office/powerpoint/2010/main" val="1201376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25B7C-20C9-4D24-A3FC-A2D86FAE3135}"/>
              </a:ext>
            </a:extLst>
          </p:cNvPr>
          <p:cNvSpPr>
            <a:spLocks noGrp="1"/>
          </p:cNvSpPr>
          <p:nvPr>
            <p:ph type="title"/>
          </p:nvPr>
        </p:nvSpPr>
        <p:spPr/>
        <p:txBody>
          <a:bodyPr/>
          <a:lstStyle/>
          <a:p>
            <a:r>
              <a:rPr lang="en-US" dirty="0"/>
              <a:t>Heatmap</a:t>
            </a:r>
            <a:endParaRPr lang="en-US" dirty="0">
              <a:solidFill>
                <a:srgbClr val="0070C0"/>
              </a:solidFill>
            </a:endParaRPr>
          </a:p>
        </p:txBody>
      </p:sp>
      <p:sp>
        <p:nvSpPr>
          <p:cNvPr id="4" name="Rectangle 3">
            <a:extLst>
              <a:ext uri="{FF2B5EF4-FFF2-40B4-BE49-F238E27FC236}">
                <a16:creationId xmlns:a16="http://schemas.microsoft.com/office/drawing/2014/main" id="{6AA8E4A0-1829-4627-BE8C-6F0E141EF69A}"/>
              </a:ext>
            </a:extLst>
          </p:cNvPr>
          <p:cNvSpPr/>
          <p:nvPr/>
        </p:nvSpPr>
        <p:spPr>
          <a:xfrm>
            <a:off x="836579" y="1398301"/>
            <a:ext cx="7607030" cy="584775"/>
          </a:xfrm>
          <a:prstGeom prst="rect">
            <a:avLst/>
          </a:prstGeom>
        </p:spPr>
        <p:txBody>
          <a:bodyPr wrap="square">
            <a:spAutoFit/>
          </a:bodyPr>
          <a:lstStyle/>
          <a:p>
            <a:r>
              <a:rPr lang="en-US" sz="1600" dirty="0"/>
              <a:t>In order for a heatmap to work properly, your data should already be in a matrix form, the </a:t>
            </a:r>
            <a:r>
              <a:rPr lang="en-US" sz="1600" dirty="0" err="1"/>
              <a:t>sns.heatmap</a:t>
            </a:r>
            <a:r>
              <a:rPr lang="en-US" sz="1600" dirty="0"/>
              <a:t> function basically just colors it in for you. For example:</a:t>
            </a:r>
            <a:endParaRPr lang="en-ID" sz="1600" dirty="0"/>
          </a:p>
        </p:txBody>
      </p:sp>
      <p:pic>
        <p:nvPicPr>
          <p:cNvPr id="6" name="Picture 5">
            <a:extLst>
              <a:ext uri="{FF2B5EF4-FFF2-40B4-BE49-F238E27FC236}">
                <a16:creationId xmlns:a16="http://schemas.microsoft.com/office/drawing/2014/main" id="{C0DF5244-B97A-4CA8-B8BB-67F2ECC7507C}"/>
              </a:ext>
            </a:extLst>
          </p:cNvPr>
          <p:cNvPicPr>
            <a:picLocks noChangeAspect="1"/>
          </p:cNvPicPr>
          <p:nvPr/>
        </p:nvPicPr>
        <p:blipFill>
          <a:blip r:embed="rId2"/>
          <a:stretch>
            <a:fillRect/>
          </a:stretch>
        </p:blipFill>
        <p:spPr>
          <a:xfrm>
            <a:off x="939733" y="2076856"/>
            <a:ext cx="4210050" cy="4572000"/>
          </a:xfrm>
          <a:prstGeom prst="rect">
            <a:avLst/>
          </a:prstGeom>
        </p:spPr>
      </p:pic>
    </p:spTree>
    <p:extLst>
      <p:ext uri="{BB962C8B-B14F-4D97-AF65-F5344CB8AC3E}">
        <p14:creationId xmlns:p14="http://schemas.microsoft.com/office/powerpoint/2010/main" val="645522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97D3222-035B-4C33-9F3B-B37BA8D07E05}"/>
              </a:ext>
            </a:extLst>
          </p:cNvPr>
          <p:cNvPicPr>
            <a:picLocks noChangeAspect="1"/>
          </p:cNvPicPr>
          <p:nvPr/>
        </p:nvPicPr>
        <p:blipFill>
          <a:blip r:embed="rId2"/>
          <a:stretch>
            <a:fillRect/>
          </a:stretch>
        </p:blipFill>
        <p:spPr>
          <a:xfrm>
            <a:off x="765852" y="216547"/>
            <a:ext cx="4457901" cy="3217794"/>
          </a:xfrm>
          <a:prstGeom prst="rect">
            <a:avLst/>
          </a:prstGeom>
        </p:spPr>
      </p:pic>
      <p:pic>
        <p:nvPicPr>
          <p:cNvPr id="3" name="Picture 2">
            <a:extLst>
              <a:ext uri="{FF2B5EF4-FFF2-40B4-BE49-F238E27FC236}">
                <a16:creationId xmlns:a16="http://schemas.microsoft.com/office/drawing/2014/main" id="{5598673D-C608-4394-A35A-06CB19B015D7}"/>
              </a:ext>
            </a:extLst>
          </p:cNvPr>
          <p:cNvPicPr>
            <a:picLocks noChangeAspect="1"/>
          </p:cNvPicPr>
          <p:nvPr/>
        </p:nvPicPr>
        <p:blipFill>
          <a:blip r:embed="rId3"/>
          <a:stretch>
            <a:fillRect/>
          </a:stretch>
        </p:blipFill>
        <p:spPr>
          <a:xfrm>
            <a:off x="765852" y="3429000"/>
            <a:ext cx="4623070" cy="3324925"/>
          </a:xfrm>
          <a:prstGeom prst="rect">
            <a:avLst/>
          </a:prstGeom>
        </p:spPr>
      </p:pic>
    </p:spTree>
    <p:extLst>
      <p:ext uri="{BB962C8B-B14F-4D97-AF65-F5344CB8AC3E}">
        <p14:creationId xmlns:p14="http://schemas.microsoft.com/office/powerpoint/2010/main" val="598988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62143BD-3186-48C9-A5EA-D49AF50C6B14}"/>
              </a:ext>
            </a:extLst>
          </p:cNvPr>
          <p:cNvPicPr>
            <a:picLocks noChangeAspect="1"/>
          </p:cNvPicPr>
          <p:nvPr/>
        </p:nvPicPr>
        <p:blipFill>
          <a:blip r:embed="rId2"/>
          <a:stretch>
            <a:fillRect/>
          </a:stretch>
        </p:blipFill>
        <p:spPr>
          <a:xfrm>
            <a:off x="819353" y="1170054"/>
            <a:ext cx="6610350" cy="4829175"/>
          </a:xfrm>
          <a:prstGeom prst="rect">
            <a:avLst/>
          </a:prstGeom>
        </p:spPr>
      </p:pic>
      <p:sp>
        <p:nvSpPr>
          <p:cNvPr id="7" name="Rectangle 6">
            <a:extLst>
              <a:ext uri="{FF2B5EF4-FFF2-40B4-BE49-F238E27FC236}">
                <a16:creationId xmlns:a16="http://schemas.microsoft.com/office/drawing/2014/main" id="{DB914079-FB49-4597-9B2E-50188A9FB8BB}"/>
              </a:ext>
            </a:extLst>
          </p:cNvPr>
          <p:cNvSpPr/>
          <p:nvPr/>
        </p:nvSpPr>
        <p:spPr>
          <a:xfrm>
            <a:off x="819353" y="674105"/>
            <a:ext cx="2259849" cy="369332"/>
          </a:xfrm>
          <a:prstGeom prst="rect">
            <a:avLst/>
          </a:prstGeom>
        </p:spPr>
        <p:txBody>
          <a:bodyPr wrap="none">
            <a:spAutoFit/>
          </a:bodyPr>
          <a:lstStyle/>
          <a:p>
            <a:r>
              <a:rPr lang="en-US" dirty="0"/>
              <a:t>Or for the flights data:</a:t>
            </a:r>
            <a:endParaRPr lang="en-ID" dirty="0"/>
          </a:p>
        </p:txBody>
      </p:sp>
    </p:spTree>
    <p:extLst>
      <p:ext uri="{BB962C8B-B14F-4D97-AF65-F5344CB8AC3E}">
        <p14:creationId xmlns:p14="http://schemas.microsoft.com/office/powerpoint/2010/main" val="2606663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B532E30-E1ED-474F-8917-611AEF47F59D}"/>
              </a:ext>
            </a:extLst>
          </p:cNvPr>
          <p:cNvPicPr>
            <a:picLocks noChangeAspect="1"/>
          </p:cNvPicPr>
          <p:nvPr/>
        </p:nvPicPr>
        <p:blipFill>
          <a:blip r:embed="rId2"/>
          <a:stretch>
            <a:fillRect/>
          </a:stretch>
        </p:blipFill>
        <p:spPr>
          <a:xfrm>
            <a:off x="576567" y="906699"/>
            <a:ext cx="7562850" cy="4305300"/>
          </a:xfrm>
          <a:prstGeom prst="rect">
            <a:avLst/>
          </a:prstGeom>
        </p:spPr>
      </p:pic>
    </p:spTree>
    <p:extLst>
      <p:ext uri="{BB962C8B-B14F-4D97-AF65-F5344CB8AC3E}">
        <p14:creationId xmlns:p14="http://schemas.microsoft.com/office/powerpoint/2010/main" val="2232177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00FCBAA-37FA-489D-B754-9BB645DE338C}"/>
              </a:ext>
            </a:extLst>
          </p:cNvPr>
          <p:cNvPicPr>
            <a:picLocks noChangeAspect="1"/>
          </p:cNvPicPr>
          <p:nvPr/>
        </p:nvPicPr>
        <p:blipFill>
          <a:blip r:embed="rId2"/>
          <a:stretch>
            <a:fillRect/>
          </a:stretch>
        </p:blipFill>
        <p:spPr>
          <a:xfrm>
            <a:off x="951486" y="900112"/>
            <a:ext cx="6229350" cy="4143375"/>
          </a:xfrm>
          <a:prstGeom prst="rect">
            <a:avLst/>
          </a:prstGeom>
        </p:spPr>
      </p:pic>
    </p:spTree>
    <p:extLst>
      <p:ext uri="{BB962C8B-B14F-4D97-AF65-F5344CB8AC3E}">
        <p14:creationId xmlns:p14="http://schemas.microsoft.com/office/powerpoint/2010/main" val="398183378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6344</TotalTime>
  <Words>173</Words>
  <Application>Microsoft Office PowerPoint</Application>
  <PresentationFormat>On-screen Show (4:3)</PresentationFormat>
  <Paragraphs>17</Paragraphs>
  <Slides>11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Gotham</vt:lpstr>
      <vt:lpstr>Gotham Bold</vt:lpstr>
      <vt:lpstr>Gotham ExtraLight</vt:lpstr>
      <vt:lpstr>Gotham Medium</vt:lpstr>
      <vt:lpstr>Helvetica Neue</vt:lpstr>
      <vt:lpstr>Roboto</vt:lpstr>
      <vt:lpstr>Office Theme</vt:lpstr>
      <vt:lpstr>Matrix Plots</vt:lpstr>
      <vt:lpstr>Matrix Plots</vt:lpstr>
      <vt:lpstr>Imports</vt:lpstr>
      <vt:lpstr>Data</vt:lpstr>
      <vt:lpstr>Heatmap</vt:lpstr>
      <vt:lpstr>PowerPoint Presentation</vt:lpstr>
      <vt:lpstr>PowerPoint Presentation</vt:lpstr>
      <vt:lpstr>PowerPoint Presentation</vt:lpstr>
      <vt:lpstr>PowerPoint Presentation</vt:lpstr>
      <vt:lpstr>clustermap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Hasbi</dc:creator>
  <cp:lastModifiedBy>baronhartono@outlook.com</cp:lastModifiedBy>
  <cp:revision>583</cp:revision>
  <dcterms:created xsi:type="dcterms:W3CDTF">2015-11-07T11:59:24Z</dcterms:created>
  <dcterms:modified xsi:type="dcterms:W3CDTF">2018-07-19T09:54:18Z</dcterms:modified>
</cp:coreProperties>
</file>