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handoutMasterIdLst>
    <p:handoutMasterId r:id="rId15"/>
  </p:handoutMasterIdLst>
  <p:sldIdLst>
    <p:sldId id="299" r:id="rId2"/>
    <p:sldId id="315" r:id="rId3"/>
    <p:sldId id="300" r:id="rId4"/>
    <p:sldId id="301" r:id="rId5"/>
    <p:sldId id="302" r:id="rId6"/>
    <p:sldId id="303" r:id="rId7"/>
    <p:sldId id="304" r:id="rId8"/>
    <p:sldId id="305" r:id="rId9"/>
    <p:sldId id="320" r:id="rId10"/>
    <p:sldId id="316" r:id="rId11"/>
    <p:sldId id="317" r:id="rId12"/>
    <p:sldId id="319" r:id="rId13"/>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696"/>
    <a:srgbClr val="0CA087"/>
    <a:srgbClr val="00AC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1738" autoAdjust="0"/>
  </p:normalViewPr>
  <p:slideViewPr>
    <p:cSldViewPr snapToGrid="0">
      <p:cViewPr varScale="1">
        <p:scale>
          <a:sx n="79" d="100"/>
          <a:sy n="79" d="100"/>
        </p:scale>
        <p:origin x="1598" y="82"/>
      </p:cViewPr>
      <p:guideLst>
        <p:guide orient="horz" pos="2160"/>
        <p:guide pos="2880"/>
      </p:guideLst>
    </p:cSldViewPr>
  </p:slideViewPr>
  <p:notesTextViewPr>
    <p:cViewPr>
      <p:scale>
        <a:sx n="1" d="1"/>
        <a:sy n="1" d="1"/>
      </p:scale>
      <p:origin x="0" y="0"/>
    </p:cViewPr>
  </p:notesTextViewPr>
  <p:sorterViewPr>
    <p:cViewPr>
      <p:scale>
        <a:sx n="100" d="100"/>
        <a:sy n="100" d="100"/>
      </p:scale>
      <p:origin x="0" y="-1020"/>
    </p:cViewPr>
  </p:sorterViewPr>
  <p:notesViewPr>
    <p:cSldViewPr snapToGrid="0">
      <p:cViewPr varScale="1">
        <p:scale>
          <a:sx n="56" d="100"/>
          <a:sy n="56" d="100"/>
        </p:scale>
        <p:origin x="2856"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46CB205-DB7A-4E82-ACCC-8D6B1E676091}" type="datetimeFigureOut">
              <a:rPr lang="en-US" smtClean="0"/>
              <a:t>7/19/2018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CAC26BC-402D-4A80-B33D-8856C378B114}" type="slidenum">
              <a:rPr lang="en-US" smtClean="0"/>
              <a:t>‹#›</a:t>
            </a:fld>
            <a:endParaRPr lang="en-US"/>
          </a:p>
        </p:txBody>
      </p:sp>
    </p:spTree>
    <p:extLst>
      <p:ext uri="{BB962C8B-B14F-4D97-AF65-F5344CB8AC3E}">
        <p14:creationId xmlns:p14="http://schemas.microsoft.com/office/powerpoint/2010/main" val="6749289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C0E428-1BEE-4A93-9F4D-553B85161DE7}" type="datetimeFigureOut">
              <a:rPr lang="en-US" smtClean="0"/>
              <a:t>7/19/2018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B30E1F-FC88-4688-B1DC-35BF8B71191D}" type="slidenum">
              <a:rPr lang="en-US" smtClean="0"/>
              <a:t>‹#›</a:t>
            </a:fld>
            <a:endParaRPr lang="en-US"/>
          </a:p>
        </p:txBody>
      </p:sp>
    </p:spTree>
    <p:extLst>
      <p:ext uri="{BB962C8B-B14F-4D97-AF65-F5344CB8AC3E}">
        <p14:creationId xmlns:p14="http://schemas.microsoft.com/office/powerpoint/2010/main" val="1749429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B30E1F-FC88-4688-B1DC-35BF8B71191D}" type="slidenum">
              <a:rPr lang="en-US" smtClean="0"/>
              <a:t>1</a:t>
            </a:fld>
            <a:endParaRPr lang="en-US"/>
          </a:p>
        </p:txBody>
      </p:sp>
    </p:spTree>
    <p:extLst>
      <p:ext uri="{BB962C8B-B14F-4D97-AF65-F5344CB8AC3E}">
        <p14:creationId xmlns:p14="http://schemas.microsoft.com/office/powerpoint/2010/main" val="5336449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28" y="0"/>
            <a:ext cx="9142572" cy="6858000"/>
          </a:xfrm>
          <a:prstGeom prst="rect">
            <a:avLst/>
          </a:prstGeom>
        </p:spPr>
      </p:pic>
      <p:sp>
        <p:nvSpPr>
          <p:cNvPr id="4" name="Title 1"/>
          <p:cNvSpPr>
            <a:spLocks noGrp="1"/>
          </p:cNvSpPr>
          <p:nvPr>
            <p:ph type="ctrTitle"/>
          </p:nvPr>
        </p:nvSpPr>
        <p:spPr>
          <a:xfrm>
            <a:off x="685800" y="1122362"/>
            <a:ext cx="7772400" cy="3097213"/>
          </a:xfrm>
        </p:spPr>
        <p:txBody>
          <a:bodyPr anchor="b">
            <a:normAutofit/>
          </a:bodyPr>
          <a:lstStyle>
            <a:lvl1pPr algn="l">
              <a:defRPr sz="6600" b="1" u="none" spc="-300" baseline="0">
                <a:solidFill>
                  <a:schemeClr val="bg1"/>
                </a:solidFill>
                <a:latin typeface="Gotham Bold" panose="02000803030000020004" pitchFamily="2" charset="0"/>
              </a:defRPr>
            </a:lvl1pPr>
          </a:lstStyle>
          <a:p>
            <a:r>
              <a:rPr lang="en-US" dirty="0"/>
              <a:t>Click to edit Master title style</a:t>
            </a:r>
          </a:p>
        </p:txBody>
      </p:sp>
      <p:sp>
        <p:nvSpPr>
          <p:cNvPr id="5" name="Subtitle 2"/>
          <p:cNvSpPr>
            <a:spLocks noGrp="1"/>
          </p:cNvSpPr>
          <p:nvPr>
            <p:ph type="subTitle" idx="1"/>
          </p:nvPr>
        </p:nvSpPr>
        <p:spPr>
          <a:xfrm>
            <a:off x="685800" y="4356100"/>
            <a:ext cx="7772400" cy="901700"/>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6" name="Date Placeholder 3"/>
          <p:cNvSpPr>
            <a:spLocks noGrp="1"/>
          </p:cNvSpPr>
          <p:nvPr>
            <p:ph type="dt" sz="half" idx="10"/>
          </p:nvPr>
        </p:nvSpPr>
        <p:spPr>
          <a:xfrm>
            <a:off x="628650" y="6356351"/>
            <a:ext cx="2057400" cy="365125"/>
          </a:xfrm>
        </p:spPr>
        <p:txBody>
          <a:bodyPr/>
          <a:lstStyle/>
          <a:p>
            <a:fld id="{64AC52D6-6171-4E55-BA4D-986D1942EAAE}" type="datetimeFigureOut">
              <a:rPr lang="id-ID" smtClean="0"/>
              <a:t>19/07/2018</a:t>
            </a:fld>
            <a:endParaRPr lang="id-ID"/>
          </a:p>
        </p:txBody>
      </p:sp>
      <p:sp>
        <p:nvSpPr>
          <p:cNvPr id="9" name="Slide Number Placeholder 5"/>
          <p:cNvSpPr>
            <a:spLocks noGrp="1"/>
          </p:cNvSpPr>
          <p:nvPr>
            <p:ph type="sldNum" sz="quarter" idx="12"/>
          </p:nvPr>
        </p:nvSpPr>
        <p:spPr>
          <a:xfrm>
            <a:off x="6457950" y="6356351"/>
            <a:ext cx="2057400" cy="365125"/>
          </a:xfrm>
        </p:spPr>
        <p:txBody>
          <a:bodyPr/>
          <a:lstStyle/>
          <a:p>
            <a:fld id="{9F4AC59C-4AFB-4F73-ADD9-9B8E0F0E7A61}" type="slidenum">
              <a:rPr lang="id-ID" smtClean="0"/>
              <a:t>‹#›</a:t>
            </a:fld>
            <a:endParaRPr lang="id-ID"/>
          </a:p>
        </p:txBody>
      </p:sp>
      <p:sp>
        <p:nvSpPr>
          <p:cNvPr id="8" name="Rectangle 7"/>
          <p:cNvSpPr/>
          <p:nvPr userDrawn="1"/>
        </p:nvSpPr>
        <p:spPr>
          <a:xfrm>
            <a:off x="801710" y="682580"/>
            <a:ext cx="2944790" cy="439782"/>
          </a:xfrm>
          <a:prstGeom prst="rect">
            <a:avLst/>
          </a:prstGeom>
          <a:solidFill>
            <a:srgbClr val="0096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i="0" cap="none" spc="0" normalizeH="0" baseline="0" dirty="0">
                <a:latin typeface="Gotham Medium" panose="02000603030000020004" pitchFamily="2" charset="0"/>
              </a:rPr>
              <a:t>React Native Development</a:t>
            </a:r>
          </a:p>
        </p:txBody>
      </p:sp>
    </p:spTree>
    <p:extLst>
      <p:ext uri="{BB962C8B-B14F-4D97-AF65-F5344CB8AC3E}">
        <p14:creationId xmlns:p14="http://schemas.microsoft.com/office/powerpoint/2010/main" val="2416484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AC52D6-6171-4E55-BA4D-986D1942EAAE}" type="datetimeFigureOut">
              <a:rPr lang="id-ID" smtClean="0"/>
              <a:t>19/07/2018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9F4AC59C-4AFB-4F73-ADD9-9B8E0F0E7A61}" type="slidenum">
              <a:rPr lang="id-ID" smtClean="0"/>
              <a:t>‹#›</a:t>
            </a:fld>
            <a:endParaRPr lang="id-ID"/>
          </a:p>
        </p:txBody>
      </p:sp>
    </p:spTree>
    <p:extLst>
      <p:ext uri="{BB962C8B-B14F-4D97-AF65-F5344CB8AC3E}">
        <p14:creationId xmlns:p14="http://schemas.microsoft.com/office/powerpoint/2010/main" val="1646113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AC52D6-6171-4E55-BA4D-986D1942EAAE}" type="datetimeFigureOut">
              <a:rPr lang="id-ID" smtClean="0"/>
              <a:t>19/07/2018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F4AC59C-4AFB-4F73-ADD9-9B8E0F0E7A61}" type="slidenum">
              <a:rPr lang="id-ID" smtClean="0"/>
              <a:t>‹#›</a:t>
            </a:fld>
            <a:endParaRPr lang="id-ID"/>
          </a:p>
        </p:txBody>
      </p:sp>
    </p:spTree>
    <p:extLst>
      <p:ext uri="{BB962C8B-B14F-4D97-AF65-F5344CB8AC3E}">
        <p14:creationId xmlns:p14="http://schemas.microsoft.com/office/powerpoint/2010/main" val="42786637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AC52D6-6171-4E55-BA4D-986D1942EAAE}" type="datetimeFigureOut">
              <a:rPr lang="id-ID" smtClean="0"/>
              <a:t>19/07/2018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F4AC59C-4AFB-4F73-ADD9-9B8E0F0E7A61}" type="slidenum">
              <a:rPr lang="id-ID" smtClean="0"/>
              <a:t>‹#›</a:t>
            </a:fld>
            <a:endParaRPr lang="id-ID"/>
          </a:p>
        </p:txBody>
      </p:sp>
    </p:spTree>
    <p:extLst>
      <p:ext uri="{BB962C8B-B14F-4D97-AF65-F5344CB8AC3E}">
        <p14:creationId xmlns:p14="http://schemas.microsoft.com/office/powerpoint/2010/main" val="472850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2" name="Title 1"/>
          <p:cNvSpPr>
            <a:spLocks noGrp="1"/>
          </p:cNvSpPr>
          <p:nvPr>
            <p:ph type="title"/>
          </p:nvPr>
        </p:nvSpPr>
        <p:spPr/>
        <p:txBody>
          <a:bodyPr>
            <a:normAutofit/>
          </a:bodyPr>
          <a:lstStyle>
            <a:lvl1pPr>
              <a:defRPr sz="3600">
                <a:latin typeface="Gotham Medium" panose="02000603030000020004" pitchFamily="2" charset="0"/>
                <a:ea typeface="Gotham Medium" panose="02000603030000020004" pitchFamily="2" charset="0"/>
              </a:defRPr>
            </a:lvl1pPr>
          </a:lstStyle>
          <a:p>
            <a:r>
              <a:rPr lang="en-US" dirty="0"/>
              <a:t>Click to edit Master title style</a:t>
            </a:r>
          </a:p>
        </p:txBody>
      </p:sp>
      <p:sp>
        <p:nvSpPr>
          <p:cNvPr id="3" name="Content Placeholder 2"/>
          <p:cNvSpPr>
            <a:spLocks noGrp="1"/>
          </p:cNvSpPr>
          <p:nvPr>
            <p:ph idx="1"/>
          </p:nvPr>
        </p:nvSpPr>
        <p:spPr>
          <a:xfrm>
            <a:off x="628650" y="1825625"/>
            <a:ext cx="7886700" cy="4168775"/>
          </a:xfrm>
        </p:spPr>
        <p:txBody>
          <a:bodyPr>
            <a:normAutofit/>
          </a:bodyPr>
          <a:lstStyle>
            <a:lvl1pPr>
              <a:defRPr sz="2400">
                <a:latin typeface="Gotham" panose="02000604030000020004" pitchFamily="50" charset="0"/>
                <a:ea typeface="Gotham" panose="02000604030000020004" pitchFamily="50" charset="0"/>
              </a:defRPr>
            </a:lvl1pPr>
            <a:lvl2pPr>
              <a:defRPr sz="2000">
                <a:latin typeface="Gotham" panose="02000604030000020004" pitchFamily="50" charset="0"/>
                <a:ea typeface="Gotham" panose="02000604030000020004" pitchFamily="50" charset="0"/>
              </a:defRPr>
            </a:lvl2pPr>
            <a:lvl3pPr>
              <a:defRPr sz="1800">
                <a:latin typeface="Gotham" panose="02000604030000020004" pitchFamily="50" charset="0"/>
                <a:ea typeface="Gotham" panose="02000604030000020004" pitchFamily="50" charset="0"/>
              </a:defRPr>
            </a:lvl3pPr>
            <a:lvl4pPr>
              <a:defRPr sz="1600">
                <a:latin typeface="Gotham" panose="02000604030000020004" pitchFamily="50" charset="0"/>
                <a:ea typeface="Gotham" panose="02000604030000020004" pitchFamily="50" charset="0"/>
              </a:defRPr>
            </a:lvl4pPr>
            <a:lvl5pPr>
              <a:defRPr sz="1600">
                <a:latin typeface="Gotham" panose="02000604030000020004" pitchFamily="50" charset="0"/>
                <a:ea typeface="Gotham" panose="02000604030000020004" pitchFamily="50"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4AC52D6-6171-4E55-BA4D-986D1942EAAE}" type="datetimeFigureOut">
              <a:rPr lang="id-ID" smtClean="0"/>
              <a:t>19/07/2018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F4AC59C-4AFB-4F73-ADD9-9B8E0F0E7A61}" type="slidenum">
              <a:rPr lang="id-ID" smtClean="0"/>
              <a:t>‹#›</a:t>
            </a:fld>
            <a:endParaRPr lang="id-ID"/>
          </a:p>
        </p:txBody>
      </p:sp>
    </p:spTree>
    <p:extLst>
      <p:ext uri="{BB962C8B-B14F-4D97-AF65-F5344CB8AC3E}">
        <p14:creationId xmlns:p14="http://schemas.microsoft.com/office/powerpoint/2010/main" val="2797445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6" name="Rectangle 5"/>
          <p:cNvSpPr/>
          <p:nvPr userDrawn="1"/>
        </p:nvSpPr>
        <p:spPr>
          <a:xfrm>
            <a:off x="0" y="1883875"/>
            <a:ext cx="9144000" cy="2649490"/>
          </a:xfrm>
          <a:prstGeom prst="rect">
            <a:avLst/>
          </a:prstGeom>
          <a:solidFill>
            <a:srgbClr val="0A79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dirty="0"/>
          </a:p>
        </p:txBody>
      </p:sp>
      <p:sp>
        <p:nvSpPr>
          <p:cNvPr id="3" name="Date Placeholder 2"/>
          <p:cNvSpPr>
            <a:spLocks noGrp="1"/>
          </p:cNvSpPr>
          <p:nvPr>
            <p:ph type="dt" sz="half" idx="10"/>
          </p:nvPr>
        </p:nvSpPr>
        <p:spPr/>
        <p:txBody>
          <a:bodyPr/>
          <a:lstStyle/>
          <a:p>
            <a:fld id="{64AC52D6-6171-4E55-BA4D-986D1942EAAE}" type="datetimeFigureOut">
              <a:rPr lang="id-ID" smtClean="0"/>
              <a:t>19/07/2018</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9F4AC59C-4AFB-4F73-ADD9-9B8E0F0E7A61}" type="slidenum">
              <a:rPr lang="id-ID" smtClean="0"/>
              <a:t>‹#›</a:t>
            </a:fld>
            <a:endParaRPr lang="id-ID"/>
          </a:p>
        </p:txBody>
      </p:sp>
      <p:sp>
        <p:nvSpPr>
          <p:cNvPr id="10" name="Title 1"/>
          <p:cNvSpPr>
            <a:spLocks noGrp="1"/>
          </p:cNvSpPr>
          <p:nvPr>
            <p:ph type="title"/>
          </p:nvPr>
        </p:nvSpPr>
        <p:spPr>
          <a:xfrm>
            <a:off x="623888" y="2349500"/>
            <a:ext cx="7886700" cy="1162882"/>
          </a:xfrm>
        </p:spPr>
        <p:txBody>
          <a:bodyPr anchor="b">
            <a:normAutofit/>
          </a:bodyPr>
          <a:lstStyle>
            <a:lvl1pPr algn="ctr">
              <a:defRPr sz="4400">
                <a:solidFill>
                  <a:schemeClr val="bg1"/>
                </a:solidFill>
                <a:latin typeface="Gotham Medium" panose="02000603030000020004" pitchFamily="2" charset="0"/>
                <a:ea typeface="Gotham Medium" panose="02000603030000020004" pitchFamily="2" charset="0"/>
              </a:defRPr>
            </a:lvl1pPr>
          </a:lstStyle>
          <a:p>
            <a:r>
              <a:rPr lang="en-US" dirty="0"/>
              <a:t>Click to edit Master title style</a:t>
            </a:r>
          </a:p>
        </p:txBody>
      </p:sp>
      <p:sp>
        <p:nvSpPr>
          <p:cNvPr id="11" name="Text Placeholder 2"/>
          <p:cNvSpPr>
            <a:spLocks noGrp="1"/>
          </p:cNvSpPr>
          <p:nvPr>
            <p:ph type="body" idx="1"/>
          </p:nvPr>
        </p:nvSpPr>
        <p:spPr>
          <a:xfrm>
            <a:off x="623888" y="3657599"/>
            <a:ext cx="7886700" cy="457201"/>
          </a:xfrm>
        </p:spPr>
        <p:txBody>
          <a:bodyPr/>
          <a:lstStyle>
            <a:lvl1pPr marL="0" indent="0" algn="ctr">
              <a:buNone/>
              <a:defRPr sz="2400">
                <a:solidFill>
                  <a:schemeClr val="bg1"/>
                </a:solidFill>
                <a:latin typeface="Gotham ExtraLight" panose="02000603030000020004" pitchFamily="2" charset="0"/>
                <a:ea typeface="Gotham ExtraLight" panose="02000603030000020004"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455214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2" name="Title 1"/>
          <p:cNvSpPr>
            <a:spLocks noGrp="1"/>
          </p:cNvSpPr>
          <p:nvPr>
            <p:ph type="title"/>
          </p:nvPr>
        </p:nvSpPr>
        <p:spPr>
          <a:xfrm>
            <a:off x="623888" y="1709739"/>
            <a:ext cx="78867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AC52D6-6171-4E55-BA4D-986D1942EAAE}" type="datetimeFigureOut">
              <a:rPr lang="id-ID" smtClean="0"/>
              <a:t>19/07/2018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F4AC59C-4AFB-4F73-ADD9-9B8E0F0E7A61}" type="slidenum">
              <a:rPr lang="id-ID" smtClean="0"/>
              <a:t>‹#›</a:t>
            </a:fld>
            <a:endParaRPr lang="id-ID"/>
          </a:p>
        </p:txBody>
      </p:sp>
    </p:spTree>
    <p:extLst>
      <p:ext uri="{BB962C8B-B14F-4D97-AF65-F5344CB8AC3E}">
        <p14:creationId xmlns:p14="http://schemas.microsoft.com/office/powerpoint/2010/main" val="2686684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2" name="Title 1"/>
          <p:cNvSpPr>
            <a:spLocks noGrp="1"/>
          </p:cNvSpPr>
          <p:nvPr>
            <p:ph type="title"/>
          </p:nvPr>
        </p:nvSpPr>
        <p:spPr/>
        <p:txBody>
          <a:bodyPr>
            <a:normAutofit/>
          </a:bodyPr>
          <a:lstStyle>
            <a:lvl1pPr>
              <a:defRPr sz="3600">
                <a:latin typeface="Roboto" panose="02000000000000000000" pitchFamily="2" charset="0"/>
                <a:ea typeface="Roboto" panose="02000000000000000000" pitchFamily="2" charset="0"/>
              </a:defRPr>
            </a:lvl1pPr>
          </a:lstStyle>
          <a:p>
            <a:r>
              <a:rPr lang="en-US" dirty="0"/>
              <a:t>Click to edit Master title style</a:t>
            </a:r>
          </a:p>
        </p:txBody>
      </p:sp>
      <p:sp>
        <p:nvSpPr>
          <p:cNvPr id="3" name="Content Placeholder 2"/>
          <p:cNvSpPr>
            <a:spLocks noGrp="1"/>
          </p:cNvSpPr>
          <p:nvPr>
            <p:ph sz="half" idx="1"/>
          </p:nvPr>
        </p:nvSpPr>
        <p:spPr>
          <a:xfrm>
            <a:off x="628650" y="1825625"/>
            <a:ext cx="3886200" cy="4351338"/>
          </a:xfrm>
        </p:spPr>
        <p:txBody>
          <a:bodyPr>
            <a:normAutofit/>
          </a:bodyPr>
          <a:lstStyle>
            <a:lvl1pPr>
              <a:defRPr sz="2400">
                <a:latin typeface="Roboto" panose="02000000000000000000" pitchFamily="2" charset="0"/>
                <a:ea typeface="Roboto" panose="02000000000000000000" pitchFamily="2" charset="0"/>
              </a:defRPr>
            </a:lvl1pPr>
            <a:lvl2pPr>
              <a:defRPr sz="2000">
                <a:latin typeface="Roboto" panose="02000000000000000000" pitchFamily="2" charset="0"/>
                <a:ea typeface="Roboto" panose="02000000000000000000" pitchFamily="2" charset="0"/>
              </a:defRPr>
            </a:lvl2pPr>
            <a:lvl3pPr>
              <a:defRPr sz="1800">
                <a:latin typeface="Roboto" panose="02000000000000000000" pitchFamily="2" charset="0"/>
                <a:ea typeface="Roboto" panose="02000000000000000000" pitchFamily="2" charset="0"/>
              </a:defRPr>
            </a:lvl3pPr>
            <a:lvl4pPr>
              <a:defRPr sz="1600">
                <a:latin typeface="Roboto" panose="02000000000000000000" pitchFamily="2" charset="0"/>
                <a:ea typeface="Roboto" panose="02000000000000000000" pitchFamily="2" charset="0"/>
              </a:defRPr>
            </a:lvl4pPr>
            <a:lvl5pPr>
              <a:defRPr sz="1600">
                <a:latin typeface="Roboto" panose="02000000000000000000" pitchFamily="2" charset="0"/>
                <a:ea typeface="Roboto" panose="02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825625"/>
            <a:ext cx="3886200" cy="4351338"/>
          </a:xfrm>
        </p:spPr>
        <p:txBody>
          <a:bodyPr>
            <a:normAutofit/>
          </a:bodyPr>
          <a:lstStyle>
            <a:lvl1pPr>
              <a:defRPr sz="2400">
                <a:latin typeface="Roboto" panose="02000000000000000000" pitchFamily="2" charset="0"/>
                <a:ea typeface="Roboto" panose="02000000000000000000" pitchFamily="2" charset="0"/>
              </a:defRPr>
            </a:lvl1pPr>
            <a:lvl2pPr>
              <a:defRPr sz="2000">
                <a:latin typeface="Roboto" panose="02000000000000000000" pitchFamily="2" charset="0"/>
                <a:ea typeface="Roboto" panose="02000000000000000000" pitchFamily="2" charset="0"/>
              </a:defRPr>
            </a:lvl2pPr>
            <a:lvl3pPr>
              <a:defRPr sz="1800">
                <a:latin typeface="Roboto" panose="02000000000000000000" pitchFamily="2" charset="0"/>
                <a:ea typeface="Roboto" panose="02000000000000000000" pitchFamily="2" charset="0"/>
              </a:defRPr>
            </a:lvl3pPr>
            <a:lvl4pPr>
              <a:defRPr sz="1600">
                <a:latin typeface="Roboto" panose="02000000000000000000" pitchFamily="2" charset="0"/>
                <a:ea typeface="Roboto" panose="02000000000000000000" pitchFamily="2" charset="0"/>
              </a:defRPr>
            </a:lvl4pPr>
            <a:lvl5pPr>
              <a:defRPr sz="1600">
                <a:latin typeface="Roboto" panose="02000000000000000000" pitchFamily="2" charset="0"/>
                <a:ea typeface="Roboto" panose="02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64AC52D6-6171-4E55-BA4D-986D1942EAAE}" type="datetimeFigureOut">
              <a:rPr lang="id-ID" smtClean="0"/>
              <a:t>19/07/2018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9F4AC59C-4AFB-4F73-ADD9-9B8E0F0E7A61}" type="slidenum">
              <a:rPr lang="id-ID" smtClean="0"/>
              <a:t>‹#›</a:t>
            </a:fld>
            <a:endParaRPr lang="id-ID"/>
          </a:p>
        </p:txBody>
      </p:sp>
    </p:spTree>
    <p:extLst>
      <p:ext uri="{BB962C8B-B14F-4D97-AF65-F5344CB8AC3E}">
        <p14:creationId xmlns:p14="http://schemas.microsoft.com/office/powerpoint/2010/main" val="3797060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2" name="Title 1"/>
          <p:cNvSpPr>
            <a:spLocks noGrp="1"/>
          </p:cNvSpPr>
          <p:nvPr>
            <p:ph type="title"/>
          </p:nvPr>
        </p:nvSpPr>
        <p:spPr>
          <a:xfrm>
            <a:off x="629841" y="365126"/>
            <a:ext cx="7886700" cy="1325563"/>
          </a:xfrm>
        </p:spPr>
        <p:txBody>
          <a:bodyPr>
            <a:noAutofit/>
          </a:bodyPr>
          <a:lstStyle>
            <a:lvl1pPr>
              <a:defRPr sz="3600">
                <a:latin typeface="Roboto" panose="02000000000000000000" pitchFamily="2" charset="0"/>
                <a:ea typeface="Roboto" panose="02000000000000000000" pitchFamily="2" charset="0"/>
              </a:defRPr>
            </a:lvl1pPr>
          </a:lstStyle>
          <a:p>
            <a:r>
              <a:rPr lang="en-US" dirty="0"/>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000" b="1">
                <a:latin typeface="Roboto" panose="02000000000000000000" pitchFamily="2" charset="0"/>
                <a:ea typeface="Roboto" panose="02000000000000000000"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29842" y="2505075"/>
            <a:ext cx="3868340" cy="3684588"/>
          </a:xfrm>
        </p:spPr>
        <p:txBody>
          <a:bodyPr>
            <a:normAutofit/>
          </a:bodyPr>
          <a:lstStyle>
            <a:lvl1pPr>
              <a:defRPr sz="2400">
                <a:latin typeface="Roboto" panose="02000000000000000000" pitchFamily="2" charset="0"/>
                <a:ea typeface="Roboto" panose="02000000000000000000" pitchFamily="2" charset="0"/>
              </a:defRPr>
            </a:lvl1pPr>
            <a:lvl2pPr>
              <a:defRPr sz="2000">
                <a:latin typeface="Roboto" panose="02000000000000000000" pitchFamily="2" charset="0"/>
                <a:ea typeface="Roboto" panose="02000000000000000000" pitchFamily="2" charset="0"/>
              </a:defRPr>
            </a:lvl2pPr>
            <a:lvl3pPr>
              <a:defRPr sz="1800">
                <a:latin typeface="Roboto" panose="02000000000000000000" pitchFamily="2" charset="0"/>
                <a:ea typeface="Roboto" panose="02000000000000000000" pitchFamily="2" charset="0"/>
              </a:defRPr>
            </a:lvl3pPr>
            <a:lvl4pPr>
              <a:defRPr sz="1600">
                <a:latin typeface="Roboto" panose="02000000000000000000" pitchFamily="2" charset="0"/>
                <a:ea typeface="Roboto" panose="02000000000000000000" pitchFamily="2" charset="0"/>
              </a:defRPr>
            </a:lvl4pPr>
            <a:lvl5pPr>
              <a:defRPr sz="1600">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000" b="1">
                <a:latin typeface="Roboto" panose="02000000000000000000" pitchFamily="2" charset="0"/>
                <a:ea typeface="Roboto" panose="02000000000000000000"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normAutofit/>
          </a:bodyPr>
          <a:lstStyle>
            <a:lvl1pPr>
              <a:defRPr sz="2400">
                <a:latin typeface="Roboto" panose="02000000000000000000" pitchFamily="2" charset="0"/>
                <a:ea typeface="Roboto" panose="02000000000000000000" pitchFamily="2" charset="0"/>
              </a:defRPr>
            </a:lvl1pPr>
            <a:lvl2pPr>
              <a:defRPr sz="2000">
                <a:latin typeface="Roboto" panose="02000000000000000000" pitchFamily="2" charset="0"/>
                <a:ea typeface="Roboto" panose="02000000000000000000" pitchFamily="2" charset="0"/>
              </a:defRPr>
            </a:lvl2pPr>
            <a:lvl3pPr>
              <a:defRPr sz="1800">
                <a:latin typeface="Roboto" panose="02000000000000000000" pitchFamily="2" charset="0"/>
                <a:ea typeface="Roboto" panose="02000000000000000000" pitchFamily="2" charset="0"/>
              </a:defRPr>
            </a:lvl3pPr>
            <a:lvl4pPr>
              <a:defRPr sz="1600">
                <a:latin typeface="Roboto" panose="02000000000000000000" pitchFamily="2" charset="0"/>
                <a:ea typeface="Roboto" panose="02000000000000000000" pitchFamily="2" charset="0"/>
              </a:defRPr>
            </a:lvl4pPr>
            <a:lvl5pPr>
              <a:defRPr sz="1600">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AC52D6-6171-4E55-BA4D-986D1942EAAE}" type="datetimeFigureOut">
              <a:rPr lang="id-ID" smtClean="0"/>
              <a:t>19/07/2018</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9F4AC59C-4AFB-4F73-ADD9-9B8E0F0E7A61}" type="slidenum">
              <a:rPr lang="id-ID" smtClean="0"/>
              <a:t>‹#›</a:t>
            </a:fld>
            <a:endParaRPr lang="id-ID"/>
          </a:p>
        </p:txBody>
      </p:sp>
    </p:spTree>
    <p:extLst>
      <p:ext uri="{BB962C8B-B14F-4D97-AF65-F5344CB8AC3E}">
        <p14:creationId xmlns:p14="http://schemas.microsoft.com/office/powerpoint/2010/main" val="311221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AC52D6-6171-4E55-BA4D-986D1942EAAE}" type="datetimeFigureOut">
              <a:rPr lang="id-ID" smtClean="0"/>
              <a:t>19/07/2018</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9F4AC59C-4AFB-4F73-ADD9-9B8E0F0E7A61}" type="slidenum">
              <a:rPr lang="id-ID" smtClean="0"/>
              <a:t>‹#›</a:t>
            </a:fld>
            <a:endParaRPr lang="id-ID"/>
          </a:p>
        </p:txBody>
      </p:sp>
    </p:spTree>
    <p:extLst>
      <p:ext uri="{BB962C8B-B14F-4D97-AF65-F5344CB8AC3E}">
        <p14:creationId xmlns:p14="http://schemas.microsoft.com/office/powerpoint/2010/main" val="2384241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2" name="Date Placeholder 1"/>
          <p:cNvSpPr>
            <a:spLocks noGrp="1"/>
          </p:cNvSpPr>
          <p:nvPr>
            <p:ph type="dt" sz="half" idx="10"/>
          </p:nvPr>
        </p:nvSpPr>
        <p:spPr/>
        <p:txBody>
          <a:bodyPr/>
          <a:lstStyle/>
          <a:p>
            <a:fld id="{64AC52D6-6171-4E55-BA4D-986D1942EAAE}" type="datetimeFigureOut">
              <a:rPr lang="id-ID" smtClean="0"/>
              <a:t>19/07/2018</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9F4AC59C-4AFB-4F73-ADD9-9B8E0F0E7A61}" type="slidenum">
              <a:rPr lang="id-ID" smtClean="0"/>
              <a:t>‹#›</a:t>
            </a:fld>
            <a:endParaRPr lang="id-ID"/>
          </a:p>
        </p:txBody>
      </p:sp>
    </p:spTree>
    <p:extLst>
      <p:ext uri="{BB962C8B-B14F-4D97-AF65-F5344CB8AC3E}">
        <p14:creationId xmlns:p14="http://schemas.microsoft.com/office/powerpoint/2010/main" val="2009177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AC52D6-6171-4E55-BA4D-986D1942EAAE}" type="datetimeFigureOut">
              <a:rPr lang="id-ID" smtClean="0"/>
              <a:t>19/07/2018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9F4AC59C-4AFB-4F73-ADD9-9B8E0F0E7A61}" type="slidenum">
              <a:rPr lang="id-ID" smtClean="0"/>
              <a:t>‹#›</a:t>
            </a:fld>
            <a:endParaRPr lang="id-ID"/>
          </a:p>
        </p:txBody>
      </p:sp>
    </p:spTree>
    <p:extLst>
      <p:ext uri="{BB962C8B-B14F-4D97-AF65-F5344CB8AC3E}">
        <p14:creationId xmlns:p14="http://schemas.microsoft.com/office/powerpoint/2010/main" val="2276505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AC52D6-6171-4E55-BA4D-986D1942EAAE}" type="datetimeFigureOut">
              <a:rPr lang="id-ID" smtClean="0"/>
              <a:t>19/07/2018</a:t>
            </a:fld>
            <a:endParaRPr lang="id-ID"/>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4AC59C-4AFB-4F73-ADD9-9B8E0F0E7A61}" type="slidenum">
              <a:rPr lang="id-ID" smtClean="0"/>
              <a:t>‹#›</a:t>
            </a:fld>
            <a:endParaRPr lang="id-ID"/>
          </a:p>
        </p:txBody>
      </p:sp>
    </p:spTree>
    <p:extLst>
      <p:ext uri="{BB962C8B-B14F-4D97-AF65-F5344CB8AC3E}">
        <p14:creationId xmlns:p14="http://schemas.microsoft.com/office/powerpoint/2010/main" val="30315029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txStyles>
    <p:titleStyle>
      <a:lvl1pPr algn="l" defTabSz="914400" rtl="0" eaLnBrk="1" latinLnBrk="0" hangingPunct="1">
        <a:lnSpc>
          <a:spcPct val="90000"/>
        </a:lnSpc>
        <a:spcBef>
          <a:spcPct val="0"/>
        </a:spcBef>
        <a:buNone/>
        <a:defRPr sz="4400" kern="1200">
          <a:solidFill>
            <a:schemeClr val="tx1"/>
          </a:solidFill>
          <a:latin typeface="Gotham Medium" panose="02000603030000020004"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otham ExtraLight" panose="02000603030000020004"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otham ExtraLight" panose="02000603030000020004"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otham ExtraLight" panose="02000603030000020004"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otham ExtraLight" panose="02000603030000020004"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otham ExtraLight" panose="02000603030000020004"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dirty="0"/>
              <a:t>Regression</a:t>
            </a:r>
            <a:br>
              <a:rPr lang="en-US" dirty="0"/>
            </a:br>
            <a:r>
              <a:rPr lang="en-US" dirty="0"/>
              <a:t>Plots</a:t>
            </a:r>
          </a:p>
        </p:txBody>
      </p:sp>
      <p:sp>
        <p:nvSpPr>
          <p:cNvPr id="3" name="Subtitle 2"/>
          <p:cNvSpPr>
            <a:spLocks noGrp="1"/>
          </p:cNvSpPr>
          <p:nvPr>
            <p:ph type="subTitle" idx="1"/>
          </p:nvPr>
        </p:nvSpPr>
        <p:spPr/>
        <p:txBody>
          <a:bodyPr/>
          <a:lstStyle/>
          <a:p>
            <a:endParaRPr lang="en-US" dirty="0">
              <a:solidFill>
                <a:schemeClr val="bg1"/>
              </a:solidFill>
            </a:endParaRPr>
          </a:p>
          <a:p>
            <a:r>
              <a:rPr lang="en-US" dirty="0">
                <a:solidFill>
                  <a:schemeClr val="bg1"/>
                </a:solidFill>
              </a:rPr>
              <a:t>Data Science Developer</a:t>
            </a:r>
          </a:p>
        </p:txBody>
      </p:sp>
      <p:sp>
        <p:nvSpPr>
          <p:cNvPr id="5" name="Rectangle 4">
            <a:extLst>
              <a:ext uri="{FF2B5EF4-FFF2-40B4-BE49-F238E27FC236}">
                <a16:creationId xmlns:a16="http://schemas.microsoft.com/office/drawing/2014/main" id="{2917E704-F52E-453E-A237-46FC9F83A5F9}"/>
              </a:ext>
            </a:extLst>
          </p:cNvPr>
          <p:cNvSpPr/>
          <p:nvPr/>
        </p:nvSpPr>
        <p:spPr>
          <a:xfrm>
            <a:off x="822959" y="4075889"/>
            <a:ext cx="1589502" cy="1436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A5781681-1928-4A7A-AA66-8FA4E1690ADB}"/>
              </a:ext>
            </a:extLst>
          </p:cNvPr>
          <p:cNvSpPr/>
          <p:nvPr/>
        </p:nvSpPr>
        <p:spPr>
          <a:xfrm>
            <a:off x="685800" y="651753"/>
            <a:ext cx="3059349" cy="470609"/>
          </a:xfrm>
          <a:prstGeom prst="rect">
            <a:avLst/>
          </a:prstGeom>
          <a:solidFill>
            <a:srgbClr val="00969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Module 02</a:t>
            </a:r>
            <a:endParaRPr lang="en-ID" dirty="0"/>
          </a:p>
        </p:txBody>
      </p:sp>
      <p:sp>
        <p:nvSpPr>
          <p:cNvPr id="7" name="Rectangle 6">
            <a:extLst>
              <a:ext uri="{FF2B5EF4-FFF2-40B4-BE49-F238E27FC236}">
                <a16:creationId xmlns:a16="http://schemas.microsoft.com/office/drawing/2014/main" id="{C71F9FAF-BB10-469C-889B-500A5EF73322}"/>
              </a:ext>
            </a:extLst>
          </p:cNvPr>
          <p:cNvSpPr/>
          <p:nvPr/>
        </p:nvSpPr>
        <p:spPr>
          <a:xfrm>
            <a:off x="822959" y="3158247"/>
            <a:ext cx="3437756" cy="1436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13189833"/>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7175079-1312-4192-9A32-C7C510B39B6E}"/>
              </a:ext>
            </a:extLst>
          </p:cNvPr>
          <p:cNvPicPr>
            <a:picLocks noChangeAspect="1"/>
          </p:cNvPicPr>
          <p:nvPr/>
        </p:nvPicPr>
        <p:blipFill>
          <a:blip r:embed="rId2"/>
          <a:stretch>
            <a:fillRect/>
          </a:stretch>
        </p:blipFill>
        <p:spPr>
          <a:xfrm>
            <a:off x="529853" y="412919"/>
            <a:ext cx="6372225" cy="409575"/>
          </a:xfrm>
          <a:prstGeom prst="rect">
            <a:avLst/>
          </a:prstGeom>
        </p:spPr>
      </p:pic>
      <p:pic>
        <p:nvPicPr>
          <p:cNvPr id="3" name="Picture 2">
            <a:extLst>
              <a:ext uri="{FF2B5EF4-FFF2-40B4-BE49-F238E27FC236}">
                <a16:creationId xmlns:a16="http://schemas.microsoft.com/office/drawing/2014/main" id="{DA9F8E35-D66A-44B5-A8C2-118277CD1896}"/>
              </a:ext>
            </a:extLst>
          </p:cNvPr>
          <p:cNvPicPr>
            <a:picLocks noChangeAspect="1"/>
          </p:cNvPicPr>
          <p:nvPr/>
        </p:nvPicPr>
        <p:blipFill>
          <a:blip r:embed="rId3"/>
          <a:stretch>
            <a:fillRect/>
          </a:stretch>
        </p:blipFill>
        <p:spPr>
          <a:xfrm>
            <a:off x="529853" y="822494"/>
            <a:ext cx="5949973" cy="5282119"/>
          </a:xfrm>
          <a:prstGeom prst="rect">
            <a:avLst/>
          </a:prstGeom>
        </p:spPr>
      </p:pic>
    </p:spTree>
    <p:extLst>
      <p:ext uri="{BB962C8B-B14F-4D97-AF65-F5344CB8AC3E}">
        <p14:creationId xmlns:p14="http://schemas.microsoft.com/office/powerpoint/2010/main" val="170254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3DD353B-2B8B-4200-91D4-6B57678DFF96}"/>
              </a:ext>
            </a:extLst>
          </p:cNvPr>
          <p:cNvPicPr>
            <a:picLocks noChangeAspect="1"/>
          </p:cNvPicPr>
          <p:nvPr/>
        </p:nvPicPr>
        <p:blipFill>
          <a:blip r:embed="rId2"/>
          <a:stretch>
            <a:fillRect/>
          </a:stretch>
        </p:blipFill>
        <p:spPr>
          <a:xfrm>
            <a:off x="215538" y="2124166"/>
            <a:ext cx="8712923" cy="2609668"/>
          </a:xfrm>
          <a:prstGeom prst="rect">
            <a:avLst/>
          </a:prstGeom>
        </p:spPr>
      </p:pic>
    </p:spTree>
    <p:extLst>
      <p:ext uri="{BB962C8B-B14F-4D97-AF65-F5344CB8AC3E}">
        <p14:creationId xmlns:p14="http://schemas.microsoft.com/office/powerpoint/2010/main" val="1951132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D8208-D90D-44B3-A0B6-69804334446C}"/>
              </a:ext>
            </a:extLst>
          </p:cNvPr>
          <p:cNvSpPr>
            <a:spLocks noGrp="1"/>
          </p:cNvSpPr>
          <p:nvPr>
            <p:ph type="title"/>
          </p:nvPr>
        </p:nvSpPr>
        <p:spPr/>
        <p:txBody>
          <a:bodyPr/>
          <a:lstStyle/>
          <a:p>
            <a:r>
              <a:rPr lang="en-US" dirty="0"/>
              <a:t>Aspect and Size</a:t>
            </a:r>
            <a:endParaRPr lang="en-ID" dirty="0"/>
          </a:p>
        </p:txBody>
      </p:sp>
      <p:sp>
        <p:nvSpPr>
          <p:cNvPr id="3" name="Rectangle 2">
            <a:extLst>
              <a:ext uri="{FF2B5EF4-FFF2-40B4-BE49-F238E27FC236}">
                <a16:creationId xmlns:a16="http://schemas.microsoft.com/office/drawing/2014/main" id="{C3D5D3F8-AD29-4DA5-84AF-49BCD6913D27}"/>
              </a:ext>
            </a:extLst>
          </p:cNvPr>
          <p:cNvSpPr/>
          <p:nvPr/>
        </p:nvSpPr>
        <p:spPr>
          <a:xfrm>
            <a:off x="651754" y="1352135"/>
            <a:ext cx="8492246" cy="338554"/>
          </a:xfrm>
          <a:prstGeom prst="rect">
            <a:avLst/>
          </a:prstGeom>
        </p:spPr>
        <p:txBody>
          <a:bodyPr wrap="square">
            <a:spAutoFit/>
          </a:bodyPr>
          <a:lstStyle/>
          <a:p>
            <a:r>
              <a:rPr lang="en-US" sz="1600" dirty="0"/>
              <a:t>Seaborn figures can have their size and aspect ratio adjusted with the size and aspect parameters:</a:t>
            </a:r>
            <a:endParaRPr lang="en-ID" sz="1600" dirty="0"/>
          </a:p>
        </p:txBody>
      </p:sp>
      <p:pic>
        <p:nvPicPr>
          <p:cNvPr id="6" name="Picture 5">
            <a:extLst>
              <a:ext uri="{FF2B5EF4-FFF2-40B4-BE49-F238E27FC236}">
                <a16:creationId xmlns:a16="http://schemas.microsoft.com/office/drawing/2014/main" id="{C783AAC0-BACA-406C-AA47-4E1BB5C4BA11}"/>
              </a:ext>
            </a:extLst>
          </p:cNvPr>
          <p:cNvPicPr>
            <a:picLocks noChangeAspect="1"/>
          </p:cNvPicPr>
          <p:nvPr/>
        </p:nvPicPr>
        <p:blipFill>
          <a:blip r:embed="rId2"/>
          <a:stretch>
            <a:fillRect/>
          </a:stretch>
        </p:blipFill>
        <p:spPr>
          <a:xfrm>
            <a:off x="247880" y="1758783"/>
            <a:ext cx="8648239" cy="4097268"/>
          </a:xfrm>
          <a:prstGeom prst="rect">
            <a:avLst/>
          </a:prstGeom>
        </p:spPr>
      </p:pic>
    </p:spTree>
    <p:extLst>
      <p:ext uri="{BB962C8B-B14F-4D97-AF65-F5344CB8AC3E}">
        <p14:creationId xmlns:p14="http://schemas.microsoft.com/office/powerpoint/2010/main" val="4088878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26A0A-A69D-44C0-A89C-4A47AB08625D}"/>
              </a:ext>
            </a:extLst>
          </p:cNvPr>
          <p:cNvSpPr>
            <a:spLocks noGrp="1"/>
          </p:cNvSpPr>
          <p:nvPr>
            <p:ph type="title"/>
          </p:nvPr>
        </p:nvSpPr>
        <p:spPr/>
        <p:txBody>
          <a:bodyPr/>
          <a:lstStyle/>
          <a:p>
            <a:r>
              <a:rPr lang="en-US" dirty="0"/>
              <a:t>Regression Plots</a:t>
            </a:r>
            <a:endParaRPr lang="en-ID" dirty="0"/>
          </a:p>
        </p:txBody>
      </p:sp>
      <p:sp>
        <p:nvSpPr>
          <p:cNvPr id="3" name="Content Placeholder 2">
            <a:extLst>
              <a:ext uri="{FF2B5EF4-FFF2-40B4-BE49-F238E27FC236}">
                <a16:creationId xmlns:a16="http://schemas.microsoft.com/office/drawing/2014/main" id="{7DAED348-7FEB-4B82-BFD6-4A344BCFFA50}"/>
              </a:ext>
            </a:extLst>
          </p:cNvPr>
          <p:cNvSpPr>
            <a:spLocks noGrp="1"/>
          </p:cNvSpPr>
          <p:nvPr>
            <p:ph idx="1"/>
          </p:nvPr>
        </p:nvSpPr>
        <p:spPr/>
        <p:txBody>
          <a:bodyPr/>
          <a:lstStyle/>
          <a:p>
            <a:pPr marL="0" indent="0">
              <a:buNone/>
            </a:pPr>
            <a:r>
              <a:rPr lang="en-US" dirty="0"/>
              <a:t>Seaborn has many built-in capabilities for regression plots, however we won't really discuss regression until the machine learning section of the course, so we will only cover the </a:t>
            </a:r>
            <a:r>
              <a:rPr lang="en-US" dirty="0" err="1"/>
              <a:t>lmplot</a:t>
            </a:r>
            <a:r>
              <a:rPr lang="en-US" dirty="0"/>
              <a:t>() function for now.</a:t>
            </a:r>
          </a:p>
          <a:p>
            <a:pPr marL="0" indent="0">
              <a:buNone/>
            </a:pPr>
            <a:endParaRPr lang="en-US" dirty="0"/>
          </a:p>
          <a:p>
            <a:pPr marL="0" indent="0">
              <a:buNone/>
            </a:pPr>
            <a:r>
              <a:rPr lang="en-US" dirty="0" err="1"/>
              <a:t>lmplot</a:t>
            </a:r>
            <a:r>
              <a:rPr lang="en-US" dirty="0"/>
              <a:t> allows you to display linear models, but it also conveniently allows you to split up those plots based off of features, as well as coloring the hue based off of features.</a:t>
            </a:r>
          </a:p>
          <a:p>
            <a:pPr marL="0" indent="0">
              <a:buNone/>
            </a:pPr>
            <a:endParaRPr lang="en-US" dirty="0"/>
          </a:p>
          <a:p>
            <a:pPr marL="0" indent="0">
              <a:buNone/>
            </a:pPr>
            <a:r>
              <a:rPr lang="en-US" dirty="0"/>
              <a:t>Let's explore how this works:</a:t>
            </a:r>
            <a:endParaRPr lang="en-ID" sz="2400" dirty="0"/>
          </a:p>
        </p:txBody>
      </p:sp>
    </p:spTree>
    <p:extLst>
      <p:ext uri="{BB962C8B-B14F-4D97-AF65-F5344CB8AC3E}">
        <p14:creationId xmlns:p14="http://schemas.microsoft.com/office/powerpoint/2010/main" val="3426436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84D84-BF75-48B4-AB6A-6CC0FF589CF2}"/>
              </a:ext>
            </a:extLst>
          </p:cNvPr>
          <p:cNvSpPr>
            <a:spLocks noGrp="1"/>
          </p:cNvSpPr>
          <p:nvPr>
            <p:ph type="title"/>
          </p:nvPr>
        </p:nvSpPr>
        <p:spPr/>
        <p:txBody>
          <a:bodyPr/>
          <a:lstStyle/>
          <a:p>
            <a:r>
              <a:rPr lang="en-US" dirty="0"/>
              <a:t>Imports and Data</a:t>
            </a:r>
          </a:p>
        </p:txBody>
      </p:sp>
      <p:pic>
        <p:nvPicPr>
          <p:cNvPr id="3" name="Picture 2">
            <a:extLst>
              <a:ext uri="{FF2B5EF4-FFF2-40B4-BE49-F238E27FC236}">
                <a16:creationId xmlns:a16="http://schemas.microsoft.com/office/drawing/2014/main" id="{BFDAE419-74FB-4D1F-AB9A-C24D7C37753F}"/>
              </a:ext>
            </a:extLst>
          </p:cNvPr>
          <p:cNvPicPr>
            <a:picLocks noChangeAspect="1"/>
          </p:cNvPicPr>
          <p:nvPr/>
        </p:nvPicPr>
        <p:blipFill>
          <a:blip r:embed="rId2"/>
          <a:stretch>
            <a:fillRect/>
          </a:stretch>
        </p:blipFill>
        <p:spPr>
          <a:xfrm>
            <a:off x="798579" y="1619250"/>
            <a:ext cx="4200525" cy="3619500"/>
          </a:xfrm>
          <a:prstGeom prst="rect">
            <a:avLst/>
          </a:prstGeom>
        </p:spPr>
      </p:pic>
    </p:spTree>
    <p:extLst>
      <p:ext uri="{BB962C8B-B14F-4D97-AF65-F5344CB8AC3E}">
        <p14:creationId xmlns:p14="http://schemas.microsoft.com/office/powerpoint/2010/main" val="237098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2833D-9F44-4908-86A2-72A328857323}"/>
              </a:ext>
            </a:extLst>
          </p:cNvPr>
          <p:cNvSpPr>
            <a:spLocks noGrp="1"/>
          </p:cNvSpPr>
          <p:nvPr>
            <p:ph type="title"/>
          </p:nvPr>
        </p:nvSpPr>
        <p:spPr/>
        <p:txBody>
          <a:bodyPr/>
          <a:lstStyle/>
          <a:p>
            <a:r>
              <a:rPr lang="en-US" dirty="0" err="1"/>
              <a:t>Implot</a:t>
            </a:r>
            <a:r>
              <a:rPr lang="en-US" dirty="0"/>
              <a:t>()</a:t>
            </a:r>
            <a:endParaRPr lang="en-US" sz="2800" dirty="0">
              <a:solidFill>
                <a:srgbClr val="0070C0"/>
              </a:solidFill>
            </a:endParaRPr>
          </a:p>
        </p:txBody>
      </p:sp>
      <p:pic>
        <p:nvPicPr>
          <p:cNvPr id="4" name="Picture 3">
            <a:extLst>
              <a:ext uri="{FF2B5EF4-FFF2-40B4-BE49-F238E27FC236}">
                <a16:creationId xmlns:a16="http://schemas.microsoft.com/office/drawing/2014/main" id="{1848F1D8-C63A-45A8-BD60-C3B93242762E}"/>
              </a:ext>
            </a:extLst>
          </p:cNvPr>
          <p:cNvPicPr>
            <a:picLocks noChangeAspect="1"/>
          </p:cNvPicPr>
          <p:nvPr/>
        </p:nvPicPr>
        <p:blipFill>
          <a:blip r:embed="rId2"/>
          <a:stretch>
            <a:fillRect/>
          </a:stretch>
        </p:blipFill>
        <p:spPr>
          <a:xfrm>
            <a:off x="920480" y="1511299"/>
            <a:ext cx="4229100" cy="4981575"/>
          </a:xfrm>
          <a:prstGeom prst="rect">
            <a:avLst/>
          </a:prstGeom>
        </p:spPr>
      </p:pic>
    </p:spTree>
    <p:extLst>
      <p:ext uri="{BB962C8B-B14F-4D97-AF65-F5344CB8AC3E}">
        <p14:creationId xmlns:p14="http://schemas.microsoft.com/office/powerpoint/2010/main" val="1201376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E403EF9-309F-49A6-BF87-E4436A20D244}"/>
              </a:ext>
            </a:extLst>
          </p:cNvPr>
          <p:cNvPicPr>
            <a:picLocks noChangeAspect="1"/>
          </p:cNvPicPr>
          <p:nvPr/>
        </p:nvPicPr>
        <p:blipFill>
          <a:blip r:embed="rId2"/>
          <a:stretch>
            <a:fillRect/>
          </a:stretch>
        </p:blipFill>
        <p:spPr>
          <a:xfrm>
            <a:off x="876198" y="626724"/>
            <a:ext cx="5095875" cy="4962525"/>
          </a:xfrm>
          <a:prstGeom prst="rect">
            <a:avLst/>
          </a:prstGeom>
        </p:spPr>
      </p:pic>
    </p:spTree>
    <p:extLst>
      <p:ext uri="{BB962C8B-B14F-4D97-AF65-F5344CB8AC3E}">
        <p14:creationId xmlns:p14="http://schemas.microsoft.com/office/powerpoint/2010/main" val="645522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FB96D88-1B10-442E-821F-8C8F091F597B}"/>
              </a:ext>
            </a:extLst>
          </p:cNvPr>
          <p:cNvPicPr>
            <a:picLocks noChangeAspect="1"/>
          </p:cNvPicPr>
          <p:nvPr/>
        </p:nvPicPr>
        <p:blipFill>
          <a:blip r:embed="rId2"/>
          <a:stretch>
            <a:fillRect/>
          </a:stretch>
        </p:blipFill>
        <p:spPr>
          <a:xfrm>
            <a:off x="617504" y="544546"/>
            <a:ext cx="6838950" cy="5010150"/>
          </a:xfrm>
          <a:prstGeom prst="rect">
            <a:avLst/>
          </a:prstGeom>
        </p:spPr>
      </p:pic>
    </p:spTree>
    <p:extLst>
      <p:ext uri="{BB962C8B-B14F-4D97-AF65-F5344CB8AC3E}">
        <p14:creationId xmlns:p14="http://schemas.microsoft.com/office/powerpoint/2010/main" val="598988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B4F46-3AAE-4F75-AE03-2C2F7EB70239}"/>
              </a:ext>
            </a:extLst>
          </p:cNvPr>
          <p:cNvSpPr>
            <a:spLocks noGrp="1"/>
          </p:cNvSpPr>
          <p:nvPr>
            <p:ph type="title"/>
          </p:nvPr>
        </p:nvSpPr>
        <p:spPr/>
        <p:txBody>
          <a:bodyPr/>
          <a:lstStyle/>
          <a:p>
            <a:r>
              <a:rPr lang="en-US" dirty="0"/>
              <a:t>Working with Markers</a:t>
            </a:r>
            <a:endParaRPr lang="en-US" dirty="0">
              <a:solidFill>
                <a:srgbClr val="0070C0"/>
              </a:solidFill>
            </a:endParaRPr>
          </a:p>
        </p:txBody>
      </p:sp>
      <p:sp>
        <p:nvSpPr>
          <p:cNvPr id="5" name="Rectangle 4">
            <a:extLst>
              <a:ext uri="{FF2B5EF4-FFF2-40B4-BE49-F238E27FC236}">
                <a16:creationId xmlns:a16="http://schemas.microsoft.com/office/drawing/2014/main" id="{2AFED72C-3A0A-4A1C-A2F4-C7CE5428C5AB}"/>
              </a:ext>
            </a:extLst>
          </p:cNvPr>
          <p:cNvSpPr/>
          <p:nvPr/>
        </p:nvSpPr>
        <p:spPr>
          <a:xfrm>
            <a:off x="671208" y="1690689"/>
            <a:ext cx="7801583" cy="3139321"/>
          </a:xfrm>
          <a:prstGeom prst="rect">
            <a:avLst/>
          </a:prstGeom>
        </p:spPr>
        <p:txBody>
          <a:bodyPr wrap="square">
            <a:spAutoFit/>
          </a:bodyPr>
          <a:lstStyle/>
          <a:p>
            <a:r>
              <a:rPr lang="en-US" dirty="0" err="1"/>
              <a:t>lmplot</a:t>
            </a:r>
            <a:r>
              <a:rPr lang="en-US" dirty="0"/>
              <a:t> </a:t>
            </a:r>
            <a:r>
              <a:rPr lang="en-US" dirty="0" err="1"/>
              <a:t>kwargs</a:t>
            </a:r>
            <a:r>
              <a:rPr lang="en-US" dirty="0"/>
              <a:t> get passed through to </a:t>
            </a:r>
            <a:r>
              <a:rPr lang="en-US" b="1" dirty="0" err="1"/>
              <a:t>regplot</a:t>
            </a:r>
            <a:r>
              <a:rPr lang="en-US" dirty="0"/>
              <a:t> which is a more general form of </a:t>
            </a:r>
            <a:r>
              <a:rPr lang="en-US" dirty="0" err="1"/>
              <a:t>lmplot</a:t>
            </a:r>
            <a:r>
              <a:rPr lang="en-US" dirty="0"/>
              <a:t>(). </a:t>
            </a:r>
            <a:r>
              <a:rPr lang="en-US" dirty="0" err="1"/>
              <a:t>regplot</a:t>
            </a:r>
            <a:r>
              <a:rPr lang="en-US" dirty="0"/>
              <a:t> has a </a:t>
            </a:r>
            <a:r>
              <a:rPr lang="en-US" dirty="0" err="1"/>
              <a:t>scatter_kws</a:t>
            </a:r>
            <a:r>
              <a:rPr lang="en-US" dirty="0"/>
              <a:t> parameter that gets passed to </a:t>
            </a:r>
            <a:r>
              <a:rPr lang="en-US" dirty="0" err="1"/>
              <a:t>plt.scatter</a:t>
            </a:r>
            <a:r>
              <a:rPr lang="en-US" dirty="0"/>
              <a:t>. </a:t>
            </a:r>
          </a:p>
          <a:p>
            <a:endParaRPr lang="en-US" dirty="0"/>
          </a:p>
          <a:p>
            <a:r>
              <a:rPr lang="en-US" dirty="0"/>
              <a:t>So you want to set the s parameter in that dictionary, which corresponds (a bit confusingly) to the squared </a:t>
            </a:r>
            <a:r>
              <a:rPr lang="en-US" dirty="0" err="1"/>
              <a:t>markersize</a:t>
            </a:r>
            <a:r>
              <a:rPr lang="en-US" dirty="0"/>
              <a:t>. </a:t>
            </a:r>
          </a:p>
          <a:p>
            <a:endParaRPr lang="en-US" dirty="0"/>
          </a:p>
          <a:p>
            <a:r>
              <a:rPr lang="en-US" dirty="0"/>
              <a:t>In other words you end up passing a dictionary with the base matplotlib arguments, in this case, s for size of a scatter plot.</a:t>
            </a:r>
          </a:p>
          <a:p>
            <a:endParaRPr lang="en-US" dirty="0"/>
          </a:p>
          <a:p>
            <a:r>
              <a:rPr lang="en-US" dirty="0"/>
              <a:t>In general, you probably won't remember this off the top of your head, but instead reference the documentation.</a:t>
            </a:r>
            <a:endParaRPr lang="en-ID" dirty="0"/>
          </a:p>
        </p:txBody>
      </p:sp>
    </p:spTree>
    <p:extLst>
      <p:ext uri="{BB962C8B-B14F-4D97-AF65-F5344CB8AC3E}">
        <p14:creationId xmlns:p14="http://schemas.microsoft.com/office/powerpoint/2010/main" val="2606663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55A2578-1784-4A9C-B6A2-0FA73ED50982}"/>
              </a:ext>
            </a:extLst>
          </p:cNvPr>
          <p:cNvPicPr>
            <a:picLocks noChangeAspect="1"/>
          </p:cNvPicPr>
          <p:nvPr/>
        </p:nvPicPr>
        <p:blipFill>
          <a:blip r:embed="rId2"/>
          <a:stretch>
            <a:fillRect/>
          </a:stretch>
        </p:blipFill>
        <p:spPr>
          <a:xfrm>
            <a:off x="700087" y="456288"/>
            <a:ext cx="6829425" cy="5400675"/>
          </a:xfrm>
          <a:prstGeom prst="rect">
            <a:avLst/>
          </a:prstGeom>
        </p:spPr>
      </p:pic>
    </p:spTree>
    <p:extLst>
      <p:ext uri="{BB962C8B-B14F-4D97-AF65-F5344CB8AC3E}">
        <p14:creationId xmlns:p14="http://schemas.microsoft.com/office/powerpoint/2010/main" val="2232177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92D87-4CCF-4EBE-A3B6-4A8517D3D215}"/>
              </a:ext>
            </a:extLst>
          </p:cNvPr>
          <p:cNvSpPr>
            <a:spLocks noGrp="1"/>
          </p:cNvSpPr>
          <p:nvPr>
            <p:ph type="title"/>
          </p:nvPr>
        </p:nvSpPr>
        <p:spPr/>
        <p:txBody>
          <a:bodyPr/>
          <a:lstStyle/>
          <a:p>
            <a:r>
              <a:rPr lang="en-US" dirty="0"/>
              <a:t>Using a Grid</a:t>
            </a:r>
            <a:endParaRPr lang="en-ID" dirty="0"/>
          </a:p>
        </p:txBody>
      </p:sp>
      <p:sp>
        <p:nvSpPr>
          <p:cNvPr id="4" name="Rectangle 3">
            <a:extLst>
              <a:ext uri="{FF2B5EF4-FFF2-40B4-BE49-F238E27FC236}">
                <a16:creationId xmlns:a16="http://schemas.microsoft.com/office/drawing/2014/main" id="{FE31FE7C-87DC-47FD-950B-D02325C0D8D1}"/>
              </a:ext>
            </a:extLst>
          </p:cNvPr>
          <p:cNvSpPr/>
          <p:nvPr/>
        </p:nvSpPr>
        <p:spPr>
          <a:xfrm>
            <a:off x="856034" y="1398301"/>
            <a:ext cx="7149830" cy="584775"/>
          </a:xfrm>
          <a:prstGeom prst="rect">
            <a:avLst/>
          </a:prstGeom>
        </p:spPr>
        <p:txBody>
          <a:bodyPr wrap="square">
            <a:spAutoFit/>
          </a:bodyPr>
          <a:lstStyle/>
          <a:p>
            <a:r>
              <a:rPr lang="en-US" sz="1600" dirty="0"/>
              <a:t>We can add more variable separation through columns and rows with the use of a grid. Just indicate this with the col or row arguments:</a:t>
            </a:r>
            <a:endParaRPr lang="en-ID" sz="1600" dirty="0"/>
          </a:p>
        </p:txBody>
      </p:sp>
      <p:pic>
        <p:nvPicPr>
          <p:cNvPr id="5" name="Picture 4">
            <a:extLst>
              <a:ext uri="{FF2B5EF4-FFF2-40B4-BE49-F238E27FC236}">
                <a16:creationId xmlns:a16="http://schemas.microsoft.com/office/drawing/2014/main" id="{4705E927-9A5E-46A5-985B-47EE1914ABA9}"/>
              </a:ext>
            </a:extLst>
          </p:cNvPr>
          <p:cNvPicPr>
            <a:picLocks noChangeAspect="1"/>
          </p:cNvPicPr>
          <p:nvPr/>
        </p:nvPicPr>
        <p:blipFill>
          <a:blip r:embed="rId2"/>
          <a:stretch>
            <a:fillRect/>
          </a:stretch>
        </p:blipFill>
        <p:spPr>
          <a:xfrm>
            <a:off x="856034" y="1983075"/>
            <a:ext cx="7052553" cy="4130443"/>
          </a:xfrm>
          <a:prstGeom prst="rect">
            <a:avLst/>
          </a:prstGeom>
        </p:spPr>
      </p:pic>
    </p:spTree>
    <p:extLst>
      <p:ext uri="{BB962C8B-B14F-4D97-AF65-F5344CB8AC3E}">
        <p14:creationId xmlns:p14="http://schemas.microsoft.com/office/powerpoint/2010/main" val="334294572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6320</TotalTime>
  <Words>150</Words>
  <Application>Microsoft Office PowerPoint</Application>
  <PresentationFormat>On-screen Show (4:3)</PresentationFormat>
  <Paragraphs>25</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Gotham</vt:lpstr>
      <vt:lpstr>Gotham Bold</vt:lpstr>
      <vt:lpstr>Gotham ExtraLight</vt:lpstr>
      <vt:lpstr>Gotham Medium</vt:lpstr>
      <vt:lpstr>Roboto</vt:lpstr>
      <vt:lpstr>Office Theme</vt:lpstr>
      <vt:lpstr>Regression Plots</vt:lpstr>
      <vt:lpstr>Regression Plots</vt:lpstr>
      <vt:lpstr>Imports and Data</vt:lpstr>
      <vt:lpstr>Implot()</vt:lpstr>
      <vt:lpstr>PowerPoint Presentation</vt:lpstr>
      <vt:lpstr>PowerPoint Presentation</vt:lpstr>
      <vt:lpstr>Working with Markers</vt:lpstr>
      <vt:lpstr>PowerPoint Presentation</vt:lpstr>
      <vt:lpstr>Using a Grid</vt:lpstr>
      <vt:lpstr>PowerPoint Presentation</vt:lpstr>
      <vt:lpstr>PowerPoint Presentation</vt:lpstr>
      <vt:lpstr>Aspect and Size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Hasbi</dc:creator>
  <cp:lastModifiedBy>baronhartono@outlook.com</cp:lastModifiedBy>
  <cp:revision>585</cp:revision>
  <dcterms:created xsi:type="dcterms:W3CDTF">2015-11-07T11:59:24Z</dcterms:created>
  <dcterms:modified xsi:type="dcterms:W3CDTF">2018-07-19T11:23:29Z</dcterms:modified>
</cp:coreProperties>
</file>