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86" r:id="rId4"/>
    <p:sldId id="260" r:id="rId5"/>
    <p:sldId id="261" r:id="rId6"/>
    <p:sldId id="262" r:id="rId7"/>
    <p:sldId id="287" r:id="rId8"/>
    <p:sldId id="263" r:id="rId9"/>
    <p:sldId id="268" r:id="rId10"/>
    <p:sldId id="269" r:id="rId11"/>
    <p:sldId id="264" r:id="rId12"/>
    <p:sldId id="266" r:id="rId13"/>
    <p:sldId id="273" r:id="rId14"/>
    <p:sldId id="274" r:id="rId15"/>
    <p:sldId id="267" r:id="rId16"/>
    <p:sldId id="275" r:id="rId17"/>
    <p:sldId id="277" r:id="rId18"/>
    <p:sldId id="288" r:id="rId19"/>
    <p:sldId id="272" r:id="rId20"/>
    <p:sldId id="289" r:id="rId21"/>
    <p:sldId id="276" r:id="rId22"/>
    <p:sldId id="271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565FDD11-3F7C-4A44-BE0B-0662F0F1D47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61F7AD-2616-4F1E-AB86-6726DF5D25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D11-3F7C-4A44-BE0B-0662F0F1D47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F7AD-2616-4F1E-AB86-6726DF5D2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D11-3F7C-4A44-BE0B-0662F0F1D47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F7AD-2616-4F1E-AB86-6726DF5D2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D11-3F7C-4A44-BE0B-0662F0F1D47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F7AD-2616-4F1E-AB86-6726DF5D2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565FDD11-3F7C-4A44-BE0B-0662F0F1D47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61F7AD-2616-4F1E-AB86-6726DF5D25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D11-3F7C-4A44-BE0B-0662F0F1D47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A161F7AD-2616-4F1E-AB86-6726DF5D25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D11-3F7C-4A44-BE0B-0662F0F1D47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A161F7AD-2616-4F1E-AB86-6726DF5D2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D11-3F7C-4A44-BE0B-0662F0F1D47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F7AD-2616-4F1E-AB86-6726DF5D25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D11-3F7C-4A44-BE0B-0662F0F1D47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F7AD-2616-4F1E-AB86-6726DF5D2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735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745"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565FDD11-3F7C-4A44-BE0B-0662F0F1D47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61F7AD-2616-4F1E-AB86-6726DF5D25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565FDD11-3F7C-4A44-BE0B-0662F0F1D47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61F7AD-2616-4F1E-AB86-6726DF5D25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fld id="{565FDD11-3F7C-4A44-BE0B-0662F0F1D47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</a:lstStyle>
          <a:p>
            <a:fld id="{A161F7AD-2616-4F1E-AB86-6726DF5D25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54610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 panose="05020102010507070707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177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 panose="05020102010507070707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990" algn="l" rtl="0" eaLnBrk="1" latinLnBrk="0" hangingPunct="1">
        <a:spcBef>
          <a:spcPts val="400"/>
        </a:spcBef>
        <a:buClr>
          <a:schemeClr val="accent4"/>
        </a:buClr>
        <a:buFont typeface="Wingdings 2" panose="05020102010507070707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990" algn="l" rtl="0" eaLnBrk="1" latinLnBrk="0" hangingPunct="1">
        <a:spcBef>
          <a:spcPts val="400"/>
        </a:spcBef>
        <a:buClr>
          <a:schemeClr val="accent4"/>
        </a:buClr>
        <a:buFont typeface="Wingdings 2" panose="05020102010507070707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990" algn="l" rtl="0" eaLnBrk="1" latinLnBrk="0" hangingPunct="1">
        <a:spcBef>
          <a:spcPts val="400"/>
        </a:spcBef>
        <a:buClr>
          <a:schemeClr val="accent4"/>
        </a:buClr>
        <a:buFont typeface="Wingdings 2" panose="05020102010507070707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990" algn="l" rtl="0" eaLnBrk="1" latinLnBrk="0" hangingPunct="1">
        <a:spcBef>
          <a:spcPts val="400"/>
        </a:spcBef>
        <a:buClr>
          <a:schemeClr val="accent4"/>
        </a:buClr>
        <a:buFont typeface="Wingdings 2" panose="05020102010507070707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2731008"/>
          </a:xfrm>
        </p:spPr>
        <p:txBody>
          <a:bodyPr/>
          <a:lstStyle/>
          <a:p>
            <a:pPr algn="l"/>
            <a:r>
              <a:rPr lang="en-US" dirty="0" smtClean="0"/>
              <a:t>Movie </a:t>
            </a:r>
            <a:br>
              <a:rPr lang="en-US" dirty="0" smtClean="0"/>
            </a:br>
            <a:r>
              <a:rPr lang="en-US" dirty="0" smtClean="0"/>
              <a:t>Recommender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err="1" smtClean="0"/>
              <a:t>Farjana</a:t>
            </a:r>
            <a:r>
              <a:rPr lang="en-US" dirty="0" smtClean="0"/>
              <a:t> </a:t>
            </a:r>
            <a:r>
              <a:rPr lang="en-US" dirty="0" err="1" smtClean="0"/>
              <a:t>Akter</a:t>
            </a:r>
            <a:r>
              <a:rPr lang="en-US" dirty="0" smtClean="0"/>
              <a:t> </a:t>
            </a:r>
            <a:r>
              <a:rPr lang="en-US" dirty="0" err="1" smtClean="0"/>
              <a:t>Jui</a:t>
            </a:r>
            <a:r>
              <a:rPr lang="en-US" dirty="0" smtClean="0"/>
              <a:t>(1607004)</a:t>
            </a:r>
          </a:p>
          <a:p>
            <a:r>
              <a:rPr lang="en-US" dirty="0" err="1" smtClean="0"/>
              <a:t>Sayma</a:t>
            </a:r>
            <a:r>
              <a:rPr lang="en-US" smtClean="0"/>
              <a:t> Sultana(1607025)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Dataset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595" y="2048827"/>
            <a:ext cx="8229600" cy="4526280"/>
          </a:xfrm>
        </p:spPr>
        <p:txBody>
          <a:bodyPr/>
          <a:lstStyle/>
          <a:p>
            <a:r>
              <a:rPr lang="en-US" sz="2800" dirty="0"/>
              <a:t>Here </a:t>
            </a:r>
            <a:r>
              <a:rPr lang="en-US" sz="2800" dirty="0" err="1">
                <a:solidFill>
                  <a:srgbClr val="FFFF00"/>
                </a:solidFill>
              </a:rPr>
              <a:t>MovieLens</a:t>
            </a:r>
            <a:r>
              <a:rPr lang="en-US" sz="2800" dirty="0"/>
              <a:t> Dataset have been used.</a:t>
            </a:r>
          </a:p>
          <a:p>
            <a:pPr lvl="0"/>
            <a:r>
              <a:rPr lang="en-US" sz="2800" dirty="0"/>
              <a:t>The data set consists of:</a:t>
            </a:r>
            <a:endParaRPr lang="en-US" dirty="0"/>
          </a:p>
          <a:p>
            <a:pPr lvl="1">
              <a:buClr>
                <a:srgbClr val="6EA0B0"/>
              </a:buClr>
              <a:buFont typeface="Wingdings" panose="05000000000000000000" charset="0"/>
              <a:buChar char="v"/>
            </a:pPr>
            <a:endParaRPr lang="en-US" sz="2400" dirty="0">
              <a:solidFill>
                <a:srgbClr val="FFFF00"/>
              </a:solidFill>
            </a:endParaRPr>
          </a:p>
          <a:p>
            <a:pPr lvl="1">
              <a:buClr>
                <a:srgbClr val="6EA0B0"/>
              </a:buClr>
              <a:buFont typeface="Wingdings" panose="05000000000000000000" charset="0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100,837 </a:t>
            </a:r>
            <a:r>
              <a:rPr lang="en-US" sz="2400" dirty="0"/>
              <a:t>ratings (</a:t>
            </a:r>
            <a:r>
              <a:rPr lang="en-US" sz="2400" dirty="0">
                <a:solidFill>
                  <a:srgbClr val="FFFF00"/>
                </a:solidFill>
              </a:rPr>
              <a:t>1-5</a:t>
            </a:r>
            <a:r>
              <a:rPr lang="en-US" sz="2400" dirty="0"/>
              <a:t>) from </a:t>
            </a:r>
            <a:r>
              <a:rPr lang="en-US" sz="2400" dirty="0">
                <a:solidFill>
                  <a:srgbClr val="FFFF00"/>
                </a:solidFill>
              </a:rPr>
              <a:t>610</a:t>
            </a:r>
            <a:r>
              <a:rPr lang="en-US" sz="2400" dirty="0"/>
              <a:t> users on </a:t>
            </a:r>
            <a:r>
              <a:rPr lang="en-US" sz="2400" dirty="0">
                <a:solidFill>
                  <a:srgbClr val="FFFF00"/>
                </a:solidFill>
              </a:rPr>
              <a:t>9126</a:t>
            </a:r>
            <a:r>
              <a:rPr lang="en-US" sz="2400" dirty="0"/>
              <a:t> movies.</a:t>
            </a:r>
          </a:p>
          <a:p>
            <a:pPr lvl="1">
              <a:buClr>
                <a:srgbClr val="6EA0B0"/>
              </a:buClr>
              <a:buFont typeface="Wingdings" panose="05000000000000000000" charset="0"/>
              <a:buChar char="v"/>
            </a:pPr>
            <a:r>
              <a:rPr lang="en-US" sz="2400" dirty="0"/>
              <a:t>Each user has rated at least </a:t>
            </a:r>
            <a:r>
              <a:rPr lang="en-US" sz="2400" dirty="0">
                <a:solidFill>
                  <a:srgbClr val="FFFF00"/>
                </a:solidFill>
              </a:rPr>
              <a:t>20</a:t>
            </a:r>
            <a:r>
              <a:rPr lang="en-US" sz="2400" dirty="0"/>
              <a:t> movies.</a:t>
            </a:r>
            <a:endParaRPr lang="en-US" dirty="0"/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We have developed a prototype of collaborative Filtering recommendation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890"/>
            <a:ext cx="8361045" cy="1143000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87299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Recommend a movie to user 3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b="1">
                <a:solidFill>
                  <a:srgbClr val="FFFF00"/>
                </a:solidFill>
              </a:rPr>
              <a:t>Approach 1</a:t>
            </a:r>
            <a:r>
              <a:rPr lang="en-US" sz="2400"/>
              <a:t>: Find similar users and recommend movies they like.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5" name="Table 4"/>
          <p:cNvGraphicFramePr/>
          <p:nvPr/>
        </p:nvGraphicFramePr>
        <p:xfrm>
          <a:off x="762000" y="2514600"/>
          <a:ext cx="63982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User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User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User 3</a:t>
                      </a: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Movie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+mn-ea"/>
                        </a:rPr>
                        <a:t>Movie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+mn-ea"/>
                        </a:rPr>
                        <a:t>Movie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+mn-ea"/>
                        </a:rPr>
                        <a:t>Movie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+mn-ea"/>
                        </a:rPr>
                        <a:t>Movie 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Flowchart: Punched Tape 3"/>
          <p:cNvSpPr/>
          <p:nvPr/>
        </p:nvSpPr>
        <p:spPr>
          <a:xfrm>
            <a:off x="3315335" y="5638800"/>
            <a:ext cx="2281555" cy="80645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  <a:sym typeface="+mn-ea"/>
              </a:rPr>
              <a:t>User-to-User CF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sym typeface="+mn-ea"/>
              </a:rPr>
              <a:t>Collaborative Filtering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ym typeface="+mn-ea"/>
              </a:rPr>
              <a:t>   Recommend a movie to user 3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b="1">
                <a:solidFill>
                  <a:srgbClr val="FFFF00"/>
                </a:solidFill>
                <a:sym typeface="+mn-ea"/>
              </a:rPr>
              <a:t>Approach 2</a:t>
            </a:r>
            <a:r>
              <a:rPr lang="en-US" sz="2400">
                <a:sym typeface="+mn-ea"/>
              </a:rPr>
              <a:t>: Find similar movies based on ratings given by the users.</a:t>
            </a:r>
            <a:endParaRPr lang="en-US" sz="2400"/>
          </a:p>
        </p:txBody>
      </p:sp>
      <p:graphicFrame>
        <p:nvGraphicFramePr>
          <p:cNvPr id="4" name="Table 3"/>
          <p:cNvGraphicFramePr/>
          <p:nvPr/>
        </p:nvGraphicFramePr>
        <p:xfrm>
          <a:off x="914400" y="2514600"/>
          <a:ext cx="6690360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0"/>
                <a:gridCol w="1115060"/>
                <a:gridCol w="1115060"/>
                <a:gridCol w="1115060"/>
                <a:gridCol w="1115060"/>
                <a:gridCol w="1115060"/>
              </a:tblGrid>
              <a:tr h="3975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Movie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Movie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Movie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Movie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Movie 5</a:t>
                      </a:r>
                    </a:p>
                  </a:txBody>
                  <a:tcPr>
                    <a:noFill/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User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User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User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Flowchart: Punched Tape 4"/>
          <p:cNvSpPr/>
          <p:nvPr/>
        </p:nvSpPr>
        <p:spPr>
          <a:xfrm>
            <a:off x="3315335" y="5638800"/>
            <a:ext cx="2281555" cy="80645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  <a:sym typeface="+mn-ea"/>
              </a:rPr>
              <a:t>Item-to-Item CF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Utility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Users have preferences for certain</a:t>
            </a:r>
            <a:r>
              <a:rPr lang="en-US" sz="2800" dirty="0">
                <a:solidFill>
                  <a:srgbClr val="FFFF00"/>
                </a:solidFill>
              </a:rPr>
              <a:t> items </a:t>
            </a:r>
            <a:r>
              <a:rPr lang="en-US" sz="2800" dirty="0"/>
              <a:t>and these preferences must be discovered from the data.</a:t>
            </a:r>
          </a:p>
          <a:p>
            <a:endParaRPr lang="en-US" sz="2800" dirty="0"/>
          </a:p>
          <a:p>
            <a:r>
              <a:rPr lang="en-US" sz="2800" dirty="0"/>
              <a:t>The data is represented as a</a:t>
            </a:r>
            <a:r>
              <a:rPr lang="en-US" sz="2800" dirty="0">
                <a:solidFill>
                  <a:srgbClr val="FFFF00"/>
                </a:solidFill>
              </a:rPr>
              <a:t> utility </a:t>
            </a:r>
            <a:r>
              <a:rPr lang="en-US" sz="2800" dirty="0" err="1">
                <a:solidFill>
                  <a:srgbClr val="FFFF00"/>
                </a:solidFill>
              </a:rPr>
              <a:t>matrix</a:t>
            </a:r>
            <a:r>
              <a:rPr lang="en-US" sz="2800" dirty="0" err="1"/>
              <a:t>,a</a:t>
            </a:r>
            <a:r>
              <a:rPr lang="en-US" sz="2800" dirty="0"/>
              <a:t> value that represents the rating given by that user for that item and is given for each user-</a:t>
            </a:r>
            <a:r>
              <a:rPr lang="en-US" sz="2800" dirty="0">
                <a:solidFill>
                  <a:srgbClr val="FFFF00"/>
                </a:solidFill>
              </a:rPr>
              <a:t>item pair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goal of recommendation engine is to predict the blanks in a </a:t>
            </a:r>
            <a:r>
              <a:rPr lang="en-US" sz="2800" dirty="0">
                <a:solidFill>
                  <a:srgbClr val="FFFF00"/>
                </a:solidFill>
              </a:rPr>
              <a:t>utility matrix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sym typeface="+mn-ea"/>
              </a:rPr>
              <a:t>Utility Matrix</a:t>
            </a:r>
            <a:endParaRPr lang="en-US"/>
          </a:p>
        </p:txBody>
      </p:sp>
      <p:pic>
        <p:nvPicPr>
          <p:cNvPr id="4" name="Content Placeholder 3" descr="4ncGL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285" y="1645920"/>
            <a:ext cx="565848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/>
              <a:t>Quantifying the similarity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01115" y="1958340"/>
            <a:ext cx="30480" cy="2491740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179195" y="4235450"/>
            <a:ext cx="2395855" cy="8255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589915" y="2250440"/>
            <a:ext cx="79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544320" y="4450080"/>
            <a:ext cx="66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Low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589915" y="3714750"/>
            <a:ext cx="66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Low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2639695" y="4450080"/>
            <a:ext cx="79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1367155" y="4993640"/>
            <a:ext cx="2011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Dissimilar Users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6240145" y="5069840"/>
            <a:ext cx="152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Similar User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716915" y="1767840"/>
            <a:ext cx="79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U1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3460115" y="4434840"/>
            <a:ext cx="79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U2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7973060" y="4500880"/>
            <a:ext cx="79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U2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5352415" y="184404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U1</a:t>
            </a:r>
          </a:p>
        </p:txBody>
      </p:sp>
      <p:sp>
        <p:nvSpPr>
          <p:cNvPr id="36" name="Oval 35"/>
          <p:cNvSpPr/>
          <p:nvPr/>
        </p:nvSpPr>
        <p:spPr>
          <a:xfrm>
            <a:off x="1676400" y="2362200"/>
            <a:ext cx="113665" cy="1314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81960" y="3659505"/>
            <a:ext cx="113665" cy="1314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99200" y="3479800"/>
            <a:ext cx="113665" cy="1314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70800" y="3022600"/>
            <a:ext cx="113665" cy="1314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975985" y="3581400"/>
            <a:ext cx="348615" cy="68199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981065" y="3124200"/>
            <a:ext cx="1715135" cy="114236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6169660" y="3903345"/>
            <a:ext cx="154940" cy="144145"/>
          </a:xfrm>
          <a:prstGeom prst="curvedConnector3">
            <a:avLst>
              <a:gd name="adj1" fmla="val 91393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3208020" y="3581400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M2</a:t>
            </a:r>
          </a:p>
        </p:txBody>
      </p:sp>
      <p:sp>
        <p:nvSpPr>
          <p:cNvPr id="50" name="Text Box 49"/>
          <p:cNvSpPr txBox="1"/>
          <p:nvPr/>
        </p:nvSpPr>
        <p:spPr>
          <a:xfrm>
            <a:off x="7549515" y="2618740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M2</a:t>
            </a:r>
          </a:p>
        </p:txBody>
      </p:sp>
      <p:sp>
        <p:nvSpPr>
          <p:cNvPr id="51" name="Text Box 50"/>
          <p:cNvSpPr txBox="1"/>
          <p:nvPr/>
        </p:nvSpPr>
        <p:spPr>
          <a:xfrm>
            <a:off x="6179820" y="3020060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M1</a:t>
            </a:r>
          </a:p>
        </p:txBody>
      </p:sp>
      <p:sp>
        <p:nvSpPr>
          <p:cNvPr id="52" name="Text Box 51"/>
          <p:cNvSpPr txBox="1"/>
          <p:nvPr/>
        </p:nvSpPr>
        <p:spPr>
          <a:xfrm>
            <a:off x="1544320" y="1958340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M1</a:t>
            </a:r>
          </a:p>
        </p:txBody>
      </p:sp>
      <p:sp>
        <p:nvSpPr>
          <p:cNvPr id="53" name="Text Box 52"/>
          <p:cNvSpPr txBox="1"/>
          <p:nvPr/>
        </p:nvSpPr>
        <p:spPr>
          <a:xfrm>
            <a:off x="6545580" y="3867785"/>
            <a:ext cx="207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Angular Distance</a:t>
            </a:r>
          </a:p>
        </p:txBody>
      </p:sp>
      <p:sp>
        <p:nvSpPr>
          <p:cNvPr id="54" name="Text Box 53"/>
          <p:cNvSpPr txBox="1"/>
          <p:nvPr/>
        </p:nvSpPr>
        <p:spPr>
          <a:xfrm>
            <a:off x="3109595" y="5568315"/>
            <a:ext cx="3998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Option 1 : </a:t>
            </a:r>
            <a:r>
              <a:rPr lang="en-US" sz="2000">
                <a:solidFill>
                  <a:srgbClr val="FFFF00"/>
                </a:solidFill>
              </a:rPr>
              <a:t>Cosine distance</a:t>
            </a:r>
            <a:endParaRPr lang="en-US" sz="2000"/>
          </a:p>
          <a:p>
            <a:r>
              <a:rPr lang="en-US" sz="2000"/>
              <a:t>Option 2 : </a:t>
            </a:r>
            <a:r>
              <a:rPr lang="en-US" sz="2000">
                <a:solidFill>
                  <a:srgbClr val="FFFF00"/>
                </a:solidFill>
              </a:rPr>
              <a:t>Pearson Correlation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773555" y="2529840"/>
            <a:ext cx="1208405" cy="118491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2555875" y="2755900"/>
            <a:ext cx="220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Euclidean Distance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23915" y="2009140"/>
            <a:ext cx="30480" cy="2491740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01995" y="4286250"/>
            <a:ext cx="2395855" cy="8255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113145" y="4500880"/>
            <a:ext cx="66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Low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5217160" y="3790950"/>
            <a:ext cx="66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Low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5166995" y="2326640"/>
            <a:ext cx="79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7279005" y="4500880"/>
            <a:ext cx="79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36" grpId="0" animBg="1"/>
      <p:bldP spid="37" grpId="0" animBg="1"/>
      <p:bldP spid="40" grpId="0" animBg="1"/>
      <p:bldP spid="40" grpId="1" animBg="1"/>
      <p:bldP spid="41" grpId="0" animBg="1"/>
      <p:bldP spid="49" grpId="0"/>
      <p:bldP spid="50" grpId="0"/>
      <p:bldP spid="51" grpId="0"/>
      <p:bldP spid="52" grpId="0"/>
      <p:bldP spid="53" grpId="0"/>
      <p:bldP spid="54" grpId="0"/>
      <p:bldP spid="56" grpId="0"/>
      <p:bldP spid="12" grpId="0"/>
      <p:bldP spid="13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>
                <a:sym typeface="+mn-ea"/>
              </a:rPr>
              <a:t>Pearson Correlation </a:t>
            </a:r>
            <a:r>
              <a:rPr lang="en-US" sz="3600">
                <a:sym typeface="+mn-ea"/>
              </a:rPr>
              <a:t>Similarity </a:t>
            </a:r>
            <a:r>
              <a:rPr lang="en-US" sz="3600" smtClean="0">
                <a:sym typeface="+mn-ea"/>
              </a:rPr>
              <a:t>Measure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959985"/>
          </a:xfrm>
        </p:spPr>
        <p:txBody>
          <a:bodyPr>
            <a:normAutofit fontScale="90000"/>
          </a:bodyPr>
          <a:lstStyle/>
          <a:p>
            <a:r>
              <a:rPr lang="en-US" dirty="0"/>
              <a:t>Let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  <a:r>
              <a:rPr lang="en-US" sz="2000" b="1" i="1" dirty="0">
                <a:solidFill>
                  <a:srgbClr val="FFFF00"/>
                </a:solidFill>
              </a:rPr>
              <a:t>i</a:t>
            </a:r>
            <a:r>
              <a:rPr lang="en-US" sz="2000" i="1" dirty="0"/>
              <a:t> </a:t>
            </a:r>
            <a:r>
              <a:rPr lang="en-US" sz="2800" dirty="0"/>
              <a:t>denote the rating given by user </a:t>
            </a:r>
            <a:r>
              <a:rPr lang="en-US" sz="2800" b="1" i="1" dirty="0">
                <a:solidFill>
                  <a:srgbClr val="FFFF00"/>
                </a:solidFill>
              </a:rPr>
              <a:t>x</a:t>
            </a:r>
            <a:r>
              <a:rPr lang="en-US" sz="2800" i="1" dirty="0"/>
              <a:t> </a:t>
            </a:r>
            <a:r>
              <a:rPr lang="en-US" sz="2800" dirty="0"/>
              <a:t>to item </a:t>
            </a:r>
            <a:r>
              <a:rPr lang="en-US" sz="2800" b="1" i="1" dirty="0" err="1">
                <a:solidFill>
                  <a:srgbClr val="FFFF00"/>
                </a:solidFill>
              </a:rPr>
              <a:t>i</a:t>
            </a:r>
            <a:r>
              <a:rPr lang="en-US" sz="2800" dirty="0"/>
              <a:t>. If </a:t>
            </a:r>
            <a:r>
              <a:rPr lang="en-US" sz="2800" b="1" i="1" dirty="0">
                <a:solidFill>
                  <a:srgbClr val="FFFF00"/>
                </a:solidFill>
              </a:rPr>
              <a:t>l </a:t>
            </a:r>
            <a:r>
              <a:rPr lang="en-US" sz="2800" dirty="0"/>
              <a:t>is the set of all items that two users </a:t>
            </a:r>
            <a:r>
              <a:rPr lang="en-US" sz="2800" b="1" i="1" dirty="0">
                <a:solidFill>
                  <a:srgbClr val="FFFF00"/>
                </a:solidFill>
              </a:rPr>
              <a:t>x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b="1" i="1" dirty="0">
                <a:solidFill>
                  <a:srgbClr val="FFFF00"/>
                </a:solidFill>
              </a:rPr>
              <a:t>y</a:t>
            </a:r>
            <a:r>
              <a:rPr lang="en-US" sz="2800" i="1" dirty="0"/>
              <a:t> </a:t>
            </a:r>
            <a:r>
              <a:rPr lang="en-US" sz="2800" dirty="0"/>
              <a:t>have both rated, then the</a:t>
            </a:r>
            <a:r>
              <a:rPr lang="en-US" sz="2800" dirty="0">
                <a:solidFill>
                  <a:srgbClr val="FFFF00"/>
                </a:solidFill>
              </a:rPr>
              <a:t> Pearson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Correlation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Similarity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Measure</a:t>
            </a:r>
            <a:r>
              <a:rPr lang="en-US" sz="2800" dirty="0"/>
              <a:t> between the two users is given by: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Where </a:t>
            </a:r>
            <a:r>
              <a:rPr lang="en-US" sz="2800" b="1" i="1" dirty="0">
                <a:solidFill>
                  <a:srgbClr val="FFFF00"/>
                </a:solidFill>
              </a:rPr>
              <a:t>x̄ </a:t>
            </a:r>
            <a:r>
              <a:rPr lang="en-US" sz="2800" i="1" dirty="0"/>
              <a:t>  </a:t>
            </a:r>
            <a:r>
              <a:rPr lang="en-US" sz="2800" dirty="0"/>
              <a:t>denotes the average rating given by user </a:t>
            </a:r>
            <a:r>
              <a:rPr lang="en-US" sz="2800" b="1" i="1" dirty="0">
                <a:solidFill>
                  <a:srgbClr val="FFFF00"/>
                </a:solidFill>
              </a:rPr>
              <a:t>x </a:t>
            </a:r>
            <a:r>
              <a:rPr lang="en-US" sz="2800" dirty="0"/>
              <a:t>to all items. To calculate </a:t>
            </a:r>
            <a:r>
              <a:rPr lang="en-US" sz="2800" dirty="0">
                <a:sym typeface="+mn-ea"/>
              </a:rPr>
              <a:t> </a:t>
            </a:r>
            <a:r>
              <a:rPr lang="en-US" sz="2800" b="1" i="1" dirty="0">
                <a:solidFill>
                  <a:srgbClr val="FFFF00"/>
                </a:solidFill>
                <a:sym typeface="+mn-ea"/>
              </a:rPr>
              <a:t>x̄  </a:t>
            </a:r>
            <a:r>
              <a:rPr lang="en-US" sz="2800" i="1" dirty="0">
                <a:sym typeface="+mn-ea"/>
              </a:rPr>
              <a:t> </a:t>
            </a:r>
            <a:r>
              <a:rPr lang="en-US" sz="2800" dirty="0">
                <a:sym typeface="+mn-ea"/>
              </a:rPr>
              <a:t>we only consider </a:t>
            </a:r>
            <a:r>
              <a:rPr lang="en-US" sz="2800">
                <a:sym typeface="+mn-ea"/>
              </a:rPr>
              <a:t>items </a:t>
            </a:r>
            <a:r>
              <a:rPr lang="en-US" sz="2800" smtClean="0">
                <a:sym typeface="+mn-ea"/>
              </a:rPr>
              <a:t>that rated </a:t>
            </a:r>
            <a:r>
              <a:rPr lang="en-US" sz="2800" dirty="0">
                <a:sym typeface="+mn-ea"/>
              </a:rPr>
              <a:t>by the user.</a:t>
            </a:r>
            <a:endParaRPr lang="en-US" sz="2800" dirty="0"/>
          </a:p>
        </p:txBody>
      </p:sp>
      <p:pic>
        <p:nvPicPr>
          <p:cNvPr id="4" name="Content Placeholder 4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15" y="3634740"/>
            <a:ext cx="5344795" cy="1303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69485"/>
          </a:xfrm>
        </p:spPr>
        <p:txBody>
          <a:bodyPr>
            <a:normAutofit fontScale="95000"/>
          </a:bodyPr>
          <a:lstStyle/>
          <a:p>
            <a:r>
              <a:rPr lang="en-US" sz="2800" dirty="0"/>
              <a:t>One way of predicting the value of the </a:t>
            </a:r>
            <a:r>
              <a:rPr lang="en-US" sz="2800" dirty="0">
                <a:solidFill>
                  <a:srgbClr val="FFFF00"/>
                </a:solidFill>
              </a:rPr>
              <a:t>utility matrix </a:t>
            </a:r>
            <a:r>
              <a:rPr lang="en-US" sz="2800" dirty="0"/>
              <a:t>entry (estimated rating) of a given user </a:t>
            </a:r>
            <a:r>
              <a:rPr lang="en-US" sz="2800" b="1" i="1" dirty="0">
                <a:solidFill>
                  <a:srgbClr val="FFFF00"/>
                </a:solidFill>
              </a:rPr>
              <a:t>u </a:t>
            </a:r>
            <a:r>
              <a:rPr lang="en-US" sz="2800" dirty="0"/>
              <a:t>for item </a:t>
            </a:r>
            <a:r>
              <a:rPr lang="en-US" sz="2800" b="1" i="1" dirty="0" err="1">
                <a:solidFill>
                  <a:srgbClr val="FFFF00"/>
                </a:solidFill>
              </a:rPr>
              <a:t>i</a:t>
            </a:r>
            <a:r>
              <a:rPr lang="en-US" sz="2800" dirty="0"/>
              <a:t>, is to average the ratings of </a:t>
            </a:r>
            <a:r>
              <a:rPr lang="en-US" sz="2800" dirty="0" err="1">
                <a:solidFill>
                  <a:srgbClr val="FFFF00"/>
                </a:solidFill>
              </a:rPr>
              <a:t>top</a:t>
            </a:r>
            <a:r>
              <a:rPr lang="en-US" sz="2800" dirty="0" err="1"/>
              <a:t>_</a:t>
            </a:r>
            <a:r>
              <a:rPr lang="en-US" sz="2800" dirty="0" err="1">
                <a:solidFill>
                  <a:srgbClr val="FFFF00"/>
                </a:solidFill>
              </a:rPr>
              <a:t>n</a:t>
            </a:r>
            <a:r>
              <a:rPr lang="en-US" sz="2800" dirty="0">
                <a:solidFill>
                  <a:srgbClr val="FFFF00"/>
                </a:solidFill>
              </a:rPr>
              <a:t> users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Other approach is to first normalize the </a:t>
            </a:r>
            <a:r>
              <a:rPr lang="en-US" sz="2800" dirty="0">
                <a:solidFill>
                  <a:srgbClr val="FFFF00"/>
                </a:solidFill>
              </a:rPr>
              <a:t>utility matrix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769485"/>
          </a:xfrm>
        </p:spPr>
        <p:txBody>
          <a:bodyPr>
            <a:normAutofit fontScale="95000"/>
          </a:bodyPr>
          <a:lstStyle/>
          <a:p>
            <a:pPr>
              <a:buNone/>
            </a:pPr>
            <a:endParaRPr lang="en-US" sz="2800" dirty="0"/>
          </a:p>
          <a:p>
            <a:r>
              <a:rPr lang="en-US" sz="2800" dirty="0"/>
              <a:t>That is, for each of the </a:t>
            </a:r>
            <a:r>
              <a:rPr lang="en-US" sz="2800" b="1" i="1" dirty="0">
                <a:solidFill>
                  <a:srgbClr val="FFFF00"/>
                </a:solidFill>
              </a:rPr>
              <a:t>n </a:t>
            </a:r>
            <a:r>
              <a:rPr lang="en-US" sz="2800" dirty="0"/>
              <a:t>most similar users, subtract their </a:t>
            </a:r>
            <a:r>
              <a:rPr lang="en-US" sz="2800" dirty="0">
                <a:solidFill>
                  <a:srgbClr val="FFFF00"/>
                </a:solidFill>
              </a:rPr>
              <a:t>average rating </a:t>
            </a:r>
            <a:r>
              <a:rPr lang="en-US" sz="2800" dirty="0"/>
              <a:t>for all items from the rating of the item of interest </a:t>
            </a:r>
            <a:r>
              <a:rPr lang="en-US" sz="2800" b="1" i="1" dirty="0" err="1">
                <a:solidFill>
                  <a:srgbClr val="FFFF00"/>
                </a:solidFill>
              </a:rPr>
              <a:t>i</a:t>
            </a:r>
            <a:r>
              <a:rPr lang="en-US" sz="2800" dirty="0"/>
              <a:t>. Take the average of these differences for those users who have rated </a:t>
            </a:r>
            <a:r>
              <a:rPr lang="en-US" sz="2800" b="1" i="1" dirty="0" err="1">
                <a:solidFill>
                  <a:srgbClr val="FFFF00"/>
                </a:solidFill>
              </a:rPr>
              <a:t>i</a:t>
            </a:r>
            <a:r>
              <a:rPr lang="en-US" sz="2800" dirty="0"/>
              <a:t>, then add this average difference to the average rating that </a:t>
            </a:r>
            <a:r>
              <a:rPr lang="en-US" sz="2800" b="1" i="1" dirty="0">
                <a:solidFill>
                  <a:srgbClr val="FFFF00"/>
                </a:solidFill>
              </a:rPr>
              <a:t>u</a:t>
            </a:r>
            <a:r>
              <a:rPr lang="en-US" sz="2800" dirty="0"/>
              <a:t> gives for all items.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605" y="337820"/>
            <a:ext cx="8332470" cy="1143000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Disadvantages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844675"/>
            <a:ext cx="8229600" cy="3489325"/>
          </a:xfrm>
        </p:spPr>
        <p:txBody>
          <a:bodyPr>
            <a:normAutofit fontScale="97500"/>
          </a:bodyPr>
          <a:lstStyle/>
          <a:p>
            <a:r>
              <a:rPr lang="en-US" sz="2800" b="1" i="1" dirty="0">
                <a:solidFill>
                  <a:srgbClr val="FFFF00"/>
                </a:solidFill>
              </a:rPr>
              <a:t>Cold Start:</a:t>
            </a:r>
            <a:r>
              <a:rPr lang="en-US" sz="2800" i="1" dirty="0"/>
              <a:t> </a:t>
            </a:r>
            <a:r>
              <a:rPr lang="en-US" sz="2800" dirty="0"/>
              <a:t>There needs to be enough other users already in the system to find a match.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i="1" dirty="0" err="1">
                <a:solidFill>
                  <a:srgbClr val="FFFF00"/>
                </a:solidFill>
              </a:rPr>
              <a:t>Sparsiy</a:t>
            </a:r>
            <a:r>
              <a:rPr lang="en-US" sz="2800" b="1" i="1" dirty="0">
                <a:solidFill>
                  <a:srgbClr val="FFFF00"/>
                </a:solidFill>
              </a:rPr>
              <a:t>:</a:t>
            </a:r>
            <a:r>
              <a:rPr lang="en-US" sz="2800" dirty="0"/>
              <a:t> Most users do not rate most items and hence the </a:t>
            </a:r>
            <a:r>
              <a:rPr lang="en-US" sz="2800" dirty="0">
                <a:solidFill>
                  <a:srgbClr val="FFFF00"/>
                </a:solidFill>
              </a:rPr>
              <a:t>user-item</a:t>
            </a:r>
            <a:r>
              <a:rPr lang="en-US" sz="2800" dirty="0"/>
              <a:t> matrix is typically very sparse. It is hard to find users that have rated the same items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031"/>
            <a:ext cx="8229600" cy="1143000"/>
          </a:xfrm>
        </p:spPr>
        <p:txBody>
          <a:bodyPr/>
          <a:lstStyle/>
          <a:p>
            <a:pPr algn="l"/>
            <a:r>
              <a:rPr lang="en-US" sz="4800" dirty="0" smtClean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It is learning from </a:t>
            </a:r>
            <a:r>
              <a:rPr lang="en-US" sz="2800" dirty="0" smtClean="0">
                <a:solidFill>
                  <a:srgbClr val="FFFF00"/>
                </a:solidFill>
              </a:rPr>
              <a:t>examples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FF00"/>
                </a:solidFill>
              </a:rPr>
              <a:t>experience</a:t>
            </a:r>
            <a:r>
              <a:rPr lang="en-US" sz="2800" dirty="0" smtClean="0"/>
              <a:t>.</a:t>
            </a:r>
          </a:p>
          <a:p>
            <a:pPr>
              <a:spcBef>
                <a:spcPts val="600"/>
              </a:spcBef>
              <a:buNone/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“A field of CS, gives computers the ability to learn without being explicitly programmed.” – </a:t>
            </a:r>
            <a:r>
              <a:rPr lang="en-US" sz="2800" dirty="0" smtClean="0">
                <a:solidFill>
                  <a:srgbClr val="FFFF00"/>
                </a:solidFill>
              </a:rPr>
              <a:t>Arthur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Samuel</a:t>
            </a:r>
            <a:r>
              <a:rPr lang="en-US" sz="2800" dirty="0" smtClean="0"/>
              <a:t> (1959)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605" y="337820"/>
            <a:ext cx="8332470" cy="1143000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Disadvantages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501332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b="1" i="1" dirty="0">
                <a:solidFill>
                  <a:srgbClr val="FFFF00"/>
                </a:solidFill>
              </a:rPr>
              <a:t>First Rater:</a:t>
            </a:r>
            <a:r>
              <a:rPr lang="en-US" sz="2800" dirty="0"/>
              <a:t> It is not possible to recommend an item that has not been previously rated. This problem comes for new items mostly.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i="1" dirty="0">
                <a:solidFill>
                  <a:srgbClr val="FFFF00"/>
                </a:solidFill>
              </a:rPr>
              <a:t>Popularity Bias:</a:t>
            </a:r>
            <a:r>
              <a:rPr lang="en-US" sz="2800" dirty="0"/>
              <a:t> CF cannot recommend items to someone with </a:t>
            </a:r>
            <a:r>
              <a:rPr lang="en-US" sz="2800" dirty="0">
                <a:solidFill>
                  <a:srgbClr val="FFFF00"/>
                </a:solidFill>
              </a:rPr>
              <a:t>unique tastes</a:t>
            </a:r>
            <a:r>
              <a:rPr lang="en-US" sz="2800" dirty="0"/>
              <a:t>. In that case there is a tendency to recommend the popular.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/>
              <a:t>Web Application Framework(Flask)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 lightweight </a:t>
            </a:r>
            <a:r>
              <a:rPr lang="en-US" sz="2800">
                <a:solidFill>
                  <a:srgbClr val="FFFF00"/>
                </a:solidFill>
              </a:rPr>
              <a:t>microframework</a:t>
            </a:r>
            <a:endParaRPr lang="en-US" sz="2800"/>
          </a:p>
          <a:p>
            <a:r>
              <a:rPr lang="en-US" sz="2800"/>
              <a:t>Reusing existing code</a:t>
            </a:r>
          </a:p>
          <a:p>
            <a:r>
              <a:rPr lang="en-US" sz="2800"/>
              <a:t>Lots of </a:t>
            </a:r>
            <a:r>
              <a:rPr lang="en-US" sz="2800">
                <a:solidFill>
                  <a:srgbClr val="FFFF00"/>
                </a:solidFill>
              </a:rPr>
              <a:t>documentation</a:t>
            </a:r>
            <a:endParaRPr lang="en-US" sz="2800"/>
          </a:p>
          <a:p>
            <a:r>
              <a:rPr lang="en-US" sz="2800"/>
              <a:t>Neat way to write small </a:t>
            </a:r>
            <a:r>
              <a:rPr lang="en-US" sz="2800">
                <a:solidFill>
                  <a:srgbClr val="FFFF00"/>
                </a:solidFill>
              </a:rPr>
              <a:t>apps</a:t>
            </a:r>
            <a:endParaRPr lang="en-US" sz="2800"/>
          </a:p>
          <a:p>
            <a:r>
              <a:rPr lang="en-US" sz="2800"/>
              <a:t>Easy to interface with </a:t>
            </a:r>
            <a:r>
              <a:rPr lang="en-US" sz="2800">
                <a:solidFill>
                  <a:srgbClr val="FFFF00"/>
                </a:solidFill>
              </a:rPr>
              <a:t>Python  web applications frameworks</a:t>
            </a:r>
          </a:p>
          <a:p>
            <a:pPr marL="0" indent="0">
              <a:buNone/>
            </a:pPr>
            <a:endParaRPr lang="en-US" sz="28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We have used </a:t>
            </a:r>
            <a:r>
              <a:rPr lang="en-US" sz="2800" i="1">
                <a:solidFill>
                  <a:srgbClr val="FFFF00"/>
                </a:solidFill>
              </a:rPr>
              <a:t>Flask </a:t>
            </a:r>
            <a:r>
              <a:rPr lang="en-US" sz="2800">
                <a:solidFill>
                  <a:schemeClr val="tx1"/>
                </a:solidFill>
              </a:rPr>
              <a:t>to create our web server.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Flask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/>
              <a:t>flask </a:t>
            </a:r>
            <a:r>
              <a:rPr lang="en-US" b="1">
                <a:solidFill>
                  <a:srgbClr val="FFFF00"/>
                </a:solidFill>
              </a:rPr>
              <a:t>import </a:t>
            </a:r>
            <a:r>
              <a:rPr lang="en-US"/>
              <a:t>Flask</a:t>
            </a:r>
          </a:p>
          <a:p>
            <a:pPr marL="0" indent="0">
              <a:buNone/>
            </a:pPr>
            <a:r>
              <a:rPr lang="en-US"/>
              <a:t>app = Flask(__name__)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@app.route('/')</a:t>
            </a:r>
          </a:p>
          <a:p>
            <a:pPr marL="0" indent="0">
              <a:buNone/>
            </a:pPr>
            <a:r>
              <a:rPr lang="en-US" b="1">
                <a:solidFill>
                  <a:srgbClr val="FFFF00"/>
                </a:solidFill>
              </a:rPr>
              <a:t>def </a:t>
            </a:r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index():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b="1">
                <a:solidFill>
                  <a:srgbClr val="FFFF00"/>
                </a:solidFill>
              </a:rPr>
              <a:t>return </a:t>
            </a:r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'Hello world!'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__name__=='__main__' :</a:t>
            </a:r>
          </a:p>
          <a:p>
            <a:pPr marL="0" indent="0">
              <a:buNone/>
            </a:pPr>
            <a:r>
              <a:rPr lang="en-US"/>
              <a:t>   app.run(debug=True)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Localhost Of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$ python hello.py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*Running on </a:t>
            </a:r>
            <a:r>
              <a:rPr lang="en-US" u="sng">
                <a:solidFill>
                  <a:srgbClr val="FFFF00"/>
                </a:solidFill>
              </a:rPr>
              <a:t>http://127.0.0.1:5000/</a:t>
            </a:r>
            <a:endParaRPr lang="en-US"/>
          </a:p>
          <a:p>
            <a:pPr marL="0" indent="0">
              <a:buNone/>
            </a:pPr>
            <a:r>
              <a:rPr lang="en-US"/>
              <a:t>  *Restarting with reloader. . 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Rendering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FFFF00"/>
                </a:solidFill>
              </a:rPr>
              <a:t>from </a:t>
            </a:r>
            <a:r>
              <a:rPr lang="en-US" sz="2800"/>
              <a:t>flask </a:t>
            </a:r>
            <a:r>
              <a:rPr lang="en-US" sz="2800" b="1">
                <a:solidFill>
                  <a:srgbClr val="FFFF00"/>
                </a:solidFill>
              </a:rPr>
              <a:t>import </a:t>
            </a:r>
            <a:r>
              <a:rPr lang="en-US" sz="2800"/>
              <a:t>render_template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@app.route('/')</a:t>
            </a:r>
          </a:p>
          <a:p>
            <a:pPr marL="0" indent="0">
              <a:buNone/>
            </a:pPr>
            <a:r>
              <a:rPr lang="en-US" sz="2800" b="1">
                <a:solidFill>
                  <a:srgbClr val="FFFF00"/>
                </a:solidFill>
              </a:rPr>
              <a:t>def </a:t>
            </a:r>
            <a:r>
              <a:rPr lang="en-US" sz="2800"/>
              <a:t>index() :</a:t>
            </a:r>
          </a:p>
          <a:p>
            <a:pPr marL="0" indent="0">
              <a:buNone/>
            </a:pPr>
            <a:r>
              <a:rPr lang="en-US" sz="2800"/>
              <a:t>      </a:t>
            </a:r>
            <a:r>
              <a:rPr lang="en-US" sz="2800" b="1"/>
              <a:t> </a:t>
            </a:r>
            <a:r>
              <a:rPr lang="en-US" sz="2800" b="1">
                <a:solidFill>
                  <a:srgbClr val="FFFF00"/>
                </a:solidFill>
              </a:rPr>
              <a:t>return </a:t>
            </a:r>
            <a:r>
              <a:rPr lang="en-US" sz="2800"/>
              <a:t>render_template('index.html',</a:t>
            </a:r>
          </a:p>
          <a:p>
            <a:pPr marL="0" indent="0">
              <a:buNone/>
            </a:pPr>
            <a:r>
              <a:rPr lang="en-US" sz="2800"/>
              <a:t>               variable='value'</a:t>
            </a:r>
          </a:p>
          <a:p>
            <a:pPr marL="0" indent="0">
              <a:buNone/>
            </a:pPr>
            <a:r>
              <a:rPr lang="en-US" sz="2800"/>
              <a:t>       )</a:t>
            </a:r>
          </a:p>
          <a:p>
            <a:pPr marL="0" indent="0">
              <a:buNone/>
            </a:pPr>
            <a:endParaRPr lang="en-US" sz="2800"/>
          </a:p>
          <a:p>
            <a:pPr>
              <a:buFont typeface="Wingdings" panose="05000000000000000000" charset="0"/>
              <a:buChar char="q"/>
            </a:pPr>
            <a:r>
              <a:rPr lang="en-US" sz="2800"/>
              <a:t>Flask uses </a:t>
            </a:r>
            <a:r>
              <a:rPr lang="en-US" sz="2800" i="1">
                <a:solidFill>
                  <a:srgbClr val="FFFF00"/>
                </a:solidFill>
                <a:sym typeface="+mn-ea"/>
              </a:rPr>
              <a:t>render_template</a:t>
            </a:r>
            <a:r>
              <a:rPr lang="en-US" sz="2800"/>
              <a:t> to render </a:t>
            </a:r>
            <a:r>
              <a:rPr lang="en-US" sz="2800">
                <a:solidFill>
                  <a:srgbClr val="FFFF00"/>
                </a:solidFill>
              </a:rPr>
              <a:t>HTML </a:t>
            </a:r>
            <a:r>
              <a:rPr lang="en-US" sz="2800"/>
              <a:t>which will display in the user's browser.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The Request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5031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FFFF00"/>
                </a:solidFill>
                <a:sym typeface="+mn-ea"/>
              </a:rPr>
              <a:t>from </a:t>
            </a:r>
            <a:r>
              <a:rPr lang="en-US" sz="2800">
                <a:sym typeface="+mn-ea"/>
              </a:rPr>
              <a:t>flask </a:t>
            </a:r>
            <a:r>
              <a:rPr lang="en-US" sz="2800" b="1">
                <a:solidFill>
                  <a:srgbClr val="FFFF00"/>
                </a:solidFill>
                <a:sym typeface="+mn-ea"/>
              </a:rPr>
              <a:t>import </a:t>
            </a:r>
            <a:r>
              <a:rPr lang="en-US" sz="2800">
                <a:sym typeface="+mn-ea"/>
              </a:rPr>
              <a:t>request, flash, redirect, \</a:t>
            </a:r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url_for, request </a:t>
            </a:r>
          </a:p>
          <a:p>
            <a:pPr marL="0" indent="0">
              <a:buNone/>
            </a:pP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@app.route('/new', methods=[' GET ' , 'POST '])</a:t>
            </a:r>
          </a:p>
          <a:p>
            <a:pPr marL="0" indent="0">
              <a:buNone/>
            </a:pPr>
            <a:r>
              <a:rPr lang="en-US" sz="2800" b="1">
                <a:solidFill>
                  <a:srgbClr val="FFFF00"/>
                </a:solidFill>
                <a:sym typeface="+mn-ea"/>
              </a:rPr>
              <a:t>def </a:t>
            </a:r>
            <a:r>
              <a:rPr lang="en-US" sz="2800">
                <a:sym typeface="+mn-ea"/>
              </a:rPr>
              <a:t>new() :</a:t>
            </a:r>
          </a:p>
          <a:p>
            <a:pPr marL="0" indent="0">
              <a:buNone/>
            </a:pPr>
            <a:r>
              <a:rPr lang="en-US" sz="2800">
                <a:sym typeface="+mn-ea"/>
              </a:rPr>
              <a:t>       if request.method == ' POST ' :</a:t>
            </a:r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  request.form['Movie_name']</a:t>
            </a:r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  request.form['rating']</a:t>
            </a:r>
          </a:p>
          <a:p>
            <a:pPr marL="0" indent="0">
              <a:buNone/>
            </a:pPr>
            <a:r>
              <a:rPr 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return </a:t>
            </a:r>
            <a:r>
              <a:rPr lang="en-US" sz="2800">
                <a:sym typeface="+mn-ea"/>
              </a:rPr>
              <a:t>render_template('index.html')</a:t>
            </a:r>
          </a:p>
          <a:p>
            <a:pPr marL="0" indent="0">
              <a:buNone/>
            </a:pP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Flask uses </a:t>
            </a:r>
            <a:r>
              <a:rPr lang="en-US" sz="2800" i="1">
                <a:solidFill>
                  <a:srgbClr val="FFFF00"/>
                </a:solidFill>
                <a:sym typeface="+mn-ea"/>
              </a:rPr>
              <a:t>request </a:t>
            </a:r>
            <a:r>
              <a:rPr lang="en-US" sz="2800">
                <a:sym typeface="+mn-ea"/>
              </a:rPr>
              <a:t>to access the request data easily.</a:t>
            </a:r>
          </a:p>
          <a:p>
            <a:pPr marL="0" indent="0">
              <a:buNone/>
            </a:pP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25" y="2539536"/>
            <a:ext cx="8229600" cy="1143000"/>
          </a:xfrm>
        </p:spPr>
        <p:txBody>
          <a:bodyPr/>
          <a:lstStyle/>
          <a:p>
            <a:pPr algn="l"/>
            <a:r>
              <a:rPr lang="en-US"/>
              <a:t>Demo Of Recommendation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Input Page</a:t>
            </a:r>
          </a:p>
        </p:txBody>
      </p:sp>
      <p:pic>
        <p:nvPicPr>
          <p:cNvPr id="7" name="Content Placeholder 6" descr="Cap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4190"/>
            <a:ext cx="8229600" cy="44208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Output Page</a:t>
            </a:r>
          </a:p>
        </p:txBody>
      </p:sp>
      <p:pic>
        <p:nvPicPr>
          <p:cNvPr id="4" name="Content Placeholder 3" descr="Cap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9585"/>
            <a:ext cx="8229600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Error Page</a:t>
            </a:r>
          </a:p>
        </p:txBody>
      </p:sp>
      <p:pic>
        <p:nvPicPr>
          <p:cNvPr id="4" name="Content Placeholder 3" descr="Cap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6090"/>
            <a:ext cx="822960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031"/>
            <a:ext cx="8229600" cy="1143000"/>
          </a:xfrm>
        </p:spPr>
        <p:txBody>
          <a:bodyPr/>
          <a:lstStyle/>
          <a:p>
            <a:pPr algn="l"/>
            <a:r>
              <a:rPr lang="en-US" sz="4800" dirty="0" smtClean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A type of </a:t>
            </a:r>
            <a:r>
              <a:rPr lang="en-US" sz="2800" dirty="0" smtClean="0">
                <a:solidFill>
                  <a:srgbClr val="FFFF00"/>
                </a:solidFill>
              </a:rPr>
              <a:t>AI</a:t>
            </a:r>
            <a:r>
              <a:rPr lang="en-US" sz="2800" dirty="0" smtClean="0"/>
              <a:t> that allows applications to become more accurate in predicting outcomes.</a:t>
            </a:r>
          </a:p>
          <a:p>
            <a:pPr>
              <a:spcBef>
                <a:spcPts val="600"/>
              </a:spcBef>
              <a:buNone/>
            </a:pPr>
            <a:endParaRPr lang="en-US" sz="28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Basic premise is to </a:t>
            </a:r>
            <a:r>
              <a:rPr lang="en-US" sz="2800" dirty="0" smtClean="0">
                <a:solidFill>
                  <a:srgbClr val="FFFF00"/>
                </a:solidFill>
              </a:rPr>
              <a:t>build algorithms </a:t>
            </a:r>
            <a:r>
              <a:rPr lang="en-US" sz="2800" dirty="0" smtClean="0"/>
              <a:t>that can receive input data and use statistical to predict an output value(in acceptable range).</a:t>
            </a:r>
          </a:p>
          <a:p>
            <a:pPr>
              <a:spcBef>
                <a:spcPts val="600"/>
              </a:spcBef>
              <a:buNone/>
            </a:pPr>
            <a:endParaRPr lang="en-US" sz="28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Machine Learning uses deep learning to arrive at the results.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280" y="2980055"/>
            <a:ext cx="4135755" cy="1143000"/>
          </a:xfrm>
        </p:spPr>
        <p:txBody>
          <a:bodyPr>
            <a:noAutofit/>
          </a:bodyPr>
          <a:lstStyle/>
          <a:p>
            <a:r>
              <a:rPr lang="en-US" sz="6000" i="1"/>
              <a:t>Thank You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/>
              <a:t>Recommender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chemeClr val="tx1"/>
                </a:solidFill>
                <a:uFillTx/>
              </a:rPr>
              <a:t>Recommender systems are an important class of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rPr>
              <a:t>machine learning</a:t>
            </a:r>
            <a:r>
              <a:rPr lang="en-US" sz="2700" dirty="0">
                <a:solidFill>
                  <a:schemeClr val="tx1"/>
                </a:solidFill>
                <a:uFillTx/>
              </a:rPr>
              <a:t> algorithms that offer "relevant" suggestions to users. </a:t>
            </a:r>
          </a:p>
          <a:p>
            <a:pPr marL="0" indent="0">
              <a:buNone/>
            </a:pPr>
            <a:endParaRPr lang="en-US" sz="2700" dirty="0">
              <a:solidFill>
                <a:schemeClr val="tx1"/>
              </a:solidFill>
              <a:uFillTx/>
            </a:endParaRPr>
          </a:p>
          <a:p>
            <a:r>
              <a:rPr lang="en-US" sz="2700" dirty="0">
                <a:solidFill>
                  <a:schemeClr val="tx1"/>
                </a:solidFill>
                <a:uFillTx/>
              </a:rPr>
              <a:t>Based on </a:t>
            </a:r>
            <a:r>
              <a:rPr lang="en-US" sz="2700" dirty="0">
                <a:solidFill>
                  <a:srgbClr val="FFFF00"/>
                </a:solidFill>
                <a:uFillTx/>
              </a:rPr>
              <a:t>past </a:t>
            </a:r>
            <a:r>
              <a:rPr lang="en-US" sz="2700" dirty="0" err="1">
                <a:solidFill>
                  <a:srgbClr val="FFFF00"/>
                </a:solidFill>
                <a:uFillTx/>
              </a:rPr>
              <a:t>behaviour</a:t>
            </a:r>
            <a:r>
              <a:rPr lang="en-US" sz="2700" dirty="0" smtClean="0">
                <a:solidFill>
                  <a:schemeClr val="tx1"/>
                </a:solidFill>
                <a:uFillTx/>
              </a:rPr>
              <a:t>, </a:t>
            </a:r>
            <a:r>
              <a:rPr lang="en-US" sz="2700" dirty="0">
                <a:solidFill>
                  <a:schemeClr val="tx1"/>
                </a:solidFill>
                <a:uFillTx/>
              </a:rPr>
              <a:t>relations to other users, </a:t>
            </a:r>
            <a:r>
              <a:rPr lang="en-US" sz="2700" dirty="0">
                <a:solidFill>
                  <a:srgbClr val="FFFF00"/>
                </a:solidFill>
                <a:uFillTx/>
              </a:rPr>
              <a:t>item similarity</a:t>
            </a:r>
            <a:r>
              <a:rPr lang="en-US" sz="2700" dirty="0">
                <a:solidFill>
                  <a:schemeClr val="tx1"/>
                </a:solidFill>
                <a:uFillTx/>
              </a:rPr>
              <a:t>, context...</a:t>
            </a:r>
          </a:p>
          <a:p>
            <a:pPr marL="0" indent="0">
              <a:buNone/>
            </a:pPr>
            <a:endParaRPr lang="en-US" sz="2700" dirty="0">
              <a:solidFill>
                <a:schemeClr val="tx1"/>
              </a:solidFill>
              <a:uFillTx/>
            </a:endParaRPr>
          </a:p>
          <a:p>
            <a:r>
              <a:rPr lang="en-US" sz="2700" dirty="0">
                <a:solidFill>
                  <a:schemeClr val="tx1"/>
                </a:solidFill>
                <a:uFillTx/>
              </a:rPr>
              <a:t>Recommender systems are utilized in a variety of areas, and are most commonly recognized as playlist generators for </a:t>
            </a:r>
            <a:r>
              <a:rPr lang="en-US" sz="2700" dirty="0">
                <a:solidFill>
                  <a:srgbClr val="FFFF00"/>
                </a:solidFill>
                <a:uFillTx/>
              </a:rPr>
              <a:t>video</a:t>
            </a:r>
            <a:r>
              <a:rPr lang="en-US" sz="2700" dirty="0">
                <a:solidFill>
                  <a:schemeClr val="tx1"/>
                </a:solidFill>
                <a:uFillTx/>
              </a:rPr>
              <a:t> and </a:t>
            </a:r>
            <a:r>
              <a:rPr lang="en-US" sz="2700" dirty="0">
                <a:solidFill>
                  <a:srgbClr val="FFFF00"/>
                </a:solidFill>
                <a:uFillTx/>
              </a:rPr>
              <a:t>music services</a:t>
            </a:r>
            <a:r>
              <a:rPr lang="en-US" sz="2700" dirty="0">
                <a:solidFill>
                  <a:schemeClr val="tx1"/>
                </a:solidFill>
                <a:uFillTx/>
              </a:rPr>
              <a:t>.</a:t>
            </a:r>
          </a:p>
          <a:p>
            <a:pPr marL="0" indent="0">
              <a:buNone/>
            </a:pPr>
            <a:endParaRPr lang="en-US" sz="2700" dirty="0">
              <a:solidFill>
                <a:schemeClr val="tx1"/>
              </a:solidFill>
              <a:uFillTx/>
            </a:endParaRPr>
          </a:p>
          <a:p>
            <a:endParaRPr lang="en-US" sz="2700" dirty="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>
                <a:sym typeface="+mn-ea"/>
              </a:rPr>
              <a:t>Recommender System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/>
              <a:t> </a:t>
            </a:r>
            <a:r>
              <a:rPr lang="en-US" sz="2700">
                <a:uFillTx/>
                <a:sym typeface="+mn-ea"/>
              </a:rPr>
              <a:t>Categorized as either </a:t>
            </a:r>
            <a:r>
              <a:rPr lang="en-US" sz="2700">
                <a:solidFill>
                  <a:srgbClr val="FFFF00"/>
                </a:solidFill>
                <a:uFillTx/>
                <a:sym typeface="+mn-ea"/>
              </a:rPr>
              <a:t>collaborative filtering</a:t>
            </a:r>
            <a:r>
              <a:rPr lang="en-US" sz="2700">
                <a:uFillTx/>
                <a:sym typeface="+mn-ea"/>
              </a:rPr>
              <a:t> or a </a:t>
            </a:r>
            <a:r>
              <a:rPr lang="en-US" sz="2700">
                <a:solidFill>
                  <a:srgbClr val="FFFF00"/>
                </a:solidFill>
                <a:uFillTx/>
                <a:sym typeface="+mn-ea"/>
              </a:rPr>
              <a:t>content-based system.</a:t>
            </a:r>
            <a:endParaRPr lang="en-US" sz="2700">
              <a:solidFill>
                <a:schemeClr val="tx1"/>
              </a:solidFill>
              <a:uFillTx/>
              <a:sym typeface="+mn-ea"/>
            </a:endParaRPr>
          </a:p>
          <a:p>
            <a:pPr marL="0" indent="0">
              <a:buNone/>
            </a:pPr>
            <a:endParaRPr lang="en-US" sz="2700"/>
          </a:p>
          <a:p>
            <a:r>
              <a:rPr lang="en-US" sz="2700"/>
              <a:t>Recommender systems have been developed to explore </a:t>
            </a:r>
            <a:r>
              <a:rPr lang="en-US" sz="2700">
                <a:solidFill>
                  <a:srgbClr val="FFFF00"/>
                </a:solidFill>
              </a:rPr>
              <a:t>research</a:t>
            </a:r>
            <a:r>
              <a:rPr lang="en-US" sz="2700"/>
              <a:t> articles and experts, </a:t>
            </a:r>
            <a:r>
              <a:rPr lang="en-US" sz="2700">
                <a:solidFill>
                  <a:srgbClr val="FFFF00"/>
                </a:solidFill>
              </a:rPr>
              <a:t>collaborators</a:t>
            </a:r>
            <a:r>
              <a:rPr lang="en-US" sz="2700"/>
              <a:t>, financial services, and life insurance.</a:t>
            </a:r>
          </a:p>
          <a:p>
            <a:endParaRPr lang="en-US" sz="2700"/>
          </a:p>
          <a:p>
            <a:pPr marL="0" indent="0">
              <a:buNone/>
            </a:pPr>
            <a:endParaRPr lang="en-US"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395"/>
            <a:ext cx="8229600" cy="1029970"/>
          </a:xfrm>
        </p:spPr>
        <p:txBody>
          <a:bodyPr>
            <a:noAutofit/>
          </a:bodyPr>
          <a:lstStyle/>
          <a:p>
            <a:pPr algn="l"/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uFillTx/>
              </a:rPr>
              <a:t>Approaches To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960"/>
            <a:ext cx="8229600" cy="524827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700" b="1" i="1" dirty="0" smtClean="0">
              <a:solidFill>
                <a:srgbClr val="FFFF00"/>
              </a:solidFill>
              <a:uFillTx/>
            </a:endParaRPr>
          </a:p>
          <a:p>
            <a:r>
              <a:rPr lang="en-US" sz="2700" b="1" i="1" dirty="0" smtClean="0">
                <a:solidFill>
                  <a:srgbClr val="FFFF00"/>
                </a:solidFill>
                <a:uFillTx/>
              </a:rPr>
              <a:t>Popular-based</a:t>
            </a:r>
            <a:r>
              <a:rPr lang="en-US" sz="2700" dirty="0">
                <a:solidFill>
                  <a:schemeClr val="tx1"/>
                </a:solidFill>
                <a:uFillTx/>
              </a:rPr>
              <a:t>: </a:t>
            </a:r>
            <a:r>
              <a:rPr lang="en-US" sz="2700" dirty="0">
                <a:uFillTx/>
                <a:sym typeface="+mn-ea"/>
              </a:rPr>
              <a:t>Recommend based on item which are in trend right now.</a:t>
            </a:r>
          </a:p>
          <a:p>
            <a:endParaRPr lang="en-US" sz="2700" dirty="0">
              <a:uFillTx/>
              <a:sym typeface="+mn-ea"/>
            </a:endParaRPr>
          </a:p>
          <a:p>
            <a:pPr marL="411480" lvl="1" indent="0">
              <a:buFont typeface="Wingdings" panose="05000000000000000000" charset="0"/>
              <a:buNone/>
            </a:pPr>
            <a:endParaRPr lang="en-US" sz="2700" dirty="0">
              <a:solidFill>
                <a:schemeClr val="tx1"/>
              </a:solidFill>
              <a:uFillTx/>
            </a:endParaRPr>
          </a:p>
          <a:p>
            <a:r>
              <a:rPr lang="en-US" sz="2700" b="1" i="1" dirty="0">
                <a:solidFill>
                  <a:srgbClr val="FFFF00"/>
                </a:solidFill>
                <a:uFillTx/>
              </a:rPr>
              <a:t>Content-based</a:t>
            </a:r>
            <a:r>
              <a:rPr lang="en-US" sz="2700" dirty="0">
                <a:solidFill>
                  <a:schemeClr val="tx1"/>
                </a:solidFill>
                <a:uFillTx/>
              </a:rPr>
              <a:t>: Recommend based on item features.</a:t>
            </a:r>
          </a:p>
          <a:p>
            <a:pPr marL="0" indent="0">
              <a:buNone/>
            </a:pPr>
            <a:endParaRPr lang="en-US" sz="2700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395"/>
            <a:ext cx="8229600" cy="1029970"/>
          </a:xfrm>
        </p:spPr>
        <p:txBody>
          <a:bodyPr>
            <a:noAutofit/>
          </a:bodyPr>
          <a:lstStyle/>
          <a:p>
            <a:pPr algn="l"/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uFillTx/>
              </a:rPr>
              <a:t>Approaches To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9725"/>
            <a:ext cx="8229600" cy="524827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700" dirty="0" smtClean="0">
              <a:uFillTx/>
              <a:sym typeface="+mn-ea"/>
            </a:endParaRPr>
          </a:p>
          <a:p>
            <a:r>
              <a:rPr lang="en-US" sz="2700" b="1" i="1" dirty="0">
                <a:solidFill>
                  <a:srgbClr val="FFFF00"/>
                </a:solidFill>
                <a:uFillTx/>
              </a:rPr>
              <a:t>Collaborative Filtering</a:t>
            </a:r>
            <a:r>
              <a:rPr lang="en-US" sz="2700" dirty="0">
                <a:solidFill>
                  <a:schemeClr val="tx1"/>
                </a:solidFill>
                <a:uFillTx/>
              </a:rPr>
              <a:t>: Recommend items only on the users past behavior.</a:t>
            </a:r>
          </a:p>
          <a:p>
            <a:pPr marL="0" indent="0">
              <a:buNone/>
            </a:pPr>
            <a:endParaRPr lang="en-US" sz="2700" dirty="0">
              <a:solidFill>
                <a:schemeClr val="tx1"/>
              </a:solidFill>
              <a:uFillTx/>
            </a:endParaRPr>
          </a:p>
          <a:p>
            <a:pPr marL="914400" lvl="1" indent="-457200">
              <a:buFont typeface="Wingdings" panose="05000000000000000000" charset="0"/>
              <a:buChar char="Ø"/>
            </a:pPr>
            <a:r>
              <a:rPr lang="en-US" sz="2700" dirty="0">
                <a:solidFill>
                  <a:srgbClr val="FFFF00"/>
                </a:solidFill>
                <a:uFillTx/>
              </a:rPr>
              <a:t>User-based</a:t>
            </a:r>
            <a:r>
              <a:rPr lang="en-US" sz="2700" dirty="0">
                <a:solidFill>
                  <a:schemeClr val="tx1"/>
                </a:solidFill>
                <a:uFillTx/>
              </a:rPr>
              <a:t>: Find similar users to me and recommend what they likes.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sz="2700" dirty="0">
                <a:solidFill>
                  <a:schemeClr val="tx1"/>
                </a:solidFill>
                <a:uFillTx/>
              </a:rPr>
              <a:t>   </a:t>
            </a:r>
            <a:r>
              <a:rPr lang="en-US" sz="2700" dirty="0">
                <a:solidFill>
                  <a:srgbClr val="FFFF00"/>
                </a:solidFill>
                <a:uFillTx/>
              </a:rPr>
              <a:t>Item-based</a:t>
            </a:r>
            <a:r>
              <a:rPr lang="en-US" sz="2700" dirty="0">
                <a:solidFill>
                  <a:schemeClr val="tx1"/>
                </a:solidFill>
                <a:uFillTx/>
              </a:rPr>
              <a:t>: Find similar items to   those that </a:t>
            </a:r>
            <a:r>
              <a:rPr lang="en-US" sz="2700" dirty="0" err="1">
                <a:solidFill>
                  <a:schemeClr val="tx1"/>
                </a:solidFill>
                <a:uFillTx/>
              </a:rPr>
              <a:t>i</a:t>
            </a:r>
            <a:r>
              <a:rPr lang="en-US" sz="2700" dirty="0">
                <a:solidFill>
                  <a:schemeClr val="tx1"/>
                </a:solidFill>
                <a:uFillTx/>
              </a:rPr>
              <a:t> have previously liked.</a:t>
            </a:r>
          </a:p>
          <a:p>
            <a:pPr>
              <a:buNone/>
            </a:pPr>
            <a:endParaRPr lang="en-US" sz="2700" dirty="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en-US" sz="2700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uFillTx/>
                <a:sym typeface="+mn-ea"/>
              </a:rPr>
              <a:t>Approaches To Recommendation</a:t>
            </a:r>
          </a:p>
        </p:txBody>
      </p:sp>
      <p:pic>
        <p:nvPicPr>
          <p:cNvPr id="4" name="Content Placeholder 3" descr="ml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905" y="1659255"/>
            <a:ext cx="6600190" cy="4744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2700"/>
            <a:ext cx="8229600" cy="1639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Process For Movie Recommender system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</TotalTime>
  <Words>1014</Words>
  <Application>WPS Presentation</Application>
  <PresentationFormat>On-screen Show (4:3)</PresentationFormat>
  <Paragraphs>214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Foundry</vt:lpstr>
      <vt:lpstr>Movie  Recommender System</vt:lpstr>
      <vt:lpstr>Machine learning</vt:lpstr>
      <vt:lpstr>Machine learning</vt:lpstr>
      <vt:lpstr>Recommender System</vt:lpstr>
      <vt:lpstr>Recommender System</vt:lpstr>
      <vt:lpstr>Approaches To Recommendation</vt:lpstr>
      <vt:lpstr>Approaches To Recommendation</vt:lpstr>
      <vt:lpstr>Approaches To Recommendation</vt:lpstr>
      <vt:lpstr>Process For Movie Recommender system</vt:lpstr>
      <vt:lpstr>Dataset Usage</vt:lpstr>
      <vt:lpstr>Collaborative Filtering</vt:lpstr>
      <vt:lpstr>Collaborative Filtering</vt:lpstr>
      <vt:lpstr>Utility Matrix</vt:lpstr>
      <vt:lpstr>Utility Matrix</vt:lpstr>
      <vt:lpstr>Quantifying the similarity</vt:lpstr>
      <vt:lpstr>Pearson Correlation Similarity Measure </vt:lpstr>
      <vt:lpstr>Recommendation</vt:lpstr>
      <vt:lpstr>Recommendation</vt:lpstr>
      <vt:lpstr>Disadvantages</vt:lpstr>
      <vt:lpstr>Disadvantages</vt:lpstr>
      <vt:lpstr>Web Application Framework(Flask)</vt:lpstr>
      <vt:lpstr>Flask Structure</vt:lpstr>
      <vt:lpstr>Localhost Of Flask</vt:lpstr>
      <vt:lpstr>Rendering Templates</vt:lpstr>
      <vt:lpstr>The Request Data</vt:lpstr>
      <vt:lpstr>Demo Of Recommendation</vt:lpstr>
      <vt:lpstr>Input Page</vt:lpstr>
      <vt:lpstr>Output Page</vt:lpstr>
      <vt:lpstr>Error Page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54</cp:revision>
  <dcterms:created xsi:type="dcterms:W3CDTF">2019-12-09T11:51:00Z</dcterms:created>
  <dcterms:modified xsi:type="dcterms:W3CDTF">2019-12-21T20:12:47Z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