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1625" r:id="rId2"/>
    <p:sldId id="1532" r:id="rId3"/>
    <p:sldId id="1534" r:id="rId4"/>
    <p:sldId id="1535" r:id="rId5"/>
    <p:sldId id="1537" r:id="rId6"/>
    <p:sldId id="1538" r:id="rId7"/>
    <p:sldId id="1539" r:id="rId8"/>
    <p:sldId id="1541" r:id="rId9"/>
    <p:sldId id="1542" r:id="rId10"/>
    <p:sldId id="1543" r:id="rId11"/>
    <p:sldId id="1544" r:id="rId12"/>
    <p:sldId id="1545" r:id="rId13"/>
    <p:sldId id="1547" r:id="rId14"/>
    <p:sldId id="1548" r:id="rId15"/>
    <p:sldId id="1549" r:id="rId16"/>
    <p:sldId id="1550" r:id="rId17"/>
    <p:sldId id="1551" r:id="rId18"/>
    <p:sldId id="1552" r:id="rId19"/>
    <p:sldId id="1553" r:id="rId20"/>
    <p:sldId id="1554" r:id="rId21"/>
    <p:sldId id="1555" r:id="rId22"/>
    <p:sldId id="1556" r:id="rId23"/>
    <p:sldId id="1557" r:id="rId24"/>
    <p:sldId id="1558" r:id="rId25"/>
    <p:sldId id="1559" r:id="rId26"/>
    <p:sldId id="1592" r:id="rId27"/>
    <p:sldId id="1593" r:id="rId28"/>
    <p:sldId id="1594" r:id="rId29"/>
    <p:sldId id="1595" r:id="rId30"/>
    <p:sldId id="1596" r:id="rId31"/>
    <p:sldId id="1597" r:id="rId32"/>
    <p:sldId id="1598" r:id="rId33"/>
    <p:sldId id="1599" r:id="rId34"/>
    <p:sldId id="160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99"/>
    <a:srgbClr val="0066FF"/>
    <a:srgbClr val="008080"/>
    <a:srgbClr val="990000"/>
    <a:srgbClr val="FF9900"/>
    <a:srgbClr val="00CC9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6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D42852-43D0-497D-9DB5-8ECE5B26E0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BB3F16-36A8-4D73-9B27-FC0628D006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7B8A1-3926-4871-BEC0-33312997C50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DC7287-4CE2-45BC-BEA0-17F31652C6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3EF42-D2BA-4929-87BA-B53F9C5BAB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296DC-FF1D-4EA3-BC9E-50DC9867F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3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8097E-A196-4C23-8C6E-4DC66E665E52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D1375-15E5-4149-A6CE-D7738672C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74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1934A-5EEA-4ED6-9F07-345B3BCA58E1}"/>
              </a:ext>
            </a:extLst>
          </p:cNvPr>
          <p:cNvSpPr/>
          <p:nvPr userDrawn="1"/>
        </p:nvSpPr>
        <p:spPr>
          <a:xfrm>
            <a:off x="0" y="6381706"/>
            <a:ext cx="12191999" cy="45720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20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American International University-Bangladesh (AIUB)                                    </a:t>
            </a:r>
            <a:r>
              <a:rPr lang="en-GB" sz="2000" b="1" baseline="0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Engineering  </a:t>
            </a:r>
            <a:r>
              <a:rPr lang="en-GB" sz="1600" b="1" baseline="0" dirty="0">
                <a:solidFill>
                  <a:schemeClr val="bg1"/>
                </a:solidFill>
                <a:latin typeface="Vladimir Script" panose="03050402040407070305" pitchFamily="66" charset="0"/>
                <a:cs typeface="Times New Roman" panose="02020603050405020304" pitchFamily="18" charset="0"/>
              </a:rPr>
              <a:t>DMAM</a:t>
            </a:r>
            <a:endParaRPr lang="en-GB" sz="2000" b="1" baseline="0" dirty="0">
              <a:solidFill>
                <a:schemeClr val="bg1"/>
              </a:solidFill>
              <a:latin typeface="Vladimir Script" panose="03050402040407070305" pitchFamily="66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DFD507-4B8E-4959-8AA1-0A52795013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6" y="6400800"/>
            <a:ext cx="454308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6449FE-CB22-4C6A-B5D1-D501CF69E1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906" y="638170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9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F38939-828B-457B-B9E4-1E56AFED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F387E-85C7-469E-BFF8-BFBE63F94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AFE7-09C6-4170-B46D-B219CCEFC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36733-6215-4D4C-8E4F-B4440180CBC3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325A8-12DE-4176-AD53-C37860049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F4B96-8C75-45A2-878B-AA31FB1B8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B9E59-649E-43DC-A1CF-59C348E0B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6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420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6.png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60.png"/><Relationship Id="rId5" Type="http://schemas.openxmlformats.org/officeDocument/2006/relationships/image" Target="../media/image54.wmf"/><Relationship Id="rId10" Type="http://schemas.openxmlformats.org/officeDocument/2006/relationships/image" Target="../media/image59.png"/><Relationship Id="rId4" Type="http://schemas.openxmlformats.org/officeDocument/2006/relationships/oleObject" Target="../embeddings/oleObject13.bin"/><Relationship Id="rId9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2.wmf"/><Relationship Id="rId11" Type="http://schemas.openxmlformats.org/officeDocument/2006/relationships/image" Target="../media/image60.png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1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7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90.png"/><Relationship Id="rId5" Type="http://schemas.openxmlformats.org/officeDocument/2006/relationships/image" Target="../media/image88.wmf"/><Relationship Id="rId4" Type="http://schemas.openxmlformats.org/officeDocument/2006/relationships/oleObject" Target="../embeddings/oleObject2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7" Type="http://schemas.openxmlformats.org/officeDocument/2006/relationships/image" Target="../media/image10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109.png"/><Relationship Id="rId7" Type="http://schemas.openxmlformats.org/officeDocument/2006/relationships/image" Target="../media/image10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106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108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11" Type="http://schemas.openxmlformats.org/officeDocument/2006/relationships/image" Target="../media/image6.wmf"/><Relationship Id="rId5" Type="http://schemas.openxmlformats.org/officeDocument/2006/relationships/image" Target="../media/image9.png"/><Relationship Id="rId10" Type="http://schemas.openxmlformats.org/officeDocument/2006/relationships/oleObject" Target="../embeddings/oleObject1.bin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1E0B11D-F735-40CB-BC7B-1B80DED785D6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594836-B53A-4F63-AC79-40EC07BE2642}"/>
              </a:ext>
            </a:extLst>
          </p:cNvPr>
          <p:cNvSpPr/>
          <p:nvPr/>
        </p:nvSpPr>
        <p:spPr>
          <a:xfrm>
            <a:off x="451958" y="247303"/>
            <a:ext cx="3915326" cy="500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just"/>
            <a:r>
              <a:rPr 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 will Be Covered:</a:t>
            </a:r>
            <a:endParaRPr lang="en-US" sz="28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BD4A46AE-4ADE-479F-ABD3-07D130803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314" y="1011381"/>
            <a:ext cx="9983371" cy="4924425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 Charge</a:t>
            </a:r>
          </a:p>
          <a:p>
            <a:pPr algn="just">
              <a:spcAft>
                <a:spcPts val="600"/>
              </a:spcAft>
            </a:pP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Voltage and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Voltmeter</a:t>
            </a:r>
          </a:p>
          <a:p>
            <a:pPr algn="just">
              <a:spcAft>
                <a:spcPts val="600"/>
              </a:spcAft>
            </a:pP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Current and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Ammeter</a:t>
            </a:r>
          </a:p>
          <a:p>
            <a:pPr algn="just">
              <a:spcAft>
                <a:spcPts val="600"/>
              </a:spcAft>
            </a:pP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Resistance</a:t>
            </a:r>
          </a:p>
          <a:p>
            <a:pPr algn="just">
              <a:spcAft>
                <a:spcPts val="600"/>
              </a:spcAft>
            </a:pP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Resistance: Circular Wires</a:t>
            </a:r>
          </a:p>
          <a:p>
            <a:pPr algn="just">
              <a:spcAft>
                <a:spcPts val="600"/>
              </a:spcAft>
            </a:pP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Temperature Effects on Resistance</a:t>
            </a:r>
          </a:p>
          <a:p>
            <a:pPr algn="just">
              <a:spcAft>
                <a:spcPts val="600"/>
              </a:spcAft>
            </a:pP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Types of Resistors</a:t>
            </a:r>
          </a:p>
          <a:p>
            <a:pPr algn="just">
              <a:spcAft>
                <a:spcPts val="600"/>
              </a:spcAft>
            </a:pP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Ohmmeter</a:t>
            </a:r>
          </a:p>
          <a:p>
            <a:pPr algn="just">
              <a:spcAft>
                <a:spcPts val="600"/>
              </a:spcAft>
            </a:pP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Conductance</a:t>
            </a:r>
          </a:p>
          <a:p>
            <a:pPr algn="just">
              <a:spcAft>
                <a:spcPts val="600"/>
              </a:spcAft>
            </a:pP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Ohm’s Law</a:t>
            </a:r>
          </a:p>
          <a:p>
            <a:pPr algn="just">
              <a:spcAft>
                <a:spcPts val="600"/>
              </a:spcAft>
            </a:pP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Power</a:t>
            </a:r>
          </a:p>
        </p:txBody>
      </p:sp>
    </p:spTree>
    <p:extLst>
      <p:ext uri="{BB962C8B-B14F-4D97-AF65-F5344CB8AC3E}">
        <p14:creationId xmlns:p14="http://schemas.microsoft.com/office/powerpoint/2010/main" val="29065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D736B90-3C9E-42CB-9344-5AD8087A0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803" y="252826"/>
            <a:ext cx="3801708" cy="3383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F8DB15-04C8-4710-AEEB-F55C766EB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77" y="385347"/>
            <a:ext cx="7429500" cy="676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8F724A-A4CB-4ACE-B9DB-F7E450DCC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17" y="1233902"/>
            <a:ext cx="7429500" cy="819150"/>
          </a:xfrm>
          <a:prstGeom prst="rect">
            <a:avLst/>
          </a:prstGeom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19CAA4D4-5CA1-4D92-A7F5-46C58B0673AF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10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B30E11-4D59-4EC5-9A42-95FD23457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425" y="2549187"/>
            <a:ext cx="7439025" cy="781050"/>
          </a:xfrm>
          <a:prstGeom prst="rect">
            <a:avLst/>
          </a:prstGeom>
        </p:spPr>
      </p:pic>
      <p:pic>
        <p:nvPicPr>
          <p:cNvPr id="14" name="Picture 13" descr="Text, letter&#10;&#10;Description automatically generated">
            <a:extLst>
              <a:ext uri="{FF2B5EF4-FFF2-40B4-BE49-F238E27FC236}">
                <a16:creationId xmlns:a16="http://schemas.microsoft.com/office/drawing/2014/main" id="{B69B6102-E9BC-4B45-8CCC-5D7D651D3A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937" y="3439621"/>
            <a:ext cx="69818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5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545211C-5232-43BA-9F00-9D3FB527BE82}"/>
              </a:ext>
            </a:extLst>
          </p:cNvPr>
          <p:cNvSpPr txBox="1"/>
          <p:nvPr/>
        </p:nvSpPr>
        <p:spPr>
          <a:xfrm>
            <a:off x="337085" y="1009067"/>
            <a:ext cx="5557645" cy="1384995"/>
          </a:xfrm>
          <a:prstGeom prst="rect">
            <a:avLst/>
          </a:prstGeom>
          <a:noFill/>
          <a:ln w="25400"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1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 2.4.1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: If a current 100 mA exists for 1.5 min, (</a:t>
            </a:r>
            <a:r>
              <a:rPr lang="en-US" sz="21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) how many coulomb of charge, and (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) how many electrons have passed through the wire?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F57E7-7EB1-4A25-BCB1-1E5147CB936D}"/>
              </a:ext>
            </a:extLst>
          </p:cNvPr>
          <p:cNvSpPr txBox="1"/>
          <p:nvPr/>
        </p:nvSpPr>
        <p:spPr>
          <a:xfrm>
            <a:off x="380627" y="2478636"/>
            <a:ext cx="51802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1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: Given, 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= 100 mA = </a:t>
            </a:r>
            <a:r>
              <a:rPr lang="en-US" sz="21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100  10</a:t>
            </a:r>
            <a:r>
              <a:rPr lang="en-US" sz="2100" baseline="300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3 </a:t>
            </a:r>
            <a:r>
              <a:rPr lang="en-US" sz="21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A,  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= 1.5 min = </a:t>
            </a:r>
            <a:r>
              <a:rPr lang="en-US" sz="21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1.5  60 =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90 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8A5758-7540-4EE6-A77D-0B9D7944832C}"/>
              </a:ext>
            </a:extLst>
          </p:cNvPr>
          <p:cNvSpPr txBox="1"/>
          <p:nvPr/>
        </p:nvSpPr>
        <p:spPr>
          <a:xfrm>
            <a:off x="337085" y="3445317"/>
            <a:ext cx="459970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1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(</a:t>
            </a:r>
            <a:r>
              <a:rPr lang="en-US" sz="2100" b="1" i="1" dirty="0" err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i</a:t>
            </a:r>
            <a:r>
              <a:rPr lang="en-US" sz="21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) 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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1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100  10</a:t>
            </a:r>
            <a:r>
              <a:rPr lang="en-US" sz="2100" baseline="300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3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1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 90 </a:t>
            </a:r>
          </a:p>
          <a:p>
            <a:pPr algn="just">
              <a:spcAft>
                <a:spcPts val="1200"/>
              </a:spcAft>
            </a:pPr>
            <a:r>
              <a:rPr lang="en-US" sz="21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               = 9000  10</a:t>
            </a:r>
            <a:r>
              <a:rPr lang="en-US" sz="2100" baseline="300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3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C = 9</a:t>
            </a:r>
            <a:r>
              <a:rPr lang="en-US" sz="21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C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84152E-179F-4245-A18E-7075B439FC1B}"/>
                  </a:ext>
                </a:extLst>
              </p:cNvPr>
              <p:cNvSpPr txBox="1"/>
              <p:nvPr/>
            </p:nvSpPr>
            <p:spPr>
              <a:xfrm>
                <a:off x="337085" y="4688204"/>
                <a:ext cx="5423792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1" i="1" smtClean="0">
                            <a:latin typeface="Cambria Math" panose="02040503050406030204" pitchFamily="18" charset="0"/>
                          </a:rPr>
                          <m:t>𝒊𝒊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100" b="0" i="0" smtClean="0">
                        <a:latin typeface="Cambria Math" panose="02040503050406030204" pitchFamily="18" charset="0"/>
                      </a:rPr>
                      <m:t>We</m:t>
                    </m:r>
                    <m:r>
                      <a:rPr lang="en-US" sz="21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100" b="0" i="0" smtClean="0">
                        <a:latin typeface="Cambria Math" panose="02040503050406030204" pitchFamily="18" charset="0"/>
                      </a:rPr>
                      <m:t>know</m:t>
                    </m:r>
                    <m:r>
                      <a:rPr lang="en-US" sz="21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100" b="0" i="0" smtClean="0"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US" sz="21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en-US" sz="21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 6.24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sz="2100" dirty="0"/>
                  <a:t> electrons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84152E-179F-4245-A18E-7075B439F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85" y="4688204"/>
                <a:ext cx="5423792" cy="323165"/>
              </a:xfrm>
              <a:prstGeom prst="rect">
                <a:avLst/>
              </a:prstGeom>
              <a:blipFill>
                <a:blip r:embed="rId3"/>
                <a:stretch>
                  <a:fillRect t="-26415" r="-225" b="-50943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F55C16-7D50-4C95-9E84-2F156FDFD96E}"/>
                  </a:ext>
                </a:extLst>
              </p:cNvPr>
              <p:cNvSpPr txBox="1"/>
              <p:nvPr/>
            </p:nvSpPr>
            <p:spPr>
              <a:xfrm>
                <a:off x="800259" y="5247459"/>
                <a:ext cx="3294172" cy="80021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9 </m:t>
                    </m:r>
                    <m:r>
                      <m:rPr>
                        <m:sty m:val="p"/>
                      </m:rPr>
                      <a:rPr lang="en-US" sz="21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=9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(6.24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sz="2100" dirty="0"/>
                  <a:t>)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100" dirty="0"/>
                  <a:t>       =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56.16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en-US" sz="2100" dirty="0"/>
                  <a:t> electrons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F55C16-7D50-4C95-9E84-2F156FDFD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59" y="5247459"/>
                <a:ext cx="3294172" cy="800219"/>
              </a:xfrm>
              <a:prstGeom prst="rect">
                <a:avLst/>
              </a:prstGeom>
              <a:blipFill>
                <a:blip r:embed="rId4"/>
                <a:stretch>
                  <a:fillRect l="-2773" t="-10687" r="-1294" b="-20611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19CAA4D4-5CA1-4D92-A7F5-46C58B0673AF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11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41DED2-D1FB-4136-89FA-6F5098D67821}"/>
              </a:ext>
            </a:extLst>
          </p:cNvPr>
          <p:cNvCxnSpPr/>
          <p:nvPr/>
        </p:nvCxnSpPr>
        <p:spPr>
          <a:xfrm>
            <a:off x="6016488" y="0"/>
            <a:ext cx="0" cy="6414052"/>
          </a:xfrm>
          <a:prstGeom prst="line">
            <a:avLst/>
          </a:prstGeom>
          <a:ln w="1016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A7A191-E8DD-4A6D-ADFF-07871B45BF21}"/>
              </a:ext>
            </a:extLst>
          </p:cNvPr>
          <p:cNvSpPr txBox="1"/>
          <p:nvPr/>
        </p:nvSpPr>
        <p:spPr>
          <a:xfrm>
            <a:off x="6366059" y="1033708"/>
            <a:ext cx="5525650" cy="1323439"/>
          </a:xfrm>
          <a:prstGeom prst="rect">
            <a:avLst/>
          </a:prstGeom>
          <a:noFill/>
          <a:ln w="25400"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 2.4.2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If a conductor with a current of 120 mA passing through it converts 20 J of electrical energy into heat in 20 s, what is the potential drop across the conductor?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962EA9-A5D5-4CD7-A8F0-1365908EB914}"/>
              </a:ext>
            </a:extLst>
          </p:cNvPr>
          <p:cNvSpPr txBox="1"/>
          <p:nvPr/>
        </p:nvSpPr>
        <p:spPr>
          <a:xfrm>
            <a:off x="6366059" y="2500175"/>
            <a:ext cx="55256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1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: Given, 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= 120 mA = </a:t>
            </a:r>
            <a:r>
              <a:rPr lang="en-US" sz="21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120  10</a:t>
            </a:r>
            <a:r>
              <a:rPr lang="en-US" sz="2100" baseline="300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3 </a:t>
            </a:r>
            <a:r>
              <a:rPr lang="en-US" sz="21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A,</a:t>
            </a:r>
          </a:p>
          <a:p>
            <a:pPr algn="just">
              <a:spcAft>
                <a:spcPts val="1200"/>
              </a:spcAft>
            </a:pPr>
            <a:r>
              <a:rPr lang="en-US" sz="2100" i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W</a:t>
            </a:r>
            <a:r>
              <a:rPr lang="en-US" sz="21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= 20 J,  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= 20 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D000EE-9DA7-457C-8A57-8F131BDCDDA0}"/>
              </a:ext>
            </a:extLst>
          </p:cNvPr>
          <p:cNvSpPr txBox="1"/>
          <p:nvPr/>
        </p:nvSpPr>
        <p:spPr>
          <a:xfrm>
            <a:off x="6472076" y="3482747"/>
            <a:ext cx="55256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We know that, 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1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120  10</a:t>
            </a:r>
            <a:r>
              <a:rPr lang="en-US" sz="2100" baseline="300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3</a:t>
            </a:r>
            <a:r>
              <a:rPr lang="en-US" sz="21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A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1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 20 s </a:t>
            </a:r>
          </a:p>
          <a:p>
            <a:pPr algn="just">
              <a:spcAft>
                <a:spcPts val="1200"/>
              </a:spcAft>
            </a:pPr>
            <a:r>
              <a:rPr lang="en-US" sz="21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                              = 2.4 C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E3E5E3-8539-496F-BC18-992DD2E76142}"/>
              </a:ext>
            </a:extLst>
          </p:cNvPr>
          <p:cNvGrpSpPr/>
          <p:nvPr/>
        </p:nvGrpSpPr>
        <p:grpSpPr>
          <a:xfrm>
            <a:off x="6472076" y="4574359"/>
            <a:ext cx="4472653" cy="673100"/>
            <a:chOff x="490838" y="3775075"/>
            <a:chExt cx="4472653" cy="67310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7FE0D23-81A8-4DD1-B8ED-BE28340A7513}"/>
                </a:ext>
              </a:extLst>
            </p:cNvPr>
            <p:cNvSpPr txBox="1"/>
            <p:nvPr/>
          </p:nvSpPr>
          <p:spPr>
            <a:xfrm>
              <a:off x="490838" y="3820706"/>
              <a:ext cx="189455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spcAft>
                  <a:spcPts val="1200"/>
                </a:spcAft>
              </a:pPr>
              <a:r>
                <a:rPr lang="en-US" sz="2100" dirty="0">
                  <a:latin typeface="Times New Roman" pitchFamily="18" charset="0"/>
                  <a:cs typeface="Times New Roman" pitchFamily="18" charset="0"/>
                </a:rPr>
                <a:t>We know that, </a:t>
              </a:r>
              <a:endParaRPr lang="en-US" sz="21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19" name="Object 18">
              <a:extLst>
                <a:ext uri="{FF2B5EF4-FFF2-40B4-BE49-F238E27FC236}">
                  <a16:creationId xmlns:a16="http://schemas.microsoft.com/office/drawing/2014/main" id="{FA5C8ACF-EBB5-4C65-B527-F5B42D1D1A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85391" y="3775075"/>
            <a:ext cx="2578100" cy="673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8" name="Equation" r:id="rId5" imgW="2577960" imgH="672840" progId="Equation.3">
                    <p:embed/>
                  </p:oleObj>
                </mc:Choice>
                <mc:Fallback>
                  <p:oleObj name="Equation" r:id="rId5" imgW="2577960" imgH="672840" progId="Equation.3">
                    <p:embed/>
                    <p:pic>
                      <p:nvPicPr>
                        <p:cNvPr id="19" name="Object 18">
                          <a:extLst>
                            <a:ext uri="{FF2B5EF4-FFF2-40B4-BE49-F238E27FC236}">
                              <a16:creationId xmlns:a16="http://schemas.microsoft.com/office/drawing/2014/main" id="{FA5C8ACF-EBB5-4C65-B527-F5B42D1D1AB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385391" y="3775075"/>
                          <a:ext cx="2578100" cy="6731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3268C746-97D4-4D5B-BFB9-959D26C34E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4012" y="173500"/>
          <a:ext cx="711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7" imgW="711000" imgH="660240" progId="Equation.3">
                  <p:embed/>
                </p:oleObj>
              </mc:Choice>
              <mc:Fallback>
                <p:oleObj name="Equation" r:id="rId7" imgW="711000" imgH="660240" progId="Equation.3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3268C746-97D4-4D5B-BFB9-959D26C34E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74012" y="173500"/>
                        <a:ext cx="711200" cy="66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FD000EE-9DA7-457C-8A57-8F131BDCDDA0}"/>
              </a:ext>
            </a:extLst>
          </p:cNvPr>
          <p:cNvSpPr txBox="1"/>
          <p:nvPr/>
        </p:nvSpPr>
        <p:spPr>
          <a:xfrm>
            <a:off x="2500183" y="275691"/>
            <a:ext cx="10975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It</a:t>
            </a:r>
            <a:endParaRPr lang="en-US" sz="2100" dirty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341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0D14A2E6-6BE3-4970-9AC9-EBFD3A51AEF5}"/>
              </a:ext>
            </a:extLst>
          </p:cNvPr>
          <p:cNvSpPr txBox="1"/>
          <p:nvPr/>
        </p:nvSpPr>
        <p:spPr>
          <a:xfrm>
            <a:off x="184376" y="801821"/>
            <a:ext cx="5724939" cy="1323439"/>
          </a:xfrm>
          <a:prstGeom prst="rect">
            <a:avLst/>
          </a:prstGeom>
          <a:noFill/>
          <a:ln w="25400"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000" b="1" dirty="0">
                <a:solidFill>
                  <a:srgbClr val="FF0000"/>
                </a:solidFill>
                <a:cs typeface="Times New Roman" pitchFamily="18" charset="0"/>
              </a:rPr>
              <a:t>Example 2.4.3</a:t>
            </a:r>
            <a:r>
              <a:rPr lang="en-US" sz="2000" dirty="0">
                <a:cs typeface="Times New Roman" pitchFamily="18" charset="0"/>
              </a:rPr>
              <a:t>: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Charge is flowing through a conductor at the rate of 200 C/min. If 750 J of electrical energy are converted to heat in 45 s, what is the potential drop across the conductor?</a:t>
            </a:r>
            <a:endParaRPr lang="en-US" sz="2000" dirty="0">
              <a:cs typeface="Times New Roman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BC3D35-FBEC-4C5D-942B-A29CCDF826F2}"/>
              </a:ext>
            </a:extLst>
          </p:cNvPr>
          <p:cNvSpPr txBox="1"/>
          <p:nvPr/>
        </p:nvSpPr>
        <p:spPr>
          <a:xfrm>
            <a:off x="157871" y="2297435"/>
            <a:ext cx="57514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1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: Given, 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Q/t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= 200</a:t>
            </a:r>
            <a:r>
              <a:rPr lang="en-US" sz="2100" baseline="300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</a:t>
            </a:r>
            <a:r>
              <a:rPr lang="en-US" sz="21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C/min =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(200/60)</a:t>
            </a:r>
            <a:r>
              <a:rPr lang="en-US" sz="2100" baseline="300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</a:t>
            </a:r>
            <a:r>
              <a:rPr lang="en-US" sz="21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C/s, 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W</a:t>
            </a:r>
            <a:r>
              <a:rPr lang="en-US" sz="21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= 360 J,  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= 45 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800F05-728E-4081-AE1A-15C4FA938558}"/>
              </a:ext>
            </a:extLst>
          </p:cNvPr>
          <p:cNvSpPr txBox="1"/>
          <p:nvPr/>
        </p:nvSpPr>
        <p:spPr>
          <a:xfrm>
            <a:off x="237384" y="3170109"/>
            <a:ext cx="55256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We know that, 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1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200/60 C/s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1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 25 s </a:t>
            </a:r>
          </a:p>
          <a:p>
            <a:pPr algn="just">
              <a:spcAft>
                <a:spcPts val="1200"/>
              </a:spcAft>
            </a:pPr>
            <a:r>
              <a:rPr lang="en-US" sz="21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                                = 150 C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87A97B8-FE3B-473F-A7B0-7E12C2BE3404}"/>
              </a:ext>
            </a:extLst>
          </p:cNvPr>
          <p:cNvGrpSpPr/>
          <p:nvPr/>
        </p:nvGrpSpPr>
        <p:grpSpPr>
          <a:xfrm>
            <a:off x="263888" y="4143375"/>
            <a:ext cx="4535176" cy="787400"/>
            <a:chOff x="490838" y="3687726"/>
            <a:chExt cx="4535176" cy="78740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85BAE9-9B07-48B4-A483-4B05BDDAD16F}"/>
                </a:ext>
              </a:extLst>
            </p:cNvPr>
            <p:cNvSpPr txBox="1"/>
            <p:nvPr/>
          </p:nvSpPr>
          <p:spPr>
            <a:xfrm>
              <a:off x="490838" y="3820706"/>
              <a:ext cx="189455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spcAft>
                  <a:spcPts val="1200"/>
                </a:spcAft>
              </a:pPr>
              <a:r>
                <a:rPr lang="en-US" sz="2100" dirty="0">
                  <a:latin typeface="Times New Roman" pitchFamily="18" charset="0"/>
                  <a:cs typeface="Times New Roman" pitchFamily="18" charset="0"/>
                </a:rPr>
                <a:t>We know that, </a:t>
              </a:r>
              <a:endParaRPr lang="en-US" sz="21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26" name="Object 25">
              <a:extLst>
                <a:ext uri="{FF2B5EF4-FFF2-40B4-BE49-F238E27FC236}">
                  <a16:creationId xmlns:a16="http://schemas.microsoft.com/office/drawing/2014/main" id="{3268C746-97D4-4D5B-BFB9-959D26C34E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82814" y="3687726"/>
            <a:ext cx="2743200" cy="78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" name="Equation" r:id="rId3" imgW="2743200" imgH="787320" progId="Equation.3">
                    <p:embed/>
                  </p:oleObj>
                </mc:Choice>
                <mc:Fallback>
                  <p:oleObj name="Equation" r:id="rId3" imgW="2743200" imgH="787320" progId="Equation.3">
                    <p:embed/>
                    <p:pic>
                      <p:nvPicPr>
                        <p:cNvPr id="26" name="Object 25">
                          <a:extLst>
                            <a:ext uri="{FF2B5EF4-FFF2-40B4-BE49-F238E27FC236}">
                              <a16:creationId xmlns:a16="http://schemas.microsoft.com/office/drawing/2014/main" id="{3268C746-97D4-4D5B-BFB9-959D26C34EC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282814" y="3687726"/>
                          <a:ext cx="2743200" cy="7874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41DED2-D1FB-4136-89FA-6F5098D67821}"/>
              </a:ext>
            </a:extLst>
          </p:cNvPr>
          <p:cNvCxnSpPr/>
          <p:nvPr/>
        </p:nvCxnSpPr>
        <p:spPr>
          <a:xfrm>
            <a:off x="6016488" y="0"/>
            <a:ext cx="0" cy="6414052"/>
          </a:xfrm>
          <a:prstGeom prst="line">
            <a:avLst/>
          </a:prstGeom>
          <a:ln w="1016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EDBA6F5C-98E8-48DE-A5E5-B12D0B0E783B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12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A7A191-E8DD-4A6D-ADFF-07871B45BF21}"/>
              </a:ext>
            </a:extLst>
          </p:cNvPr>
          <p:cNvSpPr txBox="1"/>
          <p:nvPr/>
        </p:nvSpPr>
        <p:spPr>
          <a:xfrm>
            <a:off x="6162768" y="770003"/>
            <a:ext cx="5811517" cy="1384995"/>
          </a:xfrm>
          <a:prstGeom prst="rect">
            <a:avLst/>
          </a:prstGeom>
          <a:noFill/>
          <a:ln w="25400"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1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 2.4.4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: The potential difference between two points in an electric circuit is 48 V. If 1.2 J of energy were dissipated in a period of 15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ms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, what would the current be between the two points?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1F61D9-478B-49BE-93E5-D2E27F3485E0}"/>
              </a:ext>
            </a:extLst>
          </p:cNvPr>
          <p:cNvSpPr txBox="1"/>
          <p:nvPr/>
        </p:nvSpPr>
        <p:spPr>
          <a:xfrm>
            <a:off x="6162768" y="2294929"/>
            <a:ext cx="43310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1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: Given, 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= 24 V</a:t>
            </a:r>
            <a:r>
              <a:rPr lang="en-US" sz="21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, 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W</a:t>
            </a:r>
            <a:r>
              <a:rPr lang="en-US" sz="21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= 0.4 J,   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= 15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ms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 = </a:t>
            </a:r>
            <a:r>
              <a:rPr lang="en-US" sz="21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15  10</a:t>
            </a:r>
            <a:r>
              <a:rPr lang="en-US" sz="2100" baseline="300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3 </a:t>
            </a:r>
            <a:r>
              <a:rPr lang="en-US" sz="21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s,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74CECD0-CF9A-4A58-8344-C94F90985CCF}"/>
              </a:ext>
            </a:extLst>
          </p:cNvPr>
          <p:cNvGrpSpPr/>
          <p:nvPr/>
        </p:nvGrpSpPr>
        <p:grpSpPr>
          <a:xfrm>
            <a:off x="6211026" y="3146228"/>
            <a:ext cx="2555784" cy="787400"/>
            <a:chOff x="490838" y="3702014"/>
            <a:chExt cx="2555784" cy="78740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658E49-BF1F-492A-B01A-E9A4DEBB40ED}"/>
                </a:ext>
              </a:extLst>
            </p:cNvPr>
            <p:cNvSpPr txBox="1"/>
            <p:nvPr/>
          </p:nvSpPr>
          <p:spPr>
            <a:xfrm>
              <a:off x="490838" y="3820706"/>
              <a:ext cx="189455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spcAft>
                  <a:spcPts val="1200"/>
                </a:spcAft>
              </a:pPr>
              <a:r>
                <a:rPr lang="en-US" sz="2100" dirty="0">
                  <a:latin typeface="Times New Roman" pitchFamily="18" charset="0"/>
                  <a:cs typeface="Times New Roman" pitchFamily="18" charset="0"/>
                </a:rPr>
                <a:t>We know that, </a:t>
              </a:r>
              <a:endParaRPr lang="en-US" sz="21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31" name="Object 30">
              <a:extLst>
                <a:ext uri="{FF2B5EF4-FFF2-40B4-BE49-F238E27FC236}">
                  <a16:creationId xmlns:a16="http://schemas.microsoft.com/office/drawing/2014/main" id="{65BCECA9-E5AC-4FB0-B07B-1DCD871E5F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422" y="3702014"/>
            <a:ext cx="838200" cy="78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Equation" r:id="rId5" imgW="838080" imgH="787320" progId="Equation.3">
                    <p:embed/>
                  </p:oleObj>
                </mc:Choice>
                <mc:Fallback>
                  <p:oleObj name="Equation" r:id="rId5" imgW="838080" imgH="787320" progId="Equation.3">
                    <p:embed/>
                    <p:pic>
                      <p:nvPicPr>
                        <p:cNvPr id="31" name="Object 30">
                          <a:extLst>
                            <a:ext uri="{FF2B5EF4-FFF2-40B4-BE49-F238E27FC236}">
                              <a16:creationId xmlns:a16="http://schemas.microsoft.com/office/drawing/2014/main" id="{65BCECA9-E5AC-4FB0-B07B-1DCD871E5FC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208422" y="3702014"/>
                          <a:ext cx="838200" cy="7874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AF765FF7-A82A-4DA0-982B-851E966F81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63495" y="4079773"/>
          <a:ext cx="2832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Equation" r:id="rId7" imgW="2831760" imgH="672840" progId="Equation.3">
                  <p:embed/>
                </p:oleObj>
              </mc:Choice>
              <mc:Fallback>
                <p:oleObj name="Equation" r:id="rId7" imgW="2831760" imgH="672840" progId="Equation.3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AF765FF7-A82A-4DA0-982B-851E966F81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63495" y="4079773"/>
                        <a:ext cx="28321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E21840F1-4EB8-47D0-8DD2-396817E11AA8}"/>
              </a:ext>
            </a:extLst>
          </p:cNvPr>
          <p:cNvGrpSpPr/>
          <p:nvPr/>
        </p:nvGrpSpPr>
        <p:grpSpPr>
          <a:xfrm>
            <a:off x="6269943" y="4893840"/>
            <a:ext cx="5353170" cy="850900"/>
            <a:chOff x="490838" y="3722754"/>
            <a:chExt cx="5353170" cy="85090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AD648AF-5178-4F87-9048-AADF0E9E90D0}"/>
                </a:ext>
              </a:extLst>
            </p:cNvPr>
            <p:cNvSpPr txBox="1"/>
            <p:nvPr/>
          </p:nvSpPr>
          <p:spPr>
            <a:xfrm>
              <a:off x="490838" y="3820706"/>
              <a:ext cx="189455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spcAft>
                  <a:spcPts val="1200"/>
                </a:spcAft>
              </a:pPr>
              <a:r>
                <a:rPr lang="en-US" sz="2100" dirty="0">
                  <a:latin typeface="Times New Roman" pitchFamily="18" charset="0"/>
                  <a:cs typeface="Times New Roman" pitchFamily="18" charset="0"/>
                </a:rPr>
                <a:t>We know that, </a:t>
              </a:r>
              <a:endParaRPr lang="en-US" sz="21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35" name="Object 34">
              <a:extLst>
                <a:ext uri="{FF2B5EF4-FFF2-40B4-BE49-F238E27FC236}">
                  <a16:creationId xmlns:a16="http://schemas.microsoft.com/office/drawing/2014/main" id="{D0AEE737-C904-40B1-8464-788FD4F758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0708" y="3722754"/>
            <a:ext cx="3543300" cy="850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Equation" r:id="rId9" imgW="3543120" imgH="850680" progId="Equation.3">
                    <p:embed/>
                  </p:oleObj>
                </mc:Choice>
                <mc:Fallback>
                  <p:oleObj name="Equation" r:id="rId9" imgW="3543120" imgH="850680" progId="Equation.3">
                    <p:embed/>
                    <p:pic>
                      <p:nvPicPr>
                        <p:cNvPr id="35" name="Object 34">
                          <a:extLst>
                            <a:ext uri="{FF2B5EF4-FFF2-40B4-BE49-F238E27FC236}">
                              <a16:creationId xmlns:a16="http://schemas.microsoft.com/office/drawing/2014/main" id="{D0AEE737-C904-40B1-8464-788FD4F758E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300708" y="3722754"/>
                          <a:ext cx="3543300" cy="8509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6778BBF-CA73-46E0-982B-084F117DE685}"/>
              </a:ext>
            </a:extLst>
          </p:cNvPr>
          <p:cNvSpPr txBox="1"/>
          <p:nvPr/>
        </p:nvSpPr>
        <p:spPr>
          <a:xfrm>
            <a:off x="534572" y="5857375"/>
            <a:ext cx="1118381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i="0" dirty="0">
                <a:solidFill>
                  <a:srgbClr val="FF0066"/>
                </a:solidFill>
                <a:effectLst/>
              </a:rPr>
              <a:t>Practice Book Problem [</a:t>
            </a:r>
            <a:r>
              <a:rPr lang="en-US" sz="2400" b="1" i="0" dirty="0">
                <a:solidFill>
                  <a:srgbClr val="0166B3"/>
                </a:solidFill>
                <a:effectLst/>
              </a:rPr>
              <a:t>SECTION 2.4 </a:t>
            </a:r>
            <a:r>
              <a:rPr lang="en-US" sz="2400" b="1" i="0" dirty="0">
                <a:solidFill>
                  <a:srgbClr val="242021"/>
                </a:solidFill>
                <a:effectLst/>
              </a:rPr>
              <a:t>Current] </a:t>
            </a:r>
            <a:r>
              <a:rPr lang="en-US" sz="2400" b="1" i="0" dirty="0">
                <a:solidFill>
                  <a:srgbClr val="C00000"/>
                </a:solidFill>
                <a:effectLst/>
              </a:rPr>
              <a:t>Problems: 11 – 17 and 21 – 23</a:t>
            </a:r>
            <a:endParaRPr lang="en-US" sz="2400" b="0" i="0" dirty="0">
              <a:solidFill>
                <a:srgbClr val="C00000"/>
              </a:solidFill>
              <a:effectLst/>
            </a:endParaRP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3268C746-97D4-4D5B-BFB9-959D26C34E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0271" y="101178"/>
          <a:ext cx="711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Equation" r:id="rId11" imgW="711000" imgH="660240" progId="Equation.3">
                  <p:embed/>
                </p:oleObj>
              </mc:Choice>
              <mc:Fallback>
                <p:oleObj name="Equation" r:id="rId11" imgW="711000" imgH="660240" progId="Equation.3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3268C746-97D4-4D5B-BFB9-959D26C34E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80271" y="101178"/>
                        <a:ext cx="711200" cy="66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FD000EE-9DA7-457C-8A57-8F131BDCDDA0}"/>
              </a:ext>
            </a:extLst>
          </p:cNvPr>
          <p:cNvSpPr txBox="1"/>
          <p:nvPr/>
        </p:nvSpPr>
        <p:spPr>
          <a:xfrm>
            <a:off x="2648290" y="238498"/>
            <a:ext cx="10975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It</a:t>
            </a:r>
            <a:endParaRPr lang="en-US" sz="2100" dirty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7076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8" grpId="0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B02DB0-4BF0-49C3-BCC8-8C1880DFEE7B}"/>
              </a:ext>
            </a:extLst>
          </p:cNvPr>
          <p:cNvSpPr/>
          <p:nvPr/>
        </p:nvSpPr>
        <p:spPr>
          <a:xfrm>
            <a:off x="3870249" y="133300"/>
            <a:ext cx="2901612" cy="500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Resistance</a:t>
            </a:r>
            <a:endParaRPr lang="en-US" sz="28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5" name="Content Placeholder 3" descr="resist3.gif">
            <a:extLst>
              <a:ext uri="{FF2B5EF4-FFF2-40B4-BE49-F238E27FC236}">
                <a16:creationId xmlns:a16="http://schemas.microsoft.com/office/drawing/2014/main" id="{1D51DDA3-14AD-4930-8412-3645E4D009C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70324" y="2118054"/>
            <a:ext cx="5225358" cy="22137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6C3346-C9C5-405F-B34B-34D486A7EE85}"/>
              </a:ext>
            </a:extLst>
          </p:cNvPr>
          <p:cNvSpPr txBox="1"/>
          <p:nvPr/>
        </p:nvSpPr>
        <p:spPr>
          <a:xfrm>
            <a:off x="342171" y="721696"/>
            <a:ext cx="1116471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Clr>
                <a:srgbClr val="FF0066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current in the electrical circuit not only depends on emf but also the circuit materials. Material in general have a property or ability to oppose/resist the flow of electric charge as well as current.</a:t>
            </a:r>
          </a:p>
          <a:p>
            <a:pPr marL="342900" indent="-342900" algn="just">
              <a:spcAft>
                <a:spcPts val="600"/>
              </a:spcAft>
              <a:buClr>
                <a:srgbClr val="FF0066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ea typeface="Calibri" pitchFamily="34" charset="0"/>
                <a:cs typeface="Times New Roman" pitchFamily="18" charset="0"/>
              </a:rPr>
              <a:t>This opposition, due to</a:t>
            </a:r>
            <a:r>
              <a:rPr lang="en-US" sz="2000" dirty="0">
                <a:cs typeface="Arial" pitchFamily="34" charset="0"/>
              </a:rPr>
              <a:t> </a:t>
            </a:r>
            <a:r>
              <a:rPr lang="en-US" sz="2000" dirty="0">
                <a:ea typeface="Calibri" pitchFamily="34" charset="0"/>
                <a:cs typeface="Times New Roman" pitchFamily="18" charset="0"/>
              </a:rPr>
              <a:t>the collisions between electrons and between electrons and other atoms</a:t>
            </a:r>
            <a:r>
              <a:rPr lang="en-US" sz="2000" dirty="0">
                <a:cs typeface="Arial" pitchFamily="34" charset="0"/>
              </a:rPr>
              <a:t> </a:t>
            </a:r>
            <a:r>
              <a:rPr lang="en-US" sz="2000" dirty="0">
                <a:ea typeface="Calibri" pitchFamily="34" charset="0"/>
                <a:cs typeface="Times New Roman" pitchFamily="18" charset="0"/>
              </a:rPr>
              <a:t>in the material, </a:t>
            </a:r>
            <a:r>
              <a:rPr lang="en-US" sz="2000" i="1" dirty="0">
                <a:ea typeface="Calibri" pitchFamily="34" charset="0"/>
                <a:cs typeface="Times New Roman" pitchFamily="18" charset="0"/>
              </a:rPr>
              <a:t>which converts electrical energy  into another form of</a:t>
            </a:r>
            <a:r>
              <a:rPr lang="en-US" sz="2000" dirty="0">
                <a:cs typeface="Arial" pitchFamily="34" charset="0"/>
              </a:rPr>
              <a:t> </a:t>
            </a:r>
            <a:r>
              <a:rPr lang="en-US" sz="2000" i="1" dirty="0">
                <a:ea typeface="Calibri" pitchFamily="34" charset="0"/>
                <a:cs typeface="Times New Roman" pitchFamily="18" charset="0"/>
              </a:rPr>
              <a:t>energy such as heat</a:t>
            </a:r>
            <a:r>
              <a:rPr lang="en-US" sz="2000" dirty="0">
                <a:ea typeface="Calibri" pitchFamily="34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30F7D2-0941-43A5-A3B6-30AF40AFA0E3}"/>
              </a:ext>
            </a:extLst>
          </p:cNvPr>
          <p:cNvSpPr txBox="1"/>
          <p:nvPr/>
        </p:nvSpPr>
        <p:spPr>
          <a:xfrm>
            <a:off x="501198" y="2202119"/>
            <a:ext cx="560805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Definition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>
                <a:ea typeface="Calibri" pitchFamily="34" charset="0"/>
                <a:cs typeface="Times New Roman" pitchFamily="18" charset="0"/>
              </a:rPr>
              <a:t> The property of materials in an electrical circuit tending to prevent/resist the flow of current and at the same time causes electrical energy to be converted to heat is called resistance.</a:t>
            </a:r>
          </a:p>
          <a:p>
            <a:pPr algn="just">
              <a:spcAft>
                <a:spcPts val="600"/>
              </a:spcAft>
            </a:pPr>
            <a:r>
              <a:rPr kumimoji="0" lang="en-US" sz="2400" b="1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ea typeface="Calibri" pitchFamily="34" charset="0"/>
                <a:cs typeface="Times New Roman" pitchFamily="18" charset="0"/>
              </a:rPr>
              <a:t>Letter Symbol</a:t>
            </a:r>
            <a:r>
              <a:rPr kumimoji="0" lang="en-US" sz="2400" u="none" strike="noStrike" cap="none" normalizeH="0" baseline="0" dirty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:</a:t>
            </a:r>
            <a:r>
              <a:rPr kumimoji="0" lang="en-US" sz="2400" b="1" u="none" strike="noStrike" cap="none" normalizeH="0" baseline="0" dirty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u="none" strike="noStrike" cap="none" normalizeH="0" baseline="0" dirty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It is represented by “ </a:t>
            </a:r>
            <a:r>
              <a:rPr kumimoji="0" lang="en-US" sz="2400" i="1" u="none" strike="noStrike" cap="none" normalizeH="0" baseline="0" dirty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R </a:t>
            </a:r>
            <a:r>
              <a:rPr kumimoji="0" lang="en-US" sz="2400" u="none" strike="noStrike" cap="none" normalizeH="0" baseline="0" dirty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”. </a:t>
            </a:r>
          </a:p>
          <a:p>
            <a:pPr algn="just">
              <a:spcAft>
                <a:spcPts val="600"/>
              </a:spcAft>
            </a:pPr>
            <a:r>
              <a:rPr lang="en-US" sz="24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Unit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ohm (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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FCC6BC-1746-47C2-9E40-0EF7595BD5B4}"/>
              </a:ext>
            </a:extLst>
          </p:cNvPr>
          <p:cNvSpPr txBox="1"/>
          <p:nvPr/>
        </p:nvSpPr>
        <p:spPr>
          <a:xfrm>
            <a:off x="487946" y="5076105"/>
            <a:ext cx="7291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1 ohm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>
                <a:ea typeface="Calibri" pitchFamily="34" charset="0"/>
                <a:cs typeface="Times New Roman" pitchFamily="18" charset="0"/>
              </a:rPr>
              <a:t> The resistance of a material in an electrical circuit, in which a current 1 Ampere generates the heat at the rate of one Joules per Second is said to be 1 ohm.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Picture 16" descr="A screenshot of a video game&#10;&#10;Description automatically generated with low confidence">
            <a:extLst>
              <a:ext uri="{FF2B5EF4-FFF2-40B4-BE49-F238E27FC236}">
                <a16:creationId xmlns:a16="http://schemas.microsoft.com/office/drawing/2014/main" id="{0D2337A7-0EDA-4644-ADC9-8F87C2F34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972" y="4572523"/>
            <a:ext cx="2926079" cy="1737360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8547453-5B30-4462-AC48-FAA27C2EB42E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13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52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5FF983D-7112-41D8-AA5D-B055F2BF7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954" y="126799"/>
            <a:ext cx="4163434" cy="23913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700064-6135-4F35-8A64-9D59E79F70B0}"/>
              </a:ext>
            </a:extLst>
          </p:cNvPr>
          <p:cNvSpPr/>
          <p:nvPr/>
        </p:nvSpPr>
        <p:spPr>
          <a:xfrm>
            <a:off x="2452265" y="133300"/>
            <a:ext cx="4929195" cy="500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Resistance: Circular Wires</a:t>
            </a:r>
            <a:endParaRPr lang="en-US" sz="28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5EF508-C196-42E4-BA91-CE9BEFD59E7D}"/>
              </a:ext>
            </a:extLst>
          </p:cNvPr>
          <p:cNvSpPr txBox="1"/>
          <p:nvPr/>
        </p:nvSpPr>
        <p:spPr>
          <a:xfrm>
            <a:off x="291138" y="691373"/>
            <a:ext cx="3366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b="1" u="sng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Equation of Resistance</a:t>
            </a:r>
            <a:r>
              <a:rPr lang="en-US" sz="2400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6CCAD7-2A5E-4257-A4E7-E085B6388FE0}"/>
              </a:ext>
            </a:extLst>
          </p:cNvPr>
          <p:cNvSpPr txBox="1"/>
          <p:nvPr/>
        </p:nvSpPr>
        <p:spPr>
          <a:xfrm>
            <a:off x="291138" y="2206795"/>
            <a:ext cx="6746183" cy="3978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Factors Affecting the Resistance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>
              <a:ea typeface="Calibri" pitchFamily="34" charset="0"/>
              <a:cs typeface="Times New Roman" pitchFamily="18" charset="0"/>
            </a:endParaRPr>
          </a:p>
          <a:p>
            <a:pPr algn="just">
              <a:spcAft>
                <a:spcPts val="300"/>
              </a:spcAft>
            </a:pPr>
            <a:r>
              <a:rPr lang="en-US" sz="2000" b="1" dirty="0">
                <a:solidFill>
                  <a:srgbClr val="FF0000"/>
                </a:solidFill>
                <a:ea typeface="Calibri" pitchFamily="34" charset="0"/>
                <a:cs typeface="Times New Roman" pitchFamily="18" charset="0"/>
              </a:rPr>
              <a:t>1. Length (</a:t>
            </a:r>
            <a:r>
              <a:rPr lang="en-US" sz="2000" b="1" i="1" dirty="0">
                <a:solidFill>
                  <a:srgbClr val="FF0000"/>
                </a:solidFill>
                <a:ea typeface="Calibri" pitchFamily="34" charset="0"/>
                <a:cs typeface="Times New Roman" pitchFamily="18" charset="0"/>
              </a:rPr>
              <a:t>l</a:t>
            </a:r>
            <a:r>
              <a:rPr lang="en-US" sz="2000" b="1" dirty="0">
                <a:solidFill>
                  <a:srgbClr val="FF0000"/>
                </a:solidFill>
                <a:ea typeface="Calibri" pitchFamily="34" charset="0"/>
                <a:cs typeface="Times New Roman" pitchFamily="18" charset="0"/>
              </a:rPr>
              <a:t>)</a:t>
            </a:r>
            <a:r>
              <a:rPr lang="en-US" sz="2000" dirty="0">
                <a:ea typeface="Calibri" pitchFamily="34" charset="0"/>
                <a:cs typeface="Times New Roman" pitchFamily="18" charset="0"/>
              </a:rPr>
              <a:t>: </a:t>
            </a:r>
            <a:r>
              <a:rPr lang="en-US" sz="2000" dirty="0">
                <a:solidFill>
                  <a:srgbClr val="0066FF"/>
                </a:solidFill>
                <a:ea typeface="Calibri" pitchFamily="34" charset="0"/>
                <a:cs typeface="Times New Roman" pitchFamily="18" charset="0"/>
              </a:rPr>
              <a:t>Resistance is directly proportional to length</a:t>
            </a:r>
            <a:r>
              <a:rPr lang="en-US" sz="2000" dirty="0">
                <a:ea typeface="Calibri" pitchFamily="34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000" b="1" dirty="0">
                <a:solidFill>
                  <a:srgbClr val="FF0000"/>
                </a:solidFill>
                <a:ea typeface="Calibri" pitchFamily="34" charset="0"/>
                <a:cs typeface="Times New Roman" pitchFamily="18" charset="0"/>
              </a:rPr>
              <a:t>2. Cross-sectional area (</a:t>
            </a:r>
            <a:r>
              <a:rPr lang="en-US" sz="2000" b="1" i="1" dirty="0">
                <a:solidFill>
                  <a:srgbClr val="FF0000"/>
                </a:solidFill>
                <a:ea typeface="Calibri" pitchFamily="34" charset="0"/>
                <a:cs typeface="Times New Roman" pitchFamily="18" charset="0"/>
              </a:rPr>
              <a:t>A</a:t>
            </a:r>
            <a:r>
              <a:rPr lang="en-US" sz="2000" b="1" dirty="0">
                <a:solidFill>
                  <a:srgbClr val="FF0000"/>
                </a:solidFill>
                <a:ea typeface="Calibri" pitchFamily="34" charset="0"/>
                <a:cs typeface="Times New Roman" pitchFamily="18" charset="0"/>
              </a:rPr>
              <a:t>)</a:t>
            </a:r>
            <a:r>
              <a:rPr lang="en-US" sz="2000" dirty="0">
                <a:ea typeface="Calibri" pitchFamily="34" charset="0"/>
                <a:cs typeface="Times New Roman" pitchFamily="18" charset="0"/>
              </a:rPr>
              <a:t>: </a:t>
            </a:r>
            <a:r>
              <a:rPr lang="en-US" sz="2000" b="1" i="1" dirty="0">
                <a:solidFill>
                  <a:srgbClr val="0066FF"/>
                </a:solidFill>
                <a:ea typeface="Calibri" pitchFamily="34" charset="0"/>
                <a:cs typeface="Times New Roman" pitchFamily="18" charset="0"/>
              </a:rPr>
              <a:t>Resistance is inversely </a:t>
            </a:r>
          </a:p>
          <a:p>
            <a:pPr algn="just"/>
            <a:r>
              <a:rPr lang="en-US" sz="2000" b="1" i="1" dirty="0">
                <a:solidFill>
                  <a:srgbClr val="0066FF"/>
                </a:solidFill>
                <a:ea typeface="Calibri" pitchFamily="34" charset="0"/>
                <a:cs typeface="Times New Roman" pitchFamily="18" charset="0"/>
              </a:rPr>
              <a:t>     proportional to area</a:t>
            </a:r>
            <a:r>
              <a:rPr lang="en-US" sz="2000" dirty="0">
                <a:ea typeface="Calibri" pitchFamily="34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000" b="1" dirty="0">
                <a:solidFill>
                  <a:srgbClr val="FF0000"/>
                </a:solidFill>
                <a:ea typeface="Calibri" pitchFamily="34" charset="0"/>
                <a:cs typeface="Times New Roman" pitchFamily="18" charset="0"/>
              </a:rPr>
              <a:t>3. Material (</a:t>
            </a:r>
            <a:r>
              <a:rPr lang="en-US" sz="2000" b="1" i="1" dirty="0">
                <a:solidFill>
                  <a:srgbClr val="FF0000"/>
                </a:solidFill>
                <a:ea typeface="Calibri" pitchFamily="34" charset="0"/>
                <a:cs typeface="Times New Roman" pitchFamily="18" charset="0"/>
                <a:sym typeface="Symbol" panose="05050102010706020507" pitchFamily="18" charset="2"/>
              </a:rPr>
              <a:t> </a:t>
            </a:r>
            <a:r>
              <a:rPr lang="en-US" sz="2000" b="1" dirty="0">
                <a:solidFill>
                  <a:srgbClr val="FF0000"/>
                </a:solidFill>
                <a:ea typeface="Calibri" pitchFamily="34" charset="0"/>
                <a:cs typeface="Times New Roman" pitchFamily="18" charset="0"/>
                <a:sym typeface="Symbol" panose="05050102010706020507" pitchFamily="18" charset="2"/>
              </a:rPr>
              <a:t>called </a:t>
            </a:r>
            <a:r>
              <a:rPr lang="en-US" sz="2000" b="1" i="1" dirty="0">
                <a:solidFill>
                  <a:srgbClr val="FF0000"/>
                </a:solidFill>
                <a:ea typeface="Calibri" pitchFamily="34" charset="0"/>
                <a:cs typeface="Times New Roman" pitchFamily="18" charset="0"/>
                <a:sym typeface="Symbol" panose="05050102010706020507" pitchFamily="18" charset="2"/>
              </a:rPr>
              <a:t>rho</a:t>
            </a:r>
            <a:r>
              <a:rPr lang="en-US" sz="2000" b="1" dirty="0">
                <a:solidFill>
                  <a:srgbClr val="FF0000"/>
                </a:solidFill>
                <a:ea typeface="Calibri" pitchFamily="34" charset="0"/>
                <a:cs typeface="Times New Roman" pitchFamily="18" charset="0"/>
              </a:rPr>
              <a:t>)</a:t>
            </a:r>
            <a:r>
              <a:rPr lang="en-US" sz="2000" dirty="0">
                <a:ea typeface="Calibri" pitchFamily="34" charset="0"/>
                <a:cs typeface="Times New Roman" pitchFamily="18" charset="0"/>
              </a:rPr>
              <a:t>: The material is identified by a factor </a:t>
            </a:r>
          </a:p>
          <a:p>
            <a:pPr algn="just"/>
            <a:r>
              <a:rPr lang="en-US" sz="2000" dirty="0">
                <a:ea typeface="Calibri" pitchFamily="34" charset="0"/>
                <a:cs typeface="Times New Roman" pitchFamily="18" charset="0"/>
              </a:rPr>
              <a:t>    called the </a:t>
            </a:r>
            <a:r>
              <a:rPr lang="en-US" sz="2000" b="1" i="1" dirty="0">
                <a:ea typeface="Calibri" pitchFamily="34" charset="0"/>
                <a:cs typeface="Times New Roman" pitchFamily="18" charset="0"/>
              </a:rPr>
              <a:t>resistivity</a:t>
            </a:r>
            <a:r>
              <a:rPr lang="en-US" sz="2000" dirty="0">
                <a:ea typeface="Calibri" pitchFamily="34" charset="0"/>
                <a:cs typeface="Times New Roman" pitchFamily="18" charset="0"/>
              </a:rPr>
              <a:t>, which is measured in </a:t>
            </a:r>
            <a:r>
              <a:rPr lang="en-US" sz="2000" dirty="0">
                <a:ea typeface="Calibri" pitchFamily="34" charset="0"/>
                <a:cs typeface="Times New Roman" pitchFamily="18" charset="0"/>
                <a:sym typeface="Symbol" panose="05050102010706020507" pitchFamily="18" charset="2"/>
              </a:rPr>
              <a:t>cm</a:t>
            </a:r>
            <a:r>
              <a:rPr lang="en-US" sz="2000" dirty="0">
                <a:ea typeface="Calibri" pitchFamily="34" charset="0"/>
                <a:cs typeface="Times New Roman" pitchFamily="18" charset="0"/>
              </a:rPr>
              <a:t> or </a:t>
            </a:r>
            <a:r>
              <a:rPr lang="en-US" sz="2000" dirty="0">
                <a:ea typeface="Calibri" pitchFamily="34" charset="0"/>
                <a:cs typeface="Times New Roman" pitchFamily="18" charset="0"/>
                <a:sym typeface="Symbol" panose="05050102010706020507" pitchFamily="18" charset="2"/>
              </a:rPr>
              <a:t>m</a:t>
            </a:r>
            <a:r>
              <a:rPr lang="en-US" sz="2000" dirty="0">
                <a:ea typeface="Calibri" pitchFamily="34" charset="0"/>
                <a:cs typeface="Times New Roman" pitchFamily="18" charset="0"/>
              </a:rPr>
              <a:t>.  </a:t>
            </a:r>
          </a:p>
          <a:p>
            <a:pPr algn="just"/>
            <a:r>
              <a:rPr lang="en-US" sz="2000" b="1" i="1" dirty="0">
                <a:solidFill>
                  <a:srgbClr val="0066FF"/>
                </a:solidFill>
                <a:ea typeface="Calibri" pitchFamily="34" charset="0"/>
                <a:cs typeface="Times New Roman" pitchFamily="18" charset="0"/>
              </a:rPr>
              <a:t>    The higher the resistivity, the greater the resistance of a </a:t>
            </a:r>
          </a:p>
          <a:p>
            <a:pPr algn="just"/>
            <a:r>
              <a:rPr lang="en-US" sz="2000" b="1" i="1" dirty="0">
                <a:solidFill>
                  <a:srgbClr val="0066FF"/>
                </a:solidFill>
                <a:ea typeface="Calibri" pitchFamily="34" charset="0"/>
                <a:cs typeface="Times New Roman" pitchFamily="18" charset="0"/>
              </a:rPr>
              <a:t>    conductor</a:t>
            </a:r>
            <a:r>
              <a:rPr lang="en-US" sz="2000" dirty="0">
                <a:ea typeface="Calibri" pitchFamily="34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000" b="1" dirty="0">
                <a:solidFill>
                  <a:srgbClr val="FF0000"/>
                </a:solidFill>
                <a:ea typeface="Calibri" pitchFamily="34" charset="0"/>
                <a:cs typeface="Times New Roman" pitchFamily="18" charset="0"/>
              </a:rPr>
              <a:t>4. Temperature of the material (</a:t>
            </a:r>
            <a:r>
              <a:rPr lang="en-US" sz="2000" b="1" i="1" dirty="0">
                <a:solidFill>
                  <a:srgbClr val="FF0000"/>
                </a:solidFill>
                <a:ea typeface="Calibri" pitchFamily="34" charset="0"/>
                <a:cs typeface="Times New Roman" pitchFamily="18" charset="0"/>
              </a:rPr>
              <a:t>T</a:t>
            </a:r>
            <a:r>
              <a:rPr lang="en-US" sz="2000" b="1" dirty="0">
                <a:solidFill>
                  <a:srgbClr val="FF0000"/>
                </a:solidFill>
                <a:ea typeface="Calibri" pitchFamily="34" charset="0"/>
                <a:cs typeface="Times New Roman" pitchFamily="18" charset="0"/>
              </a:rPr>
              <a:t>)</a:t>
            </a:r>
            <a:r>
              <a:rPr lang="en-US" sz="2000" dirty="0">
                <a:ea typeface="Calibri" pitchFamily="34" charset="0"/>
                <a:cs typeface="Times New Roman" pitchFamily="18" charset="0"/>
              </a:rPr>
              <a:t>: Generally, </a:t>
            </a:r>
            <a:r>
              <a:rPr lang="en-US" sz="2000" b="1" i="1" dirty="0">
                <a:solidFill>
                  <a:srgbClr val="0066FF"/>
                </a:solidFill>
                <a:ea typeface="Calibri" pitchFamily="34" charset="0"/>
                <a:cs typeface="Times New Roman" pitchFamily="18" charset="0"/>
              </a:rPr>
              <a:t>the resistance </a:t>
            </a:r>
          </a:p>
          <a:p>
            <a:pPr algn="just"/>
            <a:r>
              <a:rPr lang="en-US" sz="2000" b="1" i="1" dirty="0">
                <a:solidFill>
                  <a:srgbClr val="0066FF"/>
                </a:solidFill>
                <a:ea typeface="Calibri" pitchFamily="34" charset="0"/>
                <a:cs typeface="Times New Roman" pitchFamily="18" charset="0"/>
              </a:rPr>
              <a:t>     increases as materials temperature increases</a:t>
            </a:r>
            <a:r>
              <a:rPr lang="en-US" sz="2000" dirty="0">
                <a:ea typeface="Calibri" pitchFamily="34" charset="0"/>
                <a:cs typeface="Times New Roman" pitchFamily="18" charset="0"/>
              </a:rPr>
              <a:t>. The effect of </a:t>
            </a:r>
          </a:p>
          <a:p>
            <a:pPr algn="just"/>
            <a:r>
              <a:rPr lang="en-US" sz="2000" dirty="0">
                <a:ea typeface="Calibri" pitchFamily="34" charset="0"/>
                <a:cs typeface="Times New Roman" pitchFamily="18" charset="0"/>
              </a:rPr>
              <a:t>     small changes in temperature on the resistance is not </a:t>
            </a:r>
          </a:p>
          <a:p>
            <a:pPr algn="just"/>
            <a:r>
              <a:rPr lang="en-US" sz="2000" dirty="0">
                <a:ea typeface="Calibri" pitchFamily="34" charset="0"/>
                <a:cs typeface="Times New Roman" pitchFamily="18" charset="0"/>
              </a:rPr>
              <a:t>     considered.</a:t>
            </a:r>
          </a:p>
        </p:txBody>
      </p:sp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94159A17-13A6-4EFF-8ABC-D83E06247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344" y="3362937"/>
            <a:ext cx="4026569" cy="30062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664BE8-15DF-406F-93FC-F08EA4159392}"/>
              </a:ext>
            </a:extLst>
          </p:cNvPr>
          <p:cNvSpPr txBox="1"/>
          <p:nvPr/>
        </p:nvSpPr>
        <p:spPr>
          <a:xfrm>
            <a:off x="7079526" y="2453675"/>
            <a:ext cx="5003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="1" dirty="0">
                <a:solidFill>
                  <a:srgbClr val="FF0000"/>
                </a:solidFill>
                <a:ea typeface="Calibri" pitchFamily="34" charset="0"/>
                <a:cs typeface="Times New Roman" pitchFamily="18" charset="0"/>
              </a:rPr>
              <a:t>esistivity</a:t>
            </a:r>
            <a:r>
              <a:rPr lang="en-US" dirty="0">
                <a:ea typeface="Calibri" pitchFamily="34" charset="0"/>
                <a:cs typeface="Times New Roman" pitchFamily="18" charset="0"/>
              </a:rPr>
              <a:t>: The resistance of a material having unit length (1 cm) and unit cross-sectional area (1 cm</a:t>
            </a:r>
            <a:r>
              <a:rPr lang="en-US" baseline="30000" dirty="0">
                <a:ea typeface="Calibri" pitchFamily="34" charset="0"/>
                <a:cs typeface="Times New Roman" pitchFamily="18" charset="0"/>
              </a:rPr>
              <a:t>2</a:t>
            </a:r>
            <a:r>
              <a:rPr lang="en-US" dirty="0">
                <a:ea typeface="Calibri" pitchFamily="34" charset="0"/>
                <a:cs typeface="Times New Roman" pitchFamily="18" charset="0"/>
              </a:rPr>
              <a:t>) is known as its </a:t>
            </a:r>
            <a:r>
              <a:rPr lang="en-US" b="1" i="1" dirty="0">
                <a:ea typeface="Calibri" pitchFamily="34" charset="0"/>
                <a:cs typeface="Times New Roman" pitchFamily="18" charset="0"/>
              </a:rPr>
              <a:t>resistivity</a:t>
            </a:r>
            <a:r>
              <a:rPr lang="en-US" dirty="0">
                <a:ea typeface="Calibri" pitchFamily="34" charset="0"/>
                <a:cs typeface="Times New Roman" pitchFamily="18" charset="0"/>
              </a:rPr>
              <a:t> or </a:t>
            </a:r>
            <a:r>
              <a:rPr lang="en-US" b="1" i="1" dirty="0">
                <a:solidFill>
                  <a:srgbClr val="000099"/>
                </a:solidFill>
                <a:ea typeface="Calibri" pitchFamily="34" charset="0"/>
                <a:cs typeface="Times New Roman" pitchFamily="18" charset="0"/>
              </a:rPr>
              <a:t>specific resistance</a:t>
            </a:r>
            <a:r>
              <a:rPr lang="en-US" dirty="0">
                <a:ea typeface="Calibri" pitchFamily="34" charset="0"/>
                <a:cs typeface="Times New Roman" pitchFamily="18" charset="0"/>
              </a:rPr>
              <a:t>.</a:t>
            </a:r>
          </a:p>
        </p:txBody>
      </p:sp>
      <p:pic>
        <p:nvPicPr>
          <p:cNvPr id="4" name="Picture 3" descr="A screenshot of a text message&#10;&#10;Description automatically generated with low confidence">
            <a:extLst>
              <a:ext uri="{FF2B5EF4-FFF2-40B4-BE49-F238E27FC236}">
                <a16:creationId xmlns:a16="http://schemas.microsoft.com/office/drawing/2014/main" id="{98BF2031-48A1-45FA-9ABE-9EF024B9F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12" y="1149520"/>
            <a:ext cx="5305425" cy="1057275"/>
          </a:xfrm>
          <a:prstGeom prst="rect">
            <a:avLst/>
          </a:prstGeom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41174C80-1D28-4009-9453-6003F17C481B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14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672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A11129-B138-4AB3-A202-000657FEA408}"/>
              </a:ext>
            </a:extLst>
          </p:cNvPr>
          <p:cNvSpPr txBox="1"/>
          <p:nvPr/>
        </p:nvSpPr>
        <p:spPr>
          <a:xfrm>
            <a:off x="281608" y="200945"/>
            <a:ext cx="112610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166B3"/>
                </a:solidFill>
                <a:effectLst/>
              </a:rPr>
              <a:t>EXAMPLE 3.7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Determine the resistance of 100 ft of #28 copper (From Table 3.3, </a:t>
            </a:r>
            <a:r>
              <a:rPr lang="en-US" sz="2000" i="1" dirty="0">
                <a:ea typeface="Calibri" pitchFamily="34" charset="0"/>
                <a:cs typeface="Times New Roman" pitchFamily="18" charset="0"/>
                <a:sym typeface="Symbol" panose="05050102010706020507" pitchFamily="18" charset="2"/>
              </a:rPr>
              <a:t>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=</a:t>
            </a:r>
            <a:r>
              <a:rPr lang="en-US" sz="2000" dirty="0">
                <a:cs typeface="Times New Roman" pitchFamily="18" charset="0"/>
                <a:sym typeface="Symbol" panose="05050102010706020507" pitchFamily="18" charset="2"/>
              </a:rPr>
              <a:t> 1.723  10</a:t>
            </a:r>
            <a:r>
              <a:rPr lang="en-US" sz="2000" baseline="30000" dirty="0">
                <a:cs typeface="Times New Roman" pitchFamily="18" charset="0"/>
                <a:sym typeface="Symbol" panose="05050102010706020507" pitchFamily="18" charset="2"/>
              </a:rPr>
              <a:t>6</a:t>
            </a:r>
            <a:r>
              <a:rPr lang="en-US" sz="2000" dirty="0">
                <a:cs typeface="Times New Roman" pitchFamily="18" charset="0"/>
                <a:sym typeface="Symbol" panose="05050102010706020507" pitchFamily="18" charset="2"/>
              </a:rPr>
              <a:t> </a:t>
            </a:r>
            <a:r>
              <a:rPr lang="en-US" sz="2000" dirty="0">
                <a:ea typeface="Calibri" pitchFamily="34" charset="0"/>
                <a:cs typeface="Times New Roman" pitchFamily="18" charset="0"/>
                <a:sym typeface="Symbol" panose="05050102010706020507" pitchFamily="18" charset="2"/>
              </a:rPr>
              <a:t>cm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) telephone wire if the diameter is 0.0126 in.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40F76B-64F2-442B-B6DB-6B51901A8880}"/>
              </a:ext>
            </a:extLst>
          </p:cNvPr>
          <p:cNvSpPr txBox="1"/>
          <p:nvPr/>
        </p:nvSpPr>
        <p:spPr>
          <a:xfrm>
            <a:off x="288234" y="1015956"/>
            <a:ext cx="11506201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b="1" i="0" dirty="0">
                <a:solidFill>
                  <a:srgbClr val="0166B3"/>
                </a:solidFill>
                <a:effectLst/>
              </a:rPr>
              <a:t>Solution: </a:t>
            </a:r>
            <a:r>
              <a:rPr lang="en-US" sz="2200" b="0" i="1" dirty="0">
                <a:solidFill>
                  <a:srgbClr val="242021"/>
                </a:solidFill>
                <a:effectLst/>
              </a:rPr>
              <a:t>l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 = 100 ft, </a:t>
            </a:r>
            <a:r>
              <a:rPr lang="en-US" sz="2200" i="1" dirty="0">
                <a:ea typeface="Calibri" pitchFamily="34" charset="0"/>
                <a:cs typeface="Times New Roman" pitchFamily="18" charset="0"/>
                <a:sym typeface="Symbol" panose="05050102010706020507" pitchFamily="18" charset="2"/>
              </a:rPr>
              <a:t> 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=</a:t>
            </a:r>
            <a:r>
              <a:rPr lang="en-US" sz="2200" dirty="0">
                <a:cs typeface="Times New Roman" pitchFamily="18" charset="0"/>
                <a:sym typeface="Symbol" panose="05050102010706020507" pitchFamily="18" charset="2"/>
              </a:rPr>
              <a:t> 1.723  10</a:t>
            </a:r>
            <a:r>
              <a:rPr lang="en-US" sz="2200" baseline="30000" dirty="0">
                <a:cs typeface="Times New Roman" pitchFamily="18" charset="0"/>
                <a:sym typeface="Symbol" panose="05050102010706020507" pitchFamily="18" charset="2"/>
              </a:rPr>
              <a:t>6</a:t>
            </a:r>
            <a:r>
              <a:rPr lang="en-US" sz="2200" dirty="0">
                <a:cs typeface="Times New Roman" pitchFamily="18" charset="0"/>
                <a:sym typeface="Symbol" panose="05050102010706020507" pitchFamily="18" charset="2"/>
              </a:rPr>
              <a:t> </a:t>
            </a:r>
            <a:r>
              <a:rPr lang="en-US" sz="2200" dirty="0">
                <a:ea typeface="Calibri" pitchFamily="34" charset="0"/>
                <a:cs typeface="Times New Roman" pitchFamily="18" charset="0"/>
                <a:sym typeface="Symbol" panose="05050102010706020507" pitchFamily="18" charset="2"/>
              </a:rPr>
              <a:t>cm</a:t>
            </a:r>
            <a:r>
              <a:rPr lang="en-US" sz="2200" dirty="0">
                <a:solidFill>
                  <a:srgbClr val="242021"/>
                </a:solidFill>
                <a:ea typeface="Calibri" pitchFamily="34" charset="0"/>
                <a:cs typeface="Times New Roman" pitchFamily="18" charset="0"/>
                <a:sym typeface="Symbol" panose="05050102010706020507" pitchFamily="18" charset="2"/>
              </a:rPr>
              <a:t>,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2200" b="0" i="1" dirty="0">
                <a:solidFill>
                  <a:srgbClr val="242021"/>
                </a:solidFill>
                <a:effectLst/>
              </a:rPr>
              <a:t>d 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= 0.0126 in.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242021"/>
                </a:solidFill>
              </a:rPr>
              <a:t>                  Since </a:t>
            </a:r>
            <a:r>
              <a:rPr lang="en-US" sz="2200" i="1" dirty="0">
                <a:solidFill>
                  <a:srgbClr val="242021"/>
                </a:solidFill>
              </a:rPr>
              <a:t>l</a:t>
            </a:r>
            <a:r>
              <a:rPr lang="en-US" sz="2200" dirty="0">
                <a:solidFill>
                  <a:srgbClr val="242021"/>
                </a:solidFill>
              </a:rPr>
              <a:t> is given in feet (ft) and </a:t>
            </a:r>
            <a:r>
              <a:rPr lang="en-US" sz="2200" i="1" dirty="0">
                <a:solidFill>
                  <a:srgbClr val="242021"/>
                </a:solidFill>
              </a:rPr>
              <a:t>d</a:t>
            </a:r>
            <a:r>
              <a:rPr lang="en-US" sz="2200" dirty="0">
                <a:solidFill>
                  <a:srgbClr val="242021"/>
                </a:solidFill>
              </a:rPr>
              <a:t> is given in inch (in), first convert these quantities in cm.</a:t>
            </a:r>
          </a:p>
          <a:p>
            <a:pPr>
              <a:spcAft>
                <a:spcPts val="600"/>
              </a:spcAft>
            </a:pPr>
            <a:r>
              <a:rPr lang="en-US" sz="2200" dirty="0"/>
              <a:t>                  We know that 1 ft = 12 in and 1 in = 2.54 cm</a:t>
            </a:r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7DA1F54B-D0E7-460C-863A-B750C06A2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134" y="2770491"/>
            <a:ext cx="5072671" cy="822960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8811645A-3A91-46AD-B7B1-C9FAF7C05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182" y="2792293"/>
            <a:ext cx="4781682" cy="8229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2C504F-1798-42D0-BC8B-8CE788B1A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717" y="4542795"/>
            <a:ext cx="8343900" cy="914400"/>
          </a:xfrm>
          <a:prstGeom prst="rect">
            <a:avLst/>
          </a:prstGeom>
        </p:spPr>
      </p:pic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2637B78F-B861-4233-B66E-F1177A4C10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7776" y="5429867"/>
            <a:ext cx="6444343" cy="914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BA5288C-51E5-42DC-A3CB-44173D65C7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1369" y="3657895"/>
            <a:ext cx="8201225" cy="822960"/>
          </a:xfrm>
          <a:prstGeom prst="rect">
            <a:avLst/>
          </a:prstGeom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69FE4DCA-E7EE-469C-A21C-C75A9F8446EC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15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67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4DD234-D0C9-462E-A0B7-450030AC31E8}"/>
              </a:ext>
            </a:extLst>
          </p:cNvPr>
          <p:cNvSpPr txBox="1"/>
          <p:nvPr/>
        </p:nvSpPr>
        <p:spPr>
          <a:xfrm>
            <a:off x="264104" y="222941"/>
            <a:ext cx="11477321" cy="707886"/>
          </a:xfrm>
          <a:prstGeom prst="rect">
            <a:avLst/>
          </a:prstGeom>
          <a:noFill/>
          <a:ln w="25400"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000" b="1" dirty="0">
                <a:solidFill>
                  <a:srgbClr val="FF0000"/>
                </a:solidFill>
                <a:cs typeface="Times New Roman" pitchFamily="18" charset="0"/>
              </a:rPr>
              <a:t>Example 3.2.1</a:t>
            </a:r>
            <a:r>
              <a:rPr lang="en-US" sz="2000" dirty="0">
                <a:cs typeface="Times New Roman" pitchFamily="18" charset="0"/>
              </a:rPr>
              <a:t>: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Determine the value of resistance of an aluminum conductor if the area is increased by a factor of 3. The original resistance was 12 </a:t>
            </a:r>
            <a:r>
              <a:rPr lang="en-US" sz="20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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.</a:t>
            </a:r>
            <a:endParaRPr lang="en-US" sz="2000" dirty="0"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B73CE-A493-4680-87BE-154672A3BEAD}"/>
              </a:ext>
            </a:extLst>
          </p:cNvPr>
          <p:cNvSpPr txBox="1"/>
          <p:nvPr/>
        </p:nvSpPr>
        <p:spPr>
          <a:xfrm>
            <a:off x="264104" y="3065536"/>
            <a:ext cx="11477321" cy="707886"/>
          </a:xfrm>
          <a:prstGeom prst="rect">
            <a:avLst/>
          </a:prstGeom>
          <a:noFill/>
          <a:ln w="25400"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000" b="1" dirty="0">
                <a:solidFill>
                  <a:srgbClr val="FF0000"/>
                </a:solidFill>
                <a:cs typeface="Times New Roman" pitchFamily="18" charset="0"/>
              </a:rPr>
              <a:t>Example 3.2.2</a:t>
            </a:r>
            <a:r>
              <a:rPr lang="en-US" sz="2000" dirty="0">
                <a:cs typeface="Times New Roman" pitchFamily="18" charset="0"/>
              </a:rPr>
              <a:t>: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Determine the value of resistance of a silver conductor if the length is doubled. The original resistance was 5 </a:t>
            </a:r>
            <a:r>
              <a:rPr lang="en-US" sz="20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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.</a:t>
            </a:r>
            <a:endParaRPr lang="en-US" sz="2000" dirty="0"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497369-B3B8-4D66-84F8-47E0AC87A6EA}"/>
              </a:ext>
            </a:extLst>
          </p:cNvPr>
          <p:cNvSpPr txBox="1"/>
          <p:nvPr/>
        </p:nvSpPr>
        <p:spPr>
          <a:xfrm>
            <a:off x="535775" y="965618"/>
            <a:ext cx="106358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000" b="1" dirty="0">
                <a:solidFill>
                  <a:srgbClr val="FF0000"/>
                </a:solidFill>
                <a:cs typeface="Times New Roman" pitchFamily="18" charset="0"/>
              </a:rPr>
              <a:t>Solution</a:t>
            </a:r>
            <a:r>
              <a:rPr lang="en-US" sz="2000" dirty="0">
                <a:cs typeface="Times New Roman" pitchFamily="18" charset="0"/>
              </a:rPr>
              <a:t>: </a:t>
            </a:r>
            <a:r>
              <a:rPr lang="en-US" sz="2000" dirty="0">
                <a:solidFill>
                  <a:srgbClr val="242021"/>
                </a:solidFill>
                <a:cs typeface="Times New Roman" pitchFamily="18" charset="0"/>
              </a:rPr>
              <a:t>Let in original case: length = </a:t>
            </a:r>
            <a:r>
              <a:rPr lang="en-US" sz="2000" i="1" dirty="0">
                <a:solidFill>
                  <a:srgbClr val="242021"/>
                </a:solidFill>
                <a:cs typeface="Times New Roman" pitchFamily="18" charset="0"/>
              </a:rPr>
              <a:t>l</a:t>
            </a:r>
            <a:r>
              <a:rPr lang="en-US" sz="2000" baseline="-25000" dirty="0">
                <a:solidFill>
                  <a:srgbClr val="242021"/>
                </a:solidFill>
                <a:cs typeface="Times New Roman" pitchFamily="18" charset="0"/>
                <a:sym typeface="Symbol" panose="05050102010706020507" pitchFamily="18" charset="2"/>
              </a:rPr>
              <a:t>1</a:t>
            </a:r>
            <a:r>
              <a:rPr lang="en-US" sz="2000" dirty="0">
                <a:solidFill>
                  <a:srgbClr val="242021"/>
                </a:solidFill>
                <a:cs typeface="Times New Roman" pitchFamily="18" charset="0"/>
              </a:rPr>
              <a:t> cm, Area = </a:t>
            </a:r>
            <a:r>
              <a:rPr lang="en-US" sz="2000" i="1" dirty="0">
                <a:solidFill>
                  <a:srgbClr val="242021"/>
                </a:solidFill>
                <a:cs typeface="Times New Roman" pitchFamily="18" charset="0"/>
              </a:rPr>
              <a:t>A</a:t>
            </a:r>
            <a:r>
              <a:rPr lang="en-US" sz="2000" baseline="-25000" dirty="0">
                <a:solidFill>
                  <a:srgbClr val="242021"/>
                </a:solidFill>
                <a:cs typeface="Times New Roman" pitchFamily="18" charset="0"/>
                <a:sym typeface="Symbol" panose="05050102010706020507" pitchFamily="18" charset="2"/>
              </a:rPr>
              <a:t>1</a:t>
            </a:r>
            <a:r>
              <a:rPr lang="en-US" sz="2000" dirty="0">
                <a:solidFill>
                  <a:srgbClr val="242021"/>
                </a:solidFill>
                <a:cs typeface="Times New Roman" pitchFamily="18" charset="0"/>
              </a:rPr>
              <a:t> cm</a:t>
            </a:r>
            <a:r>
              <a:rPr lang="en-US" sz="2000" baseline="30000" dirty="0">
                <a:solidFill>
                  <a:srgbClr val="242021"/>
                </a:solidFill>
                <a:cs typeface="Times New Roman" pitchFamily="18" charset="0"/>
              </a:rPr>
              <a:t>2</a:t>
            </a:r>
            <a:r>
              <a:rPr lang="en-US" sz="2000" dirty="0">
                <a:solidFill>
                  <a:srgbClr val="242021"/>
                </a:solidFill>
                <a:cs typeface="Times New Roman" pitchFamily="18" charset="0"/>
              </a:rPr>
              <a:t>, and resistivity = </a:t>
            </a:r>
            <a:r>
              <a:rPr lang="en-US" sz="2000" i="1" dirty="0">
                <a:solidFill>
                  <a:srgbClr val="242021"/>
                </a:solidFill>
                <a:cs typeface="Times New Roman" pitchFamily="18" charset="0"/>
                <a:sym typeface="Symbol" panose="05050102010706020507" pitchFamily="18" charset="2"/>
              </a:rPr>
              <a:t></a:t>
            </a:r>
            <a:r>
              <a:rPr lang="en-US" sz="2000" baseline="-25000" dirty="0">
                <a:solidFill>
                  <a:srgbClr val="242021"/>
                </a:solidFill>
                <a:cs typeface="Times New Roman" pitchFamily="18" charset="0"/>
                <a:sym typeface="Symbol" panose="05050102010706020507" pitchFamily="18" charset="2"/>
              </a:rPr>
              <a:t>1</a:t>
            </a:r>
            <a:r>
              <a:rPr lang="en-US" sz="2000" dirty="0">
                <a:solidFill>
                  <a:srgbClr val="242021"/>
                </a:solidFill>
                <a:cs typeface="Times New Roman" pitchFamily="18" charset="0"/>
                <a:sym typeface="Symbol" panose="05050102010706020507" pitchFamily="18" charset="2"/>
              </a:rPr>
              <a:t> -cm and </a:t>
            </a:r>
            <a:r>
              <a:rPr lang="en-US" sz="2000" i="1" dirty="0">
                <a:solidFill>
                  <a:srgbClr val="242021"/>
                </a:solidFill>
                <a:cs typeface="Times New Roman" pitchFamily="18" charset="0"/>
                <a:sym typeface="Symbol" panose="05050102010706020507" pitchFamily="18" charset="2"/>
              </a:rPr>
              <a:t>R</a:t>
            </a:r>
            <a:r>
              <a:rPr lang="en-US" sz="2000" baseline="-25000" dirty="0">
                <a:solidFill>
                  <a:srgbClr val="242021"/>
                </a:solidFill>
                <a:cs typeface="Times New Roman" pitchFamily="18" charset="0"/>
                <a:sym typeface="Symbol" panose="05050102010706020507" pitchFamily="18" charset="2"/>
              </a:rPr>
              <a:t>1</a:t>
            </a:r>
            <a:r>
              <a:rPr lang="en-US" sz="2000" dirty="0">
                <a:solidFill>
                  <a:srgbClr val="242021"/>
                </a:solidFill>
                <a:cs typeface="Times New Roman" pitchFamily="18" charset="0"/>
                <a:sym typeface="Symbol" panose="05050102010706020507" pitchFamily="18" charset="2"/>
              </a:rPr>
              <a:t> = 4 </a:t>
            </a:r>
          </a:p>
          <a:p>
            <a:pPr algn="just">
              <a:spcAft>
                <a:spcPts val="1200"/>
              </a:spcAft>
            </a:pPr>
            <a:r>
              <a:rPr lang="en-US" sz="2000" dirty="0">
                <a:solidFill>
                  <a:srgbClr val="242021"/>
                </a:solidFill>
                <a:cs typeface="Times New Roman" pitchFamily="18" charset="0"/>
              </a:rPr>
              <a:t>When the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area is increased by a factor of 3: </a:t>
            </a:r>
            <a:r>
              <a:rPr lang="en-US" sz="2000" dirty="0">
                <a:solidFill>
                  <a:srgbClr val="242021"/>
                </a:solidFill>
                <a:cs typeface="Times New Roman" pitchFamily="18" charset="0"/>
              </a:rPr>
              <a:t>length </a:t>
            </a:r>
            <a:r>
              <a:rPr lang="en-US" sz="2000" i="1" dirty="0">
                <a:solidFill>
                  <a:srgbClr val="242021"/>
                </a:solidFill>
                <a:cs typeface="Times New Roman" pitchFamily="18" charset="0"/>
              </a:rPr>
              <a:t>l</a:t>
            </a:r>
            <a:r>
              <a:rPr lang="en-US" sz="2000" baseline="-25000" dirty="0">
                <a:solidFill>
                  <a:srgbClr val="242021"/>
                </a:solidFill>
                <a:cs typeface="Times New Roman" pitchFamily="18" charset="0"/>
                <a:sym typeface="Symbol" panose="05050102010706020507" pitchFamily="18" charset="2"/>
              </a:rPr>
              <a:t>2 </a:t>
            </a:r>
            <a:r>
              <a:rPr lang="en-US" sz="2000" dirty="0">
                <a:solidFill>
                  <a:srgbClr val="242021"/>
                </a:solidFill>
                <a:cs typeface="Times New Roman" pitchFamily="18" charset="0"/>
              </a:rPr>
              <a:t>= </a:t>
            </a:r>
            <a:r>
              <a:rPr lang="en-US" sz="2000" i="1" dirty="0">
                <a:solidFill>
                  <a:srgbClr val="242021"/>
                </a:solidFill>
                <a:cs typeface="Times New Roman" pitchFamily="18" charset="0"/>
              </a:rPr>
              <a:t>l</a:t>
            </a:r>
            <a:r>
              <a:rPr lang="en-US" sz="2000" baseline="-25000" dirty="0">
                <a:solidFill>
                  <a:srgbClr val="242021"/>
                </a:solidFill>
                <a:cs typeface="Times New Roman" pitchFamily="18" charset="0"/>
                <a:sym typeface="Symbol" panose="05050102010706020507" pitchFamily="18" charset="2"/>
              </a:rPr>
              <a:t>1</a:t>
            </a:r>
            <a:r>
              <a:rPr lang="en-US" sz="2000" dirty="0">
                <a:solidFill>
                  <a:srgbClr val="242021"/>
                </a:solidFill>
                <a:cs typeface="Times New Roman" pitchFamily="18" charset="0"/>
              </a:rPr>
              <a:t> cm, Area </a:t>
            </a:r>
            <a:r>
              <a:rPr lang="en-US" sz="2000" i="1" dirty="0">
                <a:solidFill>
                  <a:srgbClr val="242021"/>
                </a:solidFill>
                <a:cs typeface="Times New Roman" pitchFamily="18" charset="0"/>
              </a:rPr>
              <a:t>A</a:t>
            </a:r>
            <a:r>
              <a:rPr lang="en-US" sz="2000" baseline="-25000" dirty="0">
                <a:solidFill>
                  <a:srgbClr val="242021"/>
                </a:solidFill>
                <a:cs typeface="Times New Roman" pitchFamily="18" charset="0"/>
                <a:sym typeface="Symbol" panose="05050102010706020507" pitchFamily="18" charset="2"/>
              </a:rPr>
              <a:t>2 </a:t>
            </a:r>
            <a:r>
              <a:rPr lang="en-US" sz="2000" dirty="0">
                <a:solidFill>
                  <a:srgbClr val="242021"/>
                </a:solidFill>
                <a:cs typeface="Times New Roman" pitchFamily="18" charset="0"/>
              </a:rPr>
              <a:t>= 3</a:t>
            </a:r>
            <a:r>
              <a:rPr lang="en-US" sz="2000" i="1" dirty="0">
                <a:solidFill>
                  <a:srgbClr val="242021"/>
                </a:solidFill>
                <a:cs typeface="Times New Roman" pitchFamily="18" charset="0"/>
              </a:rPr>
              <a:t>A</a:t>
            </a:r>
            <a:r>
              <a:rPr lang="en-US" sz="2000" baseline="-25000" dirty="0">
                <a:solidFill>
                  <a:srgbClr val="242021"/>
                </a:solidFill>
                <a:cs typeface="Times New Roman" pitchFamily="18" charset="0"/>
                <a:sym typeface="Symbol" panose="05050102010706020507" pitchFamily="18" charset="2"/>
              </a:rPr>
              <a:t>1</a:t>
            </a:r>
            <a:r>
              <a:rPr lang="en-US" sz="2000" dirty="0">
                <a:solidFill>
                  <a:srgbClr val="242021"/>
                </a:solidFill>
                <a:cs typeface="Times New Roman" pitchFamily="18" charset="0"/>
              </a:rPr>
              <a:t> cm</a:t>
            </a:r>
            <a:r>
              <a:rPr lang="en-US" sz="2000" baseline="30000" dirty="0">
                <a:solidFill>
                  <a:srgbClr val="242021"/>
                </a:solidFill>
                <a:cs typeface="Times New Roman" pitchFamily="18" charset="0"/>
              </a:rPr>
              <a:t>2</a:t>
            </a:r>
            <a:r>
              <a:rPr lang="en-US" sz="2000" dirty="0">
                <a:solidFill>
                  <a:srgbClr val="242021"/>
                </a:solidFill>
                <a:cs typeface="Times New Roman" pitchFamily="18" charset="0"/>
              </a:rPr>
              <a:t>, and resistivity </a:t>
            </a:r>
            <a:r>
              <a:rPr lang="en-US" sz="2000" i="1" dirty="0">
                <a:solidFill>
                  <a:srgbClr val="242021"/>
                </a:solidFill>
                <a:cs typeface="Times New Roman" pitchFamily="18" charset="0"/>
                <a:sym typeface="Symbol" panose="05050102010706020507" pitchFamily="18" charset="2"/>
              </a:rPr>
              <a:t></a:t>
            </a:r>
            <a:r>
              <a:rPr lang="en-US" sz="2000" baseline="-25000" dirty="0">
                <a:solidFill>
                  <a:srgbClr val="242021"/>
                </a:solidFill>
                <a:cs typeface="Times New Roman" pitchFamily="18" charset="0"/>
                <a:sym typeface="Symbol" panose="05050102010706020507" pitchFamily="18" charset="2"/>
              </a:rPr>
              <a:t>2 </a:t>
            </a:r>
            <a:r>
              <a:rPr lang="en-US" sz="2000" dirty="0">
                <a:solidFill>
                  <a:srgbClr val="242021"/>
                </a:solidFill>
                <a:cs typeface="Times New Roman" pitchFamily="18" charset="0"/>
              </a:rPr>
              <a:t>= </a:t>
            </a:r>
            <a:r>
              <a:rPr lang="en-US" sz="2000" i="1" dirty="0">
                <a:solidFill>
                  <a:srgbClr val="242021"/>
                </a:solidFill>
                <a:cs typeface="Times New Roman" pitchFamily="18" charset="0"/>
                <a:sym typeface="Symbol" panose="05050102010706020507" pitchFamily="18" charset="2"/>
              </a:rPr>
              <a:t></a:t>
            </a:r>
            <a:r>
              <a:rPr lang="en-US" sz="2000" baseline="-25000" dirty="0">
                <a:solidFill>
                  <a:srgbClr val="242021"/>
                </a:solidFill>
                <a:cs typeface="Times New Roman" pitchFamily="18" charset="0"/>
                <a:sym typeface="Symbol" panose="05050102010706020507" pitchFamily="18" charset="2"/>
              </a:rPr>
              <a:t>1</a:t>
            </a:r>
            <a:r>
              <a:rPr lang="en-US" sz="2000" dirty="0">
                <a:solidFill>
                  <a:srgbClr val="242021"/>
                </a:solidFill>
                <a:cs typeface="Times New Roman" pitchFamily="18" charset="0"/>
                <a:sym typeface="Symbol" panose="05050102010706020507" pitchFamily="18" charset="2"/>
              </a:rPr>
              <a:t> -cm and </a:t>
            </a:r>
            <a:r>
              <a:rPr lang="en-US" sz="2000" i="1" dirty="0">
                <a:solidFill>
                  <a:srgbClr val="242021"/>
                </a:solidFill>
                <a:cs typeface="Times New Roman" pitchFamily="18" charset="0"/>
                <a:sym typeface="Symbol" panose="05050102010706020507" pitchFamily="18" charset="2"/>
              </a:rPr>
              <a:t>R</a:t>
            </a:r>
            <a:r>
              <a:rPr lang="en-US" sz="2000" baseline="-25000" dirty="0">
                <a:solidFill>
                  <a:srgbClr val="242021"/>
                </a:solidFill>
                <a:cs typeface="Times New Roman" pitchFamily="18" charset="0"/>
                <a:sym typeface="Symbol" panose="05050102010706020507" pitchFamily="18" charset="2"/>
              </a:rPr>
              <a:t>2</a:t>
            </a:r>
            <a:r>
              <a:rPr lang="en-US" sz="2000" dirty="0">
                <a:solidFill>
                  <a:srgbClr val="242021"/>
                </a:solidFill>
                <a:cs typeface="Times New Roman" pitchFamily="18" charset="0"/>
                <a:sym typeface="Symbol" panose="05050102010706020507" pitchFamily="18" charset="2"/>
              </a:rPr>
              <a:t> = ?</a:t>
            </a:r>
            <a:endParaRPr lang="en-US" sz="2000" dirty="0">
              <a:cs typeface="Times New Roman" pitchFamily="18" charset="0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3037465-64C2-4929-9B43-BBEAA9F93C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8725" y="2078038"/>
          <a:ext cx="5524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Equation" r:id="rId3" imgW="5524200" imgH="736560" progId="Equation.3">
                  <p:embed/>
                </p:oleObj>
              </mc:Choice>
              <mc:Fallback>
                <p:oleObj name="Equation" r:id="rId3" imgW="5524200" imgH="736560" progId="Equation.3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13037465-64C2-4929-9B43-BBEAA9F93C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8725" y="2078038"/>
                        <a:ext cx="55245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F6AE4CB-1D00-43F3-B93B-97A74C3DCC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82770" y="2147545"/>
          <a:ext cx="2476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Equation" r:id="rId5" imgW="2476440" imgH="609480" progId="Equation.3">
                  <p:embed/>
                </p:oleObj>
              </mc:Choice>
              <mc:Fallback>
                <p:oleObj name="Equation" r:id="rId5" imgW="2476440" imgH="609480" progId="Equation.3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5F6AE4CB-1D00-43F3-B93B-97A74C3DCC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82770" y="2147545"/>
                        <a:ext cx="2476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C71014F-E208-498D-AD7B-89DBF0665382}"/>
              </a:ext>
            </a:extLst>
          </p:cNvPr>
          <p:cNvSpPr txBox="1"/>
          <p:nvPr/>
        </p:nvSpPr>
        <p:spPr>
          <a:xfrm>
            <a:off x="535775" y="3814841"/>
            <a:ext cx="112056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000" b="1" dirty="0">
                <a:solidFill>
                  <a:srgbClr val="FF0000"/>
                </a:solidFill>
                <a:cs typeface="Times New Roman" pitchFamily="18" charset="0"/>
              </a:rPr>
              <a:t>Solution</a:t>
            </a:r>
            <a:r>
              <a:rPr lang="en-US" sz="2000" dirty="0">
                <a:cs typeface="Times New Roman" pitchFamily="18" charset="0"/>
              </a:rPr>
              <a:t>: </a:t>
            </a:r>
            <a:r>
              <a:rPr lang="en-US" sz="2000" dirty="0">
                <a:solidFill>
                  <a:srgbClr val="242021"/>
                </a:solidFill>
                <a:cs typeface="Times New Roman" pitchFamily="18" charset="0"/>
              </a:rPr>
              <a:t>Let in original case: length = </a:t>
            </a:r>
            <a:r>
              <a:rPr lang="en-US" sz="2000" i="1" dirty="0">
                <a:solidFill>
                  <a:srgbClr val="242021"/>
                </a:solidFill>
                <a:cs typeface="Times New Roman" pitchFamily="18" charset="0"/>
              </a:rPr>
              <a:t>l</a:t>
            </a:r>
            <a:r>
              <a:rPr lang="en-US" sz="2000" baseline="-25000" dirty="0">
                <a:solidFill>
                  <a:srgbClr val="242021"/>
                </a:solidFill>
                <a:cs typeface="Times New Roman" pitchFamily="18" charset="0"/>
                <a:sym typeface="Symbol" panose="05050102010706020507" pitchFamily="18" charset="2"/>
              </a:rPr>
              <a:t>1</a:t>
            </a:r>
            <a:r>
              <a:rPr lang="en-US" sz="2000" dirty="0">
                <a:solidFill>
                  <a:srgbClr val="242021"/>
                </a:solidFill>
                <a:cs typeface="Times New Roman" pitchFamily="18" charset="0"/>
              </a:rPr>
              <a:t> cm, Area = </a:t>
            </a:r>
            <a:r>
              <a:rPr lang="en-US" sz="2000" i="1" dirty="0">
                <a:solidFill>
                  <a:srgbClr val="242021"/>
                </a:solidFill>
                <a:cs typeface="Times New Roman" pitchFamily="18" charset="0"/>
              </a:rPr>
              <a:t>A</a:t>
            </a:r>
            <a:r>
              <a:rPr lang="en-US" sz="2000" baseline="-25000" dirty="0">
                <a:solidFill>
                  <a:srgbClr val="242021"/>
                </a:solidFill>
                <a:cs typeface="Times New Roman" pitchFamily="18" charset="0"/>
                <a:sym typeface="Symbol" panose="05050102010706020507" pitchFamily="18" charset="2"/>
              </a:rPr>
              <a:t>1</a:t>
            </a:r>
            <a:r>
              <a:rPr lang="en-US" sz="2000" dirty="0">
                <a:solidFill>
                  <a:srgbClr val="242021"/>
                </a:solidFill>
                <a:cs typeface="Times New Roman" pitchFamily="18" charset="0"/>
              </a:rPr>
              <a:t> cm</a:t>
            </a:r>
            <a:r>
              <a:rPr lang="en-US" sz="2000" baseline="30000" dirty="0">
                <a:solidFill>
                  <a:srgbClr val="242021"/>
                </a:solidFill>
                <a:cs typeface="Times New Roman" pitchFamily="18" charset="0"/>
              </a:rPr>
              <a:t>2</a:t>
            </a:r>
            <a:r>
              <a:rPr lang="en-US" sz="2000" dirty="0">
                <a:solidFill>
                  <a:srgbClr val="242021"/>
                </a:solidFill>
                <a:cs typeface="Times New Roman" pitchFamily="18" charset="0"/>
              </a:rPr>
              <a:t>, and resistivity = </a:t>
            </a:r>
            <a:r>
              <a:rPr lang="en-US" sz="2000" i="1" dirty="0">
                <a:solidFill>
                  <a:srgbClr val="242021"/>
                </a:solidFill>
                <a:cs typeface="Times New Roman" pitchFamily="18" charset="0"/>
                <a:sym typeface="Symbol" panose="05050102010706020507" pitchFamily="18" charset="2"/>
              </a:rPr>
              <a:t></a:t>
            </a:r>
            <a:r>
              <a:rPr lang="en-US" sz="2000" baseline="-25000" dirty="0">
                <a:solidFill>
                  <a:srgbClr val="242021"/>
                </a:solidFill>
                <a:cs typeface="Times New Roman" pitchFamily="18" charset="0"/>
                <a:sym typeface="Symbol" panose="05050102010706020507" pitchFamily="18" charset="2"/>
              </a:rPr>
              <a:t>1</a:t>
            </a:r>
            <a:r>
              <a:rPr lang="en-US" sz="2000" dirty="0">
                <a:solidFill>
                  <a:srgbClr val="242021"/>
                </a:solidFill>
                <a:cs typeface="Times New Roman" pitchFamily="18" charset="0"/>
                <a:sym typeface="Symbol" panose="05050102010706020507" pitchFamily="18" charset="2"/>
              </a:rPr>
              <a:t> -cm and </a:t>
            </a:r>
            <a:r>
              <a:rPr lang="en-US" sz="2000" i="1" dirty="0">
                <a:solidFill>
                  <a:srgbClr val="242021"/>
                </a:solidFill>
                <a:cs typeface="Times New Roman" pitchFamily="18" charset="0"/>
                <a:sym typeface="Symbol" panose="05050102010706020507" pitchFamily="18" charset="2"/>
              </a:rPr>
              <a:t>R</a:t>
            </a:r>
            <a:r>
              <a:rPr lang="en-US" sz="2000" baseline="-25000" dirty="0">
                <a:solidFill>
                  <a:srgbClr val="242021"/>
                </a:solidFill>
                <a:cs typeface="Times New Roman" pitchFamily="18" charset="0"/>
                <a:sym typeface="Symbol" panose="05050102010706020507" pitchFamily="18" charset="2"/>
              </a:rPr>
              <a:t>1</a:t>
            </a:r>
            <a:r>
              <a:rPr lang="en-US" sz="2000" dirty="0">
                <a:solidFill>
                  <a:srgbClr val="242021"/>
                </a:solidFill>
                <a:cs typeface="Times New Roman" pitchFamily="18" charset="0"/>
                <a:sym typeface="Symbol" panose="05050102010706020507" pitchFamily="18" charset="2"/>
              </a:rPr>
              <a:t> = 6 </a:t>
            </a:r>
          </a:p>
          <a:p>
            <a:pPr algn="just">
              <a:spcAft>
                <a:spcPts val="1200"/>
              </a:spcAft>
            </a:pPr>
            <a:r>
              <a:rPr lang="en-US" sz="2000" dirty="0">
                <a:solidFill>
                  <a:srgbClr val="242021"/>
                </a:solidFill>
                <a:cs typeface="Times New Roman" pitchFamily="18" charset="0"/>
              </a:rPr>
              <a:t>When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the length is doubled : </a:t>
            </a:r>
            <a:r>
              <a:rPr lang="en-US" sz="2000" dirty="0">
                <a:solidFill>
                  <a:srgbClr val="242021"/>
                </a:solidFill>
                <a:cs typeface="Times New Roman" pitchFamily="18" charset="0"/>
              </a:rPr>
              <a:t>length </a:t>
            </a:r>
            <a:r>
              <a:rPr lang="en-US" sz="2000" i="1" dirty="0">
                <a:solidFill>
                  <a:srgbClr val="242021"/>
                </a:solidFill>
                <a:cs typeface="Times New Roman" pitchFamily="18" charset="0"/>
              </a:rPr>
              <a:t>l</a:t>
            </a:r>
            <a:r>
              <a:rPr lang="en-US" sz="2000" baseline="-25000" dirty="0">
                <a:solidFill>
                  <a:srgbClr val="242021"/>
                </a:solidFill>
                <a:cs typeface="Times New Roman" pitchFamily="18" charset="0"/>
                <a:sym typeface="Symbol" panose="05050102010706020507" pitchFamily="18" charset="2"/>
              </a:rPr>
              <a:t>2 </a:t>
            </a:r>
            <a:r>
              <a:rPr lang="en-US" sz="2000" dirty="0">
                <a:solidFill>
                  <a:srgbClr val="242021"/>
                </a:solidFill>
                <a:cs typeface="Times New Roman" pitchFamily="18" charset="0"/>
              </a:rPr>
              <a:t>= 2</a:t>
            </a:r>
            <a:r>
              <a:rPr lang="en-US" sz="2000" i="1" dirty="0">
                <a:solidFill>
                  <a:srgbClr val="242021"/>
                </a:solidFill>
                <a:cs typeface="Times New Roman" pitchFamily="18" charset="0"/>
              </a:rPr>
              <a:t>l</a:t>
            </a:r>
            <a:r>
              <a:rPr lang="en-US" sz="2000" baseline="-25000" dirty="0">
                <a:solidFill>
                  <a:srgbClr val="242021"/>
                </a:solidFill>
                <a:cs typeface="Times New Roman" pitchFamily="18" charset="0"/>
                <a:sym typeface="Symbol" panose="05050102010706020507" pitchFamily="18" charset="2"/>
              </a:rPr>
              <a:t>1</a:t>
            </a:r>
            <a:r>
              <a:rPr lang="en-US" sz="2000" dirty="0">
                <a:solidFill>
                  <a:srgbClr val="242021"/>
                </a:solidFill>
                <a:cs typeface="Times New Roman" pitchFamily="18" charset="0"/>
              </a:rPr>
              <a:t> cm, Area </a:t>
            </a:r>
            <a:r>
              <a:rPr lang="en-US" sz="2000" i="1" dirty="0">
                <a:solidFill>
                  <a:srgbClr val="242021"/>
                </a:solidFill>
                <a:cs typeface="Times New Roman" pitchFamily="18" charset="0"/>
              </a:rPr>
              <a:t>A</a:t>
            </a:r>
            <a:r>
              <a:rPr lang="en-US" sz="2000" baseline="-25000" dirty="0">
                <a:solidFill>
                  <a:srgbClr val="242021"/>
                </a:solidFill>
                <a:cs typeface="Times New Roman" pitchFamily="18" charset="0"/>
                <a:sym typeface="Symbol" panose="05050102010706020507" pitchFamily="18" charset="2"/>
              </a:rPr>
              <a:t>2 </a:t>
            </a:r>
            <a:r>
              <a:rPr lang="en-US" sz="2000" dirty="0">
                <a:solidFill>
                  <a:srgbClr val="242021"/>
                </a:solidFill>
                <a:cs typeface="Times New Roman" pitchFamily="18" charset="0"/>
              </a:rPr>
              <a:t>= </a:t>
            </a:r>
            <a:r>
              <a:rPr lang="en-US" sz="2000" i="1" dirty="0">
                <a:solidFill>
                  <a:srgbClr val="242021"/>
                </a:solidFill>
                <a:cs typeface="Times New Roman" pitchFamily="18" charset="0"/>
              </a:rPr>
              <a:t>A</a:t>
            </a:r>
            <a:r>
              <a:rPr lang="en-US" sz="2000" baseline="-25000" dirty="0">
                <a:solidFill>
                  <a:srgbClr val="242021"/>
                </a:solidFill>
                <a:cs typeface="Times New Roman" pitchFamily="18" charset="0"/>
                <a:sym typeface="Symbol" panose="05050102010706020507" pitchFamily="18" charset="2"/>
              </a:rPr>
              <a:t>1</a:t>
            </a:r>
            <a:r>
              <a:rPr lang="en-US" sz="2000" dirty="0">
                <a:solidFill>
                  <a:srgbClr val="242021"/>
                </a:solidFill>
                <a:cs typeface="Times New Roman" pitchFamily="18" charset="0"/>
              </a:rPr>
              <a:t> cm</a:t>
            </a:r>
            <a:r>
              <a:rPr lang="en-US" sz="2000" baseline="30000" dirty="0">
                <a:solidFill>
                  <a:srgbClr val="242021"/>
                </a:solidFill>
                <a:cs typeface="Times New Roman" pitchFamily="18" charset="0"/>
              </a:rPr>
              <a:t>2</a:t>
            </a:r>
            <a:r>
              <a:rPr lang="en-US" sz="2000" dirty="0">
                <a:solidFill>
                  <a:srgbClr val="242021"/>
                </a:solidFill>
                <a:cs typeface="Times New Roman" pitchFamily="18" charset="0"/>
              </a:rPr>
              <a:t>, and resistivity </a:t>
            </a:r>
            <a:r>
              <a:rPr lang="en-US" sz="2000" i="1" dirty="0">
                <a:solidFill>
                  <a:srgbClr val="242021"/>
                </a:solidFill>
                <a:cs typeface="Times New Roman" pitchFamily="18" charset="0"/>
                <a:sym typeface="Symbol" panose="05050102010706020507" pitchFamily="18" charset="2"/>
              </a:rPr>
              <a:t></a:t>
            </a:r>
            <a:r>
              <a:rPr lang="en-US" sz="2000" baseline="-25000" dirty="0">
                <a:solidFill>
                  <a:srgbClr val="242021"/>
                </a:solidFill>
                <a:cs typeface="Times New Roman" pitchFamily="18" charset="0"/>
                <a:sym typeface="Symbol" panose="05050102010706020507" pitchFamily="18" charset="2"/>
              </a:rPr>
              <a:t>2 </a:t>
            </a:r>
            <a:r>
              <a:rPr lang="en-US" sz="2000" dirty="0">
                <a:solidFill>
                  <a:srgbClr val="242021"/>
                </a:solidFill>
                <a:cs typeface="Times New Roman" pitchFamily="18" charset="0"/>
              </a:rPr>
              <a:t>= </a:t>
            </a:r>
            <a:r>
              <a:rPr lang="en-US" sz="2000" i="1" dirty="0">
                <a:solidFill>
                  <a:srgbClr val="242021"/>
                </a:solidFill>
                <a:cs typeface="Times New Roman" pitchFamily="18" charset="0"/>
                <a:sym typeface="Symbol" panose="05050102010706020507" pitchFamily="18" charset="2"/>
              </a:rPr>
              <a:t></a:t>
            </a:r>
            <a:r>
              <a:rPr lang="en-US" sz="2000" baseline="-25000" dirty="0">
                <a:solidFill>
                  <a:srgbClr val="242021"/>
                </a:solidFill>
                <a:cs typeface="Times New Roman" pitchFamily="18" charset="0"/>
                <a:sym typeface="Symbol" panose="05050102010706020507" pitchFamily="18" charset="2"/>
              </a:rPr>
              <a:t>1</a:t>
            </a:r>
            <a:r>
              <a:rPr lang="en-US" sz="2000" dirty="0">
                <a:solidFill>
                  <a:srgbClr val="242021"/>
                </a:solidFill>
                <a:cs typeface="Times New Roman" pitchFamily="18" charset="0"/>
                <a:sym typeface="Symbol" panose="05050102010706020507" pitchFamily="18" charset="2"/>
              </a:rPr>
              <a:t> -cm and </a:t>
            </a:r>
            <a:r>
              <a:rPr lang="en-US" sz="2000" i="1" dirty="0">
                <a:solidFill>
                  <a:srgbClr val="242021"/>
                </a:solidFill>
                <a:cs typeface="Times New Roman" pitchFamily="18" charset="0"/>
                <a:sym typeface="Symbol" panose="05050102010706020507" pitchFamily="18" charset="2"/>
              </a:rPr>
              <a:t>R</a:t>
            </a:r>
            <a:r>
              <a:rPr lang="en-US" sz="2000" baseline="-25000" dirty="0">
                <a:solidFill>
                  <a:srgbClr val="242021"/>
                </a:solidFill>
                <a:cs typeface="Times New Roman" pitchFamily="18" charset="0"/>
                <a:sym typeface="Symbol" panose="05050102010706020507" pitchFamily="18" charset="2"/>
              </a:rPr>
              <a:t>2</a:t>
            </a:r>
            <a:r>
              <a:rPr lang="en-US" sz="2000" dirty="0">
                <a:solidFill>
                  <a:srgbClr val="242021"/>
                </a:solidFill>
                <a:cs typeface="Times New Roman" pitchFamily="18" charset="0"/>
                <a:sym typeface="Symbol" panose="05050102010706020507" pitchFamily="18" charset="2"/>
              </a:rPr>
              <a:t> = ?</a:t>
            </a:r>
            <a:endParaRPr lang="en-US" sz="2000" dirty="0">
              <a:cs typeface="Times New Roman" pitchFamily="18" charset="0"/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088E0E0-3DDC-4FCD-B9B6-4EC89FF1AA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5279" y="4850988"/>
          <a:ext cx="5676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Equation" r:id="rId7" imgW="5676840" imgH="736560" progId="Equation.3">
                  <p:embed/>
                </p:oleObj>
              </mc:Choice>
              <mc:Fallback>
                <p:oleObj name="Equation" r:id="rId7" imgW="5676840" imgH="736560" progId="Equation.3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3088E0E0-3DDC-4FCD-B9B6-4EC89FF1AA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15279" y="4850988"/>
                        <a:ext cx="56769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E7A03ADB-CC13-4F7A-85E1-C97A0C40B4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56969" y="5034034"/>
          <a:ext cx="2413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name="Equation" r:id="rId9" imgW="2412720" imgH="317160" progId="Equation.3">
                  <p:embed/>
                </p:oleObj>
              </mc:Choice>
              <mc:Fallback>
                <p:oleObj name="Equation" r:id="rId9" imgW="2412720" imgH="317160" progId="Equation.3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E7A03ADB-CC13-4F7A-85E1-C97A0C40B4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556969" y="5034034"/>
                        <a:ext cx="24130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E1C7F7A-A056-44BF-ADA2-DA0DC14520A1}"/>
              </a:ext>
            </a:extLst>
          </p:cNvPr>
          <p:cNvSpPr txBox="1"/>
          <p:nvPr/>
        </p:nvSpPr>
        <p:spPr>
          <a:xfrm>
            <a:off x="317112" y="5793009"/>
            <a:ext cx="1145428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i="0" dirty="0">
                <a:solidFill>
                  <a:srgbClr val="FF0066"/>
                </a:solidFill>
                <a:effectLst/>
              </a:rPr>
              <a:t>Practice Book Problem [</a:t>
            </a:r>
            <a:r>
              <a:rPr lang="en-US" sz="2400" b="1" i="0" dirty="0">
                <a:solidFill>
                  <a:srgbClr val="0166B3"/>
                </a:solidFill>
                <a:effectLst/>
              </a:rPr>
              <a:t>SECTION 3.2 </a:t>
            </a:r>
            <a:r>
              <a:rPr lang="en-US" sz="2400" b="1" i="0" dirty="0">
                <a:solidFill>
                  <a:srgbClr val="242021"/>
                </a:solidFill>
                <a:effectLst/>
              </a:rPr>
              <a:t>Resistance] </a:t>
            </a:r>
            <a:r>
              <a:rPr lang="en-US" sz="2400" b="1" i="0" dirty="0">
                <a:solidFill>
                  <a:srgbClr val="C00000"/>
                </a:solidFill>
                <a:effectLst/>
              </a:rPr>
              <a:t>Problems: 4, 7, 12 and 13</a:t>
            </a:r>
            <a:endParaRPr lang="en-US" sz="2400" b="0" i="0" dirty="0">
              <a:solidFill>
                <a:srgbClr val="C00000"/>
              </a:solidFill>
              <a:effectLst/>
            </a:endParaRP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994F3D3D-DE8E-4DFD-A4F3-31BB8CE63E6D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16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82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B02DB0-4BF0-49C3-BCC8-8C1880DFEE7B}"/>
              </a:ext>
            </a:extLst>
          </p:cNvPr>
          <p:cNvSpPr/>
          <p:nvPr/>
        </p:nvSpPr>
        <p:spPr>
          <a:xfrm>
            <a:off x="2975212" y="151255"/>
            <a:ext cx="5352857" cy="4385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 Temperature Effects on Resistance</a:t>
            </a:r>
            <a:endParaRPr lang="en-US" sz="24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B0B4FB36-8626-42A9-B622-C387471BC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71" y="685727"/>
            <a:ext cx="3219450" cy="2447925"/>
          </a:xfrm>
          <a:prstGeom prst="rect">
            <a:avLst/>
          </a:prstGeom>
        </p:spPr>
      </p:pic>
      <p:pic>
        <p:nvPicPr>
          <p:cNvPr id="10" name="Picture 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F4579D4-540D-4F44-8410-62E31C90E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592" y="718623"/>
            <a:ext cx="3067050" cy="2438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3DCF12-9688-4C68-93B5-7C92C63706C3}"/>
              </a:ext>
            </a:extLst>
          </p:cNvPr>
          <p:cNvSpPr txBox="1"/>
          <p:nvPr/>
        </p:nvSpPr>
        <p:spPr>
          <a:xfrm>
            <a:off x="363415" y="3207825"/>
            <a:ext cx="3219450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000" b="1" i="0" dirty="0">
                <a:solidFill>
                  <a:srgbClr val="2D70A6"/>
                </a:solidFill>
                <a:effectLst/>
              </a:rPr>
              <a:t>Conductors</a:t>
            </a:r>
            <a:r>
              <a:rPr lang="en-US" sz="2000" dirty="0"/>
              <a:t> </a:t>
            </a:r>
          </a:p>
          <a:p>
            <a:pPr algn="just">
              <a:spcAft>
                <a:spcPts val="600"/>
              </a:spcAft>
            </a:pPr>
            <a:r>
              <a:rPr lang="en-US" sz="2000" dirty="0">
                <a:effectLst/>
              </a:rPr>
              <a:t>For good conductors, an increase in temperature results in an increase in the resistance level. Consequently, conductors have a </a:t>
            </a:r>
            <a:r>
              <a:rPr lang="en-US" sz="2000" b="1" dirty="0">
                <a:solidFill>
                  <a:srgbClr val="FF0066"/>
                </a:solidFill>
                <a:effectLst/>
              </a:rPr>
              <a:t>positive temperature coefficient</a:t>
            </a:r>
            <a:r>
              <a:rPr lang="en-US" sz="2000" dirty="0">
                <a:effectLst/>
              </a:rPr>
              <a:t>.</a:t>
            </a:r>
            <a:endParaRPr lang="en-US" sz="2400" i="0" dirty="0"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662235-0116-4B8A-96A5-B3B2192CBBF4}"/>
              </a:ext>
            </a:extLst>
          </p:cNvPr>
          <p:cNvSpPr txBox="1"/>
          <p:nvPr/>
        </p:nvSpPr>
        <p:spPr>
          <a:xfrm>
            <a:off x="4389202" y="3115061"/>
            <a:ext cx="739198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000" b="1" i="0" dirty="0">
                <a:solidFill>
                  <a:srgbClr val="2D70A6"/>
                </a:solidFill>
                <a:effectLst/>
              </a:rPr>
              <a:t>Semiconductors</a:t>
            </a:r>
            <a:r>
              <a:rPr lang="en-US" sz="2000" dirty="0"/>
              <a:t> </a:t>
            </a:r>
          </a:p>
          <a:p>
            <a:pPr algn="just">
              <a:spcAft>
                <a:spcPts val="600"/>
              </a:spcAft>
            </a:pPr>
            <a:r>
              <a:rPr lang="en-US" sz="2000" dirty="0">
                <a:effectLst/>
              </a:rPr>
              <a:t>For semiconductor materials, an increase in temperature results in a decrease in the resistance level. Consequently, semiconductors have </a:t>
            </a:r>
            <a:r>
              <a:rPr lang="en-US" sz="2000" b="1" dirty="0">
                <a:solidFill>
                  <a:srgbClr val="FF0066"/>
                </a:solidFill>
                <a:effectLst/>
              </a:rPr>
              <a:t>negative temperature coefficients</a:t>
            </a:r>
            <a:r>
              <a:rPr lang="en-US" sz="2000" dirty="0">
                <a:effectLst/>
              </a:rPr>
              <a:t>.</a:t>
            </a:r>
          </a:p>
          <a:p>
            <a:pPr algn="just">
              <a:spcAft>
                <a:spcPts val="600"/>
              </a:spcAft>
            </a:pPr>
            <a:endParaRPr lang="en-US" sz="2000" i="0" dirty="0"/>
          </a:p>
          <a:p>
            <a:pPr algn="just">
              <a:spcAft>
                <a:spcPts val="600"/>
              </a:spcAft>
            </a:pPr>
            <a:r>
              <a:rPr lang="en-US" sz="2000" b="1" i="0" dirty="0">
                <a:solidFill>
                  <a:srgbClr val="2D70A6"/>
                </a:solidFill>
                <a:effectLst/>
              </a:rPr>
              <a:t>Insulators</a:t>
            </a:r>
            <a:r>
              <a:rPr lang="en-US" sz="2000" dirty="0"/>
              <a:t> </a:t>
            </a:r>
          </a:p>
          <a:p>
            <a:pPr algn="just">
              <a:spcAft>
                <a:spcPts val="600"/>
              </a:spcAft>
            </a:pPr>
            <a:r>
              <a:rPr lang="en-US" sz="2000" dirty="0">
                <a:effectLst/>
              </a:rPr>
              <a:t>Same as semiconductor materials, an increase in temperature results in a decrease in the resistance level of an insulator. Consequently, semiconductors have </a:t>
            </a:r>
            <a:r>
              <a:rPr lang="en-US" sz="2000" b="1" dirty="0">
                <a:solidFill>
                  <a:srgbClr val="FF0066"/>
                </a:solidFill>
                <a:effectLst/>
              </a:rPr>
              <a:t>negative temperature coefficients</a:t>
            </a:r>
            <a:r>
              <a:rPr lang="en-US" sz="2000" dirty="0">
                <a:effectLst/>
              </a:rPr>
              <a:t>.</a:t>
            </a:r>
            <a:endParaRPr lang="en-US" sz="2000" i="0" dirty="0">
              <a:effectLst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D1FE340-10B5-4ED8-B7A8-61B585636D80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17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239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08A485C3-817D-487C-9B91-E9EFDFFDD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17" y="493768"/>
            <a:ext cx="5993120" cy="27185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553797-827E-4608-BACF-48C55E369EB4}"/>
              </a:ext>
            </a:extLst>
          </p:cNvPr>
          <p:cNvSpPr txBox="1"/>
          <p:nvPr/>
        </p:nvSpPr>
        <p:spPr>
          <a:xfrm>
            <a:off x="244145" y="168523"/>
            <a:ext cx="61168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000" b="1" i="0" dirty="0">
                <a:solidFill>
                  <a:srgbClr val="2D70A6"/>
                </a:solidFill>
                <a:effectLst/>
              </a:rPr>
              <a:t>Relation of Resistances in Different Two Temperature</a:t>
            </a: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5499CA-80F9-413A-914E-F5B225DC0C73}"/>
              </a:ext>
            </a:extLst>
          </p:cNvPr>
          <p:cNvSpPr txBox="1"/>
          <p:nvPr/>
        </p:nvSpPr>
        <p:spPr>
          <a:xfrm>
            <a:off x="317124" y="5574258"/>
            <a:ext cx="47977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000" b="0" i="1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</a:t>
            </a:r>
            <a:r>
              <a:rPr lang="en-US" sz="2000" b="0" i="0" baseline="-2500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1</a:t>
            </a:r>
            <a:r>
              <a:rPr lang="en-US" sz="20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 is called the </a:t>
            </a:r>
            <a:r>
              <a:rPr lang="en-US" sz="2000" b="1" i="1" dirty="0">
                <a:solidFill>
                  <a:srgbClr val="FF0066"/>
                </a:solidFill>
                <a:effectLst/>
                <a:sym typeface="Symbol" panose="05050102010706020507" pitchFamily="18" charset="2"/>
              </a:rPr>
              <a:t>temperature coefficient of resistance</a:t>
            </a:r>
            <a:r>
              <a:rPr lang="en-US" sz="20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 at a temperature of </a:t>
            </a:r>
            <a:r>
              <a:rPr lang="en-US" sz="2000" b="0" i="1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T</a:t>
            </a:r>
            <a:r>
              <a:rPr lang="en-US" sz="2000" b="0" i="0" baseline="-2500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1</a:t>
            </a:r>
            <a:r>
              <a:rPr lang="en-US" sz="20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.</a:t>
            </a:r>
            <a:endParaRPr lang="en-US" sz="2000" b="0" i="0" dirty="0">
              <a:solidFill>
                <a:srgbClr val="242021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872A37-74BA-457A-A7CF-E58BB202FAFB}"/>
              </a:ext>
            </a:extLst>
          </p:cNvPr>
          <p:cNvSpPr txBox="1"/>
          <p:nvPr/>
        </p:nvSpPr>
        <p:spPr>
          <a:xfrm>
            <a:off x="247810" y="3964048"/>
            <a:ext cx="45363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0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</a:t>
            </a:r>
            <a:r>
              <a:rPr lang="en-US" sz="2400" b="0" i="1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T</a:t>
            </a:r>
            <a:r>
              <a:rPr lang="en-US" sz="2400" b="0" baseline="-2500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1</a:t>
            </a:r>
            <a:r>
              <a:rPr lang="en-US" sz="20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 is called the </a:t>
            </a:r>
            <a:r>
              <a:rPr lang="en-US" sz="2000" b="1" i="1" dirty="0">
                <a:solidFill>
                  <a:srgbClr val="FF0066"/>
                </a:solidFill>
                <a:effectLst/>
                <a:sym typeface="Symbol" panose="05050102010706020507" pitchFamily="18" charset="2"/>
              </a:rPr>
              <a:t>inferred absolute temperature</a:t>
            </a:r>
            <a:r>
              <a:rPr lang="en-US" sz="20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 of the material.</a:t>
            </a:r>
            <a:endParaRPr lang="en-US" sz="2000" b="0" i="0" dirty="0">
              <a:solidFill>
                <a:srgbClr val="242021"/>
              </a:solidFill>
              <a:effectLst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B30B3BD-5E37-4A84-9FCE-4DF72E290C47}"/>
              </a:ext>
            </a:extLst>
          </p:cNvPr>
          <p:cNvGrpSpPr/>
          <p:nvPr/>
        </p:nvGrpSpPr>
        <p:grpSpPr>
          <a:xfrm>
            <a:off x="6629216" y="547304"/>
            <a:ext cx="4755870" cy="862226"/>
            <a:chOff x="6432268" y="223745"/>
            <a:chExt cx="4755870" cy="86222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A925B21-8441-467E-B390-8A07216566AC}"/>
                </a:ext>
              </a:extLst>
            </p:cNvPr>
            <p:cNvSpPr/>
            <p:nvPr/>
          </p:nvSpPr>
          <p:spPr>
            <a:xfrm>
              <a:off x="6432268" y="223745"/>
              <a:ext cx="4755870" cy="8622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8" name="Object 27">
              <a:extLst>
                <a:ext uri="{FF2B5EF4-FFF2-40B4-BE49-F238E27FC236}">
                  <a16:creationId xmlns:a16="http://schemas.microsoft.com/office/drawing/2014/main" id="{27B20982-5D1E-400A-8D1E-228B0176DA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75839" y="242326"/>
            <a:ext cx="2057400" cy="812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0" name="Equation" r:id="rId4" imgW="2057400" imgH="812520" progId="Equation.3">
                    <p:embed/>
                  </p:oleObj>
                </mc:Choice>
                <mc:Fallback>
                  <p:oleObj name="Equation" r:id="rId4" imgW="2057400" imgH="812520" progId="Equation.3">
                    <p:embed/>
                    <p:pic>
                      <p:nvPicPr>
                        <p:cNvPr id="28" name="Object 27">
                          <a:extLst>
                            <a:ext uri="{FF2B5EF4-FFF2-40B4-BE49-F238E27FC236}">
                              <a16:creationId xmlns:a16="http://schemas.microsoft.com/office/drawing/2014/main" id="{27B20982-5D1E-400A-8D1E-228B0176DA7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575839" y="242326"/>
                          <a:ext cx="2057400" cy="812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154E97D-1571-4434-AAD6-15CDA5CC8415}"/>
                </a:ext>
              </a:extLst>
            </p:cNvPr>
            <p:cNvSpPr txBox="1"/>
            <p:nvPr/>
          </p:nvSpPr>
          <p:spPr>
            <a:xfrm>
              <a:off x="10189337" y="417893"/>
              <a:ext cx="86501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sz="2400" b="1" i="0" dirty="0">
                  <a:solidFill>
                    <a:srgbClr val="242021"/>
                  </a:solidFill>
                  <a:effectLst/>
                  <a:sym typeface="Symbol" panose="05050102010706020507" pitchFamily="18" charset="2"/>
                </a:rPr>
                <a:t>(3.9)</a:t>
              </a:r>
              <a:endParaRPr lang="en-US" sz="2400" b="1" i="0" dirty="0">
                <a:solidFill>
                  <a:srgbClr val="242021"/>
                </a:solidFill>
                <a:effectLst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D7CD392-2880-4ED5-B9FF-3F90B5CF7764}"/>
              </a:ext>
            </a:extLst>
          </p:cNvPr>
          <p:cNvGrpSpPr/>
          <p:nvPr/>
        </p:nvGrpSpPr>
        <p:grpSpPr>
          <a:xfrm>
            <a:off x="6642399" y="1701194"/>
            <a:ext cx="4755870" cy="538076"/>
            <a:chOff x="6361043" y="3248641"/>
            <a:chExt cx="4755870" cy="53807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06D1D3B-C2B1-4FD9-BBE5-A5C1DBA1EF8E}"/>
                </a:ext>
              </a:extLst>
            </p:cNvPr>
            <p:cNvSpPr/>
            <p:nvPr/>
          </p:nvSpPr>
          <p:spPr>
            <a:xfrm>
              <a:off x="6361043" y="3248641"/>
              <a:ext cx="4755870" cy="5380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1" name="Object 30">
              <a:extLst>
                <a:ext uri="{FF2B5EF4-FFF2-40B4-BE49-F238E27FC236}">
                  <a16:creationId xmlns:a16="http://schemas.microsoft.com/office/drawing/2014/main" id="{8532A0C0-DB40-4ED5-B902-69A6382384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11379" y="3342295"/>
            <a:ext cx="34544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1" name="Equation" r:id="rId6" imgW="3454200" imgH="380880" progId="Equation.3">
                    <p:embed/>
                  </p:oleObj>
                </mc:Choice>
                <mc:Fallback>
                  <p:oleObj name="Equation" r:id="rId6" imgW="3454200" imgH="380880" progId="Equation.3">
                    <p:embed/>
                    <p:pic>
                      <p:nvPicPr>
                        <p:cNvPr id="31" name="Object 30">
                          <a:extLst>
                            <a:ext uri="{FF2B5EF4-FFF2-40B4-BE49-F238E27FC236}">
                              <a16:creationId xmlns:a16="http://schemas.microsoft.com/office/drawing/2014/main" id="{8532A0C0-DB40-4ED5-B902-69A63823841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411379" y="3342295"/>
                          <a:ext cx="3454400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E3287AF-563E-46B7-B29A-3219610DA1FD}"/>
                </a:ext>
              </a:extLst>
            </p:cNvPr>
            <p:cNvSpPr txBox="1"/>
            <p:nvPr/>
          </p:nvSpPr>
          <p:spPr>
            <a:xfrm>
              <a:off x="10120969" y="3286846"/>
              <a:ext cx="99594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sz="2400" b="1" i="0" dirty="0">
                  <a:solidFill>
                    <a:srgbClr val="242021"/>
                  </a:solidFill>
                  <a:effectLst/>
                  <a:sym typeface="Symbol" panose="05050102010706020507" pitchFamily="18" charset="2"/>
                </a:rPr>
                <a:t>(3.10)</a:t>
              </a:r>
              <a:endParaRPr lang="en-US" sz="2400" b="1" i="0" dirty="0">
                <a:solidFill>
                  <a:srgbClr val="242021"/>
                </a:solidFill>
                <a:effectLst/>
              </a:endParaRPr>
            </a:p>
          </p:txBody>
        </p:sp>
      </p:grpSp>
      <p:pic>
        <p:nvPicPr>
          <p:cNvPr id="37" name="Picture 36" descr="Graphical user interface&#10;&#10;Description automatically generated">
            <a:extLst>
              <a:ext uri="{FF2B5EF4-FFF2-40B4-BE49-F238E27FC236}">
                <a16:creationId xmlns:a16="http://schemas.microsoft.com/office/drawing/2014/main" id="{0D7A26BC-FF8A-45F2-9FC4-8397B17CDC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4187" y="3061060"/>
            <a:ext cx="3514355" cy="3291840"/>
          </a:xfrm>
          <a:prstGeom prst="rect">
            <a:avLst/>
          </a:prstGeom>
        </p:spPr>
      </p:pic>
      <p:pic>
        <p:nvPicPr>
          <p:cNvPr id="39" name="Picture 38" descr="Table&#10;&#10;Description automatically generated">
            <a:extLst>
              <a:ext uri="{FF2B5EF4-FFF2-40B4-BE49-F238E27FC236}">
                <a16:creationId xmlns:a16="http://schemas.microsoft.com/office/drawing/2014/main" id="{95F729B6-7040-4519-BEB4-DFFD43DDC4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7899" y="2997665"/>
            <a:ext cx="3248526" cy="3291840"/>
          </a:xfrm>
          <a:prstGeom prst="rect">
            <a:avLst/>
          </a:prstGeom>
        </p:spPr>
      </p:pic>
      <p:pic>
        <p:nvPicPr>
          <p:cNvPr id="43" name="Picture 42" descr="Text&#10;&#10;Description automatically generated">
            <a:extLst>
              <a:ext uri="{FF2B5EF4-FFF2-40B4-BE49-F238E27FC236}">
                <a16:creationId xmlns:a16="http://schemas.microsoft.com/office/drawing/2014/main" id="{0373CD37-A94D-4A71-BDA7-E297587B47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3456" y="4775689"/>
            <a:ext cx="4585716" cy="777240"/>
          </a:xfrm>
          <a:prstGeom prst="rect">
            <a:avLst/>
          </a:prstGeom>
        </p:spPr>
      </p:pic>
      <p:pic>
        <p:nvPicPr>
          <p:cNvPr id="44" name="Picture 43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5CF7597C-E420-45D3-96D4-C357C7921FF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3457" y="3212307"/>
            <a:ext cx="4460681" cy="822960"/>
          </a:xfrm>
          <a:prstGeom prst="rect">
            <a:avLst/>
          </a:prstGeom>
        </p:spPr>
      </p:pic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D551788E-9A9B-450C-8CAC-05FE3E52C9BB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18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364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9363D5-9D1D-499F-A2D8-39C633A44DA1}"/>
              </a:ext>
            </a:extLst>
          </p:cNvPr>
          <p:cNvSpPr txBox="1"/>
          <p:nvPr/>
        </p:nvSpPr>
        <p:spPr>
          <a:xfrm>
            <a:off x="696950" y="178790"/>
            <a:ext cx="9600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000" b="1" i="0" dirty="0">
                <a:solidFill>
                  <a:srgbClr val="0166B3"/>
                </a:solidFill>
                <a:effectLst/>
              </a:rPr>
              <a:t>EXAMPLE 3.9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If the resistance of a copper wire is 50 </a:t>
            </a:r>
            <a:r>
              <a:rPr lang="en-US" sz="20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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 at 20°C, what is its resistance at 100°C (boiling point of water)?</a:t>
            </a:r>
            <a:endParaRPr lang="en-US" sz="2400" b="0" i="0" dirty="0">
              <a:solidFill>
                <a:srgbClr val="242021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B422F-C57C-4084-ABEB-2205319E4610}"/>
              </a:ext>
            </a:extLst>
          </p:cNvPr>
          <p:cNvSpPr txBox="1"/>
          <p:nvPr/>
        </p:nvSpPr>
        <p:spPr>
          <a:xfrm>
            <a:off x="849349" y="2969041"/>
            <a:ext cx="10297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000" b="1" i="0" dirty="0">
                <a:solidFill>
                  <a:srgbClr val="0166B3"/>
                </a:solidFill>
                <a:effectLst/>
              </a:rPr>
              <a:t>EXAMPLE 3.10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If the resistance of a copper wire at freezing (0°C) is 30</a:t>
            </a:r>
            <a:r>
              <a:rPr lang="en-US" sz="20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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 , what is its resistance at </a:t>
            </a:r>
            <a:r>
              <a:rPr lang="en-US" sz="20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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40°C?</a:t>
            </a:r>
            <a:r>
              <a:rPr lang="en-US" sz="2000" dirty="0"/>
              <a:t> </a:t>
            </a:r>
            <a:endParaRPr lang="en-US" sz="2000" b="0" i="0" dirty="0">
              <a:solidFill>
                <a:srgbClr val="24202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D55B9C-3144-4FA2-B046-14FF4DC43385}"/>
              </a:ext>
            </a:extLst>
          </p:cNvPr>
          <p:cNvSpPr txBox="1"/>
          <p:nvPr/>
        </p:nvSpPr>
        <p:spPr>
          <a:xfrm>
            <a:off x="739151" y="882347"/>
            <a:ext cx="10799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000" b="1" i="0" dirty="0">
                <a:solidFill>
                  <a:srgbClr val="0166B3"/>
                </a:solidFill>
                <a:effectLst/>
              </a:rPr>
              <a:t>Solution: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Given,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R</a:t>
            </a:r>
            <a:r>
              <a:rPr lang="en-US" sz="2000" b="0" i="0" baseline="-25000" dirty="0">
                <a:solidFill>
                  <a:srgbClr val="242021"/>
                </a:solidFill>
                <a:effectLst/>
              </a:rPr>
              <a:t>1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= 50 </a:t>
            </a:r>
            <a:r>
              <a:rPr lang="en-US" sz="20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,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T</a:t>
            </a:r>
            <a:r>
              <a:rPr lang="en-US" sz="2000" b="0" i="0" baseline="-25000" dirty="0">
                <a:solidFill>
                  <a:srgbClr val="242021"/>
                </a:solidFill>
                <a:effectLst/>
              </a:rPr>
              <a:t>1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= 20°C,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T</a:t>
            </a:r>
            <a:r>
              <a:rPr lang="en-US" sz="2000" b="0" i="0" baseline="-25000" dirty="0">
                <a:solidFill>
                  <a:srgbClr val="242021"/>
                </a:solidFill>
                <a:effectLst/>
              </a:rPr>
              <a:t>2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= 100°C, From Table 3.5, </a:t>
            </a:r>
            <a:r>
              <a:rPr lang="en-US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</a:t>
            </a:r>
            <a:r>
              <a:rPr lang="en-US" sz="2000" b="0" i="1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T</a:t>
            </a:r>
            <a:r>
              <a:rPr lang="en-US" sz="1800" b="0" baseline="-2500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1</a:t>
            </a:r>
            <a:r>
              <a:rPr lang="en-US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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 = 234.5°C,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R</a:t>
            </a:r>
            <a:r>
              <a:rPr lang="en-US" sz="2000" b="0" i="0" baseline="-25000" dirty="0">
                <a:solidFill>
                  <a:srgbClr val="242021"/>
                </a:solidFill>
                <a:effectLst/>
              </a:rPr>
              <a:t>2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 = ?</a:t>
            </a:r>
            <a:endParaRPr lang="en-US" sz="2400" b="0" i="0" dirty="0">
              <a:solidFill>
                <a:srgbClr val="242021"/>
              </a:solidFill>
              <a:effectLst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B29AEC0-16BB-4843-B131-40F4539ACD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6217" y="1519584"/>
          <a:ext cx="3632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Equation" r:id="rId3" imgW="3632040" imgH="672840" progId="Equation.3">
                  <p:embed/>
                </p:oleObj>
              </mc:Choice>
              <mc:Fallback>
                <p:oleObj name="Equation" r:id="rId3" imgW="3632040" imgH="672840" progId="Equation.3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B29AEC0-16BB-4843-B131-40F4539ACD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66217" y="1519584"/>
                        <a:ext cx="3632200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9AD010E5-174D-41CC-9A4B-D2F69DD1AC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0893" y="2280047"/>
          <a:ext cx="4241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Equation" r:id="rId5" imgW="4241520" imgH="609480" progId="Equation.3">
                  <p:embed/>
                </p:oleObj>
              </mc:Choice>
              <mc:Fallback>
                <p:oleObj name="Equation" r:id="rId5" imgW="4241520" imgH="609480" progId="Equation.3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9AD010E5-174D-41CC-9A4B-D2F69DD1AC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60893" y="2280047"/>
                        <a:ext cx="42418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248C111-E7F5-4F33-BA79-57B1AF993655}"/>
              </a:ext>
            </a:extLst>
          </p:cNvPr>
          <p:cNvSpPr txBox="1"/>
          <p:nvPr/>
        </p:nvSpPr>
        <p:spPr>
          <a:xfrm>
            <a:off x="764941" y="3640531"/>
            <a:ext cx="104836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000" b="1" i="0" dirty="0">
                <a:solidFill>
                  <a:srgbClr val="0166B3"/>
                </a:solidFill>
                <a:effectLst/>
              </a:rPr>
              <a:t>Solution: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Given,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R</a:t>
            </a:r>
            <a:r>
              <a:rPr lang="en-US" sz="2000" b="0" i="0" baseline="-25000" dirty="0">
                <a:solidFill>
                  <a:srgbClr val="242021"/>
                </a:solidFill>
                <a:effectLst/>
              </a:rPr>
              <a:t>1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= 30 </a:t>
            </a:r>
            <a:r>
              <a:rPr lang="en-US" sz="20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,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T</a:t>
            </a:r>
            <a:r>
              <a:rPr lang="en-US" sz="2000" b="0" i="0" baseline="-25000" dirty="0">
                <a:solidFill>
                  <a:srgbClr val="242021"/>
                </a:solidFill>
                <a:effectLst/>
              </a:rPr>
              <a:t>1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= 0°C,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T</a:t>
            </a:r>
            <a:r>
              <a:rPr lang="en-US" sz="2000" b="0" i="0" baseline="-25000" dirty="0">
                <a:solidFill>
                  <a:srgbClr val="242021"/>
                </a:solidFill>
                <a:effectLst/>
              </a:rPr>
              <a:t>2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= </a:t>
            </a:r>
            <a:r>
              <a:rPr lang="en-US" sz="20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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40°C, From Table 3.5, </a:t>
            </a:r>
            <a:r>
              <a:rPr lang="en-US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</a:t>
            </a:r>
            <a:r>
              <a:rPr lang="en-US" sz="2000" b="0" i="1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T</a:t>
            </a:r>
            <a:r>
              <a:rPr lang="en-US" sz="1800" b="0" baseline="-2500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1</a:t>
            </a:r>
            <a:r>
              <a:rPr lang="en-US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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 = 234.5°C,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R</a:t>
            </a:r>
            <a:r>
              <a:rPr lang="en-US" sz="2000" b="0" i="0" baseline="-25000" dirty="0">
                <a:solidFill>
                  <a:srgbClr val="242021"/>
                </a:solidFill>
                <a:effectLst/>
              </a:rPr>
              <a:t>2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 = ?</a:t>
            </a:r>
            <a:endParaRPr lang="en-US" sz="2400" b="0" i="0" dirty="0">
              <a:solidFill>
                <a:srgbClr val="242021"/>
              </a:solidFill>
              <a:effectLst/>
            </a:endParaRP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4C681914-6725-4BA9-B967-42D0D7A80A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0850" y="4278039"/>
          <a:ext cx="3403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Equation" r:id="rId7" imgW="3403440" imgH="672840" progId="Equation.3">
                  <p:embed/>
                </p:oleObj>
              </mc:Choice>
              <mc:Fallback>
                <p:oleObj name="Equation" r:id="rId7" imgW="3403440" imgH="672840" progId="Equation.3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4C681914-6725-4BA9-B967-42D0D7A80A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90850" y="4278039"/>
                        <a:ext cx="3403600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4D3C2864-E2EA-4698-AAA5-4F14EBBD9E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2580" y="5052739"/>
          <a:ext cx="4051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name="Equation" r:id="rId9" imgW="4051080" imgH="609480" progId="Equation.3">
                  <p:embed/>
                </p:oleObj>
              </mc:Choice>
              <mc:Fallback>
                <p:oleObj name="Equation" r:id="rId9" imgW="4051080" imgH="609480" progId="Equation.3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4D3C2864-E2EA-4698-AAA5-4F14EBBD9E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52580" y="5052739"/>
                        <a:ext cx="40513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1DF8FC49-0626-456A-9E59-14D277404ED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3418" y="1471155"/>
            <a:ext cx="4460681" cy="8229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BC64831-2B65-48D8-A021-944039CBE60B}"/>
              </a:ext>
            </a:extLst>
          </p:cNvPr>
          <p:cNvSpPr txBox="1"/>
          <p:nvPr/>
        </p:nvSpPr>
        <p:spPr>
          <a:xfrm>
            <a:off x="7642035" y="5113405"/>
            <a:ext cx="405130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b="1" i="0" dirty="0">
                <a:solidFill>
                  <a:srgbClr val="FF0066"/>
                </a:solidFill>
                <a:effectLst/>
              </a:rPr>
              <a:t>Practice also </a:t>
            </a:r>
            <a:r>
              <a:rPr lang="en-US" sz="2000" b="1" i="0" dirty="0">
                <a:solidFill>
                  <a:srgbClr val="0166B3"/>
                </a:solidFill>
                <a:effectLst/>
              </a:rPr>
              <a:t>EXAMPLE 3.11</a:t>
            </a:r>
            <a:endParaRPr lang="en-US" sz="2400" b="0" i="0" dirty="0">
              <a:solidFill>
                <a:srgbClr val="242021"/>
              </a:solidFill>
              <a:effectLst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C89520-58FD-4168-B7FA-0124A74782AF}"/>
              </a:ext>
            </a:extLst>
          </p:cNvPr>
          <p:cNvSpPr txBox="1"/>
          <p:nvPr/>
        </p:nvSpPr>
        <p:spPr>
          <a:xfrm>
            <a:off x="371061" y="5819513"/>
            <a:ext cx="1150635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i="0" dirty="0">
                <a:solidFill>
                  <a:srgbClr val="FF0066"/>
                </a:solidFill>
                <a:effectLst/>
              </a:rPr>
              <a:t>Practice Book Problem [</a:t>
            </a:r>
            <a:r>
              <a:rPr lang="en-US" sz="2400" b="1" i="0" dirty="0">
                <a:solidFill>
                  <a:srgbClr val="0166B3"/>
                </a:solidFill>
                <a:effectLst/>
              </a:rPr>
              <a:t>SECTION 3.5 </a:t>
            </a:r>
            <a:r>
              <a:rPr lang="en-US" sz="2400" b="1" i="0" dirty="0">
                <a:solidFill>
                  <a:srgbClr val="242021"/>
                </a:solidFill>
                <a:effectLst/>
              </a:rPr>
              <a:t>Temperature Effects] </a:t>
            </a:r>
            <a:r>
              <a:rPr lang="en-US" sz="2400" b="1" i="0" dirty="0">
                <a:solidFill>
                  <a:srgbClr val="C00000"/>
                </a:solidFill>
                <a:effectLst/>
              </a:rPr>
              <a:t>Problems: 23 to 27 and 29</a:t>
            </a:r>
            <a:endParaRPr lang="en-US" sz="2400" b="0" i="0" dirty="0">
              <a:solidFill>
                <a:srgbClr val="C00000"/>
              </a:solidFill>
              <a:effectLst/>
            </a:endParaRP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4359DEDF-8C8B-41B1-BAA4-26B77A3015DD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19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46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1E0B11D-F735-40CB-BC7B-1B80DED785D6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DAC7F0-D86D-419F-A7CC-9D48FEB73DC2}"/>
              </a:ext>
            </a:extLst>
          </p:cNvPr>
          <p:cNvSpPr/>
          <p:nvPr/>
        </p:nvSpPr>
        <p:spPr>
          <a:xfrm>
            <a:off x="2356338" y="2471045"/>
            <a:ext cx="7479323" cy="1915909"/>
          </a:xfrm>
          <a:prstGeom prst="rect">
            <a:avLst/>
          </a:prstGeom>
          <a:solidFill>
            <a:srgbClr val="92D050"/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7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2</a:t>
            </a:r>
          </a:p>
          <a:p>
            <a:pPr algn="ctr"/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Charge, Voltage and Current</a:t>
            </a:r>
            <a:endParaRPr lang="en-US" sz="4400" b="1" cap="all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298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776484-0B45-41D8-866C-19B050AE2AA9}"/>
              </a:ext>
            </a:extLst>
          </p:cNvPr>
          <p:cNvSpPr/>
          <p:nvPr/>
        </p:nvSpPr>
        <p:spPr>
          <a:xfrm>
            <a:off x="3786554" y="151255"/>
            <a:ext cx="4541515" cy="500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3.7 Types of Resistors</a:t>
            </a:r>
            <a:endParaRPr lang="en-US" sz="28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009370-860A-4897-A487-6A5EC784A386}"/>
              </a:ext>
            </a:extLst>
          </p:cNvPr>
          <p:cNvSpPr txBox="1"/>
          <p:nvPr/>
        </p:nvSpPr>
        <p:spPr>
          <a:xfrm>
            <a:off x="847185" y="3674630"/>
            <a:ext cx="53605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000" b="1" i="0" dirty="0">
                <a:solidFill>
                  <a:srgbClr val="FF0066"/>
                </a:solidFill>
                <a:effectLst/>
                <a:latin typeface="Times-Roman"/>
              </a:rPr>
              <a:t>Variable resistor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Times-Roman"/>
              </a:rPr>
              <a:t> is usually referred to as a </a:t>
            </a:r>
            <a:r>
              <a:rPr lang="en-US" sz="2000" b="1" i="0" dirty="0">
                <a:solidFill>
                  <a:srgbClr val="242021"/>
                </a:solidFill>
                <a:effectLst/>
                <a:latin typeface="Times-Bold"/>
              </a:rPr>
              <a:t>rheostat </a:t>
            </a:r>
            <a:r>
              <a:rPr lang="en-US" sz="2000" i="0" dirty="0">
                <a:solidFill>
                  <a:srgbClr val="242021"/>
                </a:solidFill>
                <a:effectLst/>
                <a:latin typeface="Times-Bold"/>
              </a:rPr>
              <a:t>or </a:t>
            </a:r>
            <a:r>
              <a:rPr lang="en-US" sz="2000" b="1" i="0" dirty="0">
                <a:solidFill>
                  <a:srgbClr val="242021"/>
                </a:solidFill>
                <a:effectLst/>
                <a:latin typeface="Times-Bold"/>
              </a:rPr>
              <a:t>potentiometer.</a:t>
            </a:r>
            <a:endParaRPr lang="en-US" sz="2000" b="1" i="0" dirty="0">
              <a:solidFill>
                <a:srgbClr val="2D70A6"/>
              </a:solidFill>
              <a:effectLst/>
              <a:latin typeface="Univers-Bold"/>
            </a:endParaRPr>
          </a:p>
        </p:txBody>
      </p:sp>
      <p:pic>
        <p:nvPicPr>
          <p:cNvPr id="7" name="Picture 6" descr="A screenshot of a video game&#10;&#10;Description automatically generated with low confidence">
            <a:extLst>
              <a:ext uri="{FF2B5EF4-FFF2-40B4-BE49-F238E27FC236}">
                <a16:creationId xmlns:a16="http://schemas.microsoft.com/office/drawing/2014/main" id="{5A372AC0-DBBC-4FA3-BE95-E47545194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41" y="1365496"/>
            <a:ext cx="3234087" cy="19202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304A2B-7AC7-4578-897F-BECB055DB21D}"/>
              </a:ext>
            </a:extLst>
          </p:cNvPr>
          <p:cNvSpPr txBox="1"/>
          <p:nvPr/>
        </p:nvSpPr>
        <p:spPr>
          <a:xfrm>
            <a:off x="749962" y="998954"/>
            <a:ext cx="21986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000" b="1" i="0" dirty="0">
                <a:solidFill>
                  <a:srgbClr val="2D70A6"/>
                </a:solidFill>
                <a:effectLst/>
                <a:latin typeface="Univers-Bold"/>
              </a:rPr>
              <a:t>Fixed Resistors</a:t>
            </a:r>
          </a:p>
        </p:txBody>
      </p: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8FBE5405-6F4A-4F13-8926-1672985A7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032" y="677612"/>
            <a:ext cx="4888107" cy="5577840"/>
          </a:xfrm>
          <a:prstGeom prst="rect">
            <a:avLst/>
          </a:prstGeom>
        </p:spPr>
      </p:pic>
      <p:pic>
        <p:nvPicPr>
          <p:cNvPr id="14" name="Picture 13" descr="Chart, box and whisker chart&#10;&#10;Description automatically generated">
            <a:extLst>
              <a:ext uri="{FF2B5EF4-FFF2-40B4-BE49-F238E27FC236}">
                <a16:creationId xmlns:a16="http://schemas.microsoft.com/office/drawing/2014/main" id="{3ED619B7-59C3-430E-BED7-343506890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25" y="4468868"/>
            <a:ext cx="6332626" cy="1737360"/>
          </a:xfrm>
          <a:prstGeom prst="rect">
            <a:avLst/>
          </a:prstGeom>
        </p:spPr>
      </p:pic>
      <p:pic>
        <p:nvPicPr>
          <p:cNvPr id="16" name="Picture 15" descr="Text&#10;&#10;Description automatically generated with medium confidence">
            <a:extLst>
              <a:ext uri="{FF2B5EF4-FFF2-40B4-BE49-F238E27FC236}">
                <a16:creationId xmlns:a16="http://schemas.microsoft.com/office/drawing/2014/main" id="{2FE451F1-3F96-43E9-BB8E-873969B71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7883" y="1608095"/>
            <a:ext cx="1952625" cy="10287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37E5E5D-F646-4F64-B6E6-4B117DA6235E}"/>
              </a:ext>
            </a:extLst>
          </p:cNvPr>
          <p:cNvSpPr txBox="1"/>
          <p:nvPr/>
        </p:nvSpPr>
        <p:spPr>
          <a:xfrm>
            <a:off x="3912913" y="993904"/>
            <a:ext cx="26071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000" b="1" i="0" dirty="0">
                <a:solidFill>
                  <a:srgbClr val="2D70A6"/>
                </a:solidFill>
                <a:effectLst/>
                <a:latin typeface="Univers-Bold"/>
              </a:rPr>
              <a:t>Variable Resistors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271E621-8E89-483B-BBB0-AE804227F949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20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549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3D183A-FA31-41A4-9E79-2E8772BD6FB1}"/>
              </a:ext>
            </a:extLst>
          </p:cNvPr>
          <p:cNvSpPr/>
          <p:nvPr/>
        </p:nvSpPr>
        <p:spPr>
          <a:xfrm>
            <a:off x="4488005" y="144501"/>
            <a:ext cx="3375838" cy="5001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66F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Ohmmeter</a:t>
            </a:r>
            <a:endParaRPr lang="en-US" sz="2800" b="1" cap="all" dirty="0">
              <a:ln w="1905"/>
              <a:solidFill>
                <a:srgbClr val="FF0066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53DB78F-1454-451B-AA4D-4921B9FA86FC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21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CABC69-3D25-4643-A2B1-5DCB61361C4E}"/>
              </a:ext>
            </a:extLst>
          </p:cNvPr>
          <p:cNvSpPr txBox="1"/>
          <p:nvPr/>
        </p:nvSpPr>
        <p:spPr>
          <a:xfrm>
            <a:off x="306501" y="656510"/>
            <a:ext cx="115046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0" dirty="0">
                <a:solidFill>
                  <a:srgbClr val="FF0066"/>
                </a:solidFill>
                <a:effectLst/>
                <a:latin typeface="Times New Roman" pitchFamily="18" charset="0"/>
                <a:cs typeface="Times New Roman" pitchFamily="18" charset="0"/>
              </a:rPr>
              <a:t>Ohmmeter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measures the resistance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 a circuit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Ohm meter is connected in the two terminals of the resistance which ohm is needed to measure.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Ohmmeter is always connected in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parallel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b="0" i="0" dirty="0">
              <a:solidFill>
                <a:srgbClr val="000000"/>
              </a:solidFill>
              <a:effectLst/>
              <a:latin typeface="Times-Roman"/>
            </a:endParaRP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2E7A8474-5DCA-4165-886F-8F28C2C2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082" y="3056862"/>
            <a:ext cx="3139550" cy="32918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E1215B8-A19D-49BB-A985-A2C386D018E3}"/>
              </a:ext>
            </a:extLst>
          </p:cNvPr>
          <p:cNvSpPr txBox="1"/>
          <p:nvPr/>
        </p:nvSpPr>
        <p:spPr>
          <a:xfrm>
            <a:off x="306501" y="2274551"/>
            <a:ext cx="11504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 Figure (a) ohm meter is connected in between terminals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So, it measured the total resistance (1 M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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in between terminals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b="0" i="0" dirty="0">
              <a:solidFill>
                <a:srgbClr val="000000"/>
              </a:solidFill>
              <a:effectLst/>
              <a:latin typeface="Times-Roman"/>
            </a:endParaRPr>
          </a:p>
        </p:txBody>
      </p:sp>
      <p:pic>
        <p:nvPicPr>
          <p:cNvPr id="15" name="Picture 14" descr="Chart, waterfall chart&#10;&#10;Description automatically generated">
            <a:extLst>
              <a:ext uri="{FF2B5EF4-FFF2-40B4-BE49-F238E27FC236}">
                <a16:creationId xmlns:a16="http://schemas.microsoft.com/office/drawing/2014/main" id="{5F7CAAB6-2E12-46EC-BB1F-D04F1DAED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442" y="3861373"/>
            <a:ext cx="5437690" cy="1920240"/>
          </a:xfrm>
          <a:prstGeom prst="rect">
            <a:avLst/>
          </a:prstGeom>
        </p:spPr>
      </p:pic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F99B42BA-5D30-4A01-A9D7-B298239CE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919" y="3744090"/>
            <a:ext cx="2363836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78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1E0B11D-F735-40CB-BC7B-1B80DED785D6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22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594836-B53A-4F63-AC79-40EC07BE2642}"/>
              </a:ext>
            </a:extLst>
          </p:cNvPr>
          <p:cNvSpPr/>
          <p:nvPr/>
        </p:nvSpPr>
        <p:spPr>
          <a:xfrm>
            <a:off x="2609788" y="2840377"/>
            <a:ext cx="6972423" cy="11772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7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3.9 Conductance</a:t>
            </a:r>
            <a:endParaRPr lang="en-US" sz="72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277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B02DB0-4BF0-49C3-BCC8-8C1880DFEE7B}"/>
              </a:ext>
            </a:extLst>
          </p:cNvPr>
          <p:cNvSpPr/>
          <p:nvPr/>
        </p:nvSpPr>
        <p:spPr>
          <a:xfrm>
            <a:off x="4333772" y="221595"/>
            <a:ext cx="3219968" cy="500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3.9 Conductance</a:t>
            </a:r>
            <a:endParaRPr lang="en-US" sz="28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16026-D87E-4A8C-9D50-C0672792218E}"/>
              </a:ext>
            </a:extLst>
          </p:cNvPr>
          <p:cNvSpPr txBox="1"/>
          <p:nvPr/>
        </p:nvSpPr>
        <p:spPr>
          <a:xfrm>
            <a:off x="501200" y="784142"/>
            <a:ext cx="10498104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Definition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>
                <a:ea typeface="Calibri" pitchFamily="34" charset="0"/>
                <a:cs typeface="Times New Roman" pitchFamily="18" charset="0"/>
              </a:rPr>
              <a:t> The reciprocal of resistance is called conductance.</a:t>
            </a:r>
          </a:p>
          <a:p>
            <a:pPr algn="just">
              <a:spcAft>
                <a:spcPts val="600"/>
              </a:spcAft>
            </a:pPr>
            <a:r>
              <a:rPr lang="en-US" sz="2400" dirty="0">
                <a:ea typeface="Calibri" pitchFamily="34" charset="0"/>
                <a:cs typeface="Times New Roman" pitchFamily="18" charset="0"/>
              </a:rPr>
              <a:t>	Conductance of a circuit indicates how well the material conducts electricity. </a:t>
            </a:r>
          </a:p>
          <a:p>
            <a:pPr algn="just">
              <a:spcAft>
                <a:spcPts val="600"/>
              </a:spcAft>
            </a:pPr>
            <a:r>
              <a:rPr kumimoji="0" lang="en-US" sz="2400" b="1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ea typeface="Calibri" pitchFamily="34" charset="0"/>
                <a:cs typeface="Times New Roman" pitchFamily="18" charset="0"/>
              </a:rPr>
              <a:t>Letter Symbol</a:t>
            </a:r>
            <a:r>
              <a:rPr kumimoji="0" lang="en-US" sz="2400" u="none" strike="noStrike" cap="none" normalizeH="0" baseline="0" dirty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:</a:t>
            </a:r>
            <a:r>
              <a:rPr kumimoji="0" lang="en-US" sz="2400" b="1" u="none" strike="noStrike" cap="none" normalizeH="0" baseline="0" dirty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u="none" strike="noStrike" cap="none" normalizeH="0" baseline="0" dirty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It is represented by “ </a:t>
            </a:r>
            <a:r>
              <a:rPr kumimoji="0" lang="en-US" sz="2400" i="1" u="none" strike="noStrike" cap="none" normalizeH="0" baseline="0" dirty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G </a:t>
            </a:r>
            <a:r>
              <a:rPr kumimoji="0" lang="en-US" sz="2400" u="none" strike="noStrike" cap="none" normalizeH="0" baseline="0" dirty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”. </a:t>
            </a:r>
          </a:p>
          <a:p>
            <a:pPr algn="just">
              <a:spcAft>
                <a:spcPts val="600"/>
              </a:spcAft>
            </a:pPr>
            <a:r>
              <a:rPr lang="en-US" sz="24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Unit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siemens (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D2D85B2-7721-4A4F-A443-B3A4B8F56459}"/>
              </a:ext>
            </a:extLst>
          </p:cNvPr>
          <p:cNvGrpSpPr/>
          <p:nvPr/>
        </p:nvGrpSpPr>
        <p:grpSpPr>
          <a:xfrm>
            <a:off x="4016627" y="3151383"/>
            <a:ext cx="4755870" cy="862226"/>
            <a:chOff x="6432268" y="223745"/>
            <a:chExt cx="4755870" cy="8622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714EDD-EEE4-4B5B-829A-87DCFC652BDB}"/>
                </a:ext>
              </a:extLst>
            </p:cNvPr>
            <p:cNvSpPr/>
            <p:nvPr/>
          </p:nvSpPr>
          <p:spPr>
            <a:xfrm>
              <a:off x="6432268" y="223745"/>
              <a:ext cx="4755870" cy="8622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7" name="Object 6">
              <a:extLst>
                <a:ext uri="{FF2B5EF4-FFF2-40B4-BE49-F238E27FC236}">
                  <a16:creationId xmlns:a16="http://schemas.microsoft.com/office/drawing/2014/main" id="{DA6311E8-F067-4245-A811-6CBD39C086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18798" y="255600"/>
            <a:ext cx="4610100" cy="78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4" name="Equation" r:id="rId3" imgW="4609800" imgH="787320" progId="Equation.3">
                    <p:embed/>
                  </p:oleObj>
                </mc:Choice>
                <mc:Fallback>
                  <p:oleObj name="Equation" r:id="rId3" imgW="4609800" imgH="787320" progId="Equation.3">
                    <p:embed/>
                    <p:pic>
                      <p:nvPicPr>
                        <p:cNvPr id="7" name="Object 6">
                          <a:extLst>
                            <a:ext uri="{FF2B5EF4-FFF2-40B4-BE49-F238E27FC236}">
                              <a16:creationId xmlns:a16="http://schemas.microsoft.com/office/drawing/2014/main" id="{DA6311E8-F067-4245-A811-6CBD39C0860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518798" y="255600"/>
                          <a:ext cx="4610100" cy="787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A44F46-DDC9-478D-9000-7C3005B2879B}"/>
              </a:ext>
            </a:extLst>
          </p:cNvPr>
          <p:cNvSpPr txBox="1"/>
          <p:nvPr/>
        </p:nvSpPr>
        <p:spPr>
          <a:xfrm>
            <a:off x="566670" y="4755616"/>
            <a:ext cx="10481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Conductivity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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= 1/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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):</a:t>
            </a:r>
            <a:r>
              <a:rPr lang="en-US" sz="2400" dirty="0">
                <a:ea typeface="Calibri" pitchFamily="34" charset="0"/>
                <a:cs typeface="Times New Roman" pitchFamily="18" charset="0"/>
              </a:rPr>
              <a:t> The reciprocal of resistivity is called conductivity.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A1157712-47D4-4382-90A4-5C468625016C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23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137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A11129-B138-4AB3-A202-000657FEA408}"/>
              </a:ext>
            </a:extLst>
          </p:cNvPr>
          <p:cNvSpPr txBox="1"/>
          <p:nvPr/>
        </p:nvSpPr>
        <p:spPr>
          <a:xfrm>
            <a:off x="296122" y="784815"/>
            <a:ext cx="112610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FF0000"/>
                </a:solidFill>
                <a:effectLst/>
              </a:rPr>
              <a:t>EXAMPLE 3.9.1</a:t>
            </a:r>
            <a:r>
              <a:rPr lang="en-US" sz="2400" b="1" i="0" dirty="0">
                <a:solidFill>
                  <a:srgbClr val="0166B3"/>
                </a:solidFill>
                <a:effectLst/>
              </a:rPr>
              <a:t> 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Determine the conductance of 3048 cm length of copper telephone wire which resistivity is </a:t>
            </a:r>
            <a:r>
              <a:rPr lang="en-US" sz="2400" i="1" dirty="0">
                <a:ea typeface="Calibri" pitchFamily="34" charset="0"/>
                <a:cs typeface="Times New Roman" pitchFamily="18" charset="0"/>
                <a:sym typeface="Symbol" panose="05050102010706020507" pitchFamily="18" charset="2"/>
              </a:rPr>
              <a:t> 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=</a:t>
            </a:r>
            <a:r>
              <a:rPr lang="en-US" sz="2400" dirty="0">
                <a:cs typeface="Times New Roman" pitchFamily="18" charset="0"/>
                <a:sym typeface="Symbol" panose="05050102010706020507" pitchFamily="18" charset="2"/>
              </a:rPr>
              <a:t> 1.723  10</a:t>
            </a:r>
            <a:r>
              <a:rPr lang="en-US" sz="2400" baseline="30000" dirty="0">
                <a:cs typeface="Times New Roman" pitchFamily="18" charset="0"/>
                <a:sym typeface="Symbol" panose="05050102010706020507" pitchFamily="18" charset="2"/>
              </a:rPr>
              <a:t>6</a:t>
            </a:r>
            <a:r>
              <a:rPr lang="en-US" sz="2400" dirty="0">
                <a:cs typeface="Times New Roman" pitchFamily="18" charset="0"/>
                <a:sym typeface="Symbol" panose="05050102010706020507" pitchFamily="18" charset="2"/>
              </a:rPr>
              <a:t> </a:t>
            </a:r>
            <a:r>
              <a:rPr lang="en-US" sz="2400" dirty="0">
                <a:ea typeface="Calibri" pitchFamily="34" charset="0"/>
                <a:cs typeface="Times New Roman" pitchFamily="18" charset="0"/>
                <a:sym typeface="Symbol" panose="05050102010706020507" pitchFamily="18" charset="2"/>
              </a:rPr>
              <a:t>cm and 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the area is 8.04 × 10</a:t>
            </a:r>
            <a:r>
              <a:rPr lang="en-US" sz="2400" b="0" i="0" baseline="3000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</a:t>
            </a:r>
            <a:r>
              <a:rPr lang="en-US" sz="2400" b="0" i="0" baseline="30000" dirty="0">
                <a:solidFill>
                  <a:srgbClr val="242021"/>
                </a:solidFill>
                <a:effectLst/>
              </a:rPr>
              <a:t>4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 cm</a:t>
            </a:r>
            <a:r>
              <a:rPr lang="en-US" sz="2400" b="0" i="0" baseline="30000" dirty="0">
                <a:solidFill>
                  <a:srgbClr val="242021"/>
                </a:solidFill>
                <a:effectLst/>
              </a:rPr>
              <a:t>2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40F76B-64F2-442B-B6DB-6B51901A8880}"/>
              </a:ext>
            </a:extLst>
          </p:cNvPr>
          <p:cNvSpPr txBox="1"/>
          <p:nvPr/>
        </p:nvSpPr>
        <p:spPr>
          <a:xfrm>
            <a:off x="1747551" y="2268149"/>
            <a:ext cx="89349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i="0" dirty="0">
                <a:solidFill>
                  <a:srgbClr val="0166B3"/>
                </a:solidFill>
                <a:effectLst/>
              </a:rPr>
              <a:t>Solution: </a:t>
            </a:r>
            <a:r>
              <a:rPr lang="en-US" sz="2400" b="0" i="1" dirty="0">
                <a:solidFill>
                  <a:srgbClr val="242021"/>
                </a:solidFill>
                <a:effectLst/>
              </a:rPr>
              <a:t>l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 = </a:t>
            </a:r>
            <a:r>
              <a:rPr lang="en-US" sz="2400" dirty="0">
                <a:solidFill>
                  <a:srgbClr val="242021"/>
                </a:solidFill>
              </a:rPr>
              <a:t>3048 cm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, </a:t>
            </a:r>
            <a:r>
              <a:rPr lang="en-US" sz="2400" i="1" dirty="0">
                <a:ea typeface="Calibri" pitchFamily="34" charset="0"/>
                <a:cs typeface="Times New Roman" pitchFamily="18" charset="0"/>
                <a:sym typeface="Symbol" panose="05050102010706020507" pitchFamily="18" charset="2"/>
              </a:rPr>
              <a:t> 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=</a:t>
            </a:r>
            <a:r>
              <a:rPr lang="en-US" sz="2400" dirty="0">
                <a:cs typeface="Times New Roman" pitchFamily="18" charset="0"/>
                <a:sym typeface="Symbol" panose="05050102010706020507" pitchFamily="18" charset="2"/>
              </a:rPr>
              <a:t> 1.723  10</a:t>
            </a:r>
            <a:r>
              <a:rPr lang="en-US" sz="2400" baseline="30000" dirty="0">
                <a:cs typeface="Times New Roman" pitchFamily="18" charset="0"/>
                <a:sym typeface="Symbol" panose="05050102010706020507" pitchFamily="18" charset="2"/>
              </a:rPr>
              <a:t>6</a:t>
            </a:r>
            <a:r>
              <a:rPr lang="en-US" sz="2400" dirty="0">
                <a:cs typeface="Times New Roman" pitchFamily="18" charset="0"/>
                <a:sym typeface="Symbol" panose="05050102010706020507" pitchFamily="18" charset="2"/>
              </a:rPr>
              <a:t> </a:t>
            </a:r>
            <a:r>
              <a:rPr lang="en-US" sz="2400" dirty="0">
                <a:ea typeface="Calibri" pitchFamily="34" charset="0"/>
                <a:cs typeface="Times New Roman" pitchFamily="18" charset="0"/>
                <a:sym typeface="Symbol" panose="05050102010706020507" pitchFamily="18" charset="2"/>
              </a:rPr>
              <a:t>cm</a:t>
            </a:r>
            <a:r>
              <a:rPr lang="en-US" sz="2400" dirty="0">
                <a:solidFill>
                  <a:srgbClr val="242021"/>
                </a:solidFill>
                <a:ea typeface="Calibri" pitchFamily="34" charset="0"/>
                <a:cs typeface="Times New Roman" pitchFamily="18" charset="0"/>
                <a:sym typeface="Symbol" panose="05050102010706020507" pitchFamily="18" charset="2"/>
              </a:rPr>
              <a:t>,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2400" b="0" i="1" dirty="0">
                <a:solidFill>
                  <a:srgbClr val="242021"/>
                </a:solidFill>
                <a:effectLst/>
              </a:rPr>
              <a:t>A 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= </a:t>
            </a:r>
            <a:r>
              <a:rPr lang="en-US" sz="2400" dirty="0">
                <a:solidFill>
                  <a:srgbClr val="242021"/>
                </a:solidFill>
              </a:rPr>
              <a:t>8.04 × 10</a:t>
            </a:r>
            <a:r>
              <a:rPr lang="en-US" sz="2400" baseline="30000" dirty="0">
                <a:solidFill>
                  <a:srgbClr val="242021"/>
                </a:solidFill>
                <a:sym typeface="Symbol" panose="05050102010706020507" pitchFamily="18" charset="2"/>
              </a:rPr>
              <a:t></a:t>
            </a:r>
            <a:r>
              <a:rPr lang="en-US" sz="2400" baseline="30000" dirty="0">
                <a:solidFill>
                  <a:srgbClr val="242021"/>
                </a:solidFill>
              </a:rPr>
              <a:t>4</a:t>
            </a:r>
            <a:r>
              <a:rPr lang="en-US" sz="2400" dirty="0">
                <a:solidFill>
                  <a:srgbClr val="242021"/>
                </a:solidFill>
              </a:rPr>
              <a:t> cm</a:t>
            </a:r>
            <a:r>
              <a:rPr lang="en-US" sz="2400" baseline="30000" dirty="0">
                <a:solidFill>
                  <a:srgbClr val="242021"/>
                </a:solidFill>
              </a:rPr>
              <a:t>2</a:t>
            </a:r>
            <a:r>
              <a:rPr lang="en-US" sz="2400" dirty="0">
                <a:solidFill>
                  <a:srgbClr val="242021"/>
                </a:solidFill>
              </a:rPr>
              <a:t>.</a:t>
            </a:r>
            <a:endParaRPr lang="en-US" sz="2400" b="0" i="0" dirty="0">
              <a:solidFill>
                <a:srgbClr val="242021"/>
              </a:solidFill>
              <a:effectLst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69FE4DCA-E7EE-469C-A21C-C75A9F8446EC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24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DA6311E8-F067-4245-A811-6CBD39C086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4729" y="3281837"/>
          <a:ext cx="5308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3" imgW="5308560" imgH="825480" progId="Equation.3">
                  <p:embed/>
                </p:oleObj>
              </mc:Choice>
              <mc:Fallback>
                <p:oleObj name="Equation" r:id="rId3" imgW="5308560" imgH="825480" progId="Equation.3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DA6311E8-F067-4245-A811-6CBD39C086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44729" y="3281837"/>
                        <a:ext cx="530860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DA6311E8-F067-4245-A811-6CBD39C086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4729" y="4443181"/>
          <a:ext cx="4216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Equation" r:id="rId5" imgW="4216320" imgH="672840" progId="Equation.3">
                  <p:embed/>
                </p:oleObj>
              </mc:Choice>
              <mc:Fallback>
                <p:oleObj name="Equation" r:id="rId5" imgW="4216320" imgH="672840" progId="Equation.3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DA6311E8-F067-4245-A811-6CBD39C086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44729" y="4443181"/>
                        <a:ext cx="4216400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9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4E14140-C3B8-4BA3-8F1E-A99ADD925D71}"/>
              </a:ext>
            </a:extLst>
          </p:cNvPr>
          <p:cNvSpPr txBox="1"/>
          <p:nvPr/>
        </p:nvSpPr>
        <p:spPr>
          <a:xfrm>
            <a:off x="806179" y="5461703"/>
            <a:ext cx="1053768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800" b="1" i="0" dirty="0">
                <a:solidFill>
                  <a:srgbClr val="FF0066"/>
                </a:solidFill>
                <a:effectLst/>
              </a:rPr>
              <a:t>Practice Book Problem [</a:t>
            </a:r>
            <a:r>
              <a:rPr lang="en-US" sz="2800" b="1" i="0" dirty="0">
                <a:solidFill>
                  <a:srgbClr val="0166B3"/>
                </a:solidFill>
                <a:effectLst/>
              </a:rPr>
              <a:t>SECTION 3.9 </a:t>
            </a:r>
            <a:r>
              <a:rPr lang="en-US" sz="2800" b="1" i="0" dirty="0">
                <a:solidFill>
                  <a:srgbClr val="242021"/>
                </a:solidFill>
                <a:effectLst/>
              </a:rPr>
              <a:t>Conductance] </a:t>
            </a:r>
            <a:r>
              <a:rPr lang="en-US" sz="2800" b="1" i="0" dirty="0">
                <a:solidFill>
                  <a:srgbClr val="C00000"/>
                </a:solidFill>
                <a:effectLst/>
              </a:rPr>
              <a:t>Problem: 29</a:t>
            </a:r>
            <a:endParaRPr lang="en-US" sz="2800" b="0" i="0" dirty="0">
              <a:solidFill>
                <a:srgbClr val="C00000"/>
              </a:solidFill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055A1-C282-48A3-9330-7BEBF794F017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25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087" y="288028"/>
            <a:ext cx="7989569" cy="11887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186" y="2143345"/>
            <a:ext cx="7502540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1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1E0B11D-F735-40CB-BC7B-1B80DED785D6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26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594836-B53A-4F63-AC79-40EC07BE2642}"/>
              </a:ext>
            </a:extLst>
          </p:cNvPr>
          <p:cNvSpPr/>
          <p:nvPr/>
        </p:nvSpPr>
        <p:spPr>
          <a:xfrm>
            <a:off x="2913699" y="2840377"/>
            <a:ext cx="6364602" cy="11772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7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Ohm’s Law</a:t>
            </a:r>
            <a:endParaRPr lang="en-US" sz="72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5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D834FD54-C20F-4228-8805-454AFFFE9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566" y="694150"/>
            <a:ext cx="8038286" cy="1125757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b="1" u="sng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Statement of Ohm’s Law</a:t>
            </a: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n w="1905"/>
                <a:solidFill>
                  <a:srgbClr val="0000C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At fixed temperature</a:t>
            </a: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the current (</a:t>
            </a:r>
            <a:r>
              <a:rPr lang="en-US" sz="2000" i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flowing through a particular conductor is </a:t>
            </a:r>
            <a:r>
              <a:rPr lang="en-US" sz="2000" b="1" dirty="0">
                <a:ln w="1905"/>
                <a:solidFill>
                  <a:srgbClr val="0000C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proportional</a:t>
            </a: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to the potential or voltage difference (</a:t>
            </a:r>
            <a:r>
              <a:rPr lang="en-US" sz="2000" i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between the two points or ends of the conductor.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AC5334-BF2A-4537-B074-B1010D232EC7}"/>
              </a:ext>
            </a:extLst>
          </p:cNvPr>
          <p:cNvSpPr/>
          <p:nvPr/>
        </p:nvSpPr>
        <p:spPr>
          <a:xfrm>
            <a:off x="3464217" y="178923"/>
            <a:ext cx="3320896" cy="500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OHM’S LAW</a:t>
            </a:r>
            <a:endParaRPr lang="en-US" sz="28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7" name="Content Placeholder 3" descr="QuerulousPlumpDutchshepherddog-small.gif">
            <a:extLst>
              <a:ext uri="{FF2B5EF4-FFF2-40B4-BE49-F238E27FC236}">
                <a16:creationId xmlns:a16="http://schemas.microsoft.com/office/drawing/2014/main" id="{F04AA7D4-7227-4F25-BD99-5BE59196AA9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0431" y="548491"/>
            <a:ext cx="3265715" cy="182880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204566" y="1935277"/>
            <a:ext cx="7225519" cy="920576"/>
            <a:chOff x="204566" y="1935277"/>
            <a:chExt cx="7225519" cy="920576"/>
          </a:xfrm>
        </p:grpSpPr>
        <p:sp>
          <p:nvSpPr>
            <p:cNvPr id="8" name="Text Box 4">
              <a:extLst>
                <a:ext uri="{FF2B5EF4-FFF2-40B4-BE49-F238E27FC236}">
                  <a16:creationId xmlns:a16="http://schemas.microsoft.com/office/drawing/2014/main" id="{B5784475-4FC4-4B94-9019-54ACE812F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566" y="2171765"/>
              <a:ext cx="3134982" cy="417871"/>
            </a:xfrm>
            <a:prstGeom prst="rect">
              <a:avLst/>
            </a:prstGeom>
            <a:noFill/>
            <a:ln w="635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000"/>
                <a:tabLst>
                  <a:tab pos="342900" algn="l"/>
                </a:tabLst>
              </a:pPr>
              <a:r>
                <a:rPr lang="en-US" sz="2000" b="1" dirty="0">
                  <a:ln w="1905"/>
                  <a:solidFill>
                    <a:srgbClr val="0000CC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According to Ohm’s Law</a:t>
              </a:r>
              <a:r>
                <a:rPr lang="en-US" sz="2000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C5BC35D-B874-49B2-B142-9471F9716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47867" y="1935277"/>
              <a:ext cx="4182218" cy="920576"/>
            </a:xfrm>
            <a:prstGeom prst="rect">
              <a:avLst/>
            </a:prstGeom>
          </p:spPr>
        </p:pic>
      </p:grp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2C2EA91A-C0BB-4BAA-B53B-9D9AAD9C5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93" y="3324227"/>
            <a:ext cx="3209925" cy="28003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3C19C3-3820-45A2-98BB-C79AAB99F47D}"/>
              </a:ext>
            </a:extLst>
          </p:cNvPr>
          <p:cNvSpPr txBox="1"/>
          <p:nvPr/>
        </p:nvSpPr>
        <p:spPr>
          <a:xfrm>
            <a:off x="3583466" y="3318123"/>
            <a:ext cx="2691982" cy="2585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800" b="1" i="1" dirty="0">
                <a:solidFill>
                  <a:srgbClr val="0166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symbol </a:t>
            </a:r>
            <a:r>
              <a:rPr lang="en-US" sz="1800" i="1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1" i="1" dirty="0">
                <a:solidFill>
                  <a:srgbClr val="0166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applied to all sources of voltage.</a:t>
            </a:r>
          </a:p>
          <a:p>
            <a:pPr algn="just"/>
            <a:r>
              <a:rPr lang="en-US" sz="1800" b="1" i="1" dirty="0">
                <a:solidFill>
                  <a:srgbClr val="0166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symbol </a:t>
            </a:r>
            <a:r>
              <a:rPr lang="en-US" sz="1800" i="1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b="1" i="1" dirty="0">
                <a:solidFill>
                  <a:srgbClr val="0166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applied to all voltage drops across components of the network. </a:t>
            </a:r>
          </a:p>
          <a:p>
            <a:pPr algn="just"/>
            <a:r>
              <a:rPr lang="en-US" sz="1800" b="1" i="1" dirty="0">
                <a:solidFill>
                  <a:srgbClr val="0166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symbol </a:t>
            </a:r>
            <a:r>
              <a:rPr lang="en-US" sz="1800" i="1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i="1" baseline="-2500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b="1" i="1" dirty="0">
                <a:solidFill>
                  <a:srgbClr val="0166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applied to represent voltage drops across a resistor.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0206C9EB-AE1E-4A91-8464-C4D388F80D57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27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 Box 4">
            <a:extLst>
              <a:ext uri="{FF2B5EF4-FFF2-40B4-BE49-F238E27FC236}">
                <a16:creationId xmlns:a16="http://schemas.microsoft.com/office/drawing/2014/main" id="{CB0BE470-B19C-4048-841A-5D06EAA25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8396" y="2960298"/>
            <a:ext cx="4460199" cy="417871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b="1" dirty="0">
                <a:ln w="1905"/>
                <a:solidFill>
                  <a:srgbClr val="0000C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Fig. 4.2 and Ohm’s Law</a:t>
            </a: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9DA54A0-54B9-4C7A-A750-5D5A3B7724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0598" y="3426890"/>
            <a:ext cx="4797968" cy="92667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59E4262-23C9-4C06-A797-B08DBA79E9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7347" y="4441511"/>
            <a:ext cx="4797968" cy="78645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3D471F9-338D-4117-90A3-AB5335B6F0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3676" y="5319726"/>
            <a:ext cx="4797968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D6837E-1019-4BF4-8D14-9E877D3DA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55" y="352648"/>
            <a:ext cx="7477125" cy="638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46812D-CA1D-472E-8935-724E9B982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25" y="970962"/>
            <a:ext cx="6000750" cy="723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0A877B-F731-4CED-9E68-7BCA12821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70" y="1927573"/>
            <a:ext cx="7439025" cy="723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F632844-5A27-409F-B477-845C10985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5625" y="2677846"/>
            <a:ext cx="6705600" cy="666750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extLst>
              <a:ext uri="{FF2B5EF4-FFF2-40B4-BE49-F238E27FC236}">
                <a16:creationId xmlns:a16="http://schemas.microsoft.com/office/drawing/2014/main" id="{12C896F7-D970-432D-B64D-70A7FB031C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269" y="3534443"/>
            <a:ext cx="10344150" cy="13049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8F44BFC-B92D-44AC-BDA5-5E92D3F8D3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6585" y="4614131"/>
            <a:ext cx="4276725" cy="685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DD59FA1-3654-401C-8307-EDBD170ED1C4}"/>
              </a:ext>
            </a:extLst>
          </p:cNvPr>
          <p:cNvSpPr txBox="1"/>
          <p:nvPr/>
        </p:nvSpPr>
        <p:spPr>
          <a:xfrm>
            <a:off x="126612" y="5698613"/>
            <a:ext cx="1188720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800" b="1" i="0" dirty="0">
                <a:solidFill>
                  <a:srgbClr val="FF0066"/>
                </a:solidFill>
                <a:effectLst/>
              </a:rPr>
              <a:t>Practice Book Problem [</a:t>
            </a:r>
            <a:r>
              <a:rPr lang="en-US" sz="2800" b="1" i="0" dirty="0">
                <a:solidFill>
                  <a:srgbClr val="0166B3"/>
                </a:solidFill>
                <a:effectLst/>
              </a:rPr>
              <a:t>SECTION 4.2 </a:t>
            </a:r>
            <a:r>
              <a:rPr lang="en-US" sz="2800" b="1" i="0" dirty="0">
                <a:solidFill>
                  <a:srgbClr val="242021"/>
                </a:solidFill>
                <a:effectLst/>
              </a:rPr>
              <a:t>Ohm’s Law] </a:t>
            </a:r>
            <a:r>
              <a:rPr lang="en-US" sz="2800" b="1" i="0" dirty="0">
                <a:solidFill>
                  <a:srgbClr val="C00000"/>
                </a:solidFill>
                <a:effectLst/>
              </a:rPr>
              <a:t>Problems: 1 to 11 and 14</a:t>
            </a:r>
            <a:endParaRPr lang="en-US" sz="2800" b="0" i="0" dirty="0">
              <a:solidFill>
                <a:srgbClr val="C00000"/>
              </a:solidFill>
              <a:effectLst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5468928-4719-4429-A6D9-0CA2685171E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28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4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1E0B11D-F735-40CB-BC7B-1B80DED785D6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29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594836-B53A-4F63-AC79-40EC07BE2642}"/>
              </a:ext>
            </a:extLst>
          </p:cNvPr>
          <p:cNvSpPr/>
          <p:nvPr/>
        </p:nvSpPr>
        <p:spPr>
          <a:xfrm>
            <a:off x="2913699" y="2840377"/>
            <a:ext cx="6364602" cy="11772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7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 Power</a:t>
            </a:r>
            <a:endParaRPr lang="en-US" sz="72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50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B02DB0-4BF0-49C3-BCC8-8C1880DFEE7B}"/>
              </a:ext>
            </a:extLst>
          </p:cNvPr>
          <p:cNvSpPr/>
          <p:nvPr/>
        </p:nvSpPr>
        <p:spPr>
          <a:xfrm>
            <a:off x="4108485" y="221595"/>
            <a:ext cx="3272977" cy="500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 Charge</a:t>
            </a:r>
            <a:endParaRPr lang="en-US" sz="28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8" name="Picture 7" descr="Diagram, radar chart&#10;&#10;Description automatically generated">
            <a:extLst>
              <a:ext uri="{FF2B5EF4-FFF2-40B4-BE49-F238E27FC236}">
                <a16:creationId xmlns:a16="http://schemas.microsoft.com/office/drawing/2014/main" id="{D9A092D1-A387-4DF5-8CBC-32C5E1969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1700" y="3334856"/>
            <a:ext cx="2705277" cy="2743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EF4EE00-0E84-4BC0-BE16-0C5D714D0666}"/>
              </a:ext>
            </a:extLst>
          </p:cNvPr>
          <p:cNvSpPr txBox="1"/>
          <p:nvPr/>
        </p:nvSpPr>
        <p:spPr>
          <a:xfrm>
            <a:off x="583091" y="801044"/>
            <a:ext cx="11044375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Atomic Charge:</a:t>
            </a:r>
          </a:p>
          <a:p>
            <a:pPr marL="342900" indent="-342900" algn="just">
              <a:spcBef>
                <a:spcPts val="1200"/>
              </a:spcBef>
              <a:buClr>
                <a:srgbClr val="FF0066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Two components of an electric charge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[measured in </a:t>
            </a:r>
            <a:r>
              <a:rPr lang="en-US" sz="24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Coulomb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s (</a:t>
            </a:r>
            <a:r>
              <a:rPr lang="en-US" sz="24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C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)]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an atom are: </a:t>
            </a:r>
          </a:p>
          <a:p>
            <a:pPr algn="just">
              <a:spcBef>
                <a:spcPts val="1200"/>
              </a:spcBef>
              <a:buClr>
                <a:srgbClr val="FF0066"/>
              </a:buClr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Proton [+] Charge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[Charge of an electron: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+ 1.602  10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19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C]</a:t>
            </a:r>
          </a:p>
          <a:p>
            <a:pPr algn="just">
              <a:spcBef>
                <a:spcPts val="1200"/>
              </a:spcBef>
              <a:buClr>
                <a:srgbClr val="FF0066"/>
              </a:buClr>
            </a:pP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	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Electron [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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] Charge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[Charge of a proton:  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1.602  10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19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C]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Bef>
                <a:spcPts val="1200"/>
              </a:spcBef>
              <a:buClr>
                <a:srgbClr val="FF0066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Normally atoms charge is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neutral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(there are an equal number of </a:t>
            </a:r>
          </a:p>
          <a:p>
            <a:pPr algn="just">
              <a:spcBef>
                <a:spcPts val="1200"/>
              </a:spcBef>
              <a:buClr>
                <a:srgbClr val="FF0066"/>
              </a:buClr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number of protons and electrons in an atom).</a:t>
            </a:r>
          </a:p>
          <a:p>
            <a:pPr marL="342900" indent="-342900" algn="just">
              <a:spcBef>
                <a:spcPts val="1200"/>
              </a:spcBef>
              <a:buClr>
                <a:srgbClr val="FF0066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When electrons are </a:t>
            </a:r>
            <a:r>
              <a:rPr lang="en-US" sz="24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removed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positive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charges are developed.</a:t>
            </a:r>
          </a:p>
          <a:p>
            <a:pPr marL="342900" indent="-342900" algn="just">
              <a:spcBef>
                <a:spcPts val="1200"/>
              </a:spcBef>
              <a:buClr>
                <a:srgbClr val="FF0066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When electrons are </a:t>
            </a:r>
            <a:r>
              <a:rPr lang="en-US" sz="24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attached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negative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charges are developed.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686CBB-D7DE-40D1-B08D-C532E6378C19}"/>
              </a:ext>
            </a:extLst>
          </p:cNvPr>
          <p:cNvSpPr txBox="1"/>
          <p:nvPr/>
        </p:nvSpPr>
        <p:spPr>
          <a:xfrm>
            <a:off x="653432" y="5173206"/>
            <a:ext cx="7941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F0066"/>
              </a:buClr>
            </a:pPr>
            <a:r>
              <a:rPr lang="en-US" sz="2400" b="1" i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Total deficiency or addition of excess electrons in an atom is called its </a:t>
            </a:r>
            <a:r>
              <a:rPr lang="en-US" sz="2400" b="1" i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charge</a:t>
            </a:r>
            <a:r>
              <a:rPr lang="en-US" sz="2400" b="1" i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 and the element is said to be </a:t>
            </a:r>
            <a:r>
              <a:rPr lang="en-US" sz="2400" b="1" i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charged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945DB98-5AC7-492E-90C5-45827BFFB41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3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091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AC5334-BF2A-4537-B074-B1010D232EC7}"/>
              </a:ext>
            </a:extLst>
          </p:cNvPr>
          <p:cNvSpPr/>
          <p:nvPr/>
        </p:nvSpPr>
        <p:spPr>
          <a:xfrm>
            <a:off x="4734387" y="133931"/>
            <a:ext cx="2539018" cy="500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 POWER</a:t>
            </a:r>
            <a:endParaRPr lang="en-US" sz="28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6CAB24-78BE-4CFE-B6E6-F2254412D7F4}"/>
              </a:ext>
            </a:extLst>
          </p:cNvPr>
          <p:cNvSpPr txBox="1"/>
          <p:nvPr/>
        </p:nvSpPr>
        <p:spPr>
          <a:xfrm>
            <a:off x="9955396" y="86826"/>
            <a:ext cx="1798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lgerian" pitchFamily="82" charset="0"/>
              </a:rPr>
              <a:t>Chapter 4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2F518A-96D9-443A-A34C-A8A9B8746D39}"/>
              </a:ext>
            </a:extLst>
          </p:cNvPr>
          <p:cNvSpPr txBox="1"/>
          <p:nvPr/>
        </p:nvSpPr>
        <p:spPr>
          <a:xfrm>
            <a:off x="401213" y="826726"/>
            <a:ext cx="5494100" cy="3277820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Definition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The rate at which work (expending or absorbing or conversion of energy) is done is called power.</a:t>
            </a:r>
          </a:p>
          <a:p>
            <a:pPr algn="just">
              <a:spcAft>
                <a:spcPts val="600"/>
              </a:spcAft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Power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indicates “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how much work (energy conversion) can be accomplished in a specified amount of time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”.</a:t>
            </a: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FF0066"/>
                </a:solidFill>
                <a:ea typeface="Calibri" pitchFamily="34" charset="0"/>
                <a:cs typeface="Times New Roman" pitchFamily="18" charset="0"/>
              </a:rPr>
              <a:t>Letter Symbol</a:t>
            </a:r>
            <a:r>
              <a:rPr kumimoji="0" lang="en-US" sz="2400" u="none" strike="noStrike" cap="none" normalizeH="0" baseline="0" dirty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:</a:t>
            </a:r>
            <a:r>
              <a:rPr kumimoji="0" lang="en-US" sz="2400" b="1" u="none" strike="noStrike" cap="none" normalizeH="0" baseline="0" dirty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u="none" strike="noStrike" cap="none" normalizeH="0" baseline="0" dirty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It is represented by “ </a:t>
            </a:r>
            <a:r>
              <a:rPr kumimoji="0" lang="en-US" sz="2400" i="1" u="none" strike="noStrike" cap="none" normalizeH="0" baseline="0" dirty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P </a:t>
            </a:r>
            <a:r>
              <a:rPr kumimoji="0" lang="en-US" sz="2400" u="none" strike="noStrike" cap="none" normalizeH="0" baseline="0" dirty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”.</a:t>
            </a: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Unit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Watt (W).</a:t>
            </a:r>
            <a:endParaRPr lang="en-US" sz="2400" b="0" i="0" dirty="0">
              <a:solidFill>
                <a:srgbClr val="000000"/>
              </a:solidFill>
              <a:effectLst/>
              <a:latin typeface="Times-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9ACC37-842D-43BD-BD92-E67FBEC4282D}"/>
              </a:ext>
            </a:extLst>
          </p:cNvPr>
          <p:cNvSpPr txBox="1"/>
          <p:nvPr/>
        </p:nvSpPr>
        <p:spPr>
          <a:xfrm>
            <a:off x="401213" y="4924997"/>
            <a:ext cx="5323726" cy="9079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lang="en-US" sz="2400" b="0" i="0" dirty="0">
                <a:solidFill>
                  <a:srgbClr val="000000"/>
                </a:solidFill>
                <a:effectLst/>
                <a:cs typeface="Times New Roman" pitchFamily="18" charset="0"/>
              </a:rPr>
              <a:t>      1 Watt (W) = 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1  joule/second (J/s)</a:t>
            </a: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lang="en-US" sz="2400" dirty="0"/>
              <a:t>      1 horsepower </a:t>
            </a:r>
            <a:r>
              <a:rPr lang="en-US" sz="2400" dirty="0">
                <a:sym typeface="Symbol" panose="05050102010706020507" pitchFamily="18" charset="2"/>
              </a:rPr>
              <a:t></a:t>
            </a:r>
            <a:r>
              <a:rPr lang="en-US" sz="2400" dirty="0"/>
              <a:t> 746 watts </a:t>
            </a:r>
            <a:endParaRPr lang="en-US" sz="24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D43E27A5-F9E7-40BF-8599-28BD45B9D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064" y="877537"/>
            <a:ext cx="2918462" cy="417871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b="1" dirty="0">
                <a:ln w="1905"/>
                <a:solidFill>
                  <a:srgbClr val="0000C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Definition</a:t>
            </a: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FF937733-BAEE-4672-A498-CC2E160B6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688" y="1396779"/>
            <a:ext cx="5181600" cy="800100"/>
          </a:xfrm>
          <a:prstGeom prst="rect">
            <a:avLst/>
          </a:prstGeom>
        </p:spPr>
      </p:pic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E2F737A3-6917-44A4-8574-93700E039A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93431" y="3392463"/>
          <a:ext cx="31623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4" imgW="3162240" imgH="1650960" progId="Equation.3">
                  <p:embed/>
                </p:oleObj>
              </mc:Choice>
              <mc:Fallback>
                <p:oleObj name="Equation" r:id="rId4" imgW="3162240" imgH="1650960" progId="Equation.3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E2F737A3-6917-44A4-8574-93700E039A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93431" y="3392463"/>
                        <a:ext cx="3162300" cy="1651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4EC9780E-FEB5-430F-913D-8E6F702312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5634" y="5218333"/>
            <a:ext cx="3800475" cy="485775"/>
          </a:xfrm>
          <a:prstGeom prst="rect">
            <a:avLst/>
          </a:prstGeom>
        </p:spPr>
      </p:pic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D895504-3210-4104-ADFC-445AA422778D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30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D43E27A5-F9E7-40BF-8599-28BD45B9D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064" y="2653512"/>
            <a:ext cx="5351224" cy="417871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Relation among power, voltage and Current</a:t>
            </a:r>
            <a:r>
              <a:rPr lang="en-US" sz="2000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6015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>
            <a:extLst>
              <a:ext uri="{FF2B5EF4-FFF2-40B4-BE49-F238E27FC236}">
                <a16:creationId xmlns:a16="http://schemas.microsoft.com/office/drawing/2014/main" id="{B497B3E8-1DCE-482C-9EA7-70F8C1BD4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903" y="188220"/>
            <a:ext cx="3889133" cy="417871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b="1" dirty="0">
                <a:ln w="1905"/>
                <a:solidFill>
                  <a:srgbClr val="0000C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Eq. (4.10) we have</a:t>
            </a: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3" name="Picture 2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FA73A190-D138-448E-87DC-F5B825394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61" y="4318577"/>
            <a:ext cx="1566099" cy="1828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8C4B60-A593-4DC0-A422-8548A3943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184" y="4812199"/>
            <a:ext cx="4304149" cy="676715"/>
          </a:xfrm>
          <a:prstGeom prst="rect">
            <a:avLst/>
          </a:prstGeom>
        </p:spPr>
      </p:pic>
      <p:pic>
        <p:nvPicPr>
          <p:cNvPr id="14" name="Picture 13" descr="Diagram&#10;&#10;Description automatically generated with low confidence">
            <a:extLst>
              <a:ext uri="{FF2B5EF4-FFF2-40B4-BE49-F238E27FC236}">
                <a16:creationId xmlns:a16="http://schemas.microsoft.com/office/drawing/2014/main" id="{27CE0A68-458A-47EE-A6CB-F84DEA78C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53" y="1301640"/>
            <a:ext cx="1038225" cy="2085975"/>
          </a:xfrm>
          <a:prstGeom prst="rect">
            <a:avLst/>
          </a:prstGeom>
        </p:spPr>
      </p:pic>
      <p:pic>
        <p:nvPicPr>
          <p:cNvPr id="18" name="Picture 1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C2099ADD-C210-417B-A6FD-3EC8AC41F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803" y="494982"/>
            <a:ext cx="5620498" cy="55778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1AC74C6-607B-4B24-8E58-87331C2A9A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3217" y="2580772"/>
            <a:ext cx="4940103" cy="6400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7628767-8528-4B7A-93EE-C1BAF7148D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3217" y="1420079"/>
            <a:ext cx="4937760" cy="887752"/>
          </a:xfrm>
          <a:prstGeom prst="rect">
            <a:avLst/>
          </a:prstGeom>
        </p:spPr>
      </p:pic>
      <p:sp>
        <p:nvSpPr>
          <p:cNvPr id="21" name="Text Box 4">
            <a:extLst>
              <a:ext uri="{FF2B5EF4-FFF2-40B4-BE49-F238E27FC236}">
                <a16:creationId xmlns:a16="http://schemas.microsoft.com/office/drawing/2014/main" id="{0780511F-DFB8-4FFE-82AB-1756B0E5E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7560" y="774284"/>
            <a:ext cx="1806204" cy="417871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b="1" dirty="0">
                <a:ln w="1905"/>
                <a:solidFill>
                  <a:srgbClr val="FF0066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 Load </a:t>
            </a:r>
            <a:r>
              <a:rPr lang="en-US" sz="2000" b="1" i="1" dirty="0">
                <a:ln w="1905"/>
                <a:solidFill>
                  <a:srgbClr val="FF0066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2" name="Text Box 4">
            <a:extLst>
              <a:ext uri="{FF2B5EF4-FFF2-40B4-BE49-F238E27FC236}">
                <a16:creationId xmlns:a16="http://schemas.microsoft.com/office/drawing/2014/main" id="{F1DE9C95-6A7B-4E9F-9FE3-0D0A65E50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7560" y="3807590"/>
            <a:ext cx="1806204" cy="417871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b="1" dirty="0">
                <a:ln w="1905"/>
                <a:solidFill>
                  <a:srgbClr val="FF0066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 Source </a:t>
            </a:r>
            <a:r>
              <a:rPr lang="en-US" sz="2000" b="1" i="1" dirty="0">
                <a:ln w="1905"/>
                <a:solidFill>
                  <a:srgbClr val="FF0066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028D06EB-4CC7-4170-A6D9-C83613D71A07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31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4508E443-D012-42CB-93DD-ECD52978B428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32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B61187D-B412-4BE3-8B49-B1F868EF2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05" y="1521641"/>
            <a:ext cx="6156960" cy="365760"/>
          </a:xfrm>
          <a:prstGeom prst="rect">
            <a:avLst/>
          </a:prstGeom>
        </p:spPr>
      </p:pic>
      <p:pic>
        <p:nvPicPr>
          <p:cNvPr id="27" name="Picture 26" descr="Diagram&#10;&#10;Description automatically generated">
            <a:extLst>
              <a:ext uri="{FF2B5EF4-FFF2-40B4-BE49-F238E27FC236}">
                <a16:creationId xmlns:a16="http://schemas.microsoft.com/office/drawing/2014/main" id="{4EAD7127-147C-47A7-B5B9-D771F8C8A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301" y="1229441"/>
            <a:ext cx="4495800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2886FF2-56D5-46D8-B4BF-AC174A4E5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99" y="598520"/>
            <a:ext cx="9263461" cy="54864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4BF218-45AF-4E27-A066-A4EB5BB9F23C}"/>
              </a:ext>
            </a:extLst>
          </p:cNvPr>
          <p:cNvCxnSpPr/>
          <p:nvPr/>
        </p:nvCxnSpPr>
        <p:spPr>
          <a:xfrm>
            <a:off x="0" y="4152379"/>
            <a:ext cx="12192000" cy="0"/>
          </a:xfrm>
          <a:prstGeom prst="line">
            <a:avLst/>
          </a:prstGeom>
          <a:ln w="508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6CA5CD0F-04BE-4C9D-8255-8FE713501E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900" y="4450890"/>
            <a:ext cx="9484242" cy="4572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ED2F507-1B3F-48B4-A525-16740BA968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8825" y="5212606"/>
            <a:ext cx="50190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8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4508E443-D012-42CB-93DD-ECD52978B428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33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A753BC-51BF-42AF-B640-AB9B0E8DA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15" y="236536"/>
            <a:ext cx="7826262" cy="7315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15BBEC0-C8AA-47A7-81E9-FD6135D0B36A}"/>
              </a:ext>
            </a:extLst>
          </p:cNvPr>
          <p:cNvSpPr txBox="1"/>
          <p:nvPr/>
        </p:nvSpPr>
        <p:spPr>
          <a:xfrm>
            <a:off x="126612" y="5698613"/>
            <a:ext cx="1188720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800" b="1" i="0" dirty="0">
                <a:solidFill>
                  <a:srgbClr val="FF0066"/>
                </a:solidFill>
                <a:effectLst/>
              </a:rPr>
              <a:t>Practice Book Problem [</a:t>
            </a:r>
            <a:r>
              <a:rPr lang="en-US" sz="2800" b="1" i="0" dirty="0">
                <a:solidFill>
                  <a:srgbClr val="0166B3"/>
                </a:solidFill>
                <a:effectLst/>
              </a:rPr>
              <a:t>SECTION 4.4 </a:t>
            </a:r>
            <a:r>
              <a:rPr lang="en-US" sz="2800" b="1" i="0" dirty="0">
                <a:effectLst/>
              </a:rPr>
              <a:t>Power</a:t>
            </a:r>
            <a:r>
              <a:rPr lang="en-US" sz="2800" b="1" i="0" dirty="0">
                <a:solidFill>
                  <a:srgbClr val="242021"/>
                </a:solidFill>
                <a:effectLst/>
              </a:rPr>
              <a:t>] </a:t>
            </a:r>
            <a:r>
              <a:rPr lang="en-US" sz="2800" b="1" i="0" dirty="0">
                <a:solidFill>
                  <a:srgbClr val="C00000"/>
                </a:solidFill>
                <a:effectLst/>
              </a:rPr>
              <a:t>Problems: 21 to 37</a:t>
            </a:r>
            <a:endParaRPr lang="en-US" sz="2800" b="0" i="0" dirty="0">
              <a:solidFill>
                <a:srgbClr val="C00000"/>
              </a:solidFill>
              <a:effectLst/>
            </a:endParaRPr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E804B9E-0F5A-4E20-B9AC-3B6C5D626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1201323"/>
            <a:ext cx="7591425" cy="10477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219D0CD-4571-4950-9A11-3DBD66EAA695}"/>
              </a:ext>
            </a:extLst>
          </p:cNvPr>
          <p:cNvCxnSpPr/>
          <p:nvPr/>
        </p:nvCxnSpPr>
        <p:spPr>
          <a:xfrm>
            <a:off x="0" y="2620979"/>
            <a:ext cx="12192000" cy="0"/>
          </a:xfrm>
          <a:prstGeom prst="line">
            <a:avLst/>
          </a:prstGeom>
          <a:ln w="50800">
            <a:solidFill>
              <a:srgbClr val="00C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74DEB1E6-3A62-46A8-89E8-CA105D3DD4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515" y="3232037"/>
            <a:ext cx="10662700" cy="5486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BD935E8-74DF-4819-8D2E-649771E155AD}"/>
              </a:ext>
            </a:extLst>
          </p:cNvPr>
          <p:cNvSpPr txBox="1"/>
          <p:nvPr/>
        </p:nvSpPr>
        <p:spPr>
          <a:xfrm>
            <a:off x="795589" y="3885328"/>
            <a:ext cx="8503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Given,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420 J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, 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4 min = (4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60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s =240 s  and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?</a:t>
            </a:r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087BAFEE-CEA4-429A-A561-55A7F041FE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9100" y="4550629"/>
          <a:ext cx="3136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6" imgW="3136680" imgH="787320" progId="Equation.3">
                  <p:embed/>
                </p:oleObj>
              </mc:Choice>
              <mc:Fallback>
                <p:oleObj name="Equation" r:id="rId6" imgW="3136680" imgH="787320" progId="Equation.3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087BAFEE-CEA4-429A-A561-55A7F041FE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59100" y="4550629"/>
                        <a:ext cx="3136900" cy="787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itle 1">
            <a:extLst>
              <a:ext uri="{FF2B5EF4-FFF2-40B4-BE49-F238E27FC236}">
                <a16:creationId xmlns:a16="http://schemas.microsoft.com/office/drawing/2014/main" id="{003F96BF-BD2C-4039-B63D-6CA80CD67F9A}"/>
              </a:ext>
            </a:extLst>
          </p:cNvPr>
          <p:cNvSpPr txBox="1">
            <a:spLocks/>
          </p:cNvSpPr>
          <p:nvPr/>
        </p:nvSpPr>
        <p:spPr>
          <a:xfrm>
            <a:off x="373515" y="2726833"/>
            <a:ext cx="2327482" cy="411162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66FF"/>
                </a:solidFill>
                <a:latin typeface="Agency FB" pitchFamily="34" charset="0"/>
              </a:rPr>
              <a:t>Exercise Problems</a:t>
            </a:r>
          </a:p>
        </p:txBody>
      </p:sp>
    </p:spTree>
    <p:extLst>
      <p:ext uri="{BB962C8B-B14F-4D97-AF65-F5344CB8AC3E}">
        <p14:creationId xmlns:p14="http://schemas.microsoft.com/office/powerpoint/2010/main" val="212554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3DB556F-F6AB-4CEB-86CE-738168A962F6}"/>
              </a:ext>
            </a:extLst>
          </p:cNvPr>
          <p:cNvSpPr/>
          <p:nvPr/>
        </p:nvSpPr>
        <p:spPr>
          <a:xfrm>
            <a:off x="1457739" y="139167"/>
            <a:ext cx="8945218" cy="500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de-DE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Tellegen’s Theorem [</a:t>
            </a:r>
            <a:r>
              <a:rPr lang="de-DE" sz="2800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1952 by B. D. H. Tellegen</a:t>
            </a:r>
            <a:r>
              <a:rPr lang="de-DE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Power</a:t>
            </a:r>
            <a:endParaRPr lang="en-US" sz="2800" b="1" cap="all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62E98868-C8A4-4F88-9F39-C9A5C295B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052" y="1186407"/>
            <a:ext cx="3207026" cy="4376391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800" b="1" dirty="0">
                <a:ln w="1905"/>
                <a:solidFill>
                  <a:srgbClr val="FF0066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Statement</a:t>
            </a:r>
            <a:r>
              <a:rPr lang="en-US" sz="28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400" b="0" dirty="0">
                <a:solidFill>
                  <a:srgbClr val="242021"/>
                </a:solidFill>
                <a:effectLst/>
              </a:rPr>
              <a:t>(</a:t>
            </a:r>
            <a:r>
              <a:rPr lang="en-US" sz="2400" b="1" dirty="0">
                <a:solidFill>
                  <a:srgbClr val="242021"/>
                </a:solidFill>
                <a:effectLst/>
              </a:rPr>
              <a:t>1</a:t>
            </a:r>
            <a:r>
              <a:rPr lang="en-US" sz="2400" b="0" dirty="0">
                <a:solidFill>
                  <a:srgbClr val="242021"/>
                </a:solidFill>
                <a:effectLst/>
              </a:rPr>
              <a:t>) The sum of the powers absorbed by all elements in an electrical network is zero.</a:t>
            </a:r>
          </a:p>
          <a:p>
            <a:pPr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400" b="1" dirty="0">
                <a:solidFill>
                  <a:srgbClr val="242021"/>
                </a:solidFill>
                <a:effectLst/>
              </a:rPr>
              <a:t>OR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400" b="0" dirty="0">
                <a:solidFill>
                  <a:srgbClr val="242021"/>
                </a:solidFill>
                <a:effectLst/>
              </a:rPr>
              <a:t>(</a:t>
            </a:r>
            <a:r>
              <a:rPr lang="en-US" sz="2400" b="1" dirty="0">
                <a:solidFill>
                  <a:srgbClr val="242021"/>
                </a:solidFill>
                <a:effectLst/>
              </a:rPr>
              <a:t>2</a:t>
            </a:r>
            <a:r>
              <a:rPr lang="en-US" sz="2400" b="0" dirty="0">
                <a:solidFill>
                  <a:srgbClr val="242021"/>
                </a:solidFill>
                <a:effectLst/>
              </a:rPr>
              <a:t>) The power supplied in a network is exactly equal to the power absorbed.</a:t>
            </a:r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53EF41D8-C0C9-42F7-BAD6-0F7CB31BE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502" y="725728"/>
            <a:ext cx="5724876" cy="2560320"/>
          </a:xfrm>
          <a:prstGeom prst="rect">
            <a:avLst/>
          </a:prstGeom>
        </p:spPr>
      </p:pic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8C244059-81CC-4830-B5F9-21A7BC4344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27386" y="710220"/>
          <a:ext cx="1993900" cy="530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Equation" r:id="rId4" imgW="1993680" imgH="5308560" progId="Equation.3">
                  <p:embed/>
                </p:oleObj>
              </mc:Choice>
              <mc:Fallback>
                <p:oleObj name="Equation" r:id="rId4" imgW="1993680" imgH="5308560" progId="Equation.3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8C244059-81CC-4830-B5F9-21A7BC4344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27386" y="710220"/>
                        <a:ext cx="1993900" cy="5308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E29C0627-6D19-40D7-9FA2-EC520A6100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7004" y="3719913"/>
          <a:ext cx="5003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Equation" r:id="rId6" imgW="5003640" imgH="342720" progId="Equation.3">
                  <p:embed/>
                </p:oleObj>
              </mc:Choice>
              <mc:Fallback>
                <p:oleObj name="Equation" r:id="rId6" imgW="5003640" imgH="342720" progId="Equation.3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E29C0627-6D19-40D7-9FA2-EC520A6100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17004" y="3719913"/>
                        <a:ext cx="5003800" cy="342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4">
            <a:extLst>
              <a:ext uri="{FF2B5EF4-FFF2-40B4-BE49-F238E27FC236}">
                <a16:creationId xmlns:a16="http://schemas.microsoft.com/office/drawing/2014/main" id="{9B5FC269-16B0-4CA1-B182-843DA2D5B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0502" y="3245950"/>
            <a:ext cx="3686901" cy="45050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200" b="1" dirty="0">
                <a:ln w="1905"/>
                <a:solidFill>
                  <a:srgbClr val="0000C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Statement (1):</a:t>
            </a:r>
            <a:endParaRPr lang="en-US" sz="22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78FECE3C-13D0-43CB-9B84-53DB38E23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6773" y="4337618"/>
            <a:ext cx="3686901" cy="45050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200" b="1" dirty="0">
                <a:ln w="1905"/>
                <a:solidFill>
                  <a:srgbClr val="0000C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Statement (2):</a:t>
            </a:r>
            <a:endParaRPr lang="en-US" sz="22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C98C4FD4-7A4A-480B-A529-3215EDF37E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32132" y="4798940"/>
          <a:ext cx="54610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Equation" r:id="rId8" imgW="5460840" imgH="1358640" progId="Equation.3">
                  <p:embed/>
                </p:oleObj>
              </mc:Choice>
              <mc:Fallback>
                <p:oleObj name="Equation" r:id="rId8" imgW="5460840" imgH="1358640" progId="Equation.3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C98C4FD4-7A4A-480B-A529-3215EDF37E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32132" y="4798940"/>
                        <a:ext cx="5461000" cy="1358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973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577A4B8-1D53-4A7E-806B-6D62132BA487}"/>
              </a:ext>
            </a:extLst>
          </p:cNvPr>
          <p:cNvSpPr txBox="1"/>
          <p:nvPr/>
        </p:nvSpPr>
        <p:spPr>
          <a:xfrm>
            <a:off x="849361" y="369629"/>
            <a:ext cx="10440269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Important Characteristic of electric charge are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 algn="just">
              <a:spcBef>
                <a:spcPts val="600"/>
              </a:spcBef>
              <a:spcAft>
                <a:spcPts val="1200"/>
              </a:spcAft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charge is bipolar, meaning that electrical effects are described in terms of positive and negative charges.</a:t>
            </a:r>
          </a:p>
          <a:p>
            <a:pPr marL="342900" indent="-342900" algn="just">
              <a:spcBef>
                <a:spcPts val="600"/>
              </a:spcBef>
              <a:spcAft>
                <a:spcPts val="1200"/>
              </a:spcAft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electric charge exits in discrete quantities, which are </a:t>
            </a:r>
            <a:r>
              <a:rPr lang="en-US" sz="2400" b="1" i="1" u="sng" dirty="0">
                <a:latin typeface="Times New Roman" pitchFamily="18" charset="0"/>
                <a:cs typeface="Times New Roman" pitchFamily="18" charset="0"/>
              </a:rPr>
              <a:t>integral multiple of the electronic charge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1.602  10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19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C  [Charge is measured in </a:t>
            </a:r>
            <a:r>
              <a:rPr lang="en-US" sz="24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Coulomb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s (</a:t>
            </a:r>
            <a:r>
              <a:rPr lang="en-US" sz="24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C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) and represent by 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Q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or 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q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]</a:t>
            </a:r>
          </a:p>
          <a:p>
            <a:pPr marL="342900" indent="-342900" algn="just">
              <a:spcBef>
                <a:spcPts val="600"/>
              </a:spcBef>
              <a:spcAft>
                <a:spcPts val="1200"/>
              </a:spcAft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Electric effects are attributes to:</a:t>
            </a:r>
          </a:p>
          <a:p>
            <a:pPr lvl="2" algn="just">
              <a:spcBef>
                <a:spcPts val="600"/>
              </a:spcBef>
              <a:spcAft>
                <a:spcPts val="1200"/>
              </a:spcAft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(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) the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separation of charge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which is creates an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electric force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(electromotive force, voltage)</a:t>
            </a:r>
          </a:p>
          <a:p>
            <a:pPr lvl="2" algn="just">
              <a:spcBef>
                <a:spcPts val="600"/>
              </a:spcBef>
              <a:spcAft>
                <a:spcPts val="1200"/>
              </a:spcAft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(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ii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) the </a:t>
            </a:r>
            <a:r>
              <a:rPr lang="en-US" sz="24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charges in motion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which is creates an </a:t>
            </a:r>
            <a:r>
              <a:rPr lang="en-US" sz="24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electric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fluid (</a:t>
            </a:r>
            <a:r>
              <a:rPr lang="en-US" sz="24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current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).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CCC6E3-AD66-4951-8C62-5FF67AAC4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347" y="5426544"/>
            <a:ext cx="6118531" cy="82296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AA311-BC21-4DD0-9C12-734F186DF333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4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9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B02DB0-4BF0-49C3-BCC8-8C1880DFEE7B}"/>
              </a:ext>
            </a:extLst>
          </p:cNvPr>
          <p:cNvSpPr/>
          <p:nvPr/>
        </p:nvSpPr>
        <p:spPr>
          <a:xfrm>
            <a:off x="4159757" y="110683"/>
            <a:ext cx="3299481" cy="500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 Voltage</a:t>
            </a:r>
            <a:endParaRPr lang="en-US" sz="28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878C76-014E-43C3-AC99-D4A0CC724AFB}"/>
              </a:ext>
            </a:extLst>
          </p:cNvPr>
          <p:cNvSpPr txBox="1"/>
          <p:nvPr/>
        </p:nvSpPr>
        <p:spPr>
          <a:xfrm>
            <a:off x="317151" y="610820"/>
            <a:ext cx="66463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1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Electromotive Force (emf)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: An 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electrical effort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(some work or energy transfer) is required to move the free electron in one particular direction, in a conductor is called electromotive force (emf). 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This emf is also known as </a:t>
            </a:r>
            <a:r>
              <a:rPr lang="en-US" sz="2100" b="1" i="1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voltage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100" b="1" i="1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potential difference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 EMF is </a:t>
            </a:r>
            <a:r>
              <a:rPr lang="en-US" sz="2100" b="1" i="1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created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by chemical reaction (where positive charge and negative charge are separated) in battery or by changing magnetic field in a generator. It represents by “</a:t>
            </a:r>
            <a:r>
              <a:rPr lang="en-US" sz="2100" b="0" i="1" dirty="0">
                <a:solidFill>
                  <a:srgbClr val="000099"/>
                </a:solidFill>
                <a:effectLst/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”. Some time also use “</a:t>
            </a:r>
            <a:r>
              <a:rPr lang="en-US" sz="2100" b="0" i="1" dirty="0">
                <a:solidFill>
                  <a:srgbClr val="000099"/>
                </a:solidFill>
                <a:effectLst/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”.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VoltageElectromotiveForce_EngineeringMindset">
            <a:hlinkClick r:id="" action="ppaction://media"/>
            <a:extLst>
              <a:ext uri="{FF2B5EF4-FFF2-40B4-BE49-F238E27FC236}">
                <a16:creationId xmlns:a16="http://schemas.microsoft.com/office/drawing/2014/main" id="{569BD5CB-AC93-4BFB-BE20-21691EE9491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202659" y="701280"/>
            <a:ext cx="4761034" cy="22107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07C198-8924-4E2A-90AC-5CD965C49DF7}"/>
              </a:ext>
            </a:extLst>
          </p:cNvPr>
          <p:cNvSpPr txBox="1"/>
          <p:nvPr/>
        </p:nvSpPr>
        <p:spPr>
          <a:xfrm>
            <a:off x="298648" y="3240153"/>
            <a:ext cx="1140567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100" b="1" i="0" dirty="0">
                <a:solidFill>
                  <a:srgbClr val="FF0066"/>
                </a:solidFill>
                <a:effectLst/>
                <a:latin typeface="Times New Roman" pitchFamily="18" charset="0"/>
                <a:cs typeface="Times New Roman" pitchFamily="18" charset="0"/>
              </a:rPr>
              <a:t>Electric Potential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100" b="1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The ability of a charged particle to do work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(when two similarly charged particles are brought near, they try to repel each other while dissimilar charges attracts each other) is called its </a:t>
            </a:r>
            <a:r>
              <a:rPr lang="en-US" sz="2100" b="1" i="1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electrical potential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 Electric potential is also known as </a:t>
            </a:r>
            <a:r>
              <a:rPr lang="en-US" sz="2100" b="1" i="1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voltage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 It also represents by “</a:t>
            </a:r>
            <a:r>
              <a:rPr lang="en-US" sz="2100" b="0" i="1" dirty="0">
                <a:solidFill>
                  <a:srgbClr val="000099"/>
                </a:solidFill>
                <a:effectLst/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”.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171D1A-EC29-414F-94A6-AF1C0E3DEED6}"/>
              </a:ext>
            </a:extLst>
          </p:cNvPr>
          <p:cNvSpPr txBox="1"/>
          <p:nvPr/>
        </p:nvSpPr>
        <p:spPr>
          <a:xfrm>
            <a:off x="298649" y="4272906"/>
            <a:ext cx="1140567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100" b="1" i="0" dirty="0">
                <a:solidFill>
                  <a:srgbClr val="FF0066"/>
                </a:solidFill>
                <a:effectLst/>
                <a:latin typeface="Times New Roman" pitchFamily="18" charset="0"/>
                <a:cs typeface="Times New Roman" pitchFamily="18" charset="0"/>
              </a:rPr>
              <a:t>Potential Difference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: The difference between the electric potentials at any two points in a circuit is known as </a:t>
            </a:r>
            <a:r>
              <a:rPr lang="en-US" sz="2100" b="1" i="1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potential difference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 Potential difference is also called </a:t>
            </a:r>
            <a:r>
              <a:rPr lang="en-US" sz="2100" b="1" i="1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voltage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100" b="1" i="1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voltage drop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between two points. It also represents by “</a:t>
            </a:r>
            <a:r>
              <a:rPr lang="en-US" sz="2100" b="0" i="1" dirty="0">
                <a:solidFill>
                  <a:srgbClr val="000099"/>
                </a:solidFill>
                <a:effectLst/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”.</a:t>
            </a:r>
            <a:endParaRPr lang="en-US" sz="2100" b="0" i="0" dirty="0">
              <a:solidFill>
                <a:srgbClr val="000000"/>
              </a:solidFill>
              <a:effectLst/>
              <a:latin typeface="Times-Rom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7FA936-5FBC-4BE8-B47A-82BD05DF0AC3}"/>
              </a:ext>
            </a:extLst>
          </p:cNvPr>
          <p:cNvSpPr txBox="1"/>
          <p:nvPr/>
        </p:nvSpPr>
        <p:spPr>
          <a:xfrm>
            <a:off x="312717" y="5312493"/>
            <a:ext cx="113916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100" b="1" i="0" dirty="0">
                <a:solidFill>
                  <a:srgbClr val="FF0066"/>
                </a:solidFill>
                <a:effectLst/>
                <a:latin typeface="Times New Roman" pitchFamily="18" charset="0"/>
                <a:cs typeface="Times New Roman" pitchFamily="18" charset="0"/>
              </a:rPr>
              <a:t>Unit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: The unit of emf or electric potential or voltage or potential difference is </a:t>
            </a:r>
            <a:r>
              <a:rPr lang="en-US" sz="2100" b="1" i="0" dirty="0">
                <a:solidFill>
                  <a:srgbClr val="0066FF"/>
                </a:solidFill>
                <a:effectLst/>
                <a:latin typeface="Times New Roman" pitchFamily="18" charset="0"/>
                <a:cs typeface="Times New Roman" pitchFamily="18" charset="0"/>
              </a:rPr>
              <a:t>volt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[V].</a:t>
            </a:r>
          </a:p>
          <a:p>
            <a:pPr algn="just"/>
            <a:r>
              <a:rPr lang="en-US" sz="2100" b="1" i="1" dirty="0">
                <a:solidFill>
                  <a:srgbClr val="0066FF"/>
                </a:solidFill>
                <a:effectLst/>
                <a:latin typeface="Times-Roman"/>
              </a:rPr>
              <a:t>A potential difference of 1 volt (V) exists between two points if 1 joule (J) of energy is exchanged in moving 1 coulomb (C) of charge between the two points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-Roman"/>
              </a:rPr>
              <a:t>.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85A059DB-F668-43CF-B4F3-09A072B93598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5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00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067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567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067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9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4888B4A-3B88-41FE-A640-F90D0FD5853C}"/>
              </a:ext>
            </a:extLst>
          </p:cNvPr>
          <p:cNvSpPr txBox="1"/>
          <p:nvPr/>
        </p:nvSpPr>
        <p:spPr>
          <a:xfrm>
            <a:off x="319753" y="234055"/>
            <a:ext cx="43322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100" b="1" i="0" dirty="0">
                <a:solidFill>
                  <a:srgbClr val="FF0066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he potential difference between two points is determined by:</a:t>
            </a:r>
            <a:endParaRPr lang="en-US" sz="2100" b="0" i="0" dirty="0">
              <a:solidFill>
                <a:srgbClr val="000000"/>
              </a:solidFill>
              <a:effectLst/>
              <a:latin typeface="Times-Roman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37A23BE-E94A-454E-9BA5-0C21BE47E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52" y="1063711"/>
            <a:ext cx="3847606" cy="914400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F65B78DF-8D3C-47A0-9F29-C78954F02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114" y="2215071"/>
            <a:ext cx="3600450" cy="60960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D7DACF17-282C-44F3-8779-270197EE30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177" y="3075693"/>
            <a:ext cx="3714750" cy="8191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EB302C-E21D-4B5C-8092-3A234F9D8196}"/>
              </a:ext>
            </a:extLst>
          </p:cNvPr>
          <p:cNvCxnSpPr/>
          <p:nvPr/>
        </p:nvCxnSpPr>
        <p:spPr>
          <a:xfrm>
            <a:off x="4937754" y="-14069"/>
            <a:ext cx="0" cy="6400800"/>
          </a:xfrm>
          <a:prstGeom prst="line">
            <a:avLst/>
          </a:prstGeom>
          <a:ln w="1016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25A70CA6-2A0A-459C-9B1B-D9C1CF7DFA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7964" y="348103"/>
            <a:ext cx="6686550" cy="619125"/>
          </a:xfrm>
          <a:prstGeom prst="rect">
            <a:avLst/>
          </a:prstGeom>
        </p:spPr>
      </p:pic>
      <p:pic>
        <p:nvPicPr>
          <p:cNvPr id="24" name="Picture 23" descr="A picture containing logo&#10;&#10;Description automatically generated">
            <a:extLst>
              <a:ext uri="{FF2B5EF4-FFF2-40B4-BE49-F238E27FC236}">
                <a16:creationId xmlns:a16="http://schemas.microsoft.com/office/drawing/2014/main" id="{BA03B736-5839-4BC8-9935-3A8DA26933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0660" y="980709"/>
            <a:ext cx="4286250" cy="6762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0E5069C-E2DD-48D0-A5C7-050AA6CBA0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0639" y="1900091"/>
            <a:ext cx="6705600" cy="6381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7031F30-9148-4A9B-87E3-5E54A0371D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14609" y="2677327"/>
            <a:ext cx="6086475" cy="6953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229B1C9-7259-40EE-B58A-C5E55F7A0C66}"/>
              </a:ext>
            </a:extLst>
          </p:cNvPr>
          <p:cNvSpPr txBox="1"/>
          <p:nvPr/>
        </p:nvSpPr>
        <p:spPr>
          <a:xfrm>
            <a:off x="5101145" y="3650562"/>
            <a:ext cx="6725093" cy="738664"/>
          </a:xfrm>
          <a:prstGeom prst="rect">
            <a:avLst/>
          </a:prstGeom>
          <a:noFill/>
          <a:ln w="25400"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1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 2.3.1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: Find the charge that requires 120 J of energy to be moved through a potential difference of 20 V.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7369F4-D524-4BBD-81D8-10E57821A2F5}"/>
              </a:ext>
            </a:extLst>
          </p:cNvPr>
          <p:cNvSpPr txBox="1"/>
          <p:nvPr/>
        </p:nvSpPr>
        <p:spPr>
          <a:xfrm>
            <a:off x="5575243" y="4568697"/>
            <a:ext cx="57351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1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: Given, 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= 120 J</a:t>
            </a:r>
            <a:r>
              <a:rPr lang="en-US" sz="21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,  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= 20 V and 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= ?</a:t>
            </a:r>
          </a:p>
        </p:txBody>
      </p:sp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9EF39B19-ACF7-4D71-B367-87FCE58C93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10100" y="5168924"/>
          <a:ext cx="2260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10" imgW="2260440" imgH="672840" progId="Equation.3">
                  <p:embed/>
                </p:oleObj>
              </mc:Choice>
              <mc:Fallback>
                <p:oleObj name="Equation" r:id="rId10" imgW="2260440" imgH="672840" progId="Equation.3">
                  <p:embed/>
                  <p:pic>
                    <p:nvPicPr>
                      <p:cNvPr id="33" name="Object 32">
                        <a:extLst>
                          <a:ext uri="{FF2B5EF4-FFF2-40B4-BE49-F238E27FC236}">
                            <a16:creationId xmlns:a16="http://schemas.microsoft.com/office/drawing/2014/main" id="{9EF39B19-ACF7-4D71-B367-87FCE58C93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10100" y="5168924"/>
                        <a:ext cx="22606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8A49C7D6-7F36-4724-83CA-D66A149AE57D}"/>
              </a:ext>
            </a:extLst>
          </p:cNvPr>
          <p:cNvSpPr txBox="1"/>
          <p:nvPr/>
        </p:nvSpPr>
        <p:spPr>
          <a:xfrm>
            <a:off x="132402" y="4576675"/>
            <a:ext cx="477721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100" b="1" i="0" dirty="0">
                <a:solidFill>
                  <a:srgbClr val="FF0066"/>
                </a:solidFill>
                <a:effectLst/>
                <a:latin typeface="Times New Roman" pitchFamily="18" charset="0"/>
                <a:cs typeface="Times New Roman" pitchFamily="18" charset="0"/>
              </a:rPr>
              <a:t>According to Eq. (2.2)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100" b="1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voltage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is the energy (work done) needed to move a unit charge from one point to another point.</a:t>
            </a:r>
            <a:endParaRPr lang="en-US" sz="2100" b="0" i="0" dirty="0">
              <a:solidFill>
                <a:srgbClr val="000000"/>
              </a:solidFill>
              <a:effectLst/>
              <a:latin typeface="Times-Roman"/>
            </a:endParaRPr>
          </a:p>
        </p:txBody>
      </p:sp>
      <p:pic>
        <p:nvPicPr>
          <p:cNvPr id="3" name="Picture 2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60ADBAAC-99EF-4F55-B830-E717E8C86C2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7604" y="3916671"/>
            <a:ext cx="1238250" cy="638175"/>
          </a:xfrm>
          <a:prstGeom prst="rect">
            <a:avLst/>
          </a:prstGeom>
        </p:spPr>
      </p:pic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443E10DB-2928-4735-9A27-5537565698F9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6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D35FB2-B026-4868-B16D-CFFB5D9EFA9F}"/>
              </a:ext>
            </a:extLst>
          </p:cNvPr>
          <p:cNvSpPr txBox="1"/>
          <p:nvPr/>
        </p:nvSpPr>
        <p:spPr>
          <a:xfrm>
            <a:off x="534572" y="5859269"/>
            <a:ext cx="1118381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i="0" dirty="0">
                <a:solidFill>
                  <a:srgbClr val="FF0066"/>
                </a:solidFill>
                <a:effectLst/>
              </a:rPr>
              <a:t>Practice Book Problem [</a:t>
            </a:r>
            <a:r>
              <a:rPr lang="en-US" sz="2400" b="1" i="0" dirty="0">
                <a:solidFill>
                  <a:srgbClr val="0166B3"/>
                </a:solidFill>
                <a:effectLst/>
              </a:rPr>
              <a:t>SECTION 2.3 </a:t>
            </a:r>
            <a:r>
              <a:rPr lang="en-US" sz="2400" b="1" i="0" dirty="0">
                <a:solidFill>
                  <a:srgbClr val="242021"/>
                </a:solidFill>
                <a:effectLst/>
              </a:rPr>
              <a:t>Voltage] </a:t>
            </a:r>
            <a:r>
              <a:rPr lang="en-US" sz="2400" b="1" i="0" dirty="0">
                <a:solidFill>
                  <a:srgbClr val="C00000"/>
                </a:solidFill>
                <a:effectLst/>
              </a:rPr>
              <a:t>Problems: 7 to 10</a:t>
            </a:r>
            <a:endParaRPr lang="en-US" sz="2400" b="0" i="0" dirty="0"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9167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4" grpId="0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3D183A-FA31-41A4-9E79-2E8772BD6FB1}"/>
              </a:ext>
            </a:extLst>
          </p:cNvPr>
          <p:cNvSpPr/>
          <p:nvPr/>
        </p:nvSpPr>
        <p:spPr>
          <a:xfrm>
            <a:off x="4488005" y="171005"/>
            <a:ext cx="3375838" cy="5001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66F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Voltmeter</a:t>
            </a:r>
            <a:endParaRPr lang="en-US" sz="2800" b="1" cap="all" dirty="0">
              <a:ln w="1905"/>
              <a:solidFill>
                <a:srgbClr val="FF0066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53DB78F-1454-451B-AA4D-4921B9FA86FC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7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B1858F5E-C51F-42FE-BDF1-15212FB93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535" y="2849273"/>
            <a:ext cx="3743325" cy="3409950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D4DB9416-067B-4734-9884-DD6B8460B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40" y="1327114"/>
            <a:ext cx="2955804" cy="3657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CABC69-3D25-4643-A2B1-5DCB61361C4E}"/>
              </a:ext>
            </a:extLst>
          </p:cNvPr>
          <p:cNvSpPr txBox="1"/>
          <p:nvPr/>
        </p:nvSpPr>
        <p:spPr>
          <a:xfrm>
            <a:off x="3585974" y="724806"/>
            <a:ext cx="6029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0" dirty="0">
                <a:solidFill>
                  <a:srgbClr val="FF0066"/>
                </a:solidFill>
                <a:effectLst/>
                <a:latin typeface="Times New Roman" pitchFamily="18" charset="0"/>
                <a:cs typeface="Times New Roman" pitchFamily="18" charset="0"/>
              </a:rPr>
              <a:t>Voltmeter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measures the voltage.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Voltage always measure between two points.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Voltmeter is connected always in </a:t>
            </a:r>
            <a:r>
              <a:rPr lang="en-US" sz="24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parallel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b="0" i="0" dirty="0">
              <a:solidFill>
                <a:srgbClr val="000000"/>
              </a:solidFill>
              <a:effectLst/>
              <a:latin typeface="Times-Roman"/>
            </a:endParaRPr>
          </a:p>
        </p:txBody>
      </p:sp>
      <p:pic>
        <p:nvPicPr>
          <p:cNvPr id="16" name="Picture 1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04C296E-70C6-4A62-8BFB-9F7AFAF1D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014" y="2902295"/>
            <a:ext cx="55911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41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B02DB0-4BF0-49C3-BCC8-8C1880DFEE7B}"/>
              </a:ext>
            </a:extLst>
          </p:cNvPr>
          <p:cNvSpPr/>
          <p:nvPr/>
        </p:nvSpPr>
        <p:spPr>
          <a:xfrm>
            <a:off x="4571187" y="110683"/>
            <a:ext cx="3299481" cy="500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 Current</a:t>
            </a:r>
            <a:endParaRPr lang="en-US" sz="28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624C5A-B615-49B4-99F4-41B13610E5DB}"/>
              </a:ext>
            </a:extLst>
          </p:cNvPr>
          <p:cNvSpPr txBox="1"/>
          <p:nvPr/>
        </p:nvSpPr>
        <p:spPr>
          <a:xfrm>
            <a:off x="391606" y="670304"/>
            <a:ext cx="11389575" cy="4001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000" b="1" i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The applied voltage </a:t>
            </a:r>
            <a:r>
              <a:rPr lang="en-US" sz="20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emf</a:t>
            </a:r>
            <a:r>
              <a:rPr lang="en-US" sz="20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="1" i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 is the starting mechanism —the current is a reaction to the applied voltage.</a:t>
            </a:r>
            <a:endParaRPr lang="en-US" sz="2000" b="0" i="0" dirty="0">
              <a:solidFill>
                <a:srgbClr val="000000"/>
              </a:solidFill>
              <a:effectLst/>
              <a:latin typeface="Times-Roman"/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6065BCE-57FC-49E3-9470-C6F329154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182" y="2340587"/>
            <a:ext cx="5055690" cy="31089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2E0D3F6-7715-46C3-AEA8-AB89D2A11A60}"/>
              </a:ext>
            </a:extLst>
          </p:cNvPr>
          <p:cNvSpPr txBox="1"/>
          <p:nvPr/>
        </p:nvSpPr>
        <p:spPr>
          <a:xfrm>
            <a:off x="391605" y="2301013"/>
            <a:ext cx="4917540" cy="400110"/>
          </a:xfrm>
          <a:prstGeom prst="rect">
            <a:avLst/>
          </a:prstGeom>
          <a:noFill/>
          <a:ln w="25400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Relation Among Current, Charge and Time</a:t>
            </a:r>
            <a:endParaRPr lang="en-US" sz="2000" b="0" i="0" dirty="0">
              <a:solidFill>
                <a:srgbClr val="000000"/>
              </a:solidFill>
              <a:effectLst/>
              <a:latin typeface="Times-Roma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47F8DB-200D-41B9-95C6-07A0AD4AF3BA}"/>
              </a:ext>
            </a:extLst>
          </p:cNvPr>
          <p:cNvSpPr txBox="1"/>
          <p:nvPr/>
        </p:nvSpPr>
        <p:spPr>
          <a:xfrm>
            <a:off x="391606" y="3836287"/>
            <a:ext cx="5995942" cy="1015663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FF0066"/>
                </a:solidFill>
              </a:rPr>
              <a:t>1 Ampere</a:t>
            </a:r>
            <a:r>
              <a:rPr lang="en-US" sz="2000" b="1" dirty="0"/>
              <a:t>: </a:t>
            </a:r>
            <a:r>
              <a:rPr lang="en-US" sz="2000" b="1" dirty="0">
                <a:effectLst/>
              </a:rPr>
              <a:t>If </a:t>
            </a:r>
            <a:r>
              <a:rPr lang="en-US" sz="2000" b="1" dirty="0">
                <a:solidFill>
                  <a:srgbClr val="0000CC"/>
                </a:solidFill>
                <a:effectLst/>
              </a:rPr>
              <a:t>1 C</a:t>
            </a:r>
            <a:r>
              <a:rPr lang="en-US" sz="2000" b="1" dirty="0">
                <a:effectLst/>
              </a:rPr>
              <a:t> [ </a:t>
            </a:r>
            <a:r>
              <a:rPr lang="en-US" sz="2000" dirty="0">
                <a:effectLst/>
              </a:rPr>
              <a:t>or</a:t>
            </a:r>
            <a:r>
              <a:rPr lang="en-US" sz="2000" i="0" dirty="0">
                <a:effectLst/>
                <a:latin typeface="MTSY"/>
              </a:rPr>
              <a:t> </a:t>
            </a:r>
            <a:r>
              <a:rPr lang="en-US" sz="2000" i="0" dirty="0">
                <a:effectLst/>
                <a:latin typeface="Times-Roman"/>
              </a:rPr>
              <a:t>6</a:t>
            </a:r>
            <a:r>
              <a:rPr lang="en-US" sz="2000" i="1" dirty="0">
                <a:effectLst/>
                <a:latin typeface="MTMI"/>
              </a:rPr>
              <a:t>.</a:t>
            </a:r>
            <a:r>
              <a:rPr lang="en-US" sz="2000" i="0" dirty="0">
                <a:effectLst/>
                <a:latin typeface="Times-Roman"/>
              </a:rPr>
              <a:t>24 </a:t>
            </a:r>
            <a:r>
              <a:rPr lang="en-US" sz="2000" i="0" dirty="0">
                <a:effectLst/>
                <a:latin typeface="MTSY"/>
                <a:sym typeface="Symbol" panose="05050102010706020507" pitchFamily="18" charset="2"/>
              </a:rPr>
              <a:t></a:t>
            </a:r>
            <a:r>
              <a:rPr lang="en-US" sz="2000" i="0" dirty="0">
                <a:effectLst/>
                <a:latin typeface="MTSY"/>
              </a:rPr>
              <a:t> </a:t>
            </a:r>
            <a:r>
              <a:rPr lang="en-US" sz="2000" i="0" dirty="0">
                <a:effectLst/>
                <a:latin typeface="Times-Roman"/>
              </a:rPr>
              <a:t>10</a:t>
            </a:r>
            <a:r>
              <a:rPr lang="en-US" sz="2000" i="0" baseline="30000" dirty="0">
                <a:effectLst/>
                <a:latin typeface="Times-Roman"/>
              </a:rPr>
              <a:t>18</a:t>
            </a:r>
            <a:r>
              <a:rPr lang="en-US" sz="2000" dirty="0">
                <a:effectLst/>
              </a:rPr>
              <a:t> electrons</a:t>
            </a:r>
            <a:r>
              <a:rPr lang="en-US" sz="2000" b="1" dirty="0">
                <a:effectLst/>
              </a:rPr>
              <a:t>] charge pass through a conductor in </a:t>
            </a:r>
            <a:r>
              <a:rPr lang="en-US" sz="2000" b="1" dirty="0">
                <a:solidFill>
                  <a:srgbClr val="0000CC"/>
                </a:solidFill>
                <a:effectLst/>
              </a:rPr>
              <a:t>1 second</a:t>
            </a:r>
            <a:r>
              <a:rPr lang="en-US" sz="2000" b="1" dirty="0">
                <a:effectLst/>
              </a:rPr>
              <a:t>, the flow of charge, or current, is said to be </a:t>
            </a:r>
            <a:r>
              <a:rPr lang="en-US" sz="2000" b="1" dirty="0">
                <a:solidFill>
                  <a:srgbClr val="0000CC"/>
                </a:solidFill>
                <a:effectLst/>
              </a:rPr>
              <a:t>1 ampere</a:t>
            </a:r>
            <a:r>
              <a:rPr lang="en-US" sz="2000" b="1" dirty="0">
                <a:effectLst/>
              </a:rPr>
              <a:t> (A).</a:t>
            </a:r>
            <a:r>
              <a:rPr lang="en-US" sz="2000" b="1" dirty="0"/>
              <a:t> </a:t>
            </a:r>
          </a:p>
        </p:txBody>
      </p:sp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AAC49D60-B121-4608-81A9-16A9310F6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05" y="2739007"/>
            <a:ext cx="3957604" cy="109728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ED5C7E5-8816-48D6-81E2-0F665D944DF2}"/>
              </a:ext>
            </a:extLst>
          </p:cNvPr>
          <p:cNvSpPr txBox="1"/>
          <p:nvPr/>
        </p:nvSpPr>
        <p:spPr>
          <a:xfrm>
            <a:off x="391605" y="1192989"/>
            <a:ext cx="11389575" cy="984885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Definition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The rate of charge 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with respect to time 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is known as the electric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fontAlgn="base">
              <a:spcBef>
                <a:spcPct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FF0066"/>
                </a:solidFill>
                <a:ea typeface="Calibri" pitchFamily="34" charset="0"/>
                <a:cs typeface="Times New Roman" pitchFamily="18" charset="0"/>
              </a:rPr>
              <a:t>Letter Symbol</a:t>
            </a:r>
            <a:r>
              <a:rPr kumimoji="0" lang="en-US" sz="2400" u="none" strike="noStrike" cap="none" normalizeH="0" baseline="0" dirty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:</a:t>
            </a:r>
            <a:r>
              <a:rPr kumimoji="0" lang="en-US" sz="2400" b="1" u="none" strike="noStrike" cap="none" normalizeH="0" baseline="0" dirty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u="none" strike="noStrike" cap="none" normalizeH="0" baseline="0" dirty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It is represented by “ </a:t>
            </a:r>
            <a:r>
              <a:rPr kumimoji="0" lang="en-US" sz="2400" i="1" u="none" strike="noStrike" cap="none" normalizeH="0" baseline="0" dirty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I </a:t>
            </a:r>
            <a:r>
              <a:rPr kumimoji="0" lang="en-US" sz="2400" u="none" strike="noStrike" cap="none" normalizeH="0" baseline="0" dirty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”.                                       </a:t>
            </a:r>
            <a:r>
              <a:rPr lang="en-US" sz="24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Unit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Ampere (A).</a:t>
            </a:r>
            <a:endParaRPr lang="en-US" sz="2400" b="0" i="0" dirty="0">
              <a:solidFill>
                <a:srgbClr val="000000"/>
              </a:solidFill>
              <a:effectLst/>
              <a:latin typeface="Times-Roman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CCB2111-5509-45E2-B298-7B87DF59E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112" y="5494700"/>
            <a:ext cx="3013059" cy="640080"/>
          </a:xfrm>
          <a:prstGeom prst="rect">
            <a:avLst/>
          </a:prstGeom>
        </p:spPr>
      </p:pic>
      <p:pic>
        <p:nvPicPr>
          <p:cNvPr id="26" name="Picture 2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3C6CA47-E896-42FD-8514-A6D9DD9A9C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7217" y="5290917"/>
            <a:ext cx="2677310" cy="1005840"/>
          </a:xfrm>
          <a:prstGeom prst="rect">
            <a:avLst/>
          </a:prstGeom>
        </p:spPr>
      </p:pic>
      <p:pic>
        <p:nvPicPr>
          <p:cNvPr id="15" name="Picture 14" descr="A screen shot of numbers and letters&#10;&#10;Description automatically generated with low confidence">
            <a:extLst>
              <a:ext uri="{FF2B5EF4-FFF2-40B4-BE49-F238E27FC236}">
                <a16:creationId xmlns:a16="http://schemas.microsoft.com/office/drawing/2014/main" id="{9997604E-BEEA-4C9B-AF14-E8E6BF8602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158" y="5341161"/>
            <a:ext cx="1519518" cy="914400"/>
          </a:xfrm>
          <a:prstGeom prst="rect">
            <a:avLst/>
          </a:prstGeom>
        </p:spPr>
      </p:pic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CE5D71A5-30CB-46D4-BD5A-0EDAEDB843E7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8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66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3D183A-FA31-41A4-9E79-2E8772BD6FB1}"/>
              </a:ext>
            </a:extLst>
          </p:cNvPr>
          <p:cNvSpPr/>
          <p:nvPr/>
        </p:nvSpPr>
        <p:spPr>
          <a:xfrm>
            <a:off x="4488005" y="144501"/>
            <a:ext cx="3375838" cy="5001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66F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Ammeter</a:t>
            </a:r>
            <a:endParaRPr lang="en-US" sz="2800" b="1" cap="all" dirty="0">
              <a:ln w="1905"/>
              <a:solidFill>
                <a:srgbClr val="FF0066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53DB78F-1454-451B-AA4D-4921B9FA86FC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9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F9AAA31-1205-472B-A429-8A1FB8A6E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991" y="72059"/>
            <a:ext cx="3928918" cy="3749040"/>
          </a:xfrm>
          <a:prstGeom prst="rect">
            <a:avLst/>
          </a:prstGeom>
        </p:spPr>
      </p:pic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3EEDA6C3-A1C7-4B8D-9C07-5C3E7A74D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325" y="3588026"/>
            <a:ext cx="7825626" cy="2743200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2024018-21C7-4C40-A972-F2C6DF302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759" y="3821099"/>
            <a:ext cx="2486025" cy="22383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38A113F-B6F2-453F-84FF-3A952097C8A1}"/>
              </a:ext>
            </a:extLst>
          </p:cNvPr>
          <p:cNvSpPr txBox="1"/>
          <p:nvPr/>
        </p:nvSpPr>
        <p:spPr>
          <a:xfrm>
            <a:off x="350092" y="644638"/>
            <a:ext cx="36548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0" dirty="0">
                <a:solidFill>
                  <a:srgbClr val="FF0066"/>
                </a:solidFill>
                <a:effectLst/>
                <a:latin typeface="Times New Roman" pitchFamily="18" charset="0"/>
                <a:cs typeface="Times New Roman" pitchFamily="18" charset="0"/>
              </a:rPr>
              <a:t>Ammeter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measures the current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 a circuit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Ammeter is always connected in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series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b="0" i="0" dirty="0">
              <a:solidFill>
                <a:srgbClr val="000000"/>
              </a:solidFill>
              <a:effectLst/>
              <a:latin typeface="Times-Roman"/>
            </a:endParaRP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87C2DB9D-932B-46A6-914F-4F14AE779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1683" y="702090"/>
            <a:ext cx="3305410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70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4902</TotalTime>
  <Words>2682</Words>
  <Application>Microsoft Office PowerPoint</Application>
  <PresentationFormat>Widescreen</PresentationFormat>
  <Paragraphs>216</Paragraphs>
  <Slides>34</Slides>
  <Notes>0</Notes>
  <HiddenSlides>0</HiddenSlides>
  <MMClips>1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9" baseType="lpstr">
      <vt:lpstr>Agency FB</vt:lpstr>
      <vt:lpstr>Algerian</vt:lpstr>
      <vt:lpstr>Arial</vt:lpstr>
      <vt:lpstr>Calibri</vt:lpstr>
      <vt:lpstr>Cambria Math</vt:lpstr>
      <vt:lpstr>MTMI</vt:lpstr>
      <vt:lpstr>MTSY</vt:lpstr>
      <vt:lpstr>Times New Roman</vt:lpstr>
      <vt:lpstr>Times-Bold</vt:lpstr>
      <vt:lpstr>Times-Roman</vt:lpstr>
      <vt:lpstr>Univers-Bold</vt:lpstr>
      <vt:lpstr>Vladimir Script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Md. Abdul Mannan</dc:creator>
  <cp:lastModifiedBy>Mohammad Abdul Mannan</cp:lastModifiedBy>
  <cp:revision>147</cp:revision>
  <dcterms:created xsi:type="dcterms:W3CDTF">2021-08-08T10:21:10Z</dcterms:created>
  <dcterms:modified xsi:type="dcterms:W3CDTF">2021-12-16T08:45:28Z</dcterms:modified>
</cp:coreProperties>
</file>