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625" r:id="rId2"/>
    <p:sldId id="1602" r:id="rId3"/>
    <p:sldId id="1603" r:id="rId4"/>
    <p:sldId id="1604" r:id="rId5"/>
    <p:sldId id="1636" r:id="rId6"/>
    <p:sldId id="1606" r:id="rId7"/>
    <p:sldId id="1607" r:id="rId8"/>
    <p:sldId id="1608" r:id="rId9"/>
    <p:sldId id="1609" r:id="rId10"/>
    <p:sldId id="1633" r:id="rId11"/>
    <p:sldId id="1620" r:id="rId12"/>
    <p:sldId id="1621" r:id="rId13"/>
    <p:sldId id="1622" r:id="rId14"/>
    <p:sldId id="1634" r:id="rId15"/>
    <p:sldId id="1635" r:id="rId16"/>
    <p:sldId id="1638" r:id="rId17"/>
    <p:sldId id="1639" r:id="rId18"/>
    <p:sldId id="1627" r:id="rId19"/>
    <p:sldId id="1628" r:id="rId20"/>
    <p:sldId id="1629" r:id="rId21"/>
    <p:sldId id="1630" r:id="rId22"/>
    <p:sldId id="1631" r:id="rId23"/>
    <p:sldId id="1632" r:id="rId24"/>
    <p:sldId id="1640" r:id="rId25"/>
    <p:sldId id="1641" r:id="rId26"/>
    <p:sldId id="1642" r:id="rId27"/>
    <p:sldId id="1844" r:id="rId28"/>
    <p:sldId id="1845" r:id="rId29"/>
    <p:sldId id="1846" r:id="rId30"/>
    <p:sldId id="1847" r:id="rId31"/>
    <p:sldId id="1643" r:id="rId32"/>
    <p:sldId id="1644" r:id="rId33"/>
    <p:sldId id="1645" r:id="rId34"/>
    <p:sldId id="164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66FF"/>
    <a:srgbClr val="008080"/>
    <a:srgbClr val="990000"/>
    <a:srgbClr val="FF9900"/>
    <a:srgbClr val="00CC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4" Type="http://schemas.openxmlformats.org/officeDocument/2006/relationships/image" Target="../media/image1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42852-43D0-497D-9DB5-8ECE5B26E0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B3F16-36A8-4D73-9B27-FC0628D006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B8A1-3926-4871-BEC0-33312997C50D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C7287-4CE2-45BC-BEA0-17F31652C6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3EF42-D2BA-4929-87BA-B53F9C5BA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96DC-FF1D-4EA3-BC9E-50DC9867F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3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097E-A196-4C23-8C6E-4DC66E665E52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D1375-15E5-4149-A6CE-D7738672C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1934A-5EEA-4ED6-9F07-345B3BCA58E1}"/>
              </a:ext>
            </a:extLst>
          </p:cNvPr>
          <p:cNvSpPr/>
          <p:nvPr userDrawn="1"/>
        </p:nvSpPr>
        <p:spPr>
          <a:xfrm>
            <a:off x="0" y="6381706"/>
            <a:ext cx="12191999" cy="45720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American International University-Bangladesh (AIUB)                                    </a:t>
            </a:r>
            <a:r>
              <a:rPr lang="en-GB" sz="2000" b="1" baseline="0" dirty="0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 </a:t>
            </a:r>
            <a:r>
              <a:rPr lang="en-GB" sz="1600" b="1" baseline="0" dirty="0">
                <a:solidFill>
                  <a:schemeClr val="bg1"/>
                </a:solidFill>
                <a:latin typeface="Vladimir Script" panose="03050402040407070305" pitchFamily="66" charset="0"/>
                <a:cs typeface="Times New Roman" panose="02020603050405020304" pitchFamily="18" charset="0"/>
              </a:rPr>
              <a:t>DMAM</a:t>
            </a:r>
            <a:endParaRPr lang="en-GB" sz="2000" b="1" baseline="0" dirty="0">
              <a:solidFill>
                <a:schemeClr val="bg1"/>
              </a:solidFill>
              <a:latin typeface="Vladimir Script" panose="03050402040407070305" pitchFamily="66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FD507-4B8E-4959-8AA1-0A5279501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" y="6400800"/>
            <a:ext cx="45430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449FE-CB22-4C6A-B5D1-D501CF69E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6" y="63817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8939-828B-457B-B9E4-1E56AFED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F387E-85C7-469E-BFF8-BFBE63F9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AFE7-09C6-4170-B46D-B219CCEF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6733-6215-4D4C-8E4F-B4440180CBC3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25A8-12DE-4176-AD53-C37860049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4B96-8C75-45A2-878B-AA31FB1B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9E59-649E-43DC-A1CF-59C348E0B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9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5.png"/><Relationship Id="rId10" Type="http://schemas.openxmlformats.org/officeDocument/2006/relationships/image" Target="../media/image53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5.png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0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4.pn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99.png"/><Relationship Id="rId21" Type="http://schemas.openxmlformats.org/officeDocument/2006/relationships/image" Target="../media/image9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23" Type="http://schemas.openxmlformats.org/officeDocument/2006/relationships/image" Target="../media/image98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06.wmf"/><Relationship Id="rId3" Type="http://schemas.openxmlformats.org/officeDocument/2006/relationships/image" Target="../media/image108.png"/><Relationship Id="rId7" Type="http://schemas.openxmlformats.org/officeDocument/2006/relationships/image" Target="../media/image101.wmf"/><Relationship Id="rId12" Type="http://schemas.openxmlformats.org/officeDocument/2006/relationships/image" Target="../media/image109.png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103.wmf"/><Relationship Id="rId5" Type="http://schemas.openxmlformats.org/officeDocument/2006/relationships/image" Target="../media/image100.wmf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1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02.wmf"/><Relationship Id="rId14" Type="http://schemas.openxmlformats.org/officeDocument/2006/relationships/image" Target="../media/image10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17.wmf"/><Relationship Id="rId5" Type="http://schemas.openxmlformats.org/officeDocument/2006/relationships/image" Target="../media/image118.png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114.wmf"/><Relationship Id="rId9" Type="http://schemas.openxmlformats.org/officeDocument/2006/relationships/image" Target="../media/image11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594836-B53A-4F63-AC79-40EC07BE2642}"/>
              </a:ext>
            </a:extLst>
          </p:cNvPr>
          <p:cNvSpPr/>
          <p:nvPr/>
        </p:nvSpPr>
        <p:spPr>
          <a:xfrm>
            <a:off x="451958" y="247303"/>
            <a:ext cx="39153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will Be Covered: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4A46AE-4ADE-479F-ABD3-07D13080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09" y="970439"/>
            <a:ext cx="10901131" cy="4924425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Efficiency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Series DC Circuit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Two Elements are in Series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Series Resistance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Series Circuit [Current, Voltage Drop in Different Elements]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Different Ways to Sketch the Same Series Circuit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oltage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ivider </a:t>
            </a:r>
            <a:r>
              <a:rPr lang="en-US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ule (VDR)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K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irchhoff’s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oltage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 (KVL)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	Power Distribution in a Series Circuit</a:t>
            </a:r>
          </a:p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Single-Subscript Notation of Voltage</a:t>
            </a:r>
          </a:p>
        </p:txBody>
      </p:sp>
    </p:spTree>
    <p:extLst>
      <p:ext uri="{BB962C8B-B14F-4D97-AF65-F5344CB8AC3E}">
        <p14:creationId xmlns:p14="http://schemas.microsoft.com/office/powerpoint/2010/main" val="2906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1E0B11D-F735-40CB-BC7B-1B80DED785D6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AC7F0-D86D-419F-A7CC-9D48FEB73DC2}"/>
              </a:ext>
            </a:extLst>
          </p:cNvPr>
          <p:cNvSpPr/>
          <p:nvPr/>
        </p:nvSpPr>
        <p:spPr>
          <a:xfrm>
            <a:off x="3142286" y="2136765"/>
            <a:ext cx="5907428" cy="1854354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</a:p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Circuit</a:t>
            </a:r>
            <a:endParaRPr lang="en-US" sz="44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9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6F1AE-AE7F-41ED-B136-85175E254A26}"/>
              </a:ext>
            </a:extLst>
          </p:cNvPr>
          <p:cNvSpPr txBox="1"/>
          <p:nvPr/>
        </p:nvSpPr>
        <p:spPr>
          <a:xfrm>
            <a:off x="266037" y="1342364"/>
            <a:ext cx="431309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300" dirty="0">
                <a:effectLst/>
              </a:rPr>
              <a:t>Two elements are in series if</a:t>
            </a:r>
          </a:p>
          <a:p>
            <a:pPr marL="342900" indent="-342900" algn="just">
              <a:buAutoNum type="arabicPeriod"/>
            </a:pPr>
            <a:r>
              <a:rPr lang="en-US" sz="2300" dirty="0">
                <a:effectLst/>
              </a:rPr>
              <a:t>They have </a:t>
            </a:r>
            <a:r>
              <a:rPr lang="en-US" sz="2300" b="1" dirty="0">
                <a:solidFill>
                  <a:srgbClr val="FF0000"/>
                </a:solidFill>
                <a:effectLst/>
              </a:rPr>
              <a:t>only one terminal in common</a:t>
            </a:r>
            <a:r>
              <a:rPr lang="en-US" sz="2300" dirty="0">
                <a:effectLst/>
              </a:rPr>
              <a:t> (i.e., one lead of one is connected to only one lead of the other).</a:t>
            </a:r>
            <a:endParaRPr lang="en-US" sz="2300" dirty="0"/>
          </a:p>
          <a:p>
            <a:pPr marL="342900" indent="-342900" algn="just">
              <a:buAutoNum type="arabicPeriod"/>
            </a:pPr>
            <a:r>
              <a:rPr lang="en-US" sz="2300" dirty="0">
                <a:effectLst/>
              </a:rPr>
              <a:t>The common point between the two elements is </a:t>
            </a:r>
            <a:r>
              <a:rPr lang="en-US" sz="2300" b="1" dirty="0">
                <a:solidFill>
                  <a:srgbClr val="FF0000"/>
                </a:solidFill>
                <a:effectLst/>
              </a:rPr>
              <a:t>not connected to another current-carrying element</a:t>
            </a:r>
            <a:r>
              <a:rPr lang="en-US" sz="2300" dirty="0">
                <a:effectLst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2300" dirty="0">
                <a:effectLst/>
              </a:rPr>
              <a:t>The current is the same through the two series elements.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DD1E66-67EA-4383-8BA4-295F8693E177}"/>
              </a:ext>
            </a:extLst>
          </p:cNvPr>
          <p:cNvGrpSpPr/>
          <p:nvPr/>
        </p:nvGrpSpPr>
        <p:grpSpPr>
          <a:xfrm>
            <a:off x="4731255" y="712754"/>
            <a:ext cx="2904835" cy="2687085"/>
            <a:chOff x="4731255" y="712754"/>
            <a:chExt cx="2904835" cy="2687085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5AA7E505-5252-44F2-81B3-F9BA5F514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5826" y="712754"/>
              <a:ext cx="2795694" cy="237744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5A0857-73FA-4F88-8A88-4A87AD3F626B}"/>
                </a:ext>
              </a:extLst>
            </p:cNvPr>
            <p:cNvSpPr txBox="1"/>
            <p:nvPr/>
          </p:nvSpPr>
          <p:spPr>
            <a:xfrm>
              <a:off x="4731255" y="2968952"/>
              <a:ext cx="290483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1</a:t>
              </a:r>
              <a:r>
                <a:rPr lang="en-US" sz="2200" dirty="0">
                  <a:effectLst/>
                </a:rPr>
                <a:t> and </a:t>
              </a:r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2 </a:t>
              </a:r>
              <a:r>
                <a:rPr lang="en-US" sz="2200" dirty="0">
                  <a:effectLst/>
                </a:rPr>
                <a:t>are in series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4904AA-74F5-45BB-B31C-B70B9FC80FFB}"/>
              </a:ext>
            </a:extLst>
          </p:cNvPr>
          <p:cNvGrpSpPr/>
          <p:nvPr/>
        </p:nvGrpSpPr>
        <p:grpSpPr>
          <a:xfrm>
            <a:off x="7887545" y="493313"/>
            <a:ext cx="3483994" cy="2949617"/>
            <a:chOff x="7831273" y="718401"/>
            <a:chExt cx="3483994" cy="2949617"/>
          </a:xfrm>
        </p:grpSpPr>
        <p:pic>
          <p:nvPicPr>
            <p:cNvPr id="17" name="Picture 16" descr="Diagram&#10;&#10;Description automatically generated">
              <a:extLst>
                <a:ext uri="{FF2B5EF4-FFF2-40B4-BE49-F238E27FC236}">
                  <a16:creationId xmlns:a16="http://schemas.microsoft.com/office/drawing/2014/main" id="{F35A8F75-3D8A-45D4-9E64-5A7023F4A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1273" y="860420"/>
              <a:ext cx="3469516" cy="23774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1C76D6-C305-4584-BACA-87AD55AE49C5}"/>
                </a:ext>
              </a:extLst>
            </p:cNvPr>
            <p:cNvSpPr txBox="1"/>
            <p:nvPr/>
          </p:nvSpPr>
          <p:spPr>
            <a:xfrm>
              <a:off x="8299289" y="1146647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1</a:t>
              </a:r>
              <a:r>
                <a:rPr lang="en-US" sz="2000" dirty="0">
                  <a:effectLst/>
                </a:rPr>
                <a:t> = 10 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C286BD-873A-4B8E-B1CE-271F4EB5EB54}"/>
                </a:ext>
              </a:extLst>
            </p:cNvPr>
            <p:cNvSpPr txBox="1"/>
            <p:nvPr/>
          </p:nvSpPr>
          <p:spPr>
            <a:xfrm>
              <a:off x="8385120" y="2192253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2</a:t>
              </a:r>
              <a:r>
                <a:rPr lang="en-US" sz="2000" dirty="0">
                  <a:effectLst/>
                </a:rPr>
                <a:t> = 5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5789AA-896F-4E2F-844E-AD7C52FBA303}"/>
                </a:ext>
              </a:extLst>
            </p:cNvPr>
            <p:cNvSpPr txBox="1"/>
            <p:nvPr/>
          </p:nvSpPr>
          <p:spPr>
            <a:xfrm>
              <a:off x="9569198" y="718401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3</a:t>
              </a:r>
              <a:r>
                <a:rPr lang="en-US" sz="2000" dirty="0">
                  <a:effectLst/>
                </a:rPr>
                <a:t> = 5 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6DE24E-FCFB-4B75-B5FC-65D5BA95F16A}"/>
                </a:ext>
              </a:extLst>
            </p:cNvPr>
            <p:cNvSpPr txBox="1"/>
            <p:nvPr/>
          </p:nvSpPr>
          <p:spPr>
            <a:xfrm>
              <a:off x="8149845" y="2898577"/>
              <a:ext cx="3165422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1</a:t>
              </a:r>
              <a:r>
                <a:rPr lang="en-US" sz="2200" dirty="0">
                  <a:effectLst/>
                </a:rPr>
                <a:t> and </a:t>
              </a:r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2 </a:t>
              </a:r>
              <a:r>
                <a:rPr lang="en-US" sz="2200" dirty="0">
                  <a:effectLst/>
                </a:rPr>
                <a:t>are not in series</a:t>
              </a:r>
            </a:p>
            <a:p>
              <a:pPr algn="ctr"/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2</a:t>
              </a:r>
              <a:r>
                <a:rPr lang="en-US" sz="2200" dirty="0">
                  <a:effectLst/>
                </a:rPr>
                <a:t> and </a:t>
              </a:r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3 </a:t>
              </a:r>
              <a:r>
                <a:rPr lang="en-US" sz="2200" dirty="0">
                  <a:effectLst/>
                </a:rPr>
                <a:t>are not in series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69CC3-8ABB-4382-8537-03777A3C6651}"/>
              </a:ext>
            </a:extLst>
          </p:cNvPr>
          <p:cNvGrpSpPr/>
          <p:nvPr/>
        </p:nvGrpSpPr>
        <p:grpSpPr>
          <a:xfrm>
            <a:off x="4634445" y="3544987"/>
            <a:ext cx="3469516" cy="2653267"/>
            <a:chOff x="7831273" y="718401"/>
            <a:chExt cx="3469516" cy="2653267"/>
          </a:xfrm>
        </p:grpSpPr>
        <p:pic>
          <p:nvPicPr>
            <p:cNvPr id="28" name="Picture 27" descr="Diagram&#10;&#10;Description automatically generated">
              <a:extLst>
                <a:ext uri="{FF2B5EF4-FFF2-40B4-BE49-F238E27FC236}">
                  <a16:creationId xmlns:a16="http://schemas.microsoft.com/office/drawing/2014/main" id="{60CE9FEF-33AF-4206-B05E-E2E1B336F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1273" y="860420"/>
              <a:ext cx="3469516" cy="237744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989AA7-3DBB-4F8D-8F77-204E338868E2}"/>
                </a:ext>
              </a:extLst>
            </p:cNvPr>
            <p:cNvSpPr txBox="1"/>
            <p:nvPr/>
          </p:nvSpPr>
          <p:spPr>
            <a:xfrm>
              <a:off x="8299289" y="1146647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1</a:t>
              </a:r>
              <a:r>
                <a:rPr lang="en-US" sz="2000" dirty="0">
                  <a:effectLst/>
                </a:rPr>
                <a:t> = 5 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E1AD8F-50F3-484B-9E94-5595ED62903F}"/>
                </a:ext>
              </a:extLst>
            </p:cNvPr>
            <p:cNvSpPr txBox="1"/>
            <p:nvPr/>
          </p:nvSpPr>
          <p:spPr>
            <a:xfrm>
              <a:off x="8385120" y="2192253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2</a:t>
              </a:r>
              <a:r>
                <a:rPr lang="en-US" sz="2000" dirty="0">
                  <a:effectLst/>
                </a:rPr>
                <a:t> = 5 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1F722-0E70-4F24-81E6-F056C38224B0}"/>
                </a:ext>
              </a:extLst>
            </p:cNvPr>
            <p:cNvSpPr txBox="1"/>
            <p:nvPr/>
          </p:nvSpPr>
          <p:spPr>
            <a:xfrm>
              <a:off x="9569198" y="718401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3</a:t>
              </a:r>
              <a:r>
                <a:rPr lang="en-US" sz="2000" dirty="0">
                  <a:effectLst/>
                </a:rPr>
                <a:t> = </a:t>
              </a:r>
              <a:r>
                <a:rPr lang="en-US" sz="2000" b="1" dirty="0">
                  <a:effectLst/>
                </a:rPr>
                <a:t>0</a:t>
              </a:r>
              <a:r>
                <a:rPr lang="en-US" sz="2000" dirty="0">
                  <a:effectLst/>
                </a:rPr>
                <a:t> 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C3347-FC5D-4597-BC4A-C511D4A10CCD}"/>
                </a:ext>
              </a:extLst>
            </p:cNvPr>
            <p:cNvSpPr txBox="1"/>
            <p:nvPr/>
          </p:nvSpPr>
          <p:spPr>
            <a:xfrm>
              <a:off x="8093573" y="2940781"/>
              <a:ext cx="316542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1</a:t>
              </a:r>
              <a:r>
                <a:rPr lang="en-US" sz="2200" dirty="0">
                  <a:effectLst/>
                </a:rPr>
                <a:t> and </a:t>
              </a:r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2 </a:t>
              </a:r>
              <a:r>
                <a:rPr lang="en-US" sz="2200" dirty="0">
                  <a:effectLst/>
                </a:rPr>
                <a:t>may be in series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8E2F-49C3-4917-BE6B-4E6ACAD0A8F5}"/>
              </a:ext>
            </a:extLst>
          </p:cNvPr>
          <p:cNvGrpSpPr/>
          <p:nvPr/>
        </p:nvGrpSpPr>
        <p:grpSpPr>
          <a:xfrm>
            <a:off x="8431198" y="3579751"/>
            <a:ext cx="3469516" cy="2653267"/>
            <a:chOff x="7831273" y="718401"/>
            <a:chExt cx="3469516" cy="2653267"/>
          </a:xfrm>
        </p:grpSpPr>
        <p:pic>
          <p:nvPicPr>
            <p:cNvPr id="34" name="Picture 33" descr="Diagram&#10;&#10;Description automatically generated">
              <a:extLst>
                <a:ext uri="{FF2B5EF4-FFF2-40B4-BE49-F238E27FC236}">
                  <a16:creationId xmlns:a16="http://schemas.microsoft.com/office/drawing/2014/main" id="{B0BDC588-4876-42F2-90E4-910452C52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31273" y="860420"/>
              <a:ext cx="3469516" cy="237744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49A6CC-EB87-4F55-BB02-043FA800AE25}"/>
                </a:ext>
              </a:extLst>
            </p:cNvPr>
            <p:cNvSpPr txBox="1"/>
            <p:nvPr/>
          </p:nvSpPr>
          <p:spPr>
            <a:xfrm>
              <a:off x="8299289" y="1146647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1</a:t>
              </a:r>
              <a:r>
                <a:rPr lang="en-US" sz="2000" dirty="0">
                  <a:effectLst/>
                </a:rPr>
                <a:t> = 5 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DE6DE5-3234-41E5-9E40-0F4097C0FA01}"/>
                </a:ext>
              </a:extLst>
            </p:cNvPr>
            <p:cNvSpPr txBox="1"/>
            <p:nvPr/>
          </p:nvSpPr>
          <p:spPr>
            <a:xfrm>
              <a:off x="8385120" y="2192253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2</a:t>
              </a:r>
              <a:r>
                <a:rPr lang="en-US" sz="2000" dirty="0">
                  <a:effectLst/>
                </a:rPr>
                <a:t> = </a:t>
              </a:r>
              <a:r>
                <a:rPr lang="en-US" sz="2000" b="1" dirty="0">
                  <a:effectLst/>
                </a:rPr>
                <a:t>0</a:t>
              </a:r>
              <a:r>
                <a:rPr lang="en-US" sz="2000" dirty="0">
                  <a:effectLst/>
                </a:rPr>
                <a:t> 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DF94D8-3287-486E-BDD0-9369CBA6BD09}"/>
                </a:ext>
              </a:extLst>
            </p:cNvPr>
            <p:cNvSpPr txBox="1"/>
            <p:nvPr/>
          </p:nvSpPr>
          <p:spPr>
            <a:xfrm>
              <a:off x="9569198" y="718401"/>
              <a:ext cx="12082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>
                  <a:solidFill>
                    <a:srgbClr val="0066FF"/>
                  </a:solidFill>
                  <a:effectLst/>
                </a:rPr>
                <a:t>I</a:t>
              </a:r>
              <a:r>
                <a:rPr lang="en-US" sz="2000" baseline="-25000" dirty="0">
                  <a:solidFill>
                    <a:srgbClr val="0066FF"/>
                  </a:solidFill>
                  <a:effectLst/>
                </a:rPr>
                <a:t>3</a:t>
              </a:r>
              <a:r>
                <a:rPr lang="en-US" sz="2000" dirty="0">
                  <a:effectLst/>
                </a:rPr>
                <a:t> = 5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0E9E39-98EC-4CB2-806D-C257D1E98241}"/>
                </a:ext>
              </a:extLst>
            </p:cNvPr>
            <p:cNvSpPr txBox="1"/>
            <p:nvPr/>
          </p:nvSpPr>
          <p:spPr>
            <a:xfrm>
              <a:off x="8093573" y="2940781"/>
              <a:ext cx="316542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1</a:t>
              </a:r>
              <a:r>
                <a:rPr lang="en-US" sz="2200" dirty="0">
                  <a:effectLst/>
                </a:rPr>
                <a:t> and </a:t>
              </a:r>
              <a:r>
                <a:rPr lang="en-US" sz="2200" i="1" dirty="0">
                  <a:effectLst/>
                </a:rPr>
                <a:t>R</a:t>
              </a:r>
              <a:r>
                <a:rPr lang="en-US" sz="2200" baseline="-25000" dirty="0">
                  <a:effectLst/>
                </a:rPr>
                <a:t>3 </a:t>
              </a:r>
              <a:r>
                <a:rPr lang="en-US" sz="2200" dirty="0">
                  <a:effectLst/>
                </a:rPr>
                <a:t>may be in series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226B848-041C-4B14-9150-D314045F116B}"/>
              </a:ext>
            </a:extLst>
          </p:cNvPr>
          <p:cNvSpPr/>
          <p:nvPr/>
        </p:nvSpPr>
        <p:spPr>
          <a:xfrm>
            <a:off x="3464217" y="94515"/>
            <a:ext cx="552503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Elements are in Series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2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3464217" y="167085"/>
            <a:ext cx="552503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Series Resistance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929253-2446-40CF-8811-292252FE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99" y="3527679"/>
            <a:ext cx="5620999" cy="664522"/>
          </a:xfrm>
          <a:prstGeom prst="rect">
            <a:avLst/>
          </a:prstGeom>
        </p:spPr>
      </p:pic>
      <p:sp>
        <p:nvSpPr>
          <p:cNvPr id="24" name="Text Box 4">
            <a:extLst>
              <a:ext uri="{FF2B5EF4-FFF2-40B4-BE49-F238E27FC236}">
                <a16:creationId xmlns:a16="http://schemas.microsoft.com/office/drawing/2014/main" id="{8189589D-1854-430B-A3EF-C280BC74A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7" y="763147"/>
            <a:ext cx="11105321" cy="261610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300"/>
              </a:spcAft>
              <a:buSzPts val="1000"/>
              <a:tabLst>
                <a:tab pos="342900" algn="l"/>
              </a:tabLst>
            </a:pPr>
            <a:r>
              <a:rPr lang="en-US" sz="22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Total or Net or Effective Resistance</a:t>
            </a:r>
            <a:r>
              <a:rPr lang="en-US" sz="22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 a Series Circuit or </a:t>
            </a:r>
            <a:r>
              <a:rPr lang="en-US" sz="22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Branch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total resistance of a series configuration is the sum of the value of individual resistance, that is Eq. (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more resistors we add in series, the greater the resistance, no matter what their value.</a:t>
            </a:r>
          </a:p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total resistance greater than the value of all the individual resistance , that is Eq. (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5.1.1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spcAft>
                <a:spcPts val="300"/>
              </a:spcAft>
              <a:buClr>
                <a:srgbClr val="000099"/>
              </a:buClr>
              <a:buSzPts val="1000"/>
              <a:buFont typeface="Wingdings" panose="05000000000000000000" pitchFamily="2" charset="2"/>
              <a:buChar char="v"/>
              <a:tabLst>
                <a:tab pos="342900" algn="l"/>
              </a:tabLst>
            </a:pP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total resistance of </a:t>
            </a:r>
            <a:r>
              <a:rPr lang="en-US" sz="22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resistors of the same value in series is simply </a:t>
            </a:r>
            <a:r>
              <a:rPr lang="en-US" sz="22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multiply the value of one of the resistors by the number in series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that is as Eq. (</a:t>
            </a:r>
            <a:r>
              <a:rPr lang="en-US" sz="2200" b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sz="22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5" name="Picture 24" descr="Diagram, schematic&#10;&#10;Description automatically generated">
            <a:extLst>
              <a:ext uri="{FF2B5EF4-FFF2-40B4-BE49-F238E27FC236}">
                <a16:creationId xmlns:a16="http://schemas.microsoft.com/office/drawing/2014/main" id="{ED35FD02-4299-48FE-9295-C6BA426BD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786" y="3444873"/>
            <a:ext cx="5695950" cy="2886075"/>
          </a:xfrm>
          <a:prstGeom prst="rect">
            <a:avLst/>
          </a:prstGeom>
        </p:spPr>
      </p:pic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26773E1-5BF7-443C-80FC-379CD0B72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699" y="4338926"/>
          <a:ext cx="384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5" imgW="3848040" imgH="380880" progId="Equation.3">
                  <p:embed/>
                </p:oleObj>
              </mc:Choice>
              <mc:Fallback>
                <p:oleObj name="Equation" r:id="rId5" imgW="3848040" imgH="380880" progId="Equation.3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626773E1-5BF7-443C-80FC-379CD0B72D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699" y="4338926"/>
                        <a:ext cx="38481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4C7E07D7-672E-477E-A61C-383074B1F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99" y="4887910"/>
            <a:ext cx="3316511" cy="664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8FE2CB-B075-45D3-9A1A-3A9C47F2C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90" y="5661393"/>
            <a:ext cx="470647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09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368FFA8-0FB4-4C1D-80BC-BCEED2A3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47" y="418194"/>
            <a:ext cx="5733288" cy="3017520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91DAB53E-462A-4B4C-A2DA-21E3EC81B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2" y="3906331"/>
            <a:ext cx="5880113" cy="19202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07C1F2-11C9-4D73-8CA9-659E03AA4873}"/>
              </a:ext>
            </a:extLst>
          </p:cNvPr>
          <p:cNvCxnSpPr/>
          <p:nvPr/>
        </p:nvCxnSpPr>
        <p:spPr>
          <a:xfrm>
            <a:off x="6154056" y="0"/>
            <a:ext cx="0" cy="6420954"/>
          </a:xfrm>
          <a:prstGeom prst="line">
            <a:avLst/>
          </a:prstGeom>
          <a:ln w="508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6654FCC8-6373-4A8E-B7BF-4A05AA40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23" y="391233"/>
            <a:ext cx="5721992" cy="4114800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62B23478-8A82-468E-B8DA-ACEE637B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191" y="4567328"/>
            <a:ext cx="5770334" cy="1280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6BA6E3-3147-4A6F-8DE4-45B670D6E8B2}"/>
              </a:ext>
            </a:extLst>
          </p:cNvPr>
          <p:cNvSpPr txBox="1"/>
          <p:nvPr/>
        </p:nvSpPr>
        <p:spPr>
          <a:xfrm>
            <a:off x="388800" y="5895562"/>
            <a:ext cx="113526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5.2 Series Resistance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1, 2, 5,6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60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20" y="713964"/>
            <a:ext cx="9988548" cy="55778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3816913" y="130630"/>
            <a:ext cx="4334309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9BD7119-C087-455D-B6C3-5F426BBB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49" y="1305837"/>
            <a:ext cx="2543175" cy="1514475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C9ADD0-1270-408D-8422-EA74DC6D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10" y="1305837"/>
            <a:ext cx="2390775" cy="1543050"/>
          </a:xfrm>
          <a:prstGeom prst="rect">
            <a:avLst/>
          </a:prstGeom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9F5A044A-C98A-47B9-A907-D007F56A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771" y="1449959"/>
            <a:ext cx="3638550" cy="1638300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40BDBBE1-7F41-43F5-B34D-4382B5207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49" y="4193899"/>
            <a:ext cx="2457450" cy="1809750"/>
          </a:xfrm>
          <a:prstGeom prst="rect">
            <a:avLst/>
          </a:prstGeom>
        </p:spPr>
      </p:pic>
      <p:pic>
        <p:nvPicPr>
          <p:cNvPr id="20" name="Picture 19" descr="Diagram, schematic&#10;&#10;Description automatically generated">
            <a:extLst>
              <a:ext uri="{FF2B5EF4-FFF2-40B4-BE49-F238E27FC236}">
                <a16:creationId xmlns:a16="http://schemas.microsoft.com/office/drawing/2014/main" id="{3C1A3AC8-9317-44EA-BDBC-C9AF16CCB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699" y="4136547"/>
            <a:ext cx="2286000" cy="2143125"/>
          </a:xfrm>
          <a:prstGeom prst="rect">
            <a:avLst/>
          </a:prstGeom>
        </p:spPr>
      </p:pic>
      <p:pic>
        <p:nvPicPr>
          <p:cNvPr id="22" name="Picture 21" descr="Chart, diagram&#10;&#10;Description automatically generated">
            <a:extLst>
              <a:ext uri="{FF2B5EF4-FFF2-40B4-BE49-F238E27FC236}">
                <a16:creationId xmlns:a16="http://schemas.microsoft.com/office/drawing/2014/main" id="{EB027C5D-501B-42AF-B00E-16511CBBD1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880" y="4431822"/>
            <a:ext cx="3105150" cy="1847850"/>
          </a:xfrm>
          <a:prstGeom prst="rect">
            <a:avLst/>
          </a:prstGeom>
        </p:spPr>
      </p:pic>
      <p:sp>
        <p:nvSpPr>
          <p:cNvPr id="23" name="Text Box 4">
            <a:extLst>
              <a:ext uri="{FF2B5EF4-FFF2-40B4-BE49-F238E27FC236}">
                <a16:creationId xmlns:a16="http://schemas.microsoft.com/office/drawing/2014/main" id="{A2540473-E511-4229-8CAE-829D69624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16" y="624068"/>
            <a:ext cx="10496744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of </a:t>
            </a:r>
            <a:r>
              <a:rPr lang="en-US" sz="2400" b="1" i="1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for the following cases of the reading of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OHM METER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71FDA7C3-1F63-4F5D-A808-40AAD100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16" y="3525249"/>
            <a:ext cx="8880758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reading of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OHM METER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for the following cases?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3816913" y="130630"/>
            <a:ext cx="4334309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08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3464217" y="94515"/>
            <a:ext cx="552503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Series Circuit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FC043F8-375D-4C04-B194-390D5D6C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6" y="588590"/>
            <a:ext cx="10496744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series circuit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one in which several resistances are connected one after the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828817D-9379-4097-A56A-649E976E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05" y="2636995"/>
            <a:ext cx="6590508" cy="120032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4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of a series circuit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According ohm’s law, the current of the following circuit is as follows:</a:t>
            </a:r>
          </a:p>
        </p:txBody>
      </p:sp>
      <p:pic>
        <p:nvPicPr>
          <p:cNvPr id="18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id="{4420DC14-0474-48D4-B768-04707C4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26" y="2086534"/>
            <a:ext cx="5149545" cy="2743200"/>
          </a:xfrm>
          <a:prstGeom prst="rect">
            <a:avLst/>
          </a:prstGeom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56D93B7C-D9CA-46BE-8746-60C630A8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95" y="1054921"/>
            <a:ext cx="11406722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4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a series circuit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The current is the same at every point in a series circuit, that is as following equation for the following circuit.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1A22DB-EDCB-4DB7-A3E6-1BD81D0E4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513" y="2076225"/>
            <a:ext cx="3124638" cy="548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73491C-47EE-46CA-AC84-73F4319E9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283" y="3446631"/>
            <a:ext cx="2646381" cy="822960"/>
          </a:xfrm>
          <a:prstGeom prst="rect">
            <a:avLst/>
          </a:prstGeom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9B9C6C40-A1FE-4054-8663-A12A95EE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59" y="4205679"/>
            <a:ext cx="6240382" cy="120032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Voltage drop</a:t>
            </a:r>
            <a:r>
              <a:rPr lang="en-US" sz="24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across individual resistance in a series circuit</a:t>
            </a:r>
            <a:r>
              <a:rPr lang="en-US" sz="2400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According ohm’s law, the of the following circuit is as follows: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258CBCC-9BAD-4427-AF50-55C13D735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2476" y="4835733"/>
          <a:ext cx="384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6" imgW="3848040" imgH="380880" progId="Equation.3">
                  <p:embed/>
                </p:oleObj>
              </mc:Choice>
              <mc:Fallback>
                <p:oleObj name="Equation" r:id="rId6" imgW="3848040" imgH="38088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258CBCC-9BAD-4427-AF50-55C13D7350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72476" y="4835733"/>
                        <a:ext cx="3848100" cy="381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588A4D09-9BCF-4A2A-A762-D2D79812D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650" y="5378448"/>
            <a:ext cx="6240382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2C0DD1B-E19B-48AC-885A-7490676BAB09}"/>
              </a:ext>
            </a:extLst>
          </p:cNvPr>
          <p:cNvGrpSpPr/>
          <p:nvPr/>
        </p:nvGrpSpPr>
        <p:grpSpPr>
          <a:xfrm>
            <a:off x="7743470" y="5376065"/>
            <a:ext cx="3692337" cy="781708"/>
            <a:chOff x="6243765" y="5202632"/>
            <a:chExt cx="3692337" cy="78170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914B5D-4D7C-4C56-8D32-13FE22C07070}"/>
                </a:ext>
              </a:extLst>
            </p:cNvPr>
            <p:cNvSpPr/>
            <p:nvPr/>
          </p:nvSpPr>
          <p:spPr>
            <a:xfrm>
              <a:off x="6243765" y="5202632"/>
              <a:ext cx="3692337" cy="7817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4609B848-CE73-4606-AFB8-C371FBFD9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76781" y="5211504"/>
            <a:ext cx="32512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7" name="Equation" r:id="rId9" imgW="3251160" imgH="723600" progId="Equation.3">
                    <p:embed/>
                  </p:oleObj>
                </mc:Choice>
                <mc:Fallback>
                  <p:oleObj name="Equation" r:id="rId9" imgW="3251160" imgH="723600" progId="Equation.3">
                    <p:embed/>
                    <p:pic>
                      <p:nvPicPr>
                        <p:cNvPr id="20" name="Object 19">
                          <a:extLst>
                            <a:ext uri="{FF2B5EF4-FFF2-40B4-BE49-F238E27FC236}">
                              <a16:creationId xmlns:a16="http://schemas.microsoft.com/office/drawing/2014/main" id="{4609B848-CE73-4606-AFB8-C371FBFD9C2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76781" y="5211504"/>
                          <a:ext cx="3251200" cy="7239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5201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3DB556F-F6AB-4CEB-86CE-738168A962F6}"/>
              </a:ext>
            </a:extLst>
          </p:cNvPr>
          <p:cNvSpPr/>
          <p:nvPr/>
        </p:nvSpPr>
        <p:spPr>
          <a:xfrm>
            <a:off x="1457739" y="139167"/>
            <a:ext cx="8945218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to Sketch the Same Series Circuit</a:t>
            </a:r>
            <a:endParaRPr lang="en-US" sz="2800" b="1" cap="all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CF2530CF-4251-432C-B53A-ACEA21B6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7" y="3295051"/>
            <a:ext cx="3338348" cy="3017520"/>
          </a:xfrm>
          <a:prstGeom prst="rect">
            <a:avLst/>
          </a:prstGeom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A85BE76-1DA1-442A-AD18-D01AE89D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456" y="3203611"/>
            <a:ext cx="2903088" cy="3108960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CC6FDD5D-CD34-4D50-A2FA-EB85D7266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290" y="3127010"/>
            <a:ext cx="2886151" cy="3200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60F4FE-3358-4A88-A320-B7768D20DDFE}"/>
              </a:ext>
            </a:extLst>
          </p:cNvPr>
          <p:cNvCxnSpPr/>
          <p:nvPr/>
        </p:nvCxnSpPr>
        <p:spPr>
          <a:xfrm>
            <a:off x="-16923" y="3154718"/>
            <a:ext cx="12207240" cy="0"/>
          </a:xfrm>
          <a:prstGeom prst="line">
            <a:avLst/>
          </a:prstGeom>
          <a:ln w="1016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E16E97F4-9A8D-4A5F-8060-4596BEA4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803" y="802096"/>
            <a:ext cx="2590800" cy="2133600"/>
          </a:xfrm>
          <a:prstGeom prst="rect">
            <a:avLst/>
          </a:prstGeom>
        </p:spPr>
      </p:pic>
      <p:pic>
        <p:nvPicPr>
          <p:cNvPr id="23" name="Picture 22" descr="Diagram, schematic&#10;&#10;Description automatically generated">
            <a:extLst>
              <a:ext uri="{FF2B5EF4-FFF2-40B4-BE49-F238E27FC236}">
                <a16:creationId xmlns:a16="http://schemas.microsoft.com/office/drawing/2014/main" id="{A9AA1A3C-7843-41AA-95A1-2155E49DE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220" y="765837"/>
            <a:ext cx="2600325" cy="2019300"/>
          </a:xfrm>
          <a:prstGeom prst="rect">
            <a:avLst/>
          </a:prstGeom>
        </p:spPr>
      </p:pic>
      <p:pic>
        <p:nvPicPr>
          <p:cNvPr id="25" name="Picture 24" descr="Diagram, schematic&#10;&#10;Description automatically generated">
            <a:extLst>
              <a:ext uri="{FF2B5EF4-FFF2-40B4-BE49-F238E27FC236}">
                <a16:creationId xmlns:a16="http://schemas.microsoft.com/office/drawing/2014/main" id="{C890142A-3AFA-4F72-AE9D-3E0BD6BF1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167" y="717015"/>
            <a:ext cx="15716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9AB3DF5-19DD-4271-A7AC-51207BA0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7" y="350000"/>
            <a:ext cx="6168899" cy="1463040"/>
          </a:xfrm>
          <a:prstGeom prst="rect">
            <a:avLst/>
          </a:prstGeom>
        </p:spPr>
      </p:pic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C4EEB286-2B28-48D8-B77B-C5B6D2AC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35" y="209323"/>
            <a:ext cx="4459626" cy="3017520"/>
          </a:xfrm>
          <a:prstGeom prst="rect">
            <a:avLst/>
          </a:prstGeom>
        </p:spPr>
      </p:pic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33836350-F809-4750-B9E5-E74578BC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40" y="2600750"/>
            <a:ext cx="5478366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9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, schematic&#10;&#10;Description automatically generated">
            <a:extLst>
              <a:ext uri="{FF2B5EF4-FFF2-40B4-BE49-F238E27FC236}">
                <a16:creationId xmlns:a16="http://schemas.microsoft.com/office/drawing/2014/main" id="{FED1A6B0-CC90-4C5B-A01F-0E0FF622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796" y="607620"/>
            <a:ext cx="4431324" cy="2743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0FDA27-A106-4A30-9BA6-A3589C88D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99" y="287580"/>
            <a:ext cx="7540142" cy="640080"/>
          </a:xfrm>
          <a:prstGeom prst="rect">
            <a:avLst/>
          </a:prstGeom>
        </p:spPr>
      </p:pic>
      <p:pic>
        <p:nvPicPr>
          <p:cNvPr id="28" name="Picture 27" descr="Text, letter&#10;&#10;Description automatically generated">
            <a:extLst>
              <a:ext uri="{FF2B5EF4-FFF2-40B4-BE49-F238E27FC236}">
                <a16:creationId xmlns:a16="http://schemas.microsoft.com/office/drawing/2014/main" id="{E8C38069-85BF-418C-B62E-4A702805F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10" y="1371600"/>
            <a:ext cx="7219302" cy="4206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066A22-554B-427A-8833-06A820EFA004}"/>
              </a:ext>
            </a:extLst>
          </p:cNvPr>
          <p:cNvSpPr txBox="1"/>
          <p:nvPr/>
        </p:nvSpPr>
        <p:spPr>
          <a:xfrm>
            <a:off x="388800" y="5853358"/>
            <a:ext cx="113526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5.3 Series Circuit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7 to 11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400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281C01-AE84-48C0-B45A-02F934206743}"/>
              </a:ext>
            </a:extLst>
          </p:cNvPr>
          <p:cNvSpPr/>
          <p:nvPr/>
        </p:nvSpPr>
        <p:spPr>
          <a:xfrm>
            <a:off x="4734387" y="133931"/>
            <a:ext cx="2539018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Energy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61B0CE-BD46-4116-A55A-15DA749B8601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422168-6353-4763-BFE2-0CCD78498AED}"/>
              </a:ext>
            </a:extLst>
          </p:cNvPr>
          <p:cNvSpPr txBox="1"/>
          <p:nvPr/>
        </p:nvSpPr>
        <p:spPr>
          <a:xfrm>
            <a:off x="401211" y="826726"/>
            <a:ext cx="11443785" cy="216982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For power, which is the rate of doing work, to produce an energy conversion of any form, it must be used over a period of time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The capacity or ability to do work is called energy.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ea typeface="Calibri" pitchFamily="34" charset="0"/>
                <a:cs typeface="Times New Roman" pitchFamily="18" charset="0"/>
              </a:rPr>
              <a:t>Letter Symbol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It is represented by “ 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W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Watt-s (W-s) or kilowatt-hour (kWh).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62ED2-80A4-448C-AC0D-DF3D6DEDDD32}"/>
              </a:ext>
            </a:extLst>
          </p:cNvPr>
          <p:cNvSpPr/>
          <p:nvPr/>
        </p:nvSpPr>
        <p:spPr>
          <a:xfrm>
            <a:off x="375543" y="3129548"/>
            <a:ext cx="1141318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sz="23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Times New Roman" pitchFamily="18" charset="0"/>
              </a:rPr>
              <a:t>Equation of Energy</a:t>
            </a:r>
            <a:r>
              <a:rPr kumimoji="0" lang="en-US" sz="2300" b="1" i="1" u="none" strike="noStrike" cap="none" normalizeH="0" baseline="0" dirty="0">
                <a:ln>
                  <a:noFill/>
                </a:ln>
                <a:solidFill>
                  <a:srgbClr val="0F449A"/>
                </a:solidFill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300" b="1" i="1" u="none" strike="noStrike" cap="none" normalizeH="0" dirty="0">
                <a:ln>
                  <a:noFill/>
                </a:ln>
                <a:solidFill>
                  <a:srgbClr val="0F449A"/>
                </a:solidFill>
                <a:effectLst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2300" u="none" strike="noStrike" cap="none" normalizeH="0" baseline="0" dirty="0">
                <a:ln>
                  <a:noFill/>
                </a:ln>
                <a:solidFill>
                  <a:srgbClr val="0F449A"/>
                </a:solidFill>
                <a:effectLst/>
                <a:ea typeface="Calibri" pitchFamily="34" charset="0"/>
                <a:cs typeface="Times New Roman" pitchFamily="18" charset="0"/>
              </a:rPr>
              <a:t>The energy (W) lost or gained by any system is therefore determined by </a:t>
            </a:r>
            <a:endParaRPr lang="en-US" sz="2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46F29-FF43-4E3A-9409-F0399934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8" y="3634620"/>
            <a:ext cx="559117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C41F7-E5D5-43CE-9A87-E843221A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2" y="4830751"/>
            <a:ext cx="5572125" cy="53340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1FE6A1A-9CF9-4BE8-B62B-1B2C1AEE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2" y="5481053"/>
            <a:ext cx="5705475" cy="847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FD6435-F454-4334-BDB2-4076EDBB9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46" y="4173440"/>
            <a:ext cx="3505504" cy="506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680847-72A0-43E4-8A68-FA3ABAA3A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661" y="3751025"/>
            <a:ext cx="4810161" cy="11583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66CB3C-2DF1-4324-AAAF-CD267A004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525" y="5067935"/>
            <a:ext cx="4913802" cy="11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2569029" y="94515"/>
            <a:ext cx="6420224" cy="9310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5.7 Voltage Division in Series Circuit</a:t>
            </a:r>
          </a:p>
          <a:p>
            <a:pPr algn="ctr"/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oltage </a:t>
            </a: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ivider </a:t>
            </a: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ule (VDR)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 descr="Diagram, schematic&#10;&#10;Description automatically generated">
            <a:extLst>
              <a:ext uri="{FF2B5EF4-FFF2-40B4-BE49-F238E27FC236}">
                <a16:creationId xmlns:a16="http://schemas.microsoft.com/office/drawing/2014/main" id="{4420DC14-0474-48D4-B768-04707C46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787" y="4057922"/>
            <a:ext cx="4291288" cy="2286000"/>
          </a:xfrm>
          <a:prstGeom prst="rect">
            <a:avLst/>
          </a:prstGeom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9B9C6C40-A1FE-4054-8663-A12A95EEB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28" y="1104236"/>
            <a:ext cx="5264029" cy="101566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Voltage drop</a:t>
            </a: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across individual resistance in a series circuit</a:t>
            </a:r>
            <a:r>
              <a:rPr lang="en-US" sz="2000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According ohm’s law, the of the following circuit is as follows: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CDE8AE-60B3-48C2-9526-35CEA0C3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39" y="2202618"/>
            <a:ext cx="4940808" cy="4166616"/>
          </a:xfrm>
          <a:prstGeom prst="rect">
            <a:avLst/>
          </a:prstGeom>
        </p:spPr>
      </p:pic>
      <p:sp>
        <p:nvSpPr>
          <p:cNvPr id="19" name="Text Box 4">
            <a:extLst>
              <a:ext uri="{FF2B5EF4-FFF2-40B4-BE49-F238E27FC236}">
                <a16:creationId xmlns:a16="http://schemas.microsoft.com/office/drawing/2014/main" id="{A46BDCB5-F9D6-4F8C-9FC0-10E9C7B8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538" y="1069081"/>
            <a:ext cx="5264029" cy="70788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Eq. (5.7.1) to (5.7.n), a general equation can be written as follows</a:t>
            </a:r>
            <a:r>
              <a:rPr lang="en-US" sz="2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88E8FB8A-E3A3-48EE-A37C-71DDEBBB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659" y="2675726"/>
            <a:ext cx="6204758" cy="132343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b="1" dirty="0">
                <a:ln w="1905"/>
                <a:solidFill>
                  <a:srgbClr val="0033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Voltage Divider Rule (VDR): </a:t>
            </a:r>
            <a:r>
              <a:rPr lang="en-US" sz="20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voltage across a resistor in a series circuit is equal to the value of that resistor (</a:t>
            </a:r>
            <a:r>
              <a:rPr lang="en-US" sz="20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i="1" baseline="-2500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times the total applied voltage (</a:t>
            </a:r>
            <a:r>
              <a:rPr lang="en-US" sz="20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divided by the total resistance (</a:t>
            </a:r>
            <a:r>
              <a:rPr lang="en-US" sz="2000" b="1" i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i="1" baseline="-2500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n w="1905"/>
                <a:solidFill>
                  <a:srgbClr val="0066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of the series configuration.</a:t>
            </a:r>
            <a:endParaRPr lang="en-US" sz="2000" dirty="0">
              <a:ln w="1905"/>
              <a:solidFill>
                <a:srgbClr val="0066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0AA627C0-FEAA-4313-AC46-E0D3795F4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21" y="1720544"/>
            <a:ext cx="338666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7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4014AB4F-CCC0-44B9-850A-7CC81B51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76" y="137160"/>
            <a:ext cx="3681661" cy="329184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890CD2D5-AD47-4942-A3A2-69949047F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6" y="264224"/>
            <a:ext cx="7688030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EXAMPLE 5.16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Using the voltage divider rule, determine voltages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for the series circuit in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Fig. 5.38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.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95DB990-3B8D-4270-9FBD-930463D2E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193" y="2729632"/>
          <a:ext cx="410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4" imgW="4101840" imgH="838080" progId="Equation.3">
                  <p:embed/>
                </p:oleObj>
              </mc:Choice>
              <mc:Fallback>
                <p:oleObj name="Equation" r:id="rId4" imgW="4101840" imgH="83808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95DB990-3B8D-4270-9FBD-930463D2E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8193" y="2729632"/>
                        <a:ext cx="41021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28CA04D-A23E-47E9-9362-9950E6320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8193" y="1265346"/>
          <a:ext cx="3086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6" imgW="3085920" imgH="1295280" progId="Equation.3">
                  <p:embed/>
                </p:oleObj>
              </mc:Choice>
              <mc:Fallback>
                <p:oleObj name="Equation" r:id="rId6" imgW="3085920" imgH="129528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28CA04D-A23E-47E9-9362-9950E632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68193" y="1265346"/>
                        <a:ext cx="3086100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1C0ECA-0C36-4986-AA03-FEB3D8669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2841" y="3733767"/>
          <a:ext cx="431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8" imgW="4317840" imgH="838080" progId="Equation.3">
                  <p:embed/>
                </p:oleObj>
              </mc:Choice>
              <mc:Fallback>
                <p:oleObj name="Equation" r:id="rId8" imgW="4317840" imgH="83808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C1C0ECA-0C36-4986-AA03-FEB3D8669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02841" y="3733767"/>
                        <a:ext cx="43180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697ED8E-5C54-43D8-A171-60D300235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4784" y="4848488"/>
          <a:ext cx="430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0" imgW="4305240" imgH="838080" progId="Equation.3">
                  <p:embed/>
                </p:oleObj>
              </mc:Choice>
              <mc:Fallback>
                <p:oleObj name="Equation" r:id="rId10" imgW="4305240" imgH="8380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697ED8E-5C54-43D8-A171-60D3002354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44784" y="4848488"/>
                        <a:ext cx="43053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C1789833-A804-4BF0-81BB-B7D18425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73" y="1161915"/>
            <a:ext cx="1780597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  <a:latin typeface="Univers-Bold"/>
              </a:rPr>
              <a:t>Solution: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9B7A7FE2-BC65-4EB6-ACA8-A4C04B1234F9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39657-AC00-4B20-A763-A9173EC8A181}"/>
              </a:ext>
            </a:extLst>
          </p:cNvPr>
          <p:cNvSpPr txBox="1"/>
          <p:nvPr/>
        </p:nvSpPr>
        <p:spPr>
          <a:xfrm>
            <a:off x="388800" y="5853358"/>
            <a:ext cx="113526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5.7 Voltage Divider Rule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24, 25 and 26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12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E0532488-840E-469E-A6E4-4A980DC1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32" y="790426"/>
            <a:ext cx="5138994" cy="2926080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24F719B2-3C55-40B3-A12F-71DB756EE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6" y="264224"/>
            <a:ext cx="11200368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EXAMPLE 5.7.1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: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Using the voltage divider rule, determine voltages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,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for the following series circuit.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3762C1-60C5-48AD-9AA1-CD293272D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6943" y="1257303"/>
          <a:ext cx="4127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4" imgW="4127400" imgH="774360" progId="Equation.3">
                  <p:embed/>
                </p:oleObj>
              </mc:Choice>
              <mc:Fallback>
                <p:oleObj name="Equation" r:id="rId4" imgW="4127400" imgH="77436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3762C1-60C5-48AD-9AA1-CD293272D7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6943" y="1257303"/>
                        <a:ext cx="412750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6C3BEEEF-1027-4B2E-8ADF-42F136DA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31" y="1201440"/>
            <a:ext cx="1780597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sz="320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2C1841-CB6C-4C9A-BB77-B5A9B25BD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2122488"/>
          <a:ext cx="4521200" cy="252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6" imgW="4520880" imgH="2527200" progId="Equation.3">
                  <p:embed/>
                </p:oleObj>
              </mc:Choice>
              <mc:Fallback>
                <p:oleObj name="Equation" r:id="rId6" imgW="4520880" imgH="25272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02C1841-CB6C-4C9A-BB77-B5A9B25BD1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163" y="2122488"/>
                        <a:ext cx="4521200" cy="252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>
            <a:extLst>
              <a:ext uri="{FF2B5EF4-FFF2-40B4-BE49-F238E27FC236}">
                <a16:creationId xmlns:a16="http://schemas.microsoft.com/office/drawing/2014/main" id="{C21964E4-5817-4AC7-8A87-EAF4FEA94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0" y="4730089"/>
            <a:ext cx="4915683" cy="144655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12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is the voltage drop across the series combination of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23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is the voltage drop across the series combination of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2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2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200" b="0" i="0" dirty="0">
                <a:solidFill>
                  <a:srgbClr val="242021"/>
                </a:solidFill>
                <a:effectLst/>
              </a:rPr>
              <a:t>.</a:t>
            </a:r>
            <a:endParaRPr lang="en-US" sz="2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8B44C54-DB80-47D5-83F1-94733A5D7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2467" y="3739046"/>
          <a:ext cx="4432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8" imgW="4431960" imgH="774360" progId="Equation.3">
                  <p:embed/>
                </p:oleObj>
              </mc:Choice>
              <mc:Fallback>
                <p:oleObj name="Equation" r:id="rId8" imgW="4431960" imgH="77436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8B44C54-DB80-47D5-83F1-94733A5D7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82467" y="3739046"/>
                        <a:ext cx="4432300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2178204-600C-4910-B577-FAD4F2DC2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8638" y="4705350"/>
          <a:ext cx="4521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0" imgW="4520880" imgH="1523880" progId="Equation.3">
                  <p:embed/>
                </p:oleObj>
              </mc:Choice>
              <mc:Fallback>
                <p:oleObj name="Equation" r:id="rId10" imgW="4520880" imgH="15238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2178204-600C-4910-B577-FAD4F2DC24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78638" y="4705350"/>
                        <a:ext cx="4521200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4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2365829" y="239658"/>
            <a:ext cx="7184571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IRCHHOFF’S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OLTAGE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 (KVL)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067C1990-996D-4A6B-9652-6C1F8746E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52" y="1418632"/>
            <a:ext cx="4558779" cy="3951659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800" b="1" dirty="0">
                <a:ln w="1905"/>
                <a:solidFill>
                  <a:srgbClr val="FF00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Statement</a:t>
            </a:r>
            <a:r>
              <a:rPr lang="en-US" sz="28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400" b="1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dirty="0">
                <a:solidFill>
                  <a:srgbClr val="242021"/>
                </a:solidFill>
                <a:effectLst/>
              </a:rPr>
              <a:t>) The algebraic sum of the potential rises and drops around a closed path (or closed loop) is zero.</a:t>
            </a:r>
          </a:p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242021"/>
                </a:solidFill>
                <a:effectLst/>
              </a:rPr>
              <a:t>OR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0" dirty="0">
                <a:solidFill>
                  <a:srgbClr val="242021"/>
                </a:solidFill>
                <a:effectLst/>
              </a:rPr>
              <a:t>(</a:t>
            </a:r>
            <a:r>
              <a:rPr lang="en-US" sz="2400" b="1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dirty="0">
                <a:solidFill>
                  <a:srgbClr val="242021"/>
                </a:solidFill>
                <a:effectLst/>
              </a:rPr>
              <a:t>) The sum of the applied or supplied or rise voltage of a series dc circuit will equal the sum of the voltage drops of the circuit.</a:t>
            </a:r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93B3AE41-C1D9-4997-A02E-1348D4DE1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36" y="3703856"/>
            <a:ext cx="5539154" cy="2560320"/>
          </a:xfrm>
          <a:prstGeom prst="rect">
            <a:avLst/>
          </a:prstGeom>
        </p:spPr>
      </p:pic>
      <p:sp>
        <p:nvSpPr>
          <p:cNvPr id="14" name="Text Box 4">
            <a:extLst>
              <a:ext uri="{FF2B5EF4-FFF2-40B4-BE49-F238E27FC236}">
                <a16:creationId xmlns:a16="http://schemas.microsoft.com/office/drawing/2014/main" id="{430D48D9-12CB-4A33-8A3F-F898C1D27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718" y="830527"/>
            <a:ext cx="3984111" cy="48301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Statement (1):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5D061C9D-FE5C-412A-9F95-4C81B1C22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11721" y="2016058"/>
          <a:ext cx="2832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4" imgW="2831760" imgH="342720" progId="Equation.3">
                  <p:embed/>
                </p:oleObj>
              </mc:Choice>
              <mc:Fallback>
                <p:oleObj name="Equation" r:id="rId4" imgW="2831760" imgH="342720" progId="Equation.3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5D061C9D-FE5C-412A-9F95-4C81B1C22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1721" y="2016058"/>
                        <a:ext cx="283210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33DDDEB-3CEB-4A67-8B1C-11F4721B0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68" y="1264774"/>
            <a:ext cx="6867525" cy="600075"/>
          </a:xfrm>
          <a:prstGeom prst="rect">
            <a:avLst/>
          </a:prstGeom>
        </p:spPr>
      </p:pic>
      <p:sp>
        <p:nvSpPr>
          <p:cNvPr id="20" name="Text Box 4">
            <a:extLst>
              <a:ext uri="{FF2B5EF4-FFF2-40B4-BE49-F238E27FC236}">
                <a16:creationId xmlns:a16="http://schemas.microsoft.com/office/drawing/2014/main" id="{210246D1-743A-441D-AA07-EA8169DAF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835" y="2578903"/>
            <a:ext cx="3984111" cy="48301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45720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ln w="1905"/>
                <a:solidFill>
                  <a:srgbClr val="0000CC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Statement (2):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46369D-ABA0-40D2-AC6E-2EEA8978F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187" y="3076321"/>
            <a:ext cx="5657719" cy="640080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87F48F9-8421-439A-A7E5-3662DFB9A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8571" y="3587292"/>
          <a:ext cx="2438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8" imgW="2438280" imgH="342720" progId="Equation.3">
                  <p:embed/>
                </p:oleObj>
              </mc:Choice>
              <mc:Fallback>
                <p:oleObj name="Equation" r:id="rId8" imgW="2438280" imgH="342720" progId="Equation.3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D87F48F9-8421-439A-A7E5-3662DFB9A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08571" y="3587292"/>
                        <a:ext cx="2438400" cy="342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82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54EF8F3-4ED1-4CC4-9AF2-B37A605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72" y="1189129"/>
            <a:ext cx="6382720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Solution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 Let considered current (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) make closed path by flowing in clockwise (CW) direction.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8E1091F-618D-4D24-86C6-9CA2D739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95" y="260360"/>
            <a:ext cx="7334635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EXAMPLE 5.8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Use Kirchhoff’s voltage law to determine the unknown voltage (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V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) for the circuit in Fig. 5.27.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4400C612-D6D7-489B-9007-12944A10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76" y="745684"/>
            <a:ext cx="3913940" cy="27432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82B643C-7FE7-44B0-9749-3954CA06B5E0}"/>
              </a:ext>
            </a:extLst>
          </p:cNvPr>
          <p:cNvGrpSpPr/>
          <p:nvPr/>
        </p:nvGrpSpPr>
        <p:grpSpPr>
          <a:xfrm>
            <a:off x="7353153" y="190320"/>
            <a:ext cx="4590325" cy="2705275"/>
            <a:chOff x="6804501" y="1273537"/>
            <a:chExt cx="4590325" cy="270527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54CBCB-B20F-4B0F-978C-538ADB6DA921}"/>
                </a:ext>
              </a:extLst>
            </p:cNvPr>
            <p:cNvCxnSpPr/>
            <p:nvPr/>
          </p:nvCxnSpPr>
          <p:spPr>
            <a:xfrm>
              <a:off x="8731353" y="3978812"/>
              <a:ext cx="7315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189970-1C7D-4B02-83AB-4723BA1B5E1B}"/>
                </a:ext>
              </a:extLst>
            </p:cNvPr>
            <p:cNvCxnSpPr/>
            <p:nvPr/>
          </p:nvCxnSpPr>
          <p:spPr>
            <a:xfrm>
              <a:off x="8044380" y="1786697"/>
              <a:ext cx="7315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0F087C-4132-4B02-80C6-093B95CCDF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3548" y="3105547"/>
              <a:ext cx="7315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2068FC-B966-4C24-9067-42C4D35EBD17}"/>
                </a:ext>
              </a:extLst>
            </p:cNvPr>
            <p:cNvCxnSpPr/>
            <p:nvPr/>
          </p:nvCxnSpPr>
          <p:spPr>
            <a:xfrm>
              <a:off x="9125243" y="1756213"/>
              <a:ext cx="7315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BBB648-94AB-49F8-9684-B33F356DC5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89808" y="3205090"/>
              <a:ext cx="7315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1962D99-90AD-4A2D-8745-87347E86D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380" y="1275295"/>
              <a:ext cx="795458" cy="4616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sz="2400" b="0" i="1" dirty="0">
                  <a:solidFill>
                    <a:srgbClr val="FF0000"/>
                  </a:solidFill>
                  <a:effectLst/>
                </a:rPr>
                <a:t>I</a:t>
              </a:r>
              <a:endParaRPr lang="en-US" sz="24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48D34BA3-A87C-4155-8ED4-6029A21A1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501" y="2953212"/>
              <a:ext cx="391553" cy="4616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sz="2400" b="0" i="1" dirty="0">
                  <a:solidFill>
                    <a:srgbClr val="FF0000"/>
                  </a:solidFill>
                  <a:effectLst/>
                </a:rPr>
                <a:t>I</a:t>
              </a:r>
              <a:endParaRPr lang="en-US" sz="24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F6F9FCC4-7DE9-4268-85A8-8E67D70E9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3039" y="1273537"/>
              <a:ext cx="795458" cy="4616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sz="2400" b="0" i="1" dirty="0">
                  <a:solidFill>
                    <a:srgbClr val="FF0000"/>
                  </a:solidFill>
                  <a:effectLst/>
                </a:rPr>
                <a:t>I</a:t>
              </a:r>
              <a:endParaRPr lang="en-US" sz="24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1" name="Text Box 4">
              <a:extLst>
                <a:ext uri="{FF2B5EF4-FFF2-40B4-BE49-F238E27FC236}">
                  <a16:creationId xmlns:a16="http://schemas.microsoft.com/office/drawing/2014/main" id="{45238A1F-3839-4CE6-A748-C0AD3D731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6647" y="2878353"/>
              <a:ext cx="508179" cy="4616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sz="2400" b="0" i="1" dirty="0">
                  <a:solidFill>
                    <a:srgbClr val="FF0000"/>
                  </a:solidFill>
                  <a:effectLst/>
                </a:rPr>
                <a:t>I</a:t>
              </a:r>
              <a:endParaRPr lang="en-US" sz="24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22" name="Text Box 4">
              <a:extLst>
                <a:ext uri="{FF2B5EF4-FFF2-40B4-BE49-F238E27FC236}">
                  <a16:creationId xmlns:a16="http://schemas.microsoft.com/office/drawing/2014/main" id="{3A8AB2DC-44D6-4BD0-ADD5-3823ABBB9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5900" y="3392923"/>
              <a:ext cx="795458" cy="461665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sz="2400" b="0" i="1" dirty="0">
                  <a:solidFill>
                    <a:srgbClr val="FF0000"/>
                  </a:solidFill>
                  <a:effectLst/>
                </a:rPr>
                <a:t>I</a:t>
              </a:r>
              <a:endParaRPr lang="en-US" sz="2400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4">
            <a:extLst>
              <a:ext uri="{FF2B5EF4-FFF2-40B4-BE49-F238E27FC236}">
                <a16:creationId xmlns:a16="http://schemas.microsoft.com/office/drawing/2014/main" id="{11BBF6AA-D063-49BA-9031-60E24890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45" y="2081015"/>
            <a:ext cx="6076258" cy="412420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I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entering through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terminal of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		Now, let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I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entering through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terminal of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		So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I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entering through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terminal of 4.2 V. 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		So 4.2 V is </a:t>
            </a:r>
            <a:r>
              <a:rPr lang="en-US" sz="2400" b="1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I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entering through </a:t>
            </a:r>
            <a:r>
              <a: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terminal of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		So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.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8AC32786-A4E5-4350-9650-700A66B7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034" y="3749415"/>
            <a:ext cx="3805836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According to  KVL we have: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54D88973-A4EA-4975-B7E0-D2BD76E2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208" y="4254429"/>
            <a:ext cx="3616662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+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4.2V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0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6359AD2C-30B5-4B0B-98A3-D5FC84479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405" y="4772592"/>
            <a:ext cx="2925010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4.2V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40E8F34E-A2E2-42BD-87F1-ADA35AA4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79" y="5269291"/>
            <a:ext cx="3616662" cy="98488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16 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4.2 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9 V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     = </a:t>
            </a:r>
            <a:r>
              <a:rPr lang="en-US" sz="2400" b="1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2.8 V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6" grpId="0"/>
      <p:bldP spid="27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25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C25AFFD-28F4-44F5-832D-B50B8418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281" y="260360"/>
            <a:ext cx="4124325" cy="2667000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FAA53F9A-8DAE-448B-946B-FCD1C8A4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94" y="260360"/>
            <a:ext cx="7386887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EXAMPLE 5.9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Determine the unknown voltage for the circuit in Fig. 5.28.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5D5617-8041-43F8-BB55-5BE15DEB8266}"/>
              </a:ext>
            </a:extLst>
          </p:cNvPr>
          <p:cNvGrpSpPr/>
          <p:nvPr/>
        </p:nvGrpSpPr>
        <p:grpSpPr>
          <a:xfrm>
            <a:off x="8580582" y="1133721"/>
            <a:ext cx="899891" cy="1266092"/>
            <a:chOff x="8580582" y="1133721"/>
            <a:chExt cx="899891" cy="126609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23E7DC-9D34-4FE9-83E7-184C2E60FF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71895" y="2124321"/>
              <a:ext cx="457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F759253-5C0C-4D7D-A9CC-53EB3CA9D8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71895" y="1362321"/>
              <a:ext cx="45720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AE1B10-D238-4472-B145-1F812B0AD02B}"/>
                </a:ext>
              </a:extLst>
            </p:cNvPr>
            <p:cNvCxnSpPr/>
            <p:nvPr/>
          </p:nvCxnSpPr>
          <p:spPr>
            <a:xfrm>
              <a:off x="8719641" y="1147884"/>
              <a:ext cx="7315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732CD3-93D1-45F3-B607-A15F2D9F73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84937" y="1805453"/>
              <a:ext cx="118872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A474F59-6C63-4D02-ADD7-2D504D73A01F}"/>
                </a:ext>
              </a:extLst>
            </p:cNvPr>
            <p:cNvCxnSpPr/>
            <p:nvPr/>
          </p:nvCxnSpPr>
          <p:spPr>
            <a:xfrm>
              <a:off x="8677438" y="2352921"/>
              <a:ext cx="640080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83EC7BB4-8B22-485D-88D8-36D980995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582" y="1206600"/>
              <a:ext cx="899891" cy="369332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b="1" i="0" dirty="0">
                  <a:solidFill>
                    <a:srgbClr val="FF0000"/>
                  </a:solidFill>
                  <a:effectLst/>
                </a:rPr>
                <a:t>Loop 1</a:t>
              </a:r>
              <a:endParaRPr lang="en-US" sz="24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9722ED-5533-4B28-9D68-4D16E67A9402}"/>
              </a:ext>
            </a:extLst>
          </p:cNvPr>
          <p:cNvGrpSpPr/>
          <p:nvPr/>
        </p:nvGrpSpPr>
        <p:grpSpPr>
          <a:xfrm>
            <a:off x="9962716" y="1147789"/>
            <a:ext cx="949142" cy="1216856"/>
            <a:chOff x="9962716" y="1147789"/>
            <a:chExt cx="949142" cy="1216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CC78D2-99CC-42DD-AB37-024910C9DF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68356" y="1770285"/>
              <a:ext cx="1188720" cy="0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648822-8B9A-4E31-82A4-A62DA202C86A}"/>
                </a:ext>
              </a:extLst>
            </p:cNvPr>
            <p:cNvCxnSpPr/>
            <p:nvPr/>
          </p:nvCxnSpPr>
          <p:spPr>
            <a:xfrm>
              <a:off x="10053727" y="1161857"/>
              <a:ext cx="822960" cy="0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D55941-2FC1-41F9-89EE-2043A6A749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83258" y="1376389"/>
              <a:ext cx="457200" cy="0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6949611-1D98-40D5-AF30-57939FA452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80911" y="2133703"/>
              <a:ext cx="457200" cy="0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6F4046-15D1-42F4-8C47-6CB3FD06AE64}"/>
                </a:ext>
              </a:extLst>
            </p:cNvPr>
            <p:cNvCxnSpPr/>
            <p:nvPr/>
          </p:nvCxnSpPr>
          <p:spPr>
            <a:xfrm>
              <a:off x="10033056" y="2363574"/>
              <a:ext cx="822960" cy="0"/>
            </a:xfrm>
            <a:prstGeom prst="straightConnector1">
              <a:avLst/>
            </a:prstGeom>
            <a:ln w="25400">
              <a:solidFill>
                <a:srgbClr val="000099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57FF2C2F-413B-4F98-AE67-7C5EBDAA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0247" y="1169397"/>
              <a:ext cx="899891" cy="369332"/>
            </a:xfrm>
            <a:prstGeom prst="rect">
              <a:avLst/>
            </a:prstGeom>
            <a:noFill/>
            <a:ln w="635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Aft>
                  <a:spcPts val="1200"/>
                </a:spcAft>
                <a:buSzPts val="1000"/>
                <a:tabLst>
                  <a:tab pos="342900" algn="l"/>
                </a:tabLst>
              </a:pPr>
              <a:r>
                <a:rPr lang="en-US" b="1" i="0" dirty="0">
                  <a:solidFill>
                    <a:srgbClr val="000099"/>
                  </a:solidFill>
                  <a:effectLst/>
                </a:rPr>
                <a:t>Loop 2</a:t>
              </a:r>
              <a:endParaRPr lang="en-US" sz="2400" b="1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4">
            <a:extLst>
              <a:ext uri="{FF2B5EF4-FFF2-40B4-BE49-F238E27FC236}">
                <a16:creationId xmlns:a16="http://schemas.microsoft.com/office/drawing/2014/main" id="{2CE53B5E-1ACD-47E3-A6D0-33B1DE60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81" y="1364912"/>
            <a:ext cx="6638436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Solution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 This problem can be solved by two ways.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E5A105D3-42E3-43E9-8AD2-9C796FA6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67" y="2014227"/>
            <a:ext cx="6925414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242021"/>
                </a:solidFill>
                <a:effectLst/>
              </a:rPr>
              <a:t>First way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 Apply KVL around a path, including the source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E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(as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Loop 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).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F75D5BD4-57C1-49B9-BAFB-9D4CB4ED5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457" y="3027892"/>
            <a:ext cx="5400759" cy="98488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+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2V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0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2V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2V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2V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20 V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AAD9A3B8-F724-480E-A5E5-72AFEA09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80" y="4258659"/>
            <a:ext cx="9871203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242021"/>
                </a:solidFill>
                <a:effectLst/>
              </a:rPr>
              <a:t>Second way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 Apply KVL around a path, including the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and </a:t>
            </a:r>
            <a:r>
              <a:rPr lang="en-US" sz="24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400" b="0" i="0" baseline="-25000" dirty="0">
                <a:solidFill>
                  <a:srgbClr val="242021"/>
                </a:solidFill>
                <a:effectLst/>
              </a:rPr>
              <a:t>3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(as </a:t>
            </a:r>
            <a:r>
              <a:rPr lang="en-US" sz="2400" b="1" i="0" dirty="0">
                <a:solidFill>
                  <a:srgbClr val="000099"/>
                </a:solidFill>
                <a:effectLst/>
              </a:rPr>
              <a:t>Loop 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).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7BC1F55E-37AA-40B9-8198-FE0135D2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457" y="4966206"/>
            <a:ext cx="3330005" cy="98488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+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6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14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0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x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6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+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4V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20 V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>
            <a:extLst>
              <a:ext uri="{FF2B5EF4-FFF2-40B4-BE49-F238E27FC236}">
                <a16:creationId xmlns:a16="http://schemas.microsoft.com/office/drawing/2014/main" id="{10176E91-217F-483E-A859-1E186988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94" y="498900"/>
            <a:ext cx="7386887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EXAMPLE 5.6.1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Determine the unknown voltages for the following circuit.</a:t>
            </a:r>
            <a:endParaRPr lang="en-US" sz="32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A0C6E4F-6268-4A5D-8139-2A7A9755D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011" y="498900"/>
            <a:ext cx="3962400" cy="332422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B6CBC7C-501D-4A2C-92EA-0D50DB853574}"/>
              </a:ext>
            </a:extLst>
          </p:cNvPr>
          <p:cNvSpPr/>
          <p:nvPr/>
        </p:nvSpPr>
        <p:spPr>
          <a:xfrm>
            <a:off x="10297552" y="1598589"/>
            <a:ext cx="367801" cy="355310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000099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505E-EF99-4D8A-A105-C695F3AFA562}"/>
              </a:ext>
            </a:extLst>
          </p:cNvPr>
          <p:cNvCxnSpPr>
            <a:cxnSpLocks/>
          </p:cNvCxnSpPr>
          <p:nvPr/>
        </p:nvCxnSpPr>
        <p:spPr>
          <a:xfrm rot="5400000">
            <a:off x="8099474" y="1722852"/>
            <a:ext cx="457200" cy="0"/>
          </a:xfrm>
          <a:prstGeom prst="straightConnector1">
            <a:avLst/>
          </a:prstGeom>
          <a:ln w="25400">
            <a:solidFill>
              <a:srgbClr val="FF0066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198CBD-7CD6-4825-801F-F334F29A3D29}"/>
              </a:ext>
            </a:extLst>
          </p:cNvPr>
          <p:cNvSpPr/>
          <p:nvPr/>
        </p:nvSpPr>
        <p:spPr>
          <a:xfrm flipH="1" flipV="1">
            <a:off x="10043008" y="1341016"/>
            <a:ext cx="367084" cy="425649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000099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B8D47F-E897-4119-A89F-BFAEAF99EDCB}"/>
              </a:ext>
            </a:extLst>
          </p:cNvPr>
          <p:cNvSpPr/>
          <p:nvPr/>
        </p:nvSpPr>
        <p:spPr>
          <a:xfrm rot="5400000" flipH="1" flipV="1">
            <a:off x="10151563" y="1262454"/>
            <a:ext cx="438442" cy="589138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000099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6D4B9D-0FD6-4F9F-A70B-CB11F2E359BC}"/>
              </a:ext>
            </a:extLst>
          </p:cNvPr>
          <p:cNvSpPr/>
          <p:nvPr/>
        </p:nvSpPr>
        <p:spPr>
          <a:xfrm rot="5400000">
            <a:off x="10082653" y="1543796"/>
            <a:ext cx="373525" cy="437498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000099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C09793-682A-4110-A34A-321EB2E8810C}"/>
              </a:ext>
            </a:extLst>
          </p:cNvPr>
          <p:cNvSpPr/>
          <p:nvPr/>
        </p:nvSpPr>
        <p:spPr>
          <a:xfrm>
            <a:off x="9017391" y="2524711"/>
            <a:ext cx="674951" cy="612383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FF006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761953D-9A50-4F17-A715-A6D1CBA9EBE1}"/>
              </a:ext>
            </a:extLst>
          </p:cNvPr>
          <p:cNvSpPr/>
          <p:nvPr/>
        </p:nvSpPr>
        <p:spPr>
          <a:xfrm rot="5400000">
            <a:off x="8479578" y="2254075"/>
            <a:ext cx="731518" cy="1034526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FF006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E40C249-A88B-4D4C-9527-693102376FB2}"/>
              </a:ext>
            </a:extLst>
          </p:cNvPr>
          <p:cNvSpPr/>
          <p:nvPr/>
        </p:nvSpPr>
        <p:spPr>
          <a:xfrm flipH="1" flipV="1">
            <a:off x="8328074" y="992643"/>
            <a:ext cx="367084" cy="830998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FF006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E7DFAD-616A-40C8-AE3A-6B14AB503E6E}"/>
              </a:ext>
            </a:extLst>
          </p:cNvPr>
          <p:cNvSpPr/>
          <p:nvPr/>
        </p:nvSpPr>
        <p:spPr>
          <a:xfrm rot="5400000" flipH="1" flipV="1">
            <a:off x="8545499" y="922480"/>
            <a:ext cx="438442" cy="589138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FF006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9D7512F-9468-4579-B4AA-DBE586A830FB}"/>
              </a:ext>
            </a:extLst>
          </p:cNvPr>
          <p:cNvSpPr/>
          <p:nvPr/>
        </p:nvSpPr>
        <p:spPr>
          <a:xfrm flipH="1">
            <a:off x="9059595" y="1341016"/>
            <a:ext cx="437499" cy="952018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FF006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C4A5BFC-289C-4E6A-9930-5315C2CFBA71}"/>
              </a:ext>
            </a:extLst>
          </p:cNvPr>
          <p:cNvSpPr/>
          <p:nvPr/>
        </p:nvSpPr>
        <p:spPr>
          <a:xfrm rot="5400000" flipH="1" flipV="1">
            <a:off x="9178549" y="2216715"/>
            <a:ext cx="438442" cy="589138"/>
          </a:xfrm>
          <a:custGeom>
            <a:avLst/>
            <a:gdLst>
              <a:gd name="connsiteX0" fmla="*/ 596348 w 596348"/>
              <a:gd name="connsiteY0" fmla="*/ 0 h 689113"/>
              <a:gd name="connsiteX1" fmla="*/ 596348 w 596348"/>
              <a:gd name="connsiteY1" fmla="*/ 689113 h 689113"/>
              <a:gd name="connsiteX2" fmla="*/ 0 w 596348"/>
              <a:gd name="connsiteY2" fmla="*/ 689113 h 68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689113">
                <a:moveTo>
                  <a:pt x="596348" y="0"/>
                </a:moveTo>
                <a:lnTo>
                  <a:pt x="596348" y="689113"/>
                </a:lnTo>
                <a:lnTo>
                  <a:pt x="0" y="689113"/>
                </a:lnTo>
              </a:path>
            </a:pathLst>
          </a:custGeom>
          <a:noFill/>
          <a:ln w="25400">
            <a:solidFill>
              <a:srgbClr val="FF006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478D3A6A-48A7-4B21-A814-46FB7CC5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301" y="2330395"/>
            <a:ext cx="549988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solidFill>
                  <a:srgbClr val="FF0000"/>
                </a:solidFill>
                <a:effectLst/>
              </a:rPr>
              <a:t>(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1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)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A8EF14D1-8C1A-475D-9C26-8F2E5B0C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1441" y="1457877"/>
            <a:ext cx="549988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000" i="0" dirty="0">
                <a:solidFill>
                  <a:srgbClr val="000099"/>
                </a:solidFill>
                <a:effectLst/>
              </a:rPr>
              <a:t>(</a:t>
            </a:r>
            <a:r>
              <a:rPr lang="en-US" sz="2000" b="1" i="0" dirty="0">
                <a:solidFill>
                  <a:srgbClr val="000099"/>
                </a:solidFill>
                <a:effectLst/>
              </a:rPr>
              <a:t>2</a:t>
            </a:r>
            <a:r>
              <a:rPr lang="en-US" sz="2000" i="0" dirty="0">
                <a:solidFill>
                  <a:srgbClr val="000099"/>
                </a:solidFill>
                <a:effectLst/>
              </a:rPr>
              <a:t>)</a:t>
            </a:r>
            <a:endParaRPr lang="en-US" sz="2800" dirty="0">
              <a:ln w="1905"/>
              <a:solidFill>
                <a:srgbClr val="000099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33BB816-4C3E-4FC2-8C19-4C74173AC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81" y="1632198"/>
            <a:ext cx="6638436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Solution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 Apply KVL </a:t>
            </a:r>
            <a:r>
              <a:rPr lang="en-US" sz="2400" dirty="0">
                <a:solidFill>
                  <a:srgbClr val="242021"/>
                </a:solidFill>
              </a:rPr>
              <a:t>in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Loop 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1E36A0D2-03DD-4E66-A2B7-8C0178364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635" y="2229691"/>
            <a:ext cx="4829367" cy="98488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+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0V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0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0V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4V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0V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14 V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BE5F99FF-F8D8-471A-B1E3-1A41CF7CA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305" y="3651024"/>
            <a:ext cx="3747373" cy="46166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Apply KVL </a:t>
            </a:r>
            <a:r>
              <a:rPr lang="en-US" sz="2400" dirty="0">
                <a:solidFill>
                  <a:srgbClr val="242021"/>
                </a:solidFill>
              </a:rPr>
              <a:t>in </a:t>
            </a:r>
            <a:r>
              <a:rPr lang="en-US" sz="2400" b="1" i="0" dirty="0">
                <a:solidFill>
                  <a:srgbClr val="000099"/>
                </a:solidFill>
                <a:effectLst/>
              </a:rPr>
              <a:t>Loop 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:</a:t>
            </a:r>
            <a:endParaRPr lang="en-US" sz="24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73594A5F-3AEB-4219-B5C5-33A297C3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122" y="4234269"/>
            <a:ext cx="4829367" cy="984885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b="0" i="0" dirty="0">
                <a:solidFill>
                  <a:srgbClr val="242021"/>
                </a:solidFill>
                <a:effectLst/>
              </a:rPr>
              <a:t>+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+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0V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0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= </a:t>
            </a:r>
            <a:r>
              <a:rPr lang="en-US" sz="2400" i="1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E</a:t>
            </a:r>
            <a:r>
              <a:rPr lang="en-US" sz="2400" baseline="-250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+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0V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8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V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+ </a:t>
            </a:r>
            <a:r>
              <a:rPr lang="en-US" sz="2400" dirty="0">
                <a:ln w="1905"/>
                <a:solidFill>
                  <a:srgbClr val="24202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cs typeface="Times New Roman" panose="02020603050405020304" pitchFamily="18" charset="0"/>
              </a:rPr>
              <a:t>1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0V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= 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18 V</a:t>
            </a:r>
            <a:endParaRPr lang="en-US" sz="24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F5BCB-BFFD-4931-9DFF-612625D74AB9}"/>
              </a:ext>
            </a:extLst>
          </p:cNvPr>
          <p:cNvSpPr txBox="1"/>
          <p:nvPr/>
        </p:nvSpPr>
        <p:spPr>
          <a:xfrm>
            <a:off x="388800" y="5726749"/>
            <a:ext cx="113526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SECTION 5.6 Kirchhoff’s Voltage Law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20 to 23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592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BF04B1-581D-4252-AFC2-CB8DEA4E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622" y="839376"/>
            <a:ext cx="4144733" cy="25603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720354-64DE-4F0C-9A7F-8A3D860C5D02}"/>
              </a:ext>
            </a:extLst>
          </p:cNvPr>
          <p:cNvSpPr/>
          <p:nvPr/>
        </p:nvSpPr>
        <p:spPr>
          <a:xfrm>
            <a:off x="407344" y="159493"/>
            <a:ext cx="8342517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KVL, write the Loop Equation of the following Circuit: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CE561-68A4-4E64-B288-E8757A5E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73" y="782796"/>
            <a:ext cx="4144733" cy="256032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5BB2F9F-AAD2-4576-A51B-ECC6DE8FE03E}"/>
              </a:ext>
            </a:extLst>
          </p:cNvPr>
          <p:cNvGrpSpPr/>
          <p:nvPr/>
        </p:nvGrpSpPr>
        <p:grpSpPr>
          <a:xfrm>
            <a:off x="2255538" y="1649843"/>
            <a:ext cx="1485322" cy="751978"/>
            <a:chOff x="2302032" y="1634345"/>
            <a:chExt cx="1485322" cy="75197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472EB6-6DDD-4160-9496-B560C8A11153}"/>
                </a:ext>
              </a:extLst>
            </p:cNvPr>
            <p:cNvSpPr/>
            <p:nvPr/>
          </p:nvSpPr>
          <p:spPr>
            <a:xfrm>
              <a:off x="2303042" y="1639941"/>
              <a:ext cx="914400" cy="563155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6055C4-CF81-4DB3-9774-9ABEF078B8CD}"/>
                </a:ext>
              </a:extLst>
            </p:cNvPr>
            <p:cNvSpPr/>
            <p:nvPr/>
          </p:nvSpPr>
          <p:spPr>
            <a:xfrm rot="5400000">
              <a:off x="3076644" y="1584685"/>
              <a:ext cx="648907" cy="77251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C6C271-0C87-49B8-BDC8-981DD1A9517D}"/>
                </a:ext>
              </a:extLst>
            </p:cNvPr>
            <p:cNvSpPr/>
            <p:nvPr/>
          </p:nvSpPr>
          <p:spPr>
            <a:xfrm rot="16200000">
              <a:off x="2312299" y="1624078"/>
              <a:ext cx="751978" cy="77251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AA6451-8100-4F2A-9A5E-057D556E88EB}"/>
                </a:ext>
              </a:extLst>
            </p:cNvPr>
            <p:cNvSpPr/>
            <p:nvPr/>
          </p:nvSpPr>
          <p:spPr>
            <a:xfrm rot="10800000">
              <a:off x="2872954" y="1768362"/>
              <a:ext cx="914400" cy="61796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1174440-A9A2-4722-9713-C4D3D37D16EA}"/>
              </a:ext>
            </a:extLst>
          </p:cNvPr>
          <p:cNvSpPr txBox="1"/>
          <p:nvPr/>
        </p:nvSpPr>
        <p:spPr>
          <a:xfrm>
            <a:off x="2862035" y="173359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endParaRPr lang="en-US" i="1" dirty="0">
              <a:solidFill>
                <a:srgbClr val="0000CC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BE097E-FB61-4420-A5A3-0AF2703CB63C}"/>
              </a:ext>
            </a:extLst>
          </p:cNvPr>
          <p:cNvSpPr txBox="1"/>
          <p:nvPr/>
        </p:nvSpPr>
        <p:spPr>
          <a:xfrm>
            <a:off x="9238461" y="1823998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CC"/>
                </a:solidFill>
                <a:sym typeface="Symbol" panose="05050102010706020507" pitchFamily="18" charset="2"/>
              </a:rPr>
              <a:t>I</a:t>
            </a:r>
            <a:endParaRPr lang="en-US" i="1" dirty="0">
              <a:solidFill>
                <a:srgbClr val="0000CC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452CA6D-7971-4AC7-98F8-7801FD376A5E}"/>
              </a:ext>
            </a:extLst>
          </p:cNvPr>
          <p:cNvGrpSpPr/>
          <p:nvPr/>
        </p:nvGrpSpPr>
        <p:grpSpPr>
          <a:xfrm>
            <a:off x="8708963" y="1706370"/>
            <a:ext cx="1485321" cy="705352"/>
            <a:chOff x="2302033" y="1680971"/>
            <a:chExt cx="1485321" cy="705352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9C291E9-2E10-4EB9-9119-C4A71419181D}"/>
                </a:ext>
              </a:extLst>
            </p:cNvPr>
            <p:cNvSpPr/>
            <p:nvPr/>
          </p:nvSpPr>
          <p:spPr>
            <a:xfrm>
              <a:off x="2303042" y="1686005"/>
              <a:ext cx="914400" cy="61796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D3D7CC3-0E36-4955-A16D-D114D448A62F}"/>
                </a:ext>
              </a:extLst>
            </p:cNvPr>
            <p:cNvSpPr/>
            <p:nvPr/>
          </p:nvSpPr>
          <p:spPr>
            <a:xfrm rot="5400000">
              <a:off x="3155877" y="1539935"/>
              <a:ext cx="490439" cy="77251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2AA278C-63D2-407A-B0B2-47317A7066CA}"/>
                </a:ext>
              </a:extLst>
            </p:cNvPr>
            <p:cNvSpPr/>
            <p:nvPr/>
          </p:nvSpPr>
          <p:spPr>
            <a:xfrm rot="16200000">
              <a:off x="2457456" y="1769234"/>
              <a:ext cx="461666" cy="77251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86EDB69-9E94-42B0-A88C-21AB4C65226D}"/>
                </a:ext>
              </a:extLst>
            </p:cNvPr>
            <p:cNvSpPr/>
            <p:nvPr/>
          </p:nvSpPr>
          <p:spPr>
            <a:xfrm rot="10800000">
              <a:off x="2872954" y="1768362"/>
              <a:ext cx="914400" cy="617961"/>
            </a:xfrm>
            <a:custGeom>
              <a:avLst/>
              <a:gdLst>
                <a:gd name="connsiteX0" fmla="*/ 0 w 914400"/>
                <a:gd name="connsiteY0" fmla="*/ 772511 h 772511"/>
                <a:gd name="connsiteX1" fmla="*/ 0 w 914400"/>
                <a:gd name="connsiteY1" fmla="*/ 0 h 772511"/>
                <a:gd name="connsiteX2" fmla="*/ 914400 w 914400"/>
                <a:gd name="connsiteY2" fmla="*/ 0 h 77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772511">
                  <a:moveTo>
                    <a:pt x="0" y="772511"/>
                  </a:moveTo>
                  <a:lnTo>
                    <a:pt x="0" y="0"/>
                  </a:lnTo>
                  <a:lnTo>
                    <a:pt x="914400" y="0"/>
                  </a:lnTo>
                </a:path>
              </a:pathLst>
            </a:custGeom>
            <a:noFill/>
            <a:ln w="25400">
              <a:solidFill>
                <a:srgbClr val="FF0066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352B6DB-7848-4975-A47D-0DEC214FE322}"/>
              </a:ext>
            </a:extLst>
          </p:cNvPr>
          <p:cNvGrpSpPr/>
          <p:nvPr/>
        </p:nvGrpSpPr>
        <p:grpSpPr>
          <a:xfrm>
            <a:off x="8195446" y="1141492"/>
            <a:ext cx="469513" cy="1045414"/>
            <a:chOff x="7426821" y="1141492"/>
            <a:chExt cx="469513" cy="104541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E3F5B9-8F67-4F3F-942F-7BB2BBF668DE}"/>
                </a:ext>
              </a:extLst>
            </p:cNvPr>
            <p:cNvSpPr txBox="1"/>
            <p:nvPr/>
          </p:nvSpPr>
          <p:spPr>
            <a:xfrm>
              <a:off x="7426821" y="1725241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650A4B-D995-49A1-A059-80F85C095546}"/>
                </a:ext>
              </a:extLst>
            </p:cNvPr>
            <p:cNvSpPr txBox="1"/>
            <p:nvPr/>
          </p:nvSpPr>
          <p:spPr>
            <a:xfrm>
              <a:off x="7480787" y="11414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6899E8-4A78-4A2A-BA73-D37290F50D02}"/>
                </a:ext>
              </a:extLst>
            </p:cNvPr>
            <p:cNvSpPr txBox="1"/>
            <p:nvPr/>
          </p:nvSpPr>
          <p:spPr>
            <a:xfrm>
              <a:off x="7469614" y="1457816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4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ADE48B9-D59A-4D88-859A-EF64674EF1C8}"/>
              </a:ext>
            </a:extLst>
          </p:cNvPr>
          <p:cNvGrpSpPr/>
          <p:nvPr/>
        </p:nvGrpSpPr>
        <p:grpSpPr>
          <a:xfrm>
            <a:off x="8857962" y="1257120"/>
            <a:ext cx="1196237" cy="470021"/>
            <a:chOff x="8042843" y="1210626"/>
            <a:chExt cx="1196237" cy="4700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36897C-707F-488A-8588-696B037A9B4F}"/>
                </a:ext>
              </a:extLst>
            </p:cNvPr>
            <p:cNvSpPr txBox="1"/>
            <p:nvPr/>
          </p:nvSpPr>
          <p:spPr>
            <a:xfrm>
              <a:off x="8042843" y="121898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D96A72-290A-430B-91C6-E62E7C8FF806}"/>
                </a:ext>
              </a:extLst>
            </p:cNvPr>
            <p:cNvSpPr txBox="1"/>
            <p:nvPr/>
          </p:nvSpPr>
          <p:spPr>
            <a:xfrm>
              <a:off x="8886098" y="12106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87E628-947B-4601-B8C6-0BDFA2AB9512}"/>
                </a:ext>
              </a:extLst>
            </p:cNvPr>
            <p:cNvSpPr txBox="1"/>
            <p:nvPr/>
          </p:nvSpPr>
          <p:spPr>
            <a:xfrm>
              <a:off x="8416015" y="124074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F47C78A-562F-4D59-A12D-08E8B4812C41}"/>
              </a:ext>
            </a:extLst>
          </p:cNvPr>
          <p:cNvGrpSpPr/>
          <p:nvPr/>
        </p:nvGrpSpPr>
        <p:grpSpPr>
          <a:xfrm>
            <a:off x="10199885" y="1485869"/>
            <a:ext cx="428087" cy="1093362"/>
            <a:chOff x="9431260" y="1485869"/>
            <a:chExt cx="428087" cy="10933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60ECCD-7114-46C0-98B8-86470D2763C1}"/>
                </a:ext>
              </a:extLst>
            </p:cNvPr>
            <p:cNvSpPr txBox="1"/>
            <p:nvPr/>
          </p:nvSpPr>
          <p:spPr>
            <a:xfrm>
              <a:off x="9499627" y="148586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368E70-CD5F-414E-9776-BE914C9620DA}"/>
                </a:ext>
              </a:extLst>
            </p:cNvPr>
            <p:cNvSpPr txBox="1"/>
            <p:nvPr/>
          </p:nvSpPr>
          <p:spPr>
            <a:xfrm>
              <a:off x="9506365" y="211756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DBBDB1-CC27-48D8-959C-D3A1F3C54E33}"/>
                </a:ext>
              </a:extLst>
            </p:cNvPr>
            <p:cNvSpPr txBox="1"/>
            <p:nvPr/>
          </p:nvSpPr>
          <p:spPr>
            <a:xfrm>
              <a:off x="9431260" y="188796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6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D29B10-89A2-49A9-ADEB-65C7D141456E}"/>
              </a:ext>
            </a:extLst>
          </p:cNvPr>
          <p:cNvGrpSpPr/>
          <p:nvPr/>
        </p:nvGrpSpPr>
        <p:grpSpPr>
          <a:xfrm>
            <a:off x="8836767" y="2412393"/>
            <a:ext cx="1116885" cy="467070"/>
            <a:chOff x="8130134" y="2458887"/>
            <a:chExt cx="1116885" cy="46707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07FDE8-579C-4EE7-BEDB-23637B0183BB}"/>
                </a:ext>
              </a:extLst>
            </p:cNvPr>
            <p:cNvSpPr txBox="1"/>
            <p:nvPr/>
          </p:nvSpPr>
          <p:spPr>
            <a:xfrm>
              <a:off x="8889229" y="246398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12D162-428B-447D-9D9E-B6F9F78AAF0D}"/>
                </a:ext>
              </a:extLst>
            </p:cNvPr>
            <p:cNvSpPr txBox="1"/>
            <p:nvPr/>
          </p:nvSpPr>
          <p:spPr>
            <a:xfrm>
              <a:off x="8130134" y="2464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1BA4F89-64C8-478F-B821-4DBE645518CF}"/>
                </a:ext>
              </a:extLst>
            </p:cNvPr>
            <p:cNvSpPr txBox="1"/>
            <p:nvPr/>
          </p:nvSpPr>
          <p:spPr>
            <a:xfrm>
              <a:off x="8469836" y="2458887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8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BC52C04-C383-4EFB-AF68-0B7D9EAF54C4}"/>
              </a:ext>
            </a:extLst>
          </p:cNvPr>
          <p:cNvGrpSpPr/>
          <p:nvPr/>
        </p:nvGrpSpPr>
        <p:grpSpPr>
          <a:xfrm>
            <a:off x="1722791" y="1114427"/>
            <a:ext cx="457486" cy="1067101"/>
            <a:chOff x="1722791" y="1114427"/>
            <a:chExt cx="457486" cy="106710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AB18E1-AC0B-4592-BEA0-33A162B6774E}"/>
                </a:ext>
              </a:extLst>
            </p:cNvPr>
            <p:cNvSpPr txBox="1"/>
            <p:nvPr/>
          </p:nvSpPr>
          <p:spPr>
            <a:xfrm>
              <a:off x="1722791" y="1719863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F0F6F4-D249-4C23-B5D4-3A4B59694939}"/>
                </a:ext>
              </a:extLst>
            </p:cNvPr>
            <p:cNvGrpSpPr/>
            <p:nvPr/>
          </p:nvGrpSpPr>
          <p:grpSpPr>
            <a:xfrm>
              <a:off x="1753557" y="1114427"/>
              <a:ext cx="426720" cy="768906"/>
              <a:chOff x="1753557" y="1114427"/>
              <a:chExt cx="426720" cy="76890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2B28A78-DB21-4D87-983A-FE31B3CF1460}"/>
                  </a:ext>
                </a:extLst>
              </p:cNvPr>
              <p:cNvSpPr txBox="1"/>
              <p:nvPr/>
            </p:nvSpPr>
            <p:spPr>
              <a:xfrm>
                <a:off x="1781888" y="1114427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+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76459EF-B68C-43BA-8AE0-BEE480B4DF02}"/>
                  </a:ext>
                </a:extLst>
              </p:cNvPr>
              <p:cNvSpPr txBox="1"/>
              <p:nvPr/>
            </p:nvSpPr>
            <p:spPr>
              <a:xfrm>
                <a:off x="1753557" y="1483223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V</a:t>
                </a:r>
                <a:r>
                  <a:rPr lang="en-US" sz="2000" baseline="-25000" dirty="0">
                    <a:solidFill>
                      <a:srgbClr val="0000CC"/>
                    </a:solidFill>
                    <a:sym typeface="Symbol" panose="05050102010706020507" pitchFamily="18" charset="2"/>
                  </a:rPr>
                  <a:t>4</a:t>
                </a:r>
                <a:endParaRPr lang="en-US" baseline="-25000" dirty="0">
                  <a:solidFill>
                    <a:srgbClr val="0000CC"/>
                  </a:solidFill>
                </a:endParaRPr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D25974-8FA8-48EB-A151-67B63A841B3A}"/>
              </a:ext>
            </a:extLst>
          </p:cNvPr>
          <p:cNvGrpSpPr/>
          <p:nvPr/>
        </p:nvGrpSpPr>
        <p:grpSpPr>
          <a:xfrm>
            <a:off x="2363921" y="1176046"/>
            <a:ext cx="1196237" cy="516547"/>
            <a:chOff x="2348423" y="1145050"/>
            <a:chExt cx="1196237" cy="51654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41E001-75C1-4F7E-99B1-9CB31458DEEE}"/>
                </a:ext>
              </a:extLst>
            </p:cNvPr>
            <p:cNvSpPr txBox="1"/>
            <p:nvPr/>
          </p:nvSpPr>
          <p:spPr>
            <a:xfrm>
              <a:off x="3186870" y="119993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78AD4B-63AD-45E0-B282-55FFB575AF61}"/>
                </a:ext>
              </a:extLst>
            </p:cNvPr>
            <p:cNvSpPr txBox="1"/>
            <p:nvPr/>
          </p:nvSpPr>
          <p:spPr>
            <a:xfrm>
              <a:off x="2348423" y="11450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96F444-3A0D-4D0B-9C4A-52F595807D7C}"/>
                </a:ext>
              </a:extLst>
            </p:cNvPr>
            <p:cNvSpPr txBox="1"/>
            <p:nvPr/>
          </p:nvSpPr>
          <p:spPr>
            <a:xfrm>
              <a:off x="2683677" y="1230128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2725EE5-31F7-4126-ABD3-B9EA18D246C9}"/>
              </a:ext>
            </a:extLst>
          </p:cNvPr>
          <p:cNvGrpSpPr/>
          <p:nvPr/>
        </p:nvGrpSpPr>
        <p:grpSpPr>
          <a:xfrm>
            <a:off x="3748563" y="1372360"/>
            <a:ext cx="426720" cy="1201404"/>
            <a:chOff x="3748563" y="1372360"/>
            <a:chExt cx="426720" cy="120140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09074C-B5F4-43B5-A2B1-D70E282808E3}"/>
                </a:ext>
              </a:extLst>
            </p:cNvPr>
            <p:cNvSpPr txBox="1"/>
            <p:nvPr/>
          </p:nvSpPr>
          <p:spPr>
            <a:xfrm>
              <a:off x="3790138" y="2112099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2CED54-8AF6-44A2-942B-DD4E6262EFF3}"/>
                </a:ext>
              </a:extLst>
            </p:cNvPr>
            <p:cNvSpPr txBox="1"/>
            <p:nvPr/>
          </p:nvSpPr>
          <p:spPr>
            <a:xfrm>
              <a:off x="3800795" y="137236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F31EB7-1A8C-4CFA-831C-C13C24DA11E6}"/>
                </a:ext>
              </a:extLst>
            </p:cNvPr>
            <p:cNvSpPr txBox="1"/>
            <p:nvPr/>
          </p:nvSpPr>
          <p:spPr>
            <a:xfrm>
              <a:off x="3748563" y="176822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6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65F60B-8413-4D85-BD8A-55B535FC9D6B}"/>
              </a:ext>
            </a:extLst>
          </p:cNvPr>
          <p:cNvGrpSpPr/>
          <p:nvPr/>
        </p:nvGrpSpPr>
        <p:grpSpPr>
          <a:xfrm>
            <a:off x="2356766" y="2353596"/>
            <a:ext cx="1155550" cy="481121"/>
            <a:chOff x="2372264" y="2384592"/>
            <a:chExt cx="1155550" cy="4811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9822B1-48B4-4D7E-A2FC-BB111AFD1EED}"/>
                </a:ext>
              </a:extLst>
            </p:cNvPr>
            <p:cNvSpPr txBox="1"/>
            <p:nvPr/>
          </p:nvSpPr>
          <p:spPr>
            <a:xfrm>
              <a:off x="2372264" y="2384592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+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CC0893-68C7-48C9-8BE5-4F090FE9006C}"/>
                </a:ext>
              </a:extLst>
            </p:cNvPr>
            <p:cNvSpPr txBox="1"/>
            <p:nvPr/>
          </p:nvSpPr>
          <p:spPr>
            <a:xfrm>
              <a:off x="3174832" y="240404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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242EFF-E4C8-446E-BFB6-297AA6B50089}"/>
                </a:ext>
              </a:extLst>
            </p:cNvPr>
            <p:cNvSpPr txBox="1"/>
            <p:nvPr/>
          </p:nvSpPr>
          <p:spPr>
            <a:xfrm>
              <a:off x="2771439" y="2403212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V</a:t>
              </a:r>
              <a:r>
                <a:rPr lang="en-US" sz="20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8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78" name="Object 77">
            <a:extLst>
              <a:ext uri="{FF2B5EF4-FFF2-40B4-BE49-F238E27FC236}">
                <a16:creationId xmlns:a16="http://schemas.microsoft.com/office/drawing/2014/main" id="{AA9E1956-88FA-4363-BA1D-143E54F4FA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41" y="3527837"/>
          <a:ext cx="274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4" imgW="2743200" imgH="330120" progId="Equation.3">
                  <p:embed/>
                </p:oleObj>
              </mc:Choice>
              <mc:Fallback>
                <p:oleObj name="Equation" r:id="rId4" imgW="2743200" imgH="330120" progId="Equation.3">
                  <p:embed/>
                  <p:pic>
                    <p:nvPicPr>
                      <p:cNvPr id="78" name="Object 77">
                        <a:extLst>
                          <a:ext uri="{FF2B5EF4-FFF2-40B4-BE49-F238E27FC236}">
                            <a16:creationId xmlns:a16="http://schemas.microsoft.com/office/drawing/2014/main" id="{AA9E1956-88FA-4363-BA1D-143E54F4FA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84341" y="3527837"/>
                        <a:ext cx="27432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>
            <a:extLst>
              <a:ext uri="{FF2B5EF4-FFF2-40B4-BE49-F238E27FC236}">
                <a16:creationId xmlns:a16="http://schemas.microsoft.com/office/drawing/2014/main" id="{A2D01611-0AD8-4873-B15B-6C5716314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788" y="3524250"/>
          <a:ext cx="275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6" imgW="2755800" imgH="330120" progId="Equation.3">
                  <p:embed/>
                </p:oleObj>
              </mc:Choice>
              <mc:Fallback>
                <p:oleObj name="Equation" r:id="rId6" imgW="2755800" imgH="330120" progId="Equation.3">
                  <p:embed/>
                  <p:pic>
                    <p:nvPicPr>
                      <p:cNvPr id="79" name="Object 78">
                        <a:extLst>
                          <a:ext uri="{FF2B5EF4-FFF2-40B4-BE49-F238E27FC236}">
                            <a16:creationId xmlns:a16="http://schemas.microsoft.com/office/drawing/2014/main" id="{A2D01611-0AD8-4873-B15B-6C57163144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64788" y="3524250"/>
                        <a:ext cx="27559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2A5AB331-DBCB-402C-AEE0-20CB5CA09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795" y="4010536"/>
          <a:ext cx="241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8" imgW="2412720" imgH="330120" progId="Equation.3">
                  <p:embed/>
                </p:oleObj>
              </mc:Choice>
              <mc:Fallback>
                <p:oleObj name="Equation" r:id="rId8" imgW="2412720" imgH="330120" progId="Equation.3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2A5AB331-DBCB-402C-AEE0-20CB5CA09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87795" y="4010536"/>
                        <a:ext cx="2413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C86F4F11-4B75-4F7F-81C2-C214B8188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5125" y="4079346"/>
          <a:ext cx="255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name="Equation" r:id="rId10" imgW="2552400" imgH="330120" progId="Equation.3">
                  <p:embed/>
                </p:oleObj>
              </mc:Choice>
              <mc:Fallback>
                <p:oleObj name="Equation" r:id="rId10" imgW="2552400" imgH="330120" progId="Equation.3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C86F4F11-4B75-4F7F-81C2-C214B8188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05125" y="4079346"/>
                        <a:ext cx="25527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D28B8987-2A13-462B-B514-FC91F63B9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6363" y="4539729"/>
          <a:ext cx="2362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4" name="Equation" r:id="rId12" imgW="2361960" imgH="291960" progId="Equation.3">
                  <p:embed/>
                </p:oleObj>
              </mc:Choice>
              <mc:Fallback>
                <p:oleObj name="Equation" r:id="rId12" imgW="2361960" imgH="291960" progId="Equation.3">
                  <p:embed/>
                  <p:pic>
                    <p:nvPicPr>
                      <p:cNvPr id="82" name="Object 81">
                        <a:extLst>
                          <a:ext uri="{FF2B5EF4-FFF2-40B4-BE49-F238E27FC236}">
                            <a16:creationId xmlns:a16="http://schemas.microsoft.com/office/drawing/2014/main" id="{D28B8987-2A13-462B-B514-FC91F63B9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86363" y="4539729"/>
                        <a:ext cx="2362200" cy="29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7FC368BF-4CF4-4CF5-870D-17446C946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9388" y="4665663"/>
          <a:ext cx="2501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5" name="Equation" r:id="rId14" imgW="2501640" imgH="291960" progId="Equation.3">
                  <p:embed/>
                </p:oleObj>
              </mc:Choice>
              <mc:Fallback>
                <p:oleObj name="Equation" r:id="rId14" imgW="2501640" imgH="291960" progId="Equation.3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7FC368BF-4CF4-4CF5-870D-17446C946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39388" y="4665663"/>
                        <a:ext cx="2501900" cy="29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E0DD32EF-0CD3-47AE-8998-410C9B412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3316" y="5030822"/>
          <a:ext cx="215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6" name="Equation" r:id="rId16" imgW="2158920" imgH="304560" progId="Equation.3">
                  <p:embed/>
                </p:oleObj>
              </mc:Choice>
              <mc:Fallback>
                <p:oleObj name="Equation" r:id="rId16" imgW="2158920" imgH="304560" progId="Equation.3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E0DD32EF-0CD3-47AE-8998-410C9B412C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53316" y="5030822"/>
                        <a:ext cx="21590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5B8EA2A2-7346-480B-873A-7C3B980CC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9063" y="5183188"/>
          <a:ext cx="229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7" name="Equation" r:id="rId18" imgW="2298600" imgH="304560" progId="Equation.3">
                  <p:embed/>
                </p:oleObj>
              </mc:Choice>
              <mc:Fallback>
                <p:oleObj name="Equation" r:id="rId18" imgW="2298600" imgH="304560" progId="Equation.3">
                  <p:embed/>
                  <p:pic>
                    <p:nvPicPr>
                      <p:cNvPr id="85" name="Object 84">
                        <a:extLst>
                          <a:ext uri="{FF2B5EF4-FFF2-40B4-BE49-F238E27FC236}">
                            <a16:creationId xmlns:a16="http://schemas.microsoft.com/office/drawing/2014/main" id="{5B8EA2A2-7346-480B-873A-7C3B980CC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079063" y="5183188"/>
                        <a:ext cx="22987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C08DE132-0D06-4DF3-A346-8897A5D95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4775" y="5497562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8" name="Equation" r:id="rId20" imgW="1054080" imgH="291960" progId="Equation.3">
                  <p:embed/>
                </p:oleObj>
              </mc:Choice>
              <mc:Fallback>
                <p:oleObj name="Equation" r:id="rId20" imgW="1054080" imgH="291960" progId="Equation.3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C08DE132-0D06-4DF3-A346-8897A5D95E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24775" y="5497562"/>
                        <a:ext cx="1054100" cy="29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6">
            <a:extLst>
              <a:ext uri="{FF2B5EF4-FFF2-40B4-BE49-F238E27FC236}">
                <a16:creationId xmlns:a16="http://schemas.microsoft.com/office/drawing/2014/main" id="{3839C395-3230-474C-A05A-BB33D22CE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3807" y="5643563"/>
          <a:ext cx="1206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Equation" r:id="rId22" imgW="1206360" imgH="291960" progId="Equation.3">
                  <p:embed/>
                </p:oleObj>
              </mc:Choice>
              <mc:Fallback>
                <p:oleObj name="Equation" r:id="rId22" imgW="1206360" imgH="291960" progId="Equation.3">
                  <p:embed/>
                  <p:pic>
                    <p:nvPicPr>
                      <p:cNvPr id="87" name="Object 86">
                        <a:extLst>
                          <a:ext uri="{FF2B5EF4-FFF2-40B4-BE49-F238E27FC236}">
                            <a16:creationId xmlns:a16="http://schemas.microsoft.com/office/drawing/2014/main" id="{3839C395-3230-474C-A05A-BB33D22CED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093807" y="5643563"/>
                        <a:ext cx="1206500" cy="292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20E06CEA-3860-4D0E-9E29-C883A05E15A4}"/>
              </a:ext>
            </a:extLst>
          </p:cNvPr>
          <p:cNvSpPr txBox="1"/>
          <p:nvPr/>
        </p:nvSpPr>
        <p:spPr>
          <a:xfrm>
            <a:off x="4754214" y="2908283"/>
            <a:ext cx="25054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is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current entering through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an elements and </a:t>
            </a:r>
            <a:r>
              <a:rPr lang="en-US" sz="20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voltage is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current entering through </a:t>
            </a:r>
            <a:r>
              <a:rPr lang="en-US" sz="2000" b="1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an elements.</a:t>
            </a:r>
          </a:p>
        </p:txBody>
      </p:sp>
    </p:spTree>
    <p:extLst>
      <p:ext uri="{BB962C8B-B14F-4D97-AF65-F5344CB8AC3E}">
        <p14:creationId xmlns:p14="http://schemas.microsoft.com/office/powerpoint/2010/main" val="3694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20354-64DE-4F0C-9A7F-8A3D860C5D02}"/>
              </a:ext>
            </a:extLst>
          </p:cNvPr>
          <p:cNvSpPr/>
          <p:nvPr/>
        </p:nvSpPr>
        <p:spPr>
          <a:xfrm>
            <a:off x="407344" y="159493"/>
            <a:ext cx="8342517" cy="438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just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KVL, write the Loop Equation of the following Circuit:</a:t>
            </a:r>
            <a:endParaRPr lang="en-US" sz="24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894089-D6EF-453F-87A2-6F3C8811B629}"/>
              </a:ext>
            </a:extLst>
          </p:cNvPr>
          <p:cNvGrpSpPr/>
          <p:nvPr/>
        </p:nvGrpSpPr>
        <p:grpSpPr>
          <a:xfrm>
            <a:off x="406246" y="738836"/>
            <a:ext cx="3352800" cy="2937019"/>
            <a:chOff x="525514" y="738836"/>
            <a:chExt cx="3352800" cy="293701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FEE010D-03C9-4830-9F22-426EF4DD7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514" y="1208880"/>
              <a:ext cx="3352800" cy="2466975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1CFCDE-9F44-402F-8DA4-0638811B5295}"/>
                </a:ext>
              </a:extLst>
            </p:cNvPr>
            <p:cNvGrpSpPr/>
            <p:nvPr/>
          </p:nvGrpSpPr>
          <p:grpSpPr>
            <a:xfrm>
              <a:off x="1484646" y="2143466"/>
              <a:ext cx="1485322" cy="753088"/>
              <a:chOff x="2302032" y="1633235"/>
              <a:chExt cx="1485322" cy="75308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6F668B3-5CBC-4742-8C30-2AE26560C5B3}"/>
                  </a:ext>
                </a:extLst>
              </p:cNvPr>
              <p:cNvSpPr/>
              <p:nvPr/>
            </p:nvSpPr>
            <p:spPr>
              <a:xfrm>
                <a:off x="2303042" y="1639941"/>
                <a:ext cx="914400" cy="563155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35C9A3C-42AB-4148-B576-006DB2CDF37D}"/>
                  </a:ext>
                </a:extLst>
              </p:cNvPr>
              <p:cNvSpPr/>
              <p:nvPr/>
            </p:nvSpPr>
            <p:spPr>
              <a:xfrm rot="5400000">
                <a:off x="3076644" y="1571433"/>
                <a:ext cx="648907" cy="77251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A7F587A-48E8-4A20-87DE-B787009AE839}"/>
                  </a:ext>
                </a:extLst>
              </p:cNvPr>
              <p:cNvSpPr/>
              <p:nvPr/>
            </p:nvSpPr>
            <p:spPr>
              <a:xfrm rot="16200000">
                <a:off x="2312299" y="1624078"/>
                <a:ext cx="751978" cy="77251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82FD73A-A84F-44F7-93F3-EF0F7BD37953}"/>
                  </a:ext>
                </a:extLst>
              </p:cNvPr>
              <p:cNvSpPr/>
              <p:nvPr/>
            </p:nvSpPr>
            <p:spPr>
              <a:xfrm rot="10800000">
                <a:off x="2872954" y="1768362"/>
                <a:ext cx="914400" cy="61796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11D65-5B1C-486C-88B3-0022685F812C}"/>
                </a:ext>
              </a:extLst>
            </p:cNvPr>
            <p:cNvSpPr txBox="1"/>
            <p:nvPr/>
          </p:nvSpPr>
          <p:spPr>
            <a:xfrm>
              <a:off x="2054836" y="2214880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8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6626DD-9CDB-406E-A268-C0767E0BDCD4}"/>
                </a:ext>
              </a:extLst>
            </p:cNvPr>
            <p:cNvGrpSpPr/>
            <p:nvPr/>
          </p:nvGrpSpPr>
          <p:grpSpPr>
            <a:xfrm rot="10800000">
              <a:off x="1589814" y="761794"/>
              <a:ext cx="1484310" cy="635651"/>
              <a:chOff x="4050180" y="4045940"/>
              <a:chExt cx="1484310" cy="635651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CCF3BF8-D795-4B4E-B4D0-85D46A01DD7D}"/>
                  </a:ext>
                </a:extLst>
              </p:cNvPr>
              <p:cNvSpPr/>
              <p:nvPr/>
            </p:nvSpPr>
            <p:spPr>
              <a:xfrm>
                <a:off x="4050180" y="4045940"/>
                <a:ext cx="914400" cy="438582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FF8FD9A-EEE8-47C4-80DC-47C21C4E56F6}"/>
                  </a:ext>
                </a:extLst>
              </p:cNvPr>
              <p:cNvSpPr/>
              <p:nvPr/>
            </p:nvSpPr>
            <p:spPr>
              <a:xfrm rot="5400000">
                <a:off x="4928944" y="3885521"/>
                <a:ext cx="438582" cy="77251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BC961AF-C9D6-42F7-B36F-B4C5C496311D}"/>
                  </a:ext>
                </a:extLst>
              </p:cNvPr>
              <p:cNvCxnSpPr/>
              <p:nvPr/>
            </p:nvCxnSpPr>
            <p:spPr>
              <a:xfrm flipV="1">
                <a:off x="5524159" y="4287453"/>
                <a:ext cx="0" cy="394138"/>
              </a:xfrm>
              <a:prstGeom prst="line">
                <a:avLst/>
              </a:prstGeom>
              <a:ln w="25400">
                <a:solidFill>
                  <a:srgbClr val="FF006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537091-23F7-460B-AB34-3168811E66C3}"/>
                  </a:ext>
                </a:extLst>
              </p:cNvPr>
              <p:cNvCxnSpPr/>
              <p:nvPr/>
            </p:nvCxnSpPr>
            <p:spPr>
              <a:xfrm flipV="1">
                <a:off x="4050180" y="4270477"/>
                <a:ext cx="0" cy="394138"/>
              </a:xfrm>
              <a:prstGeom prst="line">
                <a:avLst/>
              </a:prstGeom>
              <a:ln w="25400">
                <a:solidFill>
                  <a:srgbClr val="FF0066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8B04BC-D41B-4A3D-BD26-54F4588BA1B4}"/>
                </a:ext>
              </a:extLst>
            </p:cNvPr>
            <p:cNvSpPr txBox="1"/>
            <p:nvPr/>
          </p:nvSpPr>
          <p:spPr>
            <a:xfrm>
              <a:off x="2105741" y="738836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8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2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0714280B-D2F7-4267-B027-BD1D182E5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332" y="4013200"/>
          <a:ext cx="4267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4" imgW="4267080" imgH="317160" progId="Equation.3">
                  <p:embed/>
                </p:oleObj>
              </mc:Choice>
              <mc:Fallback>
                <p:oleObj name="Equation" r:id="rId4" imgW="4267080" imgH="317160" progId="Equation.3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0714280B-D2F7-4267-B027-BD1D182E58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332" y="4013200"/>
                        <a:ext cx="42672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BEC6DFD5-F3D8-4259-99BB-AFDAC44B9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244" y="4606925"/>
          <a:ext cx="3937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6" imgW="3936960" imgH="317160" progId="Equation.3">
                  <p:embed/>
                </p:oleObj>
              </mc:Choice>
              <mc:Fallback>
                <p:oleObj name="Equation" r:id="rId6" imgW="3936960" imgH="317160" progId="Equation.3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BEC6DFD5-F3D8-4259-99BB-AFDAC44B9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9244" y="4606925"/>
                        <a:ext cx="39370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1CE47272-989D-4C6B-9AA1-97455F813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742" y="5200650"/>
          <a:ext cx="345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8" imgW="3454200" imgH="317160" progId="Equation.3">
                  <p:embed/>
                </p:oleObj>
              </mc:Choice>
              <mc:Fallback>
                <p:oleObj name="Equation" r:id="rId8" imgW="3454200" imgH="317160" progId="Equation.3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1CE47272-989D-4C6B-9AA1-97455F813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4742" y="5200650"/>
                        <a:ext cx="34544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68D54894-A12F-4EFD-B0CE-242DA2D3E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246" y="5685667"/>
          <a:ext cx="298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10" imgW="2984400" imgH="317160" progId="Equation.3">
                  <p:embed/>
                </p:oleObj>
              </mc:Choice>
              <mc:Fallback>
                <p:oleObj name="Equation" r:id="rId10" imgW="2984400" imgH="317160" progId="Equation.3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68D54894-A12F-4EFD-B0CE-242DA2D3E5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6246" y="5685667"/>
                        <a:ext cx="2984500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A90F9F8-975F-4599-BF01-A479EB440821}"/>
              </a:ext>
            </a:extLst>
          </p:cNvPr>
          <p:cNvGrpSpPr/>
          <p:nvPr/>
        </p:nvGrpSpPr>
        <p:grpSpPr>
          <a:xfrm>
            <a:off x="7634690" y="830481"/>
            <a:ext cx="3343275" cy="2825834"/>
            <a:chOff x="7634690" y="830481"/>
            <a:chExt cx="3343275" cy="282583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F09E342-4793-40A7-A073-1881A94B6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634690" y="830481"/>
              <a:ext cx="3343275" cy="242887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EB2C63-B0C9-4D10-A878-88300DBA20F6}"/>
                </a:ext>
              </a:extLst>
            </p:cNvPr>
            <p:cNvGrpSpPr/>
            <p:nvPr/>
          </p:nvGrpSpPr>
          <p:grpSpPr>
            <a:xfrm>
              <a:off x="8561994" y="1532512"/>
              <a:ext cx="1485322" cy="753088"/>
              <a:chOff x="2302032" y="1633235"/>
              <a:chExt cx="1485322" cy="75308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A46761-204A-4C3D-99E4-E918FDEF9201}"/>
                  </a:ext>
                </a:extLst>
              </p:cNvPr>
              <p:cNvSpPr/>
              <p:nvPr/>
            </p:nvSpPr>
            <p:spPr>
              <a:xfrm>
                <a:off x="2303042" y="1639941"/>
                <a:ext cx="914400" cy="563155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DC1E867-214F-4F1C-B2D9-8E657A640FBF}"/>
                  </a:ext>
                </a:extLst>
              </p:cNvPr>
              <p:cNvSpPr/>
              <p:nvPr/>
            </p:nvSpPr>
            <p:spPr>
              <a:xfrm rot="5400000">
                <a:off x="3076644" y="1571433"/>
                <a:ext cx="648907" cy="77251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3CA0B35-3692-484D-9E1D-330F2AF90239}"/>
                  </a:ext>
                </a:extLst>
              </p:cNvPr>
              <p:cNvSpPr/>
              <p:nvPr/>
            </p:nvSpPr>
            <p:spPr>
              <a:xfrm rot="16200000">
                <a:off x="2312299" y="1624078"/>
                <a:ext cx="751978" cy="77251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32334C9-9CCD-46DB-98E4-454A14194FBE}"/>
                  </a:ext>
                </a:extLst>
              </p:cNvPr>
              <p:cNvSpPr/>
              <p:nvPr/>
            </p:nvSpPr>
            <p:spPr>
              <a:xfrm rot="10800000">
                <a:off x="2872954" y="1768362"/>
                <a:ext cx="914400" cy="61796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47DDCBB-3452-46D5-9592-FA582E2BA1CC}"/>
                </a:ext>
              </a:extLst>
            </p:cNvPr>
            <p:cNvGrpSpPr/>
            <p:nvPr/>
          </p:nvGrpSpPr>
          <p:grpSpPr>
            <a:xfrm flipH="1">
              <a:off x="8623112" y="2992465"/>
              <a:ext cx="1424202" cy="663850"/>
              <a:chOff x="7871500" y="3460863"/>
              <a:chExt cx="1484312" cy="66385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84B14C-0422-4A78-B7A8-E257FEC8C13C}"/>
                  </a:ext>
                </a:extLst>
              </p:cNvPr>
              <p:cNvSpPr/>
              <p:nvPr/>
            </p:nvSpPr>
            <p:spPr>
              <a:xfrm>
                <a:off x="7871500" y="3460863"/>
                <a:ext cx="914400" cy="438582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2D878A7-4262-45B0-85A6-4FCB0AA1E00E}"/>
                  </a:ext>
                </a:extLst>
              </p:cNvPr>
              <p:cNvSpPr/>
              <p:nvPr/>
            </p:nvSpPr>
            <p:spPr>
              <a:xfrm rot="5400000">
                <a:off x="8750264" y="3298198"/>
                <a:ext cx="438582" cy="772511"/>
              </a:xfrm>
              <a:custGeom>
                <a:avLst/>
                <a:gdLst>
                  <a:gd name="connsiteX0" fmla="*/ 0 w 914400"/>
                  <a:gd name="connsiteY0" fmla="*/ 772511 h 772511"/>
                  <a:gd name="connsiteX1" fmla="*/ 0 w 914400"/>
                  <a:gd name="connsiteY1" fmla="*/ 0 h 772511"/>
                  <a:gd name="connsiteX2" fmla="*/ 914400 w 914400"/>
                  <a:gd name="connsiteY2" fmla="*/ 0 h 772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772511">
                    <a:moveTo>
                      <a:pt x="0" y="772511"/>
                    </a:moveTo>
                    <a:lnTo>
                      <a:pt x="0" y="0"/>
                    </a:lnTo>
                    <a:lnTo>
                      <a:pt x="914400" y="0"/>
                    </a:lnTo>
                  </a:path>
                </a:pathLst>
              </a:custGeom>
              <a:noFill/>
              <a:ln w="25400">
                <a:solidFill>
                  <a:srgbClr val="FF006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E69EB55-CD7A-4EE6-9845-AD1E4079CBB5}"/>
                  </a:ext>
                </a:extLst>
              </p:cNvPr>
              <p:cNvCxnSpPr/>
              <p:nvPr/>
            </p:nvCxnSpPr>
            <p:spPr>
              <a:xfrm flipV="1">
                <a:off x="9355812" y="3730575"/>
                <a:ext cx="0" cy="394138"/>
              </a:xfrm>
              <a:prstGeom prst="line">
                <a:avLst/>
              </a:prstGeom>
              <a:ln w="25400">
                <a:solidFill>
                  <a:srgbClr val="FF0066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9771FBF-1C64-48FA-B734-EC7A02037533}"/>
                  </a:ext>
                </a:extLst>
              </p:cNvPr>
              <p:cNvCxnSpPr/>
              <p:nvPr/>
            </p:nvCxnSpPr>
            <p:spPr>
              <a:xfrm flipV="1">
                <a:off x="7874737" y="3724844"/>
                <a:ext cx="0" cy="394138"/>
              </a:xfrm>
              <a:prstGeom prst="line">
                <a:avLst/>
              </a:prstGeom>
              <a:ln w="25400">
                <a:solidFill>
                  <a:srgbClr val="FF0066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502967-44D5-417D-8409-01F5B9620E8C}"/>
                </a:ext>
              </a:extLst>
            </p:cNvPr>
            <p:cNvSpPr txBox="1"/>
            <p:nvPr/>
          </p:nvSpPr>
          <p:spPr>
            <a:xfrm>
              <a:off x="9121948" y="1615981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8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1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0F0313A-E04D-4E6D-AD6C-28A2035C40DA}"/>
                </a:ext>
              </a:extLst>
            </p:cNvPr>
            <p:cNvSpPr txBox="1"/>
            <p:nvPr/>
          </p:nvSpPr>
          <p:spPr>
            <a:xfrm>
              <a:off x="9145644" y="3030786"/>
              <a:ext cx="4251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solidFill>
                    <a:srgbClr val="0000CC"/>
                  </a:solidFill>
                  <a:sym typeface="Symbol" panose="05050102010706020507" pitchFamily="18" charset="2"/>
                </a:rPr>
                <a:t>I</a:t>
              </a:r>
              <a:r>
                <a:rPr lang="en-US" sz="2800" baseline="-25000" dirty="0">
                  <a:solidFill>
                    <a:srgbClr val="0000CC"/>
                  </a:solidFill>
                  <a:sym typeface="Symbol" panose="05050102010706020507" pitchFamily="18" charset="2"/>
                </a:rPr>
                <a:t>3</a:t>
              </a:r>
              <a:endParaRPr lang="en-US" baseline="-25000" dirty="0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1157CB33-BE0A-46C3-8AAB-2FAC4602F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510" y="3924300"/>
          <a:ext cx="425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13" imgW="4254480" imgH="330120" progId="Equation.3">
                  <p:embed/>
                </p:oleObj>
              </mc:Choice>
              <mc:Fallback>
                <p:oleObj name="Equation" r:id="rId13" imgW="4254480" imgH="330120" progId="Equation.3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1157CB33-BE0A-46C3-8AAB-2FAC4602F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43510" y="3924300"/>
                        <a:ext cx="42545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3849B858-AD4F-409A-9FAA-FEC298275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1610" y="4441825"/>
          <a:ext cx="3924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15" imgW="3924000" imgH="330120" progId="Equation.3">
                  <p:embed/>
                </p:oleObj>
              </mc:Choice>
              <mc:Fallback>
                <p:oleObj name="Equation" r:id="rId15" imgW="3924000" imgH="330120" progId="Equation.3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3849B858-AD4F-409A-9FAA-FEC298275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81610" y="4441825"/>
                        <a:ext cx="39243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31103C35-30CB-4BC9-ACDE-873658DC0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7960" y="5053013"/>
          <a:ext cx="342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17" imgW="3429000" imgH="330120" progId="Equation.3">
                  <p:embed/>
                </p:oleObj>
              </mc:Choice>
              <mc:Fallback>
                <p:oleObj name="Equation" r:id="rId17" imgW="3429000" imgH="330120" progId="Equation.3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31103C35-30CB-4BC9-ACDE-873658DC0C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87960" y="5053013"/>
                        <a:ext cx="3429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A0AE4B44-C528-4735-8046-6CB6318EF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6362" y="5607338"/>
          <a:ext cx="295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19" imgW="2958840" imgH="330120" progId="Equation.3">
                  <p:embed/>
                </p:oleObj>
              </mc:Choice>
              <mc:Fallback>
                <p:oleObj name="Equation" r:id="rId19" imgW="2958840" imgH="330120" progId="Equation.3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A0AE4B44-C528-4735-8046-6CB6318EF1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06362" y="5607338"/>
                        <a:ext cx="29591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D0C271F-7899-45C0-8EC5-261FB2AFEA55}"/>
              </a:ext>
            </a:extLst>
          </p:cNvPr>
          <p:cNvSpPr txBox="1"/>
          <p:nvPr/>
        </p:nvSpPr>
        <p:spPr>
          <a:xfrm>
            <a:off x="4792042" y="688898"/>
            <a:ext cx="243633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resistor has two or more assumed currents through it, the total current through the resistor is the assumed current of the loop in which KVL is being applied,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plus the assumed currents of the other loops passing through in the same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CC00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minus the assumed currents through in the opposite direction</a:t>
            </a:r>
            <a:r>
              <a:rPr lang="en-US" sz="2000" b="1" dirty="0">
                <a:solidFill>
                  <a:srgbClr val="0166B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0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2854618" y="109029"/>
            <a:ext cx="66377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Power Distribution in a Series Circuit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FC043F8-375D-4C04-B194-390D5D6C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6" y="743196"/>
            <a:ext cx="11200368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any electrical system, the power supplied or applied or delivered will equal the power dissipated or absorbed or consumed.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ED85-EA66-4CCA-B11B-A089FFA9B275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29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EDD02ECB-DC41-4A8F-AE18-60B262A2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39" y="2714560"/>
            <a:ext cx="5294809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30773F-F4CE-424E-A933-F6CA07FD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679194"/>
            <a:ext cx="3806889" cy="73152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2B38E712-95AB-4BDF-94C5-E5762728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8" y="2598448"/>
            <a:ext cx="4204663" cy="6400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7331EC-C069-4539-924C-D1EF8C8C7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48" y="3429000"/>
            <a:ext cx="6145301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9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517A3CAB-DFA4-4E50-9417-202A64FBB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616" y="1149799"/>
            <a:ext cx="7618259" cy="2560320"/>
          </a:xfrm>
          <a:prstGeom prst="rect">
            <a:avLst/>
          </a:prstGeom>
        </p:spPr>
      </p:pic>
      <p:sp>
        <p:nvSpPr>
          <p:cNvPr id="14" name="Text Box 4">
            <a:extLst>
              <a:ext uri="{FF2B5EF4-FFF2-40B4-BE49-F238E27FC236}">
                <a16:creationId xmlns:a16="http://schemas.microsoft.com/office/drawing/2014/main" id="{19481E3C-5458-4FA8-85F0-40125F04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95" y="243965"/>
            <a:ext cx="11643290" cy="94179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</a:rPr>
              <a:t>EXAMPLE 4.10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For the dial positions in Fig. 4.16(a), calculate the electricity bill if the previous reading was 4650 kWh and the average cost in your area is 9 Taka per </a:t>
            </a:r>
            <a:r>
              <a:rPr lang="en-US" sz="2400" b="0" i="0" dirty="0" err="1">
                <a:solidFill>
                  <a:srgbClr val="242021"/>
                </a:solidFill>
                <a:effectLst/>
              </a:rPr>
              <a:t>kilowatthour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.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A2A612D-28F8-4C01-BCC5-D2A5A39C1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31" y="3350684"/>
            <a:ext cx="9785841" cy="1757212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1" i="0" dirty="0">
                <a:solidFill>
                  <a:srgbClr val="0166B3"/>
                </a:solidFill>
                <a:effectLst/>
                <a:latin typeface="Univers-Bold"/>
              </a:rPr>
              <a:t>SOLUTION: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1" dirty="0"/>
              <a:t>Reading from Meter:</a:t>
            </a:r>
            <a:r>
              <a:rPr lang="en-US" sz="2400" dirty="0">
                <a:solidFill>
                  <a:srgbClr val="FF0000"/>
                </a:solidFill>
              </a:rPr>
              <a:t> 5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1,000 + 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100 + 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10 +</a:t>
            </a:r>
            <a:r>
              <a:rPr lang="en-US" sz="2400" dirty="0">
                <a:solidFill>
                  <a:srgbClr val="FF0000"/>
                </a:solidFill>
              </a:rPr>
              <a:t> 0</a:t>
            </a:r>
            <a:r>
              <a:rPr 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1 = 5360 kWh</a:t>
            </a:r>
            <a:endParaRPr lang="en-US" sz="2400" i="0" dirty="0">
              <a:solidFill>
                <a:srgbClr val="FF0000"/>
              </a:solidFill>
              <a:effectLst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endParaRPr lang="en-US" sz="2400" b="0" i="0" dirty="0">
              <a:solidFill>
                <a:srgbClr val="242021"/>
              </a:solidFill>
              <a:effectLst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342900" algn="l"/>
              </a:tabLst>
            </a:pPr>
            <a:r>
              <a:rPr lang="en-US" sz="2400" b="1" dirty="0">
                <a:solidFill>
                  <a:srgbClr val="242021"/>
                </a:solidFill>
              </a:rPr>
              <a:t>Used Energy:</a:t>
            </a:r>
            <a:r>
              <a:rPr lang="en-US" sz="2400" dirty="0">
                <a:solidFill>
                  <a:srgbClr val="242021"/>
                </a:solidFill>
              </a:rPr>
              <a:t> 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5360 kWh </a:t>
            </a:r>
            <a:r>
              <a:rPr lang="en-US" sz="2400" b="0" i="0" dirty="0">
                <a:solidFill>
                  <a:srgbClr val="242021"/>
                </a:solidFill>
                <a:effectLst/>
                <a:sym typeface="Symbol" panose="05050102010706020507" pitchFamily="18" charset="2"/>
              </a:rPr>
              <a:t></a:t>
            </a:r>
            <a:r>
              <a:rPr lang="en-US" sz="2400" b="0" i="0" dirty="0">
                <a:solidFill>
                  <a:srgbClr val="242021"/>
                </a:solidFill>
                <a:effectLst/>
              </a:rPr>
              <a:t> 4650 kWh = 710 kWh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CDFBBD64-905A-4F4E-99CF-52AC2D324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595" y="5307896"/>
            <a:ext cx="4419600" cy="904875"/>
          </a:xfrm>
          <a:prstGeom prst="rect">
            <a:avLst/>
          </a:prstGeom>
        </p:spPr>
      </p:pic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EC45C119-BC9E-4A6D-BE3F-DACCF5D5B1B8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6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30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5F91C76-932E-45F8-A461-D27E77F6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43" y="124205"/>
            <a:ext cx="5388402" cy="3170099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5.7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series circuit in Fig. 5.22 (all standard values): 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Determine the total resistance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R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T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Calculate the current 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I</a:t>
            </a:r>
            <a:r>
              <a:rPr lang="en-US" sz="2000" b="0" i="1" baseline="-25000" dirty="0">
                <a:solidFill>
                  <a:srgbClr val="242021"/>
                </a:solidFill>
                <a:effectLst/>
              </a:rPr>
              <a:t>s</a:t>
            </a:r>
            <a:r>
              <a:rPr lang="en-US" sz="2000" b="0" i="1" dirty="0">
                <a:solidFill>
                  <a:srgbClr val="242021"/>
                </a:solidFill>
                <a:effectLst/>
              </a:rPr>
              <a:t>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c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Determine the voltage across each resistor.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d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Find the power supplied by the battery.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e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Verify Kirchhoff’s Voltage Law (KVL).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f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Determine the power dissipated by each resistor.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g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Comment on whether the total power supplied equals the total power dissipated.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72DE058-38F1-4B2E-8775-7025DE886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998" y="381851"/>
            <a:ext cx="1493998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  <a:latin typeface="Univers-Bold"/>
              </a:rPr>
              <a:t>Solution: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424537-CAE7-4EDE-BABC-95A64A846D02}"/>
              </a:ext>
            </a:extLst>
          </p:cNvPr>
          <p:cNvCxnSpPr/>
          <p:nvPr/>
        </p:nvCxnSpPr>
        <p:spPr>
          <a:xfrm>
            <a:off x="5682937" y="0"/>
            <a:ext cx="0" cy="6420954"/>
          </a:xfrm>
          <a:prstGeom prst="line">
            <a:avLst/>
          </a:prstGeom>
          <a:ln w="508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">
            <a:extLst>
              <a:ext uri="{FF2B5EF4-FFF2-40B4-BE49-F238E27FC236}">
                <a16:creationId xmlns:a16="http://schemas.microsoft.com/office/drawing/2014/main" id="{07739B9F-6415-4C91-844B-CC46A752F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641" y="729180"/>
            <a:ext cx="5636457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a</a:t>
            </a:r>
            <a:r>
              <a:rPr lang="en-US" sz="2000" i="0" dirty="0">
                <a:effectLst/>
              </a:rPr>
              <a:t>)  </a:t>
            </a:r>
            <a:r>
              <a:rPr lang="en-US" sz="2000" i="1" dirty="0">
                <a:effectLst/>
              </a:rPr>
              <a:t>R</a:t>
            </a:r>
            <a:r>
              <a:rPr lang="en-US" sz="2000" i="1" baseline="-25000" dirty="0">
                <a:effectLst/>
              </a:rPr>
              <a:t>T</a:t>
            </a:r>
            <a:r>
              <a:rPr lang="en-US" sz="2000" i="0" dirty="0">
                <a:effectLst/>
              </a:rPr>
              <a:t> = </a:t>
            </a:r>
            <a:r>
              <a:rPr lang="en-US" sz="2000" i="1" dirty="0">
                <a:effectLst/>
              </a:rPr>
              <a:t>R</a:t>
            </a:r>
            <a:r>
              <a:rPr lang="en-US" sz="2000" baseline="-25000" dirty="0">
                <a:effectLst/>
              </a:rPr>
              <a:t>1</a:t>
            </a:r>
            <a:r>
              <a:rPr lang="en-US" sz="2000" i="0" dirty="0">
                <a:effectLst/>
              </a:rPr>
              <a:t> + </a:t>
            </a:r>
            <a:r>
              <a:rPr lang="en-US" sz="2000" i="1" dirty="0">
                <a:effectLst/>
              </a:rPr>
              <a:t>R</a:t>
            </a:r>
            <a:r>
              <a:rPr lang="en-US" sz="2000" baseline="-25000" dirty="0">
                <a:effectLst/>
              </a:rPr>
              <a:t>2</a:t>
            </a:r>
            <a:r>
              <a:rPr lang="en-US" sz="2000" i="0" dirty="0">
                <a:effectLst/>
              </a:rPr>
              <a:t> + </a:t>
            </a:r>
            <a:r>
              <a:rPr lang="en-US" sz="2000" i="1" dirty="0">
                <a:effectLst/>
              </a:rPr>
              <a:t>R</a:t>
            </a:r>
            <a:r>
              <a:rPr lang="en-US" sz="2000" baseline="-25000" dirty="0">
                <a:effectLst/>
              </a:rPr>
              <a:t>3</a:t>
            </a:r>
            <a:r>
              <a:rPr lang="en-US" sz="2000" i="0" dirty="0">
                <a:effectLst/>
              </a:rPr>
              <a:t> = 1 k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</a:t>
            </a:r>
            <a:r>
              <a:rPr lang="en-US" sz="2000" i="0" dirty="0">
                <a:effectLst/>
              </a:rPr>
              <a:t> + 3 k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</a:t>
            </a:r>
            <a:r>
              <a:rPr lang="en-US" sz="2000" i="0" dirty="0">
                <a:effectLst/>
              </a:rPr>
              <a:t> + 2 k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</a:t>
            </a:r>
            <a:r>
              <a:rPr lang="en-US" sz="2000" i="0" dirty="0">
                <a:effectLst/>
              </a:rPr>
              <a:t> = </a:t>
            </a:r>
            <a:r>
              <a:rPr lang="en-US" sz="2000" b="1" i="0" dirty="0">
                <a:effectLst/>
              </a:rPr>
              <a:t>6 k</a:t>
            </a:r>
            <a:r>
              <a:rPr lang="en-US" sz="2000" b="1" i="0" dirty="0">
                <a:effectLst/>
                <a:sym typeface="Symbol" panose="05050102010706020507" pitchFamily="18" charset="2"/>
              </a:rPr>
              <a:t></a:t>
            </a:r>
            <a:endParaRPr lang="en-US" sz="28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30BB7A9-DABF-4A24-A5B9-F579DB08E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0370" y="1303879"/>
          <a:ext cx="4445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3" imgW="4444920" imgH="672840" progId="Equation.3">
                  <p:embed/>
                </p:oleObj>
              </mc:Choice>
              <mc:Fallback>
                <p:oleObj name="Equation" r:id="rId3" imgW="4444920" imgH="672840" progId="Equation.3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30BB7A9-DABF-4A24-A5B9-F579DB08EE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0370" y="1303879"/>
                        <a:ext cx="44450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20" descr="Diagram, schematic&#10;&#10;Description automatically generated">
            <a:extLst>
              <a:ext uri="{FF2B5EF4-FFF2-40B4-BE49-F238E27FC236}">
                <a16:creationId xmlns:a16="http://schemas.microsoft.com/office/drawing/2014/main" id="{FABD2511-9CB8-4F67-9373-F2A381618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97" y="3281955"/>
            <a:ext cx="5010150" cy="3034440"/>
          </a:xfrm>
          <a:prstGeom prst="rect">
            <a:avLst/>
          </a:prstGeom>
        </p:spPr>
      </p:pic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D336A8B-AA81-46D4-8D6E-9C424F9B5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9048" y="2089945"/>
          <a:ext cx="56134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6" imgW="5613120" imgH="2145960" progId="Equation.3">
                  <p:embed/>
                </p:oleObj>
              </mc:Choice>
              <mc:Fallback>
                <p:oleObj name="Equation" r:id="rId6" imgW="5613120" imgH="2145960" progId="Equation.3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D336A8B-AA81-46D4-8D6E-9C424F9B5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99048" y="2089945"/>
                        <a:ext cx="561340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577A708-F12B-4088-9BDD-DB20C939B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5135563"/>
          <a:ext cx="574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8" imgW="5740200" imgH="774360" progId="Equation.3">
                  <p:embed/>
                </p:oleObj>
              </mc:Choice>
              <mc:Fallback>
                <p:oleObj name="Equation" r:id="rId8" imgW="5740200" imgH="774360" progId="Equation.3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577A708-F12B-4088-9BDD-DB20C939B6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5500" y="5135563"/>
                        <a:ext cx="574040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04A0E08-8F04-4B99-B4DE-2A5E623237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4572198"/>
          <a:ext cx="6007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10" imgW="6006960" imgH="330120" progId="Equation.3">
                  <p:embed/>
                </p:oleObj>
              </mc:Choice>
              <mc:Fallback>
                <p:oleObj name="Equation" r:id="rId10" imgW="6006960" imgH="33012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104A0E08-8F04-4B99-B4DE-2A5E623237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18200" y="4572198"/>
                        <a:ext cx="6007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14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31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5F91C76-932E-45F8-A461-D27E77F60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18" y="307089"/>
            <a:ext cx="5843258" cy="1631216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EXAMPLE 5.7 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For the series circuit in Fig. 5.22 (all standard values): 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f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Determine the power dissipated by each resistor.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242021"/>
                </a:solidFill>
                <a:effectLst/>
              </a:rPr>
              <a:t>g</a:t>
            </a:r>
            <a:r>
              <a:rPr lang="en-US" sz="2000" b="0" i="0" dirty="0">
                <a:solidFill>
                  <a:srgbClr val="242021"/>
                </a:solidFill>
                <a:effectLst/>
              </a:rPr>
              <a:t>. Comment on whether the total power supplied equals the total power dissipated.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72DE058-38F1-4B2E-8775-7025DE886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96" y="2431212"/>
            <a:ext cx="1493998" cy="400110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b="1" i="0" dirty="0">
                <a:solidFill>
                  <a:srgbClr val="0166B3"/>
                </a:solidFill>
                <a:effectLst/>
              </a:rPr>
              <a:t>Solution: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07739B9F-6415-4C91-844B-CC46A752F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411" y="4396658"/>
            <a:ext cx="4168106" cy="1015663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(</a:t>
            </a:r>
            <a:r>
              <a:rPr lang="en-US" sz="2000" b="1" i="1" dirty="0">
                <a:effectLst/>
              </a:rPr>
              <a:t>f</a:t>
            </a:r>
            <a:r>
              <a:rPr lang="en-US" sz="2000" i="0" dirty="0">
                <a:effectLst/>
              </a:rPr>
              <a:t>)  </a:t>
            </a:r>
            <a:r>
              <a:rPr lang="en-US" sz="2000" i="1" dirty="0">
                <a:effectLst/>
              </a:rPr>
              <a:t>P</a:t>
            </a:r>
            <a:r>
              <a:rPr lang="en-US" sz="2000" i="1" baseline="-25000" dirty="0">
                <a:effectLst/>
              </a:rPr>
              <a:t>E</a:t>
            </a:r>
            <a:r>
              <a:rPr lang="en-US" sz="2000" i="0" dirty="0">
                <a:effectLst/>
              </a:rPr>
              <a:t> = </a:t>
            </a:r>
            <a:r>
              <a:rPr lang="en-US" sz="2000" i="1" dirty="0">
                <a:effectLst/>
              </a:rPr>
              <a:t>P</a:t>
            </a:r>
            <a:r>
              <a:rPr lang="en-US" sz="2000" i="1" baseline="-25000" dirty="0">
                <a:effectLst/>
              </a:rPr>
              <a:t>R</a:t>
            </a:r>
            <a:r>
              <a:rPr lang="en-US" sz="2000" baseline="-25000" dirty="0">
                <a:effectLst/>
              </a:rPr>
              <a:t>1</a:t>
            </a:r>
            <a:r>
              <a:rPr lang="en-US" sz="2000" i="0" dirty="0">
                <a:effectLst/>
              </a:rPr>
              <a:t> + </a:t>
            </a:r>
            <a:r>
              <a:rPr lang="en-US" sz="2000" i="1" dirty="0">
                <a:effectLst/>
              </a:rPr>
              <a:t>R</a:t>
            </a:r>
            <a:r>
              <a:rPr lang="en-US" sz="2000" i="1" baseline="-25000" dirty="0">
                <a:effectLst/>
              </a:rPr>
              <a:t>R</a:t>
            </a:r>
            <a:r>
              <a:rPr lang="en-US" sz="2000" baseline="-25000" dirty="0">
                <a:effectLst/>
              </a:rPr>
              <a:t>2</a:t>
            </a:r>
            <a:r>
              <a:rPr lang="en-US" sz="2000" i="0" dirty="0">
                <a:effectLst/>
              </a:rPr>
              <a:t> + </a:t>
            </a:r>
            <a:r>
              <a:rPr lang="en-US" sz="2000" i="1" dirty="0">
                <a:effectLst/>
              </a:rPr>
              <a:t>R</a:t>
            </a:r>
            <a:r>
              <a:rPr lang="en-US" sz="2000" i="1" baseline="-25000" dirty="0">
                <a:effectLst/>
              </a:rPr>
              <a:t>R</a:t>
            </a:r>
            <a:r>
              <a:rPr lang="en-US" sz="2000" baseline="-25000" dirty="0">
                <a:effectLst/>
              </a:rPr>
              <a:t>3</a:t>
            </a:r>
            <a:r>
              <a:rPr lang="en-US" sz="2000" i="0" dirty="0">
                <a:effectLst/>
              </a:rPr>
              <a:t> 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i="0" dirty="0">
                <a:effectLst/>
              </a:rPr>
              <a:t>           = 36 </a:t>
            </a:r>
            <a:r>
              <a:rPr lang="en-US" sz="2000" i="0" dirty="0" err="1">
                <a:effectLst/>
              </a:rPr>
              <a:t>mW</a:t>
            </a:r>
            <a:r>
              <a:rPr lang="en-US" sz="2000" i="0" dirty="0">
                <a:effectLst/>
              </a:rPr>
              <a:t> + 108 </a:t>
            </a:r>
            <a:r>
              <a:rPr lang="en-US" sz="2000" i="0" dirty="0" err="1">
                <a:effectLst/>
              </a:rPr>
              <a:t>mW</a:t>
            </a:r>
            <a:r>
              <a:rPr lang="en-US" sz="2000" i="0" dirty="0">
                <a:effectLst/>
              </a:rPr>
              <a:t> + 72 </a:t>
            </a:r>
            <a:r>
              <a:rPr lang="en-US" sz="2000" i="0" dirty="0" err="1">
                <a:effectLst/>
              </a:rPr>
              <a:t>mW</a:t>
            </a:r>
            <a:r>
              <a:rPr lang="en-US" sz="2000" i="0" dirty="0">
                <a:effectLst/>
              </a:rPr>
              <a:t> </a:t>
            </a:r>
          </a:p>
          <a:p>
            <a:pPr algn="just">
              <a:buSzPts val="1000"/>
              <a:tabLst>
                <a:tab pos="342900" algn="l"/>
              </a:tabLst>
            </a:pPr>
            <a:r>
              <a:rPr lang="en-US" sz="2000" dirty="0"/>
              <a:t>           </a:t>
            </a:r>
            <a:r>
              <a:rPr lang="en-US" sz="2000" i="0" dirty="0">
                <a:effectLst/>
              </a:rPr>
              <a:t>= </a:t>
            </a:r>
            <a:r>
              <a:rPr lang="en-US" sz="2000" b="1" i="0" dirty="0">
                <a:effectLst/>
              </a:rPr>
              <a:t>216 </a:t>
            </a:r>
            <a:r>
              <a:rPr lang="en-US" sz="2000" b="1" i="0" dirty="0" err="1">
                <a:effectLst/>
                <a:sym typeface="Symbol" panose="05050102010706020507" pitchFamily="18" charset="2"/>
              </a:rPr>
              <a:t>mW</a:t>
            </a:r>
            <a:r>
              <a:rPr lang="en-US" sz="2000" i="0" dirty="0">
                <a:effectLst/>
                <a:sym typeface="Symbol" panose="05050102010706020507" pitchFamily="18" charset="2"/>
              </a:rPr>
              <a:t>  (Checked)</a:t>
            </a:r>
            <a:endParaRPr lang="en-US" sz="28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cs typeface="Times New Roman" panose="02020603050405020304" pitchFamily="18" charset="0"/>
            </a:endParaRPr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D57BBAEB-C27D-43DF-9D10-DC8EBC12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261" y="114584"/>
            <a:ext cx="5581650" cy="3067050"/>
          </a:xfrm>
          <a:prstGeom prst="rect">
            <a:avLst/>
          </a:prstGeom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7B963F6-0F28-4E7D-98C5-A2EF99B2A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60" y="2779065"/>
          <a:ext cx="75946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7594560" imgH="2565360" progId="Equation.3">
                  <p:embed/>
                </p:oleObj>
              </mc:Choice>
              <mc:Fallback>
                <p:oleObj name="Equation" r:id="rId4" imgW="7594560" imgH="2565360" progId="Equation.3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7B963F6-0F28-4E7D-98C5-A2EF99B2A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260" y="2779065"/>
                        <a:ext cx="7594600" cy="256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4AD327-D80A-4D03-B6DC-35FFE4C4444F}"/>
              </a:ext>
            </a:extLst>
          </p:cNvPr>
          <p:cNvSpPr txBox="1"/>
          <p:nvPr/>
        </p:nvSpPr>
        <p:spPr>
          <a:xfrm>
            <a:off x="304396" y="5720454"/>
            <a:ext cx="1135262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400" b="1" i="0" dirty="0">
                <a:solidFill>
                  <a:srgbClr val="0166B3"/>
                </a:solidFill>
                <a:effectLst/>
              </a:rPr>
              <a:t>5.4 Power Distribution</a:t>
            </a:r>
            <a:r>
              <a:rPr lang="en-US" sz="24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400" b="1" i="0" dirty="0">
                <a:solidFill>
                  <a:srgbClr val="C00000"/>
                </a:solidFill>
                <a:effectLst/>
              </a:rPr>
              <a:t>Problems: 12 to 16</a:t>
            </a:r>
            <a:endParaRPr lang="en-US" sz="24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824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32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FC6D02-D665-46CC-91D3-A42C417FE490}"/>
              </a:ext>
            </a:extLst>
          </p:cNvPr>
          <p:cNvSpPr/>
          <p:nvPr/>
        </p:nvSpPr>
        <p:spPr>
          <a:xfrm>
            <a:off x="2854618" y="109029"/>
            <a:ext cx="6637726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Single-Subscript Notation of Voltage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888E425-6723-45AB-8EC7-373F5FD1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2" y="1248796"/>
            <a:ext cx="5048250" cy="30099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D67A8BE1-48BB-4568-8FBB-68C2C461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23" y="1228878"/>
            <a:ext cx="6527406" cy="3139321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Fig. 5.51: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the voltage from point </a:t>
            </a:r>
            <a:r>
              <a:rPr lang="en-US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In this case, it is obviously 10 V since it is right across the source voltage </a:t>
            </a:r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i.e.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 10 V.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the voltage from point </a:t>
            </a:r>
            <a:r>
              <a:rPr lang="en-US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Because it is directly across the 4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resistor,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 4 V.</a:t>
            </a:r>
          </a:p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6 V       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2400" i="1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 V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39E65AB-413B-4772-829A-2ADCC2EC7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46" y="630652"/>
            <a:ext cx="11395306" cy="830997"/>
          </a:xfrm>
          <a:prstGeom prst="rect">
            <a:avLst/>
          </a:prstGeom>
          <a:noFill/>
          <a:ln w="635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  <a:buSzPts val="1000"/>
              <a:tabLst>
                <a:tab pos="342900" algn="l"/>
              </a:tabLst>
            </a:pPr>
            <a:r>
              <a:rPr lang="en-US" sz="2400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single-subscript notation of voltage used to provide the voltage at a point with respect to ground.</a:t>
            </a:r>
          </a:p>
        </p:txBody>
      </p:sp>
    </p:spTree>
    <p:extLst>
      <p:ext uri="{BB962C8B-B14F-4D97-AF65-F5344CB8AC3E}">
        <p14:creationId xmlns:p14="http://schemas.microsoft.com/office/powerpoint/2010/main" val="12934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33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CDCE4-2815-4513-99CC-3A67C752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00" y="484757"/>
            <a:ext cx="7448550" cy="81915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16CFE70-0CA1-4F25-973C-49F82F0E5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5" y="2328411"/>
            <a:ext cx="3571996" cy="3291840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1D3624CB-9F7E-4D95-BA78-BA3E21297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4327" y="2175499"/>
            <a:ext cx="3271813" cy="34747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644298F-36D4-41C8-8668-BF2B7940D215}"/>
              </a:ext>
            </a:extLst>
          </p:cNvPr>
          <p:cNvSpPr/>
          <p:nvPr/>
        </p:nvSpPr>
        <p:spPr>
          <a:xfrm>
            <a:off x="3158621" y="3575235"/>
            <a:ext cx="872196" cy="675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C089658-E5A6-42B1-9099-85F38DDA9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843" y="2281548"/>
            <a:ext cx="5043638" cy="73152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5AC4EB14-0FE3-492F-B8E5-763ACCF50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897" y="4196971"/>
            <a:ext cx="49339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34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11A3A8F-1829-44EA-A257-813F7EC2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11" y="2636217"/>
            <a:ext cx="4429125" cy="3705225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63132996-EA2D-4E19-87CA-9AC66099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56" y="210515"/>
            <a:ext cx="4848225" cy="383857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0ED2920-22C4-4AD9-8972-BDECF66C7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19" y="228600"/>
            <a:ext cx="4514850" cy="320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DA5A64-7118-4491-A75B-2BC169958566}"/>
              </a:ext>
            </a:extLst>
          </p:cNvPr>
          <p:cNvSpPr txBox="1"/>
          <p:nvPr/>
        </p:nvSpPr>
        <p:spPr>
          <a:xfrm>
            <a:off x="4428317" y="228600"/>
            <a:ext cx="37205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66FF"/>
                </a:solidFill>
                <a:effectLst/>
              </a:rPr>
              <a:t>For each configuration in Fig. 5.95, what are the readings of the ammeter and the voltmeter?</a:t>
            </a:r>
            <a:endParaRPr lang="en-US" sz="2400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97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EF7CF-6722-49DE-A7D4-29EF34A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5" y="199765"/>
            <a:ext cx="9075742" cy="822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ED2773-29AC-4956-980F-C840D546B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53" y="1017038"/>
            <a:ext cx="9892145" cy="91440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0D7601-6392-4760-BDE7-5C8ED98E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37" y="3222156"/>
            <a:ext cx="10069779" cy="23774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8923D4-4EAD-49F8-A675-F74E1EC087BC}"/>
              </a:ext>
            </a:extLst>
          </p:cNvPr>
          <p:cNvCxnSpPr/>
          <p:nvPr/>
        </p:nvCxnSpPr>
        <p:spPr>
          <a:xfrm>
            <a:off x="0" y="1959159"/>
            <a:ext cx="12192000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FB77DC-C493-4BDC-B0AF-B4107FAC3699}"/>
              </a:ext>
            </a:extLst>
          </p:cNvPr>
          <p:cNvSpPr txBox="1"/>
          <p:nvPr/>
        </p:nvSpPr>
        <p:spPr>
          <a:xfrm>
            <a:off x="126612" y="5768953"/>
            <a:ext cx="11887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i="0" dirty="0">
                <a:solidFill>
                  <a:srgbClr val="0166B3"/>
                </a:solidFill>
                <a:effectLst/>
              </a:rPr>
              <a:t>SECTION 4.5 </a:t>
            </a:r>
            <a:r>
              <a:rPr lang="en-US" sz="2800" b="1" i="0" dirty="0">
                <a:effectLst/>
              </a:rPr>
              <a:t>Energy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Problems: 42 to 48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42" y="2038344"/>
            <a:ext cx="9760712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4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0" y="697092"/>
            <a:ext cx="8505825" cy="2276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AC5334-BF2A-4537-B074-B1010D232EC7}"/>
              </a:ext>
            </a:extLst>
          </p:cNvPr>
          <p:cNvSpPr/>
          <p:nvPr/>
        </p:nvSpPr>
        <p:spPr>
          <a:xfrm>
            <a:off x="3816913" y="130630"/>
            <a:ext cx="4334309" cy="500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Your Knowledge</a:t>
            </a:r>
            <a:endParaRPr lang="en-US" sz="28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8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281C01-AE84-48C0-B45A-02F934206743}"/>
              </a:ext>
            </a:extLst>
          </p:cNvPr>
          <p:cNvSpPr/>
          <p:nvPr/>
        </p:nvSpPr>
        <p:spPr>
          <a:xfrm>
            <a:off x="4734386" y="133931"/>
            <a:ext cx="3410807" cy="5616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 Efficiency</a:t>
            </a:r>
            <a:endParaRPr lang="en-US" sz="3200" b="1" cap="all" dirty="0">
              <a:ln w="1905"/>
              <a:solidFill>
                <a:srgbClr val="0000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F069FC2-8EB4-4DA4-B98A-4BC92FBE0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9" y="777945"/>
            <a:ext cx="5581650" cy="3552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97941-BAA0-47B0-993F-04AACA38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12" y="4744391"/>
            <a:ext cx="5872039" cy="1280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7DD29D-27C7-422F-B901-7F619A456475}"/>
              </a:ext>
            </a:extLst>
          </p:cNvPr>
          <p:cNvSpPr txBox="1"/>
          <p:nvPr/>
        </p:nvSpPr>
        <p:spPr>
          <a:xfrm>
            <a:off x="5972957" y="826726"/>
            <a:ext cx="5872039" cy="2539157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>
                <a:solidFill>
                  <a:srgbClr val="0066FF"/>
                </a:solidFill>
                <a:latin typeface="Times New Roman" pitchFamily="18" charset="0"/>
                <a:cs typeface="Times New Roman" pitchFamily="18" charset="0"/>
              </a:rPr>
              <a:t>Efficiency is the ratio of output power (or energy) to input power (or energy)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F0066"/>
                </a:solidFill>
                <a:ea typeface="Calibri" pitchFamily="34" charset="0"/>
                <a:cs typeface="Times New Roman" pitchFamily="18" charset="0"/>
              </a:rPr>
              <a:t>Letter Symbol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:</a:t>
            </a:r>
            <a:r>
              <a:rPr kumimoji="0" lang="en-US" sz="2400" b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It is represented 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by (the 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ea typeface="Calibri" pitchFamily="34" charset="0"/>
                <a:cs typeface="Times New Roman" pitchFamily="18" charset="0"/>
              </a:rPr>
              <a:t>                    lowercase Greek letter </a:t>
            </a:r>
            <a:r>
              <a:rPr lang="en-US" sz="2400" i="1" dirty="0">
                <a:ea typeface="Calibri" pitchFamily="34" charset="0"/>
                <a:cs typeface="Times New Roman" pitchFamily="18" charset="0"/>
              </a:rPr>
              <a:t>eta</a:t>
            </a:r>
            <a:r>
              <a:rPr lang="en-US" sz="2400" dirty="0"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“ 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  <a:sym typeface="Symbol" panose="05050102010706020507" pitchFamily="18" charset="2"/>
              </a:rPr>
              <a:t></a:t>
            </a:r>
            <a:r>
              <a:rPr kumimoji="0" lang="en-US" sz="2400" i="1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u="none" strike="noStrike" cap="none" normalizeH="0" baseline="0" dirty="0">
                <a:ln>
                  <a:noFill/>
                </a:ln>
                <a:effectLst/>
                <a:ea typeface="Calibri" pitchFamily="34" charset="0"/>
                <a:cs typeface="Times New Roman" pitchFamily="18" charset="0"/>
              </a:rPr>
              <a:t>”.</a:t>
            </a:r>
          </a:p>
          <a:p>
            <a:pPr lvl="0" fontAlgn="base">
              <a:spcBef>
                <a:spcPct val="0"/>
              </a:spcBef>
              <a:spcAft>
                <a:spcPts val="6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Efficiency is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unitless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Times-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266D3E-3882-4D6D-8C6F-2C89E1B89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543" y="4149205"/>
            <a:ext cx="4578493" cy="9327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B7E10-585C-47DD-BF7B-04FB0A36E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544" y="5246676"/>
            <a:ext cx="4578493" cy="9327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2C4455-75B5-40AF-AF21-D098F1474DFF}"/>
              </a:ext>
            </a:extLst>
          </p:cNvPr>
          <p:cNvSpPr txBox="1"/>
          <p:nvPr/>
        </p:nvSpPr>
        <p:spPr>
          <a:xfrm>
            <a:off x="6031662" y="3632798"/>
            <a:ext cx="2859119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0066FF"/>
                </a:solidFill>
                <a:effectLst/>
                <a:latin typeface="Times New Roman" pitchFamily="18" charset="0"/>
                <a:cs typeface="Times New Roman" pitchFamily="18" charset="0"/>
              </a:rPr>
              <a:t>In decimal number:</a:t>
            </a:r>
            <a:endParaRPr lang="en-US" sz="2400" b="1" i="0" dirty="0">
              <a:solidFill>
                <a:srgbClr val="0066FF"/>
              </a:solidFill>
              <a:effectLst/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93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07A2-C004-42F7-A3C9-056A3A424074}"/>
              </a:ext>
            </a:extLst>
          </p:cNvPr>
          <p:cNvSpPr txBox="1"/>
          <p:nvPr/>
        </p:nvSpPr>
        <p:spPr>
          <a:xfrm>
            <a:off x="221705" y="270619"/>
            <a:ext cx="2859119" cy="461665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b="1" i="0" dirty="0">
                <a:solidFill>
                  <a:srgbClr val="0066FF"/>
                </a:solidFill>
                <a:effectLst/>
                <a:latin typeface="Times New Roman" pitchFamily="18" charset="0"/>
                <a:cs typeface="Times New Roman" pitchFamily="18" charset="0"/>
              </a:rPr>
              <a:t>In percentage:</a:t>
            </a:r>
            <a:endParaRPr lang="en-US" sz="2400" b="1" i="0" dirty="0">
              <a:solidFill>
                <a:srgbClr val="0066FF"/>
              </a:solidFill>
              <a:effectLst/>
              <a:latin typeface="Times-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6FBC14-D7F6-4885-AC52-383601EC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3" y="760420"/>
            <a:ext cx="5041829" cy="9327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E44C72-334A-4C77-B37D-88DDBD55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18" y="866528"/>
            <a:ext cx="5041829" cy="9327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5B66F-0F35-4A69-922E-7B1FD3FCA1D1}"/>
              </a:ext>
            </a:extLst>
          </p:cNvPr>
          <p:cNvSpPr txBox="1"/>
          <p:nvPr/>
        </p:nvSpPr>
        <p:spPr>
          <a:xfrm>
            <a:off x="345970" y="2012669"/>
            <a:ext cx="5041829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800" b="1" i="0" u="sng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Efficiency of cascaded system:</a:t>
            </a:r>
            <a:endParaRPr lang="en-US" sz="2800" b="1" i="0" u="sng" dirty="0">
              <a:solidFill>
                <a:srgbClr val="FF0000"/>
              </a:solidFill>
              <a:effectLst/>
              <a:latin typeface="Times-Roman"/>
            </a:endParaRPr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FB36AD9-30FD-4B9D-B6CC-2E2504D3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70" y="2603182"/>
            <a:ext cx="7600950" cy="1285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E58969-4E8D-4F53-B867-67E213185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970" y="4264317"/>
            <a:ext cx="4105275" cy="4286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2D25CD5-A527-42AA-BF15-CD47A949346D}"/>
              </a:ext>
            </a:extLst>
          </p:cNvPr>
          <p:cNvGrpSpPr/>
          <p:nvPr/>
        </p:nvGrpSpPr>
        <p:grpSpPr>
          <a:xfrm>
            <a:off x="5641020" y="3515374"/>
            <a:ext cx="6200775" cy="2743200"/>
            <a:chOff x="5641020" y="3515374"/>
            <a:chExt cx="6200775" cy="2743200"/>
          </a:xfrm>
        </p:grpSpPr>
        <p:pic>
          <p:nvPicPr>
            <p:cNvPr id="16" name="Picture 15" descr="Diagram&#10;&#10;Description automatically generated">
              <a:extLst>
                <a:ext uri="{FF2B5EF4-FFF2-40B4-BE49-F238E27FC236}">
                  <a16:creationId xmlns:a16="http://schemas.microsoft.com/office/drawing/2014/main" id="{153BEC31-9E66-4BE8-B3C0-DFEF8C116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1020" y="3515374"/>
              <a:ext cx="6200775" cy="2743200"/>
            </a:xfrm>
            <a:prstGeom prst="rect">
              <a:avLst/>
            </a:prstGeom>
            <a:ln w="38100">
              <a:solidFill>
                <a:srgbClr val="FF9900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5D0E3F-53E3-4368-93CF-C873F31FAD39}"/>
                </a:ext>
              </a:extLst>
            </p:cNvPr>
            <p:cNvSpPr txBox="1"/>
            <p:nvPr/>
          </p:nvSpPr>
          <p:spPr>
            <a:xfrm>
              <a:off x="9303432" y="3871902"/>
              <a:ext cx="2134756" cy="7848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000" b="1" i="0" dirty="0">
                  <a:solidFill>
                    <a:srgbClr val="0066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Example of a</a:t>
              </a:r>
            </a:p>
            <a:p>
              <a:pPr algn="ctr">
                <a:spcAft>
                  <a:spcPts val="600"/>
                </a:spcAft>
              </a:pPr>
              <a:r>
                <a:rPr lang="en-US" sz="2000" b="1" i="0" dirty="0">
                  <a:solidFill>
                    <a:srgbClr val="0066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cascaded system</a:t>
              </a:r>
              <a:endParaRPr lang="en-US" sz="2000" b="1" i="0" dirty="0">
                <a:solidFill>
                  <a:srgbClr val="0066FF"/>
                </a:solidFill>
                <a:effectLst/>
                <a:latin typeface="Times-Roman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C4431AF-ACBE-4007-BBDB-69B7C1F67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7782" y="5376534"/>
              <a:ext cx="230505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5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B19A4A7-B630-40AA-B8F8-92724FEF0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75" y="237246"/>
            <a:ext cx="7534275" cy="100965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D1E0BCF-DD0E-4099-94A2-BE7961D8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80" y="1246897"/>
            <a:ext cx="7724775" cy="2238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208EF4-0DDC-471D-A507-8BBACCA9E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01" y="3783554"/>
            <a:ext cx="73628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E06E73-3F8E-4680-8EE6-5D52AED8D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79" y="4519547"/>
            <a:ext cx="10915650" cy="847725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3F306B41-21E0-4279-A1E2-424A80E4C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285" y="5468613"/>
            <a:ext cx="5229225" cy="7810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EDEC2A-6901-4118-ABDF-695A05E0F15F}"/>
              </a:ext>
            </a:extLst>
          </p:cNvPr>
          <p:cNvCxnSpPr/>
          <p:nvPr/>
        </p:nvCxnSpPr>
        <p:spPr>
          <a:xfrm>
            <a:off x="0" y="3576946"/>
            <a:ext cx="12192000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4B92E31-A1E1-4470-AB65-CB27A5DE5BB2}"/>
              </a:ext>
            </a:extLst>
          </p:cNvPr>
          <p:cNvSpPr txBox="1">
            <a:spLocks/>
          </p:cNvSpPr>
          <p:nvPr/>
        </p:nvSpPr>
        <p:spPr>
          <a:xfrm>
            <a:off x="6987386" y="6420954"/>
            <a:ext cx="1003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4584AA-C169-43B4-9D70-12BCC194856B}" type="slidenum">
              <a:rPr lang="en-US" sz="20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F0589-299D-48BD-B32D-937F1873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7" y="382758"/>
            <a:ext cx="116586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EEB52-36A4-40CA-8057-EDC28540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6" y="913592"/>
            <a:ext cx="7449014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5BCCCE-AECD-41BF-A9A2-E2B2CAAA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77" y="1931259"/>
            <a:ext cx="9546337" cy="91440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E66CAC5-5E40-4CFF-99A7-E5F5BABFE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020" y="2858142"/>
            <a:ext cx="6200775" cy="2743200"/>
          </a:xfrm>
          <a:prstGeom prst="rect">
            <a:avLst/>
          </a:prstGeom>
          <a:ln w="38100">
            <a:solidFill>
              <a:srgbClr val="FF9900"/>
            </a:solidFill>
          </a:ln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41EB038-E990-4301-BA7E-BD7ACBB0B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96" y="3477578"/>
            <a:ext cx="4735002" cy="13716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B937EF-A70D-457F-8BDE-91B42E4BED30}"/>
              </a:ext>
            </a:extLst>
          </p:cNvPr>
          <p:cNvCxnSpPr/>
          <p:nvPr/>
        </p:nvCxnSpPr>
        <p:spPr>
          <a:xfrm>
            <a:off x="0" y="1848144"/>
            <a:ext cx="12192000" cy="0"/>
          </a:xfrm>
          <a:prstGeom prst="line">
            <a:avLst/>
          </a:prstGeom>
          <a:ln w="508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F7FE31-D51D-4876-BF71-011A4D2E1896}"/>
              </a:ext>
            </a:extLst>
          </p:cNvPr>
          <p:cNvSpPr txBox="1"/>
          <p:nvPr/>
        </p:nvSpPr>
        <p:spPr>
          <a:xfrm>
            <a:off x="126612" y="5768953"/>
            <a:ext cx="118872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rgbClr val="00CC99"/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i="0" dirty="0">
                <a:solidFill>
                  <a:srgbClr val="FF0066"/>
                </a:solidFill>
                <a:effectLst/>
              </a:rPr>
              <a:t>Practice Book Problem [</a:t>
            </a:r>
            <a:r>
              <a:rPr lang="en-US" sz="2800" b="1" i="0" dirty="0">
                <a:solidFill>
                  <a:srgbClr val="0166B3"/>
                </a:solidFill>
                <a:effectLst/>
              </a:rPr>
              <a:t>SECTION 4.6 </a:t>
            </a:r>
            <a:r>
              <a:rPr lang="en-US" sz="2800" b="1" i="0" dirty="0">
                <a:effectLst/>
              </a:rPr>
              <a:t>Efficiency</a:t>
            </a:r>
            <a:r>
              <a:rPr lang="en-US" sz="2800" b="1" i="0" dirty="0">
                <a:solidFill>
                  <a:srgbClr val="242021"/>
                </a:solidFill>
                <a:effectLst/>
              </a:rPr>
              <a:t>] </a:t>
            </a:r>
            <a:r>
              <a:rPr lang="en-US" sz="2800" b="1" i="0" dirty="0">
                <a:solidFill>
                  <a:srgbClr val="C00000"/>
                </a:solidFill>
                <a:effectLst/>
              </a:rPr>
              <a:t>Problems: 49 to 59</a:t>
            </a:r>
            <a:endParaRPr lang="en-US" sz="2800" b="0" i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495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4901</TotalTime>
  <Words>1895</Words>
  <Application>Microsoft Office PowerPoint</Application>
  <PresentationFormat>Widescreen</PresentationFormat>
  <Paragraphs>220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Times New Roman</vt:lpstr>
      <vt:lpstr>Times-Roman</vt:lpstr>
      <vt:lpstr>Univers-Bold</vt:lpstr>
      <vt:lpstr>Vladimir Script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Abdul Mannan</dc:creator>
  <cp:lastModifiedBy>Mohammad Abdul Mannan</cp:lastModifiedBy>
  <cp:revision>149</cp:revision>
  <dcterms:created xsi:type="dcterms:W3CDTF">2021-08-08T10:21:10Z</dcterms:created>
  <dcterms:modified xsi:type="dcterms:W3CDTF">2021-12-16T09:01:42Z</dcterms:modified>
</cp:coreProperties>
</file>