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625" r:id="rId2"/>
    <p:sldId id="1673" r:id="rId3"/>
    <p:sldId id="1674" r:id="rId4"/>
    <p:sldId id="1675" r:id="rId5"/>
    <p:sldId id="1679" r:id="rId6"/>
    <p:sldId id="1680" r:id="rId7"/>
    <p:sldId id="1688" r:id="rId8"/>
    <p:sldId id="1689" r:id="rId9"/>
    <p:sldId id="1690" r:id="rId10"/>
    <p:sldId id="1691" r:id="rId11"/>
    <p:sldId id="1693" r:id="rId12"/>
    <p:sldId id="1694" r:id="rId13"/>
    <p:sldId id="1695" r:id="rId14"/>
    <p:sldId id="1696" r:id="rId15"/>
    <p:sldId id="1697" r:id="rId16"/>
    <p:sldId id="1698" r:id="rId17"/>
    <p:sldId id="1699" r:id="rId18"/>
    <p:sldId id="1700" r:id="rId19"/>
    <p:sldId id="1701" r:id="rId20"/>
    <p:sldId id="1717" r:id="rId21"/>
    <p:sldId id="1718" r:id="rId22"/>
    <p:sldId id="1719" r:id="rId23"/>
    <p:sldId id="1720" r:id="rId24"/>
    <p:sldId id="1721" r:id="rId25"/>
    <p:sldId id="1703" r:id="rId26"/>
    <p:sldId id="1711" r:id="rId27"/>
    <p:sldId id="1714" r:id="rId28"/>
    <p:sldId id="171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0066FF"/>
    <a:srgbClr val="008080"/>
    <a:srgbClr val="990000"/>
    <a:srgbClr val="FF9900"/>
    <a:srgbClr val="00CC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18" Type="http://schemas.openxmlformats.org/officeDocument/2006/relationships/image" Target="../media/image99.wmf"/><Relationship Id="rId3" Type="http://schemas.openxmlformats.org/officeDocument/2006/relationships/image" Target="../media/image85.wmf"/><Relationship Id="rId21" Type="http://schemas.openxmlformats.org/officeDocument/2006/relationships/image" Target="../media/image102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17" Type="http://schemas.openxmlformats.org/officeDocument/2006/relationships/image" Target="../media/image79.wmf"/><Relationship Id="rId2" Type="http://schemas.openxmlformats.org/officeDocument/2006/relationships/image" Target="../media/image84.wmf"/><Relationship Id="rId16" Type="http://schemas.openxmlformats.org/officeDocument/2006/relationships/image" Target="../media/image98.wmf"/><Relationship Id="rId20" Type="http://schemas.openxmlformats.org/officeDocument/2006/relationships/image" Target="../media/image101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19" Type="http://schemas.openxmlformats.org/officeDocument/2006/relationships/image" Target="../media/image100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</a:t>
            </a:r>
            <a:r>
              <a:rPr lang="en-GB" sz="1600" b="1" baseline="0" dirty="0">
                <a:solidFill>
                  <a:schemeClr val="bg1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DMAM</a:t>
            </a:r>
            <a:endParaRPr lang="en-GB" sz="2000" b="1" baseline="0" dirty="0">
              <a:solidFill>
                <a:schemeClr val="bg1"/>
              </a:solidFill>
              <a:latin typeface="Vladimir Script" panose="03050402040407070305" pitchFamily="66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6" y="6381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wmf"/><Relationship Id="rId11" Type="http://schemas.openxmlformats.org/officeDocument/2006/relationships/image" Target="../media/image46.wmf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50.wmf"/><Relationship Id="rId4" Type="http://schemas.openxmlformats.org/officeDocument/2006/relationships/image" Target="../media/image43.wmf"/><Relationship Id="rId9" Type="http://schemas.openxmlformats.org/officeDocument/2006/relationships/image" Target="../media/image51.png"/><Relationship Id="rId1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65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64.wmf"/><Relationship Id="rId4" Type="http://schemas.openxmlformats.org/officeDocument/2006/relationships/image" Target="../media/image66.png"/><Relationship Id="rId9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2.png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68.wmf"/><Relationship Id="rId10" Type="http://schemas.openxmlformats.org/officeDocument/2006/relationships/image" Target="../media/image69.wmf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78.wmf"/><Relationship Id="rId3" Type="http://schemas.openxmlformats.org/officeDocument/2006/relationships/oleObject" Target="../embeddings/oleObject24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82.png"/><Relationship Id="rId5" Type="http://schemas.openxmlformats.org/officeDocument/2006/relationships/image" Target="../media/image80.png"/><Relationship Id="rId15" Type="http://schemas.openxmlformats.org/officeDocument/2006/relationships/image" Target="../media/image79.wmf"/><Relationship Id="rId10" Type="http://schemas.openxmlformats.org/officeDocument/2006/relationships/image" Target="../media/image77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9" Type="http://schemas.openxmlformats.org/officeDocument/2006/relationships/image" Target="../media/image99.wmf"/><Relationship Id="rId21" Type="http://schemas.openxmlformats.org/officeDocument/2006/relationships/image" Target="../media/image91.wmf"/><Relationship Id="rId34" Type="http://schemas.openxmlformats.org/officeDocument/2006/relationships/oleObject" Target="../embeddings/oleObject44.bin"/><Relationship Id="rId42" Type="http://schemas.openxmlformats.org/officeDocument/2006/relationships/oleObject" Target="../embeddings/oleObject48.bin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5.bin"/><Relationship Id="rId29" Type="http://schemas.openxmlformats.org/officeDocument/2006/relationships/image" Target="../media/image9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86.wmf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79.wmf"/><Relationship Id="rId40" Type="http://schemas.openxmlformats.org/officeDocument/2006/relationships/oleObject" Target="../embeddings/oleObject47.bin"/><Relationship Id="rId45" Type="http://schemas.openxmlformats.org/officeDocument/2006/relationships/image" Target="../media/image102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23" Type="http://schemas.openxmlformats.org/officeDocument/2006/relationships/image" Target="../media/image92.wmf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90.wmf"/><Relationship Id="rId31" Type="http://schemas.openxmlformats.org/officeDocument/2006/relationships/image" Target="../media/image96.wmf"/><Relationship Id="rId44" Type="http://schemas.openxmlformats.org/officeDocument/2006/relationships/oleObject" Target="../embeddings/oleObject49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94.w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98.wmf"/><Relationship Id="rId43" Type="http://schemas.openxmlformats.org/officeDocument/2006/relationships/image" Target="../media/image101.wmf"/><Relationship Id="rId8" Type="http://schemas.openxmlformats.org/officeDocument/2006/relationships/oleObject" Target="../embeddings/oleObject31.bin"/><Relationship Id="rId3" Type="http://schemas.openxmlformats.org/officeDocument/2006/relationships/image" Target="../media/image71.png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89.wmf"/><Relationship Id="rId25" Type="http://schemas.openxmlformats.org/officeDocument/2006/relationships/image" Target="../media/image93.wmf"/><Relationship Id="rId33" Type="http://schemas.openxmlformats.org/officeDocument/2006/relationships/image" Target="../media/image97.wmf"/><Relationship Id="rId38" Type="http://schemas.openxmlformats.org/officeDocument/2006/relationships/oleObject" Target="../embeddings/oleObject46.bin"/><Relationship Id="rId20" Type="http://schemas.openxmlformats.org/officeDocument/2006/relationships/oleObject" Target="../embeddings/oleObject37.bin"/><Relationship Id="rId41" Type="http://schemas.openxmlformats.org/officeDocument/2006/relationships/image" Target="../media/image10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105.png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04.wmf"/><Relationship Id="rId4" Type="http://schemas.openxmlformats.org/officeDocument/2006/relationships/image" Target="../media/image106.png"/><Relationship Id="rId9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oleObject" Target="../embeddings/oleObject55.bin"/><Relationship Id="rId3" Type="http://schemas.openxmlformats.org/officeDocument/2006/relationships/image" Target="../media/image114.png"/><Relationship Id="rId7" Type="http://schemas.openxmlformats.org/officeDocument/2006/relationships/image" Target="../media/image109.wmf"/><Relationship Id="rId12" Type="http://schemas.openxmlformats.org/officeDocument/2006/relationships/image" Target="../media/image111.wmf"/><Relationship Id="rId17" Type="http://schemas.openxmlformats.org/officeDocument/2006/relationships/image" Target="../media/image11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4.bin"/><Relationship Id="rId5" Type="http://schemas.openxmlformats.org/officeDocument/2006/relationships/image" Target="../media/image116.png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110.wmf"/><Relationship Id="rId4" Type="http://schemas.openxmlformats.org/officeDocument/2006/relationships/image" Target="../media/image115.png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11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30.png"/><Relationship Id="rId18" Type="http://schemas.openxmlformats.org/officeDocument/2006/relationships/image" Target="../media/image124.wmf"/><Relationship Id="rId26" Type="http://schemas.openxmlformats.org/officeDocument/2006/relationships/image" Target="../media/image127.wmf"/><Relationship Id="rId3" Type="http://schemas.openxmlformats.org/officeDocument/2006/relationships/image" Target="../media/image128.png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133.png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1.bin"/><Relationship Id="rId23" Type="http://schemas.openxmlformats.org/officeDocument/2006/relationships/image" Target="../media/image132.png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129.png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131.png"/><Relationship Id="rId22" Type="http://schemas.openxmlformats.org/officeDocument/2006/relationships/image" Target="../media/image12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140.wmf"/><Relationship Id="rId3" Type="http://schemas.openxmlformats.org/officeDocument/2006/relationships/image" Target="../media/image143.png"/><Relationship Id="rId21" Type="http://schemas.openxmlformats.org/officeDocument/2006/relationships/oleObject" Target="../embeddings/oleObject74.bin"/><Relationship Id="rId7" Type="http://schemas.openxmlformats.org/officeDocument/2006/relationships/image" Target="../media/image135.wmf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69.bin"/><Relationship Id="rId5" Type="http://schemas.openxmlformats.org/officeDocument/2006/relationships/image" Target="../media/image134.wmf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144.png"/><Relationship Id="rId19" Type="http://schemas.openxmlformats.org/officeDocument/2006/relationships/oleObject" Target="../embeddings/oleObject73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136.wmf"/><Relationship Id="rId14" Type="http://schemas.openxmlformats.org/officeDocument/2006/relationships/image" Target="../media/image138.wmf"/><Relationship Id="rId22" Type="http://schemas.openxmlformats.org/officeDocument/2006/relationships/image" Target="../media/image14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148.png"/><Relationship Id="rId7" Type="http://schemas.openxmlformats.org/officeDocument/2006/relationships/image" Target="../media/image145.wmf"/><Relationship Id="rId12" Type="http://schemas.openxmlformats.org/officeDocument/2006/relationships/image" Target="../media/image15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147.wmf"/><Relationship Id="rId5" Type="http://schemas.openxmlformats.org/officeDocument/2006/relationships/image" Target="../media/image150.png"/><Relationship Id="rId10" Type="http://schemas.openxmlformats.org/officeDocument/2006/relationships/oleObject" Target="../embeddings/oleObject77.bin"/><Relationship Id="rId4" Type="http://schemas.openxmlformats.org/officeDocument/2006/relationships/image" Target="../media/image149.png"/><Relationship Id="rId9" Type="http://schemas.openxmlformats.org/officeDocument/2006/relationships/image" Target="../media/image14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157.wmf"/><Relationship Id="rId26" Type="http://schemas.openxmlformats.org/officeDocument/2006/relationships/image" Target="../media/image161.wmf"/><Relationship Id="rId3" Type="http://schemas.openxmlformats.org/officeDocument/2006/relationships/image" Target="../media/image162.png"/><Relationship Id="rId21" Type="http://schemas.openxmlformats.org/officeDocument/2006/relationships/oleObject" Target="../embeddings/oleObject85.bin"/><Relationship Id="rId7" Type="http://schemas.openxmlformats.org/officeDocument/2006/relationships/image" Target="../media/image153.wmf"/><Relationship Id="rId12" Type="http://schemas.openxmlformats.org/officeDocument/2006/relationships/image" Target="../media/image165.png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164.png"/><Relationship Id="rId24" Type="http://schemas.openxmlformats.org/officeDocument/2006/relationships/image" Target="../media/image160.wmf"/><Relationship Id="rId5" Type="http://schemas.openxmlformats.org/officeDocument/2006/relationships/image" Target="../media/image152.wmf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png"/><Relationship Id="rId4" Type="http://schemas.openxmlformats.org/officeDocument/2006/relationships/image" Target="../media/image11.wmf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8.wmf"/><Relationship Id="rId5" Type="http://schemas.openxmlformats.org/officeDocument/2006/relationships/image" Target="../media/image21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0.png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5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4.wmf"/><Relationship Id="rId5" Type="http://schemas.openxmlformats.org/officeDocument/2006/relationships/image" Target="../media/image27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6.png"/><Relationship Id="rId9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594836-B53A-4F63-AC79-40EC07BE2642}"/>
              </a:ext>
            </a:extLst>
          </p:cNvPr>
          <p:cNvSpPr/>
          <p:nvPr/>
        </p:nvSpPr>
        <p:spPr>
          <a:xfrm>
            <a:off x="451958" y="247303"/>
            <a:ext cx="391532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will Be Covered: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D4A46AE-4ADE-479F-ABD3-07D13080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497" y="2458045"/>
            <a:ext cx="7467005" cy="255454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</a:rPr>
              <a:t>Open and Short Circuit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Parallel DC Circuit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00CC"/>
                </a:solidFill>
              </a:rPr>
              <a:t> REDUCE AND RETURN APPROACH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00CC"/>
                </a:solidFill>
              </a:rPr>
              <a:t> BLOCK DIAGRAM APPROACH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CC"/>
                </a:solidFill>
              </a:rPr>
              <a:t>	Ladder Networks</a:t>
            </a:r>
          </a:p>
        </p:txBody>
      </p:sp>
    </p:spTree>
    <p:extLst>
      <p:ext uri="{BB962C8B-B14F-4D97-AF65-F5344CB8AC3E}">
        <p14:creationId xmlns:p14="http://schemas.microsoft.com/office/powerpoint/2010/main" val="2906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2DDD9B-169E-4A41-A3FC-4CB62627A4DF}"/>
              </a:ext>
            </a:extLst>
          </p:cNvPr>
          <p:cNvSpPr/>
          <p:nvPr/>
        </p:nvSpPr>
        <p:spPr>
          <a:xfrm>
            <a:off x="1595486" y="3055821"/>
            <a:ext cx="9390566" cy="7463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3600" b="1" i="0" dirty="0">
                <a:solidFill>
                  <a:srgbClr val="0000CC"/>
                </a:solidFill>
              </a:rPr>
              <a:t>7.4 BLOCK DIAGRAM APPROACH</a:t>
            </a:r>
            <a:endParaRPr lang="en-US" sz="4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4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0DE14-9BA2-4F83-A410-A0C03A3214E9}"/>
              </a:ext>
            </a:extLst>
          </p:cNvPr>
          <p:cNvSpPr txBox="1"/>
          <p:nvPr/>
        </p:nvSpPr>
        <p:spPr>
          <a:xfrm>
            <a:off x="309964" y="192471"/>
            <a:ext cx="1094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166B3"/>
                </a:solidFill>
                <a:effectLst/>
              </a:rPr>
              <a:t>EXAMPLE 7.4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Determine all the currents and voltages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series-parallel network in Fig. 7.12.</a:t>
            </a:r>
            <a:endParaRPr lang="en-US" sz="20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06FF5DF-50AD-4012-A910-76DA464DD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679" y="1396338"/>
          <a:ext cx="54229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6" name="Equation" r:id="rId3" imgW="5422680" imgH="1638000" progId="Equation.3">
                  <p:embed/>
                </p:oleObj>
              </mc:Choice>
              <mc:Fallback>
                <p:oleObj name="Equation" r:id="rId3" imgW="5422680" imgH="16380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06FF5DF-50AD-4012-A910-76DA464DD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679" y="1396338"/>
                        <a:ext cx="5422900" cy="163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0B4619-B2E1-4A1D-B627-38340C9CBBA1}"/>
              </a:ext>
            </a:extLst>
          </p:cNvPr>
          <p:cNvSpPr txBox="1"/>
          <p:nvPr/>
        </p:nvSpPr>
        <p:spPr>
          <a:xfrm>
            <a:off x="309964" y="752788"/>
            <a:ext cx="1346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166B3"/>
                </a:solidFill>
                <a:effectLst/>
              </a:rPr>
              <a:t>Solution:</a:t>
            </a:r>
            <a:endParaRPr lang="en-US" sz="20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1C45472-0995-417C-8B2C-33AC70374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679" y="3620194"/>
          <a:ext cx="368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7" name="Equation" r:id="rId5" imgW="3682800" imgH="609480" progId="Equation.3">
                  <p:embed/>
                </p:oleObj>
              </mc:Choice>
              <mc:Fallback>
                <p:oleObj name="Equation" r:id="rId5" imgW="3682800" imgH="60948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1C45472-0995-417C-8B2C-33AC703748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679" y="3620194"/>
                        <a:ext cx="36830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7257C3C-4F2E-4654-9D16-5B20E31F0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729" y="4657358"/>
          <a:ext cx="3644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8" name="Equation" r:id="rId7" imgW="3644640" imgH="291960" progId="Equation.3">
                  <p:embed/>
                </p:oleObj>
              </mc:Choice>
              <mc:Fallback>
                <p:oleObj name="Equation" r:id="rId7" imgW="3644640" imgH="29196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7257C3C-4F2E-4654-9D16-5B20E31F0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729" y="4657358"/>
                        <a:ext cx="3644900" cy="29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CDDDB45-4CBA-4503-B6BE-F2F66B501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5721" y="574401"/>
            <a:ext cx="4438650" cy="2695575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BC1A6FC-B82F-4A1C-8269-DA3DE4234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629" y="5495612"/>
          <a:ext cx="273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" name="Equation" r:id="rId10" imgW="2730240" imgH="609480" progId="Equation.3">
                  <p:embed/>
                </p:oleObj>
              </mc:Choice>
              <mc:Fallback>
                <p:oleObj name="Equation" r:id="rId10" imgW="2730240" imgH="60948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BC1A6FC-B82F-4A1C-8269-DA3DE42347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7629" y="5495612"/>
                        <a:ext cx="27305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9CE134C-DCF3-4C35-9D83-8673CCEBE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1077" y="3374247"/>
          <a:ext cx="457200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" name="Equation" r:id="rId12" imgW="4572000" imgH="609480" progId="Equation.3">
                  <p:embed/>
                </p:oleObj>
              </mc:Choice>
              <mc:Fallback>
                <p:oleObj name="Equation" r:id="rId12" imgW="4572000" imgH="60948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9CE134C-DCF3-4C35-9D83-8673CCEBE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71077" y="3374247"/>
                        <a:ext cx="4572001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4B83D11-E08E-4BA9-800F-F9CF2FDFF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1077" y="4047758"/>
          <a:ext cx="5003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1" name="Equation" r:id="rId14" imgW="5003640" imgH="609480" progId="Equation.3">
                  <p:embed/>
                </p:oleObj>
              </mc:Choice>
              <mc:Fallback>
                <p:oleObj name="Equation" r:id="rId14" imgW="5003640" imgH="60948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A4B83D11-E08E-4BA9-800F-F9CF2FDFFC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71077" y="4047758"/>
                        <a:ext cx="50038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6279885-BB5B-47DC-A6BA-26CAE17B6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1077" y="4791905"/>
          <a:ext cx="487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2" name="Equation" r:id="rId16" imgW="4876560" imgH="609480" progId="Equation.3">
                  <p:embed/>
                </p:oleObj>
              </mc:Choice>
              <mc:Fallback>
                <p:oleObj name="Equation" r:id="rId16" imgW="4876560" imgH="60948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B6279885-BB5B-47DC-A6BA-26CAE17B6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71077" y="4791905"/>
                        <a:ext cx="48768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26B134B-5798-4184-A4D0-DEF1B4FBF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1077" y="5495612"/>
          <a:ext cx="5207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3" name="Equation" r:id="rId18" imgW="5206680" imgH="609480" progId="Equation.3">
                  <p:embed/>
                </p:oleObj>
              </mc:Choice>
              <mc:Fallback>
                <p:oleObj name="Equation" r:id="rId18" imgW="5206680" imgH="60948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C26B134B-5798-4184-A4D0-DEF1B4FBF9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71077" y="5495612"/>
                        <a:ext cx="52070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8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5F9CEF24-00C3-4469-BCD5-CEA39785E62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898413-C0E3-42FB-98B7-BCE7350EE66D}"/>
              </a:ext>
            </a:extLst>
          </p:cNvPr>
          <p:cNvSpPr txBox="1"/>
          <p:nvPr/>
        </p:nvSpPr>
        <p:spPr>
          <a:xfrm>
            <a:off x="309965" y="192471"/>
            <a:ext cx="66774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166B3"/>
                </a:solidFill>
                <a:effectLst/>
              </a:rPr>
              <a:t>EXAMPLE 7.7 </a:t>
            </a:r>
          </a:p>
          <a:p>
            <a:r>
              <a:rPr lang="en-US" sz="2000" b="0" i="0" dirty="0">
                <a:solidFill>
                  <a:srgbClr val="242021"/>
                </a:solidFill>
                <a:effectLst/>
              </a:rPr>
              <a:t>a. Find the voltages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, and </a:t>
            </a:r>
            <a:r>
              <a:rPr lang="en-US" sz="2000" b="0" i="1" dirty="0" err="1">
                <a:solidFill>
                  <a:srgbClr val="242021"/>
                </a:solidFill>
                <a:effectLst/>
              </a:rPr>
              <a:t>V</a:t>
            </a:r>
            <a:r>
              <a:rPr lang="en-US" sz="2000" b="0" i="1" baseline="-25000" dirty="0" err="1">
                <a:solidFill>
                  <a:srgbClr val="242021"/>
                </a:solidFill>
                <a:effectLst/>
              </a:rPr>
              <a:t>ab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network in Fig. 7.20.</a:t>
            </a:r>
            <a:br>
              <a:rPr lang="en-US" sz="2000" b="0" i="0" dirty="0">
                <a:solidFill>
                  <a:srgbClr val="242021"/>
                </a:solidFill>
                <a:effectLst/>
              </a:rPr>
            </a:br>
            <a:r>
              <a:rPr lang="en-US" sz="2000" b="0" i="0" dirty="0">
                <a:solidFill>
                  <a:srgbClr val="242021"/>
                </a:solidFill>
                <a:effectLst/>
              </a:rPr>
              <a:t>b. Calculate the source current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s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6FF08-0428-4A80-B511-C43C0EB2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813" y="111677"/>
            <a:ext cx="3781515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F916F-7240-4AC8-8F10-2ECB7532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450" y="2535513"/>
            <a:ext cx="3028950" cy="210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96B35-BC93-4F8D-997F-D8F7C7AC8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32" y="1685511"/>
            <a:ext cx="4435577" cy="13716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8B975F-4789-4177-A549-8F1D6B26B393}"/>
              </a:ext>
            </a:extLst>
          </p:cNvPr>
          <p:cNvSpPr txBox="1"/>
          <p:nvPr/>
        </p:nvSpPr>
        <p:spPr>
          <a:xfrm>
            <a:off x="309965" y="1300839"/>
            <a:ext cx="1346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166B3"/>
                </a:solidFill>
                <a:effectLst/>
              </a:rPr>
              <a:t>Solution: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B7101F-4161-4B46-9C23-E955EEB9E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31" y="3443893"/>
            <a:ext cx="4709962" cy="7315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82DF372-0DE1-4929-AB7E-6D1C39298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953" y="4332374"/>
            <a:ext cx="5019574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5F9CEF24-00C3-4469-BCD5-CEA39785E62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02AAE-F010-48AD-A218-E975EF0CF2D5}"/>
              </a:ext>
            </a:extLst>
          </p:cNvPr>
          <p:cNvSpPr txBox="1"/>
          <p:nvPr/>
        </p:nvSpPr>
        <p:spPr>
          <a:xfrm>
            <a:off x="309964" y="192471"/>
            <a:ext cx="10741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166B3"/>
                </a:solidFill>
                <a:effectLst/>
              </a:rPr>
              <a:t>EXAMPLE 7.8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network in Fig. 7.22, determine the voltages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and the current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3E528-DAF6-4660-A47C-9AADCEFD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49" y="596132"/>
            <a:ext cx="3257550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A22BB8-BDB3-4395-9EA4-060C2FED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13" y="596132"/>
            <a:ext cx="4524375" cy="24193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422D10C-53AD-4E9F-8F73-09EA3E6BAB9A}"/>
              </a:ext>
            </a:extLst>
          </p:cNvPr>
          <p:cNvSpPr/>
          <p:nvPr/>
        </p:nvSpPr>
        <p:spPr>
          <a:xfrm>
            <a:off x="4697799" y="1182412"/>
            <a:ext cx="1072383" cy="646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1A1180-9729-4079-8D94-60F012735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90" y="3604394"/>
            <a:ext cx="248412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74ACD-5C2C-49F2-A785-7C01C160F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5" y="4852628"/>
            <a:ext cx="4451465" cy="822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0A1062-1D6D-4E63-BBD4-AED5CEFA8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458" y="3257549"/>
            <a:ext cx="5615568" cy="30175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C9DC1F-1495-4246-8BE9-46582BC55B63}"/>
              </a:ext>
            </a:extLst>
          </p:cNvPr>
          <p:cNvSpPr txBox="1"/>
          <p:nvPr/>
        </p:nvSpPr>
        <p:spPr>
          <a:xfrm>
            <a:off x="668205" y="2726881"/>
            <a:ext cx="1346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166B3"/>
                </a:solidFill>
                <a:effectLst/>
              </a:rPr>
              <a:t>Solution: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BD6DA-EF00-419E-873F-0A075BCE67B7}"/>
              </a:ext>
            </a:extLst>
          </p:cNvPr>
          <p:cNvSpPr txBox="1"/>
          <p:nvPr/>
        </p:nvSpPr>
        <p:spPr>
          <a:xfrm>
            <a:off x="798671" y="3198168"/>
            <a:ext cx="4320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effectLst/>
              </a:rPr>
              <a:t>Applying Kirchhoff’s voltage law: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9EA5F-EE29-4F90-AD63-9FD27AB1C74A}"/>
              </a:ext>
            </a:extLst>
          </p:cNvPr>
          <p:cNvSpPr txBox="1"/>
          <p:nvPr/>
        </p:nvSpPr>
        <p:spPr>
          <a:xfrm>
            <a:off x="733437" y="4296306"/>
            <a:ext cx="4320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effectLst/>
              </a:rPr>
              <a:t>Applying Kirchhoff’s voltage law: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658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5F9CEF24-00C3-4469-BCD5-CEA39785E62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E7C6-06C6-442C-816C-0343B939AB49}"/>
              </a:ext>
            </a:extLst>
          </p:cNvPr>
          <p:cNvSpPr txBox="1"/>
          <p:nvPr/>
        </p:nvSpPr>
        <p:spPr>
          <a:xfrm>
            <a:off x="309965" y="192471"/>
            <a:ext cx="79552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166B3"/>
                </a:solidFill>
                <a:effectLst/>
              </a:rPr>
              <a:t>Problem 10: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 </a:t>
            </a:r>
          </a:p>
          <a:p>
            <a:r>
              <a:rPr lang="en-US" sz="2400" b="1" i="0" dirty="0">
                <a:solidFill>
                  <a:srgbClr val="242021"/>
                </a:solidFill>
                <a:effectLst/>
              </a:rPr>
              <a:t>a</a:t>
            </a:r>
            <a:r>
              <a:rPr lang="en-US" sz="2400" i="0" dirty="0">
                <a:solidFill>
                  <a:srgbClr val="242021"/>
                </a:solidFill>
                <a:effectLst/>
              </a:rPr>
              <a:t>. Find the magnitude and direction for current </a:t>
            </a:r>
            <a:r>
              <a:rPr lang="en-US" sz="240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40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i="0" dirty="0">
                <a:solidFill>
                  <a:srgbClr val="242021"/>
                </a:solidFill>
                <a:effectLst/>
              </a:rPr>
              <a:t>,</a:t>
            </a:r>
            <a:r>
              <a:rPr lang="en-US" sz="2400" i="1" dirty="0">
                <a:solidFill>
                  <a:srgbClr val="242021"/>
                </a:solidFill>
                <a:effectLst/>
              </a:rPr>
              <a:t> I</a:t>
            </a:r>
            <a:r>
              <a:rPr lang="en-US" sz="240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i="0" dirty="0">
                <a:solidFill>
                  <a:srgbClr val="242021"/>
                </a:solidFill>
                <a:effectLst/>
              </a:rPr>
              <a:t>, and</a:t>
            </a:r>
            <a:r>
              <a:rPr lang="en-US" sz="2400" i="1" dirty="0">
                <a:solidFill>
                  <a:srgbClr val="242021"/>
                </a:solidFill>
                <a:effectLst/>
              </a:rPr>
              <a:t> I</a:t>
            </a:r>
            <a:r>
              <a:rPr lang="en-US" sz="240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400" i="0" dirty="0">
                <a:solidFill>
                  <a:srgbClr val="242021"/>
                </a:solidFill>
                <a:effectLst/>
              </a:rPr>
              <a:t>, for the network in Fig. 7.70.</a:t>
            </a:r>
          </a:p>
          <a:p>
            <a:r>
              <a:rPr lang="en-US" sz="2400" b="1" i="0" dirty="0">
                <a:solidFill>
                  <a:srgbClr val="242021"/>
                </a:solidFill>
                <a:effectLst/>
              </a:rPr>
              <a:t>b.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Indicate their direction on Fig. 7.70.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91E1B-508F-4029-AE04-A945A1186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880" y="113641"/>
            <a:ext cx="2478917" cy="3474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62379-83DE-4808-A1B5-B18927AED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235" y="3857478"/>
            <a:ext cx="3670835" cy="2468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B7290-950B-4787-8F4B-916C4317CD27}"/>
              </a:ext>
            </a:extLst>
          </p:cNvPr>
          <p:cNvSpPr txBox="1"/>
          <p:nvPr/>
        </p:nvSpPr>
        <p:spPr>
          <a:xfrm>
            <a:off x="309964" y="1757205"/>
            <a:ext cx="7044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66FF"/>
                </a:solidFill>
                <a:effectLst/>
              </a:rPr>
              <a:t>Solution</a:t>
            </a:r>
            <a:r>
              <a:rPr lang="en-US" sz="2000" i="0" dirty="0">
                <a:solidFill>
                  <a:srgbClr val="242021"/>
                </a:solidFill>
                <a:effectLst/>
              </a:rPr>
              <a:t>: Voltage drop across the resistance </a:t>
            </a:r>
            <a:r>
              <a:rPr lang="en-US" sz="200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000" i="0" dirty="0">
                <a:solidFill>
                  <a:srgbClr val="242021"/>
                </a:solidFill>
                <a:effectLst/>
              </a:rPr>
              <a:t> equal to 24 V. So:</a:t>
            </a:r>
            <a:endParaRPr lang="en-US" sz="20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BCEEC8B-FD9F-4538-924E-D8E3634F7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7853" y="2197380"/>
          <a:ext cx="1676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Equation" r:id="rId5" imgW="1676160" imgH="672840" progId="Equation.3">
                  <p:embed/>
                </p:oleObj>
              </mc:Choice>
              <mc:Fallback>
                <p:oleObj name="Equation" r:id="rId5" imgW="1676160" imgH="6728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BCEEC8B-FD9F-4538-924E-D8E3634F7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67853" y="2197380"/>
                        <a:ext cx="16764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0C0E72-79CA-47A9-BE42-FCF00DA753FA}"/>
              </a:ext>
            </a:extLst>
          </p:cNvPr>
          <p:cNvCxnSpPr/>
          <p:nvPr/>
        </p:nvCxnSpPr>
        <p:spPr>
          <a:xfrm>
            <a:off x="9090023" y="2176676"/>
            <a:ext cx="0" cy="5486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42D724-EA6A-47EE-9741-13CDB6B4474E}"/>
              </a:ext>
            </a:extLst>
          </p:cNvPr>
          <p:cNvSpPr txBox="1"/>
          <p:nvPr/>
        </p:nvSpPr>
        <p:spPr>
          <a:xfrm>
            <a:off x="309965" y="2982205"/>
            <a:ext cx="59185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242021"/>
                </a:solidFill>
                <a:effectLst/>
              </a:rPr>
              <a:t>Voltage drop across the resistance </a:t>
            </a:r>
            <a:r>
              <a:rPr lang="en-US" sz="200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000" i="0" dirty="0">
                <a:solidFill>
                  <a:srgbClr val="242021"/>
                </a:solidFill>
                <a:effectLst/>
              </a:rPr>
              <a:t> equal to 8 V. So:</a:t>
            </a:r>
            <a:endParaRPr lang="en-US" sz="20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2CF47B2-DFD8-401D-8C33-0D7C77A98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9828" y="2880821"/>
          <a:ext cx="187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7" imgW="1879560" imgH="672840" progId="Equation.3">
                  <p:embed/>
                </p:oleObj>
              </mc:Choice>
              <mc:Fallback>
                <p:oleObj name="Equation" r:id="rId7" imgW="1879560" imgH="67284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2CF47B2-DFD8-401D-8C33-0D7C77A98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39828" y="2880821"/>
                        <a:ext cx="18796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0ABE48-3622-47BC-96A2-3BC9B7A7B6A3}"/>
              </a:ext>
            </a:extLst>
          </p:cNvPr>
          <p:cNvCxnSpPr>
            <a:cxnSpLocks/>
          </p:cNvCxnSpPr>
          <p:nvPr/>
        </p:nvCxnSpPr>
        <p:spPr>
          <a:xfrm rot="10800000">
            <a:off x="10435794" y="2649850"/>
            <a:ext cx="0" cy="3657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D7561EF-F312-4E45-81A4-EB51FDAED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3275" y="4162462"/>
          <a:ext cx="3543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tion" r:id="rId9" imgW="3543120" imgH="672840" progId="Equation.3">
                  <p:embed/>
                </p:oleObj>
              </mc:Choice>
              <mc:Fallback>
                <p:oleObj name="Equation" r:id="rId9" imgW="3543120" imgH="67284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D7561EF-F312-4E45-81A4-EB51FDAED5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3275" y="4162462"/>
                        <a:ext cx="35433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98C38E-8875-47E8-A59A-42035D1AD11D}"/>
              </a:ext>
            </a:extLst>
          </p:cNvPr>
          <p:cNvCxnSpPr/>
          <p:nvPr/>
        </p:nvCxnSpPr>
        <p:spPr>
          <a:xfrm>
            <a:off x="9676374" y="5151233"/>
            <a:ext cx="0" cy="5486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F87EC-DC93-4DED-A6E9-6A549EE8B572}"/>
              </a:ext>
            </a:extLst>
          </p:cNvPr>
          <p:cNvCxnSpPr>
            <a:cxnSpLocks/>
          </p:cNvCxnSpPr>
          <p:nvPr/>
        </p:nvCxnSpPr>
        <p:spPr>
          <a:xfrm rot="10800000">
            <a:off x="10433209" y="5622943"/>
            <a:ext cx="0" cy="3657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47BF7-4949-4DD0-9649-27E99A50FE16}"/>
              </a:ext>
            </a:extLst>
          </p:cNvPr>
          <p:cNvSpPr txBox="1"/>
          <p:nvPr/>
        </p:nvSpPr>
        <p:spPr>
          <a:xfrm>
            <a:off x="496439" y="4871188"/>
            <a:ext cx="6506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242021"/>
                </a:solidFill>
                <a:effectLst/>
              </a:rPr>
              <a:t>According to KCL: </a:t>
            </a:r>
            <a:r>
              <a:rPr lang="en-US" sz="240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i="0" dirty="0">
                <a:solidFill>
                  <a:srgbClr val="242021"/>
                </a:solidFill>
                <a:effectLst/>
              </a:rPr>
              <a:t> = </a:t>
            </a:r>
            <a:r>
              <a:rPr lang="en-US" sz="240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i="0" dirty="0">
                <a:solidFill>
                  <a:srgbClr val="242021"/>
                </a:solidFill>
                <a:effectLst/>
              </a:rPr>
              <a:t> + </a:t>
            </a:r>
            <a:r>
              <a:rPr lang="en-US" sz="240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i="0" dirty="0">
                <a:solidFill>
                  <a:srgbClr val="242021"/>
                </a:solidFill>
                <a:effectLst/>
              </a:rPr>
              <a:t> = 6 A + 16 A = 22 A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2987D-2BEB-4A5A-B41A-2E7DB9446641}"/>
              </a:ext>
            </a:extLst>
          </p:cNvPr>
          <p:cNvCxnSpPr/>
          <p:nvPr/>
        </p:nvCxnSpPr>
        <p:spPr>
          <a:xfrm>
            <a:off x="10433209" y="934227"/>
            <a:ext cx="0" cy="3657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8D6432-47B7-4175-A73D-79138BA254D0}"/>
              </a:ext>
            </a:extLst>
          </p:cNvPr>
          <p:cNvCxnSpPr/>
          <p:nvPr/>
        </p:nvCxnSpPr>
        <p:spPr>
          <a:xfrm>
            <a:off x="10433209" y="3954696"/>
            <a:ext cx="0" cy="3657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982E09-C2B6-4271-AA30-474D6954DEC3}"/>
              </a:ext>
            </a:extLst>
          </p:cNvPr>
          <p:cNvSpPr txBox="1"/>
          <p:nvPr/>
        </p:nvSpPr>
        <p:spPr>
          <a:xfrm>
            <a:off x="668674" y="5478232"/>
            <a:ext cx="75048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dirty="0">
                <a:solidFill>
                  <a:srgbClr val="0166B3"/>
                </a:solidFill>
              </a:rPr>
              <a:t>SECTIONS 7.2–7.5 Series Parallel Networks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1 ~ 24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51AEEA-4CCE-4F51-86E3-EB4E1684A701}"/>
              </a:ext>
            </a:extLst>
          </p:cNvPr>
          <p:cNvSpPr txBox="1"/>
          <p:nvPr/>
        </p:nvSpPr>
        <p:spPr>
          <a:xfrm>
            <a:off x="309964" y="3694817"/>
            <a:ext cx="77094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242021"/>
                </a:solidFill>
                <a:effectLst/>
              </a:rPr>
              <a:t>Voltage drop across the resistance </a:t>
            </a:r>
            <a:r>
              <a:rPr lang="en-US" sz="200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i="0" dirty="0">
                <a:solidFill>
                  <a:srgbClr val="242021"/>
                </a:solidFill>
                <a:effectLst/>
              </a:rPr>
              <a:t> equal to the difference of 24 V and </a:t>
            </a:r>
            <a:r>
              <a:rPr lang="en-US" sz="200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000" i="0" dirty="0">
                <a:solidFill>
                  <a:srgbClr val="242021"/>
                </a:solidFill>
                <a:effectLst/>
              </a:rPr>
              <a:t>8 V. So: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25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0" grpId="0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2DDD9B-169E-4A41-A3FC-4CB62627A4DF}"/>
              </a:ext>
            </a:extLst>
          </p:cNvPr>
          <p:cNvSpPr/>
          <p:nvPr/>
        </p:nvSpPr>
        <p:spPr>
          <a:xfrm>
            <a:off x="1595486" y="3055821"/>
            <a:ext cx="9390566" cy="7463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3600" b="1" i="0" dirty="0">
                <a:solidFill>
                  <a:srgbClr val="0000CC"/>
                </a:solidFill>
              </a:rPr>
              <a:t>7.6 LADDER NETWORKS</a:t>
            </a:r>
            <a:endParaRPr lang="en-US" sz="4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3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09B38-5532-4EBD-9D49-0148D173E692}"/>
              </a:ext>
            </a:extLst>
          </p:cNvPr>
          <p:cNvSpPr txBox="1"/>
          <p:nvPr/>
        </p:nvSpPr>
        <p:spPr>
          <a:xfrm>
            <a:off x="617253" y="197997"/>
            <a:ext cx="7387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242021"/>
                </a:solidFill>
              </a:rPr>
              <a:t>A </a:t>
            </a:r>
            <a:r>
              <a:rPr lang="en-US" sz="2200" b="1" i="1" dirty="0">
                <a:solidFill>
                  <a:srgbClr val="242021"/>
                </a:solidFill>
              </a:rPr>
              <a:t>n</a:t>
            </a:r>
            <a:r>
              <a:rPr lang="en-US" sz="2200" b="1" dirty="0">
                <a:solidFill>
                  <a:srgbClr val="242021"/>
                </a:solidFill>
              </a:rPr>
              <a:t>-section ladder network</a:t>
            </a:r>
            <a:r>
              <a:rPr lang="en-US" sz="2200" dirty="0">
                <a:solidFill>
                  <a:srgbClr val="242021"/>
                </a:solidFill>
              </a:rPr>
              <a:t> appears in the following Figure.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34B47-C6F3-4710-91B7-42AC1CC4A39C}"/>
              </a:ext>
            </a:extLst>
          </p:cNvPr>
          <p:cNvSpPr txBox="1"/>
          <p:nvPr/>
        </p:nvSpPr>
        <p:spPr>
          <a:xfrm>
            <a:off x="602506" y="673128"/>
            <a:ext cx="87332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242021"/>
                </a:solidFill>
              </a:rPr>
              <a:t>The reason for the terminology is quite obvious for the repetitive structure.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30EE0-A3B0-44CE-8721-8953CE6A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96" y="1311273"/>
            <a:ext cx="9239250" cy="229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E1C871-2E51-4819-9910-E4548EADE8E2}"/>
              </a:ext>
            </a:extLst>
          </p:cNvPr>
          <p:cNvSpPr txBox="1"/>
          <p:nvPr/>
        </p:nvSpPr>
        <p:spPr>
          <a:xfrm>
            <a:off x="263297" y="3660522"/>
            <a:ext cx="116829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dirty="0">
                <a:solidFill>
                  <a:srgbClr val="242021"/>
                </a:solidFill>
              </a:rPr>
              <a:t>Basically, </a:t>
            </a:r>
            <a:r>
              <a:rPr lang="en-US" sz="2200" b="1" dirty="0">
                <a:solidFill>
                  <a:srgbClr val="242021"/>
                </a:solidFill>
              </a:rPr>
              <a:t>two approaches</a:t>
            </a:r>
            <a:r>
              <a:rPr lang="en-US" sz="2200" dirty="0">
                <a:solidFill>
                  <a:srgbClr val="242021"/>
                </a:solidFill>
              </a:rPr>
              <a:t> are used to solve networks of this type.</a:t>
            </a:r>
          </a:p>
          <a:p>
            <a:pPr algn="just">
              <a:spcAft>
                <a:spcPts val="1200"/>
              </a:spcAft>
            </a:pPr>
            <a:r>
              <a:rPr lang="en-US" sz="2200" dirty="0"/>
              <a:t>(</a:t>
            </a:r>
            <a:r>
              <a:rPr lang="en-US" sz="2200" b="1" dirty="0"/>
              <a:t>1</a:t>
            </a:r>
            <a:r>
              <a:rPr lang="en-US" sz="2200" dirty="0"/>
              <a:t>) Calculate the total resistance and resulting source current, and then work back through the ladder until the desired current or voltage is obtained [</a:t>
            </a:r>
            <a:r>
              <a:rPr lang="en-US" sz="2200" b="1" dirty="0">
                <a:solidFill>
                  <a:srgbClr val="0000CC"/>
                </a:solidFill>
              </a:rPr>
              <a:t>Reduce and Return Approach</a:t>
            </a:r>
            <a:r>
              <a:rPr lang="en-US" sz="2200" dirty="0"/>
              <a:t>].</a:t>
            </a:r>
          </a:p>
          <a:p>
            <a:pPr algn="just">
              <a:spcAft>
                <a:spcPts val="1200"/>
              </a:spcAft>
            </a:pPr>
            <a:r>
              <a:rPr lang="en-US" sz="2200" dirty="0"/>
              <a:t>(</a:t>
            </a:r>
            <a:r>
              <a:rPr lang="en-US" sz="2200" b="1" dirty="0"/>
              <a:t>2</a:t>
            </a:r>
            <a:r>
              <a:rPr lang="en-US" sz="2200" dirty="0"/>
              <a:t>) Assign a letter symbol to the last branch current (</a:t>
            </a:r>
            <a:r>
              <a:rPr lang="en-US" sz="2200" i="1" dirty="0">
                <a:solidFill>
                  <a:srgbClr val="FF0000"/>
                </a:solidFill>
              </a:rPr>
              <a:t>I</a:t>
            </a:r>
            <a:r>
              <a:rPr lang="en-US" sz="2200" i="1" baseline="-250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) and voltage (</a:t>
            </a:r>
            <a:r>
              <a:rPr lang="en-US" sz="2200" i="1" dirty="0" err="1">
                <a:solidFill>
                  <a:srgbClr val="FF0000"/>
                </a:solidFill>
              </a:rPr>
              <a:t>V</a:t>
            </a:r>
            <a:r>
              <a:rPr lang="en-US" sz="2200" i="1" baseline="-25000" dirty="0" err="1">
                <a:solidFill>
                  <a:srgbClr val="FF0000"/>
                </a:solidFill>
              </a:rPr>
              <a:t>n</a:t>
            </a:r>
            <a:r>
              <a:rPr lang="en-US" sz="2200" dirty="0"/>
              <a:t>) and work back through the network to the source, maintaining this assigned current or other current of interest. The desired current can then be found directly.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FE54D-AA12-41AB-994C-18EAF51C66CE}"/>
              </a:ext>
            </a:extLst>
          </p:cNvPr>
          <p:cNvSpPr/>
          <p:nvPr/>
        </p:nvSpPr>
        <p:spPr>
          <a:xfrm>
            <a:off x="3006533" y="1394493"/>
            <a:ext cx="1192696" cy="1973481"/>
          </a:xfrm>
          <a:prstGeom prst="rect">
            <a:avLst/>
          </a:prstGeom>
          <a:solidFill>
            <a:srgbClr val="00CC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5801C1-7853-4147-B89F-48B485E5CD1C}"/>
              </a:ext>
            </a:extLst>
          </p:cNvPr>
          <p:cNvSpPr/>
          <p:nvPr/>
        </p:nvSpPr>
        <p:spPr>
          <a:xfrm>
            <a:off x="4501034" y="1399413"/>
            <a:ext cx="1192696" cy="1973481"/>
          </a:xfrm>
          <a:prstGeom prst="rect">
            <a:avLst/>
          </a:prstGeom>
          <a:solidFill>
            <a:srgbClr val="00CC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2FF2F-5662-4530-A534-EEB664849BEE}"/>
              </a:ext>
            </a:extLst>
          </p:cNvPr>
          <p:cNvSpPr/>
          <p:nvPr/>
        </p:nvSpPr>
        <p:spPr>
          <a:xfrm>
            <a:off x="6039785" y="1404332"/>
            <a:ext cx="1192696" cy="1973481"/>
          </a:xfrm>
          <a:prstGeom prst="rect">
            <a:avLst/>
          </a:prstGeom>
          <a:solidFill>
            <a:srgbClr val="00CC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6FDC5B-14EE-4C64-886F-909D3A6B9C3E}"/>
              </a:ext>
            </a:extLst>
          </p:cNvPr>
          <p:cNvSpPr/>
          <p:nvPr/>
        </p:nvSpPr>
        <p:spPr>
          <a:xfrm>
            <a:off x="7603105" y="1404332"/>
            <a:ext cx="1192696" cy="1973481"/>
          </a:xfrm>
          <a:prstGeom prst="rect">
            <a:avLst/>
          </a:prstGeom>
          <a:solidFill>
            <a:srgbClr val="00CC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62B0D-2BBC-4876-BE74-E93D6DE4F84C}"/>
              </a:ext>
            </a:extLst>
          </p:cNvPr>
          <p:cNvSpPr/>
          <p:nvPr/>
        </p:nvSpPr>
        <p:spPr>
          <a:xfrm>
            <a:off x="9717036" y="1409252"/>
            <a:ext cx="1647009" cy="1973481"/>
          </a:xfrm>
          <a:prstGeom prst="rect">
            <a:avLst/>
          </a:prstGeom>
          <a:solidFill>
            <a:srgbClr val="00CC99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4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26E4E-0977-4551-B663-B7C6F07E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42" y="1087693"/>
            <a:ext cx="6445250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78C9F4-4044-49E3-A54F-7D97C24DB744}"/>
              </a:ext>
            </a:extLst>
          </p:cNvPr>
          <p:cNvSpPr txBox="1"/>
          <p:nvPr/>
        </p:nvSpPr>
        <p:spPr>
          <a:xfrm>
            <a:off x="412586" y="288603"/>
            <a:ext cx="11366825" cy="769441"/>
          </a:xfrm>
          <a:prstGeom prst="rect">
            <a:avLst/>
          </a:prstGeom>
          <a:noFill/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b="1" i="0" dirty="0">
                <a:solidFill>
                  <a:srgbClr val="0166B3"/>
                </a:solidFill>
                <a:effectLst/>
              </a:rPr>
              <a:t>EXAMPLE FIG. 7.3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Determine the unknown </a:t>
            </a:r>
            <a:r>
              <a:rPr lang="en-US" sz="2200" dirty="0">
                <a:solidFill>
                  <a:srgbClr val="242021"/>
                </a:solidFill>
              </a:rPr>
              <a:t>currents </a:t>
            </a:r>
            <a:r>
              <a:rPr lang="en-US" sz="2200" i="1" dirty="0">
                <a:solidFill>
                  <a:srgbClr val="242021"/>
                </a:solidFill>
              </a:rPr>
              <a:t>I</a:t>
            </a:r>
            <a:r>
              <a:rPr lang="en-US" sz="2200" i="1" baseline="-25000" dirty="0">
                <a:solidFill>
                  <a:srgbClr val="242021"/>
                </a:solidFill>
              </a:rPr>
              <a:t>s</a:t>
            </a:r>
            <a:r>
              <a:rPr lang="en-US" sz="2200" dirty="0">
                <a:solidFill>
                  <a:srgbClr val="242021"/>
                </a:solidFill>
              </a:rPr>
              <a:t>, </a:t>
            </a:r>
            <a:r>
              <a:rPr lang="en-US" sz="2200" i="1" dirty="0">
                <a:solidFill>
                  <a:srgbClr val="242021"/>
                </a:solidFill>
              </a:rPr>
              <a:t>I</a:t>
            </a:r>
            <a:r>
              <a:rPr lang="en-US" sz="2200" baseline="-25000" dirty="0">
                <a:solidFill>
                  <a:srgbClr val="242021"/>
                </a:solidFill>
              </a:rPr>
              <a:t>2</a:t>
            </a:r>
            <a:r>
              <a:rPr lang="en-US" sz="2200" dirty="0">
                <a:solidFill>
                  <a:srgbClr val="242021"/>
                </a:solidFill>
              </a:rPr>
              <a:t>, </a:t>
            </a:r>
            <a:r>
              <a:rPr lang="en-US" sz="2200" i="1" dirty="0">
                <a:solidFill>
                  <a:srgbClr val="242021"/>
                </a:solidFill>
              </a:rPr>
              <a:t>I</a:t>
            </a:r>
            <a:r>
              <a:rPr lang="en-US" sz="2200" baseline="-25000" dirty="0">
                <a:solidFill>
                  <a:srgbClr val="242021"/>
                </a:solidFill>
              </a:rPr>
              <a:t>3</a:t>
            </a:r>
            <a:r>
              <a:rPr lang="en-US" sz="2200" dirty="0">
                <a:solidFill>
                  <a:srgbClr val="242021"/>
                </a:solidFill>
              </a:rPr>
              <a:t>, </a:t>
            </a:r>
            <a:r>
              <a:rPr lang="en-US" sz="2200" i="1" dirty="0">
                <a:solidFill>
                  <a:srgbClr val="242021"/>
                </a:solidFill>
              </a:rPr>
              <a:t>I</a:t>
            </a:r>
            <a:r>
              <a:rPr lang="en-US" sz="2200" baseline="-25000" dirty="0">
                <a:solidFill>
                  <a:srgbClr val="242021"/>
                </a:solidFill>
              </a:rPr>
              <a:t>4</a:t>
            </a:r>
            <a:r>
              <a:rPr lang="en-US" sz="2200" dirty="0">
                <a:solidFill>
                  <a:srgbClr val="242021"/>
                </a:solidFill>
              </a:rPr>
              <a:t>, and </a:t>
            </a:r>
            <a:r>
              <a:rPr lang="en-US" sz="2200" i="1" dirty="0">
                <a:solidFill>
                  <a:srgbClr val="242021"/>
                </a:solidFill>
              </a:rPr>
              <a:t>I</a:t>
            </a:r>
            <a:r>
              <a:rPr lang="en-US" sz="2200" baseline="-25000" dirty="0">
                <a:solidFill>
                  <a:srgbClr val="242021"/>
                </a:solidFill>
              </a:rPr>
              <a:t>6</a:t>
            </a:r>
            <a:r>
              <a:rPr lang="en-US" sz="2200" dirty="0">
                <a:solidFill>
                  <a:srgbClr val="242021"/>
                </a:solidFill>
              </a:rPr>
              <a:t> and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voltage (</a:t>
            </a:r>
            <a:r>
              <a:rPr lang="en-US" sz="2200" i="1" dirty="0">
                <a:solidFill>
                  <a:srgbClr val="242021"/>
                </a:solidFill>
              </a:rPr>
              <a:t>V</a:t>
            </a:r>
            <a:r>
              <a:rPr lang="en-US" sz="2200" baseline="-25000" dirty="0">
                <a:solidFill>
                  <a:srgbClr val="242021"/>
                </a:solidFill>
              </a:rPr>
              <a:t>6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for the following network.</a:t>
            </a:r>
            <a:endParaRPr lang="en-US" sz="22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3482A17-72D3-4E8D-9E67-F95159379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5756" y="3709782"/>
          <a:ext cx="204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quation" r:id="rId4" imgW="2044440" imgH="330120" progId="Equation.3">
                  <p:embed/>
                </p:oleObj>
              </mc:Choice>
              <mc:Fallback>
                <p:oleObj name="Equation" r:id="rId4" imgW="2044440" imgH="33012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3482A17-72D3-4E8D-9E67-F95159379B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5756" y="3709782"/>
                        <a:ext cx="2044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223FE15F-6048-4645-9ABF-A01ECD377CFD}"/>
              </a:ext>
            </a:extLst>
          </p:cNvPr>
          <p:cNvGrpSpPr/>
          <p:nvPr/>
        </p:nvGrpSpPr>
        <p:grpSpPr>
          <a:xfrm>
            <a:off x="835894" y="4039982"/>
            <a:ext cx="4924425" cy="2162175"/>
            <a:chOff x="496682" y="3951494"/>
            <a:chExt cx="4924425" cy="2162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D7D180-68C3-4ED2-B8B0-F1E6567B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6682" y="3951494"/>
              <a:ext cx="4924425" cy="21621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E63A4F-1BF8-49B3-9F9F-171327B25EC0}"/>
                </a:ext>
              </a:extLst>
            </p:cNvPr>
            <p:cNvSpPr txBox="1"/>
            <p:nvPr/>
          </p:nvSpPr>
          <p:spPr>
            <a:xfrm>
              <a:off x="2717482" y="5713559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b="1" i="1" dirty="0"/>
                <a:t>a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6CE738-81A1-4B0A-AA7E-6F8E313847C4}"/>
              </a:ext>
            </a:extLst>
          </p:cNvPr>
          <p:cNvGrpSpPr/>
          <p:nvPr/>
        </p:nvGrpSpPr>
        <p:grpSpPr>
          <a:xfrm>
            <a:off x="7300912" y="1656482"/>
            <a:ext cx="3990975" cy="2190750"/>
            <a:chOff x="7300912" y="1862956"/>
            <a:chExt cx="3990975" cy="21907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9ED174-FE75-48C9-8C25-BBAEA5D86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00912" y="1862956"/>
              <a:ext cx="3990975" cy="219075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C8D40C-4194-4BB5-8378-7BA7301CF11E}"/>
                </a:ext>
              </a:extLst>
            </p:cNvPr>
            <p:cNvSpPr txBox="1"/>
            <p:nvPr/>
          </p:nvSpPr>
          <p:spPr>
            <a:xfrm>
              <a:off x="9054986" y="3637996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b="1" i="1" dirty="0"/>
                <a:t>b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F89829-AA82-4127-8DFF-387E93A52251}"/>
              </a:ext>
            </a:extLst>
          </p:cNvPr>
          <p:cNvGrpSpPr/>
          <p:nvPr/>
        </p:nvGrpSpPr>
        <p:grpSpPr>
          <a:xfrm>
            <a:off x="7640430" y="4197812"/>
            <a:ext cx="3400425" cy="2183648"/>
            <a:chOff x="7596186" y="4197812"/>
            <a:chExt cx="3400425" cy="218364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8B35AA7-36FC-4DC0-AB70-6524A3795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96186" y="4197812"/>
              <a:ext cx="3400425" cy="212407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21A823-5FAE-461C-9383-F495709F6422}"/>
                </a:ext>
              </a:extLst>
            </p:cNvPr>
            <p:cNvSpPr txBox="1"/>
            <p:nvPr/>
          </p:nvSpPr>
          <p:spPr>
            <a:xfrm>
              <a:off x="9233106" y="5981350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b="1" i="1" dirty="0"/>
                <a:t>c</a:t>
              </a:r>
              <a:r>
                <a:rPr lang="en-US" sz="2000" dirty="0"/>
                <a:t>)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C103B2-1164-45B0-B544-CC5E38E45A75}"/>
              </a:ext>
            </a:extLst>
          </p:cNvPr>
          <p:cNvCxnSpPr/>
          <p:nvPr/>
        </p:nvCxnSpPr>
        <p:spPr>
          <a:xfrm>
            <a:off x="6987386" y="1058044"/>
            <a:ext cx="0" cy="532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B3B7EEA4-B6D7-4191-B8C1-D847AB347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0400" y="3951288"/>
          <a:ext cx="203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9" imgW="2031840" imgH="330120" progId="Equation.3">
                  <p:embed/>
                </p:oleObj>
              </mc:Choice>
              <mc:Fallback>
                <p:oleObj name="Equation" r:id="rId9" imgW="2031840" imgH="330120" progId="Equation.3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B3B7EEA4-B6D7-4191-B8C1-D847AB3473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80400" y="3951288"/>
                        <a:ext cx="20320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E2C2F72-A578-4D70-AB4C-2D57EDD8D6BE}"/>
              </a:ext>
            </a:extLst>
          </p:cNvPr>
          <p:cNvSpPr txBox="1"/>
          <p:nvPr/>
        </p:nvSpPr>
        <p:spPr>
          <a:xfrm>
            <a:off x="2522632" y="3234745"/>
            <a:ext cx="1433718" cy="430887"/>
          </a:xfrm>
          <a:prstGeom prst="rect">
            <a:avLst/>
          </a:prstGeom>
          <a:noFill/>
          <a:ln w="127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solidFill>
                  <a:srgbClr val="0166B3"/>
                </a:solidFill>
                <a:effectLst/>
              </a:rPr>
              <a:t>Method 1</a:t>
            </a:r>
            <a:endParaRPr lang="en-US" sz="2200" dirty="0"/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E62A80C9-2420-4569-B327-1A960E570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8800" y="1086620"/>
          <a:ext cx="2082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11" imgW="2082600" imgH="672840" progId="Equation.3">
                  <p:embed/>
                </p:oleObj>
              </mc:Choice>
              <mc:Fallback>
                <p:oleObj name="Equation" r:id="rId11" imgW="2082600" imgH="67284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E62A80C9-2420-4569-B327-1A960E5701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78800" y="1086620"/>
                        <a:ext cx="20828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5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E26505C-05E9-4A06-84EB-31034336A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364615"/>
          <a:ext cx="2159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4" name="Equation" r:id="rId3" imgW="2158920" imgH="672840" progId="Equation.3">
                  <p:embed/>
                </p:oleObj>
              </mc:Choice>
              <mc:Fallback>
                <p:oleObj name="Equation" r:id="rId3" imgW="2158920" imgH="67284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E26505C-05E9-4A06-84EB-31034336A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763" y="364615"/>
                        <a:ext cx="21590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97E7F59-11F4-44F9-833F-C5FE8402B3A7}"/>
              </a:ext>
            </a:extLst>
          </p:cNvPr>
          <p:cNvGrpSpPr/>
          <p:nvPr/>
        </p:nvGrpSpPr>
        <p:grpSpPr>
          <a:xfrm>
            <a:off x="766763" y="1155700"/>
            <a:ext cx="2352675" cy="2106867"/>
            <a:chOff x="766763" y="1155700"/>
            <a:chExt cx="2352675" cy="21068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F54957-D98C-4F1A-A1D2-FF41F0F30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763" y="1155700"/>
              <a:ext cx="2352675" cy="2047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7915CD-BCDA-446A-8C2A-C248C0C7CDA2}"/>
                </a:ext>
              </a:extLst>
            </p:cNvPr>
            <p:cNvSpPr txBox="1"/>
            <p:nvPr/>
          </p:nvSpPr>
          <p:spPr>
            <a:xfrm>
              <a:off x="1701688" y="286245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b="1" i="1" dirty="0"/>
                <a:t>d</a:t>
              </a:r>
              <a:r>
                <a:rPr lang="en-US" sz="2000" dirty="0"/>
                <a:t>)</a:t>
              </a:r>
            </a:p>
          </p:txBody>
        </p:sp>
      </p:grp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5B1815E-55F8-4751-8F82-D17385A4D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936" y="1913136"/>
          <a:ext cx="3403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Equation" r:id="rId6" imgW="3403440" imgH="672840" progId="Equation.3">
                  <p:embed/>
                </p:oleObj>
              </mc:Choice>
              <mc:Fallback>
                <p:oleObj name="Equation" r:id="rId6" imgW="3403440" imgH="67284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5B1815E-55F8-4751-8F82-D17385A4D8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7936" y="1913136"/>
                        <a:ext cx="34036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9ED4BBF-07B7-431D-AAE5-38FF7F767E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580" y="3654426"/>
            <a:ext cx="3401863" cy="2286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4CE3E5-6880-4755-9618-98BF71F86808}"/>
              </a:ext>
            </a:extLst>
          </p:cNvPr>
          <p:cNvSpPr txBox="1"/>
          <p:nvPr/>
        </p:nvSpPr>
        <p:spPr>
          <a:xfrm>
            <a:off x="3772226" y="4257098"/>
            <a:ext cx="2912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From Fig. (c), we have:</a:t>
            </a:r>
            <a:endParaRPr lang="en-US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F3C33-B066-4CF2-859E-E80DDBFB5E17}"/>
              </a:ext>
            </a:extLst>
          </p:cNvPr>
          <p:cNvCxnSpPr/>
          <p:nvPr/>
        </p:nvCxnSpPr>
        <p:spPr>
          <a:xfrm>
            <a:off x="6737789" y="-6902"/>
            <a:ext cx="0" cy="642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43EBACB-4D71-4F0F-9413-0EAB2229C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5102" y="4796871"/>
          <a:ext cx="198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6" name="Equation" r:id="rId9" imgW="1981080" imgH="609480" progId="Equation.3">
                  <p:embed/>
                </p:oleObj>
              </mc:Choice>
              <mc:Fallback>
                <p:oleObj name="Equation" r:id="rId9" imgW="1981080" imgH="60948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43EBACB-4D71-4F0F-9413-0EAB2229C7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5102" y="4796871"/>
                        <a:ext cx="1981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F729E15-03A5-4690-B58F-64DCAB02E1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6771" y="501527"/>
            <a:ext cx="4925995" cy="22679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0D1148-ECB0-47B6-BF8C-8B3C00BD28DB}"/>
              </a:ext>
            </a:extLst>
          </p:cNvPr>
          <p:cNvSpPr txBox="1"/>
          <p:nvPr/>
        </p:nvSpPr>
        <p:spPr>
          <a:xfrm>
            <a:off x="8271824" y="2827770"/>
            <a:ext cx="2912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42021"/>
                </a:solidFill>
                <a:latin typeface="Times-Roman"/>
              </a:rPr>
              <a:t>From Fig. (a), we have:</a:t>
            </a:r>
            <a:endParaRPr lang="en-US" sz="2000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B254FBE-28E8-4388-AC7F-B4BEA5FDF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1824" y="3429000"/>
          <a:ext cx="2349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" name="Equation" r:id="rId12" imgW="2349360" imgH="1422360" progId="Equation.3">
                  <p:embed/>
                </p:oleObj>
              </mc:Choice>
              <mc:Fallback>
                <p:oleObj name="Equation" r:id="rId12" imgW="2349360" imgH="142236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B254FBE-28E8-4388-AC7F-B4BEA5FDF3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71824" y="3429000"/>
                        <a:ext cx="2349500" cy="1422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AC895A8-BAE0-4069-97FD-65EF65AF3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1824" y="5277855"/>
          <a:ext cx="306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" name="Equation" r:id="rId14" imgW="3060360" imgH="330120" progId="Equation.3">
                  <p:embed/>
                </p:oleObj>
              </mc:Choice>
              <mc:Fallback>
                <p:oleObj name="Equation" r:id="rId14" imgW="3060360" imgH="33012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DAC895A8-BAE0-4069-97FD-65EF65AF3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71824" y="5277855"/>
                        <a:ext cx="3060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39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26E4E-0977-4551-B663-B7C6F07E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6" y="1117930"/>
            <a:ext cx="7218680" cy="256032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3482A17-72D3-4E8D-9E67-F95159379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998" y="4056063"/>
          <a:ext cx="3111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6" name="Equation" r:id="rId4" imgW="3111480" imgH="672840" progId="Equation.3">
                  <p:embed/>
                </p:oleObj>
              </mc:Choice>
              <mc:Fallback>
                <p:oleObj name="Equation" r:id="rId4" imgW="3111480" imgH="6728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3482A17-72D3-4E8D-9E67-F95159379B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998" y="4056063"/>
                        <a:ext cx="3111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E2C2F72-A578-4D70-AB4C-2D57EDD8D6BE}"/>
              </a:ext>
            </a:extLst>
          </p:cNvPr>
          <p:cNvSpPr txBox="1"/>
          <p:nvPr/>
        </p:nvSpPr>
        <p:spPr>
          <a:xfrm>
            <a:off x="2762288" y="222653"/>
            <a:ext cx="2175472" cy="523220"/>
          </a:xfrm>
          <a:prstGeom prst="rect">
            <a:avLst/>
          </a:prstGeom>
          <a:noFill/>
          <a:ln w="127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166B3"/>
                </a:solidFill>
                <a:effectLst/>
              </a:rPr>
              <a:t>Method 2</a:t>
            </a:r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A40E28-FF5D-488F-A072-85694C71B2D8}"/>
              </a:ext>
            </a:extLst>
          </p:cNvPr>
          <p:cNvGrpSpPr/>
          <p:nvPr/>
        </p:nvGrpSpPr>
        <p:grpSpPr>
          <a:xfrm>
            <a:off x="1309258" y="869705"/>
            <a:ext cx="4676380" cy="2345405"/>
            <a:chOff x="1419620" y="901237"/>
            <a:chExt cx="4676380" cy="2345405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63F4AAA1-102E-4055-AD3C-A4C1BACA34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4300" y="934487"/>
            <a:ext cx="901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7" name="Equation" r:id="rId6" imgW="901440" imgH="330120" progId="Equation.3">
                    <p:embed/>
                  </p:oleObj>
                </mc:Choice>
                <mc:Fallback>
                  <p:oleObj name="Equation" r:id="rId6" imgW="901440" imgH="330120" progId="Equation.3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63F4AAA1-102E-4055-AD3C-A4C1BACA34E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94300" y="934487"/>
                          <a:ext cx="901700" cy="330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C7BD4ECE-00B1-4F41-81A0-C618C88A0C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7007" y="901237"/>
            <a:ext cx="889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8" name="Equation" r:id="rId8" imgW="888840" imgH="330120" progId="Equation.3">
                    <p:embed/>
                  </p:oleObj>
                </mc:Choice>
                <mc:Fallback>
                  <p:oleObj name="Equation" r:id="rId8" imgW="888840" imgH="330120" progId="Equation.3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C7BD4ECE-00B1-4F41-81A0-C618C88A0CB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307007" y="901237"/>
                          <a:ext cx="889000" cy="330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77D98D89-9A32-420E-A74E-B3EA825CF1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9620" y="913073"/>
            <a:ext cx="863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9" name="Equation" r:id="rId10" imgW="863280" imgH="317160" progId="Equation.3">
                    <p:embed/>
                  </p:oleObj>
                </mc:Choice>
                <mc:Fallback>
                  <p:oleObj name="Equation" r:id="rId10" imgW="863280" imgH="317160" progId="Equation.3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77D98D89-9A32-420E-A74E-B3EA825CF1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419620" y="913073"/>
                          <a:ext cx="863600" cy="317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ECFEE147-6458-4A3A-B16D-DC780E72B2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246" y="2344942"/>
            <a:ext cx="304800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40" name="Equation" r:id="rId12" imgW="304560" imgH="901440" progId="Equation.3">
                    <p:embed/>
                  </p:oleObj>
                </mc:Choice>
                <mc:Fallback>
                  <p:oleObj name="Equation" r:id="rId12" imgW="304560" imgH="901440" progId="Equation.3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ECFEE147-6458-4A3A-B16D-DC780E72B2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232246" y="2344942"/>
                          <a:ext cx="304800" cy="901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591D73E8-7792-4765-B141-9D937A815A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0257" y="2344942"/>
            <a:ext cx="304800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41" name="Equation" r:id="rId14" imgW="304560" imgH="901440" progId="Equation.3">
                    <p:embed/>
                  </p:oleObj>
                </mc:Choice>
                <mc:Fallback>
                  <p:oleObj name="Equation" r:id="rId14" imgW="304560" imgH="901440" progId="Equation.3">
                    <p:embed/>
                    <p:pic>
                      <p:nvPicPr>
                        <p:cNvPr id="34" name="Object 33">
                          <a:extLst>
                            <a:ext uri="{FF2B5EF4-FFF2-40B4-BE49-F238E27FC236}">
                              <a16:creationId xmlns:a16="http://schemas.microsoft.com/office/drawing/2014/main" id="{591D73E8-7792-4765-B141-9D937A815A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340257" y="2344942"/>
                          <a:ext cx="304800" cy="9017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7CAFAB-28C3-4915-AEE7-285424D6DD87}"/>
              </a:ext>
            </a:extLst>
          </p:cNvPr>
          <p:cNvSpPr txBox="1"/>
          <p:nvPr/>
        </p:nvSpPr>
        <p:spPr>
          <a:xfrm>
            <a:off x="159876" y="3640845"/>
            <a:ext cx="71668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The assigned notation for the current through the final branch is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6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:</a:t>
            </a:r>
            <a:endParaRPr lang="en-US" sz="2000" dirty="0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C487A34E-82D0-47ED-9F85-44B1E8367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4156" y="4227215"/>
          <a:ext cx="153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2" name="Equation" r:id="rId16" imgW="1536480" imgH="330120" progId="Equation.3">
                  <p:embed/>
                </p:oleObj>
              </mc:Choice>
              <mc:Fallback>
                <p:oleObj name="Equation" r:id="rId16" imgW="1536480" imgH="33012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C487A34E-82D0-47ED-9F85-44B1E8367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04156" y="4227215"/>
                        <a:ext cx="1536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3B6A7DC4-BC72-4A3C-B0B0-DB7EEA169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455" y="4775204"/>
          <a:ext cx="3340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3" name="Equation" r:id="rId18" imgW="3340080" imgH="672840" progId="Equation.3">
                  <p:embed/>
                </p:oleObj>
              </mc:Choice>
              <mc:Fallback>
                <p:oleObj name="Equation" r:id="rId18" imgW="3340080" imgH="67284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3B6A7DC4-BC72-4A3C-B0B0-DB7EEA169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1455" y="4775204"/>
                        <a:ext cx="33401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346344C2-CC8E-4943-82BC-786E0927A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855" y="5521772"/>
          <a:ext cx="331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4" name="Equation" r:id="rId20" imgW="3314520" imgH="330120" progId="Equation.3">
                  <p:embed/>
                </p:oleObj>
              </mc:Choice>
              <mc:Fallback>
                <p:oleObj name="Equation" r:id="rId20" imgW="3314520" imgH="330120" progId="Equation.3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346344C2-CC8E-4943-82BC-786E0927A3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6855" y="5521772"/>
                        <a:ext cx="3314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00E2B5C8-4B95-47B3-8373-8F6E6F13D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282" y="5972738"/>
          <a:ext cx="3543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5" name="Equation" r:id="rId22" imgW="3543120" imgH="330120" progId="Equation.3">
                  <p:embed/>
                </p:oleObj>
              </mc:Choice>
              <mc:Fallback>
                <p:oleObj name="Equation" r:id="rId22" imgW="3543120" imgH="330120" progId="Equation.3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00E2B5C8-4B95-47B3-8373-8F6E6F13D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8282" y="5972738"/>
                        <a:ext cx="35433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48F737-1709-4427-B417-E98CE063C59E}"/>
              </a:ext>
            </a:extLst>
          </p:cNvPr>
          <p:cNvCxnSpPr/>
          <p:nvPr/>
        </p:nvCxnSpPr>
        <p:spPr>
          <a:xfrm>
            <a:off x="7352641" y="4633"/>
            <a:ext cx="0" cy="642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C87419B1-B2A7-4A65-B33D-A2CBDE869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727" y="312641"/>
          <a:ext cx="425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6" name="Equation" r:id="rId24" imgW="4254480" imgH="330120" progId="Equation.3">
                  <p:embed/>
                </p:oleObj>
              </mc:Choice>
              <mc:Fallback>
                <p:oleObj name="Equation" r:id="rId24" imgW="4254480" imgH="33012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C87419B1-B2A7-4A65-B33D-A2CBDE869C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72727" y="312641"/>
                        <a:ext cx="42545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A46B0BB3-4ACF-4C49-93D4-69995DCE2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5197" y="677256"/>
          <a:ext cx="2667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7" name="Equation" r:id="rId26" imgW="2666880" imgH="672840" progId="Equation.3">
                  <p:embed/>
                </p:oleObj>
              </mc:Choice>
              <mc:Fallback>
                <p:oleObj name="Equation" r:id="rId26" imgW="2666880" imgH="672840" progId="Equation.3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A46B0BB3-4ACF-4C49-93D4-69995DCE27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95197" y="677256"/>
                        <a:ext cx="26670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3E2A6ECA-DDF7-4132-9980-A0AA436DF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5197" y="1407322"/>
          <a:ext cx="339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8" name="Equation" r:id="rId28" imgW="3390840" imgH="330120" progId="Equation.3">
                  <p:embed/>
                </p:oleObj>
              </mc:Choice>
              <mc:Fallback>
                <p:oleObj name="Equation" r:id="rId28" imgW="3390840" imgH="330120" progId="Equation.3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3E2A6ECA-DDF7-4132-9980-A0AA436DFE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595197" y="1407322"/>
                        <a:ext cx="33909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F981B821-09CC-4058-A693-DE1EC745D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9413" y="1973184"/>
          <a:ext cx="3225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9" name="Equation" r:id="rId30" imgW="3225600" imgH="330120" progId="Equation.3">
                  <p:embed/>
                </p:oleObj>
              </mc:Choice>
              <mc:Fallback>
                <p:oleObj name="Equation" r:id="rId30" imgW="3225600" imgH="330120" progId="Equation.3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F981B821-09CC-4058-A693-DE1EC745DD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639413" y="1973184"/>
                        <a:ext cx="3225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5CCFB9C8-A70F-46B7-9D28-09D0C2609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8867" y="2560157"/>
          <a:ext cx="438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0" name="Equation" r:id="rId32" imgW="4381200" imgH="330120" progId="Equation.3">
                  <p:embed/>
                </p:oleObj>
              </mc:Choice>
              <mc:Fallback>
                <p:oleObj name="Equation" r:id="rId32" imgW="4381200" imgH="330120" progId="Equation.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5CCFB9C8-A70F-46B7-9D28-09D0C26093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638867" y="2560157"/>
                        <a:ext cx="43815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A4072850-9CD3-47B7-9A74-BF7F83782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4833" y="3039892"/>
          <a:ext cx="2679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1" name="Equation" r:id="rId34" imgW="2679480" imgH="672840" progId="Equation.3">
                  <p:embed/>
                </p:oleObj>
              </mc:Choice>
              <mc:Fallback>
                <p:oleObj name="Equation" r:id="rId34" imgW="2679480" imgH="672840" progId="Equation.3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A4072850-9CD3-47B7-9A74-BF7F83782E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654833" y="3039892"/>
                        <a:ext cx="26797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9F2E979C-D0BF-4A01-9DAC-C604DFB95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0977" y="3873844"/>
          <a:ext cx="306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2" name="Equation" r:id="rId36" imgW="3060360" imgH="330120" progId="Equation.3">
                  <p:embed/>
                </p:oleObj>
              </mc:Choice>
              <mc:Fallback>
                <p:oleObj name="Equation" r:id="rId36" imgW="3060360" imgH="330120" progId="Equation.3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9F2E979C-D0BF-4A01-9DAC-C604DFB954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700977" y="3873844"/>
                        <a:ext cx="3060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37F2876-D501-4497-BEEE-2445C0288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3713" y="4382006"/>
          <a:ext cx="299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3" name="Equation" r:id="rId38" imgW="2997000" imgH="330120" progId="Equation.3">
                  <p:embed/>
                </p:oleObj>
              </mc:Choice>
              <mc:Fallback>
                <p:oleObj name="Equation" r:id="rId38" imgW="2997000" imgH="330120" progId="Equation.3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37F2876-D501-4497-BEEE-2445C0288D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753713" y="4382006"/>
                        <a:ext cx="2997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AED95855-C3A3-4574-B2E6-CD1238497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5374" y="4853362"/>
          <a:ext cx="304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4" name="Equation" r:id="rId40" imgW="3047760" imgH="330120" progId="Equation.3">
                  <p:embed/>
                </p:oleObj>
              </mc:Choice>
              <mc:Fallback>
                <p:oleObj name="Equation" r:id="rId40" imgW="3047760" imgH="330120" progId="Equation.3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AED95855-C3A3-4574-B2E6-CD12384970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755374" y="4853362"/>
                        <a:ext cx="30480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3ABA39-9EF5-434D-A95B-0C397C22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3825" y="5277457"/>
          <a:ext cx="306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5" name="Equation" r:id="rId42" imgW="3060360" imgH="330120" progId="Equation.3">
                  <p:embed/>
                </p:oleObj>
              </mc:Choice>
              <mc:Fallback>
                <p:oleObj name="Equation" r:id="rId42" imgW="3060360" imgH="330120" progId="Equation.3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3ABA39-9EF5-434D-A95B-0C397C226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7743825" y="5277457"/>
                        <a:ext cx="3060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78D9C8F4-976D-455F-8326-098901F21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3713" y="5730061"/>
          <a:ext cx="2717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6" name="Equation" r:id="rId44" imgW="2717640" imgH="330120" progId="Equation.3">
                  <p:embed/>
                </p:oleObj>
              </mc:Choice>
              <mc:Fallback>
                <p:oleObj name="Equation" r:id="rId44" imgW="2717640" imgH="330120" progId="Equation.3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78D9C8F4-976D-455F-8326-098901F216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753713" y="5730061"/>
                        <a:ext cx="2717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6F1A125-4999-4B4B-ADFC-33FCDA6C87F5}"/>
              </a:ext>
            </a:extLst>
          </p:cNvPr>
          <p:cNvSpPr txBox="1"/>
          <p:nvPr/>
        </p:nvSpPr>
        <p:spPr>
          <a:xfrm>
            <a:off x="4458665" y="5109131"/>
            <a:ext cx="274683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Problem [</a:t>
            </a:r>
            <a:r>
              <a:rPr lang="en-US" sz="2400" b="1" dirty="0">
                <a:solidFill>
                  <a:srgbClr val="0166B3"/>
                </a:solidFill>
              </a:rPr>
              <a:t>SECTIONS 7.6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25 ~ 28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291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B46D3B-B7C5-47D0-89B9-DFD3E97BFCBE}"/>
              </a:ext>
            </a:extLst>
          </p:cNvPr>
          <p:cNvSpPr/>
          <p:nvPr/>
        </p:nvSpPr>
        <p:spPr>
          <a:xfrm>
            <a:off x="3842014" y="85661"/>
            <a:ext cx="3559611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i="0" dirty="0">
                <a:solidFill>
                  <a:srgbClr val="0000CC"/>
                </a:solidFill>
              </a:rPr>
              <a:t>6.8 </a:t>
            </a:r>
            <a:r>
              <a:rPr lang="en-US" sz="2800" b="1" i="0" dirty="0">
                <a:solidFill>
                  <a:srgbClr val="0166B3"/>
                </a:solidFill>
              </a:rPr>
              <a:t>OPEN CIRCUITS</a:t>
            </a:r>
            <a:endParaRPr lang="en-US" sz="36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437B7-DC34-4FF2-9462-DF7F78191E16}"/>
              </a:ext>
            </a:extLst>
          </p:cNvPr>
          <p:cNvSpPr txBox="1"/>
          <p:nvPr/>
        </p:nvSpPr>
        <p:spPr>
          <a:xfrm>
            <a:off x="349892" y="601406"/>
            <a:ext cx="8371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An 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open circuit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is two isolated terminals not connected by any kind of element.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F691D-F195-4EB4-BA0F-5DE263FF01C7}"/>
              </a:ext>
            </a:extLst>
          </p:cNvPr>
          <p:cNvSpPr txBox="1"/>
          <p:nvPr/>
        </p:nvSpPr>
        <p:spPr>
          <a:xfrm>
            <a:off x="7401625" y="1017124"/>
            <a:ext cx="43195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166B3"/>
                </a:solidFill>
                <a:effectLst/>
              </a:rPr>
              <a:t>An open circuit can 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have a potential difference (voltage) across its terminals</a:t>
            </a:r>
            <a:r>
              <a:rPr lang="en-US" sz="2000" b="1" dirty="0">
                <a:solidFill>
                  <a:srgbClr val="0166B3"/>
                </a:solidFill>
                <a:effectLst/>
              </a:rPr>
              <a:t>, but the 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current is always zero </a:t>
            </a:r>
            <a:r>
              <a:rPr lang="en-US" sz="2000" b="1" dirty="0">
                <a:solidFill>
                  <a:srgbClr val="0066FF"/>
                </a:solidFill>
                <a:effectLst/>
              </a:rPr>
              <a:t>(0)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 amperes</a:t>
            </a:r>
            <a:r>
              <a:rPr lang="en-US" sz="2000" b="1" dirty="0">
                <a:solidFill>
                  <a:srgbClr val="0166B3"/>
                </a:solidFill>
                <a:effectLst/>
              </a:rPr>
              <a:t>.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E09AC4-28F6-46EF-A186-4B107CB4195F}"/>
              </a:ext>
            </a:extLst>
          </p:cNvPr>
          <p:cNvSpPr txBox="1"/>
          <p:nvPr/>
        </p:nvSpPr>
        <p:spPr>
          <a:xfrm>
            <a:off x="427381" y="3305566"/>
            <a:ext cx="11317929" cy="430887"/>
          </a:xfrm>
          <a:prstGeom prst="rect">
            <a:avLst/>
          </a:prstGeom>
          <a:noFill/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r>
              <a:rPr lang="en-US" sz="2200" b="1" i="0" dirty="0">
                <a:solidFill>
                  <a:srgbClr val="0166B3"/>
                </a:solidFill>
                <a:effectLst/>
              </a:rPr>
              <a:t>EXAMPLE 6.27.1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Determine the unknown voltage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and current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for the following network.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C8B2E-2AC9-4392-8BD5-9149A680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5" y="1371069"/>
            <a:ext cx="3216729" cy="1626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171CA-1B67-4920-A6AE-669425217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58" y="1085628"/>
            <a:ext cx="3111584" cy="2103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1B1F65-0726-4472-8166-3DF15330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85" y="4044451"/>
            <a:ext cx="4391025" cy="2124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3DF56E-F254-4865-A80B-70CF1C56A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467" y="3861498"/>
            <a:ext cx="4133850" cy="2457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400054-03C2-40EA-89AB-1D86818D771B}"/>
              </a:ext>
            </a:extLst>
          </p:cNvPr>
          <p:cNvSpPr txBox="1"/>
          <p:nvPr/>
        </p:nvSpPr>
        <p:spPr>
          <a:xfrm>
            <a:off x="7013811" y="2628238"/>
            <a:ext cx="4887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i="1" dirty="0" err="1">
                <a:effectLst/>
              </a:rPr>
              <a:t>I</a:t>
            </a:r>
            <a:r>
              <a:rPr lang="en-US" sz="2800" baseline="-25000" dirty="0" err="1">
                <a:effectLst/>
              </a:rPr>
              <a:t>oc</a:t>
            </a:r>
            <a:r>
              <a:rPr lang="en-US" sz="2800" dirty="0">
                <a:effectLst/>
              </a:rPr>
              <a:t> = 0 A           </a:t>
            </a:r>
            <a:r>
              <a:rPr lang="en-US" sz="2800" i="1" dirty="0"/>
              <a:t>R</a:t>
            </a:r>
            <a:r>
              <a:rPr lang="en-US" sz="2800" baseline="-25000" dirty="0"/>
              <a:t>oc</a:t>
            </a:r>
            <a:r>
              <a:rPr lang="en-US" sz="2800" dirty="0"/>
              <a:t> = </a:t>
            </a:r>
            <a:r>
              <a:rPr lang="en-US" sz="2800" dirty="0">
                <a:sym typeface="Symbol" panose="05050102010706020507" pitchFamily="18" charset="2"/>
              </a:rPr>
              <a:t> (Infinite)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08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1203146" y="2621087"/>
            <a:ext cx="9345584" cy="807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8.3 SOURCE Transformation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4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46BF90-477F-4CE8-A4C9-5A5EAD23D3B7}"/>
              </a:ext>
            </a:extLst>
          </p:cNvPr>
          <p:cNvSpPr/>
          <p:nvPr/>
        </p:nvSpPr>
        <p:spPr>
          <a:xfrm>
            <a:off x="2917593" y="164040"/>
            <a:ext cx="5901942" cy="43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 </a:t>
            </a: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to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Source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29C77D-85FE-4AB1-AF11-D8C9ECAFE2C5}"/>
              </a:ext>
            </a:extLst>
          </p:cNvPr>
          <p:cNvSpPr/>
          <p:nvPr/>
        </p:nvSpPr>
        <p:spPr>
          <a:xfrm>
            <a:off x="2917593" y="3512179"/>
            <a:ext cx="5901942" cy="43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Source </a:t>
            </a: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to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2CC8B-30DD-4006-9D18-50DD220E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88" y="878846"/>
            <a:ext cx="1924050" cy="2466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69227-64B9-4162-8356-74184725D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640" y="3942645"/>
            <a:ext cx="2162175" cy="2371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1CF567-6BB5-4E98-99ED-A4532115E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041" y="878846"/>
            <a:ext cx="2628900" cy="2352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05CB0B-DA81-4BAB-9D7F-501725CC7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386" y="4009520"/>
            <a:ext cx="2362200" cy="235267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67258C1-8084-447D-BF5C-1B345CBC20DB}"/>
              </a:ext>
            </a:extLst>
          </p:cNvPr>
          <p:cNvSpPr/>
          <p:nvPr/>
        </p:nvSpPr>
        <p:spPr>
          <a:xfrm>
            <a:off x="3282438" y="1774777"/>
            <a:ext cx="3192104" cy="675112"/>
          </a:xfrm>
          <a:prstGeom prst="rightArrow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66"/>
              </a:solidFill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2CADEC4-28D2-49F5-851D-F704C616E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0800" y="1090613"/>
          <a:ext cx="2349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7" imgW="2349360" imgH="672840" progId="Equation.3">
                  <p:embed/>
                </p:oleObj>
              </mc:Choice>
              <mc:Fallback>
                <p:oleObj name="Equation" r:id="rId7" imgW="2349360" imgH="67284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2CADEC4-28D2-49F5-851D-F704C616E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0800" y="1090613"/>
                        <a:ext cx="2349500" cy="6731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0EDFBF1-2421-461E-8D46-B35D5341926D}"/>
              </a:ext>
            </a:extLst>
          </p:cNvPr>
          <p:cNvSpPr/>
          <p:nvPr/>
        </p:nvSpPr>
        <p:spPr>
          <a:xfrm>
            <a:off x="3469404" y="5040029"/>
            <a:ext cx="3192104" cy="675112"/>
          </a:xfrm>
          <a:prstGeom prst="rightArrow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66"/>
              </a:solidFill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7066EB2-EB12-44EA-85CA-D39CBF915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8" y="4519613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9" imgW="2438280" imgH="368280" progId="Equation.3">
                  <p:embed/>
                </p:oleObj>
              </mc:Choice>
              <mc:Fallback>
                <p:oleObj name="Equation" r:id="rId9" imgW="2438280" imgH="36828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47066EB2-EB12-44EA-85CA-D39CBF9154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7788" y="4519613"/>
                        <a:ext cx="2438400" cy="3683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6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09A75-ABCD-46F5-B9C0-1FCCE5C1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74" y="4287267"/>
            <a:ext cx="6201103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7C44E-C68B-4E81-8A0A-62F93D5C2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74" y="227777"/>
            <a:ext cx="6434622" cy="1005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EC980A-58EC-44D8-887D-D5C81020F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775" y="1173427"/>
            <a:ext cx="4244948" cy="210312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DB0D75A-B613-4D2C-8CE6-4AEB67925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099" y="3484372"/>
          <a:ext cx="4940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Equation" r:id="rId6" imgW="4940280" imgH="672840" progId="Equation.3">
                  <p:embed/>
                </p:oleObj>
              </mc:Choice>
              <mc:Fallback>
                <p:oleObj name="Equation" r:id="rId6" imgW="4940280" imgH="6728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DB0D75A-B613-4D2C-8CE6-4AEB679254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099" y="3484372"/>
                        <a:ext cx="4940300" cy="6731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A17C8C3-77BD-490F-8024-F63CB50AB5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1996" y="132893"/>
            <a:ext cx="4959078" cy="18288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D2D561-658B-42E9-A1F3-4951B7120736}"/>
              </a:ext>
            </a:extLst>
          </p:cNvPr>
          <p:cNvCxnSpPr/>
          <p:nvPr/>
        </p:nvCxnSpPr>
        <p:spPr>
          <a:xfrm>
            <a:off x="6712857" y="15766"/>
            <a:ext cx="0" cy="642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7FC9FBA-2AB7-4AB6-93E1-450F5F4DC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170" y="5944617"/>
          <a:ext cx="355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9" imgW="3555720" imgH="342720" progId="Equation.3">
                  <p:embed/>
                </p:oleObj>
              </mc:Choice>
              <mc:Fallback>
                <p:oleObj name="Equation" r:id="rId9" imgW="3555720" imgH="3427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C7FC9FBA-2AB7-4AB6-93E1-450F5F4DC8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9170" y="5944617"/>
                        <a:ext cx="3556000" cy="3429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E860DFF-3666-4A79-888A-7BA7B724E2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6235" y="1639069"/>
          <a:ext cx="353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11" imgW="3530520" imgH="990360" progId="Equation.3">
                  <p:embed/>
                </p:oleObj>
              </mc:Choice>
              <mc:Fallback>
                <p:oleObj name="Equation" r:id="rId11" imgW="3530520" imgH="99036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E860DFF-3666-4A79-888A-7BA7B724E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26235" y="1639069"/>
                        <a:ext cx="3530600" cy="990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88CD8A4-83C9-41BD-A42B-EB1AD1F5C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6474" y="3241586"/>
          <a:ext cx="2514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13" imgW="2514600" imgH="330120" progId="Equation.3">
                  <p:embed/>
                </p:oleObj>
              </mc:Choice>
              <mc:Fallback>
                <p:oleObj name="Equation" r:id="rId13" imgW="2514600" imgH="330120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D88CD8A4-83C9-41BD-A42B-EB1AD1F5C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56474" y="3241586"/>
                        <a:ext cx="2514600" cy="330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C2CE089-7A46-4390-B8C9-38426766D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9702" y="4243300"/>
          <a:ext cx="3200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15" imgW="3200400" imgH="672840" progId="Equation.3">
                  <p:embed/>
                </p:oleObj>
              </mc:Choice>
              <mc:Fallback>
                <p:oleObj name="Equation" r:id="rId15" imgW="3200400" imgH="67284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7C2CE089-7A46-4390-B8C9-38426766DC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79702" y="4243300"/>
                        <a:ext cx="3200400" cy="6731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6F6C0EB-FD60-4923-A401-9D51AC9C37BC}"/>
              </a:ext>
            </a:extLst>
          </p:cNvPr>
          <p:cNvSpPr txBox="1"/>
          <p:nvPr/>
        </p:nvSpPr>
        <p:spPr>
          <a:xfrm>
            <a:off x="7426236" y="5138665"/>
            <a:ext cx="4051062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</a:t>
            </a:r>
            <a:r>
              <a:rPr lang="en-US" sz="2800" b="1" dirty="0">
                <a:solidFill>
                  <a:srgbClr val="C00000"/>
                </a:solidFill>
              </a:rPr>
              <a:t>[</a:t>
            </a:r>
            <a:r>
              <a:rPr lang="en-US" sz="2800" b="1" dirty="0">
                <a:solidFill>
                  <a:srgbClr val="0000CC"/>
                </a:solidFill>
              </a:rPr>
              <a:t>Ch 8</a:t>
            </a:r>
            <a:r>
              <a:rPr lang="en-US" sz="2800" b="1" dirty="0">
                <a:solidFill>
                  <a:srgbClr val="C00000"/>
                </a:solidFill>
              </a:rPr>
              <a:t>]</a:t>
            </a:r>
            <a:endParaRPr lang="en-US" sz="2800" b="1" i="0" dirty="0">
              <a:solidFill>
                <a:srgbClr val="FF0066"/>
              </a:solidFill>
              <a:effectLst/>
            </a:endParaRPr>
          </a:p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Problem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: 7 ~ 10 and 14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D5518-E6C3-4C27-B558-E294FFF12AE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70052" y="2751799"/>
            <a:ext cx="22600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F0B91-A0B5-4579-BB87-5C496A38C3E9}"/>
              </a:ext>
            </a:extLst>
          </p:cNvPr>
          <p:cNvSpPr txBox="1"/>
          <p:nvPr/>
        </p:nvSpPr>
        <p:spPr>
          <a:xfrm>
            <a:off x="199606" y="118669"/>
            <a:ext cx="11671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EXAMPLE 8.3.1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i="0" dirty="0">
                <a:effectLst/>
              </a:rPr>
              <a:t>Using the source conversion find the value of voltage </a:t>
            </a:r>
            <a:r>
              <a:rPr lang="en-US" sz="2000" i="1" dirty="0">
                <a:effectLst/>
              </a:rPr>
              <a:t>V</a:t>
            </a:r>
            <a:r>
              <a:rPr lang="en-US" sz="2000" i="0" baseline="-25000" dirty="0">
                <a:effectLst/>
              </a:rPr>
              <a:t>6</a:t>
            </a:r>
            <a:r>
              <a:rPr lang="en-US" sz="2000" i="0" dirty="0">
                <a:effectLst/>
              </a:rPr>
              <a:t>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FEAED-F47F-448A-91F3-6E76E0A79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8" y="2588660"/>
            <a:ext cx="5805893" cy="1645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21A1AE-790E-4447-B5AD-B85492FED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11" y="359750"/>
            <a:ext cx="5185236" cy="1645920"/>
          </a:xfrm>
          <a:prstGeom prst="rect">
            <a:avLst/>
          </a:prstGeom>
        </p:spPr>
      </p:pic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FBF1289-3147-437E-9BAF-A679E6A57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654" y="1910524"/>
          <a:ext cx="2273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5" imgW="2273040" imgH="672840" progId="Equation.3">
                  <p:embed/>
                </p:oleObj>
              </mc:Choice>
              <mc:Fallback>
                <p:oleObj name="Equation" r:id="rId5" imgW="2273040" imgH="67284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6FBF1289-3147-437E-9BAF-A679E6A57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654" y="1910524"/>
                        <a:ext cx="2273300" cy="6731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7DC4D1C3-BB83-463B-946A-85A2439AE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83" y="4017401"/>
          <a:ext cx="181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Equation" r:id="rId7" imgW="1815840" imgH="609480" progId="Equation.3">
                  <p:embed/>
                </p:oleObj>
              </mc:Choice>
              <mc:Fallback>
                <p:oleObj name="Equation" r:id="rId7" imgW="1815840" imgH="609480" progId="Equation.3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7DC4D1C3-BB83-463B-946A-85A2439AE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683" y="4017401"/>
                        <a:ext cx="1816100" cy="609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ABC299EB-7435-4B4D-AA6C-938FECF3B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9481" y="4245184"/>
          <a:ext cx="193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Equation" r:id="rId9" imgW="1930320" imgH="330120" progId="Equation.3">
                  <p:embed/>
                </p:oleObj>
              </mc:Choice>
              <mc:Fallback>
                <p:oleObj name="Equation" r:id="rId9" imgW="1930320" imgH="33012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ABC299EB-7435-4B4D-AA6C-938FECF3BB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9481" y="4245184"/>
                        <a:ext cx="1930400" cy="330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D643EB-793C-4AD3-8C34-F190648A2E81}"/>
              </a:ext>
            </a:extLst>
          </p:cNvPr>
          <p:cNvCxnSpPr/>
          <p:nvPr/>
        </p:nvCxnSpPr>
        <p:spPr>
          <a:xfrm>
            <a:off x="5989984" y="477354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294B4A48-038C-4A8B-AAF8-F89EA33A0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3493" y="616771"/>
          <a:ext cx="208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11" imgW="2082600" imgH="330120" progId="Equation.3">
                  <p:embed/>
                </p:oleObj>
              </mc:Choice>
              <mc:Fallback>
                <p:oleObj name="Equation" r:id="rId11" imgW="2082600" imgH="330120" progId="Equation.3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294B4A48-038C-4A8B-AAF8-F89EA33A0B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13493" y="616771"/>
                        <a:ext cx="2082800" cy="330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FA14BACC-8E15-4D97-A332-C85F9110C2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188" y="4627001"/>
            <a:ext cx="4225054" cy="16459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149EC4-0EB3-407D-8A05-9F66F6BED2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00236" y="410813"/>
            <a:ext cx="3831156" cy="1371600"/>
          </a:xfrm>
          <a:prstGeom prst="rect">
            <a:avLst/>
          </a:prstGeom>
        </p:spPr>
      </p:pic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743B2FF7-3643-4A4A-B588-281772C69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0308" y="1961029"/>
          <a:ext cx="2425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15" imgW="2425680" imgH="330120" progId="Equation.3">
                  <p:embed/>
                </p:oleObj>
              </mc:Choice>
              <mc:Fallback>
                <p:oleObj name="Equation" r:id="rId15" imgW="2425680" imgH="33012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743B2FF7-3643-4A4A-B588-281772C691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10308" y="1961029"/>
                        <a:ext cx="2425700" cy="330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4F872F36-07C1-48B2-BED7-EC65EF19C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58363" y="1866611"/>
          <a:ext cx="1790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17" imgW="1790640" imgH="672840" progId="Equation.3">
                  <p:embed/>
                </p:oleObj>
              </mc:Choice>
              <mc:Fallback>
                <p:oleObj name="Equation" r:id="rId17" imgW="1790640" imgH="672840" progId="Equation.3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4F872F36-07C1-48B2-BED7-EC65EF19C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758363" y="1866611"/>
                        <a:ext cx="1790700" cy="6731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1BA8CA96-DC72-4B53-95F2-AD791FC22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0087" y="3927095"/>
          <a:ext cx="193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Equation" r:id="rId19" imgW="1930320" imgH="609480" progId="Equation.3">
                  <p:embed/>
                </p:oleObj>
              </mc:Choice>
              <mc:Fallback>
                <p:oleObj name="Equation" r:id="rId19" imgW="1930320" imgH="60948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1BA8CA96-DC72-4B53-95F2-AD791FC22C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30087" y="3927095"/>
                        <a:ext cx="1930400" cy="609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DAF6C8F1-AFB7-4699-B4A2-2ED0C9DAC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73905" y="4008465"/>
          <a:ext cx="214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21" imgW="2145960" imgH="330120" progId="Equation.3">
                  <p:embed/>
                </p:oleObj>
              </mc:Choice>
              <mc:Fallback>
                <p:oleObj name="Equation" r:id="rId21" imgW="2145960" imgH="330120" progId="Equation.3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DAF6C8F1-AFB7-4699-B4A2-2ED0C9DAC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73905" y="4008465"/>
                        <a:ext cx="2146300" cy="330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357BD77D-CD07-4347-867A-DE4C3029155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86990" y="2317733"/>
            <a:ext cx="4372494" cy="14630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368CF4-BA12-4B62-934E-E208E9E5388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09861" y="4605171"/>
            <a:ext cx="3520830" cy="1554480"/>
          </a:xfrm>
          <a:prstGeom prst="rect">
            <a:avLst/>
          </a:prstGeom>
        </p:spPr>
      </p:pic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C27DA2E2-3566-4507-9B7D-373D78409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4663" y="4907583"/>
          <a:ext cx="2717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25" imgW="2717640" imgH="1066680" progId="Equation.3">
                  <p:embed/>
                </p:oleObj>
              </mc:Choice>
              <mc:Fallback>
                <p:oleObj name="Equation" r:id="rId25" imgW="2717640" imgH="1066680" progId="Equation.3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C27DA2E2-3566-4507-9B7D-373D78409D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64663" y="4907583"/>
                        <a:ext cx="2717800" cy="1066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29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018A0-3CDD-4901-84E3-255522045806}"/>
              </a:ext>
            </a:extLst>
          </p:cNvPr>
          <p:cNvSpPr/>
          <p:nvPr/>
        </p:nvSpPr>
        <p:spPr>
          <a:xfrm>
            <a:off x="1203146" y="2621087"/>
            <a:ext cx="9345584" cy="1546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 Related to </a:t>
            </a:r>
          </a:p>
          <a:p>
            <a:pPr algn="ctr"/>
            <a:r>
              <a:rPr lang="en-US" sz="4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Series-Parallel Circuits</a:t>
            </a:r>
            <a:endParaRPr lang="en-US" sz="4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17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5F9CEF24-00C3-4469-BCD5-CEA39785E62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49777-E4FB-473C-AFED-58845ACC6253}"/>
              </a:ext>
            </a:extLst>
          </p:cNvPr>
          <p:cNvSpPr txBox="1"/>
          <p:nvPr/>
        </p:nvSpPr>
        <p:spPr>
          <a:xfrm>
            <a:off x="309964" y="192471"/>
            <a:ext cx="107416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166B3"/>
                </a:solidFill>
                <a:effectLst/>
              </a:rPr>
              <a:t>Problem 12 [Ch 7]: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For the network in Fig. 7.72:</a:t>
            </a:r>
            <a:br>
              <a:rPr lang="en-US" sz="2400" b="0" i="0" dirty="0">
                <a:solidFill>
                  <a:srgbClr val="242021"/>
                </a:solidFill>
                <a:effectLst/>
              </a:rPr>
            </a:br>
            <a:r>
              <a:rPr lang="en-US" sz="2400" b="1" i="0" dirty="0">
                <a:solidFill>
                  <a:srgbClr val="242021"/>
                </a:solidFill>
                <a:effectLst/>
              </a:rPr>
              <a:t>a.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Determine the current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.				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b.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Calculate the currents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.</a:t>
            </a:r>
            <a:br>
              <a:rPr lang="en-US" sz="2400" b="0" i="0" dirty="0">
                <a:solidFill>
                  <a:srgbClr val="242021"/>
                </a:solidFill>
                <a:effectLst/>
              </a:rPr>
            </a:br>
            <a:r>
              <a:rPr lang="en-US" sz="2400" b="1" i="0" dirty="0">
                <a:solidFill>
                  <a:srgbClr val="242021"/>
                </a:solidFill>
                <a:effectLst/>
              </a:rPr>
              <a:t>c.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Determine the voltage levels </a:t>
            </a:r>
            <a:r>
              <a:rPr lang="en-US" sz="2400" b="0" i="1" dirty="0" err="1">
                <a:solidFill>
                  <a:srgbClr val="242021"/>
                </a:solidFill>
                <a:effectLst/>
              </a:rPr>
              <a:t>V</a:t>
            </a:r>
            <a:r>
              <a:rPr lang="en-US" sz="2400" b="0" i="1" baseline="-25000" dirty="0" err="1">
                <a:solidFill>
                  <a:srgbClr val="242021"/>
                </a:solidFill>
                <a:effectLst/>
              </a:rPr>
              <a:t>a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and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400" b="0" i="1" baseline="-25000" dirty="0">
                <a:solidFill>
                  <a:srgbClr val="242021"/>
                </a:solidFill>
                <a:effectLst/>
              </a:rPr>
              <a:t>b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21684-A219-4281-83D4-D1CC5594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" y="1392800"/>
            <a:ext cx="3327236" cy="4297680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A83C777-89B7-4DF1-8E04-CC96D186D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3786" y="4164057"/>
          <a:ext cx="2679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4" name="Equation" r:id="rId4" imgW="2679480" imgH="609480" progId="Equation.3">
                  <p:embed/>
                </p:oleObj>
              </mc:Choice>
              <mc:Fallback>
                <p:oleObj name="Equation" r:id="rId4" imgW="2679480" imgH="60948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A83C777-89B7-4DF1-8E04-CC96D186D0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3786" y="4164057"/>
                        <a:ext cx="26797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6548B52-17BB-421A-B1BF-DB7F34291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2254" y="4812623"/>
          <a:ext cx="3403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5" name="Equation" r:id="rId6" imgW="3403440" imgH="330120" progId="Equation.3">
                  <p:embed/>
                </p:oleObj>
              </mc:Choice>
              <mc:Fallback>
                <p:oleObj name="Equation" r:id="rId6" imgW="3403440" imgH="33012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6548B52-17BB-421A-B1BF-DB7F342912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52254" y="4812623"/>
                        <a:ext cx="34036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51780F5-3BE3-4E10-A203-50D4E94AE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968" y="5228510"/>
          <a:ext cx="2209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6" name="Equation" r:id="rId8" imgW="2209680" imgH="672840" progId="Equation.3">
                  <p:embed/>
                </p:oleObj>
              </mc:Choice>
              <mc:Fallback>
                <p:oleObj name="Equation" r:id="rId8" imgW="2209680" imgH="6728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51780F5-3BE3-4E10-A203-50D4E94AE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8968" y="5228510"/>
                        <a:ext cx="22098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8DC7A2B-5E9A-46D1-A6A7-50A7AD5DB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1238" y="1638847"/>
            <a:ext cx="3432076" cy="2468880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6DA67E9-47EF-41EA-9D94-9F5CAEF71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152" y="5976004"/>
          <a:ext cx="3289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7" name="Equation" r:id="rId11" imgW="3288960" imgH="330120" progId="Equation.3">
                  <p:embed/>
                </p:oleObj>
              </mc:Choice>
              <mc:Fallback>
                <p:oleObj name="Equation" r:id="rId11" imgW="3288960" imgH="33012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6DA67E9-47EF-41EA-9D94-9F5CAEF71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90152" y="5976004"/>
                        <a:ext cx="32893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3CA440D-CFF6-4595-AE50-EEC567757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6448" y="1392800"/>
          <a:ext cx="2286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8" name="Equation" r:id="rId13" imgW="2286000" imgH="672840" progId="Equation.3">
                  <p:embed/>
                </p:oleObj>
              </mc:Choice>
              <mc:Fallback>
                <p:oleObj name="Equation" r:id="rId13" imgW="2286000" imgH="67284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43CA440D-CFF6-4595-AE50-EEC567757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86448" y="1392800"/>
                        <a:ext cx="22860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EC035A0-F66C-4D1D-8D54-96CD3BC48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6448" y="2366547"/>
          <a:ext cx="314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9" name="Equation" r:id="rId15" imgW="3149280" imgH="672840" progId="Equation.3">
                  <p:embed/>
                </p:oleObj>
              </mc:Choice>
              <mc:Fallback>
                <p:oleObj name="Equation" r:id="rId15" imgW="3149280" imgH="67284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EC035A0-F66C-4D1D-8D54-96CD3BC48B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86448" y="2366547"/>
                        <a:ext cx="31496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27B3D1E-1B9F-47CA-8DA0-5A38BDAAE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0461" y="3154908"/>
          <a:ext cx="2717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0" name="Equation" r:id="rId17" imgW="2717640" imgH="672840" progId="Equation.3">
                  <p:embed/>
                </p:oleObj>
              </mc:Choice>
              <mc:Fallback>
                <p:oleObj name="Equation" r:id="rId17" imgW="2717640" imgH="67284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E27B3D1E-1B9F-47CA-8DA0-5A38BDAAEB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70461" y="3154908"/>
                        <a:ext cx="27178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DE773E5-E75D-4F51-9559-174EAE7BF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0461" y="4048927"/>
          <a:ext cx="335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1" name="Equation" r:id="rId19" imgW="3352680" imgH="330120" progId="Equation.3">
                  <p:embed/>
                </p:oleObj>
              </mc:Choice>
              <mc:Fallback>
                <p:oleObj name="Equation" r:id="rId19" imgW="3352680" imgH="33012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0DE773E5-E75D-4F51-9559-174EAE7BF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70461" y="4048927"/>
                        <a:ext cx="33528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6D31298-2428-4A3E-AB89-C6BF91F36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6448" y="4744924"/>
          <a:ext cx="3530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2" name="Equation" r:id="rId21" imgW="3530520" imgH="672840" progId="Equation.3">
                  <p:embed/>
                </p:oleObj>
              </mc:Choice>
              <mc:Fallback>
                <p:oleObj name="Equation" r:id="rId21" imgW="3530520" imgH="67284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A6D31298-2428-4A3E-AB89-C6BF91F36A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86448" y="4744924"/>
                        <a:ext cx="35306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019A589-CB97-4088-A999-E5E292D21E27}"/>
              </a:ext>
            </a:extLst>
          </p:cNvPr>
          <p:cNvSpPr/>
          <p:nvPr/>
        </p:nvSpPr>
        <p:spPr>
          <a:xfrm>
            <a:off x="2928730" y="3039647"/>
            <a:ext cx="655056" cy="389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4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333D5-AC16-495A-8B0D-3DE67F2D3FCF}"/>
              </a:ext>
            </a:extLst>
          </p:cNvPr>
          <p:cNvSpPr txBox="1"/>
          <p:nvPr/>
        </p:nvSpPr>
        <p:spPr>
          <a:xfrm>
            <a:off x="194910" y="190407"/>
            <a:ext cx="11506760" cy="430887"/>
          </a:xfrm>
          <a:prstGeom prst="rect">
            <a:avLst/>
          </a:prstGeom>
          <a:noFill/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b="1" i="0" dirty="0">
                <a:solidFill>
                  <a:srgbClr val="FF0000"/>
                </a:solidFill>
                <a:effectLst/>
              </a:rPr>
              <a:t>Problem 10</a:t>
            </a:r>
            <a:r>
              <a:rPr lang="en-US" sz="2200" b="1" i="0" dirty="0">
                <a:solidFill>
                  <a:srgbClr val="0166B3"/>
                </a:solidFill>
                <a:effectLst/>
              </a:rPr>
              <a:t> [Ch 7]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Determine the unknown voltage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and current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for the following network.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D5E87-6AA0-4553-A7D8-094E6E4A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10" y="677747"/>
            <a:ext cx="4000266" cy="2651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D5AB16-5246-42BF-BFC8-7E4E63743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377" y="3987391"/>
            <a:ext cx="2990850" cy="1962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B66F5D-2BE8-4340-B1EA-0647AB77D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537" y="4251993"/>
            <a:ext cx="2457450" cy="2009775"/>
          </a:xfrm>
          <a:prstGeom prst="rect">
            <a:avLst/>
          </a:prstGeom>
        </p:spPr>
      </p:pic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2C7755D6-61A2-4EC6-8B95-8CE773DEE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4234" y="3964144"/>
          <a:ext cx="191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6" imgW="1917360" imgH="609480" progId="Equation.3">
                  <p:embed/>
                </p:oleObj>
              </mc:Choice>
              <mc:Fallback>
                <p:oleObj name="Equation" r:id="rId6" imgW="1917360" imgH="60948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2C7755D6-61A2-4EC6-8B95-8CE773DEE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4234" y="3964144"/>
                        <a:ext cx="19177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11A8991F-E926-487E-9D6A-6E4E9922E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567" y="4190761"/>
          <a:ext cx="209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8" imgW="2095200" imgH="672840" progId="Equation.3">
                  <p:embed/>
                </p:oleObj>
              </mc:Choice>
              <mc:Fallback>
                <p:oleObj name="Equation" r:id="rId8" imgW="2095200" imgH="67284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11A8991F-E926-487E-9D6A-6E4E9922ED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5567" y="4190761"/>
                        <a:ext cx="2095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AAEC47F3-EF02-47CC-8E20-084317A4AEFC}"/>
              </a:ext>
            </a:extLst>
          </p:cNvPr>
          <p:cNvSpPr/>
          <p:nvPr/>
        </p:nvSpPr>
        <p:spPr>
          <a:xfrm>
            <a:off x="4703504" y="1631447"/>
            <a:ext cx="1654269" cy="599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8499103-2487-4BD8-985E-7F10427E56E6}"/>
              </a:ext>
            </a:extLst>
          </p:cNvPr>
          <p:cNvSpPr/>
          <p:nvPr/>
        </p:nvSpPr>
        <p:spPr>
          <a:xfrm rot="5400000">
            <a:off x="8586387" y="3109434"/>
            <a:ext cx="1005840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6906069-F553-4ADD-8461-013BFF3AB487}"/>
              </a:ext>
            </a:extLst>
          </p:cNvPr>
          <p:cNvSpPr/>
          <p:nvPr/>
        </p:nvSpPr>
        <p:spPr>
          <a:xfrm rot="10800000">
            <a:off x="5530638" y="4627463"/>
            <a:ext cx="1654269" cy="599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4796F8C7-A439-49D3-AEC8-695E8A5DA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05" y="5080504"/>
          <a:ext cx="218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10" imgW="2184120" imgH="291960" progId="Equation.3">
                  <p:embed/>
                </p:oleObj>
              </mc:Choice>
              <mc:Fallback>
                <p:oleObj name="Equation" r:id="rId10" imgW="2184120" imgH="29196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4796F8C7-A439-49D3-AEC8-695E8A5DA9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2705" y="5080504"/>
                        <a:ext cx="2184400" cy="29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E4062E5F-CD36-42BA-9779-9E1C150D33DA}"/>
              </a:ext>
            </a:extLst>
          </p:cNvPr>
          <p:cNvGrpSpPr/>
          <p:nvPr/>
        </p:nvGrpSpPr>
        <p:grpSpPr>
          <a:xfrm>
            <a:off x="6987386" y="723793"/>
            <a:ext cx="3865541" cy="2523856"/>
            <a:chOff x="6987386" y="723793"/>
            <a:chExt cx="3865541" cy="25238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1BC710-CF5E-4011-964A-F25EFE9A0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87386" y="870209"/>
              <a:ext cx="3865541" cy="237744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3B1CA-272D-4EC4-B90F-61B43059A7AB}"/>
                </a:ext>
              </a:extLst>
            </p:cNvPr>
            <p:cNvSpPr txBox="1"/>
            <p:nvPr/>
          </p:nvSpPr>
          <p:spPr>
            <a:xfrm>
              <a:off x="9409347" y="723793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</a:rPr>
                <a:t>V</a:t>
              </a:r>
              <a:r>
                <a:rPr lang="en-US" i="1" baseline="-25000" dirty="0" err="1">
                  <a:solidFill>
                    <a:srgbClr val="FF0000"/>
                  </a:solidFill>
                </a:rPr>
                <a:t>sc</a:t>
              </a:r>
              <a:r>
                <a:rPr lang="en-US" dirty="0">
                  <a:solidFill>
                    <a:srgbClr val="FF0000"/>
                  </a:solidFill>
                </a:rPr>
                <a:t>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EEBD7-A4F6-4D6B-8F7C-9FD478EF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47" y="943595"/>
            <a:ext cx="4295775" cy="2028825"/>
          </a:xfrm>
          <a:prstGeom prst="rect">
            <a:avLst/>
          </a:prstGeom>
        </p:spPr>
      </p:pic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0BF89EC-A9EE-42C5-99ED-474CE605F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042" y="3076695"/>
          <a:ext cx="2628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0" name="Equation" r:id="rId4" imgW="2628720" imgH="330120" progId="Equation.3">
                  <p:embed/>
                </p:oleObj>
              </mc:Choice>
              <mc:Fallback>
                <p:oleObj name="Equation" r:id="rId4" imgW="2628720" imgH="330120" progId="Equation.3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60BF89EC-A9EE-42C5-99ED-474CE605F6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8042" y="3076695"/>
                        <a:ext cx="26289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A7BB607B-EBD6-4C0B-93EC-521C3C3F9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1961" y="5421347"/>
          <a:ext cx="2552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1" name="Equation" r:id="rId6" imgW="2552400" imgH="672840" progId="Equation.3">
                  <p:embed/>
                </p:oleObj>
              </mc:Choice>
              <mc:Fallback>
                <p:oleObj name="Equation" r:id="rId6" imgW="2552400" imgH="672840" progId="Equation.3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A7BB607B-EBD6-4C0B-93EC-521C3C3F92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1961" y="5421347"/>
                        <a:ext cx="25527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1DAEF0-7222-467F-9CA4-7FFDA51B49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240" y="3537675"/>
            <a:ext cx="3810000" cy="1800225"/>
          </a:xfrm>
          <a:prstGeom prst="rect">
            <a:avLst/>
          </a:prstGeom>
        </p:spPr>
      </p:pic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56D3C84-F8C9-4C09-8EF2-FE7FEC4B7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0724" y="2734917"/>
          <a:ext cx="3098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2" name="Equation" r:id="rId9" imgW="3098520" imgH="368280" progId="Equation.3">
                  <p:embed/>
                </p:oleObj>
              </mc:Choice>
              <mc:Fallback>
                <p:oleObj name="Equation" r:id="rId9" imgW="3098520" imgH="36828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756D3C84-F8C9-4C09-8EF2-FE7FEC4B76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20724" y="2734917"/>
                        <a:ext cx="309880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2CC2425-97B6-4E27-92BB-24384CABFA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5155" y="922665"/>
            <a:ext cx="2971800" cy="17716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51D0EB-0297-4E0B-90B5-2CB3F1AC1DD1}"/>
              </a:ext>
            </a:extLst>
          </p:cNvPr>
          <p:cNvCxnSpPr/>
          <p:nvPr/>
        </p:nvCxnSpPr>
        <p:spPr>
          <a:xfrm>
            <a:off x="4877835" y="882064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2399866-306F-4DE2-9D9C-A9B082912A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6690" y="3157072"/>
            <a:ext cx="2562225" cy="1762125"/>
          </a:xfrm>
          <a:prstGeom prst="rect">
            <a:avLst/>
          </a:prstGeom>
        </p:spPr>
      </p:pic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46983169-DF87-4464-978E-11DB22FF9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9326" y="4947028"/>
          <a:ext cx="262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3" name="Equation" r:id="rId13" imgW="2628720" imgH="672840" progId="Equation.3">
                  <p:embed/>
                </p:oleObj>
              </mc:Choice>
              <mc:Fallback>
                <p:oleObj name="Equation" r:id="rId13" imgW="2628720" imgH="672840" progId="Equation.3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46983169-DF87-4464-978E-11DB22FF9F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09326" y="4947028"/>
                        <a:ext cx="26289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573DED6C-3327-4586-83F4-506F7A135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7338" y="5798929"/>
          <a:ext cx="2527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4" name="Equation" r:id="rId15" imgW="2527200" imgH="368280" progId="Equation.3">
                  <p:embed/>
                </p:oleObj>
              </mc:Choice>
              <mc:Fallback>
                <p:oleObj name="Equation" r:id="rId15" imgW="2527200" imgH="368280" progId="Equation.3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573DED6C-3327-4586-83F4-506F7A135C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67338" y="5798929"/>
                        <a:ext cx="252730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C63DF0-7F44-4ABA-8250-A2EA1A684A1F}"/>
              </a:ext>
            </a:extLst>
          </p:cNvPr>
          <p:cNvCxnSpPr/>
          <p:nvPr/>
        </p:nvCxnSpPr>
        <p:spPr>
          <a:xfrm>
            <a:off x="8369786" y="882063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BFE2839-FCB0-49E3-975D-EE3054981F62}"/>
              </a:ext>
            </a:extLst>
          </p:cNvPr>
          <p:cNvSpPr txBox="1"/>
          <p:nvPr/>
        </p:nvSpPr>
        <p:spPr>
          <a:xfrm>
            <a:off x="194910" y="190407"/>
            <a:ext cx="11755352" cy="707886"/>
          </a:xfrm>
          <a:prstGeom prst="rect">
            <a:avLst/>
          </a:prstGeom>
          <a:noFill/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FF0000"/>
                </a:solidFill>
                <a:effectLst/>
              </a:rPr>
              <a:t>Problem 26</a:t>
            </a:r>
            <a:r>
              <a:rPr lang="en-US" sz="20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ladder network in Fig. 7.86: 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Determine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Calculate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</a:t>
            </a:r>
            <a:r>
              <a:rPr lang="en-US" sz="2000" b="1" i="1" dirty="0">
                <a:solidFill>
                  <a:srgbClr val="242021"/>
                </a:solidFill>
                <a:effectLst/>
              </a:rPr>
              <a:t>c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Find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8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d. Power consumed by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6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resistance. e.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Power delivered by the 2 V supply.</a:t>
            </a:r>
            <a:endParaRPr lang="en-US" sz="2000" dirty="0"/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CD2DF800-856A-4944-888E-1A58814A0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1937" y="982663"/>
          <a:ext cx="3111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5" name="Equation" r:id="rId17" imgW="3111480" imgH="672840" progId="Equation.3">
                  <p:embed/>
                </p:oleObj>
              </mc:Choice>
              <mc:Fallback>
                <p:oleObj name="Equation" r:id="rId17" imgW="3111480" imgH="672840" progId="Equation.3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CD2DF800-856A-4944-888E-1A58814A0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41937" y="982663"/>
                        <a:ext cx="3111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6DDB9D99-92A5-4A8E-AE8F-0310DA69D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4365" y="1808163"/>
          <a:ext cx="2844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6" name="Equation" r:id="rId19" imgW="2844720" imgH="672840" progId="Equation.3">
                  <p:embed/>
                </p:oleObj>
              </mc:Choice>
              <mc:Fallback>
                <p:oleObj name="Equation" r:id="rId19" imgW="2844720" imgH="672840" progId="Equation.3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6DDB9D99-92A5-4A8E-AE8F-0310DA69D8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424365" y="1808163"/>
                        <a:ext cx="28448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87BCBEA3-2691-472C-A603-C2DB39387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2412" y="2541535"/>
          <a:ext cx="2933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7" name="Equation" r:id="rId21" imgW="2933640" imgH="672840" progId="Equation.3">
                  <p:embed/>
                </p:oleObj>
              </mc:Choice>
              <mc:Fallback>
                <p:oleObj name="Equation" r:id="rId21" imgW="2933640" imgH="672840" progId="Equation.3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87BCBEA3-2691-472C-A603-C2DB39387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462412" y="2541535"/>
                        <a:ext cx="29337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2D07CF2A-FAB5-49F0-890B-12F8BC312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9005" y="3375009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8" name="Equation" r:id="rId23" imgW="3466800" imgH="838080" progId="Equation.3">
                  <p:embed/>
                </p:oleObj>
              </mc:Choice>
              <mc:Fallback>
                <p:oleObj name="Equation" r:id="rId23" imgW="3466800" imgH="838080" progId="Equation.3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2D07CF2A-FAB5-49F0-890B-12F8BC3120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499005" y="3375009"/>
                        <a:ext cx="34671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50352481-EEAE-4A53-9013-5B420EB72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2963" y="4373583"/>
          <a:ext cx="3416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9" name="Equation" r:id="rId25" imgW="3416040" imgH="787320" progId="Equation.3">
                  <p:embed/>
                </p:oleObj>
              </mc:Choice>
              <mc:Fallback>
                <p:oleObj name="Equation" r:id="rId25" imgW="3416040" imgH="787320" progId="Equation.3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50352481-EEAE-4A53-9013-5B420EB72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62963" y="4373583"/>
                        <a:ext cx="341630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5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F8287-903A-4026-9522-78626DBE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6" y="1536487"/>
            <a:ext cx="4457700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88CD8-0E28-4932-AAA4-65C57D13D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86" y="931470"/>
            <a:ext cx="2819400" cy="1685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044F3E-BDBA-4337-A8ED-D76504986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962" y="2524783"/>
            <a:ext cx="3114675" cy="1857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6B60C6-23D2-4E38-BED2-8314B748A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686" y="4491918"/>
            <a:ext cx="4276725" cy="1819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0A6BDF-28F5-4DEF-A388-28F689C16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36" y="208072"/>
            <a:ext cx="6838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FCBAFFD8-79EC-4AF1-9CDB-2BAF2E7644AF}"/>
              </a:ext>
            </a:extLst>
          </p:cNvPr>
          <p:cNvSpPr txBox="1">
            <a:spLocks/>
          </p:cNvSpPr>
          <p:nvPr/>
        </p:nvSpPr>
        <p:spPr>
          <a:xfrm>
            <a:off x="7215991" y="6435242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89E80B-1DB8-4520-9111-AA63B8338EC0}"/>
              </a:ext>
            </a:extLst>
          </p:cNvPr>
          <p:cNvSpPr/>
          <p:nvPr/>
        </p:nvSpPr>
        <p:spPr>
          <a:xfrm>
            <a:off x="4026837" y="109558"/>
            <a:ext cx="3559611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i="0" dirty="0">
                <a:solidFill>
                  <a:srgbClr val="0000CC"/>
                </a:solidFill>
              </a:rPr>
              <a:t>6.8 </a:t>
            </a:r>
            <a:r>
              <a:rPr lang="en-US" sz="2800" b="1" i="0" dirty="0">
                <a:solidFill>
                  <a:srgbClr val="0166B3"/>
                </a:solidFill>
              </a:rPr>
              <a:t>Short CIRCUITS</a:t>
            </a:r>
            <a:endParaRPr lang="en-US" sz="36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90CB4-0C7A-46C6-AC60-286F13EBAEAE}"/>
              </a:ext>
            </a:extLst>
          </p:cNvPr>
          <p:cNvSpPr txBox="1"/>
          <p:nvPr/>
        </p:nvSpPr>
        <p:spPr>
          <a:xfrm>
            <a:off x="258720" y="629856"/>
            <a:ext cx="10727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A 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short circuit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is a very low resistance, direct connection between two terminals of a network.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18EDB-55F6-45BA-8884-7BBADA2EF8E4}"/>
              </a:ext>
            </a:extLst>
          </p:cNvPr>
          <p:cNvSpPr txBox="1"/>
          <p:nvPr/>
        </p:nvSpPr>
        <p:spPr>
          <a:xfrm>
            <a:off x="7388760" y="1072962"/>
            <a:ext cx="43758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166B3"/>
                </a:solidFill>
                <a:effectLst/>
              </a:rPr>
              <a:t>Aa short circuit can </a:t>
            </a:r>
            <a:r>
              <a:rPr lang="en-US" sz="2000" b="1" dirty="0">
                <a:solidFill>
                  <a:srgbClr val="FF0066"/>
                </a:solidFill>
                <a:effectLst/>
              </a:rPr>
              <a:t>carry a current of a level determined by the external circuit</a:t>
            </a:r>
            <a:r>
              <a:rPr lang="en-US" sz="2000" b="1" dirty="0">
                <a:solidFill>
                  <a:srgbClr val="0166B3"/>
                </a:solidFill>
                <a:effectLst/>
              </a:rPr>
              <a:t>, but the </a:t>
            </a:r>
            <a:r>
              <a:rPr lang="en-US" sz="2000" b="1" dirty="0">
                <a:solidFill>
                  <a:srgbClr val="FF0066"/>
                </a:solidFill>
                <a:effectLst/>
              </a:rPr>
              <a:t>potential difference (voltage) across its terminals is always zero </a:t>
            </a:r>
            <a:r>
              <a:rPr lang="en-US" sz="2000" b="1" dirty="0">
                <a:solidFill>
                  <a:srgbClr val="0066FF"/>
                </a:solidFill>
                <a:effectLst/>
              </a:rPr>
              <a:t>(0) </a:t>
            </a:r>
            <a:r>
              <a:rPr lang="en-US" sz="2000" b="1" dirty="0">
                <a:solidFill>
                  <a:srgbClr val="FF0066"/>
                </a:solidFill>
                <a:effectLst/>
              </a:rPr>
              <a:t>volts</a:t>
            </a:r>
            <a:r>
              <a:rPr lang="en-US" sz="2000" b="1" dirty="0">
                <a:solidFill>
                  <a:srgbClr val="0166B3"/>
                </a:solidFill>
                <a:effectLst/>
              </a:rPr>
              <a:t>.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0686A-EB69-4AD0-9D82-F26121B9E6C5}"/>
              </a:ext>
            </a:extLst>
          </p:cNvPr>
          <p:cNvSpPr txBox="1"/>
          <p:nvPr/>
        </p:nvSpPr>
        <p:spPr>
          <a:xfrm>
            <a:off x="427381" y="3631024"/>
            <a:ext cx="11317929" cy="430887"/>
          </a:xfrm>
          <a:prstGeom prst="rect">
            <a:avLst/>
          </a:prstGeom>
          <a:noFill/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r>
              <a:rPr lang="en-US" sz="2200" b="1" i="0" dirty="0">
                <a:solidFill>
                  <a:srgbClr val="0166B3"/>
                </a:solidFill>
                <a:effectLst/>
              </a:rPr>
              <a:t>EXAMPLE 6.27.2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Determine the unknown voltage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and current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for the following network.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35161-B667-42BA-8D3E-3C52936DC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1" y="1729482"/>
            <a:ext cx="2543175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728F4-47A5-4B8A-8080-A50C73A4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600" y="1511102"/>
            <a:ext cx="4145789" cy="1920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099C1-F63A-41BD-89A8-41C280955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31" y="4199319"/>
            <a:ext cx="3524250" cy="2028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9EC987-FD9F-4592-A035-57F070D80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189" y="4199319"/>
            <a:ext cx="3971925" cy="1933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C85273-8D23-4F9A-AD19-4BC1D9269E01}"/>
              </a:ext>
            </a:extLst>
          </p:cNvPr>
          <p:cNvSpPr txBox="1"/>
          <p:nvPr/>
        </p:nvSpPr>
        <p:spPr>
          <a:xfrm>
            <a:off x="7325175" y="2805456"/>
            <a:ext cx="4529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i="1" dirty="0" err="1">
                <a:effectLst/>
              </a:rPr>
              <a:t>V</a:t>
            </a:r>
            <a:r>
              <a:rPr lang="en-US" sz="2800" baseline="-25000" dirty="0" err="1">
                <a:effectLst/>
              </a:rPr>
              <a:t>sc</a:t>
            </a:r>
            <a:r>
              <a:rPr lang="en-US" sz="2800" dirty="0">
                <a:effectLst/>
              </a:rPr>
              <a:t> = 0 A           </a:t>
            </a:r>
            <a:r>
              <a:rPr lang="en-US" sz="2800" i="1" dirty="0" err="1"/>
              <a:t>R</a:t>
            </a:r>
            <a:r>
              <a:rPr lang="en-US" sz="2800" baseline="-25000" dirty="0" err="1"/>
              <a:t>sc</a:t>
            </a:r>
            <a:r>
              <a:rPr lang="en-US" sz="2800" dirty="0"/>
              <a:t> = </a:t>
            </a:r>
            <a:r>
              <a:rPr lang="en-US" sz="2800" dirty="0">
                <a:sym typeface="Symbol" panose="05050102010706020507" pitchFamily="18" charset="2"/>
              </a:rPr>
              <a:t>0 (Zero)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53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333D5-AC16-495A-8B0D-3DE67F2D3FCF}"/>
              </a:ext>
            </a:extLst>
          </p:cNvPr>
          <p:cNvSpPr txBox="1"/>
          <p:nvPr/>
        </p:nvSpPr>
        <p:spPr>
          <a:xfrm>
            <a:off x="396387" y="112917"/>
            <a:ext cx="11366825" cy="430887"/>
          </a:xfrm>
          <a:prstGeom prst="rect">
            <a:avLst/>
          </a:prstGeom>
          <a:noFill/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b="1" i="0" dirty="0">
                <a:solidFill>
                  <a:srgbClr val="0166B3"/>
                </a:solidFill>
                <a:effectLst/>
              </a:rPr>
              <a:t>EXAMPLE 6.28.1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Determine the unknown voltage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and current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for the following network.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FA7D6-1B52-4C92-B24C-7AB7A8E5B546}"/>
              </a:ext>
            </a:extLst>
          </p:cNvPr>
          <p:cNvSpPr txBox="1"/>
          <p:nvPr/>
        </p:nvSpPr>
        <p:spPr>
          <a:xfrm>
            <a:off x="4876800" y="583806"/>
            <a:ext cx="68864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0" i="0" dirty="0">
                <a:solidFill>
                  <a:srgbClr val="242021"/>
                </a:solidFill>
                <a:effectLst/>
              </a:rPr>
              <a:t>Due to the open circuit, the current flow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through the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is zero. Thus, the current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flows through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200" dirty="0">
                <a:solidFill>
                  <a:srgbClr val="242021"/>
                </a:solidFill>
              </a:rPr>
              <a:t> </a:t>
            </a:r>
            <a:r>
              <a:rPr lang="en-US" sz="2200" i="1" dirty="0">
                <a:solidFill>
                  <a:srgbClr val="242021"/>
                </a:solidFill>
              </a:rPr>
              <a:t>V</a:t>
            </a:r>
            <a:r>
              <a:rPr lang="en-US" sz="2200" dirty="0">
                <a:solidFill>
                  <a:srgbClr val="242021"/>
                </a:solidFill>
              </a:rPr>
              <a:t> is equal to the voltage drop across the resistance </a:t>
            </a:r>
            <a:r>
              <a:rPr lang="en-US" sz="2200" i="1" dirty="0">
                <a:solidFill>
                  <a:srgbClr val="242021"/>
                </a:solidFill>
              </a:rPr>
              <a:t>R</a:t>
            </a:r>
            <a:r>
              <a:rPr lang="en-US" sz="2200" baseline="-25000" dirty="0">
                <a:solidFill>
                  <a:srgbClr val="242021"/>
                </a:solidFill>
              </a:rPr>
              <a:t>2</a:t>
            </a:r>
            <a:r>
              <a:rPr lang="en-US" sz="2200" dirty="0">
                <a:solidFill>
                  <a:srgbClr val="242021"/>
                </a:solidFill>
              </a:rPr>
              <a:t>.</a:t>
            </a:r>
            <a:endParaRPr lang="en-US" sz="22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81394A2-7EDC-47C5-B81E-B481A4088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5756" y="1769983"/>
          <a:ext cx="4127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3" imgW="4127400" imgH="672840" progId="Equation.3">
                  <p:embed/>
                </p:oleObj>
              </mc:Choice>
              <mc:Fallback>
                <p:oleObj name="Equation" r:id="rId3" imgW="4127400" imgH="67284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81394A2-7EDC-47C5-B81E-B481A40885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5756" y="1769983"/>
                        <a:ext cx="41275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75F2F19-7F3B-42E8-855C-C480134BCCFE}"/>
              </a:ext>
            </a:extLst>
          </p:cNvPr>
          <p:cNvSpPr txBox="1"/>
          <p:nvPr/>
        </p:nvSpPr>
        <p:spPr>
          <a:xfrm>
            <a:off x="487027" y="3262167"/>
            <a:ext cx="11366825" cy="430887"/>
          </a:xfrm>
          <a:prstGeom prst="rect">
            <a:avLst/>
          </a:prstGeom>
          <a:noFill/>
          <a:ln w="254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b="1" i="0" dirty="0">
                <a:solidFill>
                  <a:srgbClr val="0166B3"/>
                </a:solidFill>
                <a:effectLst/>
              </a:rPr>
              <a:t>EXAMPLE 6.28.2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Determine the unknown voltage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and current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for the following network.</a:t>
            </a:r>
            <a:endParaRPr lang="en-US" sz="2200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22821C1E-AB0C-4BFA-B842-8F5DFCE20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4760" y="2458860"/>
          <a:ext cx="3479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5" imgW="3479760" imgH="672840" progId="Equation.3">
                  <p:embed/>
                </p:oleObj>
              </mc:Choice>
              <mc:Fallback>
                <p:oleObj name="Equation" r:id="rId5" imgW="3479760" imgH="67284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22821C1E-AB0C-4BFA-B842-8F5DFCE209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4760" y="2458860"/>
                        <a:ext cx="34798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4511128-7219-4263-9ED7-16B072CAF594}"/>
              </a:ext>
            </a:extLst>
          </p:cNvPr>
          <p:cNvSpPr txBox="1"/>
          <p:nvPr/>
        </p:nvSpPr>
        <p:spPr>
          <a:xfrm>
            <a:off x="5024759" y="3903914"/>
            <a:ext cx="673845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0" i="0" dirty="0">
                <a:solidFill>
                  <a:srgbClr val="242021"/>
                </a:solidFill>
                <a:effectLst/>
              </a:rPr>
              <a:t>Due to the open circuit, the current flow (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) through the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is zero and since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is shorted the </a:t>
            </a:r>
            <a:r>
              <a:rPr lang="en-US" sz="2200" dirty="0">
                <a:solidFill>
                  <a:srgbClr val="242021"/>
                </a:solidFill>
              </a:rPr>
              <a:t>current flow (</a:t>
            </a:r>
            <a:r>
              <a:rPr lang="en-US" sz="2200" i="1" dirty="0">
                <a:solidFill>
                  <a:srgbClr val="242021"/>
                </a:solidFill>
              </a:rPr>
              <a:t>I</a:t>
            </a:r>
            <a:r>
              <a:rPr lang="en-US" sz="2200" baseline="-25000" dirty="0">
                <a:solidFill>
                  <a:srgbClr val="242021"/>
                </a:solidFill>
              </a:rPr>
              <a:t>2</a:t>
            </a:r>
            <a:r>
              <a:rPr lang="en-US" sz="2200" dirty="0">
                <a:solidFill>
                  <a:srgbClr val="242021"/>
                </a:solidFill>
              </a:rPr>
              <a:t>) through the </a:t>
            </a:r>
            <a:r>
              <a:rPr lang="en-US" sz="2200" i="1" dirty="0">
                <a:solidFill>
                  <a:srgbClr val="242021"/>
                </a:solidFill>
              </a:rPr>
              <a:t>R</a:t>
            </a:r>
            <a:r>
              <a:rPr lang="en-US" sz="2200" baseline="-25000" dirty="0">
                <a:solidFill>
                  <a:srgbClr val="242021"/>
                </a:solidFill>
              </a:rPr>
              <a:t>2</a:t>
            </a:r>
            <a:r>
              <a:rPr lang="en-US" sz="2200" dirty="0">
                <a:solidFill>
                  <a:srgbClr val="242021"/>
                </a:solidFill>
              </a:rPr>
              <a:t> is zero. 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Thus, the current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flows through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and short circuit and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= </a:t>
            </a:r>
            <a:r>
              <a:rPr lang="en-US" sz="2200" b="1" i="0" dirty="0">
                <a:solidFill>
                  <a:srgbClr val="242021"/>
                </a:solidFill>
                <a:effectLst/>
              </a:rPr>
              <a:t>0 V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.</a:t>
            </a:r>
            <a:endParaRPr lang="en-US" sz="2200" dirty="0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1ED07CD5-45B6-4E55-8CEF-82A5A5E21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7740" y="5466394"/>
          <a:ext cx="2044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7" imgW="2044440" imgH="672840" progId="Equation.3">
                  <p:embed/>
                </p:oleObj>
              </mc:Choice>
              <mc:Fallback>
                <p:oleObj name="Equation" r:id="rId7" imgW="2044440" imgH="67284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1ED07CD5-45B6-4E55-8CEF-82A5A5E218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7740" y="5466394"/>
                        <a:ext cx="20447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E5881AA-FA04-4AC8-B8C4-FE5FA8F8C6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155" y="730432"/>
            <a:ext cx="4381500" cy="21336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0E37DA-5AB1-4675-BB95-BC594E02E8B1}"/>
              </a:ext>
            </a:extLst>
          </p:cNvPr>
          <p:cNvCxnSpPr/>
          <p:nvPr/>
        </p:nvCxnSpPr>
        <p:spPr>
          <a:xfrm>
            <a:off x="2855502" y="976392"/>
            <a:ext cx="5889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2CC8A1-0732-4B78-97AC-0D064DA40769}"/>
              </a:ext>
            </a:extLst>
          </p:cNvPr>
          <p:cNvSpPr txBox="1"/>
          <p:nvPr/>
        </p:nvSpPr>
        <p:spPr>
          <a:xfrm>
            <a:off x="2674690" y="571527"/>
            <a:ext cx="795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=0</a:t>
            </a:r>
            <a:endParaRPr lang="en-US" sz="2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B903B-9EA6-4812-94F0-E73F6FC14943}"/>
              </a:ext>
            </a:extLst>
          </p:cNvPr>
          <p:cNvCxnSpPr>
            <a:cxnSpLocks/>
          </p:cNvCxnSpPr>
          <p:nvPr/>
        </p:nvCxnSpPr>
        <p:spPr>
          <a:xfrm rot="5400000">
            <a:off x="1812738" y="1842254"/>
            <a:ext cx="58893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D032E6-F970-4938-BE4C-674C12966093}"/>
              </a:ext>
            </a:extLst>
          </p:cNvPr>
          <p:cNvSpPr txBox="1"/>
          <p:nvPr/>
        </p:nvSpPr>
        <p:spPr>
          <a:xfrm>
            <a:off x="1761912" y="1659019"/>
            <a:ext cx="474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i="1" dirty="0">
                <a:solidFill>
                  <a:srgbClr val="0000CC"/>
                </a:solidFill>
                <a:effectLst/>
              </a:rPr>
              <a:t>I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C8667CE-8AA5-4F19-944E-EB57B6887E12}"/>
              </a:ext>
            </a:extLst>
          </p:cNvPr>
          <p:cNvSpPr/>
          <p:nvPr/>
        </p:nvSpPr>
        <p:spPr>
          <a:xfrm>
            <a:off x="3346282" y="1072789"/>
            <a:ext cx="665018" cy="399011"/>
          </a:xfrm>
          <a:custGeom>
            <a:avLst/>
            <a:gdLst>
              <a:gd name="connsiteX0" fmla="*/ 0 w 665018"/>
              <a:gd name="connsiteY0" fmla="*/ 0 h 399011"/>
              <a:gd name="connsiteX1" fmla="*/ 0 w 665018"/>
              <a:gd name="connsiteY1" fmla="*/ 399011 h 399011"/>
              <a:gd name="connsiteX2" fmla="*/ 665018 w 665018"/>
              <a:gd name="connsiteY2" fmla="*/ 399011 h 399011"/>
              <a:gd name="connsiteX3" fmla="*/ 665018 w 665018"/>
              <a:gd name="connsiteY3" fmla="*/ 16625 h 39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018" h="399011">
                <a:moveTo>
                  <a:pt x="0" y="0"/>
                </a:moveTo>
                <a:lnTo>
                  <a:pt x="0" y="399011"/>
                </a:lnTo>
                <a:lnTo>
                  <a:pt x="665018" y="399011"/>
                </a:lnTo>
                <a:lnTo>
                  <a:pt x="665018" y="16625"/>
                </a:ln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E4D910-60BF-4C8C-8868-230F7DCC732E}"/>
              </a:ext>
            </a:extLst>
          </p:cNvPr>
          <p:cNvSpPr txBox="1"/>
          <p:nvPr/>
        </p:nvSpPr>
        <p:spPr>
          <a:xfrm>
            <a:off x="3276685" y="1422514"/>
            <a:ext cx="795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=0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0B768-883E-495B-82B8-1B2CAC0760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303" y="3807495"/>
            <a:ext cx="4739318" cy="219456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DA91AA-E114-45B7-A4E2-7AF5D66C58D9}"/>
              </a:ext>
            </a:extLst>
          </p:cNvPr>
          <p:cNvCxnSpPr/>
          <p:nvPr/>
        </p:nvCxnSpPr>
        <p:spPr>
          <a:xfrm>
            <a:off x="4157245" y="4104752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2D2A2F4-BEDF-4858-B7CA-946214A3A01F}"/>
              </a:ext>
            </a:extLst>
          </p:cNvPr>
          <p:cNvSpPr txBox="1"/>
          <p:nvPr/>
        </p:nvSpPr>
        <p:spPr>
          <a:xfrm>
            <a:off x="4059563" y="3683262"/>
            <a:ext cx="795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=0</a:t>
            </a:r>
            <a:endParaRPr lang="en-US" sz="2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4FADA6-8B03-484F-BC7A-A2047BF8B9F1}"/>
              </a:ext>
            </a:extLst>
          </p:cNvPr>
          <p:cNvCxnSpPr>
            <a:cxnSpLocks/>
          </p:cNvCxnSpPr>
          <p:nvPr/>
        </p:nvCxnSpPr>
        <p:spPr>
          <a:xfrm rot="5400000">
            <a:off x="1753374" y="4958237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320D94-0DDF-40E6-9D73-89C09E2CA064}"/>
              </a:ext>
            </a:extLst>
          </p:cNvPr>
          <p:cNvSpPr txBox="1"/>
          <p:nvPr/>
        </p:nvSpPr>
        <p:spPr>
          <a:xfrm>
            <a:off x="1324631" y="4733792"/>
            <a:ext cx="795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=0</a:t>
            </a:r>
            <a:endParaRPr lang="en-US" sz="2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E7BCA5-BE86-4450-9EDD-41A81307A795}"/>
              </a:ext>
            </a:extLst>
          </p:cNvPr>
          <p:cNvCxnSpPr/>
          <p:nvPr/>
        </p:nvCxnSpPr>
        <p:spPr>
          <a:xfrm>
            <a:off x="830333" y="4090901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B0BA992-7842-4CDB-9224-E98BEE6CB073}"/>
              </a:ext>
            </a:extLst>
          </p:cNvPr>
          <p:cNvSpPr txBox="1"/>
          <p:nvPr/>
        </p:nvSpPr>
        <p:spPr>
          <a:xfrm>
            <a:off x="873108" y="3705513"/>
            <a:ext cx="5506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i="1" dirty="0">
                <a:solidFill>
                  <a:srgbClr val="0000CC"/>
                </a:solidFill>
                <a:effectLst/>
              </a:rPr>
              <a:t>I</a:t>
            </a:r>
            <a:endParaRPr lang="en-US" sz="2200" dirty="0">
              <a:solidFill>
                <a:srgbClr val="0000CC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5DF35F-023E-4522-B706-C6D3222246B5}"/>
              </a:ext>
            </a:extLst>
          </p:cNvPr>
          <p:cNvCxnSpPr/>
          <p:nvPr/>
        </p:nvCxnSpPr>
        <p:spPr>
          <a:xfrm>
            <a:off x="2495648" y="4093676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76A933-D0F4-4DDF-8DD6-19C8218877A3}"/>
              </a:ext>
            </a:extLst>
          </p:cNvPr>
          <p:cNvSpPr txBox="1"/>
          <p:nvPr/>
        </p:nvSpPr>
        <p:spPr>
          <a:xfrm>
            <a:off x="2538423" y="3708288"/>
            <a:ext cx="5506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i="1" dirty="0">
                <a:solidFill>
                  <a:srgbClr val="0000CC"/>
                </a:solidFill>
                <a:effectLst/>
              </a:rPr>
              <a:t>I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8984E2A-BA0E-4909-B5A1-0476F70496F1}"/>
              </a:ext>
            </a:extLst>
          </p:cNvPr>
          <p:cNvSpPr/>
          <p:nvPr/>
        </p:nvSpPr>
        <p:spPr>
          <a:xfrm>
            <a:off x="3643408" y="4194094"/>
            <a:ext cx="665018" cy="399011"/>
          </a:xfrm>
          <a:custGeom>
            <a:avLst/>
            <a:gdLst>
              <a:gd name="connsiteX0" fmla="*/ 0 w 665018"/>
              <a:gd name="connsiteY0" fmla="*/ 0 h 399011"/>
              <a:gd name="connsiteX1" fmla="*/ 0 w 665018"/>
              <a:gd name="connsiteY1" fmla="*/ 399011 h 399011"/>
              <a:gd name="connsiteX2" fmla="*/ 665018 w 665018"/>
              <a:gd name="connsiteY2" fmla="*/ 399011 h 399011"/>
              <a:gd name="connsiteX3" fmla="*/ 665018 w 665018"/>
              <a:gd name="connsiteY3" fmla="*/ 16625 h 39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018" h="399011">
                <a:moveTo>
                  <a:pt x="0" y="0"/>
                </a:moveTo>
                <a:lnTo>
                  <a:pt x="0" y="399011"/>
                </a:lnTo>
                <a:lnTo>
                  <a:pt x="665018" y="399011"/>
                </a:lnTo>
                <a:lnTo>
                  <a:pt x="665018" y="16625"/>
                </a:lnTo>
              </a:path>
            </a:pathLst>
          </a:custGeom>
          <a:noFill/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DB2AD1-8F4E-41B6-B4BC-4AA98B2831E0}"/>
              </a:ext>
            </a:extLst>
          </p:cNvPr>
          <p:cNvSpPr txBox="1"/>
          <p:nvPr/>
        </p:nvSpPr>
        <p:spPr>
          <a:xfrm>
            <a:off x="3737098" y="4548787"/>
            <a:ext cx="795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=0</a:t>
            </a:r>
            <a:endParaRPr lang="en-US" sz="2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7F7261-805C-4E80-A772-9502EDEF74BF}"/>
              </a:ext>
            </a:extLst>
          </p:cNvPr>
          <p:cNvCxnSpPr>
            <a:cxnSpLocks/>
          </p:cNvCxnSpPr>
          <p:nvPr/>
        </p:nvCxnSpPr>
        <p:spPr>
          <a:xfrm rot="5400000">
            <a:off x="3103954" y="5016041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31BEE9-5EAE-4438-B5E2-4F836D71BFF6}"/>
              </a:ext>
            </a:extLst>
          </p:cNvPr>
          <p:cNvSpPr txBox="1"/>
          <p:nvPr/>
        </p:nvSpPr>
        <p:spPr>
          <a:xfrm>
            <a:off x="3242619" y="4712034"/>
            <a:ext cx="5506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i="1" dirty="0">
                <a:solidFill>
                  <a:srgbClr val="0000CC"/>
                </a:solidFill>
                <a:effectLst/>
              </a:rPr>
              <a:t>I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8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41" grpId="0"/>
      <p:bldP spid="43" grpId="0"/>
      <p:bldP spid="44" grpId="0" animBg="1"/>
      <p:bldP spid="45" grpId="0"/>
      <p:bldP spid="47" grpId="0"/>
      <p:bldP spid="49" grpId="0"/>
      <p:bldP spid="51" grpId="0"/>
      <p:bldP spid="53" grpId="0"/>
      <p:bldP spid="54" grpId="0" animBg="1"/>
      <p:bldP spid="55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>
            <a:extLst>
              <a:ext uri="{FF2B5EF4-FFF2-40B4-BE49-F238E27FC236}">
                <a16:creationId xmlns:a16="http://schemas.microsoft.com/office/drawing/2014/main" id="{4941B082-860D-4069-9B31-EB58A351C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81" y="267727"/>
            <a:ext cx="5941254" cy="143885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Problem 38 [Ch 6]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A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network in Fig. 6.108: 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Determine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s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and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0" i="0" dirty="0">
                <a:solidFill>
                  <a:srgbClr val="242021"/>
                </a:solidFill>
                <a:effectLst/>
              </a:rPr>
              <a:t>(</a:t>
            </a:r>
            <a:r>
              <a:rPr lang="en-US" sz="2000" b="1" i="0" dirty="0">
                <a:solidFill>
                  <a:srgbClr val="242021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) Determine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s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if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is shorted out.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dirty="0">
                <a:solidFill>
                  <a:srgbClr val="242021"/>
                </a:solidFill>
              </a:rPr>
              <a:t>(</a:t>
            </a:r>
            <a:r>
              <a:rPr lang="en-US" sz="2000" b="1" dirty="0">
                <a:solidFill>
                  <a:srgbClr val="242021"/>
                </a:solidFill>
              </a:rPr>
              <a:t>c</a:t>
            </a:r>
            <a:r>
              <a:rPr lang="en-US" sz="2000" dirty="0">
                <a:solidFill>
                  <a:srgbClr val="242021"/>
                </a:solidFill>
              </a:rPr>
              <a:t>)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Determine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if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is replaced by an open circuit.</a:t>
            </a:r>
            <a:endParaRPr 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794AA-2C2A-4BFC-A6E6-0A4F1C28F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7" y="1828800"/>
            <a:ext cx="3676650" cy="23431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48D9E8A-96DB-4EF9-85D0-D52CC6390438}"/>
              </a:ext>
            </a:extLst>
          </p:cNvPr>
          <p:cNvGrpSpPr/>
          <p:nvPr/>
        </p:nvGrpSpPr>
        <p:grpSpPr>
          <a:xfrm>
            <a:off x="7838665" y="267727"/>
            <a:ext cx="3162300" cy="2238375"/>
            <a:chOff x="8097909" y="441255"/>
            <a:chExt cx="3162300" cy="22383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786253-EB98-479F-A8EE-53C4F5BA4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909" y="441255"/>
              <a:ext cx="3162300" cy="2238375"/>
            </a:xfrm>
            <a:prstGeom prst="rect">
              <a:avLst/>
            </a:prstGeom>
          </p:spPr>
        </p:pic>
        <p:sp>
          <p:nvSpPr>
            <p:cNvPr id="16" name="Text Box 4">
              <a:extLst>
                <a:ext uri="{FF2B5EF4-FFF2-40B4-BE49-F238E27FC236}">
                  <a16:creationId xmlns:a16="http://schemas.microsoft.com/office/drawing/2014/main" id="{5F511C2B-96BA-4F3C-88ED-B950D8337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681" y="2279520"/>
              <a:ext cx="565705" cy="400110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  <a:buClr>
                  <a:srgbClr val="000099"/>
                </a:buClr>
                <a:buSzPts val="1000"/>
                <a:tabLst>
                  <a:tab pos="342900" algn="l"/>
                </a:tabLst>
              </a:pPr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(</a:t>
              </a:r>
              <a:r>
                <a:rPr lang="en-US" sz="2000" b="1" i="0" dirty="0">
                  <a:solidFill>
                    <a:srgbClr val="242021"/>
                  </a:solidFill>
                  <a:effectLst/>
                </a:rPr>
                <a:t>b</a:t>
              </a:r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)</a:t>
              </a:r>
              <a:endPara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94D856-931F-4FD0-959A-3D89666094E7}"/>
              </a:ext>
            </a:extLst>
          </p:cNvPr>
          <p:cNvGrpSpPr/>
          <p:nvPr/>
        </p:nvGrpSpPr>
        <p:grpSpPr>
          <a:xfrm>
            <a:off x="7933085" y="3494648"/>
            <a:ext cx="3181350" cy="2200275"/>
            <a:chOff x="8078859" y="3720339"/>
            <a:chExt cx="3181350" cy="22002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47F24F-98D9-4543-A611-EDC830DC1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8859" y="3720339"/>
              <a:ext cx="3181350" cy="2200275"/>
            </a:xfrm>
            <a:prstGeom prst="rect">
              <a:avLst/>
            </a:prstGeom>
          </p:spPr>
        </p:pic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21DEAA9-92BE-490E-A183-55051AA40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15" y="5520504"/>
              <a:ext cx="565705" cy="400110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  <a:buClr>
                  <a:srgbClr val="000099"/>
                </a:buClr>
                <a:buSzPts val="1000"/>
                <a:tabLst>
                  <a:tab pos="342900" algn="l"/>
                </a:tabLst>
              </a:pPr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(</a:t>
              </a:r>
              <a:r>
                <a:rPr lang="en-US" sz="2000" b="1" i="0" dirty="0">
                  <a:solidFill>
                    <a:srgbClr val="242021"/>
                  </a:solidFill>
                  <a:effectLst/>
                </a:rPr>
                <a:t>c</a:t>
              </a:r>
              <a:r>
                <a:rPr lang="en-US" sz="2000" b="0" i="0" dirty="0">
                  <a:solidFill>
                    <a:srgbClr val="242021"/>
                  </a:solidFill>
                  <a:effectLst/>
                </a:rPr>
                <a:t>)</a:t>
              </a:r>
              <a:endPara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7FFE8CA-D27B-4714-9D60-B49A4A1A4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393" y="4234896"/>
          <a:ext cx="519430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6" imgW="5194080" imgH="1143000" progId="Equation.3">
                  <p:embed/>
                </p:oleObj>
              </mc:Choice>
              <mc:Fallback>
                <p:oleObj name="Equation" r:id="rId6" imgW="5194080" imgH="11430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7FFE8CA-D27B-4714-9D60-B49A4A1A43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2393" y="4234896"/>
                        <a:ext cx="5194301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A1CA766-8B42-417C-AE61-994218A79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6965" y="2663825"/>
          <a:ext cx="279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8" imgW="2793960" imgH="672840" progId="Equation.3">
                  <p:embed/>
                </p:oleObj>
              </mc:Choice>
              <mc:Fallback>
                <p:oleObj name="Equation" r:id="rId8" imgW="2793960" imgH="67284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DA1CA766-8B42-417C-AE61-994218A79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06965" y="2663825"/>
                        <a:ext cx="27940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65DCF5B-4A50-4079-BC1F-A7C27FAAB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94315" y="5852646"/>
          <a:ext cx="201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10" imgW="2019240" imgH="317160" progId="Equation.3">
                  <p:embed/>
                </p:oleObj>
              </mc:Choice>
              <mc:Fallback>
                <p:oleObj name="Equation" r:id="rId10" imgW="2019240" imgH="31716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565DCF5B-4A50-4079-BC1F-A7C27FAAB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94315" y="5852646"/>
                        <a:ext cx="20193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8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4D69930-7B9F-43E9-AA8B-3623CB26F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81" y="267727"/>
            <a:ext cx="10977080" cy="1346522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Problem 39 [Ch 6]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For the network in Fig. 6.109: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1800" b="1" i="0" dirty="0">
                <a:solidFill>
                  <a:srgbClr val="242021"/>
                </a:solidFill>
                <a:effectLst/>
              </a:rPr>
              <a:t>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. Determine the open-circuit voltage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18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.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1800" b="1" i="0" dirty="0">
                <a:solidFill>
                  <a:srgbClr val="242021"/>
                </a:solidFill>
                <a:effectLst/>
              </a:rPr>
              <a:t>b.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If the 2.2 k</a:t>
            </a:r>
            <a:r>
              <a:rPr lang="en-US" sz="18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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resistor is short circuited, what is the new value of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18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?</a:t>
            </a:r>
          </a:p>
          <a:p>
            <a:pPr algn="just">
              <a:spcAft>
                <a:spcPts val="300"/>
              </a:spcAft>
              <a:buClr>
                <a:srgbClr val="000099"/>
              </a:buClr>
              <a:buSzPts val="1000"/>
              <a:tabLst>
                <a:tab pos="342900" algn="l"/>
              </a:tabLst>
            </a:pPr>
            <a:r>
              <a:rPr lang="en-US" sz="1800" b="1" i="0" dirty="0">
                <a:solidFill>
                  <a:srgbClr val="242021"/>
                </a:solidFill>
                <a:effectLst/>
              </a:rPr>
              <a:t>c.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Determine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1800" b="0" i="1" baseline="-25000" dirty="0">
                <a:solidFill>
                  <a:srgbClr val="242021"/>
                </a:solidFill>
                <a:effectLst/>
              </a:rPr>
              <a:t>L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if the 4.7 k</a:t>
            </a:r>
            <a:r>
              <a:rPr lang="en-US" sz="18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 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resistor is replaced by an open circuit.</a:t>
            </a:r>
            <a:endParaRPr lang="en-US" sz="20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C49A6-1837-401B-B68F-256E192CC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33" y="1999934"/>
            <a:ext cx="3133725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AAACF-381D-4A4C-A674-02023D68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452" y="630337"/>
            <a:ext cx="2895600" cy="2000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39C2D-8395-418E-9EB5-294B7C34D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974" y="3653315"/>
            <a:ext cx="2876550" cy="205740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6692647-3C07-4DFC-8CA8-6832EE5EE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716" y="4397879"/>
          <a:ext cx="3683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6" imgW="3682800" imgH="672840" progId="Equation.3">
                  <p:embed/>
                </p:oleObj>
              </mc:Choice>
              <mc:Fallback>
                <p:oleObj name="Equation" r:id="rId6" imgW="3682800" imgH="67284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6692647-3C07-4DFC-8CA8-6832EE5EE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2716" y="4397879"/>
                        <a:ext cx="3683000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BA0FC2E-C80E-4079-AEA6-3B7F2AD3B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8261" y="2873213"/>
          <a:ext cx="194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name="Equation" r:id="rId8" imgW="1942920" imgH="317160" progId="Equation.3">
                  <p:embed/>
                </p:oleObj>
              </mc:Choice>
              <mc:Fallback>
                <p:oleObj name="Equation" r:id="rId8" imgW="1942920" imgH="31716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BA0FC2E-C80E-4079-AEA6-3B7F2AD3B8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48261" y="2873213"/>
                        <a:ext cx="19431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827B0A0-D1E7-4758-9694-C65D659CE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6991" y="5635057"/>
          <a:ext cx="1905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quation" r:id="rId10" imgW="1904760" imgH="317160" progId="Equation.3">
                  <p:embed/>
                </p:oleObj>
              </mc:Choice>
              <mc:Fallback>
                <p:oleObj name="Equation" r:id="rId10" imgW="1904760" imgH="31716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827B0A0-D1E7-4758-9694-C65D659CE1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36991" y="5635057"/>
                        <a:ext cx="19050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2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0B426-E48C-4FB9-989D-87888103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8" y="503647"/>
            <a:ext cx="3481413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8E99C-4355-436A-BA77-FD98E3BD0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54" y="686527"/>
            <a:ext cx="4878898" cy="557784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66983D7-0EB4-436B-AD4E-F8D94A645945}"/>
              </a:ext>
            </a:extLst>
          </p:cNvPr>
          <p:cNvSpPr/>
          <p:nvPr/>
        </p:nvSpPr>
        <p:spPr>
          <a:xfrm>
            <a:off x="4062351" y="5497736"/>
            <a:ext cx="2471228" cy="340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FBAA5-0AA6-44FB-A36D-22F1686B328B}"/>
              </a:ext>
            </a:extLst>
          </p:cNvPr>
          <p:cNvSpPr/>
          <p:nvPr/>
        </p:nvSpPr>
        <p:spPr>
          <a:xfrm>
            <a:off x="4215972" y="116820"/>
            <a:ext cx="6483876" cy="438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i="0" dirty="0">
                <a:solidFill>
                  <a:srgbClr val="0000CC"/>
                </a:solidFill>
              </a:rPr>
              <a:t>7.3 REDUCE AND RETURN APPROACH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9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CCE02-60A6-4FD2-8803-3BA73E424B6E}"/>
              </a:ext>
            </a:extLst>
          </p:cNvPr>
          <p:cNvSpPr txBox="1"/>
          <p:nvPr/>
        </p:nvSpPr>
        <p:spPr>
          <a:xfrm>
            <a:off x="309965" y="245479"/>
            <a:ext cx="7873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166B3"/>
                </a:solidFill>
                <a:effectLst/>
                <a:latin typeface="Univers-Bold"/>
              </a:rPr>
              <a:t>EXAMPLE 7.1 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Find current </a:t>
            </a:r>
            <a:r>
              <a:rPr lang="en-US" sz="2000" b="0" i="1" dirty="0">
                <a:solidFill>
                  <a:srgbClr val="242021"/>
                </a:solidFill>
                <a:effectLst/>
                <a:latin typeface="Times-Italic"/>
              </a:rPr>
              <a:t>I</a:t>
            </a:r>
            <a:r>
              <a:rPr lang="en-US" sz="2000" b="0" i="0" baseline="-25000" dirty="0">
                <a:solidFill>
                  <a:srgbClr val="242021"/>
                </a:solidFill>
                <a:effectLst/>
                <a:latin typeface="Times-Roman"/>
              </a:rPr>
              <a:t>3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 for the series-parallel network in Fig. 7.3.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819AF-D241-4F0C-BABC-E755DAEECB3A}"/>
              </a:ext>
            </a:extLst>
          </p:cNvPr>
          <p:cNvSpPr txBox="1"/>
          <p:nvPr/>
        </p:nvSpPr>
        <p:spPr>
          <a:xfrm>
            <a:off x="309965" y="813578"/>
            <a:ext cx="69587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166B3"/>
                </a:solidFill>
                <a:effectLst/>
              </a:rPr>
              <a:t>Solution:</a:t>
            </a:r>
            <a:r>
              <a:rPr lang="en-US" sz="2000" b="1" i="1" dirty="0">
                <a:solidFill>
                  <a:srgbClr val="0166B3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Checking for series and parallel elements, we find that resistors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 are in parallel. Their total resistance is: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95753-7283-4553-8644-812F7FB2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956" y="139482"/>
            <a:ext cx="4048125" cy="2152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45B8E0-6365-4B85-AB20-8417257AB4A7}"/>
              </a:ext>
            </a:extLst>
          </p:cNvPr>
          <p:cNvSpPr/>
          <p:nvPr/>
        </p:nvSpPr>
        <p:spPr>
          <a:xfrm>
            <a:off x="9698712" y="246721"/>
            <a:ext cx="2200381" cy="2152650"/>
          </a:xfrm>
          <a:prstGeom prst="rect">
            <a:avLst/>
          </a:prstGeom>
          <a:solidFill>
            <a:srgbClr val="00CC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C0BAC-6920-47F0-95BF-15157D15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00" y="1704046"/>
            <a:ext cx="5448300" cy="6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0D6986-D198-4F7D-A8FC-B723A2838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450" y="2436254"/>
            <a:ext cx="3400425" cy="2209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C07F19-E3FB-455F-9DBB-2E306456863D}"/>
              </a:ext>
            </a:extLst>
          </p:cNvPr>
          <p:cNvSpPr txBox="1"/>
          <p:nvPr/>
        </p:nvSpPr>
        <p:spPr>
          <a:xfrm>
            <a:off x="344758" y="2436254"/>
            <a:ext cx="6958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42021"/>
                </a:solidFill>
                <a:effectLst/>
              </a:rPr>
              <a:t>Redraw the circuit showing the calculated resistance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0" baseline="-25000" dirty="0">
                <a:solidFill>
                  <a:srgbClr val="242021"/>
                </a:solidFill>
                <a:effectLst/>
              </a:rPr>
              <a:t>4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A69F8-13F4-4C53-A32C-EE504488B781}"/>
              </a:ext>
            </a:extLst>
          </p:cNvPr>
          <p:cNvSpPr txBox="1"/>
          <p:nvPr/>
        </p:nvSpPr>
        <p:spPr>
          <a:xfrm>
            <a:off x="344758" y="3028890"/>
            <a:ext cx="7285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Now, resistors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</a:rPr>
              <a:t>1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242021"/>
                </a:solidFill>
              </a:rPr>
              <a:t>R</a:t>
            </a:r>
            <a:r>
              <a:rPr lang="en-US" sz="2000" baseline="-25000" dirty="0">
                <a:solidFill>
                  <a:srgbClr val="242021"/>
                </a:solidFill>
              </a:rPr>
              <a:t>4</a:t>
            </a:r>
            <a:r>
              <a:rPr lang="en-US" sz="2000" i="1" dirty="0"/>
              <a:t> </a:t>
            </a:r>
            <a:r>
              <a:rPr lang="en-US" sz="2000" dirty="0"/>
              <a:t>are in series, resulting in a total resistance of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C3AC1C-8D14-4F4B-AC70-EDCA04784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666" y="3584466"/>
            <a:ext cx="4019550" cy="3333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00E289-62D3-4610-B1EA-FB9CBB431A1A}"/>
              </a:ext>
            </a:extLst>
          </p:cNvPr>
          <p:cNvSpPr txBox="1"/>
          <p:nvPr/>
        </p:nvSpPr>
        <p:spPr>
          <a:xfrm>
            <a:off x="309965" y="3956433"/>
            <a:ext cx="6958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source current is then determined using Ohm’s law: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920616-30A7-4795-9C74-ED955F21A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666" y="4411004"/>
            <a:ext cx="2705100" cy="742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F7E4BD-BCE2-4727-B07D-10383C57C4B6}"/>
              </a:ext>
            </a:extLst>
          </p:cNvPr>
          <p:cNvSpPr txBox="1"/>
          <p:nvPr/>
        </p:nvSpPr>
        <p:spPr>
          <a:xfrm>
            <a:off x="412536" y="5224035"/>
            <a:ext cx="6187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42021"/>
                </a:solidFill>
                <a:effectLst/>
                <a:latin typeface="Times-Roman"/>
              </a:rPr>
              <a:t>Returning to Fig. 7.3, we find the current</a:t>
            </a:r>
            <a:r>
              <a:rPr lang="en-US" sz="2000" dirty="0"/>
              <a:t> </a:t>
            </a:r>
            <a:r>
              <a:rPr lang="en-US" sz="2000" i="1" dirty="0"/>
              <a:t>I</a:t>
            </a:r>
            <a:r>
              <a:rPr lang="en-US" sz="2000" baseline="-25000" dirty="0"/>
              <a:t>3</a:t>
            </a:r>
            <a:r>
              <a:rPr lang="en-US" sz="2000" dirty="0"/>
              <a:t> as follows: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173FFFB-7929-4E6B-BD06-00B22DC8D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535" y="5610777"/>
            <a:ext cx="6838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3" grpId="0"/>
      <p:bldP spid="14" grpId="0"/>
      <p:bldP spid="19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7003150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60845C-D87D-4F95-9209-B20C5672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42" y="2522150"/>
            <a:ext cx="5023262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48DF74-AED6-4342-A156-008FFD5D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46" y="3447395"/>
            <a:ext cx="7645941" cy="1097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37BC33-A775-46AD-812B-9A8D57ED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44" y="4471500"/>
            <a:ext cx="7300372" cy="1280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0BB5AD-FFB3-408C-8A3F-383CDEE6F58B}"/>
              </a:ext>
            </a:extLst>
          </p:cNvPr>
          <p:cNvSpPr txBox="1"/>
          <p:nvPr/>
        </p:nvSpPr>
        <p:spPr>
          <a:xfrm>
            <a:off x="258770" y="1192845"/>
            <a:ext cx="1333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166B3"/>
                </a:solidFill>
                <a:effectLst/>
              </a:rPr>
              <a:t>Solution:</a:t>
            </a:r>
            <a:endParaRPr lang="en-US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8D3893-3425-4B44-8192-EBB27300F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44" y="1644857"/>
            <a:ext cx="6018662" cy="8229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4A8AC1-6501-45E6-A808-1B578A3E7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06" y="118307"/>
            <a:ext cx="6096000" cy="1123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D5B01F-5C58-458B-BCF9-1585916CF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7118" y="148321"/>
            <a:ext cx="5238750" cy="25717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16508D-ABA5-4559-BA5B-C9D31645B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4852" y="3113882"/>
            <a:ext cx="3848286" cy="2651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CE3C9A-7B50-416D-8872-0E2DA7366F1A}"/>
              </a:ext>
            </a:extLst>
          </p:cNvPr>
          <p:cNvSpPr txBox="1"/>
          <p:nvPr/>
        </p:nvSpPr>
        <p:spPr>
          <a:xfrm>
            <a:off x="258770" y="5856372"/>
            <a:ext cx="116535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dirty="0">
                <a:solidFill>
                  <a:srgbClr val="0166B3"/>
                </a:solidFill>
              </a:rPr>
              <a:t>SECTIONS 7.2–7.5 Series Parallel Networks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1 ~ 24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2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4909</TotalTime>
  <Words>1152</Words>
  <Application>Microsoft Office PowerPoint</Application>
  <PresentationFormat>Widescreen</PresentationFormat>
  <Paragraphs>120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Times New Roman</vt:lpstr>
      <vt:lpstr>Times-Italic</vt:lpstr>
      <vt:lpstr>Times-Roman</vt:lpstr>
      <vt:lpstr>Univers-Bold</vt:lpstr>
      <vt:lpstr>Vladimir Script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Dr. Md. Abdul Mannan</cp:lastModifiedBy>
  <cp:revision>153</cp:revision>
  <dcterms:created xsi:type="dcterms:W3CDTF">2021-08-08T10:21:10Z</dcterms:created>
  <dcterms:modified xsi:type="dcterms:W3CDTF">2022-05-19T06:20:45Z</dcterms:modified>
</cp:coreProperties>
</file>