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1762" r:id="rId2"/>
    <p:sldId id="1763" r:id="rId3"/>
    <p:sldId id="1764" r:id="rId4"/>
    <p:sldId id="1765" r:id="rId5"/>
    <p:sldId id="1766" r:id="rId6"/>
    <p:sldId id="1767" r:id="rId7"/>
    <p:sldId id="1772" r:id="rId8"/>
    <p:sldId id="1773" r:id="rId9"/>
    <p:sldId id="1774" r:id="rId10"/>
    <p:sldId id="1775" r:id="rId11"/>
    <p:sldId id="1776" r:id="rId12"/>
    <p:sldId id="1777" r:id="rId13"/>
    <p:sldId id="1778" r:id="rId14"/>
    <p:sldId id="1779" r:id="rId15"/>
    <p:sldId id="1780" r:id="rId16"/>
    <p:sldId id="1783" r:id="rId17"/>
    <p:sldId id="17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a:srgbClr val="0066FF"/>
    <a:srgbClr val="008080"/>
    <a:srgbClr val="990000"/>
    <a:srgbClr val="FF9900"/>
    <a:srgbClr val="0000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70" d="100"/>
          <a:sy n="70" d="100"/>
        </p:scale>
        <p:origin x="89" y="27"/>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42852-43D0-497D-9DB5-8ECE5B26E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BB3F16-36A8-4D73-9B27-FC0628D00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7B8A1-3926-4871-BEC0-33312997C50D}" type="datetimeFigureOut">
              <a:rPr lang="en-US" smtClean="0"/>
              <a:t>01-Jun-22</a:t>
            </a:fld>
            <a:endParaRPr lang="en-US"/>
          </a:p>
        </p:txBody>
      </p:sp>
      <p:sp>
        <p:nvSpPr>
          <p:cNvPr id="4" name="Footer Placeholder 3">
            <a:extLst>
              <a:ext uri="{FF2B5EF4-FFF2-40B4-BE49-F238E27FC236}">
                <a16:creationId xmlns:a16="http://schemas.microsoft.com/office/drawing/2014/main" id="{A5DC7287-4CE2-45BC-BEA0-17F31652C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EF42-D2BA-4929-87BA-B53F9C5BA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296DC-FF1D-4EA3-BC9E-50DC9867F936}" type="slidenum">
              <a:rPr lang="en-US" smtClean="0"/>
              <a:t>‹#›</a:t>
            </a:fld>
            <a:endParaRPr lang="en-US"/>
          </a:p>
        </p:txBody>
      </p:sp>
    </p:spTree>
    <p:extLst>
      <p:ext uri="{BB962C8B-B14F-4D97-AF65-F5344CB8AC3E}">
        <p14:creationId xmlns:p14="http://schemas.microsoft.com/office/powerpoint/2010/main" val="4117223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097E-A196-4C23-8C6E-4DC66E665E52}" type="datetimeFigureOut">
              <a:rPr lang="en-US" smtClean="0"/>
              <a:t>01-Jun-22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D1375-15E5-4149-A6CE-D7738672CBE9}" type="slidenum">
              <a:rPr lang="en-US" smtClean="0"/>
              <a:t>‹#›</a:t>
            </a:fld>
            <a:endParaRPr lang="en-US"/>
          </a:p>
        </p:txBody>
      </p:sp>
    </p:spTree>
    <p:extLst>
      <p:ext uri="{BB962C8B-B14F-4D97-AF65-F5344CB8AC3E}">
        <p14:creationId xmlns:p14="http://schemas.microsoft.com/office/powerpoint/2010/main" val="11109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1934A-5EEA-4ED6-9F07-345B3BCA58E1}"/>
              </a:ext>
            </a:extLst>
          </p:cNvPr>
          <p:cNvSpPr/>
          <p:nvPr userDrawn="1"/>
        </p:nvSpPr>
        <p:spPr>
          <a:xfrm>
            <a:off x="0" y="6381706"/>
            <a:ext cx="12191999" cy="45720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000" baseline="0" dirty="0">
                <a:latin typeface="Times New Roman" panose="02020603050405020304" pitchFamily="18" charset="0"/>
                <a:cs typeface="Times New Roman" panose="02020603050405020304" pitchFamily="18" charset="0"/>
              </a:rPr>
              <a:t>          American International University-Bangladesh (AIUB)                                    </a:t>
            </a:r>
            <a:r>
              <a:rPr lang="en-GB" sz="2000" b="1" baseline="0" dirty="0">
                <a:solidFill>
                  <a:srgbClr val="FF9900"/>
                </a:solidFill>
                <a:latin typeface="Times New Roman" panose="02020603050405020304" pitchFamily="18" charset="0"/>
                <a:cs typeface="Times New Roman" panose="02020603050405020304" pitchFamily="18" charset="0"/>
              </a:rPr>
              <a:t>Faculty of Engineering  </a:t>
            </a:r>
            <a:r>
              <a:rPr lang="en-GB" sz="1600" b="1" baseline="0" dirty="0">
                <a:solidFill>
                  <a:schemeClr val="bg1"/>
                </a:solidFill>
                <a:latin typeface="Vladimir Script" panose="03050402040407070305" pitchFamily="66" charset="0"/>
                <a:cs typeface="Times New Roman" panose="02020603050405020304" pitchFamily="18" charset="0"/>
              </a:rPr>
              <a:t>DMAM</a:t>
            </a:r>
            <a:endParaRPr lang="en-GB" sz="2000" b="1" baseline="0" dirty="0">
              <a:solidFill>
                <a:schemeClr val="bg1"/>
              </a:solidFill>
              <a:latin typeface="Vladimir Script" panose="03050402040407070305" pitchFamily="66" charset="0"/>
              <a:cs typeface="Times New Roman" panose="02020603050405020304" pitchFamily="18" charset="0"/>
            </a:endParaRPr>
          </a:p>
        </p:txBody>
      </p:sp>
      <p:pic>
        <p:nvPicPr>
          <p:cNvPr id="8" name="Picture 7">
            <a:extLst>
              <a:ext uri="{FF2B5EF4-FFF2-40B4-BE49-F238E27FC236}">
                <a16:creationId xmlns:a16="http://schemas.microsoft.com/office/drawing/2014/main" id="{34DFD507-4B8E-4959-8AA1-0A52795013F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2446" y="6400800"/>
            <a:ext cx="454308" cy="457200"/>
          </a:xfrm>
          <a:prstGeom prst="rect">
            <a:avLst/>
          </a:prstGeom>
        </p:spPr>
      </p:pic>
      <p:pic>
        <p:nvPicPr>
          <p:cNvPr id="9" name="Picture 8">
            <a:extLst>
              <a:ext uri="{FF2B5EF4-FFF2-40B4-BE49-F238E27FC236}">
                <a16:creationId xmlns:a16="http://schemas.microsoft.com/office/drawing/2014/main" id="{276449FE-CB22-4C6A-B5D1-D501CF69E1C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37906" y="6381707"/>
            <a:ext cx="457200" cy="457200"/>
          </a:xfrm>
          <a:prstGeom prst="rect">
            <a:avLst/>
          </a:prstGeom>
        </p:spPr>
      </p:pic>
    </p:spTree>
    <p:extLst>
      <p:ext uri="{BB962C8B-B14F-4D97-AF65-F5344CB8AC3E}">
        <p14:creationId xmlns:p14="http://schemas.microsoft.com/office/powerpoint/2010/main" val="14004944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8939-828B-457B-B9E4-1E56AFEDD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F387E-85C7-469E-BFF8-BFBE63F94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AAFE7-09C6-4170-B46D-B219CCE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733-6215-4D4C-8E4F-B4440180CBC3}" type="datetimeFigureOut">
              <a:rPr lang="en-US" smtClean="0"/>
              <a:t>01-Jun-22</a:t>
            </a:fld>
            <a:endParaRPr lang="en-US"/>
          </a:p>
        </p:txBody>
      </p:sp>
      <p:sp>
        <p:nvSpPr>
          <p:cNvPr id="5" name="Footer Placeholder 4">
            <a:extLst>
              <a:ext uri="{FF2B5EF4-FFF2-40B4-BE49-F238E27FC236}">
                <a16:creationId xmlns:a16="http://schemas.microsoft.com/office/drawing/2014/main" id="{621325A8-12DE-4176-AD53-C37860049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F4B96-8C75-45A2-878B-AA31FB1B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9E59-649E-43DC-A1CF-59C348E0B2A4}" type="slidenum">
              <a:rPr lang="en-US" smtClean="0"/>
              <a:t>‹#›</a:t>
            </a:fld>
            <a:endParaRPr lang="en-US"/>
          </a:p>
        </p:txBody>
      </p:sp>
    </p:spTree>
    <p:extLst>
      <p:ext uri="{BB962C8B-B14F-4D97-AF65-F5344CB8AC3E}">
        <p14:creationId xmlns:p14="http://schemas.microsoft.com/office/powerpoint/2010/main" val="217396438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emf"/><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8.wmf"/><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oleObject" Target="../embeddings/oleObject9.bin"/><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6.png"/><Relationship Id="rId7" Type="http://schemas.openxmlformats.org/officeDocument/2006/relationships/image" Target="../media/image28.wmf"/><Relationship Id="rId12"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oleObject" Target="../embeddings/oleObject2.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9.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31.png"/><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4.wmf"/><Relationship Id="rId11" Type="http://schemas.openxmlformats.org/officeDocument/2006/relationships/image" Target="../media/image25.png"/><Relationship Id="rId5" Type="http://schemas.openxmlformats.org/officeDocument/2006/relationships/oleObject" Target="../embeddings/oleObject6.bin"/><Relationship Id="rId15" Type="http://schemas.openxmlformats.org/officeDocument/2006/relationships/image" Target="../media/image39.png"/><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8.bin"/><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AC7F0-D86D-419F-A7CC-9D48FEB73DC2}"/>
              </a:ext>
            </a:extLst>
          </p:cNvPr>
          <p:cNvSpPr/>
          <p:nvPr/>
        </p:nvSpPr>
        <p:spPr>
          <a:xfrm>
            <a:off x="1582729" y="2440268"/>
            <a:ext cx="9026541" cy="1977464"/>
          </a:xfrm>
          <a:prstGeom prst="rect">
            <a:avLst/>
          </a:prstGeom>
          <a:solidFill>
            <a:srgbClr val="92D050"/>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8000" b="1" dirty="0">
                <a:solidFill>
                  <a:schemeClr val="accent2">
                    <a:lumMod val="75000"/>
                  </a:schemeClr>
                </a:solidFill>
                <a:latin typeface="Times New Roman" panose="02020603050405020304" pitchFamily="18" charset="0"/>
                <a:cs typeface="Times New Roman" panose="02020603050405020304" pitchFamily="18" charset="0"/>
              </a:rPr>
              <a:t>Network Theorems</a:t>
            </a:r>
            <a:endParaRPr lang="en-US" sz="44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4400" b="1" dirty="0">
                <a:solidFill>
                  <a:srgbClr val="0000CC"/>
                </a:solidFill>
                <a:latin typeface="Times New Roman" panose="02020603050405020304" pitchFamily="18" charset="0"/>
                <a:cs typeface="Times New Roman" panose="02020603050405020304" pitchFamily="18" charset="0"/>
              </a:rPr>
              <a:t>Chapter 9 [</a:t>
            </a:r>
            <a:r>
              <a:rPr lang="en-US" sz="4400" b="1" dirty="0">
                <a:solidFill>
                  <a:srgbClr val="C00000"/>
                </a:solidFill>
                <a:latin typeface="Times New Roman" panose="02020603050405020304" pitchFamily="18" charset="0"/>
                <a:cs typeface="Times New Roman" panose="02020603050405020304" pitchFamily="18" charset="0"/>
              </a:rPr>
              <a:t>DC</a:t>
            </a:r>
            <a:r>
              <a:rPr lang="en-US" sz="4400" b="1" dirty="0">
                <a:solidFill>
                  <a:srgbClr val="0000CC"/>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846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10</a:t>
            </a:fld>
            <a:endParaRPr lang="en-US" sz="2000" b="1" dirty="0">
              <a:solidFill>
                <a:schemeClr val="bg1"/>
              </a:solidFill>
              <a:latin typeface="Times New Roman" pitchFamily="18" charset="0"/>
              <a:cs typeface="Times New Roman" pitchFamily="18" charset="0"/>
            </a:endParaRPr>
          </a:p>
        </p:txBody>
      </p:sp>
      <p:sp>
        <p:nvSpPr>
          <p:cNvPr id="15" name="TextBox 14">
            <a:extLst>
              <a:ext uri="{FF2B5EF4-FFF2-40B4-BE49-F238E27FC236}">
                <a16:creationId xmlns:a16="http://schemas.microsoft.com/office/drawing/2014/main" id="{3C07CE2B-B4B9-4048-AE3C-E2748583A5C0}"/>
              </a:ext>
            </a:extLst>
          </p:cNvPr>
          <p:cNvSpPr txBox="1"/>
          <p:nvPr/>
        </p:nvSpPr>
        <p:spPr>
          <a:xfrm>
            <a:off x="368581" y="681087"/>
            <a:ext cx="11454837" cy="1200329"/>
          </a:xfrm>
          <a:prstGeom prst="rect">
            <a:avLst/>
          </a:prstGeom>
          <a:noFill/>
        </p:spPr>
        <p:txBody>
          <a:bodyPr wrap="square">
            <a:spAutoFit/>
          </a:bodyPr>
          <a:lstStyle/>
          <a:p>
            <a:pPr algn="just"/>
            <a:r>
              <a:rPr lang="en-US" sz="2400" b="1" i="0" dirty="0">
                <a:solidFill>
                  <a:schemeClr val="accent6">
                    <a:lumMod val="50000"/>
                  </a:schemeClr>
                </a:solidFill>
                <a:effectLst/>
              </a:rPr>
              <a:t>Any two-terminal, linear bilateral network can be replaced by an equivalent circuit consisting of a </a:t>
            </a:r>
            <a:r>
              <a:rPr lang="en-US" sz="2400" b="1" i="0" dirty="0">
                <a:solidFill>
                  <a:srgbClr val="FF0000"/>
                </a:solidFill>
                <a:effectLst/>
              </a:rPr>
              <a:t>voltage source</a:t>
            </a:r>
            <a:r>
              <a:rPr lang="en-US" sz="2400" b="1" i="0" dirty="0">
                <a:solidFill>
                  <a:schemeClr val="accent6">
                    <a:lumMod val="50000"/>
                  </a:schemeClr>
                </a:solidFill>
                <a:effectLst/>
              </a:rPr>
              <a:t> and a </a:t>
            </a:r>
            <a:r>
              <a:rPr lang="en-US" sz="2400" b="1" i="0" dirty="0">
                <a:solidFill>
                  <a:srgbClr val="FF0000"/>
                </a:solidFill>
                <a:effectLst/>
              </a:rPr>
              <a:t>series resistance/</a:t>
            </a:r>
            <a:r>
              <a:rPr lang="en-US" sz="2400" b="1" i="0" dirty="0">
                <a:solidFill>
                  <a:srgbClr val="0000CC"/>
                </a:solidFill>
                <a:effectLst/>
              </a:rPr>
              <a:t>impedance</a:t>
            </a:r>
            <a:r>
              <a:rPr lang="en-US" sz="2400" b="1" i="0" dirty="0">
                <a:solidFill>
                  <a:schemeClr val="accent6">
                    <a:lumMod val="50000"/>
                  </a:schemeClr>
                </a:solidFill>
                <a:effectLst/>
              </a:rPr>
              <a:t>, as shown in the following figure.</a:t>
            </a:r>
            <a:endParaRPr lang="en-US" sz="2400" b="1" dirty="0">
              <a:solidFill>
                <a:schemeClr val="accent6">
                  <a:lumMod val="50000"/>
                </a:schemeClr>
              </a:solidFill>
            </a:endParaRPr>
          </a:p>
        </p:txBody>
      </p:sp>
      <p:sp>
        <p:nvSpPr>
          <p:cNvPr id="16" name="Rectangle 15">
            <a:extLst>
              <a:ext uri="{FF2B5EF4-FFF2-40B4-BE49-F238E27FC236}">
                <a16:creationId xmlns:a16="http://schemas.microsoft.com/office/drawing/2014/main" id="{67C7E871-F598-4D1A-B2C4-25C65E0AA6ED}"/>
              </a:ext>
            </a:extLst>
          </p:cNvPr>
          <p:cNvSpPr/>
          <p:nvPr/>
        </p:nvSpPr>
        <p:spPr>
          <a:xfrm>
            <a:off x="3451753" y="119206"/>
            <a:ext cx="5365764" cy="523220"/>
          </a:xfrm>
          <a:prstGeom prst="rect">
            <a:avLst/>
          </a:prstGeom>
          <a:ln w="50800">
            <a:solidFill>
              <a:srgbClr val="0000CC"/>
            </a:solidFill>
          </a:ln>
        </p:spPr>
        <p:txBody>
          <a:bodyPr wrap="square">
            <a:spAutoFit/>
          </a:bodyPr>
          <a:lstStyle/>
          <a:p>
            <a:pPr algn="ctr"/>
            <a:r>
              <a:rPr lang="en-US" sz="28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Statement of Thevenin’s Theorem</a:t>
            </a:r>
            <a:endParaRPr lang="en-US" sz="2800" dirty="0"/>
          </a:p>
        </p:txBody>
      </p:sp>
      <p:pic>
        <p:nvPicPr>
          <p:cNvPr id="18" name="Picture 17">
            <a:extLst>
              <a:ext uri="{FF2B5EF4-FFF2-40B4-BE49-F238E27FC236}">
                <a16:creationId xmlns:a16="http://schemas.microsoft.com/office/drawing/2014/main" id="{AB053AC0-CE27-4A6B-891C-1A4A6FE7D00E}"/>
              </a:ext>
            </a:extLst>
          </p:cNvPr>
          <p:cNvPicPr>
            <a:picLocks noChangeAspect="1"/>
          </p:cNvPicPr>
          <p:nvPr/>
        </p:nvPicPr>
        <p:blipFill>
          <a:blip r:embed="rId2"/>
          <a:stretch>
            <a:fillRect/>
          </a:stretch>
        </p:blipFill>
        <p:spPr>
          <a:xfrm>
            <a:off x="587509" y="1984662"/>
            <a:ext cx="5439373" cy="2194560"/>
          </a:xfrm>
          <a:prstGeom prst="rect">
            <a:avLst/>
          </a:prstGeom>
        </p:spPr>
      </p:pic>
      <p:sp>
        <p:nvSpPr>
          <p:cNvPr id="6" name="TextBox 5">
            <a:extLst>
              <a:ext uri="{FF2B5EF4-FFF2-40B4-BE49-F238E27FC236}">
                <a16:creationId xmlns:a16="http://schemas.microsoft.com/office/drawing/2014/main" id="{B6919541-87D0-43B8-B25A-D1B4C7CBFE40}"/>
              </a:ext>
            </a:extLst>
          </p:cNvPr>
          <p:cNvSpPr txBox="1"/>
          <p:nvPr/>
        </p:nvSpPr>
        <p:spPr>
          <a:xfrm>
            <a:off x="6481792" y="2598003"/>
            <a:ext cx="5122699" cy="830997"/>
          </a:xfrm>
          <a:prstGeom prst="rect">
            <a:avLst/>
          </a:prstGeom>
          <a:noFill/>
        </p:spPr>
        <p:txBody>
          <a:bodyPr wrap="square">
            <a:spAutoFit/>
          </a:bodyPr>
          <a:lstStyle/>
          <a:p>
            <a:pPr algn="just"/>
            <a:r>
              <a:rPr lang="en-US" sz="2400" i="1" dirty="0" err="1"/>
              <a:t>R</a:t>
            </a:r>
            <a:r>
              <a:rPr lang="en-US" sz="2400" i="1" baseline="-25000" dirty="0" err="1"/>
              <a:t>Th</a:t>
            </a:r>
            <a:r>
              <a:rPr lang="en-US" sz="2400" dirty="0"/>
              <a:t>: Thevenin’s equivalent resistance</a:t>
            </a:r>
          </a:p>
          <a:p>
            <a:pPr algn="just"/>
            <a:r>
              <a:rPr lang="en-US" sz="2400" i="1" dirty="0" err="1"/>
              <a:t>E</a:t>
            </a:r>
            <a:r>
              <a:rPr lang="en-US" sz="2400" i="1" baseline="-25000" dirty="0" err="1"/>
              <a:t>Th</a:t>
            </a:r>
            <a:r>
              <a:rPr lang="en-US" sz="2400" dirty="0"/>
              <a:t>: Thevenin’s equivalent voltage</a:t>
            </a:r>
          </a:p>
        </p:txBody>
      </p:sp>
      <p:pic>
        <p:nvPicPr>
          <p:cNvPr id="3" name="Picture 2">
            <a:extLst>
              <a:ext uri="{FF2B5EF4-FFF2-40B4-BE49-F238E27FC236}">
                <a16:creationId xmlns:a16="http://schemas.microsoft.com/office/drawing/2014/main" id="{2CBF74A1-3F85-42F9-AFCD-5C601A9287D5}"/>
              </a:ext>
            </a:extLst>
          </p:cNvPr>
          <p:cNvPicPr>
            <a:picLocks noChangeAspect="1"/>
          </p:cNvPicPr>
          <p:nvPr/>
        </p:nvPicPr>
        <p:blipFill>
          <a:blip r:embed="rId3"/>
          <a:stretch>
            <a:fillRect/>
          </a:stretch>
        </p:blipFill>
        <p:spPr>
          <a:xfrm>
            <a:off x="545943" y="4227955"/>
            <a:ext cx="5820020" cy="2103120"/>
          </a:xfrm>
          <a:prstGeom prst="rect">
            <a:avLst/>
          </a:prstGeom>
        </p:spPr>
      </p:pic>
      <p:sp>
        <p:nvSpPr>
          <p:cNvPr id="9" name="TextBox 8">
            <a:extLst>
              <a:ext uri="{FF2B5EF4-FFF2-40B4-BE49-F238E27FC236}">
                <a16:creationId xmlns:a16="http://schemas.microsoft.com/office/drawing/2014/main" id="{7367196B-887A-44E7-8D58-5CC7F343397A}"/>
              </a:ext>
            </a:extLst>
          </p:cNvPr>
          <p:cNvSpPr txBox="1"/>
          <p:nvPr/>
        </p:nvSpPr>
        <p:spPr>
          <a:xfrm>
            <a:off x="6523358" y="4905535"/>
            <a:ext cx="5122699" cy="830997"/>
          </a:xfrm>
          <a:prstGeom prst="rect">
            <a:avLst/>
          </a:prstGeom>
          <a:noFill/>
        </p:spPr>
        <p:txBody>
          <a:bodyPr wrap="square">
            <a:spAutoFit/>
          </a:bodyPr>
          <a:lstStyle/>
          <a:p>
            <a:pPr algn="just"/>
            <a:r>
              <a:rPr lang="en-US" sz="2400" b="1" i="1" dirty="0" err="1"/>
              <a:t>Z</a:t>
            </a:r>
            <a:r>
              <a:rPr lang="en-US" sz="2400" i="1" baseline="-25000" dirty="0" err="1"/>
              <a:t>Th</a:t>
            </a:r>
            <a:r>
              <a:rPr lang="en-US" sz="2400" dirty="0"/>
              <a:t>: Thevenin’s equivalent impedance</a:t>
            </a:r>
          </a:p>
          <a:p>
            <a:pPr algn="just"/>
            <a:r>
              <a:rPr lang="en-US" sz="2400" b="1" i="1" dirty="0" err="1"/>
              <a:t>E</a:t>
            </a:r>
            <a:r>
              <a:rPr lang="en-US" sz="2400" i="1" baseline="-25000" dirty="0" err="1"/>
              <a:t>Th</a:t>
            </a:r>
            <a:r>
              <a:rPr lang="en-US" sz="2400" dirty="0"/>
              <a:t>: Thevenin’s equivalent voltage</a:t>
            </a:r>
          </a:p>
        </p:txBody>
      </p:sp>
    </p:spTree>
    <p:extLst>
      <p:ext uri="{BB962C8B-B14F-4D97-AF65-F5344CB8AC3E}">
        <p14:creationId xmlns:p14="http://schemas.microsoft.com/office/powerpoint/2010/main" val="30503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11</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EE830EBA-3863-409F-86A3-2CFF1EFD66CA}"/>
              </a:ext>
            </a:extLst>
          </p:cNvPr>
          <p:cNvSpPr/>
          <p:nvPr/>
        </p:nvSpPr>
        <p:spPr>
          <a:xfrm>
            <a:off x="3175677" y="188021"/>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Steps to Apply Thevenin’s Theorem</a:t>
            </a:r>
            <a:endParaRPr lang="en-US" sz="2400" dirty="0"/>
          </a:p>
        </p:txBody>
      </p:sp>
      <p:graphicFrame>
        <p:nvGraphicFramePr>
          <p:cNvPr id="4" name="Table 3">
            <a:extLst>
              <a:ext uri="{FF2B5EF4-FFF2-40B4-BE49-F238E27FC236}">
                <a16:creationId xmlns:a16="http://schemas.microsoft.com/office/drawing/2014/main" id="{BE79C261-E032-4446-AF5E-C695C3C4DA61}"/>
              </a:ext>
            </a:extLst>
          </p:cNvPr>
          <p:cNvGraphicFramePr>
            <a:graphicFrameLocks noGrp="1"/>
          </p:cNvGraphicFramePr>
          <p:nvPr>
            <p:extLst>
              <p:ext uri="{D42A27DB-BD31-4B8C-83A1-F6EECF244321}">
                <p14:modId xmlns:p14="http://schemas.microsoft.com/office/powerpoint/2010/main" val="3735488234"/>
              </p:ext>
            </p:extLst>
          </p:nvPr>
        </p:nvGraphicFramePr>
        <p:xfrm>
          <a:off x="666625" y="731002"/>
          <a:ext cx="11146833" cy="5212128"/>
        </p:xfrm>
        <a:graphic>
          <a:graphicData uri="http://schemas.openxmlformats.org/drawingml/2006/table">
            <a:tbl>
              <a:tblPr firstRow="1" firstCol="1" bandRow="1">
                <a:tableStyleId>{5C22544A-7EE6-4342-B048-85BDC9FD1C3A}</a:tableStyleId>
              </a:tblPr>
              <a:tblGrid>
                <a:gridCol w="1560381">
                  <a:extLst>
                    <a:ext uri="{9D8B030D-6E8A-4147-A177-3AD203B41FA5}">
                      <a16:colId xmlns:a16="http://schemas.microsoft.com/office/drawing/2014/main" val="20000"/>
                    </a:ext>
                  </a:extLst>
                </a:gridCol>
                <a:gridCol w="9586452">
                  <a:extLst>
                    <a:ext uri="{9D8B030D-6E8A-4147-A177-3AD203B41FA5}">
                      <a16:colId xmlns:a16="http://schemas.microsoft.com/office/drawing/2014/main" val="20001"/>
                    </a:ext>
                  </a:extLst>
                </a:gridCol>
              </a:tblGrid>
              <a:tr h="421937">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1</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dirty="0">
                          <a:solidFill>
                            <a:srgbClr val="FF0000"/>
                          </a:solidFill>
                          <a:latin typeface="Times New Roman" pitchFamily="18" charset="0"/>
                          <a:cs typeface="Times New Roman" pitchFamily="18" charset="0"/>
                        </a:rPr>
                        <a:t>Remove that portion of the network where the </a:t>
                      </a:r>
                      <a:r>
                        <a:rPr lang="en-US" sz="2000" dirty="0" err="1">
                          <a:solidFill>
                            <a:srgbClr val="FF0000"/>
                          </a:solidFill>
                          <a:latin typeface="Times New Roman" pitchFamily="18" charset="0"/>
                          <a:cs typeface="Times New Roman" pitchFamily="18" charset="0"/>
                        </a:rPr>
                        <a:t>Thévenin</a:t>
                      </a:r>
                      <a:r>
                        <a:rPr lang="en-US" sz="2000" dirty="0">
                          <a:solidFill>
                            <a:srgbClr val="FF0000"/>
                          </a:solidFill>
                          <a:latin typeface="Times New Roman" pitchFamily="18" charset="0"/>
                          <a:cs typeface="Times New Roman" pitchFamily="18" charset="0"/>
                        </a:rPr>
                        <a:t> equivalent circuit is found.</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26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effectLst/>
                          <a:latin typeface="Times New Roman" pitchFamily="18" charset="0"/>
                          <a:cs typeface="Times New Roman" pitchFamily="18" charset="0"/>
                        </a:rPr>
                        <a:t>Step 2</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p>
                      <a:pPr algn="just">
                        <a:spcAft>
                          <a:spcPts val="0"/>
                        </a:spcAft>
                      </a:pP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effectLst/>
                          <a:latin typeface="Times New Roman" pitchFamily="18" charset="0"/>
                          <a:ea typeface="Calibri"/>
                          <a:cs typeface="Times New Roman" pitchFamily="18" charset="0"/>
                        </a:rPr>
                        <a:t>Mark the terminals of the remaining two-terminal network. (The importance of this step will become obvious as we progress through some complex networks.)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2362814"/>
                  </a:ext>
                </a:extLst>
              </a:tr>
              <a:tr h="1607574">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3</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000" b="1" dirty="0">
                          <a:solidFill>
                            <a:srgbClr val="FF0000"/>
                          </a:solidFill>
                          <a:latin typeface="Times New Roman" pitchFamily="18" charset="0"/>
                          <a:cs typeface="Times New Roman" pitchFamily="18" charset="0"/>
                        </a:rPr>
                        <a:t>Calculate </a:t>
                      </a:r>
                      <a:r>
                        <a:rPr lang="en-US" sz="2000" b="1" i="1" dirty="0" err="1">
                          <a:solidFill>
                            <a:srgbClr val="FF0000"/>
                          </a:solidFill>
                          <a:latin typeface="Times New Roman" pitchFamily="18" charset="0"/>
                          <a:cs typeface="Times New Roman" pitchFamily="18" charset="0"/>
                        </a:rPr>
                        <a:t>R</a:t>
                      </a:r>
                      <a:r>
                        <a:rPr lang="en-US" sz="2000" b="1" i="1" baseline="-25000" dirty="0" err="1">
                          <a:solidFill>
                            <a:srgbClr val="FF0000"/>
                          </a:solidFill>
                          <a:latin typeface="Times New Roman" pitchFamily="18" charset="0"/>
                          <a:cs typeface="Times New Roman" pitchFamily="18" charset="0"/>
                        </a:rPr>
                        <a:t>Th</a:t>
                      </a:r>
                      <a:r>
                        <a:rPr lang="en-US" sz="2000" b="1" dirty="0">
                          <a:solidFill>
                            <a:srgbClr val="FF0000"/>
                          </a:solidFill>
                          <a:latin typeface="Times New Roman" pitchFamily="18" charset="0"/>
                          <a:cs typeface="Times New Roman" pitchFamily="18" charset="0"/>
                        </a:rPr>
                        <a:t>/</a:t>
                      </a:r>
                      <a:r>
                        <a:rPr lang="en-US" sz="2000" b="1" i="1" dirty="0" err="1">
                          <a:solidFill>
                            <a:srgbClr val="0000CC"/>
                          </a:solidFill>
                          <a:latin typeface="Times New Roman" pitchFamily="18" charset="0"/>
                          <a:cs typeface="Times New Roman" pitchFamily="18" charset="0"/>
                        </a:rPr>
                        <a:t>Z</a:t>
                      </a:r>
                      <a:r>
                        <a:rPr lang="en-US" sz="2000" b="1" i="1" baseline="-25000" dirty="0" err="1">
                          <a:solidFill>
                            <a:srgbClr val="0000CC"/>
                          </a:solidFill>
                          <a:latin typeface="Times New Roman" pitchFamily="18" charset="0"/>
                          <a:cs typeface="Times New Roman" pitchFamily="18" charset="0"/>
                        </a:rPr>
                        <a:t>Th</a:t>
                      </a:r>
                      <a:r>
                        <a:rPr lang="en-US" sz="2000" b="1" dirty="0">
                          <a:solidFill>
                            <a:srgbClr val="FF0000"/>
                          </a:solidFill>
                          <a:latin typeface="Times New Roman" pitchFamily="18" charset="0"/>
                          <a:cs typeface="Times New Roman" pitchFamily="18" charset="0"/>
                        </a:rPr>
                        <a:t> by first setting all sources to zero (</a:t>
                      </a:r>
                      <a:r>
                        <a:rPr lang="en-US" sz="2000" b="1" dirty="0">
                          <a:solidFill>
                            <a:srgbClr val="008080"/>
                          </a:solidFill>
                          <a:latin typeface="Times New Roman" pitchFamily="18" charset="0"/>
                          <a:cs typeface="Times New Roman" pitchFamily="18" charset="0"/>
                        </a:rPr>
                        <a:t>voltage sources are replaced by short circuits, and current sources by open circuits</a:t>
                      </a:r>
                      <a:r>
                        <a:rPr lang="en-US" sz="2000" b="1" dirty="0">
                          <a:solidFill>
                            <a:srgbClr val="FF0000"/>
                          </a:solidFill>
                          <a:latin typeface="Times New Roman" pitchFamily="18" charset="0"/>
                          <a:cs typeface="Times New Roman" pitchFamily="18" charset="0"/>
                        </a:rPr>
                        <a:t>) and then finding the resultant resistance/</a:t>
                      </a:r>
                      <a:r>
                        <a:rPr lang="en-US" sz="2000" b="1" dirty="0">
                          <a:solidFill>
                            <a:srgbClr val="0000CC"/>
                          </a:solidFill>
                          <a:latin typeface="Times New Roman" pitchFamily="18" charset="0"/>
                          <a:cs typeface="Times New Roman" pitchFamily="18" charset="0"/>
                        </a:rPr>
                        <a:t>impedance</a:t>
                      </a:r>
                      <a:r>
                        <a:rPr lang="en-US" sz="2000" b="1" dirty="0">
                          <a:solidFill>
                            <a:srgbClr val="FF0000"/>
                          </a:solidFill>
                          <a:latin typeface="Times New Roman" pitchFamily="18" charset="0"/>
                          <a:cs typeface="Times New Roman" pitchFamily="18" charset="0"/>
                        </a:rPr>
                        <a:t> between the two marked terminals. (If the internal resistance/</a:t>
                      </a:r>
                      <a:r>
                        <a:rPr lang="en-US" sz="2000" b="1" dirty="0">
                          <a:solidFill>
                            <a:srgbClr val="0000CC"/>
                          </a:solidFill>
                          <a:latin typeface="Times New Roman" pitchFamily="18" charset="0"/>
                          <a:cs typeface="Times New Roman" pitchFamily="18" charset="0"/>
                        </a:rPr>
                        <a:t>impedance</a:t>
                      </a:r>
                      <a:r>
                        <a:rPr lang="en-US" sz="2000" b="1" dirty="0">
                          <a:solidFill>
                            <a:srgbClr val="FF0000"/>
                          </a:solidFill>
                          <a:latin typeface="Times New Roman" pitchFamily="18" charset="0"/>
                          <a:cs typeface="Times New Roman" pitchFamily="18" charset="0"/>
                        </a:rPr>
                        <a:t> of the voltage and/or current sources is included in the original network, it must remain when the sources are set to zero.)</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1180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4</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latin typeface="Times New Roman" pitchFamily="18" charset="0"/>
                          <a:cs typeface="Times New Roman" pitchFamily="18" charset="0"/>
                        </a:rPr>
                        <a:t>Calculate </a:t>
                      </a:r>
                      <a:r>
                        <a:rPr lang="en-US" sz="2000" b="1" i="1" dirty="0" err="1">
                          <a:solidFill>
                            <a:srgbClr val="0000CC"/>
                          </a:solidFill>
                          <a:latin typeface="Times New Roman" pitchFamily="18" charset="0"/>
                          <a:cs typeface="Times New Roman" pitchFamily="18" charset="0"/>
                        </a:rPr>
                        <a:t>E</a:t>
                      </a:r>
                      <a:r>
                        <a:rPr lang="en-US" sz="2000" b="1" i="1" baseline="-25000" dirty="0" err="1">
                          <a:solidFill>
                            <a:srgbClr val="0000CC"/>
                          </a:solidFill>
                          <a:latin typeface="Times New Roman" pitchFamily="18" charset="0"/>
                          <a:cs typeface="Times New Roman" pitchFamily="18" charset="0"/>
                        </a:rPr>
                        <a:t>Th</a:t>
                      </a:r>
                      <a:r>
                        <a:rPr lang="en-US" sz="2000" b="1" dirty="0">
                          <a:solidFill>
                            <a:srgbClr val="0000CC"/>
                          </a:solidFill>
                          <a:latin typeface="Times New Roman" pitchFamily="18" charset="0"/>
                          <a:cs typeface="Times New Roman" pitchFamily="18" charset="0"/>
                        </a:rPr>
                        <a:t> by first returning all sources to their original position and finding the open-circuit voltage between the marked terminals. (This step is invariably the one that causes most confusion and errors. In all cases, keep in mind that it is the open circuit potential between the two terminals marked in step 2.)</a:t>
                      </a:r>
                      <a:endParaRPr lang="en-US" sz="2000" b="1" dirty="0">
                        <a:solidFill>
                          <a:srgbClr val="0000CC"/>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11162">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5</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FF0000"/>
                          </a:solidFill>
                          <a:latin typeface="Times New Roman" pitchFamily="18" charset="0"/>
                          <a:cs typeface="Times New Roman" pitchFamily="18" charset="0"/>
                        </a:rPr>
                        <a:t>Draw the </a:t>
                      </a:r>
                      <a:r>
                        <a:rPr lang="en-US" sz="2000" b="1" dirty="0" err="1">
                          <a:solidFill>
                            <a:srgbClr val="FF0000"/>
                          </a:solidFill>
                          <a:latin typeface="Times New Roman" pitchFamily="18" charset="0"/>
                          <a:cs typeface="Times New Roman" pitchFamily="18" charset="0"/>
                        </a:rPr>
                        <a:t>Thévenin</a:t>
                      </a:r>
                      <a:r>
                        <a:rPr lang="en-US" sz="2000" b="1" dirty="0">
                          <a:solidFill>
                            <a:srgbClr val="FF0000"/>
                          </a:solidFill>
                          <a:latin typeface="Times New Roman" pitchFamily="18" charset="0"/>
                          <a:cs typeface="Times New Roman" pitchFamily="18" charset="0"/>
                        </a:rPr>
                        <a:t> equivalent circuit with the portion of the circuit previously removed replaced between the terminals of the equivalent circuit.</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64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effectLst/>
                          <a:latin typeface="Times New Roman" pitchFamily="18" charset="0"/>
                          <a:cs typeface="Times New Roman" pitchFamily="18" charset="0"/>
                        </a:rPr>
                        <a:t>Step 6</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effectLst/>
                          <a:latin typeface="Times New Roman" pitchFamily="18" charset="0"/>
                          <a:ea typeface="Calibri"/>
                          <a:cs typeface="Times New Roman" pitchFamily="18" charset="0"/>
                        </a:rPr>
                        <a:t>Do the remaining required calculation</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5331139"/>
                  </a:ext>
                </a:extLst>
              </a:tr>
            </a:tbl>
          </a:graphicData>
        </a:graphic>
      </p:graphicFrame>
    </p:spTree>
    <p:extLst>
      <p:ext uri="{BB962C8B-B14F-4D97-AF65-F5344CB8AC3E}">
        <p14:creationId xmlns:p14="http://schemas.microsoft.com/office/powerpoint/2010/main" val="22568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12</a:t>
            </a:fld>
            <a:endParaRPr lang="en-US" sz="2000" b="1" dirty="0">
              <a:solidFill>
                <a:schemeClr val="bg1"/>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DE2CF028-05F0-47A1-AB92-6FBA6C6C9C6D}"/>
              </a:ext>
            </a:extLst>
          </p:cNvPr>
          <p:cNvSpPr txBox="1"/>
          <p:nvPr/>
        </p:nvSpPr>
        <p:spPr>
          <a:xfrm>
            <a:off x="201473" y="181596"/>
            <a:ext cx="5570673" cy="1231106"/>
          </a:xfrm>
          <a:prstGeom prst="rect">
            <a:avLst/>
          </a:prstGeom>
          <a:solidFill>
            <a:schemeClr val="bg1"/>
          </a:solidFill>
        </p:spPr>
        <p:txBody>
          <a:bodyPr wrap="square">
            <a:spAutoFit/>
          </a:bodyPr>
          <a:lstStyle/>
          <a:p>
            <a:pPr algn="just"/>
            <a:r>
              <a:rPr lang="en-US" sz="2000" b="1" i="0" dirty="0">
                <a:solidFill>
                  <a:srgbClr val="0066FF"/>
                </a:solidFill>
                <a:effectLst/>
              </a:rPr>
              <a:t>Example 9.6 </a:t>
            </a:r>
            <a:r>
              <a:rPr lang="en-US" dirty="0"/>
              <a:t>Find the </a:t>
            </a:r>
            <a:r>
              <a:rPr lang="en-US" dirty="0" err="1"/>
              <a:t>Thévenin</a:t>
            </a:r>
            <a:r>
              <a:rPr lang="en-US" dirty="0"/>
              <a:t> equivalent circuit for the network in the shaded area of the network in Fig. 9.26. Then find the current through </a:t>
            </a:r>
            <a:r>
              <a:rPr lang="en-US" i="1" dirty="0"/>
              <a:t>R</a:t>
            </a:r>
            <a:r>
              <a:rPr lang="en-US" i="1" baseline="-25000" dirty="0"/>
              <a:t>L</a:t>
            </a:r>
            <a:r>
              <a:rPr lang="en-US" i="1" dirty="0"/>
              <a:t> </a:t>
            </a:r>
            <a:r>
              <a:rPr lang="en-US" dirty="0"/>
              <a:t>for values of 2 </a:t>
            </a:r>
            <a:r>
              <a:rPr lang="en-US" dirty="0">
                <a:sym typeface="Symbol" panose="05050102010706020507" pitchFamily="18" charset="2"/>
              </a:rPr>
              <a:t></a:t>
            </a:r>
            <a:r>
              <a:rPr lang="en-US" dirty="0"/>
              <a:t>, 10 </a:t>
            </a:r>
            <a:r>
              <a:rPr lang="en-US" dirty="0">
                <a:sym typeface="Symbol" panose="05050102010706020507" pitchFamily="18" charset="2"/>
              </a:rPr>
              <a:t></a:t>
            </a:r>
            <a:r>
              <a:rPr lang="en-US" dirty="0"/>
              <a:t>, and 100 </a:t>
            </a:r>
            <a:r>
              <a:rPr lang="en-US" dirty="0">
                <a:sym typeface="Symbol" panose="05050102010706020507" pitchFamily="18" charset="2"/>
              </a:rPr>
              <a:t></a:t>
            </a:r>
            <a:r>
              <a:rPr lang="en-US" dirty="0"/>
              <a:t>.</a:t>
            </a:r>
            <a:endParaRPr lang="en-US" sz="2000" dirty="0"/>
          </a:p>
        </p:txBody>
      </p:sp>
      <p:pic>
        <p:nvPicPr>
          <p:cNvPr id="3" name="Picture 2">
            <a:extLst>
              <a:ext uri="{FF2B5EF4-FFF2-40B4-BE49-F238E27FC236}">
                <a16:creationId xmlns:a16="http://schemas.microsoft.com/office/drawing/2014/main" id="{3698E966-4FF4-4C5F-9B3C-4AD0B7C22D04}"/>
              </a:ext>
            </a:extLst>
          </p:cNvPr>
          <p:cNvPicPr>
            <a:picLocks noChangeAspect="1"/>
          </p:cNvPicPr>
          <p:nvPr/>
        </p:nvPicPr>
        <p:blipFill>
          <a:blip r:embed="rId2"/>
          <a:stretch>
            <a:fillRect/>
          </a:stretch>
        </p:blipFill>
        <p:spPr>
          <a:xfrm>
            <a:off x="1784053" y="1234440"/>
            <a:ext cx="3052583" cy="2194560"/>
          </a:xfrm>
          <a:prstGeom prst="rect">
            <a:avLst/>
          </a:prstGeom>
        </p:spPr>
      </p:pic>
      <p:cxnSp>
        <p:nvCxnSpPr>
          <p:cNvPr id="19" name="Straight Connector 18">
            <a:extLst>
              <a:ext uri="{FF2B5EF4-FFF2-40B4-BE49-F238E27FC236}">
                <a16:creationId xmlns:a16="http://schemas.microsoft.com/office/drawing/2014/main" id="{FAD8008C-2503-4CC9-82FF-C3F0529BEDAB}"/>
              </a:ext>
            </a:extLst>
          </p:cNvPr>
          <p:cNvCxnSpPr/>
          <p:nvPr/>
        </p:nvCxnSpPr>
        <p:spPr>
          <a:xfrm>
            <a:off x="577525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298CAA2-28AF-4A30-A872-76E532534D15}"/>
              </a:ext>
            </a:extLst>
          </p:cNvPr>
          <p:cNvPicPr>
            <a:picLocks noChangeAspect="1"/>
          </p:cNvPicPr>
          <p:nvPr/>
        </p:nvPicPr>
        <p:blipFill>
          <a:blip r:embed="rId3"/>
          <a:stretch>
            <a:fillRect/>
          </a:stretch>
        </p:blipFill>
        <p:spPr>
          <a:xfrm>
            <a:off x="2000656" y="4530898"/>
            <a:ext cx="2619375" cy="1828800"/>
          </a:xfrm>
          <a:prstGeom prst="rect">
            <a:avLst/>
          </a:prstGeom>
        </p:spPr>
      </p:pic>
      <p:sp>
        <p:nvSpPr>
          <p:cNvPr id="20" name="TextBox 19">
            <a:extLst>
              <a:ext uri="{FF2B5EF4-FFF2-40B4-BE49-F238E27FC236}">
                <a16:creationId xmlns:a16="http://schemas.microsoft.com/office/drawing/2014/main" id="{1DB7C9C9-CF84-4814-9F04-B9F9067D988E}"/>
              </a:ext>
            </a:extLst>
          </p:cNvPr>
          <p:cNvSpPr txBox="1"/>
          <p:nvPr/>
        </p:nvSpPr>
        <p:spPr>
          <a:xfrm>
            <a:off x="400872" y="3429000"/>
            <a:ext cx="5366918" cy="1200329"/>
          </a:xfrm>
          <a:prstGeom prst="rect">
            <a:avLst/>
          </a:prstGeom>
          <a:noFill/>
        </p:spPr>
        <p:txBody>
          <a:bodyPr wrap="square">
            <a:spAutoFit/>
          </a:bodyPr>
          <a:lstStyle/>
          <a:p>
            <a:pPr algn="just"/>
            <a:r>
              <a:rPr lang="en-US" b="1" i="0" dirty="0">
                <a:solidFill>
                  <a:srgbClr val="FF0000"/>
                </a:solidFill>
                <a:effectLst/>
              </a:rPr>
              <a:t>Step 1</a:t>
            </a:r>
            <a:r>
              <a:rPr lang="en-US" b="1" i="0" dirty="0">
                <a:solidFill>
                  <a:schemeClr val="accent6">
                    <a:lumMod val="50000"/>
                  </a:schemeClr>
                </a:solidFill>
                <a:effectLst/>
              </a:rPr>
              <a:t>: Remove that portion of the network where the </a:t>
            </a:r>
            <a:r>
              <a:rPr lang="en-US" b="1" i="0" dirty="0" err="1">
                <a:solidFill>
                  <a:schemeClr val="accent6">
                    <a:lumMod val="50000"/>
                  </a:schemeClr>
                </a:solidFill>
                <a:effectLst/>
              </a:rPr>
              <a:t>Thévenin</a:t>
            </a:r>
            <a:r>
              <a:rPr lang="en-US" b="1" i="0" dirty="0">
                <a:solidFill>
                  <a:schemeClr val="accent6">
                    <a:lumMod val="50000"/>
                  </a:schemeClr>
                </a:solidFill>
                <a:effectLst/>
              </a:rPr>
              <a:t> equivalent circuit is found.</a:t>
            </a:r>
          </a:p>
          <a:p>
            <a:pPr algn="just"/>
            <a:r>
              <a:rPr lang="en-US" b="1" i="0" dirty="0">
                <a:solidFill>
                  <a:srgbClr val="FF0000"/>
                </a:solidFill>
                <a:effectLst/>
              </a:rPr>
              <a:t>Step 2</a:t>
            </a:r>
            <a:r>
              <a:rPr lang="en-US" b="1" i="0" dirty="0">
                <a:solidFill>
                  <a:schemeClr val="accent6">
                    <a:lumMod val="50000"/>
                  </a:schemeClr>
                </a:solidFill>
                <a:effectLst/>
              </a:rPr>
              <a:t>: Mark the terminals (such as </a:t>
            </a:r>
            <a:r>
              <a:rPr lang="en-US" b="1" i="1" dirty="0">
                <a:solidFill>
                  <a:srgbClr val="0000CC"/>
                </a:solidFill>
                <a:effectLst/>
              </a:rPr>
              <a:t>a</a:t>
            </a:r>
            <a:r>
              <a:rPr lang="en-US" b="1" i="0" dirty="0">
                <a:solidFill>
                  <a:schemeClr val="accent6">
                    <a:lumMod val="50000"/>
                  </a:schemeClr>
                </a:solidFill>
                <a:effectLst/>
              </a:rPr>
              <a:t> and </a:t>
            </a:r>
            <a:r>
              <a:rPr lang="en-US" b="1" i="1" dirty="0">
                <a:solidFill>
                  <a:srgbClr val="0000CC"/>
                </a:solidFill>
                <a:effectLst/>
              </a:rPr>
              <a:t>b</a:t>
            </a:r>
            <a:r>
              <a:rPr lang="en-US" b="1" i="0" dirty="0">
                <a:solidFill>
                  <a:schemeClr val="accent6">
                    <a:lumMod val="50000"/>
                  </a:schemeClr>
                </a:solidFill>
                <a:effectLst/>
              </a:rPr>
              <a:t>) of the remaining two-terminal network.</a:t>
            </a:r>
            <a:endParaRPr lang="en-US" b="1" dirty="0">
              <a:solidFill>
                <a:schemeClr val="accent6">
                  <a:lumMod val="50000"/>
                </a:schemeClr>
              </a:solidFill>
            </a:endParaRPr>
          </a:p>
        </p:txBody>
      </p:sp>
      <p:sp>
        <p:nvSpPr>
          <p:cNvPr id="21" name="TextBox 20">
            <a:extLst>
              <a:ext uri="{FF2B5EF4-FFF2-40B4-BE49-F238E27FC236}">
                <a16:creationId xmlns:a16="http://schemas.microsoft.com/office/drawing/2014/main" id="{1666FF97-8642-4008-9439-F53B0FE001C6}"/>
              </a:ext>
            </a:extLst>
          </p:cNvPr>
          <p:cNvSpPr txBox="1"/>
          <p:nvPr/>
        </p:nvSpPr>
        <p:spPr>
          <a:xfrm>
            <a:off x="5782721" y="418832"/>
            <a:ext cx="6127869" cy="1631216"/>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R</a:t>
            </a:r>
            <a:r>
              <a:rPr lang="en-US" sz="2000" b="1" i="1" baseline="-25000" dirty="0" err="1">
                <a:solidFill>
                  <a:srgbClr val="FF0000"/>
                </a:solidFill>
                <a:effectLst/>
              </a:rPr>
              <a:t>Th</a:t>
            </a:r>
            <a:r>
              <a:rPr lang="en-US" sz="2000" b="1" i="0" dirty="0">
                <a:solidFill>
                  <a:schemeClr val="accent6">
                    <a:lumMod val="50000"/>
                  </a:schemeClr>
                </a:solidFill>
                <a:effectLst/>
              </a:rPr>
              <a:t> by first setting all sources to zero (voltage sources are replaced by short circuits, and current sources by open circuits) and then finding the resultant resistance between the two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8" name="Picture 7">
            <a:extLst>
              <a:ext uri="{FF2B5EF4-FFF2-40B4-BE49-F238E27FC236}">
                <a16:creationId xmlns:a16="http://schemas.microsoft.com/office/drawing/2014/main" id="{6ABA2E97-3ED2-4226-8BC8-5C13AF839478}"/>
              </a:ext>
            </a:extLst>
          </p:cNvPr>
          <p:cNvPicPr>
            <a:picLocks noChangeAspect="1"/>
          </p:cNvPicPr>
          <p:nvPr/>
        </p:nvPicPr>
        <p:blipFill>
          <a:blip r:embed="rId4"/>
          <a:stretch>
            <a:fillRect/>
          </a:stretch>
        </p:blipFill>
        <p:spPr>
          <a:xfrm>
            <a:off x="6096000" y="2471114"/>
            <a:ext cx="5553254" cy="2286000"/>
          </a:xfrm>
          <a:prstGeom prst="rect">
            <a:avLst/>
          </a:prstGeom>
        </p:spPr>
      </p:pic>
      <p:pic>
        <p:nvPicPr>
          <p:cNvPr id="22" name="Picture 21">
            <a:extLst>
              <a:ext uri="{FF2B5EF4-FFF2-40B4-BE49-F238E27FC236}">
                <a16:creationId xmlns:a16="http://schemas.microsoft.com/office/drawing/2014/main" id="{F4F0D973-534A-48B3-839C-0C0B67B3FBA5}"/>
              </a:ext>
            </a:extLst>
          </p:cNvPr>
          <p:cNvPicPr>
            <a:picLocks noChangeAspect="1"/>
          </p:cNvPicPr>
          <p:nvPr/>
        </p:nvPicPr>
        <p:blipFill>
          <a:blip r:embed="rId5"/>
          <a:stretch>
            <a:fillRect/>
          </a:stretch>
        </p:blipFill>
        <p:spPr>
          <a:xfrm>
            <a:off x="6930480" y="5104351"/>
            <a:ext cx="3563737" cy="731520"/>
          </a:xfrm>
          <a:prstGeom prst="rect">
            <a:avLst/>
          </a:prstGeom>
        </p:spPr>
      </p:pic>
    </p:spTree>
    <p:extLst>
      <p:ext uri="{BB962C8B-B14F-4D97-AF65-F5344CB8AC3E}">
        <p14:creationId xmlns:p14="http://schemas.microsoft.com/office/powerpoint/2010/main" val="34740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13</a:t>
            </a:fld>
            <a:endParaRPr lang="en-US" sz="2000" b="1" dirty="0">
              <a:solidFill>
                <a:schemeClr val="bg1"/>
              </a:solidFill>
              <a:latin typeface="Times New Roman" pitchFamily="18" charset="0"/>
              <a:cs typeface="Times New Roman" pitchFamily="18" charset="0"/>
            </a:endParaRPr>
          </a:p>
        </p:txBody>
      </p:sp>
      <p:cxnSp>
        <p:nvCxnSpPr>
          <p:cNvPr id="19" name="Straight Connector 18">
            <a:extLst>
              <a:ext uri="{FF2B5EF4-FFF2-40B4-BE49-F238E27FC236}">
                <a16:creationId xmlns:a16="http://schemas.microsoft.com/office/drawing/2014/main" id="{FAD8008C-2503-4CC9-82FF-C3F0529BEDAB}"/>
              </a:ext>
            </a:extLst>
          </p:cNvPr>
          <p:cNvCxnSpPr/>
          <p:nvPr/>
        </p:nvCxnSpPr>
        <p:spPr>
          <a:xfrm>
            <a:off x="7079140"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FB1378-80B9-4450-A5F5-85CF055C08D1}"/>
              </a:ext>
            </a:extLst>
          </p:cNvPr>
          <p:cNvSpPr txBox="1"/>
          <p:nvPr/>
        </p:nvSpPr>
        <p:spPr>
          <a:xfrm>
            <a:off x="188794" y="150186"/>
            <a:ext cx="6816344" cy="1015663"/>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E</a:t>
            </a:r>
            <a:r>
              <a:rPr lang="en-US" sz="2000" b="1" i="1" baseline="-25000" dirty="0" err="1">
                <a:solidFill>
                  <a:srgbClr val="FF0000"/>
                </a:solidFill>
                <a:effectLst/>
              </a:rPr>
              <a:t>Th</a:t>
            </a:r>
            <a:r>
              <a:rPr lang="en-US" sz="2000" b="1" i="0" dirty="0">
                <a:solidFill>
                  <a:schemeClr val="accent6">
                    <a:lumMod val="50000"/>
                  </a:schemeClr>
                </a:solidFill>
                <a:effectLst/>
              </a:rPr>
              <a:t> by first returning all sources to their original position and finding the open-circuit voltage between the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25" name="Picture 24">
            <a:extLst>
              <a:ext uri="{FF2B5EF4-FFF2-40B4-BE49-F238E27FC236}">
                <a16:creationId xmlns:a16="http://schemas.microsoft.com/office/drawing/2014/main" id="{0F51FC7A-6680-4E8F-B58E-B60A750468BC}"/>
              </a:ext>
            </a:extLst>
          </p:cNvPr>
          <p:cNvPicPr>
            <a:picLocks noChangeAspect="1"/>
          </p:cNvPicPr>
          <p:nvPr/>
        </p:nvPicPr>
        <p:blipFill>
          <a:blip r:embed="rId2"/>
          <a:stretch>
            <a:fillRect/>
          </a:stretch>
        </p:blipFill>
        <p:spPr>
          <a:xfrm>
            <a:off x="1582008" y="1073516"/>
            <a:ext cx="2943395" cy="1828800"/>
          </a:xfrm>
          <a:prstGeom prst="rect">
            <a:avLst/>
          </a:prstGeom>
        </p:spPr>
      </p:pic>
      <p:pic>
        <p:nvPicPr>
          <p:cNvPr id="4" name="Picture 3">
            <a:extLst>
              <a:ext uri="{FF2B5EF4-FFF2-40B4-BE49-F238E27FC236}">
                <a16:creationId xmlns:a16="http://schemas.microsoft.com/office/drawing/2014/main" id="{44BDE361-8BA7-413B-BB98-A7E581E527E8}"/>
              </a:ext>
            </a:extLst>
          </p:cNvPr>
          <p:cNvPicPr>
            <a:picLocks noChangeAspect="1"/>
          </p:cNvPicPr>
          <p:nvPr/>
        </p:nvPicPr>
        <p:blipFill>
          <a:blip r:embed="rId3"/>
          <a:stretch>
            <a:fillRect/>
          </a:stretch>
        </p:blipFill>
        <p:spPr>
          <a:xfrm>
            <a:off x="1021126" y="2985472"/>
            <a:ext cx="4413504" cy="731520"/>
          </a:xfrm>
          <a:prstGeom prst="rect">
            <a:avLst/>
          </a:prstGeom>
        </p:spPr>
      </p:pic>
      <p:sp>
        <p:nvSpPr>
          <p:cNvPr id="16" name="TextBox 15">
            <a:extLst>
              <a:ext uri="{FF2B5EF4-FFF2-40B4-BE49-F238E27FC236}">
                <a16:creationId xmlns:a16="http://schemas.microsoft.com/office/drawing/2014/main" id="{574C305F-2955-492B-8234-77A873A4605D}"/>
              </a:ext>
            </a:extLst>
          </p:cNvPr>
          <p:cNvSpPr txBox="1"/>
          <p:nvPr/>
        </p:nvSpPr>
        <p:spPr>
          <a:xfrm>
            <a:off x="188794" y="3670826"/>
            <a:ext cx="6816344" cy="1015663"/>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r>
              <a:rPr lang="en-US" sz="2000" b="1" i="0" dirty="0">
                <a:solidFill>
                  <a:schemeClr val="accent6">
                    <a:lumMod val="50000"/>
                  </a:schemeClr>
                </a:solidFill>
                <a:effectLst/>
              </a:rPr>
              <a:t> with the portion of the circuit previously removed replaced between the terminals of the equivalent circuit.</a:t>
            </a:r>
            <a:endParaRPr lang="en-US" sz="2000" b="1" dirty="0">
              <a:solidFill>
                <a:schemeClr val="accent6">
                  <a:lumMod val="50000"/>
                </a:schemeClr>
              </a:solidFill>
            </a:endParaRPr>
          </a:p>
        </p:txBody>
      </p:sp>
      <p:pic>
        <p:nvPicPr>
          <p:cNvPr id="9" name="Picture 8">
            <a:extLst>
              <a:ext uri="{FF2B5EF4-FFF2-40B4-BE49-F238E27FC236}">
                <a16:creationId xmlns:a16="http://schemas.microsoft.com/office/drawing/2014/main" id="{C55F27E3-3E1F-4410-8A80-072E25E12958}"/>
              </a:ext>
            </a:extLst>
          </p:cNvPr>
          <p:cNvPicPr>
            <a:picLocks noChangeAspect="1"/>
          </p:cNvPicPr>
          <p:nvPr/>
        </p:nvPicPr>
        <p:blipFill>
          <a:blip r:embed="rId4"/>
          <a:stretch>
            <a:fillRect/>
          </a:stretch>
        </p:blipFill>
        <p:spPr>
          <a:xfrm>
            <a:off x="2454170" y="4715090"/>
            <a:ext cx="2743200" cy="1638300"/>
          </a:xfrm>
          <a:prstGeom prst="rect">
            <a:avLst/>
          </a:prstGeom>
        </p:spPr>
      </p:pic>
      <p:pic>
        <p:nvPicPr>
          <p:cNvPr id="11" name="Picture 10">
            <a:extLst>
              <a:ext uri="{FF2B5EF4-FFF2-40B4-BE49-F238E27FC236}">
                <a16:creationId xmlns:a16="http://schemas.microsoft.com/office/drawing/2014/main" id="{D4D6590F-E22D-4560-B1BE-769001BAE5B5}"/>
              </a:ext>
            </a:extLst>
          </p:cNvPr>
          <p:cNvPicPr>
            <a:picLocks noChangeAspect="1"/>
          </p:cNvPicPr>
          <p:nvPr/>
        </p:nvPicPr>
        <p:blipFill>
          <a:blip r:embed="rId5"/>
          <a:stretch>
            <a:fillRect/>
          </a:stretch>
        </p:blipFill>
        <p:spPr>
          <a:xfrm>
            <a:off x="7153142" y="1534154"/>
            <a:ext cx="4693494" cy="2651760"/>
          </a:xfrm>
          <a:prstGeom prst="rect">
            <a:avLst/>
          </a:prstGeom>
        </p:spPr>
      </p:pic>
    </p:spTree>
    <p:extLst>
      <p:ext uri="{BB962C8B-B14F-4D97-AF65-F5344CB8AC3E}">
        <p14:creationId xmlns:p14="http://schemas.microsoft.com/office/powerpoint/2010/main" val="286386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14</a:t>
            </a:fld>
            <a:endParaRPr lang="en-US" sz="20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F577042C-4358-45F5-BA09-483432B67809}"/>
              </a:ext>
            </a:extLst>
          </p:cNvPr>
          <p:cNvSpPr txBox="1"/>
          <p:nvPr/>
        </p:nvSpPr>
        <p:spPr>
          <a:xfrm>
            <a:off x="368582" y="3127513"/>
            <a:ext cx="5366918" cy="1323439"/>
          </a:xfrm>
          <a:prstGeom prst="rect">
            <a:avLst/>
          </a:prstGeom>
          <a:noFill/>
        </p:spPr>
        <p:txBody>
          <a:bodyPr wrap="square">
            <a:spAutoFit/>
          </a:bodyPr>
          <a:lstStyle/>
          <a:p>
            <a:pPr algn="just"/>
            <a:r>
              <a:rPr lang="en-US" sz="2000" b="1" i="0" dirty="0">
                <a:solidFill>
                  <a:srgbClr val="FF0000"/>
                </a:solidFill>
                <a:effectLst/>
              </a:rPr>
              <a:t>Step 1</a:t>
            </a:r>
            <a:r>
              <a:rPr lang="en-US" sz="2000" b="1" i="0" dirty="0">
                <a:solidFill>
                  <a:schemeClr val="accent6">
                    <a:lumMod val="50000"/>
                  </a:schemeClr>
                </a:solidFill>
                <a:effectLst/>
              </a:rPr>
              <a:t>: Remove that portion of the network where the </a:t>
            </a:r>
            <a:r>
              <a:rPr lang="en-US" sz="2000" b="1" i="0" dirty="0" err="1">
                <a:solidFill>
                  <a:schemeClr val="accent6">
                    <a:lumMod val="50000"/>
                  </a:schemeClr>
                </a:solidFill>
                <a:effectLst/>
              </a:rPr>
              <a:t>Thévenin</a:t>
            </a:r>
            <a:r>
              <a:rPr lang="en-US" sz="2000" b="1" i="0" dirty="0">
                <a:solidFill>
                  <a:schemeClr val="accent6">
                    <a:lumMod val="50000"/>
                  </a:schemeClr>
                </a:solidFill>
                <a:effectLst/>
              </a:rPr>
              <a:t> equivalent circuit is found.</a:t>
            </a:r>
          </a:p>
          <a:p>
            <a:pPr algn="just"/>
            <a:r>
              <a:rPr lang="en-US" sz="2000" b="1" i="0" dirty="0">
                <a:solidFill>
                  <a:srgbClr val="FF0000"/>
                </a:solidFill>
                <a:effectLst/>
              </a:rPr>
              <a:t>Step 2</a:t>
            </a:r>
            <a:r>
              <a:rPr lang="en-US" sz="2000" b="1" i="0" dirty="0">
                <a:solidFill>
                  <a:schemeClr val="accent6">
                    <a:lumMod val="50000"/>
                  </a:schemeClr>
                </a:solidFill>
                <a:effectLst/>
              </a:rPr>
              <a:t>: Mark the terminals (such as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 of the remaining two-terminal network.</a:t>
            </a:r>
            <a:endParaRPr lang="en-US" sz="2000" b="1" dirty="0">
              <a:solidFill>
                <a:schemeClr val="accent6">
                  <a:lumMod val="50000"/>
                </a:schemeClr>
              </a:solidFill>
            </a:endParaRPr>
          </a:p>
        </p:txBody>
      </p:sp>
      <p:pic>
        <p:nvPicPr>
          <p:cNvPr id="11" name="Picture 10">
            <a:extLst>
              <a:ext uri="{FF2B5EF4-FFF2-40B4-BE49-F238E27FC236}">
                <a16:creationId xmlns:a16="http://schemas.microsoft.com/office/drawing/2014/main" id="{6F65E2F4-0AD6-47C5-A250-3F93B09361E0}"/>
              </a:ext>
            </a:extLst>
          </p:cNvPr>
          <p:cNvPicPr>
            <a:picLocks noChangeAspect="1"/>
          </p:cNvPicPr>
          <p:nvPr/>
        </p:nvPicPr>
        <p:blipFill>
          <a:blip r:embed="rId2"/>
          <a:stretch>
            <a:fillRect/>
          </a:stretch>
        </p:blipFill>
        <p:spPr>
          <a:xfrm>
            <a:off x="754961" y="4394631"/>
            <a:ext cx="3790950" cy="1971675"/>
          </a:xfrm>
          <a:prstGeom prst="rect">
            <a:avLst/>
          </a:prstGeom>
        </p:spPr>
      </p:pic>
      <p:cxnSp>
        <p:nvCxnSpPr>
          <p:cNvPr id="12" name="Straight Connector 11">
            <a:extLst>
              <a:ext uri="{FF2B5EF4-FFF2-40B4-BE49-F238E27FC236}">
                <a16:creationId xmlns:a16="http://schemas.microsoft.com/office/drawing/2014/main" id="{630AF711-4AD3-40A9-9EB4-B0F5C12437C7}"/>
              </a:ext>
            </a:extLst>
          </p:cNvPr>
          <p:cNvCxnSpPr/>
          <p:nvPr/>
        </p:nvCxnSpPr>
        <p:spPr>
          <a:xfrm>
            <a:off x="5775255"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92F4AB-4A2F-47D6-BE06-EFC2A2DC7CEC}"/>
              </a:ext>
            </a:extLst>
          </p:cNvPr>
          <p:cNvSpPr txBox="1"/>
          <p:nvPr/>
        </p:nvSpPr>
        <p:spPr>
          <a:xfrm>
            <a:off x="5979830" y="181596"/>
            <a:ext cx="6010696" cy="1631216"/>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R</a:t>
            </a:r>
            <a:r>
              <a:rPr lang="en-US" sz="2000" b="1" i="1" baseline="-25000" dirty="0" err="1">
                <a:solidFill>
                  <a:srgbClr val="FF0000"/>
                </a:solidFill>
                <a:effectLst/>
              </a:rPr>
              <a:t>Th</a:t>
            </a:r>
            <a:r>
              <a:rPr lang="en-US" sz="2000" b="1" i="0" dirty="0">
                <a:solidFill>
                  <a:schemeClr val="accent6">
                    <a:lumMod val="50000"/>
                  </a:schemeClr>
                </a:solidFill>
                <a:effectLst/>
              </a:rPr>
              <a:t> by first setting all sources to zero (voltage sources are replaced by short circuits, and current sources by open circuits) and then finding the resultant resistance between the two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15" name="Picture 14">
            <a:extLst>
              <a:ext uri="{FF2B5EF4-FFF2-40B4-BE49-F238E27FC236}">
                <a16:creationId xmlns:a16="http://schemas.microsoft.com/office/drawing/2014/main" id="{A91C0757-0116-4230-B8D7-54DE5E078F64}"/>
              </a:ext>
            </a:extLst>
          </p:cNvPr>
          <p:cNvPicPr>
            <a:picLocks noChangeAspect="1"/>
          </p:cNvPicPr>
          <p:nvPr/>
        </p:nvPicPr>
        <p:blipFill>
          <a:blip r:embed="rId3"/>
          <a:stretch>
            <a:fillRect/>
          </a:stretch>
        </p:blipFill>
        <p:spPr>
          <a:xfrm>
            <a:off x="5970066" y="1797274"/>
            <a:ext cx="4542945" cy="4389120"/>
          </a:xfrm>
          <a:prstGeom prst="rect">
            <a:avLst/>
          </a:prstGeom>
        </p:spPr>
      </p:pic>
      <p:pic>
        <p:nvPicPr>
          <p:cNvPr id="17" name="Picture 16">
            <a:extLst>
              <a:ext uri="{FF2B5EF4-FFF2-40B4-BE49-F238E27FC236}">
                <a16:creationId xmlns:a16="http://schemas.microsoft.com/office/drawing/2014/main" id="{44502E3D-183D-4F3D-9EC0-36B7AE18C042}"/>
              </a:ext>
            </a:extLst>
          </p:cNvPr>
          <p:cNvPicPr>
            <a:picLocks noChangeAspect="1"/>
          </p:cNvPicPr>
          <p:nvPr/>
        </p:nvPicPr>
        <p:blipFill>
          <a:blip r:embed="rId4"/>
          <a:stretch>
            <a:fillRect/>
          </a:stretch>
        </p:blipFill>
        <p:spPr>
          <a:xfrm>
            <a:off x="9508153" y="4365135"/>
            <a:ext cx="2185060" cy="1828800"/>
          </a:xfrm>
          <a:prstGeom prst="rect">
            <a:avLst/>
          </a:prstGeom>
        </p:spPr>
      </p:pic>
      <p:sp>
        <p:nvSpPr>
          <p:cNvPr id="14" name="TextBox 13">
            <a:extLst>
              <a:ext uri="{FF2B5EF4-FFF2-40B4-BE49-F238E27FC236}">
                <a16:creationId xmlns:a16="http://schemas.microsoft.com/office/drawing/2014/main" id="{DE2CF028-05F0-47A1-AB92-6FBA6C6C9C6D}"/>
              </a:ext>
            </a:extLst>
          </p:cNvPr>
          <p:cNvSpPr txBox="1"/>
          <p:nvPr/>
        </p:nvSpPr>
        <p:spPr>
          <a:xfrm>
            <a:off x="201473" y="181596"/>
            <a:ext cx="5366915" cy="707886"/>
          </a:xfrm>
          <a:prstGeom prst="rect">
            <a:avLst/>
          </a:prstGeom>
          <a:solidFill>
            <a:schemeClr val="bg1"/>
          </a:solidFill>
        </p:spPr>
        <p:txBody>
          <a:bodyPr wrap="square">
            <a:spAutoFit/>
          </a:bodyPr>
          <a:lstStyle/>
          <a:p>
            <a:pPr algn="just"/>
            <a:r>
              <a:rPr lang="en-US" sz="2000" b="1" i="0" dirty="0">
                <a:solidFill>
                  <a:srgbClr val="0066FF"/>
                </a:solidFill>
                <a:effectLst/>
              </a:rPr>
              <a:t>Example 9.8 </a:t>
            </a:r>
            <a:r>
              <a:rPr lang="en-US" sz="2000" b="0" i="0" dirty="0">
                <a:solidFill>
                  <a:srgbClr val="242021"/>
                </a:solidFill>
                <a:effectLst/>
              </a:rPr>
              <a:t>Using Thevenin’s Theorem calculate the current passing through the resistor </a:t>
            </a:r>
            <a:r>
              <a:rPr lang="en-US" sz="2000" b="0" i="1" dirty="0">
                <a:solidFill>
                  <a:srgbClr val="242021"/>
                </a:solidFill>
                <a:effectLst/>
              </a:rPr>
              <a:t>R</a:t>
            </a:r>
            <a:r>
              <a:rPr lang="en-US" sz="2000" b="0" i="0" baseline="-25000" dirty="0">
                <a:solidFill>
                  <a:srgbClr val="242021"/>
                </a:solidFill>
                <a:effectLst/>
              </a:rPr>
              <a:t>4</a:t>
            </a:r>
            <a:r>
              <a:rPr lang="en-US" sz="2000" b="0" i="0" dirty="0">
                <a:solidFill>
                  <a:srgbClr val="242021"/>
                </a:solidFill>
                <a:effectLst/>
              </a:rPr>
              <a:t>.</a:t>
            </a:r>
            <a:endParaRPr lang="en-US" sz="2000" dirty="0"/>
          </a:p>
        </p:txBody>
      </p:sp>
      <p:pic>
        <p:nvPicPr>
          <p:cNvPr id="16" name="Picture 15">
            <a:extLst>
              <a:ext uri="{FF2B5EF4-FFF2-40B4-BE49-F238E27FC236}">
                <a16:creationId xmlns:a16="http://schemas.microsoft.com/office/drawing/2014/main" id="{FC8D494C-CDF2-412E-AB72-A4455CA1B89E}"/>
              </a:ext>
            </a:extLst>
          </p:cNvPr>
          <p:cNvPicPr>
            <a:picLocks noChangeAspect="1"/>
          </p:cNvPicPr>
          <p:nvPr/>
        </p:nvPicPr>
        <p:blipFill>
          <a:blip r:embed="rId5"/>
          <a:stretch>
            <a:fillRect/>
          </a:stretch>
        </p:blipFill>
        <p:spPr>
          <a:xfrm>
            <a:off x="612913" y="841513"/>
            <a:ext cx="3810000" cy="2286000"/>
          </a:xfrm>
          <a:prstGeom prst="rect">
            <a:avLst/>
          </a:prstGeom>
        </p:spPr>
      </p:pic>
    </p:spTree>
    <p:extLst>
      <p:ext uri="{BB962C8B-B14F-4D97-AF65-F5344CB8AC3E}">
        <p14:creationId xmlns:p14="http://schemas.microsoft.com/office/powerpoint/2010/main" val="36872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15</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BA2BF952-0996-4DB7-93D0-C182FB3E3356}"/>
              </a:ext>
            </a:extLst>
          </p:cNvPr>
          <p:cNvSpPr txBox="1"/>
          <p:nvPr/>
        </p:nvSpPr>
        <p:spPr>
          <a:xfrm>
            <a:off x="228386" y="115336"/>
            <a:ext cx="5562811" cy="1323439"/>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E</a:t>
            </a:r>
            <a:r>
              <a:rPr lang="en-US" sz="2000" b="1" i="1" baseline="-25000" dirty="0" err="1">
                <a:solidFill>
                  <a:srgbClr val="FF0000"/>
                </a:solidFill>
                <a:effectLst/>
              </a:rPr>
              <a:t>Th</a:t>
            </a:r>
            <a:r>
              <a:rPr lang="en-US" sz="2000" b="1" i="0" dirty="0">
                <a:solidFill>
                  <a:schemeClr val="accent6">
                    <a:lumMod val="50000"/>
                  </a:schemeClr>
                </a:solidFill>
                <a:effectLst/>
              </a:rPr>
              <a:t> by first returning all sources to their original position and finding the open-circuit voltage between the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cxnSp>
        <p:nvCxnSpPr>
          <p:cNvPr id="4" name="Straight Connector 3">
            <a:extLst>
              <a:ext uri="{FF2B5EF4-FFF2-40B4-BE49-F238E27FC236}">
                <a16:creationId xmlns:a16="http://schemas.microsoft.com/office/drawing/2014/main" id="{932F28A1-0DD9-4574-BC66-DA63BF918827}"/>
              </a:ext>
            </a:extLst>
          </p:cNvPr>
          <p:cNvCxnSpPr/>
          <p:nvPr/>
        </p:nvCxnSpPr>
        <p:spPr>
          <a:xfrm>
            <a:off x="6000541"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4CC6C3A-ED3A-4BA8-9FE4-5D6FC26B7979}"/>
              </a:ext>
            </a:extLst>
          </p:cNvPr>
          <p:cNvPicPr>
            <a:picLocks noChangeAspect="1"/>
          </p:cNvPicPr>
          <p:nvPr/>
        </p:nvPicPr>
        <p:blipFill>
          <a:blip r:embed="rId2"/>
          <a:stretch>
            <a:fillRect/>
          </a:stretch>
        </p:blipFill>
        <p:spPr>
          <a:xfrm>
            <a:off x="528118" y="1558718"/>
            <a:ext cx="3787709" cy="2103120"/>
          </a:xfrm>
          <a:prstGeom prst="rect">
            <a:avLst/>
          </a:prstGeom>
        </p:spPr>
      </p:pic>
      <p:pic>
        <p:nvPicPr>
          <p:cNvPr id="8" name="Picture 7">
            <a:extLst>
              <a:ext uri="{FF2B5EF4-FFF2-40B4-BE49-F238E27FC236}">
                <a16:creationId xmlns:a16="http://schemas.microsoft.com/office/drawing/2014/main" id="{38EBCE3A-6912-47F8-9C1C-1AEA6C11FF83}"/>
              </a:ext>
            </a:extLst>
          </p:cNvPr>
          <p:cNvPicPr>
            <a:picLocks noChangeAspect="1"/>
          </p:cNvPicPr>
          <p:nvPr/>
        </p:nvPicPr>
        <p:blipFill>
          <a:blip r:embed="rId3"/>
          <a:stretch>
            <a:fillRect/>
          </a:stretch>
        </p:blipFill>
        <p:spPr>
          <a:xfrm>
            <a:off x="308036" y="4343400"/>
            <a:ext cx="3157803" cy="1828800"/>
          </a:xfrm>
          <a:prstGeom prst="rect">
            <a:avLst/>
          </a:prstGeom>
        </p:spPr>
      </p:pic>
      <p:sp>
        <p:nvSpPr>
          <p:cNvPr id="9" name="Arrow: Down 8">
            <a:extLst>
              <a:ext uri="{FF2B5EF4-FFF2-40B4-BE49-F238E27FC236}">
                <a16:creationId xmlns:a16="http://schemas.microsoft.com/office/drawing/2014/main" id="{66F5FC5C-BFC5-49C1-AEA1-07EECD83CCEF}"/>
              </a:ext>
            </a:extLst>
          </p:cNvPr>
          <p:cNvSpPr/>
          <p:nvPr/>
        </p:nvSpPr>
        <p:spPr>
          <a:xfrm>
            <a:off x="1802508" y="3492232"/>
            <a:ext cx="304800" cy="54864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F669DE6-7F29-4EB4-9015-3EFF296AE543}"/>
              </a:ext>
            </a:extLst>
          </p:cNvPr>
          <p:cNvPicPr>
            <a:picLocks noChangeAspect="1"/>
          </p:cNvPicPr>
          <p:nvPr/>
        </p:nvPicPr>
        <p:blipFill>
          <a:blip r:embed="rId4"/>
          <a:stretch>
            <a:fillRect/>
          </a:stretch>
        </p:blipFill>
        <p:spPr>
          <a:xfrm>
            <a:off x="3465839" y="3429000"/>
            <a:ext cx="2366010" cy="2468880"/>
          </a:xfrm>
          <a:prstGeom prst="rect">
            <a:avLst/>
          </a:prstGeom>
        </p:spPr>
      </p:pic>
      <p:sp>
        <p:nvSpPr>
          <p:cNvPr id="12" name="TextBox 11">
            <a:extLst>
              <a:ext uri="{FF2B5EF4-FFF2-40B4-BE49-F238E27FC236}">
                <a16:creationId xmlns:a16="http://schemas.microsoft.com/office/drawing/2014/main" id="{1FE46FB3-6667-4ED1-8565-3018C6E56118}"/>
              </a:ext>
            </a:extLst>
          </p:cNvPr>
          <p:cNvSpPr txBox="1"/>
          <p:nvPr/>
        </p:nvSpPr>
        <p:spPr>
          <a:xfrm>
            <a:off x="6096000" y="115336"/>
            <a:ext cx="5562811" cy="1323439"/>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r>
              <a:rPr lang="en-US" sz="2000" b="1" i="0" dirty="0">
                <a:solidFill>
                  <a:schemeClr val="accent6">
                    <a:lumMod val="50000"/>
                  </a:schemeClr>
                </a:solidFill>
                <a:effectLst/>
              </a:rPr>
              <a:t> with the portion of the circuit previously removed replaced between the terminals of the equivalent circuit.</a:t>
            </a:r>
            <a:endParaRPr lang="en-US" sz="2000" b="1" dirty="0">
              <a:solidFill>
                <a:schemeClr val="accent6">
                  <a:lumMod val="50000"/>
                </a:schemeClr>
              </a:solidFill>
            </a:endParaRPr>
          </a:p>
        </p:txBody>
      </p:sp>
      <p:pic>
        <p:nvPicPr>
          <p:cNvPr id="14" name="Picture 13">
            <a:extLst>
              <a:ext uri="{FF2B5EF4-FFF2-40B4-BE49-F238E27FC236}">
                <a16:creationId xmlns:a16="http://schemas.microsoft.com/office/drawing/2014/main" id="{68B70E52-950D-4045-94CC-BE2BAB8FADB9}"/>
              </a:ext>
            </a:extLst>
          </p:cNvPr>
          <p:cNvPicPr>
            <a:picLocks noChangeAspect="1"/>
          </p:cNvPicPr>
          <p:nvPr/>
        </p:nvPicPr>
        <p:blipFill>
          <a:blip r:embed="rId5"/>
          <a:stretch>
            <a:fillRect/>
          </a:stretch>
        </p:blipFill>
        <p:spPr>
          <a:xfrm>
            <a:off x="7500760" y="1325880"/>
            <a:ext cx="3437099" cy="2103120"/>
          </a:xfrm>
          <a:prstGeom prst="rect">
            <a:avLst/>
          </a:prstGeom>
        </p:spPr>
      </p:pic>
      <p:sp>
        <p:nvSpPr>
          <p:cNvPr id="13" name="TextBox 12">
            <a:extLst>
              <a:ext uri="{FF2B5EF4-FFF2-40B4-BE49-F238E27FC236}">
                <a16:creationId xmlns:a16="http://schemas.microsoft.com/office/drawing/2014/main" id="{F0DB7F04-BEF2-49B2-8DB1-4B708D912C61}"/>
              </a:ext>
            </a:extLst>
          </p:cNvPr>
          <p:cNvSpPr txBox="1"/>
          <p:nvPr/>
        </p:nvSpPr>
        <p:spPr>
          <a:xfrm>
            <a:off x="6209886" y="3962481"/>
            <a:ext cx="5562811" cy="707886"/>
          </a:xfrm>
          <a:prstGeom prst="rect">
            <a:avLst/>
          </a:prstGeom>
          <a:noFill/>
        </p:spPr>
        <p:txBody>
          <a:bodyPr wrap="square">
            <a:spAutoFit/>
          </a:bodyPr>
          <a:lstStyle/>
          <a:p>
            <a:pPr algn="just"/>
            <a:r>
              <a:rPr lang="en-US" sz="2000" b="1" i="0" dirty="0">
                <a:solidFill>
                  <a:srgbClr val="FF0000"/>
                </a:solidFill>
                <a:effectLst/>
              </a:rPr>
              <a:t>Step 6</a:t>
            </a:r>
            <a:r>
              <a:rPr lang="en-US" sz="2000" b="1" i="0" dirty="0">
                <a:solidFill>
                  <a:schemeClr val="accent6">
                    <a:lumMod val="50000"/>
                  </a:schemeClr>
                </a:solidFill>
                <a:effectLst/>
              </a:rPr>
              <a:t>: </a:t>
            </a:r>
            <a:r>
              <a:rPr lang="en-US" sz="2000" b="1" i="0" dirty="0">
                <a:solidFill>
                  <a:srgbClr val="FF0000"/>
                </a:solidFill>
                <a:effectLst/>
              </a:rPr>
              <a:t>Calculate the current passing through the resistor </a:t>
            </a:r>
            <a:r>
              <a:rPr lang="en-US" sz="2000" b="1" i="1" dirty="0">
                <a:solidFill>
                  <a:srgbClr val="FF0000"/>
                </a:solidFill>
                <a:effectLst/>
              </a:rPr>
              <a:t>R</a:t>
            </a:r>
            <a:r>
              <a:rPr lang="en-US" sz="2000" b="1" i="0" baseline="-25000" dirty="0">
                <a:solidFill>
                  <a:srgbClr val="FF0000"/>
                </a:solidFill>
                <a:effectLst/>
              </a:rPr>
              <a:t>4</a:t>
            </a:r>
            <a:r>
              <a:rPr lang="en-US" sz="2000" b="1" i="0" dirty="0">
                <a:solidFill>
                  <a:srgbClr val="FF0000"/>
                </a:solidFill>
                <a:effectLst/>
              </a:rPr>
              <a:t>.</a:t>
            </a:r>
            <a:endParaRPr lang="en-US" sz="2000" b="1" dirty="0">
              <a:solidFill>
                <a:schemeClr val="accent6">
                  <a:lumMod val="50000"/>
                </a:schemeClr>
              </a:solidFill>
            </a:endParaRPr>
          </a:p>
        </p:txBody>
      </p:sp>
      <p:graphicFrame>
        <p:nvGraphicFramePr>
          <p:cNvPr id="15" name="Object 14">
            <a:extLst>
              <a:ext uri="{FF2B5EF4-FFF2-40B4-BE49-F238E27FC236}">
                <a16:creationId xmlns:a16="http://schemas.microsoft.com/office/drawing/2014/main" id="{E9AED69B-794B-4F69-B5B1-E02319248636}"/>
              </a:ext>
            </a:extLst>
          </p:cNvPr>
          <p:cNvGraphicFramePr>
            <a:graphicFrameLocks noChangeAspect="1"/>
          </p:cNvGraphicFramePr>
          <p:nvPr/>
        </p:nvGraphicFramePr>
        <p:xfrm>
          <a:off x="6465144" y="4859020"/>
          <a:ext cx="4140200" cy="673100"/>
        </p:xfrm>
        <a:graphic>
          <a:graphicData uri="http://schemas.openxmlformats.org/presentationml/2006/ole">
            <mc:AlternateContent xmlns:mc="http://schemas.openxmlformats.org/markup-compatibility/2006">
              <mc:Choice xmlns:v="urn:schemas-microsoft-com:vml" Requires="v">
                <p:oleObj name="Equation" r:id="rId6" imgW="4140000" imgH="672840" progId="Equation.3">
                  <p:embed/>
                </p:oleObj>
              </mc:Choice>
              <mc:Fallback>
                <p:oleObj name="Equation" r:id="rId6" imgW="4140000" imgH="672840" progId="Equation.3">
                  <p:embed/>
                  <p:pic>
                    <p:nvPicPr>
                      <p:cNvPr id="15" name="Object 14">
                        <a:extLst>
                          <a:ext uri="{FF2B5EF4-FFF2-40B4-BE49-F238E27FC236}">
                            <a16:creationId xmlns:a16="http://schemas.microsoft.com/office/drawing/2014/main" id="{E9AED69B-794B-4F69-B5B1-E02319248636}"/>
                          </a:ext>
                        </a:extLst>
                      </p:cNvPr>
                      <p:cNvPicPr/>
                      <p:nvPr/>
                    </p:nvPicPr>
                    <p:blipFill>
                      <a:blip r:embed="rId7"/>
                      <a:stretch>
                        <a:fillRect/>
                      </a:stretch>
                    </p:blipFill>
                    <p:spPr>
                      <a:xfrm>
                        <a:off x="6465144" y="4859020"/>
                        <a:ext cx="4140200" cy="673100"/>
                      </a:xfrm>
                      <a:prstGeom prst="rect">
                        <a:avLst/>
                      </a:prstGeom>
                      <a:noFill/>
                    </p:spPr>
                  </p:pic>
                </p:oleObj>
              </mc:Fallback>
            </mc:AlternateContent>
          </a:graphicData>
        </a:graphic>
      </p:graphicFrame>
    </p:spTree>
    <p:extLst>
      <p:ext uri="{BB962C8B-B14F-4D97-AF65-F5344CB8AC3E}">
        <p14:creationId xmlns:p14="http://schemas.microsoft.com/office/powerpoint/2010/main" val="23291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16</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AA20313-36F0-43B0-BEB4-0E68E2C162D1}"/>
              </a:ext>
            </a:extLst>
          </p:cNvPr>
          <p:cNvSpPr txBox="1"/>
          <p:nvPr/>
        </p:nvSpPr>
        <p:spPr>
          <a:xfrm>
            <a:off x="159909" y="195446"/>
            <a:ext cx="6046927" cy="707886"/>
          </a:xfrm>
          <a:prstGeom prst="rect">
            <a:avLst/>
          </a:prstGeom>
          <a:solidFill>
            <a:schemeClr val="bg1"/>
          </a:solidFill>
        </p:spPr>
        <p:txBody>
          <a:bodyPr wrap="square">
            <a:spAutoFit/>
          </a:bodyPr>
          <a:lstStyle/>
          <a:p>
            <a:pPr algn="just"/>
            <a:r>
              <a:rPr lang="en-US" sz="2000" b="1" i="0" dirty="0">
                <a:solidFill>
                  <a:srgbClr val="FF0000"/>
                </a:solidFill>
                <a:effectLst/>
              </a:rPr>
              <a:t>Example 9.3.1</a:t>
            </a:r>
            <a:r>
              <a:rPr lang="en-US" sz="2000" b="0" i="0" dirty="0">
                <a:solidFill>
                  <a:srgbClr val="242021"/>
                </a:solidFill>
                <a:effectLst/>
              </a:rPr>
              <a:t>: Find the </a:t>
            </a:r>
            <a:r>
              <a:rPr lang="en-US" sz="2000" b="0" i="0" dirty="0" err="1">
                <a:solidFill>
                  <a:srgbClr val="242021"/>
                </a:solidFill>
                <a:effectLst/>
              </a:rPr>
              <a:t>Thévenin</a:t>
            </a:r>
            <a:r>
              <a:rPr lang="en-US" sz="2000" b="0" i="0" dirty="0">
                <a:solidFill>
                  <a:srgbClr val="242021"/>
                </a:solidFill>
                <a:effectLst/>
              </a:rPr>
              <a:t> equivalent circuit for the portions of the following network to points </a:t>
            </a:r>
            <a:r>
              <a:rPr lang="en-US" sz="2000" b="0" i="1" dirty="0">
                <a:solidFill>
                  <a:srgbClr val="242021"/>
                </a:solidFill>
                <a:effectLst/>
              </a:rPr>
              <a:t>a</a:t>
            </a:r>
            <a:r>
              <a:rPr lang="en-US" sz="2000" b="0" i="0" dirty="0">
                <a:solidFill>
                  <a:srgbClr val="242021"/>
                </a:solidFill>
                <a:effectLst/>
              </a:rPr>
              <a:t> and </a:t>
            </a:r>
            <a:r>
              <a:rPr lang="en-US" sz="2000" b="0" i="1" dirty="0">
                <a:solidFill>
                  <a:srgbClr val="242021"/>
                </a:solidFill>
                <a:effectLst/>
              </a:rPr>
              <a:t>b</a:t>
            </a:r>
            <a:r>
              <a:rPr lang="en-US" sz="2000" b="0" i="0" dirty="0">
                <a:solidFill>
                  <a:srgbClr val="242021"/>
                </a:solidFill>
                <a:effectLst/>
              </a:rPr>
              <a:t>.</a:t>
            </a:r>
            <a:endParaRPr lang="en-US" sz="2000" dirty="0"/>
          </a:p>
        </p:txBody>
      </p:sp>
      <p:sp>
        <p:nvSpPr>
          <p:cNvPr id="21" name="TextBox 20">
            <a:extLst>
              <a:ext uri="{FF2B5EF4-FFF2-40B4-BE49-F238E27FC236}">
                <a16:creationId xmlns:a16="http://schemas.microsoft.com/office/drawing/2014/main" id="{F7D99603-CB89-409A-8632-3CA79E210C2A}"/>
              </a:ext>
            </a:extLst>
          </p:cNvPr>
          <p:cNvSpPr txBox="1"/>
          <p:nvPr/>
        </p:nvSpPr>
        <p:spPr>
          <a:xfrm>
            <a:off x="429070" y="3640509"/>
            <a:ext cx="2405612" cy="369332"/>
          </a:xfrm>
          <a:prstGeom prst="rect">
            <a:avLst/>
          </a:prstGeom>
          <a:noFill/>
        </p:spPr>
        <p:txBody>
          <a:bodyPr wrap="square">
            <a:spAutoFit/>
          </a:bodyPr>
          <a:lstStyle/>
          <a:p>
            <a:pPr algn="just"/>
            <a:r>
              <a:rPr lang="en-US" b="1" i="0" dirty="0">
                <a:solidFill>
                  <a:srgbClr val="FF0000"/>
                </a:solidFill>
                <a:effectLst/>
              </a:rPr>
              <a:t>Step 1</a:t>
            </a:r>
            <a:r>
              <a:rPr lang="en-US" b="1" i="0" dirty="0">
                <a:solidFill>
                  <a:schemeClr val="accent6">
                    <a:lumMod val="50000"/>
                  </a:schemeClr>
                </a:solidFill>
                <a:effectLst/>
              </a:rPr>
              <a:t> and  </a:t>
            </a:r>
            <a:r>
              <a:rPr lang="en-US" b="1" i="0" dirty="0">
                <a:solidFill>
                  <a:srgbClr val="FF0000"/>
                </a:solidFill>
                <a:effectLst/>
              </a:rPr>
              <a:t>Step 2</a:t>
            </a:r>
            <a:r>
              <a:rPr lang="en-US" b="1" i="0" dirty="0">
                <a:solidFill>
                  <a:schemeClr val="accent6">
                    <a:lumMod val="50000"/>
                  </a:schemeClr>
                </a:solidFill>
                <a:effectLst/>
              </a:rPr>
              <a:t>:</a:t>
            </a:r>
            <a:endParaRPr lang="en-US" b="1" dirty="0">
              <a:solidFill>
                <a:schemeClr val="accent6">
                  <a:lumMod val="50000"/>
                </a:schemeClr>
              </a:solidFill>
            </a:endParaRPr>
          </a:p>
        </p:txBody>
      </p:sp>
      <p:sp>
        <p:nvSpPr>
          <p:cNvPr id="22" name="TextBox 21">
            <a:extLst>
              <a:ext uri="{FF2B5EF4-FFF2-40B4-BE49-F238E27FC236}">
                <a16:creationId xmlns:a16="http://schemas.microsoft.com/office/drawing/2014/main" id="{E3FF12C2-9AD2-46AC-83AC-78946F32C15C}"/>
              </a:ext>
            </a:extLst>
          </p:cNvPr>
          <p:cNvSpPr txBox="1"/>
          <p:nvPr/>
        </p:nvSpPr>
        <p:spPr>
          <a:xfrm>
            <a:off x="6377786" y="151908"/>
            <a:ext cx="2867092" cy="400110"/>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1" dirty="0" err="1">
                <a:solidFill>
                  <a:schemeClr val="accent6">
                    <a:lumMod val="50000"/>
                  </a:schemeClr>
                </a:solidFill>
                <a:effectLst/>
              </a:rPr>
              <a:t>R</a:t>
            </a:r>
            <a:r>
              <a:rPr lang="en-US" sz="2000" b="1" i="1" baseline="-25000" dirty="0" err="1">
                <a:solidFill>
                  <a:schemeClr val="accent6">
                    <a:lumMod val="50000"/>
                  </a:schemeClr>
                </a:solidFill>
                <a:effectLst/>
              </a:rPr>
              <a:t>Th</a:t>
            </a:r>
            <a:r>
              <a:rPr lang="en-US" sz="2000" b="1" i="0" dirty="0">
                <a:solidFill>
                  <a:schemeClr val="accent6">
                    <a:lumMod val="50000"/>
                  </a:schemeClr>
                </a:solidFill>
                <a:effectLst/>
              </a:rPr>
              <a:t> calculation</a:t>
            </a:r>
            <a:endParaRPr lang="en-US" sz="2000" b="1" dirty="0">
              <a:solidFill>
                <a:schemeClr val="accent6">
                  <a:lumMod val="50000"/>
                </a:schemeClr>
              </a:solidFill>
            </a:endParaRPr>
          </a:p>
        </p:txBody>
      </p:sp>
      <p:cxnSp>
        <p:nvCxnSpPr>
          <p:cNvPr id="24" name="Straight Connector 23">
            <a:extLst>
              <a:ext uri="{FF2B5EF4-FFF2-40B4-BE49-F238E27FC236}">
                <a16:creationId xmlns:a16="http://schemas.microsoft.com/office/drawing/2014/main" id="{7056FDAF-B37F-486E-85F9-0B3B4321CF2A}"/>
              </a:ext>
            </a:extLst>
          </p:cNvPr>
          <p:cNvCxnSpPr/>
          <p:nvPr/>
        </p:nvCxnSpPr>
        <p:spPr>
          <a:xfrm>
            <a:off x="617729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6455033" y="572429"/>
            <a:ext cx="3971925" cy="2324100"/>
          </a:xfrm>
          <a:prstGeom prst="rect">
            <a:avLst/>
          </a:prstGeom>
        </p:spPr>
      </p:pic>
      <p:pic>
        <p:nvPicPr>
          <p:cNvPr id="15" name="Picture 14"/>
          <p:cNvPicPr>
            <a:picLocks noChangeAspect="1"/>
          </p:cNvPicPr>
          <p:nvPr/>
        </p:nvPicPr>
        <p:blipFill>
          <a:blip r:embed="rId3"/>
          <a:stretch>
            <a:fillRect/>
          </a:stretch>
        </p:blipFill>
        <p:spPr>
          <a:xfrm>
            <a:off x="6377786" y="3024187"/>
            <a:ext cx="5343525" cy="352425"/>
          </a:xfrm>
          <a:prstGeom prst="rect">
            <a:avLst/>
          </a:prstGeom>
        </p:spPr>
      </p:pic>
      <p:pic>
        <p:nvPicPr>
          <p:cNvPr id="16" name="Picture 15"/>
          <p:cNvPicPr>
            <a:picLocks noChangeAspect="1"/>
          </p:cNvPicPr>
          <p:nvPr/>
        </p:nvPicPr>
        <p:blipFill>
          <a:blip r:embed="rId4"/>
          <a:stretch>
            <a:fillRect/>
          </a:stretch>
        </p:blipFill>
        <p:spPr>
          <a:xfrm>
            <a:off x="1023529" y="916393"/>
            <a:ext cx="4057650" cy="2333625"/>
          </a:xfrm>
          <a:prstGeom prst="rect">
            <a:avLst/>
          </a:prstGeom>
        </p:spPr>
      </p:pic>
      <p:pic>
        <p:nvPicPr>
          <p:cNvPr id="17" name="Picture 16"/>
          <p:cNvPicPr>
            <a:picLocks noChangeAspect="1"/>
          </p:cNvPicPr>
          <p:nvPr/>
        </p:nvPicPr>
        <p:blipFill>
          <a:blip r:embed="rId5"/>
          <a:stretch>
            <a:fillRect/>
          </a:stretch>
        </p:blipFill>
        <p:spPr>
          <a:xfrm>
            <a:off x="905869" y="4020270"/>
            <a:ext cx="3857625" cy="2295525"/>
          </a:xfrm>
          <a:prstGeom prst="rect">
            <a:avLst/>
          </a:prstGeom>
        </p:spPr>
      </p:pic>
      <p:sp>
        <p:nvSpPr>
          <p:cNvPr id="11" name="TextBox 10">
            <a:extLst>
              <a:ext uri="{FF2B5EF4-FFF2-40B4-BE49-F238E27FC236}">
                <a16:creationId xmlns:a16="http://schemas.microsoft.com/office/drawing/2014/main" id="{437CA2C2-2FAA-4303-B861-42CB41A4131D}"/>
              </a:ext>
            </a:extLst>
          </p:cNvPr>
          <p:cNvSpPr txBox="1"/>
          <p:nvPr/>
        </p:nvSpPr>
        <p:spPr>
          <a:xfrm>
            <a:off x="6377786" y="3414278"/>
            <a:ext cx="2867092" cy="400110"/>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1" dirty="0">
                <a:solidFill>
                  <a:schemeClr val="accent6">
                    <a:lumMod val="50000"/>
                  </a:schemeClr>
                </a:solidFill>
                <a:effectLst/>
              </a:rPr>
              <a:t>E</a:t>
            </a:r>
            <a:r>
              <a:rPr lang="en-US" sz="2000" b="1" i="1" baseline="-25000" dirty="0">
                <a:solidFill>
                  <a:schemeClr val="accent6">
                    <a:lumMod val="50000"/>
                  </a:schemeClr>
                </a:solidFill>
                <a:effectLst/>
              </a:rPr>
              <a:t>TH</a:t>
            </a:r>
            <a:r>
              <a:rPr lang="en-US" sz="2000" b="1" i="0" dirty="0">
                <a:solidFill>
                  <a:schemeClr val="accent6">
                    <a:lumMod val="50000"/>
                  </a:schemeClr>
                </a:solidFill>
                <a:effectLst/>
              </a:rPr>
              <a:t> calculation</a:t>
            </a:r>
            <a:endParaRPr lang="en-US" sz="2000" b="1" dirty="0">
              <a:solidFill>
                <a:schemeClr val="accent6">
                  <a:lumMod val="50000"/>
                </a:schemeClr>
              </a:solidFill>
            </a:endParaRPr>
          </a:p>
        </p:txBody>
      </p:sp>
      <p:pic>
        <p:nvPicPr>
          <p:cNvPr id="9" name="Picture 8">
            <a:extLst>
              <a:ext uri="{FF2B5EF4-FFF2-40B4-BE49-F238E27FC236}">
                <a16:creationId xmlns:a16="http://schemas.microsoft.com/office/drawing/2014/main" id="{5411B235-15DA-4C4D-A5C0-4FED784D7BE8}"/>
              </a:ext>
            </a:extLst>
          </p:cNvPr>
          <p:cNvPicPr>
            <a:picLocks noChangeAspect="1"/>
          </p:cNvPicPr>
          <p:nvPr/>
        </p:nvPicPr>
        <p:blipFill>
          <a:blip r:embed="rId6"/>
          <a:stretch>
            <a:fillRect/>
          </a:stretch>
        </p:blipFill>
        <p:spPr>
          <a:xfrm>
            <a:off x="7007778" y="3755475"/>
            <a:ext cx="3773102" cy="2560320"/>
          </a:xfrm>
          <a:prstGeom prst="rect">
            <a:avLst/>
          </a:prstGeom>
        </p:spPr>
      </p:pic>
    </p:spTree>
    <p:extLst>
      <p:ext uri="{BB962C8B-B14F-4D97-AF65-F5344CB8AC3E}">
        <p14:creationId xmlns:p14="http://schemas.microsoft.com/office/powerpoint/2010/main" val="17724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17</a:t>
            </a:fld>
            <a:endParaRPr lang="en-US" sz="2000" b="1" dirty="0">
              <a:solidFill>
                <a:schemeClr val="bg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EA80811-2868-4FD3-91D0-BAE89DE9128E}"/>
              </a:ext>
            </a:extLst>
          </p:cNvPr>
          <p:cNvPicPr>
            <a:picLocks noChangeAspect="1"/>
          </p:cNvPicPr>
          <p:nvPr/>
        </p:nvPicPr>
        <p:blipFill>
          <a:blip r:embed="rId2"/>
          <a:stretch>
            <a:fillRect/>
          </a:stretch>
        </p:blipFill>
        <p:spPr>
          <a:xfrm>
            <a:off x="304800" y="391551"/>
            <a:ext cx="4267200" cy="2895600"/>
          </a:xfrm>
          <a:prstGeom prst="rect">
            <a:avLst/>
          </a:prstGeom>
        </p:spPr>
      </p:pic>
      <p:pic>
        <p:nvPicPr>
          <p:cNvPr id="11" name="Picture 10">
            <a:extLst>
              <a:ext uri="{FF2B5EF4-FFF2-40B4-BE49-F238E27FC236}">
                <a16:creationId xmlns:a16="http://schemas.microsoft.com/office/drawing/2014/main" id="{3DA0DA9D-6589-4E65-AAE2-31E915F6F77B}"/>
              </a:ext>
            </a:extLst>
          </p:cNvPr>
          <p:cNvPicPr>
            <a:picLocks noChangeAspect="1"/>
          </p:cNvPicPr>
          <p:nvPr/>
        </p:nvPicPr>
        <p:blipFill>
          <a:blip r:embed="rId3"/>
          <a:stretch>
            <a:fillRect/>
          </a:stretch>
        </p:blipFill>
        <p:spPr>
          <a:xfrm>
            <a:off x="673783" y="3429000"/>
            <a:ext cx="3605349" cy="1280160"/>
          </a:xfrm>
          <a:prstGeom prst="rect">
            <a:avLst/>
          </a:prstGeom>
        </p:spPr>
      </p:pic>
      <p:pic>
        <p:nvPicPr>
          <p:cNvPr id="13" name="Picture 12">
            <a:extLst>
              <a:ext uri="{FF2B5EF4-FFF2-40B4-BE49-F238E27FC236}">
                <a16:creationId xmlns:a16="http://schemas.microsoft.com/office/drawing/2014/main" id="{A4B16704-0C97-467A-9940-10FF34BC9401}"/>
              </a:ext>
            </a:extLst>
          </p:cNvPr>
          <p:cNvPicPr>
            <a:picLocks noChangeAspect="1"/>
          </p:cNvPicPr>
          <p:nvPr/>
        </p:nvPicPr>
        <p:blipFill>
          <a:blip r:embed="rId4"/>
          <a:stretch>
            <a:fillRect/>
          </a:stretch>
        </p:blipFill>
        <p:spPr>
          <a:xfrm>
            <a:off x="673783" y="4981135"/>
            <a:ext cx="4410551" cy="822960"/>
          </a:xfrm>
          <a:prstGeom prst="rect">
            <a:avLst/>
          </a:prstGeom>
        </p:spPr>
      </p:pic>
      <p:cxnSp>
        <p:nvCxnSpPr>
          <p:cNvPr id="16" name="Straight Connector 15">
            <a:extLst>
              <a:ext uri="{FF2B5EF4-FFF2-40B4-BE49-F238E27FC236}">
                <a16:creationId xmlns:a16="http://schemas.microsoft.com/office/drawing/2014/main" id="{9883F76A-B959-4B3C-8795-6BC07B8B85BC}"/>
              </a:ext>
            </a:extLst>
          </p:cNvPr>
          <p:cNvCxnSpPr/>
          <p:nvPr/>
        </p:nvCxnSpPr>
        <p:spPr>
          <a:xfrm>
            <a:off x="5699620"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4174E68-2340-4FB7-9477-0C9D52AC08DC}"/>
              </a:ext>
            </a:extLst>
          </p:cNvPr>
          <p:cNvSpPr txBox="1"/>
          <p:nvPr/>
        </p:nvSpPr>
        <p:spPr>
          <a:xfrm>
            <a:off x="6377786" y="212853"/>
            <a:ext cx="5364032" cy="400110"/>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endParaRPr lang="en-US" sz="2000" b="1" dirty="0">
              <a:solidFill>
                <a:schemeClr val="accent6">
                  <a:lumMod val="50000"/>
                </a:schemeClr>
              </a:solidFill>
            </a:endParaRPr>
          </a:p>
        </p:txBody>
      </p:sp>
      <p:grpSp>
        <p:nvGrpSpPr>
          <p:cNvPr id="19" name="Group 18">
            <a:extLst>
              <a:ext uri="{FF2B5EF4-FFF2-40B4-BE49-F238E27FC236}">
                <a16:creationId xmlns:a16="http://schemas.microsoft.com/office/drawing/2014/main" id="{A1C6DA8B-5B15-4886-BD0F-6C569A6AC623}"/>
              </a:ext>
            </a:extLst>
          </p:cNvPr>
          <p:cNvGrpSpPr/>
          <p:nvPr/>
        </p:nvGrpSpPr>
        <p:grpSpPr>
          <a:xfrm>
            <a:off x="6470163" y="771224"/>
            <a:ext cx="4324144" cy="3395003"/>
            <a:chOff x="6470163" y="1997612"/>
            <a:chExt cx="4324144" cy="3395003"/>
          </a:xfrm>
        </p:grpSpPr>
        <p:pic>
          <p:nvPicPr>
            <p:cNvPr id="15" name="Picture 14">
              <a:extLst>
                <a:ext uri="{FF2B5EF4-FFF2-40B4-BE49-F238E27FC236}">
                  <a16:creationId xmlns:a16="http://schemas.microsoft.com/office/drawing/2014/main" id="{3E02269E-C763-45F5-BD95-BF00314CB4A9}"/>
                </a:ext>
              </a:extLst>
            </p:cNvPr>
            <p:cNvPicPr>
              <a:picLocks noChangeAspect="1"/>
            </p:cNvPicPr>
            <p:nvPr/>
          </p:nvPicPr>
          <p:blipFill>
            <a:blip r:embed="rId5"/>
            <a:stretch>
              <a:fillRect/>
            </a:stretch>
          </p:blipFill>
          <p:spPr>
            <a:xfrm>
              <a:off x="6632416" y="2177487"/>
              <a:ext cx="4161891" cy="3200400"/>
            </a:xfrm>
            <a:prstGeom prst="rect">
              <a:avLst/>
            </a:prstGeom>
          </p:spPr>
        </p:pic>
        <p:sp>
          <p:nvSpPr>
            <p:cNvPr id="18" name="Rectangle 17">
              <a:extLst>
                <a:ext uri="{FF2B5EF4-FFF2-40B4-BE49-F238E27FC236}">
                  <a16:creationId xmlns:a16="http://schemas.microsoft.com/office/drawing/2014/main" id="{5C863DE0-CCDB-49F6-918B-00BFF907DB20}"/>
                </a:ext>
              </a:extLst>
            </p:cNvPr>
            <p:cNvSpPr/>
            <p:nvPr/>
          </p:nvSpPr>
          <p:spPr>
            <a:xfrm>
              <a:off x="6470163" y="1997612"/>
              <a:ext cx="3067732" cy="339500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8ABDF4D9-AEAC-4CC4-8EA1-1F9C61FA8F18}"/>
              </a:ext>
            </a:extLst>
          </p:cNvPr>
          <p:cNvSpPr txBox="1"/>
          <p:nvPr/>
        </p:nvSpPr>
        <p:spPr>
          <a:xfrm>
            <a:off x="6014705" y="5785038"/>
            <a:ext cx="5994305" cy="52322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800" b="1" i="0" dirty="0">
                <a:solidFill>
                  <a:srgbClr val="FF0066"/>
                </a:solidFill>
                <a:effectLst/>
              </a:rPr>
              <a:t>Practice Book </a:t>
            </a:r>
            <a:r>
              <a:rPr lang="en-US" sz="2800" b="1" dirty="0">
                <a:solidFill>
                  <a:srgbClr val="C00000"/>
                </a:solidFill>
              </a:rPr>
              <a:t>[</a:t>
            </a:r>
            <a:r>
              <a:rPr lang="en-US" sz="2800" b="1" dirty="0">
                <a:solidFill>
                  <a:srgbClr val="0000CC"/>
                </a:solidFill>
              </a:rPr>
              <a:t>Ch 9</a:t>
            </a:r>
            <a:r>
              <a:rPr lang="en-US" sz="2800" b="1" dirty="0">
                <a:solidFill>
                  <a:srgbClr val="C00000"/>
                </a:solidFill>
              </a:rPr>
              <a:t>] </a:t>
            </a:r>
            <a:r>
              <a:rPr lang="en-US" sz="2800" b="1" i="0" dirty="0">
                <a:solidFill>
                  <a:srgbClr val="FF0066"/>
                </a:solidFill>
                <a:effectLst/>
              </a:rPr>
              <a:t>Problem</a:t>
            </a:r>
            <a:r>
              <a:rPr lang="en-US" sz="2800" b="1" i="0" dirty="0">
                <a:solidFill>
                  <a:srgbClr val="C00000"/>
                </a:solidFill>
                <a:effectLst/>
              </a:rPr>
              <a:t>: 7 ~ 15</a:t>
            </a:r>
            <a:endParaRPr lang="en-US" sz="2800" b="0" i="0" dirty="0">
              <a:solidFill>
                <a:srgbClr val="C00000"/>
              </a:solidFill>
              <a:effectLst/>
            </a:endParaRPr>
          </a:p>
        </p:txBody>
      </p:sp>
    </p:spTree>
    <p:extLst>
      <p:ext uri="{BB962C8B-B14F-4D97-AF65-F5344CB8AC3E}">
        <p14:creationId xmlns:p14="http://schemas.microsoft.com/office/powerpoint/2010/main" val="134699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1012390" y="2621087"/>
            <a:ext cx="10167219" cy="807913"/>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4800" b="1" dirty="0">
                <a:solidFill>
                  <a:srgbClr val="0000CC"/>
                </a:solidFill>
                <a:latin typeface="Times New Roman" panose="02020603050405020304" pitchFamily="18" charset="0"/>
                <a:cs typeface="Times New Roman" panose="02020603050405020304" pitchFamily="18" charset="0"/>
              </a:rPr>
              <a:t>9.2 SUPERPOSITION THEOREM</a:t>
            </a:r>
            <a:endParaRPr lang="en-US" sz="4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1402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3028760-F4EE-4470-AEFC-1CBC6B2D100C}"/>
              </a:ext>
            </a:extLst>
          </p:cNvPr>
          <p:cNvSpPr txBox="1"/>
          <p:nvPr/>
        </p:nvSpPr>
        <p:spPr>
          <a:xfrm>
            <a:off x="368581" y="745611"/>
            <a:ext cx="11454837" cy="1200329"/>
          </a:xfrm>
          <a:prstGeom prst="rect">
            <a:avLst/>
          </a:prstGeom>
          <a:noFill/>
        </p:spPr>
        <p:txBody>
          <a:bodyPr wrap="square">
            <a:spAutoFit/>
          </a:bodyPr>
          <a:lstStyle/>
          <a:p>
            <a:pPr algn="just"/>
            <a:r>
              <a:rPr lang="en-US" sz="2400" b="1" i="0" dirty="0">
                <a:solidFill>
                  <a:schemeClr val="accent6">
                    <a:lumMod val="50000"/>
                  </a:schemeClr>
                </a:solidFill>
                <a:effectLst/>
              </a:rPr>
              <a:t>The current through, or voltage across, an element in a linear bilateral network is equal to the algebraic sum of the currents or voltages produced independently by each source.</a:t>
            </a:r>
            <a:endParaRPr lang="en-US" sz="2400" b="1" dirty="0">
              <a:solidFill>
                <a:schemeClr val="accent6">
                  <a:lumMod val="50000"/>
                </a:schemeClr>
              </a:solidFill>
            </a:endParaRPr>
          </a:p>
        </p:txBody>
      </p:sp>
      <p:sp>
        <p:nvSpPr>
          <p:cNvPr id="6" name="Rectangle 5">
            <a:extLst>
              <a:ext uri="{FF2B5EF4-FFF2-40B4-BE49-F238E27FC236}">
                <a16:creationId xmlns:a16="http://schemas.microsoft.com/office/drawing/2014/main" id="{D78C3B6F-AF09-4600-9980-B21810EE2C5F}"/>
              </a:ext>
            </a:extLst>
          </p:cNvPr>
          <p:cNvSpPr/>
          <p:nvPr/>
        </p:nvSpPr>
        <p:spPr>
          <a:xfrm>
            <a:off x="1745083" y="2086723"/>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Steps to Apply Superposition Theorem</a:t>
            </a:r>
            <a:endParaRPr lang="en-US" sz="2400" dirty="0"/>
          </a:p>
        </p:txBody>
      </p:sp>
      <p:graphicFrame>
        <p:nvGraphicFramePr>
          <p:cNvPr id="7" name="Table 6">
            <a:extLst>
              <a:ext uri="{FF2B5EF4-FFF2-40B4-BE49-F238E27FC236}">
                <a16:creationId xmlns:a16="http://schemas.microsoft.com/office/drawing/2014/main" id="{B4BBAF08-A1E7-4828-B9E0-565AA0A94C7A}"/>
              </a:ext>
            </a:extLst>
          </p:cNvPr>
          <p:cNvGraphicFramePr>
            <a:graphicFrameLocks noGrp="1"/>
          </p:cNvGraphicFramePr>
          <p:nvPr>
            <p:extLst>
              <p:ext uri="{D42A27DB-BD31-4B8C-83A1-F6EECF244321}">
                <p14:modId xmlns:p14="http://schemas.microsoft.com/office/powerpoint/2010/main" val="4049266613"/>
              </p:ext>
            </p:extLst>
          </p:nvPr>
        </p:nvGraphicFramePr>
        <p:xfrm>
          <a:off x="578136" y="2680222"/>
          <a:ext cx="7505690" cy="3657600"/>
        </p:xfrm>
        <a:graphic>
          <a:graphicData uri="http://schemas.openxmlformats.org/drawingml/2006/table">
            <a:tbl>
              <a:tblPr firstRow="1" firstCol="1" bandRow="1">
                <a:tableStyleId>{5C22544A-7EE6-4342-B048-85BDC9FD1C3A}</a:tableStyleId>
              </a:tblPr>
              <a:tblGrid>
                <a:gridCol w="1210908">
                  <a:extLst>
                    <a:ext uri="{9D8B030D-6E8A-4147-A177-3AD203B41FA5}">
                      <a16:colId xmlns:a16="http://schemas.microsoft.com/office/drawing/2014/main" val="20000"/>
                    </a:ext>
                  </a:extLst>
                </a:gridCol>
                <a:gridCol w="6294782">
                  <a:extLst>
                    <a:ext uri="{9D8B030D-6E8A-4147-A177-3AD203B41FA5}">
                      <a16:colId xmlns:a16="http://schemas.microsoft.com/office/drawing/2014/main" val="20001"/>
                    </a:ext>
                  </a:extLst>
                </a:gridCol>
              </a:tblGrid>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1</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Select a single source acting alone. </a:t>
                      </a:r>
                      <a:r>
                        <a:rPr lang="en-US" sz="2000" b="1" dirty="0">
                          <a:solidFill>
                            <a:srgbClr val="FF0000"/>
                          </a:solidFill>
                          <a:effectLst/>
                          <a:latin typeface="Times New Roman" pitchFamily="18" charset="0"/>
                          <a:cs typeface="Times New Roman" pitchFamily="18" charset="0"/>
                        </a:rPr>
                        <a:t>Short the other voltage sources to make voltage is zero</a:t>
                      </a:r>
                      <a:r>
                        <a:rPr lang="en-US" sz="2000" b="1" dirty="0">
                          <a:solidFill>
                            <a:schemeClr val="tx1"/>
                          </a:solidFill>
                          <a:effectLst/>
                          <a:latin typeface="Times New Roman" pitchFamily="18" charset="0"/>
                          <a:cs typeface="Times New Roman" pitchFamily="18" charset="0"/>
                        </a:rPr>
                        <a:t> and </a:t>
                      </a:r>
                      <a:r>
                        <a:rPr lang="en-US" sz="2000" b="1" dirty="0">
                          <a:solidFill>
                            <a:srgbClr val="FF0000"/>
                          </a:solidFill>
                          <a:effectLst/>
                          <a:latin typeface="Times New Roman" pitchFamily="18" charset="0"/>
                          <a:cs typeface="Times New Roman" pitchFamily="18" charset="0"/>
                        </a:rPr>
                        <a:t>open the current sources to make current is zero</a:t>
                      </a:r>
                      <a:r>
                        <a:rPr lang="en-US" sz="2000" b="1" dirty="0">
                          <a:solidFill>
                            <a:schemeClr val="tx1"/>
                          </a:solidFill>
                          <a:effectLst/>
                          <a:latin typeface="Times New Roman" pitchFamily="18" charset="0"/>
                          <a:cs typeface="Times New Roman" pitchFamily="18" charset="0"/>
                        </a:rPr>
                        <a:t>, if internal resistance/</a:t>
                      </a:r>
                      <a:r>
                        <a:rPr lang="en-US" sz="2000" b="1" dirty="0">
                          <a:solidFill>
                            <a:srgbClr val="0000CC"/>
                          </a:solidFill>
                          <a:effectLst/>
                          <a:latin typeface="Times New Roman" pitchFamily="18" charset="0"/>
                          <a:cs typeface="Times New Roman" pitchFamily="18" charset="0"/>
                        </a:rPr>
                        <a:t>impedances</a:t>
                      </a:r>
                      <a:r>
                        <a:rPr lang="en-US" sz="2000" b="1" dirty="0">
                          <a:solidFill>
                            <a:schemeClr val="tx1"/>
                          </a:solidFill>
                          <a:effectLst/>
                          <a:latin typeface="Times New Roman" pitchFamily="18" charset="0"/>
                          <a:cs typeface="Times New Roman" pitchFamily="18" charset="0"/>
                        </a:rPr>
                        <a:t> are not known. If known, replace them by their internal impedances.</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0"/>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2</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Find the current through or the voltage across the required element, due to the source under consideration, using a suitable simplification technique.</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1"/>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3</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Repeat the above two steps for all the sources.</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2"/>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4</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Add all the individual effects produced by individual sources, to obtained the total current in or voltage across the element.</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05FD2DAE-DD49-41E7-966E-CF6E61D2C2DE}"/>
              </a:ext>
            </a:extLst>
          </p:cNvPr>
          <p:cNvSpPr/>
          <p:nvPr/>
        </p:nvSpPr>
        <p:spPr>
          <a:xfrm>
            <a:off x="2883714" y="230046"/>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Statement of Superposition Theorem</a:t>
            </a:r>
            <a:endParaRPr lang="en-US" sz="2400" dirty="0"/>
          </a:p>
        </p:txBody>
      </p:sp>
      <p:grpSp>
        <p:nvGrpSpPr>
          <p:cNvPr id="2" name="Group 1">
            <a:extLst>
              <a:ext uri="{FF2B5EF4-FFF2-40B4-BE49-F238E27FC236}">
                <a16:creationId xmlns:a16="http://schemas.microsoft.com/office/drawing/2014/main" id="{F10A772B-8BB6-46B5-B802-59984E6D147D}"/>
              </a:ext>
            </a:extLst>
          </p:cNvPr>
          <p:cNvGrpSpPr/>
          <p:nvPr/>
        </p:nvGrpSpPr>
        <p:grpSpPr>
          <a:xfrm>
            <a:off x="8378677" y="4163619"/>
            <a:ext cx="3314700" cy="2009775"/>
            <a:chOff x="8378677" y="4163619"/>
            <a:chExt cx="3314700" cy="2009775"/>
          </a:xfrm>
        </p:grpSpPr>
        <p:pic>
          <p:nvPicPr>
            <p:cNvPr id="12" name="Picture 11">
              <a:extLst>
                <a:ext uri="{FF2B5EF4-FFF2-40B4-BE49-F238E27FC236}">
                  <a16:creationId xmlns:a16="http://schemas.microsoft.com/office/drawing/2014/main" id="{B15C52FE-529F-41A3-8B94-153AEF864DE0}"/>
                </a:ext>
              </a:extLst>
            </p:cNvPr>
            <p:cNvPicPr>
              <a:picLocks noChangeAspect="1"/>
            </p:cNvPicPr>
            <p:nvPr/>
          </p:nvPicPr>
          <p:blipFill>
            <a:blip r:embed="rId2"/>
            <a:stretch>
              <a:fillRect/>
            </a:stretch>
          </p:blipFill>
          <p:spPr>
            <a:xfrm>
              <a:off x="8378677" y="4163619"/>
              <a:ext cx="3314700" cy="2009775"/>
            </a:xfrm>
            <a:prstGeom prst="rect">
              <a:avLst/>
            </a:prstGeom>
          </p:spPr>
        </p:pic>
        <p:sp>
          <p:nvSpPr>
            <p:cNvPr id="13" name="TextBox 12">
              <a:extLst>
                <a:ext uri="{FF2B5EF4-FFF2-40B4-BE49-F238E27FC236}">
                  <a16:creationId xmlns:a16="http://schemas.microsoft.com/office/drawing/2014/main" id="{4A068AC7-89E0-454E-82D6-E5998B600B87}"/>
                </a:ext>
              </a:extLst>
            </p:cNvPr>
            <p:cNvSpPr txBox="1"/>
            <p:nvPr/>
          </p:nvSpPr>
          <p:spPr>
            <a:xfrm>
              <a:off x="10384125" y="4915443"/>
              <a:ext cx="840467" cy="400110"/>
            </a:xfrm>
            <a:prstGeom prst="rect">
              <a:avLst/>
            </a:prstGeom>
            <a:noFill/>
          </p:spPr>
          <p:txBody>
            <a:bodyPr wrap="square">
              <a:spAutoFit/>
            </a:bodyPr>
            <a:lstStyle/>
            <a:p>
              <a:pPr algn="just"/>
              <a:r>
                <a:rPr lang="en-US" sz="2000" b="1" i="1" dirty="0">
                  <a:solidFill>
                    <a:srgbClr val="0066FF"/>
                  </a:solidFill>
                  <a:effectLst/>
                </a:rPr>
                <a:t>I</a:t>
              </a:r>
              <a:r>
                <a:rPr lang="en-US" sz="2000" b="1" i="0" dirty="0">
                  <a:solidFill>
                    <a:srgbClr val="0066FF"/>
                  </a:solidFill>
                  <a:effectLst/>
                </a:rPr>
                <a:t> = 0</a:t>
              </a:r>
              <a:endParaRPr lang="en-US" sz="2000" b="1" dirty="0">
                <a:solidFill>
                  <a:srgbClr val="0066FF"/>
                </a:solidFill>
              </a:endParaRPr>
            </a:p>
          </p:txBody>
        </p:sp>
      </p:grpSp>
      <p:grpSp>
        <p:nvGrpSpPr>
          <p:cNvPr id="4" name="Group 3">
            <a:extLst>
              <a:ext uri="{FF2B5EF4-FFF2-40B4-BE49-F238E27FC236}">
                <a16:creationId xmlns:a16="http://schemas.microsoft.com/office/drawing/2014/main" id="{26B9B261-BE85-4697-9F2A-C2D8A004901F}"/>
              </a:ext>
            </a:extLst>
          </p:cNvPr>
          <p:cNvGrpSpPr/>
          <p:nvPr/>
        </p:nvGrpSpPr>
        <p:grpSpPr>
          <a:xfrm>
            <a:off x="8560284" y="1840447"/>
            <a:ext cx="3084541" cy="2019300"/>
            <a:chOff x="8560284" y="1840447"/>
            <a:chExt cx="3084541" cy="2019300"/>
          </a:xfrm>
        </p:grpSpPr>
        <p:pic>
          <p:nvPicPr>
            <p:cNvPr id="10" name="Picture 9">
              <a:extLst>
                <a:ext uri="{FF2B5EF4-FFF2-40B4-BE49-F238E27FC236}">
                  <a16:creationId xmlns:a16="http://schemas.microsoft.com/office/drawing/2014/main" id="{66E51670-7ACB-4203-A9F9-107B70752DAE}"/>
                </a:ext>
              </a:extLst>
            </p:cNvPr>
            <p:cNvPicPr>
              <a:picLocks noChangeAspect="1"/>
            </p:cNvPicPr>
            <p:nvPr/>
          </p:nvPicPr>
          <p:blipFill>
            <a:blip r:embed="rId3"/>
            <a:stretch>
              <a:fillRect/>
            </a:stretch>
          </p:blipFill>
          <p:spPr>
            <a:xfrm>
              <a:off x="8560284" y="1840447"/>
              <a:ext cx="2943225" cy="2019300"/>
            </a:xfrm>
            <a:prstGeom prst="rect">
              <a:avLst/>
            </a:prstGeom>
          </p:spPr>
        </p:pic>
        <p:sp>
          <p:nvSpPr>
            <p:cNvPr id="11" name="TextBox 10">
              <a:extLst>
                <a:ext uri="{FF2B5EF4-FFF2-40B4-BE49-F238E27FC236}">
                  <a16:creationId xmlns:a16="http://schemas.microsoft.com/office/drawing/2014/main" id="{D84571FD-D273-4B27-BBA5-77D4CA26C9C7}"/>
                </a:ext>
              </a:extLst>
            </p:cNvPr>
            <p:cNvSpPr txBox="1"/>
            <p:nvPr/>
          </p:nvSpPr>
          <p:spPr>
            <a:xfrm>
              <a:off x="10804358" y="3073656"/>
              <a:ext cx="840467" cy="400110"/>
            </a:xfrm>
            <a:prstGeom prst="rect">
              <a:avLst/>
            </a:prstGeom>
            <a:noFill/>
          </p:spPr>
          <p:txBody>
            <a:bodyPr wrap="square">
              <a:spAutoFit/>
            </a:bodyPr>
            <a:lstStyle/>
            <a:p>
              <a:pPr algn="just"/>
              <a:r>
                <a:rPr lang="en-US" sz="2000" b="1" i="1" dirty="0">
                  <a:solidFill>
                    <a:srgbClr val="0066FF"/>
                  </a:solidFill>
                  <a:effectLst/>
                </a:rPr>
                <a:t>E</a:t>
              </a:r>
              <a:r>
                <a:rPr lang="en-US" sz="2000" b="1" i="0" dirty="0">
                  <a:solidFill>
                    <a:srgbClr val="0066FF"/>
                  </a:solidFill>
                  <a:effectLst/>
                </a:rPr>
                <a:t> = 0</a:t>
              </a:r>
              <a:endParaRPr lang="en-US" sz="2000" b="1" dirty="0">
                <a:solidFill>
                  <a:srgbClr val="0066FF"/>
                </a:solidFill>
              </a:endParaRPr>
            </a:p>
          </p:txBody>
        </p:sp>
      </p:grpSp>
    </p:spTree>
    <p:extLst>
      <p:ext uri="{BB962C8B-B14F-4D97-AF65-F5344CB8AC3E}">
        <p14:creationId xmlns:p14="http://schemas.microsoft.com/office/powerpoint/2010/main" val="28660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4</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4B7B906-6D09-4713-A16E-9669915BB995}"/>
              </a:ext>
            </a:extLst>
          </p:cNvPr>
          <p:cNvPicPr>
            <a:picLocks noChangeAspect="1"/>
          </p:cNvPicPr>
          <p:nvPr/>
        </p:nvPicPr>
        <p:blipFill>
          <a:blip r:embed="rId2"/>
          <a:stretch>
            <a:fillRect/>
          </a:stretch>
        </p:blipFill>
        <p:spPr>
          <a:xfrm>
            <a:off x="213633" y="294141"/>
            <a:ext cx="7410450" cy="638175"/>
          </a:xfrm>
          <a:prstGeom prst="rect">
            <a:avLst/>
          </a:prstGeom>
        </p:spPr>
      </p:pic>
      <p:pic>
        <p:nvPicPr>
          <p:cNvPr id="6" name="Picture 5">
            <a:extLst>
              <a:ext uri="{FF2B5EF4-FFF2-40B4-BE49-F238E27FC236}">
                <a16:creationId xmlns:a16="http://schemas.microsoft.com/office/drawing/2014/main" id="{ED89443D-2BE1-40F6-841A-056FE1225250}"/>
              </a:ext>
            </a:extLst>
          </p:cNvPr>
          <p:cNvPicPr>
            <a:picLocks noChangeAspect="1"/>
          </p:cNvPicPr>
          <p:nvPr/>
        </p:nvPicPr>
        <p:blipFill>
          <a:blip r:embed="rId3"/>
          <a:stretch>
            <a:fillRect/>
          </a:stretch>
        </p:blipFill>
        <p:spPr>
          <a:xfrm>
            <a:off x="7923892" y="126773"/>
            <a:ext cx="3543300" cy="2105025"/>
          </a:xfrm>
          <a:prstGeom prst="rect">
            <a:avLst/>
          </a:prstGeom>
        </p:spPr>
      </p:pic>
      <p:sp>
        <p:nvSpPr>
          <p:cNvPr id="7" name="TextBox 6">
            <a:extLst>
              <a:ext uri="{FF2B5EF4-FFF2-40B4-BE49-F238E27FC236}">
                <a16:creationId xmlns:a16="http://schemas.microsoft.com/office/drawing/2014/main" id="{8AA0E263-7991-46D9-8BAB-873FDCC75435}"/>
              </a:ext>
            </a:extLst>
          </p:cNvPr>
          <p:cNvSpPr txBox="1"/>
          <p:nvPr/>
        </p:nvSpPr>
        <p:spPr>
          <a:xfrm>
            <a:off x="213633" y="1320484"/>
            <a:ext cx="6927396" cy="400110"/>
          </a:xfrm>
          <a:prstGeom prst="rect">
            <a:avLst/>
          </a:prstGeom>
          <a:noFill/>
        </p:spPr>
        <p:txBody>
          <a:bodyPr wrap="square">
            <a:spAutoFit/>
          </a:bodyPr>
          <a:lstStyle/>
          <a:p>
            <a:pPr algn="just"/>
            <a:r>
              <a:rPr lang="en-US" sz="2000" b="1" i="0" dirty="0">
                <a:solidFill>
                  <a:srgbClr val="0000CC"/>
                </a:solidFill>
                <a:effectLst/>
              </a:rPr>
              <a:t>Solution</a:t>
            </a:r>
            <a:r>
              <a:rPr lang="en-US" sz="2000" b="0" i="0" dirty="0">
                <a:solidFill>
                  <a:srgbClr val="242021"/>
                </a:solidFill>
                <a:effectLst/>
              </a:rPr>
              <a:t>: Consider </a:t>
            </a:r>
            <a:r>
              <a:rPr lang="en-US" sz="2000" b="0" i="1" dirty="0">
                <a:solidFill>
                  <a:srgbClr val="242021"/>
                </a:solidFill>
                <a:effectLst/>
              </a:rPr>
              <a:t>E</a:t>
            </a:r>
            <a:r>
              <a:rPr lang="en-US" sz="2000" b="0" i="0" dirty="0">
                <a:solidFill>
                  <a:srgbClr val="242021"/>
                </a:solidFill>
                <a:effectLst/>
              </a:rPr>
              <a:t> then and </a:t>
            </a:r>
            <a:r>
              <a:rPr lang="en-US" sz="2000" b="0" i="1" dirty="0">
                <a:solidFill>
                  <a:srgbClr val="242021"/>
                </a:solidFill>
                <a:effectLst/>
              </a:rPr>
              <a:t>I</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pic>
        <p:nvPicPr>
          <p:cNvPr id="9" name="Picture 8">
            <a:extLst>
              <a:ext uri="{FF2B5EF4-FFF2-40B4-BE49-F238E27FC236}">
                <a16:creationId xmlns:a16="http://schemas.microsoft.com/office/drawing/2014/main" id="{6CF1CC0D-CEEF-4D79-B92C-678A86E1646E}"/>
              </a:ext>
            </a:extLst>
          </p:cNvPr>
          <p:cNvPicPr>
            <a:picLocks noChangeAspect="1"/>
          </p:cNvPicPr>
          <p:nvPr/>
        </p:nvPicPr>
        <p:blipFill>
          <a:blip r:embed="rId4"/>
          <a:stretch>
            <a:fillRect/>
          </a:stretch>
        </p:blipFill>
        <p:spPr>
          <a:xfrm>
            <a:off x="1009650" y="1768667"/>
            <a:ext cx="3467100" cy="1924050"/>
          </a:xfrm>
          <a:prstGeom prst="rect">
            <a:avLst/>
          </a:prstGeom>
        </p:spPr>
      </p:pic>
      <p:pic>
        <p:nvPicPr>
          <p:cNvPr id="11" name="Picture 10">
            <a:extLst>
              <a:ext uri="{FF2B5EF4-FFF2-40B4-BE49-F238E27FC236}">
                <a16:creationId xmlns:a16="http://schemas.microsoft.com/office/drawing/2014/main" id="{BCA6C883-44E9-4AA2-9443-3B35A0EE769D}"/>
              </a:ext>
            </a:extLst>
          </p:cNvPr>
          <p:cNvPicPr>
            <a:picLocks noChangeAspect="1"/>
          </p:cNvPicPr>
          <p:nvPr/>
        </p:nvPicPr>
        <p:blipFill>
          <a:blip r:embed="rId5"/>
          <a:stretch>
            <a:fillRect/>
          </a:stretch>
        </p:blipFill>
        <p:spPr>
          <a:xfrm>
            <a:off x="4900158" y="2170977"/>
            <a:ext cx="2600325" cy="666750"/>
          </a:xfrm>
          <a:prstGeom prst="rect">
            <a:avLst/>
          </a:prstGeom>
        </p:spPr>
      </p:pic>
      <p:sp>
        <p:nvSpPr>
          <p:cNvPr id="12" name="TextBox 11">
            <a:extLst>
              <a:ext uri="{FF2B5EF4-FFF2-40B4-BE49-F238E27FC236}">
                <a16:creationId xmlns:a16="http://schemas.microsoft.com/office/drawing/2014/main" id="{35073DD5-42FC-4AE1-9E54-9CBCB0092884}"/>
              </a:ext>
            </a:extLst>
          </p:cNvPr>
          <p:cNvSpPr txBox="1"/>
          <p:nvPr/>
        </p:nvSpPr>
        <p:spPr>
          <a:xfrm>
            <a:off x="351519" y="3692717"/>
            <a:ext cx="4580616" cy="400110"/>
          </a:xfrm>
          <a:prstGeom prst="rect">
            <a:avLst/>
          </a:prstGeom>
          <a:no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I</a:t>
            </a:r>
            <a:r>
              <a:rPr lang="en-US" sz="2000" b="0" i="0" dirty="0">
                <a:solidFill>
                  <a:srgbClr val="242021"/>
                </a:solidFill>
                <a:effectLst/>
              </a:rPr>
              <a:t> then and </a:t>
            </a:r>
            <a:r>
              <a:rPr lang="en-US" sz="2000" b="0" i="1" dirty="0">
                <a:solidFill>
                  <a:srgbClr val="242021"/>
                </a:solidFill>
                <a:effectLst/>
              </a:rPr>
              <a:t>E</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a:t>
            </a:r>
            <a:endParaRPr lang="en-US" sz="2000" dirty="0"/>
          </a:p>
        </p:txBody>
      </p:sp>
      <p:pic>
        <p:nvPicPr>
          <p:cNvPr id="14" name="Picture 13">
            <a:extLst>
              <a:ext uri="{FF2B5EF4-FFF2-40B4-BE49-F238E27FC236}">
                <a16:creationId xmlns:a16="http://schemas.microsoft.com/office/drawing/2014/main" id="{8D6BFE57-B177-4EA1-8FF0-3D6AA15E8FB2}"/>
              </a:ext>
            </a:extLst>
          </p:cNvPr>
          <p:cNvPicPr>
            <a:picLocks noChangeAspect="1"/>
          </p:cNvPicPr>
          <p:nvPr/>
        </p:nvPicPr>
        <p:blipFill>
          <a:blip r:embed="rId6"/>
          <a:stretch>
            <a:fillRect/>
          </a:stretch>
        </p:blipFill>
        <p:spPr>
          <a:xfrm>
            <a:off x="1059089" y="4112044"/>
            <a:ext cx="3429000" cy="2129099"/>
          </a:xfrm>
          <a:prstGeom prst="rect">
            <a:avLst/>
          </a:prstGeom>
        </p:spPr>
      </p:pic>
      <p:pic>
        <p:nvPicPr>
          <p:cNvPr id="16" name="Picture 15">
            <a:extLst>
              <a:ext uri="{FF2B5EF4-FFF2-40B4-BE49-F238E27FC236}">
                <a16:creationId xmlns:a16="http://schemas.microsoft.com/office/drawing/2014/main" id="{CED7B58C-41CE-4F1E-8356-0749A58FACF9}"/>
              </a:ext>
            </a:extLst>
          </p:cNvPr>
          <p:cNvPicPr>
            <a:picLocks noChangeAspect="1"/>
          </p:cNvPicPr>
          <p:nvPr/>
        </p:nvPicPr>
        <p:blipFill>
          <a:blip r:embed="rId7"/>
          <a:stretch>
            <a:fillRect/>
          </a:stretch>
        </p:blipFill>
        <p:spPr>
          <a:xfrm>
            <a:off x="4524710" y="4203921"/>
            <a:ext cx="3838575" cy="733425"/>
          </a:xfrm>
          <a:prstGeom prst="rect">
            <a:avLst/>
          </a:prstGeom>
        </p:spPr>
      </p:pic>
      <p:sp>
        <p:nvSpPr>
          <p:cNvPr id="17" name="TextBox 16">
            <a:extLst>
              <a:ext uri="{FF2B5EF4-FFF2-40B4-BE49-F238E27FC236}">
                <a16:creationId xmlns:a16="http://schemas.microsoft.com/office/drawing/2014/main" id="{A3E1556F-8D75-48B6-BF8C-11D91E4D8DB8}"/>
              </a:ext>
            </a:extLst>
          </p:cNvPr>
          <p:cNvSpPr txBox="1"/>
          <p:nvPr/>
        </p:nvSpPr>
        <p:spPr>
          <a:xfrm>
            <a:off x="7226299" y="5255956"/>
            <a:ext cx="4240893" cy="400110"/>
          </a:xfrm>
          <a:prstGeom prst="rect">
            <a:avLst/>
          </a:prstGeom>
          <a:noFill/>
        </p:spPr>
        <p:txBody>
          <a:bodyPr wrap="square">
            <a:spAutoFit/>
          </a:bodyPr>
          <a:lstStyle/>
          <a:p>
            <a:pPr algn="just"/>
            <a:r>
              <a:rPr lang="en-US" sz="2000" b="0" i="0" dirty="0">
                <a:solidFill>
                  <a:srgbClr val="242021"/>
                </a:solidFill>
                <a:effectLst/>
              </a:rPr>
              <a:t>According to Superposition Theorem:</a:t>
            </a:r>
            <a:endParaRPr lang="en-US" sz="2000" dirty="0"/>
          </a:p>
        </p:txBody>
      </p:sp>
      <p:pic>
        <p:nvPicPr>
          <p:cNvPr id="19" name="Picture 18">
            <a:extLst>
              <a:ext uri="{FF2B5EF4-FFF2-40B4-BE49-F238E27FC236}">
                <a16:creationId xmlns:a16="http://schemas.microsoft.com/office/drawing/2014/main" id="{D7850F3A-55A8-46D8-8AE3-D370A19C0642}"/>
              </a:ext>
            </a:extLst>
          </p:cNvPr>
          <p:cNvPicPr>
            <a:picLocks noChangeAspect="1"/>
          </p:cNvPicPr>
          <p:nvPr/>
        </p:nvPicPr>
        <p:blipFill>
          <a:blip r:embed="rId8"/>
          <a:stretch>
            <a:fillRect/>
          </a:stretch>
        </p:blipFill>
        <p:spPr>
          <a:xfrm>
            <a:off x="7396508" y="5726072"/>
            <a:ext cx="3448050" cy="391900"/>
          </a:xfrm>
          <a:prstGeom prst="rect">
            <a:avLst/>
          </a:prstGeom>
        </p:spPr>
      </p:pic>
    </p:spTree>
    <p:extLst>
      <p:ext uri="{BB962C8B-B14F-4D97-AF65-F5344CB8AC3E}">
        <p14:creationId xmlns:p14="http://schemas.microsoft.com/office/powerpoint/2010/main" val="12290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5</a:t>
            </a:fld>
            <a:endParaRPr lang="en-US" sz="20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DA66F2D-3507-4E9C-BC7A-38E0E92E4BF2}"/>
              </a:ext>
            </a:extLst>
          </p:cNvPr>
          <p:cNvPicPr>
            <a:picLocks noChangeAspect="1"/>
          </p:cNvPicPr>
          <p:nvPr/>
        </p:nvPicPr>
        <p:blipFill>
          <a:blip r:embed="rId2"/>
          <a:stretch>
            <a:fillRect/>
          </a:stretch>
        </p:blipFill>
        <p:spPr>
          <a:xfrm>
            <a:off x="318673" y="278296"/>
            <a:ext cx="5591175" cy="762000"/>
          </a:xfrm>
          <a:prstGeom prst="rect">
            <a:avLst/>
          </a:prstGeom>
        </p:spPr>
      </p:pic>
      <p:pic>
        <p:nvPicPr>
          <p:cNvPr id="10" name="Picture 9">
            <a:extLst>
              <a:ext uri="{FF2B5EF4-FFF2-40B4-BE49-F238E27FC236}">
                <a16:creationId xmlns:a16="http://schemas.microsoft.com/office/drawing/2014/main" id="{592BBDFE-5129-4627-991A-875B7F67E338}"/>
              </a:ext>
            </a:extLst>
          </p:cNvPr>
          <p:cNvPicPr>
            <a:picLocks noChangeAspect="1"/>
          </p:cNvPicPr>
          <p:nvPr/>
        </p:nvPicPr>
        <p:blipFill>
          <a:blip r:embed="rId3"/>
          <a:stretch>
            <a:fillRect/>
          </a:stretch>
        </p:blipFill>
        <p:spPr>
          <a:xfrm>
            <a:off x="1087299" y="1040296"/>
            <a:ext cx="3152775" cy="1828800"/>
          </a:xfrm>
          <a:prstGeom prst="rect">
            <a:avLst/>
          </a:prstGeom>
        </p:spPr>
      </p:pic>
      <p:pic>
        <p:nvPicPr>
          <p:cNvPr id="15" name="Picture 14">
            <a:extLst>
              <a:ext uri="{FF2B5EF4-FFF2-40B4-BE49-F238E27FC236}">
                <a16:creationId xmlns:a16="http://schemas.microsoft.com/office/drawing/2014/main" id="{511D5345-9866-4777-90F3-E8942CD8BE68}"/>
              </a:ext>
            </a:extLst>
          </p:cNvPr>
          <p:cNvPicPr>
            <a:picLocks noChangeAspect="1"/>
          </p:cNvPicPr>
          <p:nvPr/>
        </p:nvPicPr>
        <p:blipFill>
          <a:blip r:embed="rId4"/>
          <a:stretch>
            <a:fillRect/>
          </a:stretch>
        </p:blipFill>
        <p:spPr>
          <a:xfrm>
            <a:off x="371060" y="3124614"/>
            <a:ext cx="5057775" cy="314325"/>
          </a:xfrm>
          <a:prstGeom prst="rect">
            <a:avLst/>
          </a:prstGeom>
        </p:spPr>
      </p:pic>
      <p:pic>
        <p:nvPicPr>
          <p:cNvPr id="20" name="Picture 19">
            <a:extLst>
              <a:ext uri="{FF2B5EF4-FFF2-40B4-BE49-F238E27FC236}">
                <a16:creationId xmlns:a16="http://schemas.microsoft.com/office/drawing/2014/main" id="{F9491F0D-68E1-4269-8B0E-5E4B8753FE27}"/>
              </a:ext>
            </a:extLst>
          </p:cNvPr>
          <p:cNvPicPr>
            <a:picLocks noChangeAspect="1"/>
          </p:cNvPicPr>
          <p:nvPr/>
        </p:nvPicPr>
        <p:blipFill>
          <a:blip r:embed="rId5"/>
          <a:stretch>
            <a:fillRect/>
          </a:stretch>
        </p:blipFill>
        <p:spPr>
          <a:xfrm>
            <a:off x="453473" y="3717648"/>
            <a:ext cx="3333750" cy="2057400"/>
          </a:xfrm>
          <a:prstGeom prst="rect">
            <a:avLst/>
          </a:prstGeom>
        </p:spPr>
      </p:pic>
      <p:cxnSp>
        <p:nvCxnSpPr>
          <p:cNvPr id="21" name="Straight Connector 20">
            <a:extLst>
              <a:ext uri="{FF2B5EF4-FFF2-40B4-BE49-F238E27FC236}">
                <a16:creationId xmlns:a16="http://schemas.microsoft.com/office/drawing/2014/main" id="{A3AEAA3D-F19E-4193-BFBD-3C8A87251E27}"/>
              </a:ext>
            </a:extLst>
          </p:cNvPr>
          <p:cNvCxnSpPr/>
          <p:nvPr/>
        </p:nvCxnSpPr>
        <p:spPr>
          <a:xfrm>
            <a:off x="603685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F6A28BE-D99E-45C4-B4A2-56D65A13A2FE}"/>
              </a:ext>
            </a:extLst>
          </p:cNvPr>
          <p:cNvPicPr>
            <a:picLocks noChangeAspect="1"/>
          </p:cNvPicPr>
          <p:nvPr/>
        </p:nvPicPr>
        <p:blipFill>
          <a:blip r:embed="rId6"/>
          <a:stretch>
            <a:fillRect/>
          </a:stretch>
        </p:blipFill>
        <p:spPr>
          <a:xfrm>
            <a:off x="3914360" y="3846029"/>
            <a:ext cx="1514475" cy="1971675"/>
          </a:xfrm>
          <a:prstGeom prst="rect">
            <a:avLst/>
          </a:prstGeom>
        </p:spPr>
      </p:pic>
      <p:pic>
        <p:nvPicPr>
          <p:cNvPr id="29" name="Picture 28">
            <a:extLst>
              <a:ext uri="{FF2B5EF4-FFF2-40B4-BE49-F238E27FC236}">
                <a16:creationId xmlns:a16="http://schemas.microsoft.com/office/drawing/2014/main" id="{A58E5AF1-63A1-45CA-9113-644CA1ECB545}"/>
              </a:ext>
            </a:extLst>
          </p:cNvPr>
          <p:cNvPicPr>
            <a:picLocks noChangeAspect="1"/>
          </p:cNvPicPr>
          <p:nvPr/>
        </p:nvPicPr>
        <p:blipFill>
          <a:blip r:embed="rId7"/>
          <a:stretch>
            <a:fillRect/>
          </a:stretch>
        </p:blipFill>
        <p:spPr>
          <a:xfrm>
            <a:off x="6076611" y="659296"/>
            <a:ext cx="3352800" cy="2009775"/>
          </a:xfrm>
          <a:prstGeom prst="rect">
            <a:avLst/>
          </a:prstGeom>
        </p:spPr>
      </p:pic>
      <p:pic>
        <p:nvPicPr>
          <p:cNvPr id="31" name="Picture 30">
            <a:extLst>
              <a:ext uri="{FF2B5EF4-FFF2-40B4-BE49-F238E27FC236}">
                <a16:creationId xmlns:a16="http://schemas.microsoft.com/office/drawing/2014/main" id="{78E6DEE6-4A59-46B6-BA40-1155D8A927AE}"/>
              </a:ext>
            </a:extLst>
          </p:cNvPr>
          <p:cNvPicPr>
            <a:picLocks noChangeAspect="1"/>
          </p:cNvPicPr>
          <p:nvPr/>
        </p:nvPicPr>
        <p:blipFill>
          <a:blip r:embed="rId8"/>
          <a:stretch>
            <a:fillRect/>
          </a:stretch>
        </p:blipFill>
        <p:spPr>
          <a:xfrm>
            <a:off x="6163863" y="271670"/>
            <a:ext cx="4019550" cy="295275"/>
          </a:xfrm>
          <a:prstGeom prst="rect">
            <a:avLst/>
          </a:prstGeom>
        </p:spPr>
      </p:pic>
      <p:pic>
        <p:nvPicPr>
          <p:cNvPr id="33" name="Picture 32">
            <a:extLst>
              <a:ext uri="{FF2B5EF4-FFF2-40B4-BE49-F238E27FC236}">
                <a16:creationId xmlns:a16="http://schemas.microsoft.com/office/drawing/2014/main" id="{C55ECF78-D8E4-4615-86B5-43E1FCCAB0BB}"/>
              </a:ext>
            </a:extLst>
          </p:cNvPr>
          <p:cNvPicPr>
            <a:picLocks noChangeAspect="1"/>
          </p:cNvPicPr>
          <p:nvPr/>
        </p:nvPicPr>
        <p:blipFill>
          <a:blip r:embed="rId9"/>
          <a:stretch>
            <a:fillRect/>
          </a:stretch>
        </p:blipFill>
        <p:spPr>
          <a:xfrm>
            <a:off x="10183413" y="639418"/>
            <a:ext cx="1476375" cy="1828800"/>
          </a:xfrm>
          <a:prstGeom prst="rect">
            <a:avLst/>
          </a:prstGeom>
        </p:spPr>
      </p:pic>
      <p:pic>
        <p:nvPicPr>
          <p:cNvPr id="35" name="Picture 34">
            <a:extLst>
              <a:ext uri="{FF2B5EF4-FFF2-40B4-BE49-F238E27FC236}">
                <a16:creationId xmlns:a16="http://schemas.microsoft.com/office/drawing/2014/main" id="{BC0CFBEB-03A7-4DC5-97EF-941CA0643838}"/>
              </a:ext>
            </a:extLst>
          </p:cNvPr>
          <p:cNvPicPr>
            <a:picLocks noChangeAspect="1"/>
          </p:cNvPicPr>
          <p:nvPr/>
        </p:nvPicPr>
        <p:blipFill>
          <a:blip r:embed="rId10"/>
          <a:stretch>
            <a:fillRect/>
          </a:stretch>
        </p:blipFill>
        <p:spPr>
          <a:xfrm>
            <a:off x="6205275" y="2986708"/>
            <a:ext cx="4162425" cy="257175"/>
          </a:xfrm>
          <a:prstGeom prst="rect">
            <a:avLst/>
          </a:prstGeom>
        </p:spPr>
      </p:pic>
      <p:pic>
        <p:nvPicPr>
          <p:cNvPr id="37" name="Picture 36">
            <a:extLst>
              <a:ext uri="{FF2B5EF4-FFF2-40B4-BE49-F238E27FC236}">
                <a16:creationId xmlns:a16="http://schemas.microsoft.com/office/drawing/2014/main" id="{EF97C715-F55D-4655-A570-9A6FCEC36D6F}"/>
              </a:ext>
            </a:extLst>
          </p:cNvPr>
          <p:cNvPicPr>
            <a:picLocks noChangeAspect="1"/>
          </p:cNvPicPr>
          <p:nvPr/>
        </p:nvPicPr>
        <p:blipFill>
          <a:blip r:embed="rId11"/>
          <a:stretch>
            <a:fillRect/>
          </a:stretch>
        </p:blipFill>
        <p:spPr>
          <a:xfrm>
            <a:off x="6101092" y="3250508"/>
            <a:ext cx="3105150" cy="1952625"/>
          </a:xfrm>
          <a:prstGeom prst="rect">
            <a:avLst/>
          </a:prstGeom>
        </p:spPr>
      </p:pic>
      <p:pic>
        <p:nvPicPr>
          <p:cNvPr id="39" name="Picture 38">
            <a:extLst>
              <a:ext uri="{FF2B5EF4-FFF2-40B4-BE49-F238E27FC236}">
                <a16:creationId xmlns:a16="http://schemas.microsoft.com/office/drawing/2014/main" id="{E6BE1F19-2E30-46AA-B38A-EA7BEBC5D0A2}"/>
              </a:ext>
            </a:extLst>
          </p:cNvPr>
          <p:cNvPicPr>
            <a:picLocks noChangeAspect="1"/>
          </p:cNvPicPr>
          <p:nvPr/>
        </p:nvPicPr>
        <p:blipFill>
          <a:blip r:embed="rId12"/>
          <a:stretch>
            <a:fillRect/>
          </a:stretch>
        </p:blipFill>
        <p:spPr>
          <a:xfrm>
            <a:off x="9027987" y="4103411"/>
            <a:ext cx="2628900" cy="2219325"/>
          </a:xfrm>
          <a:prstGeom prst="rect">
            <a:avLst/>
          </a:prstGeom>
        </p:spPr>
      </p:pic>
    </p:spTree>
    <p:extLst>
      <p:ext uri="{BB962C8B-B14F-4D97-AF65-F5344CB8AC3E}">
        <p14:creationId xmlns:p14="http://schemas.microsoft.com/office/powerpoint/2010/main" val="30145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6</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67D6F11-FF9B-445F-B60C-85BE0B0787EB}"/>
              </a:ext>
            </a:extLst>
          </p:cNvPr>
          <p:cNvPicPr>
            <a:picLocks noChangeAspect="1"/>
          </p:cNvPicPr>
          <p:nvPr/>
        </p:nvPicPr>
        <p:blipFill>
          <a:blip r:embed="rId2"/>
          <a:stretch>
            <a:fillRect/>
          </a:stretch>
        </p:blipFill>
        <p:spPr>
          <a:xfrm>
            <a:off x="3395460" y="265043"/>
            <a:ext cx="2370665" cy="1463040"/>
          </a:xfrm>
          <a:prstGeom prst="rect">
            <a:avLst/>
          </a:prstGeom>
        </p:spPr>
      </p:pic>
      <p:pic>
        <p:nvPicPr>
          <p:cNvPr id="4" name="Picture 3">
            <a:extLst>
              <a:ext uri="{FF2B5EF4-FFF2-40B4-BE49-F238E27FC236}">
                <a16:creationId xmlns:a16="http://schemas.microsoft.com/office/drawing/2014/main" id="{9D5A2633-CFD6-4270-9E34-93071973756E}"/>
              </a:ext>
            </a:extLst>
          </p:cNvPr>
          <p:cNvPicPr>
            <a:picLocks noChangeAspect="1"/>
          </p:cNvPicPr>
          <p:nvPr/>
        </p:nvPicPr>
        <p:blipFill>
          <a:blip r:embed="rId3"/>
          <a:stretch>
            <a:fillRect/>
          </a:stretch>
        </p:blipFill>
        <p:spPr>
          <a:xfrm>
            <a:off x="6096000" y="265043"/>
            <a:ext cx="2440712" cy="1463040"/>
          </a:xfrm>
          <a:prstGeom prst="rect">
            <a:avLst/>
          </a:prstGeom>
        </p:spPr>
      </p:pic>
      <p:pic>
        <p:nvPicPr>
          <p:cNvPr id="6" name="Picture 5">
            <a:extLst>
              <a:ext uri="{FF2B5EF4-FFF2-40B4-BE49-F238E27FC236}">
                <a16:creationId xmlns:a16="http://schemas.microsoft.com/office/drawing/2014/main" id="{D2DA2E43-3B3B-4EDF-AE85-544F362F8E34}"/>
              </a:ext>
            </a:extLst>
          </p:cNvPr>
          <p:cNvPicPr>
            <a:picLocks noChangeAspect="1"/>
          </p:cNvPicPr>
          <p:nvPr/>
        </p:nvPicPr>
        <p:blipFill>
          <a:blip r:embed="rId4"/>
          <a:stretch>
            <a:fillRect/>
          </a:stretch>
        </p:blipFill>
        <p:spPr>
          <a:xfrm>
            <a:off x="490953" y="265043"/>
            <a:ext cx="2522219" cy="1463040"/>
          </a:xfrm>
          <a:prstGeom prst="rect">
            <a:avLst/>
          </a:prstGeom>
        </p:spPr>
      </p:pic>
      <p:pic>
        <p:nvPicPr>
          <p:cNvPr id="7" name="Picture 6">
            <a:extLst>
              <a:ext uri="{FF2B5EF4-FFF2-40B4-BE49-F238E27FC236}">
                <a16:creationId xmlns:a16="http://schemas.microsoft.com/office/drawing/2014/main" id="{8A48C726-0853-490E-81A1-07677441E255}"/>
              </a:ext>
            </a:extLst>
          </p:cNvPr>
          <p:cNvPicPr>
            <a:picLocks noChangeAspect="1"/>
          </p:cNvPicPr>
          <p:nvPr/>
        </p:nvPicPr>
        <p:blipFill>
          <a:blip r:embed="rId5"/>
          <a:stretch>
            <a:fillRect/>
          </a:stretch>
        </p:blipFill>
        <p:spPr>
          <a:xfrm>
            <a:off x="8866587" y="265043"/>
            <a:ext cx="2326590" cy="1463040"/>
          </a:xfrm>
          <a:prstGeom prst="rect">
            <a:avLst/>
          </a:prstGeom>
        </p:spPr>
      </p:pic>
      <p:pic>
        <p:nvPicPr>
          <p:cNvPr id="8" name="Picture 7">
            <a:extLst>
              <a:ext uri="{FF2B5EF4-FFF2-40B4-BE49-F238E27FC236}">
                <a16:creationId xmlns:a16="http://schemas.microsoft.com/office/drawing/2014/main" id="{3087BF27-E6C6-46FF-89AD-84D7E87D4788}"/>
              </a:ext>
            </a:extLst>
          </p:cNvPr>
          <p:cNvPicPr>
            <a:picLocks noChangeAspect="1"/>
          </p:cNvPicPr>
          <p:nvPr/>
        </p:nvPicPr>
        <p:blipFill>
          <a:blip r:embed="rId6"/>
          <a:stretch>
            <a:fillRect/>
          </a:stretch>
        </p:blipFill>
        <p:spPr>
          <a:xfrm>
            <a:off x="5051955" y="4304839"/>
            <a:ext cx="6303524" cy="1645920"/>
          </a:xfrm>
          <a:prstGeom prst="rect">
            <a:avLst/>
          </a:prstGeom>
        </p:spPr>
      </p:pic>
      <p:pic>
        <p:nvPicPr>
          <p:cNvPr id="10" name="Picture 9">
            <a:extLst>
              <a:ext uri="{FF2B5EF4-FFF2-40B4-BE49-F238E27FC236}">
                <a16:creationId xmlns:a16="http://schemas.microsoft.com/office/drawing/2014/main" id="{66975FAA-7000-42E2-BFDE-CD985B657E15}"/>
              </a:ext>
            </a:extLst>
          </p:cNvPr>
          <p:cNvPicPr>
            <a:picLocks noChangeAspect="1"/>
          </p:cNvPicPr>
          <p:nvPr/>
        </p:nvPicPr>
        <p:blipFill>
          <a:blip r:embed="rId7"/>
          <a:stretch>
            <a:fillRect/>
          </a:stretch>
        </p:blipFill>
        <p:spPr>
          <a:xfrm>
            <a:off x="721001" y="2095850"/>
            <a:ext cx="5581650" cy="1695450"/>
          </a:xfrm>
          <a:prstGeom prst="rect">
            <a:avLst/>
          </a:prstGeom>
        </p:spPr>
      </p:pic>
    </p:spTree>
    <p:extLst>
      <p:ext uri="{BB962C8B-B14F-4D97-AF65-F5344CB8AC3E}">
        <p14:creationId xmlns:p14="http://schemas.microsoft.com/office/powerpoint/2010/main" val="20328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7</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C3F80FA-0527-4DCB-AC86-1EEF17D2D9FB}"/>
              </a:ext>
            </a:extLst>
          </p:cNvPr>
          <p:cNvPicPr>
            <a:picLocks noChangeAspect="1"/>
          </p:cNvPicPr>
          <p:nvPr/>
        </p:nvPicPr>
        <p:blipFill>
          <a:blip r:embed="rId2"/>
          <a:stretch>
            <a:fillRect/>
          </a:stretch>
        </p:blipFill>
        <p:spPr>
          <a:xfrm>
            <a:off x="156255" y="771751"/>
            <a:ext cx="5057775" cy="2295525"/>
          </a:xfrm>
          <a:prstGeom prst="rect">
            <a:avLst/>
          </a:prstGeom>
        </p:spPr>
      </p:pic>
      <p:sp>
        <p:nvSpPr>
          <p:cNvPr id="21" name="TextBox 20">
            <a:extLst>
              <a:ext uri="{FF2B5EF4-FFF2-40B4-BE49-F238E27FC236}">
                <a16:creationId xmlns:a16="http://schemas.microsoft.com/office/drawing/2014/main" id="{BECC86C0-BD1E-47C3-A153-68C1D99613FF}"/>
              </a:ext>
            </a:extLst>
          </p:cNvPr>
          <p:cNvSpPr txBox="1"/>
          <p:nvPr/>
        </p:nvSpPr>
        <p:spPr>
          <a:xfrm>
            <a:off x="457202" y="3004141"/>
            <a:ext cx="4959700" cy="707886"/>
          </a:xfrm>
          <a:prstGeom prst="rect">
            <a:avLst/>
          </a:prstGeom>
          <a:noFill/>
        </p:spPr>
        <p:txBody>
          <a:bodyPr wrap="square">
            <a:spAutoFit/>
          </a:bodyPr>
          <a:lstStyle/>
          <a:p>
            <a:pPr algn="just"/>
            <a:r>
              <a:rPr lang="en-US" sz="2000" b="1" i="0" dirty="0">
                <a:solidFill>
                  <a:srgbClr val="0000CC"/>
                </a:solidFill>
                <a:effectLst/>
              </a:rPr>
              <a:t>Solution:</a:t>
            </a:r>
            <a:r>
              <a:rPr lang="en-US" sz="2000" b="0" i="0" dirty="0">
                <a:solidFill>
                  <a:srgbClr val="242021"/>
                </a:solidFill>
                <a:effectLst/>
              </a:rPr>
              <a:t> Consider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grpSp>
        <p:nvGrpSpPr>
          <p:cNvPr id="23" name="Group 22">
            <a:extLst>
              <a:ext uri="{FF2B5EF4-FFF2-40B4-BE49-F238E27FC236}">
                <a16:creationId xmlns:a16="http://schemas.microsoft.com/office/drawing/2014/main" id="{D937E65A-79A3-4F9F-BF9F-9AEAD5F4EADB}"/>
              </a:ext>
            </a:extLst>
          </p:cNvPr>
          <p:cNvGrpSpPr/>
          <p:nvPr/>
        </p:nvGrpSpPr>
        <p:grpSpPr>
          <a:xfrm>
            <a:off x="291646" y="3674382"/>
            <a:ext cx="4765387" cy="2266950"/>
            <a:chOff x="291646" y="3674382"/>
            <a:chExt cx="4765387" cy="2266950"/>
          </a:xfrm>
        </p:grpSpPr>
        <p:pic>
          <p:nvPicPr>
            <p:cNvPr id="7" name="Picture 6">
              <a:extLst>
                <a:ext uri="{FF2B5EF4-FFF2-40B4-BE49-F238E27FC236}">
                  <a16:creationId xmlns:a16="http://schemas.microsoft.com/office/drawing/2014/main" id="{2FDE3FDF-831B-46B6-83B4-3485B6F8A7D2}"/>
                </a:ext>
              </a:extLst>
            </p:cNvPr>
            <p:cNvPicPr>
              <a:picLocks noChangeAspect="1"/>
            </p:cNvPicPr>
            <p:nvPr/>
          </p:nvPicPr>
          <p:blipFill>
            <a:blip r:embed="rId3"/>
            <a:stretch>
              <a:fillRect/>
            </a:stretch>
          </p:blipFill>
          <p:spPr>
            <a:xfrm>
              <a:off x="291646" y="3674382"/>
              <a:ext cx="4438650" cy="2266950"/>
            </a:xfrm>
            <a:prstGeom prst="rect">
              <a:avLst/>
            </a:prstGeom>
          </p:spPr>
        </p:pic>
        <p:sp>
          <p:nvSpPr>
            <p:cNvPr id="8" name="Oval 7">
              <a:extLst>
                <a:ext uri="{FF2B5EF4-FFF2-40B4-BE49-F238E27FC236}">
                  <a16:creationId xmlns:a16="http://schemas.microsoft.com/office/drawing/2014/main" id="{CD9E7797-36B1-47FE-927E-AE048F8DD1FC}"/>
                </a:ext>
              </a:extLst>
            </p:cNvPr>
            <p:cNvSpPr/>
            <p:nvPr/>
          </p:nvSpPr>
          <p:spPr>
            <a:xfrm>
              <a:off x="4528456" y="4252685"/>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638AC1-E0B2-4CE0-B4D4-B08F572FDFF2}"/>
                </a:ext>
              </a:extLst>
            </p:cNvPr>
            <p:cNvSpPr/>
            <p:nvPr/>
          </p:nvSpPr>
          <p:spPr>
            <a:xfrm>
              <a:off x="4521202" y="5101769"/>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C65EFE-F888-4C14-B6BE-86F3C2A016B7}"/>
                </a:ext>
              </a:extLst>
            </p:cNvPr>
            <p:cNvSpPr/>
            <p:nvPr/>
          </p:nvSpPr>
          <p:spPr>
            <a:xfrm>
              <a:off x="1995713" y="4738916"/>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B0196CC-B719-490A-8C26-112FE8D4600A}"/>
                </a:ext>
              </a:extLst>
            </p:cNvPr>
            <p:cNvSpPr/>
            <p:nvPr/>
          </p:nvSpPr>
          <p:spPr>
            <a:xfrm>
              <a:off x="1988457" y="5399316"/>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B19A1EE-BA90-4FE8-B207-13C9B1DCEB62}"/>
                </a:ext>
              </a:extLst>
            </p:cNvPr>
            <p:cNvSpPr txBox="1"/>
            <p:nvPr/>
          </p:nvSpPr>
          <p:spPr>
            <a:xfrm>
              <a:off x="4232107" y="4554901"/>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I</a:t>
              </a:r>
              <a:r>
                <a:rPr lang="en-US" sz="2000" b="0" baseline="-25000" dirty="0">
                  <a:solidFill>
                    <a:srgbClr val="0066FF"/>
                  </a:solidFill>
                  <a:effectLst/>
                </a:rPr>
                <a:t>3</a:t>
              </a:r>
              <a:r>
                <a:rPr lang="en-US" sz="2000" b="0" i="0" dirty="0">
                  <a:solidFill>
                    <a:srgbClr val="0066FF"/>
                  </a:solidFill>
                  <a:effectLst/>
                </a:rPr>
                <a:t> = 0</a:t>
              </a:r>
              <a:endParaRPr lang="en-US" sz="2000" dirty="0">
                <a:solidFill>
                  <a:srgbClr val="0066FF"/>
                </a:solidFill>
              </a:endParaRPr>
            </a:p>
          </p:txBody>
        </p:sp>
        <p:sp>
          <p:nvSpPr>
            <p:cNvPr id="13" name="TextBox 12">
              <a:extLst>
                <a:ext uri="{FF2B5EF4-FFF2-40B4-BE49-F238E27FC236}">
                  <a16:creationId xmlns:a16="http://schemas.microsoft.com/office/drawing/2014/main" id="{D30CBC51-A73D-41E7-8E81-450430A9D8CA}"/>
                </a:ext>
              </a:extLst>
            </p:cNvPr>
            <p:cNvSpPr txBox="1"/>
            <p:nvPr/>
          </p:nvSpPr>
          <p:spPr>
            <a:xfrm>
              <a:off x="2098508" y="4941149"/>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2</a:t>
              </a:r>
              <a:r>
                <a:rPr lang="en-US" sz="2000" b="0" i="0" dirty="0">
                  <a:solidFill>
                    <a:srgbClr val="0066FF"/>
                  </a:solidFill>
                  <a:effectLst/>
                </a:rPr>
                <a:t> = 0</a:t>
              </a:r>
              <a:endParaRPr lang="en-US" sz="2000" dirty="0">
                <a:solidFill>
                  <a:srgbClr val="0066FF"/>
                </a:solidFill>
              </a:endParaRPr>
            </a:p>
          </p:txBody>
        </p:sp>
        <p:cxnSp>
          <p:nvCxnSpPr>
            <p:cNvPr id="19" name="Straight Connector 18">
              <a:extLst>
                <a:ext uri="{FF2B5EF4-FFF2-40B4-BE49-F238E27FC236}">
                  <a16:creationId xmlns:a16="http://schemas.microsoft.com/office/drawing/2014/main" id="{1A609D47-E60B-49F1-B1F3-07E63D1D0BA7}"/>
                </a:ext>
              </a:extLst>
            </p:cNvPr>
            <p:cNvCxnSpPr/>
            <p:nvPr/>
          </p:nvCxnSpPr>
          <p:spPr>
            <a:xfrm>
              <a:off x="2061028" y="4766126"/>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B6E0154-E43A-4304-B0E9-81165753AEC5}"/>
                </a:ext>
              </a:extLst>
            </p:cNvPr>
            <p:cNvSpPr txBox="1"/>
            <p:nvPr/>
          </p:nvSpPr>
          <p:spPr>
            <a:xfrm>
              <a:off x="2525485" y="4497496"/>
              <a:ext cx="824926" cy="400110"/>
            </a:xfrm>
            <a:prstGeom prst="rect">
              <a:avLst/>
            </a:prstGeom>
            <a:noFill/>
          </p:spPr>
          <p:txBody>
            <a:bodyPr wrap="square">
              <a:spAutoFit/>
            </a:bodyPr>
            <a:lstStyle/>
            <a:p>
              <a:pPr algn="ctr"/>
              <a:r>
                <a:rPr lang="en-US" sz="2000" b="0" i="1" dirty="0">
                  <a:solidFill>
                    <a:srgbClr val="0066FF"/>
                  </a:solidFill>
                  <a:effectLst/>
                </a:rPr>
                <a:t>V</a:t>
              </a:r>
              <a:r>
                <a:rPr lang="en-US" sz="2000" b="0" baseline="-25000" dirty="0">
                  <a:solidFill>
                    <a:srgbClr val="0066FF"/>
                  </a:solidFill>
                  <a:effectLst/>
                </a:rPr>
                <a:t>31</a:t>
              </a:r>
              <a:endParaRPr lang="en-US" sz="2000" dirty="0">
                <a:solidFill>
                  <a:srgbClr val="0066FF"/>
                </a:solidFill>
              </a:endParaRPr>
            </a:p>
          </p:txBody>
        </p:sp>
      </p:grpSp>
      <p:graphicFrame>
        <p:nvGraphicFramePr>
          <p:cNvPr id="24" name="Object 23">
            <a:extLst>
              <a:ext uri="{FF2B5EF4-FFF2-40B4-BE49-F238E27FC236}">
                <a16:creationId xmlns:a16="http://schemas.microsoft.com/office/drawing/2014/main" id="{14D93E75-59EC-45EF-8154-5830C1AA9AF2}"/>
              </a:ext>
            </a:extLst>
          </p:cNvPr>
          <p:cNvGraphicFramePr>
            <a:graphicFrameLocks noChangeAspect="1"/>
          </p:cNvGraphicFramePr>
          <p:nvPr/>
        </p:nvGraphicFramePr>
        <p:xfrm>
          <a:off x="5715969" y="777711"/>
          <a:ext cx="2540000" cy="673100"/>
        </p:xfrm>
        <a:graphic>
          <a:graphicData uri="http://schemas.openxmlformats.org/presentationml/2006/ole">
            <mc:AlternateContent xmlns:mc="http://schemas.openxmlformats.org/markup-compatibility/2006">
              <mc:Choice xmlns:v="urn:schemas-microsoft-com:vml" Requires="v">
                <p:oleObj name="Equation" r:id="rId4" imgW="2539800" imgH="672840" progId="Equation.3">
                  <p:embed/>
                </p:oleObj>
              </mc:Choice>
              <mc:Fallback>
                <p:oleObj name="Equation" r:id="rId4" imgW="2539800" imgH="672840" progId="Equation.3">
                  <p:embed/>
                  <p:pic>
                    <p:nvPicPr>
                      <p:cNvPr id="24" name="Object 23">
                        <a:extLst>
                          <a:ext uri="{FF2B5EF4-FFF2-40B4-BE49-F238E27FC236}">
                            <a16:creationId xmlns:a16="http://schemas.microsoft.com/office/drawing/2014/main" id="{14D93E75-59EC-45EF-8154-5830C1AA9AF2}"/>
                          </a:ext>
                        </a:extLst>
                      </p:cNvPr>
                      <p:cNvPicPr/>
                      <p:nvPr/>
                    </p:nvPicPr>
                    <p:blipFill>
                      <a:blip r:embed="rId5"/>
                      <a:stretch>
                        <a:fillRect/>
                      </a:stretch>
                    </p:blipFill>
                    <p:spPr>
                      <a:xfrm>
                        <a:off x="5715969" y="777711"/>
                        <a:ext cx="2540000" cy="673100"/>
                      </a:xfrm>
                      <a:prstGeom prst="rect">
                        <a:avLst/>
                      </a:prstGeom>
                      <a:noFill/>
                    </p:spPr>
                  </p:pic>
                </p:oleObj>
              </mc:Fallback>
            </mc:AlternateContent>
          </a:graphicData>
        </a:graphic>
      </p:graphicFrame>
      <p:cxnSp>
        <p:nvCxnSpPr>
          <p:cNvPr id="25" name="Straight Connector 24">
            <a:extLst>
              <a:ext uri="{FF2B5EF4-FFF2-40B4-BE49-F238E27FC236}">
                <a16:creationId xmlns:a16="http://schemas.microsoft.com/office/drawing/2014/main" id="{E429BAEE-4760-403A-A003-4F36E83761D4}"/>
              </a:ext>
            </a:extLst>
          </p:cNvPr>
          <p:cNvCxnSpPr/>
          <p:nvPr/>
        </p:nvCxnSpPr>
        <p:spPr>
          <a:xfrm>
            <a:off x="5558972" y="356661"/>
            <a:ext cx="0" cy="603504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A19531D-80D9-48F0-9E82-FE2E21AD13F3}"/>
              </a:ext>
            </a:extLst>
          </p:cNvPr>
          <p:cNvSpPr txBox="1"/>
          <p:nvPr/>
        </p:nvSpPr>
        <p:spPr>
          <a:xfrm>
            <a:off x="457202" y="170471"/>
            <a:ext cx="8919027" cy="400110"/>
          </a:xfrm>
          <a:prstGeom prst="rect">
            <a:avLst/>
          </a:prstGeom>
          <a:solidFill>
            <a:schemeClr val="bg1"/>
          </a:solidFill>
        </p:spPr>
        <p:txBody>
          <a:bodyPr wrap="square">
            <a:spAutoFit/>
          </a:bodyPr>
          <a:lstStyle/>
          <a:p>
            <a:pPr algn="just"/>
            <a:r>
              <a:rPr lang="en-US" sz="2000" b="1" i="0" dirty="0">
                <a:solidFill>
                  <a:srgbClr val="FF0000"/>
                </a:solidFill>
                <a:effectLst/>
              </a:rPr>
              <a:t>Example 9.2.1</a:t>
            </a:r>
            <a:r>
              <a:rPr lang="en-US" sz="2000" b="1" i="0" dirty="0">
                <a:solidFill>
                  <a:srgbClr val="0166B3"/>
                </a:solidFill>
                <a:effectLst/>
              </a:rPr>
              <a:t> </a:t>
            </a:r>
            <a:r>
              <a:rPr lang="en-US" sz="2000" b="0" i="0" dirty="0">
                <a:solidFill>
                  <a:srgbClr val="242021"/>
                </a:solidFill>
                <a:effectLst/>
              </a:rPr>
              <a:t>Using superposition, find the voltage </a:t>
            </a:r>
            <a:r>
              <a:rPr lang="en-US" sz="2000" b="0" i="1" dirty="0">
                <a:solidFill>
                  <a:srgbClr val="242021"/>
                </a:solidFill>
                <a:effectLst/>
              </a:rPr>
              <a:t>V</a:t>
            </a:r>
            <a:r>
              <a:rPr lang="en-US" sz="2000" b="0" baseline="-25000" dirty="0">
                <a:solidFill>
                  <a:srgbClr val="242021"/>
                </a:solidFill>
                <a:effectLst/>
              </a:rPr>
              <a:t>3</a:t>
            </a:r>
            <a:r>
              <a:rPr lang="en-US" sz="2000" b="0" i="0" dirty="0">
                <a:solidFill>
                  <a:srgbClr val="242021"/>
                </a:solidFill>
                <a:effectLst/>
              </a:rPr>
              <a:t> for the following network.</a:t>
            </a:r>
            <a:endParaRPr lang="en-US" sz="2000" dirty="0"/>
          </a:p>
        </p:txBody>
      </p:sp>
      <p:graphicFrame>
        <p:nvGraphicFramePr>
          <p:cNvPr id="27" name="Object 26">
            <a:extLst>
              <a:ext uri="{FF2B5EF4-FFF2-40B4-BE49-F238E27FC236}">
                <a16:creationId xmlns:a16="http://schemas.microsoft.com/office/drawing/2014/main" id="{6B3D1830-98D6-4701-9D5B-90F7BB703991}"/>
              </a:ext>
            </a:extLst>
          </p:cNvPr>
          <p:cNvGraphicFramePr>
            <a:graphicFrameLocks noChangeAspect="1"/>
          </p:cNvGraphicFramePr>
          <p:nvPr/>
        </p:nvGraphicFramePr>
        <p:xfrm>
          <a:off x="5701043" y="1450811"/>
          <a:ext cx="2590800" cy="774700"/>
        </p:xfrm>
        <a:graphic>
          <a:graphicData uri="http://schemas.openxmlformats.org/presentationml/2006/ole">
            <mc:AlternateContent xmlns:mc="http://schemas.openxmlformats.org/markup-compatibility/2006">
              <mc:Choice xmlns:v="urn:schemas-microsoft-com:vml" Requires="v">
                <p:oleObj name="Equation" r:id="rId6" imgW="2590560" imgH="774360" progId="Equation.3">
                  <p:embed/>
                </p:oleObj>
              </mc:Choice>
              <mc:Fallback>
                <p:oleObj name="Equation" r:id="rId6" imgW="2590560" imgH="774360" progId="Equation.3">
                  <p:embed/>
                  <p:pic>
                    <p:nvPicPr>
                      <p:cNvPr id="27" name="Object 26">
                        <a:extLst>
                          <a:ext uri="{FF2B5EF4-FFF2-40B4-BE49-F238E27FC236}">
                            <a16:creationId xmlns:a16="http://schemas.microsoft.com/office/drawing/2014/main" id="{6B3D1830-98D6-4701-9D5B-90F7BB703991}"/>
                          </a:ext>
                        </a:extLst>
                      </p:cNvPr>
                      <p:cNvPicPr/>
                      <p:nvPr/>
                    </p:nvPicPr>
                    <p:blipFill>
                      <a:blip r:embed="rId7"/>
                      <a:stretch>
                        <a:fillRect/>
                      </a:stretch>
                    </p:blipFill>
                    <p:spPr>
                      <a:xfrm>
                        <a:off x="5701043" y="1450811"/>
                        <a:ext cx="2590800" cy="774700"/>
                      </a:xfrm>
                      <a:prstGeom prst="rect">
                        <a:avLst/>
                      </a:prstGeom>
                      <a:noFill/>
                    </p:spPr>
                  </p:pic>
                </p:oleObj>
              </mc:Fallback>
            </mc:AlternateContent>
          </a:graphicData>
        </a:graphic>
      </p:graphicFrame>
      <p:sp>
        <p:nvSpPr>
          <p:cNvPr id="28" name="TextBox 27">
            <a:extLst>
              <a:ext uri="{FF2B5EF4-FFF2-40B4-BE49-F238E27FC236}">
                <a16:creationId xmlns:a16="http://schemas.microsoft.com/office/drawing/2014/main" id="{2D5D47A3-6356-466F-A9CB-13C47922AEAE}"/>
              </a:ext>
            </a:extLst>
          </p:cNvPr>
          <p:cNvSpPr txBox="1"/>
          <p:nvPr/>
        </p:nvSpPr>
        <p:spPr>
          <a:xfrm>
            <a:off x="5738876" y="2712614"/>
            <a:ext cx="6104779" cy="400110"/>
          </a:xfrm>
          <a:prstGeom prst="rect">
            <a:avLst/>
          </a:prstGeom>
          <a:no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graphicFrame>
        <p:nvGraphicFramePr>
          <p:cNvPr id="39" name="Object 38">
            <a:extLst>
              <a:ext uri="{FF2B5EF4-FFF2-40B4-BE49-F238E27FC236}">
                <a16:creationId xmlns:a16="http://schemas.microsoft.com/office/drawing/2014/main" id="{C8D7C684-BF97-41B4-BF6F-A61F6D0DCD35}"/>
              </a:ext>
            </a:extLst>
          </p:cNvPr>
          <p:cNvGraphicFramePr>
            <a:graphicFrameLocks noChangeAspect="1"/>
          </p:cNvGraphicFramePr>
          <p:nvPr/>
        </p:nvGraphicFramePr>
        <p:xfrm>
          <a:off x="5874719" y="5527223"/>
          <a:ext cx="2222500" cy="673100"/>
        </p:xfrm>
        <a:graphic>
          <a:graphicData uri="http://schemas.openxmlformats.org/presentationml/2006/ole">
            <mc:AlternateContent xmlns:mc="http://schemas.openxmlformats.org/markup-compatibility/2006">
              <mc:Choice xmlns:v="urn:schemas-microsoft-com:vml" Requires="v">
                <p:oleObj name="Equation" r:id="rId8" imgW="2222280" imgH="672840" progId="Equation.3">
                  <p:embed/>
                </p:oleObj>
              </mc:Choice>
              <mc:Fallback>
                <p:oleObj name="Equation" r:id="rId8" imgW="2222280" imgH="672840" progId="Equation.3">
                  <p:embed/>
                  <p:pic>
                    <p:nvPicPr>
                      <p:cNvPr id="39" name="Object 38">
                        <a:extLst>
                          <a:ext uri="{FF2B5EF4-FFF2-40B4-BE49-F238E27FC236}">
                            <a16:creationId xmlns:a16="http://schemas.microsoft.com/office/drawing/2014/main" id="{C8D7C684-BF97-41B4-BF6F-A61F6D0DCD35}"/>
                          </a:ext>
                        </a:extLst>
                      </p:cNvPr>
                      <p:cNvPicPr/>
                      <p:nvPr/>
                    </p:nvPicPr>
                    <p:blipFill>
                      <a:blip r:embed="rId9"/>
                      <a:stretch>
                        <a:fillRect/>
                      </a:stretch>
                    </p:blipFill>
                    <p:spPr>
                      <a:xfrm>
                        <a:off x="5874719" y="5527223"/>
                        <a:ext cx="2222500" cy="673100"/>
                      </a:xfrm>
                      <a:prstGeom prst="rect">
                        <a:avLst/>
                      </a:prstGeom>
                      <a:noFill/>
                    </p:spPr>
                  </p:pic>
                </p:oleObj>
              </mc:Fallback>
            </mc:AlternateContent>
          </a:graphicData>
        </a:graphic>
      </p:graphicFrame>
      <p:graphicFrame>
        <p:nvGraphicFramePr>
          <p:cNvPr id="40" name="Object 39">
            <a:extLst>
              <a:ext uri="{FF2B5EF4-FFF2-40B4-BE49-F238E27FC236}">
                <a16:creationId xmlns:a16="http://schemas.microsoft.com/office/drawing/2014/main" id="{C2F623D4-EA5B-4E94-A75C-9FEEF2AEA52C}"/>
              </a:ext>
            </a:extLst>
          </p:cNvPr>
          <p:cNvGraphicFramePr>
            <a:graphicFrameLocks noChangeAspect="1"/>
          </p:cNvGraphicFramePr>
          <p:nvPr/>
        </p:nvGraphicFramePr>
        <p:xfrm>
          <a:off x="8330552" y="5503977"/>
          <a:ext cx="2755900" cy="774700"/>
        </p:xfrm>
        <a:graphic>
          <a:graphicData uri="http://schemas.openxmlformats.org/presentationml/2006/ole">
            <mc:AlternateContent xmlns:mc="http://schemas.openxmlformats.org/markup-compatibility/2006">
              <mc:Choice xmlns:v="urn:schemas-microsoft-com:vml" Requires="v">
                <p:oleObj name="Equation" r:id="rId10" imgW="2755800" imgH="774360" progId="Equation.3">
                  <p:embed/>
                </p:oleObj>
              </mc:Choice>
              <mc:Fallback>
                <p:oleObj name="Equation" r:id="rId10" imgW="2755800" imgH="774360" progId="Equation.3">
                  <p:embed/>
                  <p:pic>
                    <p:nvPicPr>
                      <p:cNvPr id="40" name="Object 39">
                        <a:extLst>
                          <a:ext uri="{FF2B5EF4-FFF2-40B4-BE49-F238E27FC236}">
                            <a16:creationId xmlns:a16="http://schemas.microsoft.com/office/drawing/2014/main" id="{C2F623D4-EA5B-4E94-A75C-9FEEF2AEA52C}"/>
                          </a:ext>
                        </a:extLst>
                      </p:cNvPr>
                      <p:cNvPicPr/>
                      <p:nvPr/>
                    </p:nvPicPr>
                    <p:blipFill>
                      <a:blip r:embed="rId11"/>
                      <a:stretch>
                        <a:fillRect/>
                      </a:stretch>
                    </p:blipFill>
                    <p:spPr>
                      <a:xfrm>
                        <a:off x="8330552" y="5503977"/>
                        <a:ext cx="2755900" cy="774700"/>
                      </a:xfrm>
                      <a:prstGeom prst="rect">
                        <a:avLst/>
                      </a:prstGeom>
                      <a:noFill/>
                    </p:spPr>
                  </p:pic>
                </p:oleObj>
              </mc:Fallback>
            </mc:AlternateContent>
          </a:graphicData>
        </a:graphic>
      </p:graphicFrame>
      <p:pic>
        <p:nvPicPr>
          <p:cNvPr id="4" name="Picture 3">
            <a:extLst>
              <a:ext uri="{FF2B5EF4-FFF2-40B4-BE49-F238E27FC236}">
                <a16:creationId xmlns:a16="http://schemas.microsoft.com/office/drawing/2014/main" id="{CBAAC17E-5043-4F9F-A694-80F05A01745C}"/>
              </a:ext>
            </a:extLst>
          </p:cNvPr>
          <p:cNvPicPr>
            <a:picLocks noChangeAspect="1"/>
          </p:cNvPicPr>
          <p:nvPr/>
        </p:nvPicPr>
        <p:blipFill>
          <a:blip r:embed="rId12"/>
          <a:stretch>
            <a:fillRect/>
          </a:stretch>
        </p:blipFill>
        <p:spPr>
          <a:xfrm>
            <a:off x="5582458" y="3144838"/>
            <a:ext cx="4676775" cy="2247900"/>
          </a:xfrm>
          <a:prstGeom prst="rect">
            <a:avLst/>
          </a:prstGeom>
        </p:spPr>
      </p:pic>
    </p:spTree>
    <p:extLst>
      <p:ext uri="{BB962C8B-B14F-4D97-AF65-F5344CB8AC3E}">
        <p14:creationId xmlns:p14="http://schemas.microsoft.com/office/powerpoint/2010/main" val="4937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8</a:t>
            </a:fld>
            <a:endParaRPr lang="en-US" sz="2000" b="1" dirty="0">
              <a:solidFill>
                <a:schemeClr val="bg1"/>
              </a:solidFill>
              <a:latin typeface="Times New Roman" pitchFamily="18" charset="0"/>
              <a:cs typeface="Times New Roman" pitchFamily="18" charset="0"/>
            </a:endParaRPr>
          </a:p>
        </p:txBody>
      </p:sp>
      <p:grpSp>
        <p:nvGrpSpPr>
          <p:cNvPr id="29" name="Group 28">
            <a:extLst>
              <a:ext uri="{FF2B5EF4-FFF2-40B4-BE49-F238E27FC236}">
                <a16:creationId xmlns:a16="http://schemas.microsoft.com/office/drawing/2014/main" id="{A69B746A-6694-4B63-B751-1ADCC980BE56}"/>
              </a:ext>
            </a:extLst>
          </p:cNvPr>
          <p:cNvGrpSpPr/>
          <p:nvPr/>
        </p:nvGrpSpPr>
        <p:grpSpPr>
          <a:xfrm>
            <a:off x="273007" y="954316"/>
            <a:ext cx="4914900" cy="2286000"/>
            <a:chOff x="6478933" y="1975757"/>
            <a:chExt cx="4914900" cy="2286000"/>
          </a:xfrm>
        </p:grpSpPr>
        <p:pic>
          <p:nvPicPr>
            <p:cNvPr id="6" name="Picture 5">
              <a:extLst>
                <a:ext uri="{FF2B5EF4-FFF2-40B4-BE49-F238E27FC236}">
                  <a16:creationId xmlns:a16="http://schemas.microsoft.com/office/drawing/2014/main" id="{94297FCD-B969-4F34-A5CA-4BEEFFC3E073}"/>
                </a:ext>
              </a:extLst>
            </p:cNvPr>
            <p:cNvPicPr>
              <a:picLocks noChangeAspect="1"/>
            </p:cNvPicPr>
            <p:nvPr/>
          </p:nvPicPr>
          <p:blipFill>
            <a:blip r:embed="rId2"/>
            <a:stretch>
              <a:fillRect/>
            </a:stretch>
          </p:blipFill>
          <p:spPr>
            <a:xfrm>
              <a:off x="6478933" y="1975757"/>
              <a:ext cx="4914900" cy="2286000"/>
            </a:xfrm>
            <a:prstGeom prst="rect">
              <a:avLst/>
            </a:prstGeom>
          </p:spPr>
        </p:pic>
        <p:sp>
          <p:nvSpPr>
            <p:cNvPr id="16" name="Oval 15">
              <a:extLst>
                <a:ext uri="{FF2B5EF4-FFF2-40B4-BE49-F238E27FC236}">
                  <a16:creationId xmlns:a16="http://schemas.microsoft.com/office/drawing/2014/main" id="{880CF40B-B9AF-4EEA-AA64-B8E414E05B70}"/>
                </a:ext>
              </a:extLst>
            </p:cNvPr>
            <p:cNvSpPr/>
            <p:nvPr/>
          </p:nvSpPr>
          <p:spPr>
            <a:xfrm>
              <a:off x="6884137" y="2995385"/>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12C7A2-66C8-4F72-87DC-54034DE9002E}"/>
                </a:ext>
              </a:extLst>
            </p:cNvPr>
            <p:cNvSpPr/>
            <p:nvPr/>
          </p:nvSpPr>
          <p:spPr>
            <a:xfrm>
              <a:off x="6876881" y="3684813"/>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81AB93-977B-436A-8B58-581D4174A34F}"/>
                </a:ext>
              </a:extLst>
            </p:cNvPr>
            <p:cNvSpPr txBox="1"/>
            <p:nvPr/>
          </p:nvSpPr>
          <p:spPr>
            <a:xfrm>
              <a:off x="8166964" y="3179117"/>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2</a:t>
              </a:r>
              <a:r>
                <a:rPr lang="en-US" sz="2000" b="0" i="0" dirty="0">
                  <a:solidFill>
                    <a:srgbClr val="0066FF"/>
                  </a:solidFill>
                  <a:effectLst/>
                </a:rPr>
                <a:t> = 0</a:t>
              </a:r>
              <a:endParaRPr lang="en-US" sz="2000" dirty="0">
                <a:solidFill>
                  <a:srgbClr val="0066FF"/>
                </a:solidFill>
              </a:endParaRPr>
            </a:p>
          </p:txBody>
        </p:sp>
        <p:cxnSp>
          <p:nvCxnSpPr>
            <p:cNvPr id="20" name="Straight Connector 19">
              <a:extLst>
                <a:ext uri="{FF2B5EF4-FFF2-40B4-BE49-F238E27FC236}">
                  <a16:creationId xmlns:a16="http://schemas.microsoft.com/office/drawing/2014/main" id="{8C0A0228-F103-4A42-B1B4-F13C2D612E41}"/>
                </a:ext>
              </a:extLst>
            </p:cNvPr>
            <p:cNvCxnSpPr/>
            <p:nvPr/>
          </p:nvCxnSpPr>
          <p:spPr>
            <a:xfrm>
              <a:off x="6949452" y="2993567"/>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A5E7231-DF73-48D3-B8F4-C82017F1AD4F}"/>
                </a:ext>
              </a:extLst>
            </p:cNvPr>
            <p:cNvSpPr/>
            <p:nvPr/>
          </p:nvSpPr>
          <p:spPr>
            <a:xfrm>
              <a:off x="8137936" y="2895114"/>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E366A0A-784A-405F-A6A6-5607159CA5FE}"/>
                </a:ext>
              </a:extLst>
            </p:cNvPr>
            <p:cNvSpPr/>
            <p:nvPr/>
          </p:nvSpPr>
          <p:spPr>
            <a:xfrm>
              <a:off x="8130680" y="3584542"/>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E697BC9-68C7-4811-BA35-A03B7997E351}"/>
                </a:ext>
              </a:extLst>
            </p:cNvPr>
            <p:cNvCxnSpPr/>
            <p:nvPr/>
          </p:nvCxnSpPr>
          <p:spPr>
            <a:xfrm>
              <a:off x="8203251" y="2893296"/>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A7B9EEE-ADE5-4FAC-98F0-704C9AFE2851}"/>
                </a:ext>
              </a:extLst>
            </p:cNvPr>
            <p:cNvSpPr txBox="1"/>
            <p:nvPr/>
          </p:nvSpPr>
          <p:spPr>
            <a:xfrm>
              <a:off x="6997522" y="3131456"/>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1</a:t>
              </a:r>
              <a:r>
                <a:rPr lang="en-US" sz="2000" b="0" i="0" dirty="0">
                  <a:solidFill>
                    <a:srgbClr val="0066FF"/>
                  </a:solidFill>
                  <a:effectLst/>
                </a:rPr>
                <a:t> = 0</a:t>
              </a:r>
              <a:endParaRPr lang="en-US" sz="2000" dirty="0">
                <a:solidFill>
                  <a:srgbClr val="0066FF"/>
                </a:solidFill>
              </a:endParaRPr>
            </a:p>
          </p:txBody>
        </p:sp>
        <p:sp>
          <p:nvSpPr>
            <p:cNvPr id="26" name="TextBox 25">
              <a:extLst>
                <a:ext uri="{FF2B5EF4-FFF2-40B4-BE49-F238E27FC236}">
                  <a16:creationId xmlns:a16="http://schemas.microsoft.com/office/drawing/2014/main" id="{012A4593-02EA-408F-AE59-2CE78430CF1A}"/>
                </a:ext>
              </a:extLst>
            </p:cNvPr>
            <p:cNvSpPr txBox="1"/>
            <p:nvPr/>
          </p:nvSpPr>
          <p:spPr>
            <a:xfrm>
              <a:off x="8651998" y="2735456"/>
              <a:ext cx="824926" cy="400110"/>
            </a:xfrm>
            <a:prstGeom prst="rect">
              <a:avLst/>
            </a:prstGeom>
            <a:noFill/>
          </p:spPr>
          <p:txBody>
            <a:bodyPr wrap="square">
              <a:spAutoFit/>
            </a:bodyPr>
            <a:lstStyle/>
            <a:p>
              <a:pPr algn="ctr"/>
              <a:r>
                <a:rPr lang="en-US" sz="2000" b="0" i="1" dirty="0">
                  <a:solidFill>
                    <a:srgbClr val="0066FF"/>
                  </a:solidFill>
                  <a:effectLst/>
                </a:rPr>
                <a:t>V</a:t>
              </a:r>
              <a:r>
                <a:rPr lang="en-US" sz="2000" b="0" baseline="-25000" dirty="0">
                  <a:solidFill>
                    <a:srgbClr val="0066FF"/>
                  </a:solidFill>
                  <a:effectLst/>
                </a:rPr>
                <a:t>33</a:t>
              </a:r>
              <a:endParaRPr lang="en-US" sz="2000" dirty="0">
                <a:solidFill>
                  <a:srgbClr val="0066FF"/>
                </a:solidFill>
              </a:endParaRPr>
            </a:p>
          </p:txBody>
        </p:sp>
      </p:grpSp>
      <p:graphicFrame>
        <p:nvGraphicFramePr>
          <p:cNvPr id="30" name="Object 29">
            <a:extLst>
              <a:ext uri="{FF2B5EF4-FFF2-40B4-BE49-F238E27FC236}">
                <a16:creationId xmlns:a16="http://schemas.microsoft.com/office/drawing/2014/main" id="{2508F4DE-BE07-4188-A0BB-4964C5D3FE4B}"/>
              </a:ext>
            </a:extLst>
          </p:cNvPr>
          <p:cNvGraphicFramePr>
            <a:graphicFrameLocks noChangeAspect="1"/>
          </p:cNvGraphicFramePr>
          <p:nvPr/>
        </p:nvGraphicFramePr>
        <p:xfrm>
          <a:off x="1204814" y="3214688"/>
          <a:ext cx="3162300" cy="673100"/>
        </p:xfrm>
        <a:graphic>
          <a:graphicData uri="http://schemas.openxmlformats.org/presentationml/2006/ole">
            <mc:AlternateContent xmlns:mc="http://schemas.openxmlformats.org/markup-compatibility/2006">
              <mc:Choice xmlns:v="urn:schemas-microsoft-com:vml" Requires="v">
                <p:oleObj name="Equation" r:id="rId3" imgW="3162240" imgH="672840" progId="Equation.3">
                  <p:embed/>
                </p:oleObj>
              </mc:Choice>
              <mc:Fallback>
                <p:oleObj name="Equation" r:id="rId3" imgW="3162240" imgH="672840" progId="Equation.3">
                  <p:embed/>
                  <p:pic>
                    <p:nvPicPr>
                      <p:cNvPr id="30" name="Object 29">
                        <a:extLst>
                          <a:ext uri="{FF2B5EF4-FFF2-40B4-BE49-F238E27FC236}">
                            <a16:creationId xmlns:a16="http://schemas.microsoft.com/office/drawing/2014/main" id="{2508F4DE-BE07-4188-A0BB-4964C5D3FE4B}"/>
                          </a:ext>
                        </a:extLst>
                      </p:cNvPr>
                      <p:cNvPicPr/>
                      <p:nvPr/>
                    </p:nvPicPr>
                    <p:blipFill>
                      <a:blip r:embed="rId4"/>
                      <a:stretch>
                        <a:fillRect/>
                      </a:stretch>
                    </p:blipFill>
                    <p:spPr>
                      <a:xfrm>
                        <a:off x="1204814" y="3214688"/>
                        <a:ext cx="3162300" cy="673100"/>
                      </a:xfrm>
                      <a:prstGeom prst="rect">
                        <a:avLst/>
                      </a:prstGeom>
                      <a:noFill/>
                    </p:spPr>
                  </p:pic>
                </p:oleObj>
              </mc:Fallback>
            </mc:AlternateContent>
          </a:graphicData>
        </a:graphic>
      </p:graphicFrame>
      <p:graphicFrame>
        <p:nvGraphicFramePr>
          <p:cNvPr id="31" name="Object 30">
            <a:extLst>
              <a:ext uri="{FF2B5EF4-FFF2-40B4-BE49-F238E27FC236}">
                <a16:creationId xmlns:a16="http://schemas.microsoft.com/office/drawing/2014/main" id="{F7443128-C91D-43E0-8B23-BA38FE398C50}"/>
              </a:ext>
            </a:extLst>
          </p:cNvPr>
          <p:cNvGraphicFramePr>
            <a:graphicFrameLocks noChangeAspect="1"/>
          </p:cNvGraphicFramePr>
          <p:nvPr/>
        </p:nvGraphicFramePr>
        <p:xfrm>
          <a:off x="1204059" y="4081726"/>
          <a:ext cx="1879600" cy="723900"/>
        </p:xfrm>
        <a:graphic>
          <a:graphicData uri="http://schemas.openxmlformats.org/presentationml/2006/ole">
            <mc:AlternateContent xmlns:mc="http://schemas.openxmlformats.org/markup-compatibility/2006">
              <mc:Choice xmlns:v="urn:schemas-microsoft-com:vml" Requires="v">
                <p:oleObj name="Equation" r:id="rId5" imgW="1879560" imgH="723600" progId="Equation.3">
                  <p:embed/>
                </p:oleObj>
              </mc:Choice>
              <mc:Fallback>
                <p:oleObj name="Equation" r:id="rId5" imgW="1879560" imgH="723600" progId="Equation.3">
                  <p:embed/>
                  <p:pic>
                    <p:nvPicPr>
                      <p:cNvPr id="31" name="Object 30">
                        <a:extLst>
                          <a:ext uri="{FF2B5EF4-FFF2-40B4-BE49-F238E27FC236}">
                            <a16:creationId xmlns:a16="http://schemas.microsoft.com/office/drawing/2014/main" id="{F7443128-C91D-43E0-8B23-BA38FE398C50}"/>
                          </a:ext>
                        </a:extLst>
                      </p:cNvPr>
                      <p:cNvPicPr/>
                      <p:nvPr/>
                    </p:nvPicPr>
                    <p:blipFill>
                      <a:blip r:embed="rId6"/>
                      <a:stretch>
                        <a:fillRect/>
                      </a:stretch>
                    </p:blipFill>
                    <p:spPr>
                      <a:xfrm>
                        <a:off x="1204059" y="4081726"/>
                        <a:ext cx="1879600" cy="723900"/>
                      </a:xfrm>
                      <a:prstGeom prst="rect">
                        <a:avLst/>
                      </a:prstGeom>
                      <a:noFill/>
                    </p:spPr>
                  </p:pic>
                </p:oleObj>
              </mc:Fallback>
            </mc:AlternateContent>
          </a:graphicData>
        </a:graphic>
      </p:graphicFrame>
      <p:graphicFrame>
        <p:nvGraphicFramePr>
          <p:cNvPr id="32" name="Object 31">
            <a:extLst>
              <a:ext uri="{FF2B5EF4-FFF2-40B4-BE49-F238E27FC236}">
                <a16:creationId xmlns:a16="http://schemas.microsoft.com/office/drawing/2014/main" id="{DC0E923F-5ED2-4965-ABF4-57CB27A12152}"/>
              </a:ext>
            </a:extLst>
          </p:cNvPr>
          <p:cNvGraphicFramePr>
            <a:graphicFrameLocks noChangeAspect="1"/>
          </p:cNvGraphicFramePr>
          <p:nvPr/>
        </p:nvGraphicFramePr>
        <p:xfrm>
          <a:off x="1175498" y="5132388"/>
          <a:ext cx="2095500" cy="368300"/>
        </p:xfrm>
        <a:graphic>
          <a:graphicData uri="http://schemas.openxmlformats.org/presentationml/2006/ole">
            <mc:AlternateContent xmlns:mc="http://schemas.openxmlformats.org/markup-compatibility/2006">
              <mc:Choice xmlns:v="urn:schemas-microsoft-com:vml" Requires="v">
                <p:oleObj name="Equation" r:id="rId7" imgW="2095200" imgH="368280" progId="Equation.3">
                  <p:embed/>
                </p:oleObj>
              </mc:Choice>
              <mc:Fallback>
                <p:oleObj name="Equation" r:id="rId7" imgW="2095200" imgH="368280" progId="Equation.3">
                  <p:embed/>
                  <p:pic>
                    <p:nvPicPr>
                      <p:cNvPr id="32" name="Object 31">
                        <a:extLst>
                          <a:ext uri="{FF2B5EF4-FFF2-40B4-BE49-F238E27FC236}">
                            <a16:creationId xmlns:a16="http://schemas.microsoft.com/office/drawing/2014/main" id="{DC0E923F-5ED2-4965-ABF4-57CB27A12152}"/>
                          </a:ext>
                        </a:extLst>
                      </p:cNvPr>
                      <p:cNvPicPr/>
                      <p:nvPr/>
                    </p:nvPicPr>
                    <p:blipFill>
                      <a:blip r:embed="rId8"/>
                      <a:stretch>
                        <a:fillRect/>
                      </a:stretch>
                    </p:blipFill>
                    <p:spPr>
                      <a:xfrm>
                        <a:off x="1175498" y="5132388"/>
                        <a:ext cx="2095500" cy="368300"/>
                      </a:xfrm>
                      <a:prstGeom prst="rect">
                        <a:avLst/>
                      </a:prstGeom>
                      <a:noFill/>
                    </p:spPr>
                  </p:pic>
                </p:oleObj>
              </mc:Fallback>
            </mc:AlternateContent>
          </a:graphicData>
        </a:graphic>
      </p:graphicFrame>
      <p:sp>
        <p:nvSpPr>
          <p:cNvPr id="33" name="TextBox 32">
            <a:extLst>
              <a:ext uri="{FF2B5EF4-FFF2-40B4-BE49-F238E27FC236}">
                <a16:creationId xmlns:a16="http://schemas.microsoft.com/office/drawing/2014/main" id="{B8DFC0E8-640B-423D-9D1D-52F583718F45}"/>
              </a:ext>
            </a:extLst>
          </p:cNvPr>
          <p:cNvSpPr txBox="1"/>
          <p:nvPr/>
        </p:nvSpPr>
        <p:spPr>
          <a:xfrm>
            <a:off x="6028241" y="4672481"/>
            <a:ext cx="4959700" cy="400110"/>
          </a:xfrm>
          <a:prstGeom prst="rect">
            <a:avLst/>
          </a:prstGeom>
          <a:noFill/>
        </p:spPr>
        <p:txBody>
          <a:bodyPr wrap="square">
            <a:spAutoFit/>
          </a:bodyPr>
          <a:lstStyle/>
          <a:p>
            <a:pPr algn="just"/>
            <a:r>
              <a:rPr lang="en-US" sz="2000" b="0" i="0" dirty="0">
                <a:solidFill>
                  <a:srgbClr val="242021"/>
                </a:solidFill>
                <a:effectLst/>
              </a:rPr>
              <a:t>According to Superposition Theorem:</a:t>
            </a:r>
            <a:endParaRPr lang="en-US" sz="2000" dirty="0"/>
          </a:p>
        </p:txBody>
      </p:sp>
      <p:cxnSp>
        <p:nvCxnSpPr>
          <p:cNvPr id="34" name="Straight Connector 33">
            <a:extLst>
              <a:ext uri="{FF2B5EF4-FFF2-40B4-BE49-F238E27FC236}">
                <a16:creationId xmlns:a16="http://schemas.microsoft.com/office/drawing/2014/main" id="{B5E71D36-E002-4771-97A1-A43823D4F7C3}"/>
              </a:ext>
            </a:extLst>
          </p:cNvPr>
          <p:cNvCxnSpPr/>
          <p:nvPr/>
        </p:nvCxnSpPr>
        <p:spPr>
          <a:xfrm>
            <a:off x="5558972" y="356661"/>
            <a:ext cx="0" cy="585216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217DED-4911-4A8F-B123-7F6C0566210A}"/>
              </a:ext>
            </a:extLst>
          </p:cNvPr>
          <p:cNvSpPr txBox="1"/>
          <p:nvPr/>
        </p:nvSpPr>
        <p:spPr>
          <a:xfrm>
            <a:off x="273007" y="279911"/>
            <a:ext cx="6603874" cy="400110"/>
          </a:xfrm>
          <a:prstGeom prst="rect">
            <a:avLst/>
          </a:prstGeom>
          <a:solidFill>
            <a:schemeClr val="bg1"/>
          </a:solid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a:t>
            </a:r>
            <a:endParaRPr lang="en-US" sz="2000" dirty="0"/>
          </a:p>
        </p:txBody>
      </p:sp>
      <p:graphicFrame>
        <p:nvGraphicFramePr>
          <p:cNvPr id="36" name="Object 35">
            <a:extLst>
              <a:ext uri="{FF2B5EF4-FFF2-40B4-BE49-F238E27FC236}">
                <a16:creationId xmlns:a16="http://schemas.microsoft.com/office/drawing/2014/main" id="{8BFA6F84-7860-47C3-A707-C2DBFC74451B}"/>
              </a:ext>
            </a:extLst>
          </p:cNvPr>
          <p:cNvGraphicFramePr>
            <a:graphicFrameLocks noChangeAspect="1"/>
          </p:cNvGraphicFramePr>
          <p:nvPr/>
        </p:nvGraphicFramePr>
        <p:xfrm>
          <a:off x="5908675" y="5251450"/>
          <a:ext cx="5295900" cy="330200"/>
        </p:xfrm>
        <a:graphic>
          <a:graphicData uri="http://schemas.openxmlformats.org/presentationml/2006/ole">
            <mc:AlternateContent xmlns:mc="http://schemas.openxmlformats.org/markup-compatibility/2006">
              <mc:Choice xmlns:v="urn:schemas-microsoft-com:vml" Requires="v">
                <p:oleObj name="Equation" r:id="rId9" imgW="5295600" imgH="330120" progId="Equation.3">
                  <p:embed/>
                </p:oleObj>
              </mc:Choice>
              <mc:Fallback>
                <p:oleObj name="Equation" r:id="rId9" imgW="5295600" imgH="330120" progId="Equation.3">
                  <p:embed/>
                  <p:pic>
                    <p:nvPicPr>
                      <p:cNvPr id="36" name="Object 35">
                        <a:extLst>
                          <a:ext uri="{FF2B5EF4-FFF2-40B4-BE49-F238E27FC236}">
                            <a16:creationId xmlns:a16="http://schemas.microsoft.com/office/drawing/2014/main" id="{8BFA6F84-7860-47C3-A707-C2DBFC74451B}"/>
                          </a:ext>
                        </a:extLst>
                      </p:cNvPr>
                      <p:cNvPicPr/>
                      <p:nvPr/>
                    </p:nvPicPr>
                    <p:blipFill>
                      <a:blip r:embed="rId10"/>
                      <a:stretch>
                        <a:fillRect/>
                      </a:stretch>
                    </p:blipFill>
                    <p:spPr>
                      <a:xfrm>
                        <a:off x="5908675" y="5251450"/>
                        <a:ext cx="5295900" cy="330200"/>
                      </a:xfrm>
                      <a:prstGeom prst="rect">
                        <a:avLst/>
                      </a:prstGeom>
                      <a:noFill/>
                    </p:spPr>
                  </p:pic>
                </p:oleObj>
              </mc:Fallback>
            </mc:AlternateContent>
          </a:graphicData>
        </a:graphic>
      </p:graphicFrame>
      <p:sp>
        <p:nvSpPr>
          <p:cNvPr id="37" name="TextBox 36">
            <a:extLst>
              <a:ext uri="{FF2B5EF4-FFF2-40B4-BE49-F238E27FC236}">
                <a16:creationId xmlns:a16="http://schemas.microsoft.com/office/drawing/2014/main" id="{66242794-BF44-407C-A71C-2C849CCA4261}"/>
              </a:ext>
            </a:extLst>
          </p:cNvPr>
          <p:cNvSpPr txBox="1"/>
          <p:nvPr/>
        </p:nvSpPr>
        <p:spPr>
          <a:xfrm>
            <a:off x="5964677" y="5807982"/>
            <a:ext cx="5775500" cy="52322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800" b="1" i="0" dirty="0">
                <a:solidFill>
                  <a:srgbClr val="FF0066"/>
                </a:solidFill>
                <a:effectLst/>
              </a:rPr>
              <a:t>Practice Book </a:t>
            </a:r>
            <a:r>
              <a:rPr lang="en-US" sz="2800" b="1" dirty="0">
                <a:solidFill>
                  <a:srgbClr val="C00000"/>
                </a:solidFill>
              </a:rPr>
              <a:t>[</a:t>
            </a:r>
            <a:r>
              <a:rPr lang="en-US" sz="2800" b="1" dirty="0">
                <a:solidFill>
                  <a:srgbClr val="0000CC"/>
                </a:solidFill>
              </a:rPr>
              <a:t>Ch 9</a:t>
            </a:r>
            <a:r>
              <a:rPr lang="en-US" sz="2800" b="1" dirty="0">
                <a:solidFill>
                  <a:srgbClr val="C00000"/>
                </a:solidFill>
              </a:rPr>
              <a:t>] </a:t>
            </a:r>
            <a:r>
              <a:rPr lang="en-US" sz="2800" b="1" i="0" dirty="0">
                <a:solidFill>
                  <a:srgbClr val="FF0066"/>
                </a:solidFill>
                <a:effectLst/>
              </a:rPr>
              <a:t>Problem</a:t>
            </a:r>
            <a:r>
              <a:rPr lang="en-US" sz="2800" b="1" i="0" dirty="0">
                <a:solidFill>
                  <a:srgbClr val="C00000"/>
                </a:solidFill>
                <a:effectLst/>
              </a:rPr>
              <a:t>: 1 ~ 6</a:t>
            </a:r>
            <a:endParaRPr lang="en-US" sz="2800" b="0" i="0" dirty="0">
              <a:solidFill>
                <a:srgbClr val="C00000"/>
              </a:solidFill>
              <a:effectLst/>
            </a:endParaRPr>
          </a:p>
        </p:txBody>
      </p:sp>
      <p:pic>
        <p:nvPicPr>
          <p:cNvPr id="25" name="Picture 24">
            <a:extLst>
              <a:ext uri="{FF2B5EF4-FFF2-40B4-BE49-F238E27FC236}">
                <a16:creationId xmlns:a16="http://schemas.microsoft.com/office/drawing/2014/main" id="{AE32764E-73A9-4F77-9B9F-5399827C741F}"/>
              </a:ext>
            </a:extLst>
          </p:cNvPr>
          <p:cNvPicPr>
            <a:picLocks noChangeAspect="1"/>
          </p:cNvPicPr>
          <p:nvPr/>
        </p:nvPicPr>
        <p:blipFill>
          <a:blip r:embed="rId11"/>
          <a:stretch>
            <a:fillRect/>
          </a:stretch>
        </p:blipFill>
        <p:spPr>
          <a:xfrm>
            <a:off x="5746311" y="816838"/>
            <a:ext cx="2528888" cy="1147763"/>
          </a:xfrm>
          <a:prstGeom prst="rect">
            <a:avLst/>
          </a:prstGeom>
        </p:spPr>
      </p:pic>
      <p:pic>
        <p:nvPicPr>
          <p:cNvPr id="2" name="Picture 1">
            <a:extLst>
              <a:ext uri="{FF2B5EF4-FFF2-40B4-BE49-F238E27FC236}">
                <a16:creationId xmlns:a16="http://schemas.microsoft.com/office/drawing/2014/main" id="{45D7F305-E1BC-4856-A32C-C1F16EF6586A}"/>
              </a:ext>
            </a:extLst>
          </p:cNvPr>
          <p:cNvPicPr>
            <a:picLocks noChangeAspect="1"/>
          </p:cNvPicPr>
          <p:nvPr/>
        </p:nvPicPr>
        <p:blipFill>
          <a:blip r:embed="rId12"/>
          <a:stretch>
            <a:fillRect/>
          </a:stretch>
        </p:blipFill>
        <p:spPr>
          <a:xfrm>
            <a:off x="8741457" y="811759"/>
            <a:ext cx="2383743" cy="1133955"/>
          </a:xfrm>
          <a:prstGeom prst="rect">
            <a:avLst/>
          </a:prstGeom>
        </p:spPr>
      </p:pic>
      <p:pic>
        <p:nvPicPr>
          <p:cNvPr id="27" name="Picture 26">
            <a:extLst>
              <a:ext uri="{FF2B5EF4-FFF2-40B4-BE49-F238E27FC236}">
                <a16:creationId xmlns:a16="http://schemas.microsoft.com/office/drawing/2014/main" id="{F9C54149-D497-41F4-80EC-04875D5540BF}"/>
              </a:ext>
            </a:extLst>
          </p:cNvPr>
          <p:cNvPicPr>
            <a:picLocks noChangeAspect="1"/>
          </p:cNvPicPr>
          <p:nvPr/>
        </p:nvPicPr>
        <p:blipFill>
          <a:blip r:embed="rId13"/>
          <a:stretch>
            <a:fillRect/>
          </a:stretch>
        </p:blipFill>
        <p:spPr>
          <a:xfrm>
            <a:off x="5816368" y="2217512"/>
            <a:ext cx="2338388" cy="1123950"/>
          </a:xfrm>
          <a:prstGeom prst="rect">
            <a:avLst/>
          </a:prstGeom>
        </p:spPr>
      </p:pic>
      <p:pic>
        <p:nvPicPr>
          <p:cNvPr id="3" name="Picture 2">
            <a:extLst>
              <a:ext uri="{FF2B5EF4-FFF2-40B4-BE49-F238E27FC236}">
                <a16:creationId xmlns:a16="http://schemas.microsoft.com/office/drawing/2014/main" id="{B5CF4267-7C1A-49C3-903D-4C7D41B33F76}"/>
              </a:ext>
            </a:extLst>
          </p:cNvPr>
          <p:cNvPicPr>
            <a:picLocks noChangeAspect="1"/>
          </p:cNvPicPr>
          <p:nvPr/>
        </p:nvPicPr>
        <p:blipFill>
          <a:blip r:embed="rId14"/>
          <a:stretch>
            <a:fillRect/>
          </a:stretch>
        </p:blipFill>
        <p:spPr>
          <a:xfrm>
            <a:off x="8787752" y="2133336"/>
            <a:ext cx="2456901" cy="1143099"/>
          </a:xfrm>
          <a:prstGeom prst="rect">
            <a:avLst/>
          </a:prstGeom>
        </p:spPr>
      </p:pic>
      <p:pic>
        <p:nvPicPr>
          <p:cNvPr id="7" name="Picture 6">
            <a:extLst>
              <a:ext uri="{FF2B5EF4-FFF2-40B4-BE49-F238E27FC236}">
                <a16:creationId xmlns:a16="http://schemas.microsoft.com/office/drawing/2014/main" id="{6F977DCC-0BAB-4B65-9017-59E21E5B7BF4}"/>
              </a:ext>
            </a:extLst>
          </p:cNvPr>
          <p:cNvPicPr>
            <a:picLocks noChangeAspect="1"/>
          </p:cNvPicPr>
          <p:nvPr/>
        </p:nvPicPr>
        <p:blipFill>
          <a:blip r:embed="rId15"/>
          <a:stretch>
            <a:fillRect/>
          </a:stretch>
        </p:blipFill>
        <p:spPr>
          <a:xfrm>
            <a:off x="5806183" y="3332028"/>
            <a:ext cx="5305425" cy="1390650"/>
          </a:xfrm>
          <a:prstGeom prst="rect">
            <a:avLst/>
          </a:prstGeom>
        </p:spPr>
      </p:pic>
    </p:spTree>
    <p:extLst>
      <p:ext uri="{BB962C8B-B14F-4D97-AF65-F5344CB8AC3E}">
        <p14:creationId xmlns:p14="http://schemas.microsoft.com/office/powerpoint/2010/main" val="336469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9</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1012390" y="2621087"/>
            <a:ext cx="10167219" cy="807913"/>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4800" b="1" dirty="0">
                <a:solidFill>
                  <a:srgbClr val="0000CC"/>
                </a:solidFill>
                <a:latin typeface="Times New Roman" panose="02020603050405020304" pitchFamily="18" charset="0"/>
                <a:cs typeface="Times New Roman" panose="02020603050405020304" pitchFamily="18" charset="0"/>
              </a:rPr>
              <a:t>9.3 THÉVENIN’S THEOREM</a:t>
            </a:r>
            <a:endParaRPr lang="en-US" sz="4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99463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6094</TotalTime>
  <Words>988</Words>
  <Application>Microsoft Office PowerPoint</Application>
  <PresentationFormat>Widescreen</PresentationFormat>
  <Paragraphs>86</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Times New Roman</vt:lpstr>
      <vt:lpstr>Vladimir Script</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Abdul Mannan</dc:creator>
  <cp:lastModifiedBy>Dr. Mohammad Nasir Uddin, P.Eng.</cp:lastModifiedBy>
  <cp:revision>214</cp:revision>
  <dcterms:created xsi:type="dcterms:W3CDTF">2021-08-08T10:21:10Z</dcterms:created>
  <dcterms:modified xsi:type="dcterms:W3CDTF">2022-06-01T11:00:50Z</dcterms:modified>
</cp:coreProperties>
</file>