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1625" r:id="rId2"/>
    <p:sldId id="1803" r:id="rId3"/>
    <p:sldId id="1804" r:id="rId4"/>
    <p:sldId id="1805" r:id="rId5"/>
    <p:sldId id="1810" r:id="rId6"/>
    <p:sldId id="1806" r:id="rId7"/>
    <p:sldId id="1807" r:id="rId8"/>
    <p:sldId id="1808" r:id="rId9"/>
    <p:sldId id="1811" r:id="rId10"/>
    <p:sldId id="1812" r:id="rId11"/>
    <p:sldId id="1813" r:id="rId12"/>
    <p:sldId id="1814" r:id="rId13"/>
    <p:sldId id="1815" r:id="rId14"/>
    <p:sldId id="1816" r:id="rId15"/>
    <p:sldId id="1817" r:id="rId16"/>
    <p:sldId id="1818" r:id="rId17"/>
    <p:sldId id="1819" r:id="rId18"/>
    <p:sldId id="1820" r:id="rId19"/>
    <p:sldId id="1821" r:id="rId20"/>
    <p:sldId id="1822" r:id="rId21"/>
    <p:sldId id="1809" r:id="rId22"/>
    <p:sldId id="1866" r:id="rId23"/>
    <p:sldId id="1867" r:id="rId24"/>
    <p:sldId id="1868" r:id="rId25"/>
    <p:sldId id="18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CC"/>
    <a:srgbClr val="0066FF"/>
    <a:srgbClr val="008080"/>
    <a:srgbClr val="990000"/>
    <a:srgbClr val="FF9900"/>
    <a:srgbClr val="0000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D42852-43D0-497D-9DB5-8ECE5B26E0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BB3F16-36A8-4D73-9B27-FC0628D006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7B8A1-3926-4871-BEC0-33312997C50D}" type="datetimeFigureOut">
              <a:rPr lang="en-US" smtClean="0"/>
              <a:t>12/16/2021</a:t>
            </a:fld>
            <a:endParaRPr lang="en-US"/>
          </a:p>
        </p:txBody>
      </p:sp>
      <p:sp>
        <p:nvSpPr>
          <p:cNvPr id="4" name="Footer Placeholder 3">
            <a:extLst>
              <a:ext uri="{FF2B5EF4-FFF2-40B4-BE49-F238E27FC236}">
                <a16:creationId xmlns:a16="http://schemas.microsoft.com/office/drawing/2014/main" id="{A5DC7287-4CE2-45BC-BEA0-17F31652C6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313EF42-D2BA-4929-87BA-B53F9C5BAB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1296DC-FF1D-4EA3-BC9E-50DC9867F936}" type="slidenum">
              <a:rPr lang="en-US" smtClean="0"/>
              <a:t>‹#›</a:t>
            </a:fld>
            <a:endParaRPr lang="en-US"/>
          </a:p>
        </p:txBody>
      </p:sp>
    </p:spTree>
    <p:extLst>
      <p:ext uri="{BB962C8B-B14F-4D97-AF65-F5344CB8AC3E}">
        <p14:creationId xmlns:p14="http://schemas.microsoft.com/office/powerpoint/2010/main" val="4117223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8097E-A196-4C23-8C6E-4DC66E665E52}"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D1375-15E5-4149-A6CE-D7738672CBE9}" type="slidenum">
              <a:rPr lang="en-US" smtClean="0"/>
              <a:t>‹#›</a:t>
            </a:fld>
            <a:endParaRPr lang="en-US"/>
          </a:p>
        </p:txBody>
      </p:sp>
    </p:spTree>
    <p:extLst>
      <p:ext uri="{BB962C8B-B14F-4D97-AF65-F5344CB8AC3E}">
        <p14:creationId xmlns:p14="http://schemas.microsoft.com/office/powerpoint/2010/main" val="111097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91934A-5EEA-4ED6-9F07-345B3BCA58E1}"/>
              </a:ext>
            </a:extLst>
          </p:cNvPr>
          <p:cNvSpPr/>
          <p:nvPr userDrawn="1"/>
        </p:nvSpPr>
        <p:spPr>
          <a:xfrm>
            <a:off x="0" y="6381706"/>
            <a:ext cx="12191999" cy="45720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2000" baseline="0" dirty="0">
                <a:latin typeface="Times New Roman" panose="02020603050405020304" pitchFamily="18" charset="0"/>
                <a:cs typeface="Times New Roman" panose="02020603050405020304" pitchFamily="18" charset="0"/>
              </a:rPr>
              <a:t>          American International University-Bangladesh (AIUB)                                    </a:t>
            </a:r>
            <a:r>
              <a:rPr lang="en-GB" sz="2000" b="1" baseline="0" dirty="0">
                <a:solidFill>
                  <a:srgbClr val="FF9900"/>
                </a:solidFill>
                <a:latin typeface="Times New Roman" panose="02020603050405020304" pitchFamily="18" charset="0"/>
                <a:cs typeface="Times New Roman" panose="02020603050405020304" pitchFamily="18" charset="0"/>
              </a:rPr>
              <a:t>Faculty of Engineering  </a:t>
            </a:r>
            <a:r>
              <a:rPr lang="en-GB" sz="1600" b="1" baseline="0" dirty="0">
                <a:solidFill>
                  <a:schemeClr val="bg1"/>
                </a:solidFill>
                <a:latin typeface="Vladimir Script" panose="03050402040407070305" pitchFamily="66" charset="0"/>
                <a:cs typeface="Times New Roman" panose="02020603050405020304" pitchFamily="18" charset="0"/>
              </a:rPr>
              <a:t>DMAM</a:t>
            </a:r>
            <a:endParaRPr lang="en-GB" sz="2000" b="1" baseline="0" dirty="0">
              <a:solidFill>
                <a:schemeClr val="bg1"/>
              </a:solidFill>
              <a:latin typeface="Vladimir Script" panose="03050402040407070305" pitchFamily="66" charset="0"/>
              <a:cs typeface="Times New Roman" panose="02020603050405020304" pitchFamily="18" charset="0"/>
            </a:endParaRPr>
          </a:p>
        </p:txBody>
      </p:sp>
      <p:pic>
        <p:nvPicPr>
          <p:cNvPr id="8" name="Picture 7">
            <a:extLst>
              <a:ext uri="{FF2B5EF4-FFF2-40B4-BE49-F238E27FC236}">
                <a16:creationId xmlns:a16="http://schemas.microsoft.com/office/drawing/2014/main" id="{34DFD507-4B8E-4959-8AA1-0A52795013F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2446" y="6400800"/>
            <a:ext cx="454308" cy="457200"/>
          </a:xfrm>
          <a:prstGeom prst="rect">
            <a:avLst/>
          </a:prstGeom>
        </p:spPr>
      </p:pic>
      <p:pic>
        <p:nvPicPr>
          <p:cNvPr id="9" name="Picture 8">
            <a:extLst>
              <a:ext uri="{FF2B5EF4-FFF2-40B4-BE49-F238E27FC236}">
                <a16:creationId xmlns:a16="http://schemas.microsoft.com/office/drawing/2014/main" id="{276449FE-CB22-4C6A-B5D1-D501CF69E1C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37906" y="6381707"/>
            <a:ext cx="457200" cy="457200"/>
          </a:xfrm>
          <a:prstGeom prst="rect">
            <a:avLst/>
          </a:prstGeom>
        </p:spPr>
      </p:pic>
    </p:spTree>
    <p:extLst>
      <p:ext uri="{BB962C8B-B14F-4D97-AF65-F5344CB8AC3E}">
        <p14:creationId xmlns:p14="http://schemas.microsoft.com/office/powerpoint/2010/main" val="140049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B6EA8C-95EC-4D82-B176-5A383544C5C2}" type="datetime1">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B920-0215-4D04-B6D4-4FC03A4A36EA}" type="slidenum">
              <a:rPr lang="en-US" smtClean="0"/>
              <a:t>‹#›</a:t>
            </a:fld>
            <a:endParaRPr lang="en-US"/>
          </a:p>
        </p:txBody>
      </p:sp>
    </p:spTree>
    <p:extLst>
      <p:ext uri="{BB962C8B-B14F-4D97-AF65-F5344CB8AC3E}">
        <p14:creationId xmlns:p14="http://schemas.microsoft.com/office/powerpoint/2010/main" val="41611092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38939-828B-457B-B9E4-1E56AFEDD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F387E-85C7-469E-BFF8-BFBE63F94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AAFE7-09C6-4170-B46D-B219CCEFC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6733-6215-4D4C-8E4F-B4440180CBC3}" type="datetimeFigureOut">
              <a:rPr lang="en-US" smtClean="0"/>
              <a:t>12/16/2021</a:t>
            </a:fld>
            <a:endParaRPr lang="en-US"/>
          </a:p>
        </p:txBody>
      </p:sp>
      <p:sp>
        <p:nvSpPr>
          <p:cNvPr id="5" name="Footer Placeholder 4">
            <a:extLst>
              <a:ext uri="{FF2B5EF4-FFF2-40B4-BE49-F238E27FC236}">
                <a16:creationId xmlns:a16="http://schemas.microsoft.com/office/drawing/2014/main" id="{621325A8-12DE-4176-AD53-C37860049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0F4B96-8C75-45A2-878B-AA31FB1B8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B9E59-649E-43DC-A1CF-59C348E0B2A4}" type="slidenum">
              <a:rPr lang="en-US" smtClean="0"/>
              <a:t>‹#›</a:t>
            </a:fld>
            <a:endParaRPr lang="en-US"/>
          </a:p>
        </p:txBody>
      </p:sp>
    </p:spTree>
    <p:extLst>
      <p:ext uri="{BB962C8B-B14F-4D97-AF65-F5344CB8AC3E}">
        <p14:creationId xmlns:p14="http://schemas.microsoft.com/office/powerpoint/2010/main" val="2173964381"/>
      </p:ext>
    </p:extLst>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15.bin"/><Relationship Id="rId18" Type="http://schemas.openxmlformats.org/officeDocument/2006/relationships/image" Target="../media/image38.wmf"/><Relationship Id="rId3" Type="http://schemas.openxmlformats.org/officeDocument/2006/relationships/image" Target="../media/image40.png"/><Relationship Id="rId21" Type="http://schemas.openxmlformats.org/officeDocument/2006/relationships/image" Target="../media/image42.png"/><Relationship Id="rId7" Type="http://schemas.openxmlformats.org/officeDocument/2006/relationships/oleObject" Target="../embeddings/oleObject12.bin"/><Relationship Id="rId12" Type="http://schemas.openxmlformats.org/officeDocument/2006/relationships/image" Target="../media/image35.wmf"/><Relationship Id="rId17" Type="http://schemas.openxmlformats.org/officeDocument/2006/relationships/oleObject" Target="../embeddings/oleObject17.bin"/><Relationship Id="rId2" Type="http://schemas.openxmlformats.org/officeDocument/2006/relationships/slideLayout" Target="../slideLayouts/slideLayout1.xml"/><Relationship Id="rId16" Type="http://schemas.openxmlformats.org/officeDocument/2006/relationships/image" Target="../media/image37.wmf"/><Relationship Id="rId20" Type="http://schemas.openxmlformats.org/officeDocument/2006/relationships/image" Target="../media/image39.wmf"/><Relationship Id="rId1" Type="http://schemas.openxmlformats.org/officeDocument/2006/relationships/vmlDrawing" Target="../drawings/vmlDrawing3.vml"/><Relationship Id="rId6" Type="http://schemas.openxmlformats.org/officeDocument/2006/relationships/image" Target="../media/image32.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34.wmf"/><Relationship Id="rId19" Type="http://schemas.openxmlformats.org/officeDocument/2006/relationships/oleObject" Target="../embeddings/oleObject18.bin"/><Relationship Id="rId4" Type="http://schemas.openxmlformats.org/officeDocument/2006/relationships/image" Target="../media/image41.png"/><Relationship Id="rId9" Type="http://schemas.openxmlformats.org/officeDocument/2006/relationships/oleObject" Target="../embeddings/oleObject13.bin"/><Relationship Id="rId14" Type="http://schemas.openxmlformats.org/officeDocument/2006/relationships/image" Target="../media/image3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45.wmf"/><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oleObject" Target="../embeddings/oleObject21.bin"/><Relationship Id="rId17" Type="http://schemas.openxmlformats.org/officeDocument/2006/relationships/image" Target="../media/image47.wmf"/><Relationship Id="rId2" Type="http://schemas.openxmlformats.org/officeDocument/2006/relationships/slideLayout" Target="../slideLayouts/slideLayout1.xml"/><Relationship Id="rId16" Type="http://schemas.openxmlformats.org/officeDocument/2006/relationships/oleObject" Target="../embeddings/oleObject23.bin"/><Relationship Id="rId1" Type="http://schemas.openxmlformats.org/officeDocument/2006/relationships/vmlDrawing" Target="../drawings/vmlDrawing4.vml"/><Relationship Id="rId6" Type="http://schemas.openxmlformats.org/officeDocument/2006/relationships/image" Target="../media/image51.png"/><Relationship Id="rId11" Type="http://schemas.openxmlformats.org/officeDocument/2006/relationships/image" Target="../media/image44.wmf"/><Relationship Id="rId5" Type="http://schemas.openxmlformats.org/officeDocument/2006/relationships/image" Target="../media/image50.png"/><Relationship Id="rId15" Type="http://schemas.openxmlformats.org/officeDocument/2006/relationships/image" Target="../media/image46.wmf"/><Relationship Id="rId10" Type="http://schemas.openxmlformats.org/officeDocument/2006/relationships/oleObject" Target="../embeddings/oleObject20.bin"/><Relationship Id="rId4" Type="http://schemas.openxmlformats.org/officeDocument/2006/relationships/image" Target="../media/image49.png"/><Relationship Id="rId9" Type="http://schemas.openxmlformats.org/officeDocument/2006/relationships/image" Target="../media/image43.wmf"/><Relationship Id="rId14"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7.wmf"/><Relationship Id="rId18" Type="http://schemas.openxmlformats.org/officeDocument/2006/relationships/image" Target="../media/image61.wmf"/><Relationship Id="rId3" Type="http://schemas.openxmlformats.org/officeDocument/2006/relationships/oleObject" Target="../embeddings/oleObject24.bin"/><Relationship Id="rId21" Type="http://schemas.openxmlformats.org/officeDocument/2006/relationships/image" Target="../media/image64.emf"/><Relationship Id="rId7" Type="http://schemas.openxmlformats.org/officeDocument/2006/relationships/image" Target="../media/image54.wmf"/><Relationship Id="rId12" Type="http://schemas.openxmlformats.org/officeDocument/2006/relationships/oleObject" Target="../embeddings/oleObject28.bin"/><Relationship Id="rId17" Type="http://schemas.openxmlformats.org/officeDocument/2006/relationships/image" Target="../media/image60.png"/><Relationship Id="rId25" Type="http://schemas.openxmlformats.org/officeDocument/2006/relationships/image" Target="../media/image68.emf"/><Relationship Id="rId2" Type="http://schemas.openxmlformats.org/officeDocument/2006/relationships/slideLayout" Target="../slideLayouts/slideLayout1.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56.wmf"/><Relationship Id="rId24" Type="http://schemas.openxmlformats.org/officeDocument/2006/relationships/image" Target="../media/image67.emf"/><Relationship Id="rId5" Type="http://schemas.openxmlformats.org/officeDocument/2006/relationships/image" Target="../media/image42.png"/><Relationship Id="rId15" Type="http://schemas.openxmlformats.org/officeDocument/2006/relationships/image" Target="../media/image58.wmf"/><Relationship Id="rId23" Type="http://schemas.openxmlformats.org/officeDocument/2006/relationships/image" Target="../media/image66.png"/><Relationship Id="rId10" Type="http://schemas.openxmlformats.org/officeDocument/2006/relationships/oleObject" Target="../embeddings/oleObject27.bin"/><Relationship Id="rId19" Type="http://schemas.openxmlformats.org/officeDocument/2006/relationships/image" Target="../media/image62.wmf"/><Relationship Id="rId4" Type="http://schemas.openxmlformats.org/officeDocument/2006/relationships/image" Target="../media/image53.wmf"/><Relationship Id="rId9" Type="http://schemas.openxmlformats.org/officeDocument/2006/relationships/image" Target="../media/image55.wmf"/><Relationship Id="rId14" Type="http://schemas.openxmlformats.org/officeDocument/2006/relationships/oleObject" Target="../embeddings/oleObject29.bin"/><Relationship Id="rId22" Type="http://schemas.openxmlformats.org/officeDocument/2006/relationships/image" Target="../media/image65.emf"/></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 Id="rId5" Type="http://schemas.openxmlformats.org/officeDocument/2006/relationships/image" Target="../media/image77.png"/><Relationship Id="rId4" Type="http://schemas.openxmlformats.org/officeDocument/2006/relationships/image" Target="../media/image76.png"/></Relationships>
</file>

<file path=ppt/slides/_rels/slide1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17.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 Id="rId9" Type="http://schemas.openxmlformats.org/officeDocument/2006/relationships/image" Target="../media/image95.png"/></Relationships>
</file>

<file path=ppt/slides/_rels/slide1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8.png"/><Relationship Id="rId4" Type="http://schemas.openxmlformats.org/officeDocument/2006/relationships/image" Target="../media/image89.png"/></Relationships>
</file>

<file path=ppt/slides/_rels/slide19.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34.bin"/><Relationship Id="rId3" Type="http://schemas.openxmlformats.org/officeDocument/2006/relationships/image" Target="../media/image105.png"/><Relationship Id="rId7" Type="http://schemas.openxmlformats.org/officeDocument/2006/relationships/oleObject" Target="../embeddings/oleObject31.bin"/><Relationship Id="rId12" Type="http://schemas.openxmlformats.org/officeDocument/2006/relationships/image" Target="../media/image102.wmf"/><Relationship Id="rId2" Type="http://schemas.openxmlformats.org/officeDocument/2006/relationships/slideLayout" Target="../slideLayouts/slideLayout1.xml"/><Relationship Id="rId16" Type="http://schemas.openxmlformats.org/officeDocument/2006/relationships/image" Target="../media/image104.wmf"/><Relationship Id="rId1" Type="http://schemas.openxmlformats.org/officeDocument/2006/relationships/vmlDrawing" Target="../drawings/vmlDrawing6.vml"/><Relationship Id="rId6" Type="http://schemas.openxmlformats.org/officeDocument/2006/relationships/image" Target="../media/image99.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101.wmf"/><Relationship Id="rId4" Type="http://schemas.openxmlformats.org/officeDocument/2006/relationships/image" Target="../media/image106.png"/><Relationship Id="rId9" Type="http://schemas.openxmlformats.org/officeDocument/2006/relationships/oleObject" Target="../embeddings/oleObject32.bin"/><Relationship Id="rId14" Type="http://schemas.openxmlformats.org/officeDocument/2006/relationships/image" Target="../media/image10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07.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36.bin"/><Relationship Id="rId5" Type="http://schemas.openxmlformats.org/officeDocument/2006/relationships/image" Target="../media/image110.png"/><Relationship Id="rId4" Type="http://schemas.openxmlformats.org/officeDocument/2006/relationships/image" Target="../media/image109.png"/></Relationships>
</file>

<file path=ppt/slides/_rels/slide21.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4.png"/><Relationship Id="rId7" Type="http://schemas.openxmlformats.org/officeDocument/2006/relationships/image" Target="../media/image112.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38.bin"/><Relationship Id="rId11" Type="http://schemas.openxmlformats.org/officeDocument/2006/relationships/image" Target="../media/image116.png"/><Relationship Id="rId5" Type="http://schemas.openxmlformats.org/officeDocument/2006/relationships/image" Target="../media/image111.wmf"/><Relationship Id="rId10" Type="http://schemas.openxmlformats.org/officeDocument/2006/relationships/image" Target="../media/image113.wmf"/><Relationship Id="rId4" Type="http://schemas.openxmlformats.org/officeDocument/2006/relationships/oleObject" Target="../embeddings/oleObject37.bin"/><Relationship Id="rId9"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1.xml"/><Relationship Id="rId5" Type="http://schemas.openxmlformats.org/officeDocument/2006/relationships/image" Target="../media/image120.png"/><Relationship Id="rId4" Type="http://schemas.openxmlformats.org/officeDocument/2006/relationships/image" Target="../media/image119.png"/></Relationships>
</file>

<file path=ppt/slides/_rels/slide2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xml"/><Relationship Id="rId5" Type="http://schemas.openxmlformats.org/officeDocument/2006/relationships/image" Target="../media/image124.png"/><Relationship Id="rId4" Type="http://schemas.openxmlformats.org/officeDocument/2006/relationships/image" Target="../media/image123.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128.wmf"/><Relationship Id="rId3" Type="http://schemas.openxmlformats.org/officeDocument/2006/relationships/image" Target="../media/image129.png"/><Relationship Id="rId7" Type="http://schemas.openxmlformats.org/officeDocument/2006/relationships/image" Target="../media/image125.wmf"/><Relationship Id="rId12"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40.bin"/><Relationship Id="rId11" Type="http://schemas.openxmlformats.org/officeDocument/2006/relationships/image" Target="../media/image127.wmf"/><Relationship Id="rId5" Type="http://schemas.openxmlformats.org/officeDocument/2006/relationships/image" Target="../media/image131.png"/><Relationship Id="rId10" Type="http://schemas.openxmlformats.org/officeDocument/2006/relationships/oleObject" Target="../embeddings/oleObject42.bin"/><Relationship Id="rId4" Type="http://schemas.openxmlformats.org/officeDocument/2006/relationships/image" Target="../media/image130.png"/><Relationship Id="rId9" Type="http://schemas.openxmlformats.org/officeDocument/2006/relationships/image" Target="../media/image126.wmf"/></Relationships>
</file>

<file path=ppt/slides/_rels/slide25.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image" Target="../media/image9.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6.wmf"/><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30.wmf"/><Relationship Id="rId3" Type="http://schemas.openxmlformats.org/officeDocument/2006/relationships/oleObject" Target="../embeddings/oleObject6.bin"/><Relationship Id="rId7" Type="http://schemas.openxmlformats.org/officeDocument/2006/relationships/image" Target="../media/image31.png"/><Relationship Id="rId12"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7.wmf"/><Relationship Id="rId11" Type="http://schemas.openxmlformats.org/officeDocument/2006/relationships/image" Target="../media/image29.wmf"/><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26.wmf"/><Relationship Id="rId9"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594836-B53A-4F63-AC79-40EC07BE2642}"/>
              </a:ext>
            </a:extLst>
          </p:cNvPr>
          <p:cNvSpPr/>
          <p:nvPr/>
        </p:nvSpPr>
        <p:spPr>
          <a:xfrm>
            <a:off x="451958" y="247303"/>
            <a:ext cx="3915326"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just"/>
            <a:r>
              <a:rPr lang="en-US" sz="2800" b="1" dirty="0">
                <a:solidFill>
                  <a:srgbClr val="0000CC"/>
                </a:solidFill>
                <a:latin typeface="Times New Roman" panose="02020603050405020304" pitchFamily="18" charset="0"/>
                <a:cs typeface="Times New Roman" panose="02020603050405020304" pitchFamily="18" charset="0"/>
              </a:rPr>
              <a:t>Topics will Be Covered:</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4" name="Text Box 4">
            <a:extLst>
              <a:ext uri="{FF2B5EF4-FFF2-40B4-BE49-F238E27FC236}">
                <a16:creationId xmlns:a16="http://schemas.microsoft.com/office/drawing/2014/main" id="{BD4A46AE-4ADE-479F-ABD3-07D130803612}"/>
              </a:ext>
            </a:extLst>
          </p:cNvPr>
          <p:cNvSpPr txBox="1">
            <a:spLocks noChangeArrowheads="1"/>
          </p:cNvSpPr>
          <p:nvPr/>
        </p:nvSpPr>
        <p:spPr bwMode="auto">
          <a:xfrm>
            <a:off x="2084275" y="1890117"/>
            <a:ext cx="6814065" cy="3077766"/>
          </a:xfrm>
          <a:prstGeom prst="rect">
            <a:avLst/>
          </a:prstGeom>
          <a:noFill/>
          <a:ln w="38100">
            <a:solidFill>
              <a:srgbClr val="0000CC"/>
            </a:solidFill>
            <a:miter lim="800000"/>
            <a:headEnd/>
            <a:tailEnd/>
          </a:ln>
        </p:spPr>
        <p:txBody>
          <a:bodyPr wrap="square">
            <a:spAutoFit/>
          </a:bodyPr>
          <a:lstStyle/>
          <a:p>
            <a:pPr algn="just">
              <a:spcAft>
                <a:spcPts val="1200"/>
              </a:spcAft>
            </a:pPr>
            <a:r>
              <a:rPr lang="en-US" sz="2400" b="1" dirty="0">
                <a:solidFill>
                  <a:srgbClr val="0000CC"/>
                </a:solidFill>
              </a:rPr>
              <a:t>Capacitor, Capacitance</a:t>
            </a:r>
          </a:p>
          <a:p>
            <a:pPr algn="just">
              <a:spcAft>
                <a:spcPts val="1200"/>
              </a:spcAft>
            </a:pPr>
            <a:r>
              <a:rPr lang="en-US" sz="2400" b="1" dirty="0">
                <a:solidFill>
                  <a:srgbClr val="0000CC"/>
                </a:solidFill>
              </a:rPr>
              <a:t>Types of Capacitor, Applications of Capacitor</a:t>
            </a:r>
          </a:p>
          <a:p>
            <a:pPr algn="just">
              <a:spcAft>
                <a:spcPts val="1200"/>
              </a:spcAft>
            </a:pPr>
            <a:r>
              <a:rPr lang="en-US" sz="2400" b="1" dirty="0">
                <a:solidFill>
                  <a:srgbClr val="0000CC"/>
                </a:solidFill>
                <a:latin typeface="Times New Roman" panose="02020603050405020304" pitchFamily="18" charset="0"/>
                <a:cs typeface="Times New Roman" panose="02020603050405020304" pitchFamily="18" charset="0"/>
              </a:rPr>
              <a:t>Capacitance Based on Physical Dimension</a:t>
            </a:r>
          </a:p>
          <a:p>
            <a:pPr algn="just">
              <a:spcAft>
                <a:spcPts val="1200"/>
              </a:spcAft>
            </a:pPr>
            <a:r>
              <a:rPr lang="en-US" sz="2400" b="1" dirty="0">
                <a:solidFill>
                  <a:srgbClr val="0000CC"/>
                </a:solidFill>
                <a:latin typeface="Times New Roman" panose="02020603050405020304" pitchFamily="18" charset="0"/>
                <a:cs typeface="Times New Roman" panose="02020603050405020304" pitchFamily="18" charset="0"/>
              </a:rPr>
              <a:t>Transients in Capacitive Networks</a:t>
            </a:r>
          </a:p>
          <a:p>
            <a:pPr algn="just">
              <a:spcAft>
                <a:spcPts val="1200"/>
              </a:spcAft>
            </a:pPr>
            <a:r>
              <a:rPr lang="en-US" sz="2400" b="1" dirty="0">
                <a:solidFill>
                  <a:srgbClr val="0000CC"/>
                </a:solidFill>
                <a:latin typeface="Times New Roman" panose="02020603050405020304" pitchFamily="18" charset="0"/>
                <a:cs typeface="Times New Roman" panose="02020603050405020304" pitchFamily="18" charset="0"/>
              </a:rPr>
              <a:t>	Charging and Discharging in a Capacitor</a:t>
            </a:r>
          </a:p>
          <a:p>
            <a:pPr algn="just">
              <a:spcAft>
                <a:spcPts val="1200"/>
              </a:spcAft>
            </a:pPr>
            <a:r>
              <a:rPr lang="en-US" sz="2400" b="1" dirty="0">
                <a:solidFill>
                  <a:srgbClr val="0000CC"/>
                </a:solidFill>
                <a:latin typeface="Times New Roman" panose="02020603050405020304" pitchFamily="18" charset="0"/>
                <a:cs typeface="Times New Roman" panose="02020603050405020304" pitchFamily="18" charset="0"/>
              </a:rPr>
              <a:t>Capacitors in Series and Parallel</a:t>
            </a:r>
          </a:p>
        </p:txBody>
      </p:sp>
    </p:spTree>
    <p:extLst>
      <p:ext uri="{BB962C8B-B14F-4D97-AF65-F5344CB8AC3E}">
        <p14:creationId xmlns:p14="http://schemas.microsoft.com/office/powerpoint/2010/main" val="29065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10</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88B02DB0-4BF0-49C3-BCC8-8C1880DFEE7B}"/>
              </a:ext>
            </a:extLst>
          </p:cNvPr>
          <p:cNvSpPr/>
          <p:nvPr/>
        </p:nvSpPr>
        <p:spPr>
          <a:xfrm>
            <a:off x="2284809" y="112411"/>
            <a:ext cx="7223759"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Charging and Discharging in a Capacitor</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grpSp>
        <p:nvGrpSpPr>
          <p:cNvPr id="4" name="Group 3"/>
          <p:cNvGrpSpPr/>
          <p:nvPr/>
        </p:nvGrpSpPr>
        <p:grpSpPr>
          <a:xfrm>
            <a:off x="3565647" y="770507"/>
            <a:ext cx="3026228" cy="1881421"/>
            <a:chOff x="533400" y="910280"/>
            <a:chExt cx="3026228" cy="1881421"/>
          </a:xfrm>
        </p:grpSpPr>
        <p:pic>
          <p:nvPicPr>
            <p:cNvPr id="2" name="Picture 1"/>
            <p:cNvPicPr>
              <a:picLocks noChangeAspect="1"/>
            </p:cNvPicPr>
            <p:nvPr/>
          </p:nvPicPr>
          <p:blipFill>
            <a:blip r:embed="rId3"/>
            <a:stretch>
              <a:fillRect/>
            </a:stretch>
          </p:blipFill>
          <p:spPr>
            <a:xfrm>
              <a:off x="533400" y="910280"/>
              <a:ext cx="3026228" cy="1828800"/>
            </a:xfrm>
            <a:prstGeom prst="rect">
              <a:avLst/>
            </a:prstGeom>
          </p:spPr>
        </p:pic>
        <p:sp>
          <p:nvSpPr>
            <p:cNvPr id="7" name="TextBox 6">
              <a:extLst>
                <a:ext uri="{FF2B5EF4-FFF2-40B4-BE49-F238E27FC236}">
                  <a16:creationId xmlns:a16="http://schemas.microsoft.com/office/drawing/2014/main" id="{23028760-F4EE-4470-AEFC-1CBC6B2D100C}"/>
                </a:ext>
              </a:extLst>
            </p:cNvPr>
            <p:cNvSpPr txBox="1"/>
            <p:nvPr/>
          </p:nvSpPr>
          <p:spPr>
            <a:xfrm>
              <a:off x="1068267" y="2422369"/>
              <a:ext cx="1956493" cy="369332"/>
            </a:xfrm>
            <a:prstGeom prst="rect">
              <a:avLst/>
            </a:prstGeom>
            <a:noFill/>
          </p:spPr>
          <p:txBody>
            <a:bodyPr wrap="square">
              <a:spAutoFit/>
            </a:bodyPr>
            <a:lstStyle/>
            <a:p>
              <a:pPr algn="ctr"/>
              <a:r>
                <a:rPr lang="en-US" b="1" dirty="0">
                  <a:solidFill>
                    <a:srgbClr val="0000CC"/>
                  </a:solidFill>
                </a:rPr>
                <a:t>Figure 10.39 (a)</a:t>
              </a:r>
            </a:p>
          </p:txBody>
        </p:sp>
      </p:grpSp>
      <p:sp>
        <p:nvSpPr>
          <p:cNvPr id="8" name="TextBox 7">
            <a:extLst>
              <a:ext uri="{FF2B5EF4-FFF2-40B4-BE49-F238E27FC236}">
                <a16:creationId xmlns:a16="http://schemas.microsoft.com/office/drawing/2014/main" id="{23028760-F4EE-4470-AEFC-1CBC6B2D100C}"/>
              </a:ext>
            </a:extLst>
          </p:cNvPr>
          <p:cNvSpPr txBox="1"/>
          <p:nvPr/>
        </p:nvSpPr>
        <p:spPr>
          <a:xfrm>
            <a:off x="301947" y="668146"/>
            <a:ext cx="3220192" cy="3170099"/>
          </a:xfrm>
          <a:prstGeom prst="rect">
            <a:avLst/>
          </a:prstGeom>
          <a:noFill/>
        </p:spPr>
        <p:txBody>
          <a:bodyPr wrap="square">
            <a:spAutoFit/>
          </a:bodyPr>
          <a:lstStyle/>
          <a:p>
            <a:pPr algn="just"/>
            <a:r>
              <a:rPr lang="en-US" sz="2000" b="1" dirty="0">
                <a:solidFill>
                  <a:srgbClr val="0000CC"/>
                </a:solidFill>
              </a:rPr>
              <a:t>In Figure 10.39(a):</a:t>
            </a:r>
          </a:p>
          <a:p>
            <a:pPr algn="just"/>
            <a:r>
              <a:rPr lang="en-US" sz="2000" b="1" dirty="0">
                <a:solidFill>
                  <a:srgbClr val="FF0000"/>
                </a:solidFill>
              </a:rPr>
              <a:t>Charging Mode</a:t>
            </a:r>
            <a:r>
              <a:rPr lang="en-US" sz="2000" dirty="0"/>
              <a:t>: When the switch is in </a:t>
            </a:r>
            <a:r>
              <a:rPr lang="en-US" sz="2000" b="1" dirty="0">
                <a:solidFill>
                  <a:srgbClr val="0000CC"/>
                </a:solidFill>
              </a:rPr>
              <a:t>position 1 as shown in Figure 10.39 (b)</a:t>
            </a:r>
            <a:r>
              <a:rPr lang="en-US" sz="2000" dirty="0"/>
              <a:t>, capacitor is stored the charge.</a:t>
            </a:r>
          </a:p>
          <a:p>
            <a:pPr algn="just"/>
            <a:r>
              <a:rPr lang="en-US" sz="2000" b="1" dirty="0">
                <a:solidFill>
                  <a:srgbClr val="FF0000"/>
                </a:solidFill>
              </a:rPr>
              <a:t>Discharging Mode</a:t>
            </a:r>
            <a:r>
              <a:rPr lang="en-US" sz="2000" dirty="0"/>
              <a:t>: When the switch is in </a:t>
            </a:r>
            <a:r>
              <a:rPr lang="en-US" sz="2000" b="1" dirty="0">
                <a:solidFill>
                  <a:srgbClr val="0000CC"/>
                </a:solidFill>
              </a:rPr>
              <a:t>position 2 as shown in Figure 10.39 (c)</a:t>
            </a:r>
            <a:r>
              <a:rPr lang="en-US" sz="2000" dirty="0"/>
              <a:t>, capacitor is released the charge through the resistor.</a:t>
            </a:r>
          </a:p>
        </p:txBody>
      </p:sp>
      <p:grpSp>
        <p:nvGrpSpPr>
          <p:cNvPr id="18" name="Group 17"/>
          <p:cNvGrpSpPr/>
          <p:nvPr/>
        </p:nvGrpSpPr>
        <p:grpSpPr>
          <a:xfrm>
            <a:off x="3760826" y="2737419"/>
            <a:ext cx="2581275" cy="1709737"/>
            <a:chOff x="3037487" y="2737419"/>
            <a:chExt cx="2581275" cy="1709737"/>
          </a:xfrm>
        </p:grpSpPr>
        <p:pic>
          <p:nvPicPr>
            <p:cNvPr id="14" name="Picture 13"/>
            <p:cNvPicPr>
              <a:picLocks noChangeAspect="1"/>
            </p:cNvPicPr>
            <p:nvPr/>
          </p:nvPicPr>
          <p:blipFill>
            <a:blip r:embed="rId4"/>
            <a:stretch>
              <a:fillRect/>
            </a:stretch>
          </p:blipFill>
          <p:spPr>
            <a:xfrm>
              <a:off x="3037487" y="2737419"/>
              <a:ext cx="2581275" cy="1571625"/>
            </a:xfrm>
            <a:prstGeom prst="rect">
              <a:avLst/>
            </a:prstGeom>
          </p:spPr>
        </p:pic>
        <p:sp>
          <p:nvSpPr>
            <p:cNvPr id="16" name="TextBox 15">
              <a:extLst>
                <a:ext uri="{FF2B5EF4-FFF2-40B4-BE49-F238E27FC236}">
                  <a16:creationId xmlns:a16="http://schemas.microsoft.com/office/drawing/2014/main" id="{23028760-F4EE-4470-AEFC-1CBC6B2D100C}"/>
                </a:ext>
              </a:extLst>
            </p:cNvPr>
            <p:cNvSpPr txBox="1"/>
            <p:nvPr/>
          </p:nvSpPr>
          <p:spPr>
            <a:xfrm>
              <a:off x="3440287" y="4077824"/>
              <a:ext cx="1956493" cy="369332"/>
            </a:xfrm>
            <a:prstGeom prst="rect">
              <a:avLst/>
            </a:prstGeom>
            <a:noFill/>
          </p:spPr>
          <p:txBody>
            <a:bodyPr wrap="square">
              <a:spAutoFit/>
            </a:bodyPr>
            <a:lstStyle/>
            <a:p>
              <a:pPr algn="ctr"/>
              <a:r>
                <a:rPr lang="en-US" b="1" dirty="0">
                  <a:solidFill>
                    <a:srgbClr val="0000CC"/>
                  </a:solidFill>
                </a:rPr>
                <a:t>Figure 10.39 (b)</a:t>
              </a:r>
            </a:p>
          </p:txBody>
        </p:sp>
      </p:grpSp>
      <p:cxnSp>
        <p:nvCxnSpPr>
          <p:cNvPr id="20" name="Straight Connector 19">
            <a:extLst>
              <a:ext uri="{FF2B5EF4-FFF2-40B4-BE49-F238E27FC236}">
                <a16:creationId xmlns:a16="http://schemas.microsoft.com/office/drawing/2014/main" id="{5BEB302C-E21D-4B5C-8092-3A234F9D8196}"/>
              </a:ext>
            </a:extLst>
          </p:cNvPr>
          <p:cNvCxnSpPr/>
          <p:nvPr/>
        </p:nvCxnSpPr>
        <p:spPr>
          <a:xfrm>
            <a:off x="6676482" y="612548"/>
            <a:ext cx="0" cy="585216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3028760-F4EE-4470-AEFC-1CBC6B2D100C}"/>
              </a:ext>
            </a:extLst>
          </p:cNvPr>
          <p:cNvSpPr txBox="1"/>
          <p:nvPr/>
        </p:nvSpPr>
        <p:spPr>
          <a:xfrm>
            <a:off x="127000" y="4075955"/>
            <a:ext cx="3741557" cy="707886"/>
          </a:xfrm>
          <a:prstGeom prst="rect">
            <a:avLst/>
          </a:prstGeom>
          <a:noFill/>
        </p:spPr>
        <p:txBody>
          <a:bodyPr wrap="square">
            <a:spAutoFit/>
          </a:bodyPr>
          <a:lstStyle/>
          <a:p>
            <a:pPr algn="just"/>
            <a:r>
              <a:rPr lang="en-US" sz="2000" b="1" dirty="0">
                <a:solidFill>
                  <a:srgbClr val="0000CC"/>
                </a:solidFill>
              </a:rPr>
              <a:t>Charging Mode of Fig. 10.39(a): </a:t>
            </a:r>
            <a:r>
              <a:rPr lang="en-US" sz="2000" b="1" dirty="0">
                <a:solidFill>
                  <a:srgbClr val="FF0000"/>
                </a:solidFill>
              </a:rPr>
              <a:t>According to KVL we have</a:t>
            </a:r>
            <a:r>
              <a:rPr lang="en-US" sz="2000" dirty="0"/>
              <a:t>:</a:t>
            </a:r>
          </a:p>
        </p:txBody>
      </p:sp>
      <p:graphicFrame>
        <p:nvGraphicFramePr>
          <p:cNvPr id="23" name="Object 22"/>
          <p:cNvGraphicFramePr>
            <a:graphicFrameLocks noChangeAspect="1"/>
          </p:cNvGraphicFramePr>
          <p:nvPr/>
        </p:nvGraphicFramePr>
        <p:xfrm>
          <a:off x="2284809" y="4998748"/>
          <a:ext cx="1409700" cy="330200"/>
        </p:xfrm>
        <a:graphic>
          <a:graphicData uri="http://schemas.openxmlformats.org/presentationml/2006/ole">
            <mc:AlternateContent xmlns:mc="http://schemas.openxmlformats.org/markup-compatibility/2006">
              <mc:Choice xmlns:v="urn:schemas-microsoft-com:vml" Requires="v">
                <p:oleObj spid="_x0000_s5210" name="Equation" r:id="rId5" imgW="1409400" imgH="330120" progId="Equation.3">
                  <p:embed/>
                </p:oleObj>
              </mc:Choice>
              <mc:Fallback>
                <p:oleObj name="Equation" r:id="rId5" imgW="1409400" imgH="330120" progId="Equation.3">
                  <p:embed/>
                  <p:pic>
                    <p:nvPicPr>
                      <p:cNvPr id="23" name="Object 22"/>
                      <p:cNvPicPr/>
                      <p:nvPr/>
                    </p:nvPicPr>
                    <p:blipFill>
                      <a:blip r:embed="rId6"/>
                      <a:stretch>
                        <a:fillRect/>
                      </a:stretch>
                    </p:blipFill>
                    <p:spPr>
                      <a:xfrm>
                        <a:off x="2284809" y="4998748"/>
                        <a:ext cx="1409700" cy="330200"/>
                      </a:xfrm>
                      <a:prstGeom prst="rect">
                        <a:avLst/>
                      </a:prstGeom>
                    </p:spPr>
                  </p:pic>
                </p:oleObj>
              </mc:Fallback>
            </mc:AlternateContent>
          </a:graphicData>
        </a:graphic>
      </p:graphicFrame>
      <p:graphicFrame>
        <p:nvGraphicFramePr>
          <p:cNvPr id="24" name="Object 23"/>
          <p:cNvGraphicFramePr>
            <a:graphicFrameLocks noChangeAspect="1"/>
          </p:cNvGraphicFramePr>
          <p:nvPr/>
        </p:nvGraphicFramePr>
        <p:xfrm>
          <a:off x="509009" y="4998748"/>
          <a:ext cx="1282700" cy="330200"/>
        </p:xfrm>
        <a:graphic>
          <a:graphicData uri="http://schemas.openxmlformats.org/presentationml/2006/ole">
            <mc:AlternateContent xmlns:mc="http://schemas.openxmlformats.org/markup-compatibility/2006">
              <mc:Choice xmlns:v="urn:schemas-microsoft-com:vml" Requires="v">
                <p:oleObj spid="_x0000_s5211" name="Equation" r:id="rId7" imgW="1282680" imgH="330120" progId="Equation.3">
                  <p:embed/>
                </p:oleObj>
              </mc:Choice>
              <mc:Fallback>
                <p:oleObj name="Equation" r:id="rId7" imgW="1282680" imgH="330120" progId="Equation.3">
                  <p:embed/>
                  <p:pic>
                    <p:nvPicPr>
                      <p:cNvPr id="24" name="Object 23"/>
                      <p:cNvPicPr/>
                      <p:nvPr/>
                    </p:nvPicPr>
                    <p:blipFill>
                      <a:blip r:embed="rId8"/>
                      <a:stretch>
                        <a:fillRect/>
                      </a:stretch>
                    </p:blipFill>
                    <p:spPr>
                      <a:xfrm>
                        <a:off x="509009" y="4998748"/>
                        <a:ext cx="1282700" cy="330200"/>
                      </a:xfrm>
                      <a:prstGeom prst="rect">
                        <a:avLst/>
                      </a:prstGeom>
                    </p:spPr>
                  </p:pic>
                </p:oleObj>
              </mc:Fallback>
            </mc:AlternateContent>
          </a:graphicData>
        </a:graphic>
      </p:graphicFrame>
      <p:graphicFrame>
        <p:nvGraphicFramePr>
          <p:cNvPr id="26" name="Object 25"/>
          <p:cNvGraphicFramePr>
            <a:graphicFrameLocks noChangeAspect="1"/>
          </p:cNvGraphicFramePr>
          <p:nvPr/>
        </p:nvGraphicFramePr>
        <p:xfrm>
          <a:off x="517636" y="5523509"/>
          <a:ext cx="2616200" cy="609600"/>
        </p:xfrm>
        <a:graphic>
          <a:graphicData uri="http://schemas.openxmlformats.org/presentationml/2006/ole">
            <mc:AlternateContent xmlns:mc="http://schemas.openxmlformats.org/markup-compatibility/2006">
              <mc:Choice xmlns:v="urn:schemas-microsoft-com:vml" Requires="v">
                <p:oleObj spid="_x0000_s5212" name="Equation" r:id="rId9" imgW="2616120" imgH="609480" progId="Equation.3">
                  <p:embed/>
                </p:oleObj>
              </mc:Choice>
              <mc:Fallback>
                <p:oleObj name="Equation" r:id="rId9" imgW="2616120" imgH="609480" progId="Equation.3">
                  <p:embed/>
                  <p:pic>
                    <p:nvPicPr>
                      <p:cNvPr id="26" name="Object 25"/>
                      <p:cNvPicPr/>
                      <p:nvPr/>
                    </p:nvPicPr>
                    <p:blipFill>
                      <a:blip r:embed="rId10"/>
                      <a:stretch>
                        <a:fillRect/>
                      </a:stretch>
                    </p:blipFill>
                    <p:spPr>
                      <a:xfrm>
                        <a:off x="517636" y="5523509"/>
                        <a:ext cx="2616200" cy="609600"/>
                      </a:xfrm>
                      <a:prstGeom prst="rect">
                        <a:avLst/>
                      </a:prstGeom>
                    </p:spPr>
                  </p:pic>
                </p:oleObj>
              </mc:Fallback>
            </mc:AlternateContent>
          </a:graphicData>
        </a:graphic>
      </p:graphicFrame>
      <p:sp>
        <p:nvSpPr>
          <p:cNvPr id="28" name="TextBox 27">
            <a:extLst>
              <a:ext uri="{FF2B5EF4-FFF2-40B4-BE49-F238E27FC236}">
                <a16:creationId xmlns:a16="http://schemas.microsoft.com/office/drawing/2014/main" id="{23028760-F4EE-4470-AEFC-1CBC6B2D100C}"/>
              </a:ext>
            </a:extLst>
          </p:cNvPr>
          <p:cNvSpPr txBox="1"/>
          <p:nvPr/>
        </p:nvSpPr>
        <p:spPr>
          <a:xfrm>
            <a:off x="6740443" y="684784"/>
            <a:ext cx="4405316" cy="400110"/>
          </a:xfrm>
          <a:prstGeom prst="rect">
            <a:avLst/>
          </a:prstGeom>
          <a:noFill/>
        </p:spPr>
        <p:txBody>
          <a:bodyPr wrap="square">
            <a:spAutoFit/>
          </a:bodyPr>
          <a:lstStyle/>
          <a:p>
            <a:pPr algn="just"/>
            <a:r>
              <a:rPr lang="en-US" sz="2000" dirty="0"/>
              <a:t>The solution of Eq. (</a:t>
            </a:r>
            <a:r>
              <a:rPr lang="en-US" sz="2000" i="1" dirty="0" err="1"/>
              <a:t>i</a:t>
            </a:r>
            <a:r>
              <a:rPr lang="en-US" sz="2000" dirty="0"/>
              <a:t>) is as follows:</a:t>
            </a:r>
          </a:p>
        </p:txBody>
      </p:sp>
      <p:graphicFrame>
        <p:nvGraphicFramePr>
          <p:cNvPr id="29" name="Object 28"/>
          <p:cNvGraphicFramePr>
            <a:graphicFrameLocks noChangeAspect="1"/>
          </p:cNvGraphicFramePr>
          <p:nvPr/>
        </p:nvGraphicFramePr>
        <p:xfrm>
          <a:off x="7529293" y="1121874"/>
          <a:ext cx="4216400" cy="419100"/>
        </p:xfrm>
        <a:graphic>
          <a:graphicData uri="http://schemas.openxmlformats.org/presentationml/2006/ole">
            <mc:AlternateContent xmlns:mc="http://schemas.openxmlformats.org/markup-compatibility/2006">
              <mc:Choice xmlns:v="urn:schemas-microsoft-com:vml" Requires="v">
                <p:oleObj spid="_x0000_s5213" name="Equation" r:id="rId11" imgW="4216320" imgH="419040" progId="Equation.3">
                  <p:embed/>
                </p:oleObj>
              </mc:Choice>
              <mc:Fallback>
                <p:oleObj name="Equation" r:id="rId11" imgW="4216320" imgH="419040" progId="Equation.3">
                  <p:embed/>
                  <p:pic>
                    <p:nvPicPr>
                      <p:cNvPr id="29" name="Object 28"/>
                      <p:cNvPicPr/>
                      <p:nvPr/>
                    </p:nvPicPr>
                    <p:blipFill>
                      <a:blip r:embed="rId12"/>
                      <a:stretch>
                        <a:fillRect/>
                      </a:stretch>
                    </p:blipFill>
                    <p:spPr>
                      <a:xfrm>
                        <a:off x="7529293" y="1121874"/>
                        <a:ext cx="4216400" cy="419100"/>
                      </a:xfrm>
                      <a:prstGeom prst="rect">
                        <a:avLst/>
                      </a:prstGeom>
                      <a:solidFill>
                        <a:schemeClr val="accent2">
                          <a:lumMod val="60000"/>
                          <a:lumOff val="40000"/>
                        </a:schemeClr>
                      </a:solidFill>
                      <a:ln>
                        <a:solidFill>
                          <a:schemeClr val="tx1"/>
                        </a:solidFill>
                      </a:ln>
                    </p:spPr>
                  </p:pic>
                </p:oleObj>
              </mc:Fallback>
            </mc:AlternateContent>
          </a:graphicData>
        </a:graphic>
      </p:graphicFrame>
      <p:sp>
        <p:nvSpPr>
          <p:cNvPr id="30" name="TextBox 29">
            <a:extLst>
              <a:ext uri="{FF2B5EF4-FFF2-40B4-BE49-F238E27FC236}">
                <a16:creationId xmlns:a16="http://schemas.microsoft.com/office/drawing/2014/main" id="{23028760-F4EE-4470-AEFC-1CBC6B2D100C}"/>
              </a:ext>
            </a:extLst>
          </p:cNvPr>
          <p:cNvSpPr txBox="1"/>
          <p:nvPr/>
        </p:nvSpPr>
        <p:spPr>
          <a:xfrm>
            <a:off x="6756486" y="1731706"/>
            <a:ext cx="5288879" cy="400110"/>
          </a:xfrm>
          <a:prstGeom prst="rect">
            <a:avLst/>
          </a:prstGeom>
          <a:noFill/>
        </p:spPr>
        <p:txBody>
          <a:bodyPr wrap="square">
            <a:spAutoFit/>
          </a:bodyPr>
          <a:lstStyle/>
          <a:p>
            <a:pPr algn="just"/>
            <a:r>
              <a:rPr lang="en-US" sz="2000" dirty="0"/>
              <a:t>Substitute Eq. (10.13) into Eq. (10.5.1), we have: </a:t>
            </a:r>
          </a:p>
        </p:txBody>
      </p:sp>
      <p:graphicFrame>
        <p:nvGraphicFramePr>
          <p:cNvPr id="31" name="Object 30"/>
          <p:cNvGraphicFramePr>
            <a:graphicFrameLocks noChangeAspect="1"/>
          </p:cNvGraphicFramePr>
          <p:nvPr/>
        </p:nvGraphicFramePr>
        <p:xfrm>
          <a:off x="7529293" y="2280648"/>
          <a:ext cx="4152900" cy="609600"/>
        </p:xfrm>
        <a:graphic>
          <a:graphicData uri="http://schemas.openxmlformats.org/presentationml/2006/ole">
            <mc:AlternateContent xmlns:mc="http://schemas.openxmlformats.org/markup-compatibility/2006">
              <mc:Choice xmlns:v="urn:schemas-microsoft-com:vml" Requires="v">
                <p:oleObj spid="_x0000_s5214" name="Equation" r:id="rId13" imgW="4152600" imgH="609480" progId="Equation.3">
                  <p:embed/>
                </p:oleObj>
              </mc:Choice>
              <mc:Fallback>
                <p:oleObj name="Equation" r:id="rId13" imgW="4152600" imgH="609480" progId="Equation.3">
                  <p:embed/>
                  <p:pic>
                    <p:nvPicPr>
                      <p:cNvPr id="31" name="Object 30"/>
                      <p:cNvPicPr/>
                      <p:nvPr/>
                    </p:nvPicPr>
                    <p:blipFill>
                      <a:blip r:embed="rId14"/>
                      <a:stretch>
                        <a:fillRect/>
                      </a:stretch>
                    </p:blipFill>
                    <p:spPr>
                      <a:xfrm>
                        <a:off x="7529293" y="2280648"/>
                        <a:ext cx="4152900" cy="609600"/>
                      </a:xfrm>
                      <a:prstGeom prst="rect">
                        <a:avLst/>
                      </a:prstGeom>
                      <a:solidFill>
                        <a:schemeClr val="accent2">
                          <a:lumMod val="60000"/>
                          <a:lumOff val="40000"/>
                        </a:schemeClr>
                      </a:solidFill>
                      <a:ln>
                        <a:solidFill>
                          <a:schemeClr val="tx1"/>
                        </a:solidFill>
                      </a:ln>
                    </p:spPr>
                  </p:pic>
                </p:oleObj>
              </mc:Fallback>
            </mc:AlternateContent>
          </a:graphicData>
        </a:graphic>
      </p:graphicFrame>
      <p:sp>
        <p:nvSpPr>
          <p:cNvPr id="33" name="TextBox 32">
            <a:extLst>
              <a:ext uri="{FF2B5EF4-FFF2-40B4-BE49-F238E27FC236}">
                <a16:creationId xmlns:a16="http://schemas.microsoft.com/office/drawing/2014/main" id="{23028760-F4EE-4470-AEFC-1CBC6B2D100C}"/>
              </a:ext>
            </a:extLst>
          </p:cNvPr>
          <p:cNvSpPr txBox="1"/>
          <p:nvPr/>
        </p:nvSpPr>
        <p:spPr>
          <a:xfrm>
            <a:off x="6786531" y="4117155"/>
            <a:ext cx="5059660" cy="707886"/>
          </a:xfrm>
          <a:prstGeom prst="rect">
            <a:avLst/>
          </a:prstGeom>
          <a:noFill/>
        </p:spPr>
        <p:txBody>
          <a:bodyPr wrap="square">
            <a:spAutoFit/>
          </a:bodyPr>
          <a:lstStyle/>
          <a:p>
            <a:pPr algn="just"/>
            <a:r>
              <a:rPr lang="en-US" sz="2000" dirty="0"/>
              <a:t>The quantity </a:t>
            </a:r>
            <a:r>
              <a:rPr lang="en-US" sz="2000" i="1" dirty="0">
                <a:sym typeface="Symbol" panose="05050102010706020507" pitchFamily="18" charset="2"/>
              </a:rPr>
              <a:t></a:t>
            </a:r>
            <a:r>
              <a:rPr lang="en-US" sz="2000" dirty="0">
                <a:sym typeface="Symbol" panose="05050102010706020507" pitchFamily="18" charset="2"/>
              </a:rPr>
              <a:t> </a:t>
            </a:r>
            <a:r>
              <a:rPr lang="en-US" sz="2000" dirty="0"/>
              <a:t>is called </a:t>
            </a:r>
            <a:r>
              <a:rPr lang="en-US" sz="2000" b="1" dirty="0"/>
              <a:t>time constant</a:t>
            </a:r>
            <a:r>
              <a:rPr lang="en-US" sz="2000" dirty="0"/>
              <a:t>, which is given by: </a:t>
            </a:r>
          </a:p>
        </p:txBody>
      </p:sp>
      <p:graphicFrame>
        <p:nvGraphicFramePr>
          <p:cNvPr id="35" name="Object 34"/>
          <p:cNvGraphicFramePr>
            <a:graphicFrameLocks noChangeAspect="1"/>
          </p:cNvGraphicFramePr>
          <p:nvPr/>
        </p:nvGraphicFramePr>
        <p:xfrm>
          <a:off x="8061467" y="4649580"/>
          <a:ext cx="3416300" cy="304800"/>
        </p:xfrm>
        <a:graphic>
          <a:graphicData uri="http://schemas.openxmlformats.org/presentationml/2006/ole">
            <mc:AlternateContent xmlns:mc="http://schemas.openxmlformats.org/markup-compatibility/2006">
              <mc:Choice xmlns:v="urn:schemas-microsoft-com:vml" Requires="v">
                <p:oleObj spid="_x0000_s5215" name="Equation" r:id="rId15" imgW="3416040" imgH="304560" progId="Equation.3">
                  <p:embed/>
                </p:oleObj>
              </mc:Choice>
              <mc:Fallback>
                <p:oleObj name="Equation" r:id="rId15" imgW="3416040" imgH="304560" progId="Equation.3">
                  <p:embed/>
                  <p:pic>
                    <p:nvPicPr>
                      <p:cNvPr id="35" name="Object 34"/>
                      <p:cNvPicPr/>
                      <p:nvPr/>
                    </p:nvPicPr>
                    <p:blipFill>
                      <a:blip r:embed="rId16"/>
                      <a:stretch>
                        <a:fillRect/>
                      </a:stretch>
                    </p:blipFill>
                    <p:spPr>
                      <a:xfrm>
                        <a:off x="8061467" y="4649580"/>
                        <a:ext cx="3416300" cy="304800"/>
                      </a:xfrm>
                      <a:prstGeom prst="rect">
                        <a:avLst/>
                      </a:prstGeom>
                      <a:solidFill>
                        <a:schemeClr val="accent2">
                          <a:lumMod val="60000"/>
                          <a:lumOff val="40000"/>
                        </a:schemeClr>
                      </a:solidFill>
                      <a:ln>
                        <a:solidFill>
                          <a:schemeClr val="tx1"/>
                        </a:solidFill>
                      </a:ln>
                    </p:spPr>
                  </p:pic>
                </p:oleObj>
              </mc:Fallback>
            </mc:AlternateContent>
          </a:graphicData>
        </a:graphic>
      </p:graphicFrame>
      <p:graphicFrame>
        <p:nvGraphicFramePr>
          <p:cNvPr id="37" name="Object 36"/>
          <p:cNvGraphicFramePr>
            <a:graphicFrameLocks noChangeAspect="1"/>
          </p:cNvGraphicFramePr>
          <p:nvPr/>
        </p:nvGraphicFramePr>
        <p:xfrm>
          <a:off x="7180263" y="5649913"/>
          <a:ext cx="4394200" cy="660400"/>
        </p:xfrm>
        <a:graphic>
          <a:graphicData uri="http://schemas.openxmlformats.org/presentationml/2006/ole">
            <mc:AlternateContent xmlns:mc="http://schemas.openxmlformats.org/markup-compatibility/2006">
              <mc:Choice xmlns:v="urn:schemas-microsoft-com:vml" Requires="v">
                <p:oleObj spid="_x0000_s5216" name="Equation" r:id="rId17" imgW="4394160" imgH="660240" progId="Equation.3">
                  <p:embed/>
                </p:oleObj>
              </mc:Choice>
              <mc:Fallback>
                <p:oleObj name="Equation" r:id="rId17" imgW="4394160" imgH="660240" progId="Equation.3">
                  <p:embed/>
                  <p:pic>
                    <p:nvPicPr>
                      <p:cNvPr id="37" name="Object 36"/>
                      <p:cNvPicPr/>
                      <p:nvPr/>
                    </p:nvPicPr>
                    <p:blipFill>
                      <a:blip r:embed="rId18"/>
                      <a:stretch>
                        <a:fillRect/>
                      </a:stretch>
                    </p:blipFill>
                    <p:spPr>
                      <a:xfrm>
                        <a:off x="7180263" y="5649913"/>
                        <a:ext cx="4394200" cy="660400"/>
                      </a:xfrm>
                      <a:prstGeom prst="rect">
                        <a:avLst/>
                      </a:prstGeom>
                      <a:solidFill>
                        <a:schemeClr val="accent2">
                          <a:lumMod val="60000"/>
                          <a:lumOff val="40000"/>
                        </a:schemeClr>
                      </a:solidFill>
                      <a:ln>
                        <a:solidFill>
                          <a:schemeClr val="tx1"/>
                        </a:solidFill>
                      </a:ln>
                    </p:spPr>
                  </p:pic>
                </p:oleObj>
              </mc:Fallback>
            </mc:AlternateContent>
          </a:graphicData>
        </a:graphic>
      </p:graphicFrame>
      <p:sp>
        <p:nvSpPr>
          <p:cNvPr id="38" name="TextBox 37">
            <a:extLst>
              <a:ext uri="{FF2B5EF4-FFF2-40B4-BE49-F238E27FC236}">
                <a16:creationId xmlns:a16="http://schemas.microsoft.com/office/drawing/2014/main" id="{23028760-F4EE-4470-AEFC-1CBC6B2D100C}"/>
              </a:ext>
            </a:extLst>
          </p:cNvPr>
          <p:cNvSpPr txBox="1"/>
          <p:nvPr/>
        </p:nvSpPr>
        <p:spPr>
          <a:xfrm>
            <a:off x="6754093" y="5146174"/>
            <a:ext cx="4723674" cy="400110"/>
          </a:xfrm>
          <a:prstGeom prst="rect">
            <a:avLst/>
          </a:prstGeom>
          <a:noFill/>
        </p:spPr>
        <p:txBody>
          <a:bodyPr wrap="square">
            <a:spAutoFit/>
          </a:bodyPr>
          <a:lstStyle/>
          <a:p>
            <a:pPr algn="just"/>
            <a:r>
              <a:rPr lang="en-US" sz="2000" b="1" dirty="0">
                <a:solidFill>
                  <a:srgbClr val="FF0066"/>
                </a:solidFill>
              </a:rPr>
              <a:t>Prove that the unit of </a:t>
            </a:r>
            <a:r>
              <a:rPr lang="en-US" sz="2000" b="1" i="1" dirty="0">
                <a:solidFill>
                  <a:srgbClr val="FF0066"/>
                </a:solidFill>
                <a:sym typeface="Symbol" panose="05050102010706020507" pitchFamily="18" charset="2"/>
              </a:rPr>
              <a:t> </a:t>
            </a:r>
            <a:r>
              <a:rPr lang="en-US" sz="2000" b="1" dirty="0">
                <a:solidFill>
                  <a:srgbClr val="FF0066"/>
                </a:solidFill>
              </a:rPr>
              <a:t>= </a:t>
            </a:r>
            <a:r>
              <a:rPr lang="en-US" sz="2000" b="1" i="1" dirty="0">
                <a:solidFill>
                  <a:srgbClr val="FF0066"/>
                </a:solidFill>
              </a:rPr>
              <a:t>RC</a:t>
            </a:r>
            <a:r>
              <a:rPr lang="en-US" sz="2000" b="1" dirty="0">
                <a:solidFill>
                  <a:srgbClr val="FF0066"/>
                </a:solidFill>
              </a:rPr>
              <a:t> is seconds.</a:t>
            </a:r>
          </a:p>
        </p:txBody>
      </p:sp>
      <p:sp>
        <p:nvSpPr>
          <p:cNvPr id="39" name="TextBox 38">
            <a:extLst>
              <a:ext uri="{FF2B5EF4-FFF2-40B4-BE49-F238E27FC236}">
                <a16:creationId xmlns:a16="http://schemas.microsoft.com/office/drawing/2014/main" id="{23028760-F4EE-4470-AEFC-1CBC6B2D100C}"/>
              </a:ext>
            </a:extLst>
          </p:cNvPr>
          <p:cNvSpPr txBox="1"/>
          <p:nvPr/>
        </p:nvSpPr>
        <p:spPr>
          <a:xfrm>
            <a:off x="6810846" y="3069499"/>
            <a:ext cx="4871348" cy="400110"/>
          </a:xfrm>
          <a:prstGeom prst="rect">
            <a:avLst/>
          </a:prstGeom>
          <a:noFill/>
        </p:spPr>
        <p:txBody>
          <a:bodyPr wrap="square">
            <a:spAutoFit/>
          </a:bodyPr>
          <a:lstStyle/>
          <a:p>
            <a:pPr algn="just"/>
            <a:r>
              <a:rPr lang="en-US" sz="2000" dirty="0"/>
              <a:t>The voltage drop across the resistor will be: </a:t>
            </a:r>
          </a:p>
        </p:txBody>
      </p:sp>
      <p:graphicFrame>
        <p:nvGraphicFramePr>
          <p:cNvPr id="40" name="Object 39"/>
          <p:cNvGraphicFramePr>
            <a:graphicFrameLocks noChangeAspect="1"/>
          </p:cNvGraphicFramePr>
          <p:nvPr/>
        </p:nvGraphicFramePr>
        <p:xfrm>
          <a:off x="7556907" y="3501478"/>
          <a:ext cx="3784600" cy="406400"/>
        </p:xfrm>
        <a:graphic>
          <a:graphicData uri="http://schemas.openxmlformats.org/presentationml/2006/ole">
            <mc:AlternateContent xmlns:mc="http://schemas.openxmlformats.org/markup-compatibility/2006">
              <mc:Choice xmlns:v="urn:schemas-microsoft-com:vml" Requires="v">
                <p:oleObj spid="_x0000_s5217" name="Equation" r:id="rId19" imgW="3784320" imgH="406080" progId="Equation.3">
                  <p:embed/>
                </p:oleObj>
              </mc:Choice>
              <mc:Fallback>
                <p:oleObj name="Equation" r:id="rId19" imgW="3784320" imgH="406080" progId="Equation.3">
                  <p:embed/>
                  <p:pic>
                    <p:nvPicPr>
                      <p:cNvPr id="40" name="Object 39"/>
                      <p:cNvPicPr/>
                      <p:nvPr/>
                    </p:nvPicPr>
                    <p:blipFill>
                      <a:blip r:embed="rId20"/>
                      <a:stretch>
                        <a:fillRect/>
                      </a:stretch>
                    </p:blipFill>
                    <p:spPr>
                      <a:xfrm>
                        <a:off x="7556907" y="3501478"/>
                        <a:ext cx="3784600" cy="406400"/>
                      </a:xfrm>
                      <a:prstGeom prst="rect">
                        <a:avLst/>
                      </a:prstGeom>
                      <a:solidFill>
                        <a:schemeClr val="accent2">
                          <a:lumMod val="60000"/>
                          <a:lumOff val="40000"/>
                        </a:schemeClr>
                      </a:solidFill>
                      <a:ln>
                        <a:solidFill>
                          <a:schemeClr val="tx1"/>
                        </a:solidFill>
                      </a:ln>
                    </p:spPr>
                  </p:pic>
                </p:oleObj>
              </mc:Fallback>
            </mc:AlternateContent>
          </a:graphicData>
        </a:graphic>
      </p:graphicFrame>
      <p:grpSp>
        <p:nvGrpSpPr>
          <p:cNvPr id="9" name="Group 8"/>
          <p:cNvGrpSpPr/>
          <p:nvPr/>
        </p:nvGrpSpPr>
        <p:grpSpPr>
          <a:xfrm>
            <a:off x="3868557" y="4470681"/>
            <a:ext cx="2650777" cy="1767904"/>
            <a:chOff x="3868557" y="4470681"/>
            <a:chExt cx="2650777" cy="1767904"/>
          </a:xfrm>
        </p:grpSpPr>
        <p:sp>
          <p:nvSpPr>
            <p:cNvPr id="17" name="TextBox 16">
              <a:extLst>
                <a:ext uri="{FF2B5EF4-FFF2-40B4-BE49-F238E27FC236}">
                  <a16:creationId xmlns:a16="http://schemas.microsoft.com/office/drawing/2014/main" id="{23028760-F4EE-4470-AEFC-1CBC6B2D100C}"/>
                </a:ext>
              </a:extLst>
            </p:cNvPr>
            <p:cNvSpPr txBox="1"/>
            <p:nvPr/>
          </p:nvSpPr>
          <p:spPr>
            <a:xfrm>
              <a:off x="4180888" y="5869253"/>
              <a:ext cx="1956493" cy="369332"/>
            </a:xfrm>
            <a:prstGeom prst="rect">
              <a:avLst/>
            </a:prstGeom>
            <a:noFill/>
          </p:spPr>
          <p:txBody>
            <a:bodyPr wrap="square">
              <a:spAutoFit/>
            </a:bodyPr>
            <a:lstStyle/>
            <a:p>
              <a:pPr algn="ctr"/>
              <a:r>
                <a:rPr lang="en-US" b="1" dirty="0">
                  <a:solidFill>
                    <a:srgbClr val="0000CC"/>
                  </a:solidFill>
                </a:rPr>
                <a:t>Figure 10.39 (c)</a:t>
              </a:r>
            </a:p>
          </p:txBody>
        </p:sp>
        <p:pic>
          <p:nvPicPr>
            <p:cNvPr id="6" name="Picture 5"/>
            <p:cNvPicPr>
              <a:picLocks noChangeAspect="1"/>
            </p:cNvPicPr>
            <p:nvPr/>
          </p:nvPicPr>
          <p:blipFill>
            <a:blip r:embed="rId21"/>
            <a:stretch>
              <a:fillRect/>
            </a:stretch>
          </p:blipFill>
          <p:spPr>
            <a:xfrm>
              <a:off x="3868557" y="4470681"/>
              <a:ext cx="2650777" cy="1463040"/>
            </a:xfrm>
            <a:prstGeom prst="rect">
              <a:avLst/>
            </a:prstGeom>
          </p:spPr>
        </p:pic>
      </p:grpSp>
    </p:spTree>
    <p:extLst>
      <p:ext uri="{BB962C8B-B14F-4D97-AF65-F5344CB8AC3E}">
        <p14:creationId xmlns:p14="http://schemas.microsoft.com/office/powerpoint/2010/main" val="312057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par>
                          <p:cTn id="64" fill="hold">
                            <p:stCondLst>
                              <p:cond delay="1500"/>
                            </p:stCondLst>
                            <p:childTnLst>
                              <p:par>
                                <p:cTn id="65" presetID="22" presetClass="entr" presetSubtype="8"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P spid="30" grpId="0"/>
      <p:bldP spid="33"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11</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23028760-F4EE-4470-AEFC-1CBC6B2D100C}"/>
              </a:ext>
            </a:extLst>
          </p:cNvPr>
          <p:cNvSpPr txBox="1"/>
          <p:nvPr/>
        </p:nvSpPr>
        <p:spPr>
          <a:xfrm>
            <a:off x="264989" y="119924"/>
            <a:ext cx="5090781" cy="707886"/>
          </a:xfrm>
          <a:prstGeom prst="rect">
            <a:avLst/>
          </a:prstGeom>
          <a:noFill/>
        </p:spPr>
        <p:txBody>
          <a:bodyPr wrap="square">
            <a:spAutoFit/>
          </a:bodyPr>
          <a:lstStyle/>
          <a:p>
            <a:pPr algn="just"/>
            <a:r>
              <a:rPr lang="en-US" sz="2000" dirty="0"/>
              <a:t>At time </a:t>
            </a:r>
            <a:r>
              <a:rPr lang="en-US" sz="2000" i="1" dirty="0"/>
              <a:t>t</a:t>
            </a:r>
            <a:r>
              <a:rPr lang="en-US" sz="2000" dirty="0"/>
              <a:t> = 0 (at the instant of switch is closed), from </a:t>
            </a:r>
            <a:r>
              <a:rPr lang="en-US" sz="2000" dirty="0" err="1"/>
              <a:t>Eqs</a:t>
            </a:r>
            <a:r>
              <a:rPr lang="en-US" sz="2000" dirty="0"/>
              <a:t>. (10.13) and (10.15) we have: </a:t>
            </a:r>
          </a:p>
        </p:txBody>
      </p:sp>
      <p:pic>
        <p:nvPicPr>
          <p:cNvPr id="2" name="Picture 1"/>
          <p:cNvPicPr>
            <a:picLocks noChangeAspect="1"/>
          </p:cNvPicPr>
          <p:nvPr/>
        </p:nvPicPr>
        <p:blipFill>
          <a:blip r:embed="rId3"/>
          <a:stretch>
            <a:fillRect/>
          </a:stretch>
        </p:blipFill>
        <p:spPr>
          <a:xfrm>
            <a:off x="243157" y="769650"/>
            <a:ext cx="3409950" cy="1685925"/>
          </a:xfrm>
          <a:prstGeom prst="rect">
            <a:avLst/>
          </a:prstGeom>
        </p:spPr>
      </p:pic>
      <p:pic>
        <p:nvPicPr>
          <p:cNvPr id="11" name="Picture 10"/>
          <p:cNvPicPr>
            <a:picLocks noChangeAspect="1"/>
          </p:cNvPicPr>
          <p:nvPr/>
        </p:nvPicPr>
        <p:blipFill>
          <a:blip r:embed="rId4"/>
          <a:stretch>
            <a:fillRect/>
          </a:stretch>
        </p:blipFill>
        <p:spPr>
          <a:xfrm>
            <a:off x="5461638" y="2027686"/>
            <a:ext cx="4113435" cy="2157847"/>
          </a:xfrm>
          <a:prstGeom prst="rect">
            <a:avLst/>
          </a:prstGeom>
        </p:spPr>
      </p:pic>
      <p:pic>
        <p:nvPicPr>
          <p:cNvPr id="14" name="Picture 13"/>
          <p:cNvPicPr>
            <a:picLocks noChangeAspect="1"/>
          </p:cNvPicPr>
          <p:nvPr/>
        </p:nvPicPr>
        <p:blipFill>
          <a:blip r:embed="rId5"/>
          <a:stretch>
            <a:fillRect/>
          </a:stretch>
        </p:blipFill>
        <p:spPr>
          <a:xfrm>
            <a:off x="5466759" y="119924"/>
            <a:ext cx="4108315" cy="1907762"/>
          </a:xfrm>
          <a:prstGeom prst="rect">
            <a:avLst/>
          </a:prstGeom>
        </p:spPr>
      </p:pic>
      <p:pic>
        <p:nvPicPr>
          <p:cNvPr id="16" name="Picture 15"/>
          <p:cNvPicPr>
            <a:picLocks noChangeAspect="1"/>
          </p:cNvPicPr>
          <p:nvPr/>
        </p:nvPicPr>
        <p:blipFill>
          <a:blip r:embed="rId6"/>
          <a:stretch>
            <a:fillRect/>
          </a:stretch>
        </p:blipFill>
        <p:spPr>
          <a:xfrm>
            <a:off x="5545142" y="4207645"/>
            <a:ext cx="4074390" cy="2126653"/>
          </a:xfrm>
          <a:prstGeom prst="rect">
            <a:avLst/>
          </a:prstGeom>
        </p:spPr>
      </p:pic>
      <p:sp>
        <p:nvSpPr>
          <p:cNvPr id="17" name="TextBox 16">
            <a:extLst>
              <a:ext uri="{FF2B5EF4-FFF2-40B4-BE49-F238E27FC236}">
                <a16:creationId xmlns:a16="http://schemas.microsoft.com/office/drawing/2014/main" id="{23028760-F4EE-4470-AEFC-1CBC6B2D100C}"/>
              </a:ext>
            </a:extLst>
          </p:cNvPr>
          <p:cNvSpPr txBox="1"/>
          <p:nvPr/>
        </p:nvSpPr>
        <p:spPr>
          <a:xfrm>
            <a:off x="9627325" y="3412371"/>
            <a:ext cx="2299064" cy="2862322"/>
          </a:xfrm>
          <a:prstGeom prst="rect">
            <a:avLst/>
          </a:prstGeom>
          <a:solidFill>
            <a:schemeClr val="bg1"/>
          </a:solidFill>
        </p:spPr>
        <p:txBody>
          <a:bodyPr wrap="square">
            <a:spAutoFit/>
          </a:bodyPr>
          <a:lstStyle/>
          <a:p>
            <a:pPr algn="just"/>
            <a:r>
              <a:rPr lang="en-US" sz="2000" b="1" dirty="0">
                <a:solidFill>
                  <a:srgbClr val="FF0066"/>
                </a:solidFill>
              </a:rPr>
              <a:t>The transient or charging phase of a capacitor has essentially ended after five time constants</a:t>
            </a:r>
            <a:r>
              <a:rPr lang="en-US" sz="2000" b="1" dirty="0"/>
              <a:t>.</a:t>
            </a:r>
          </a:p>
          <a:p>
            <a:pPr algn="just"/>
            <a:r>
              <a:rPr lang="en-US" sz="2000" b="1" dirty="0">
                <a:solidFill>
                  <a:srgbClr val="0000CC"/>
                </a:solidFill>
              </a:rPr>
              <a:t>After five time constants, circuit in steady state.</a:t>
            </a:r>
          </a:p>
        </p:txBody>
      </p:sp>
      <p:cxnSp>
        <p:nvCxnSpPr>
          <p:cNvPr id="18" name="Straight Connector 17">
            <a:extLst>
              <a:ext uri="{FF2B5EF4-FFF2-40B4-BE49-F238E27FC236}">
                <a16:creationId xmlns:a16="http://schemas.microsoft.com/office/drawing/2014/main" id="{5BEB302C-E21D-4B5C-8092-3A234F9D8196}"/>
              </a:ext>
            </a:extLst>
          </p:cNvPr>
          <p:cNvCxnSpPr/>
          <p:nvPr/>
        </p:nvCxnSpPr>
        <p:spPr>
          <a:xfrm>
            <a:off x="5357133" y="0"/>
            <a:ext cx="0" cy="640080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3028760-F4EE-4470-AEFC-1CBC6B2D100C}"/>
              </a:ext>
            </a:extLst>
          </p:cNvPr>
          <p:cNvSpPr txBox="1"/>
          <p:nvPr/>
        </p:nvSpPr>
        <p:spPr>
          <a:xfrm>
            <a:off x="9627325" y="224428"/>
            <a:ext cx="2299064" cy="2862322"/>
          </a:xfrm>
          <a:prstGeom prst="rect">
            <a:avLst/>
          </a:prstGeom>
          <a:noFill/>
        </p:spPr>
        <p:txBody>
          <a:bodyPr wrap="square">
            <a:spAutoFit/>
          </a:bodyPr>
          <a:lstStyle/>
          <a:p>
            <a:pPr algn="just"/>
            <a:r>
              <a:rPr lang="en-US" b="1" dirty="0">
                <a:solidFill>
                  <a:srgbClr val="0000CC"/>
                </a:solidFill>
              </a:rPr>
              <a:t>It has been observed from graphs of Figures 10.29 and 10.30 that at </a:t>
            </a:r>
            <a:r>
              <a:rPr lang="en-US" b="1" i="1" dirty="0">
                <a:solidFill>
                  <a:srgbClr val="FF0066"/>
                </a:solidFill>
              </a:rPr>
              <a:t>t</a:t>
            </a:r>
            <a:r>
              <a:rPr lang="en-US" b="1" dirty="0">
                <a:solidFill>
                  <a:srgbClr val="FF0066"/>
                </a:solidFill>
              </a:rPr>
              <a:t> = 5</a:t>
            </a:r>
            <a:r>
              <a:rPr lang="en-US" b="1" i="1" dirty="0">
                <a:solidFill>
                  <a:srgbClr val="FF0066"/>
                </a:solidFill>
                <a:sym typeface="Symbol" panose="05050102010706020507" pitchFamily="18" charset="2"/>
              </a:rPr>
              <a:t></a:t>
            </a:r>
            <a:r>
              <a:rPr lang="en-US" b="1" dirty="0">
                <a:solidFill>
                  <a:srgbClr val="0000CC"/>
                </a:solidFill>
              </a:rPr>
              <a:t>, the capacitor voltage becomes almost equal to supply voltage and the current becomes almost zero.</a:t>
            </a:r>
          </a:p>
        </p:txBody>
      </p:sp>
      <p:grpSp>
        <p:nvGrpSpPr>
          <p:cNvPr id="4" name="Group 3"/>
          <p:cNvGrpSpPr/>
          <p:nvPr/>
        </p:nvGrpSpPr>
        <p:grpSpPr>
          <a:xfrm>
            <a:off x="264989" y="3412371"/>
            <a:ext cx="4816461" cy="2882067"/>
            <a:chOff x="264989" y="3412371"/>
            <a:chExt cx="4816461" cy="2882067"/>
          </a:xfrm>
        </p:grpSpPr>
        <p:sp>
          <p:nvSpPr>
            <p:cNvPr id="7" name="TextBox 6">
              <a:extLst>
                <a:ext uri="{FF2B5EF4-FFF2-40B4-BE49-F238E27FC236}">
                  <a16:creationId xmlns:a16="http://schemas.microsoft.com/office/drawing/2014/main" id="{23028760-F4EE-4470-AEFC-1CBC6B2D100C}"/>
                </a:ext>
              </a:extLst>
            </p:cNvPr>
            <p:cNvSpPr txBox="1"/>
            <p:nvPr/>
          </p:nvSpPr>
          <p:spPr>
            <a:xfrm>
              <a:off x="264989" y="3412371"/>
              <a:ext cx="4816461" cy="707886"/>
            </a:xfrm>
            <a:prstGeom prst="rect">
              <a:avLst/>
            </a:prstGeom>
            <a:noFill/>
          </p:spPr>
          <p:txBody>
            <a:bodyPr wrap="square">
              <a:spAutoFit/>
            </a:bodyPr>
            <a:lstStyle/>
            <a:p>
              <a:pPr algn="just"/>
              <a:r>
                <a:rPr lang="en-US" sz="2000" dirty="0"/>
                <a:t>At time </a:t>
              </a:r>
              <a:r>
                <a:rPr lang="en-US" sz="2000" i="1" dirty="0"/>
                <a:t>t</a:t>
              </a:r>
              <a:r>
                <a:rPr lang="en-US" sz="2000" dirty="0"/>
                <a:t> = </a:t>
              </a:r>
              <a:r>
                <a:rPr lang="en-US" sz="2000" dirty="0">
                  <a:sym typeface="Symbol" panose="05050102010706020507" pitchFamily="18" charset="2"/>
                </a:rPr>
                <a:t></a:t>
              </a:r>
              <a:r>
                <a:rPr lang="en-US" sz="2000" dirty="0"/>
                <a:t> (steady-state condition), from </a:t>
              </a:r>
              <a:r>
                <a:rPr lang="en-US" sz="2000" dirty="0" err="1"/>
                <a:t>Eqs</a:t>
              </a:r>
              <a:r>
                <a:rPr lang="en-US" sz="2000" dirty="0"/>
                <a:t>. (10.13) and (10.15) we have: </a:t>
              </a:r>
            </a:p>
          </p:txBody>
        </p:sp>
        <p:pic>
          <p:nvPicPr>
            <p:cNvPr id="9" name="Picture 8"/>
            <p:cNvPicPr>
              <a:picLocks noChangeAspect="1"/>
            </p:cNvPicPr>
            <p:nvPr/>
          </p:nvPicPr>
          <p:blipFill>
            <a:blip r:embed="rId7"/>
            <a:stretch>
              <a:fillRect/>
            </a:stretch>
          </p:blipFill>
          <p:spPr>
            <a:xfrm>
              <a:off x="987655" y="4056402"/>
              <a:ext cx="3362325" cy="1619250"/>
            </a:xfrm>
            <a:prstGeom prst="rect">
              <a:avLst/>
            </a:prstGeom>
          </p:spPr>
        </p:pic>
        <p:graphicFrame>
          <p:nvGraphicFramePr>
            <p:cNvPr id="20" name="Object 19"/>
            <p:cNvGraphicFramePr>
              <a:graphicFrameLocks noChangeAspect="1"/>
            </p:cNvGraphicFramePr>
            <p:nvPr/>
          </p:nvGraphicFramePr>
          <p:xfrm>
            <a:off x="2731634" y="5583238"/>
            <a:ext cx="2133600" cy="711200"/>
          </p:xfrm>
          <a:graphic>
            <a:graphicData uri="http://schemas.openxmlformats.org/presentationml/2006/ole">
              <mc:AlternateContent xmlns:mc="http://schemas.openxmlformats.org/markup-compatibility/2006">
                <mc:Choice xmlns:v="urn:schemas-microsoft-com:vml" Requires="v">
                  <p:oleObj spid="_x0000_s6201" name="Equation" r:id="rId8" imgW="2133360" imgH="711000" progId="Equation.3">
                    <p:embed/>
                  </p:oleObj>
                </mc:Choice>
                <mc:Fallback>
                  <p:oleObj name="Equation" r:id="rId8" imgW="2133360" imgH="711000" progId="Equation.3">
                    <p:embed/>
                    <p:pic>
                      <p:nvPicPr>
                        <p:cNvPr id="20" name="Object 19"/>
                        <p:cNvPicPr/>
                        <p:nvPr/>
                      </p:nvPicPr>
                      <p:blipFill>
                        <a:blip r:embed="rId9"/>
                        <a:stretch>
                          <a:fillRect/>
                        </a:stretch>
                      </p:blipFill>
                      <p:spPr>
                        <a:xfrm>
                          <a:off x="2731634" y="5583238"/>
                          <a:ext cx="2133600" cy="711200"/>
                        </a:xfrm>
                        <a:prstGeom prst="rect">
                          <a:avLst/>
                        </a:prstGeom>
                        <a:solidFill>
                          <a:schemeClr val="accent2">
                            <a:lumMod val="60000"/>
                            <a:lumOff val="40000"/>
                          </a:schemeClr>
                        </a:solidFill>
                        <a:ln>
                          <a:solidFill>
                            <a:schemeClr val="tx1"/>
                          </a:solidFill>
                        </a:ln>
                      </p:spPr>
                    </p:pic>
                  </p:oleObj>
                </mc:Fallback>
              </mc:AlternateContent>
            </a:graphicData>
          </a:graphic>
        </p:graphicFrame>
      </p:grpSp>
      <p:graphicFrame>
        <p:nvGraphicFramePr>
          <p:cNvPr id="21" name="Object 20"/>
          <p:cNvGraphicFramePr>
            <a:graphicFrameLocks noChangeAspect="1"/>
          </p:cNvGraphicFramePr>
          <p:nvPr/>
        </p:nvGraphicFramePr>
        <p:xfrm>
          <a:off x="2810964" y="2281509"/>
          <a:ext cx="2387600" cy="990600"/>
        </p:xfrm>
        <a:graphic>
          <a:graphicData uri="http://schemas.openxmlformats.org/presentationml/2006/ole">
            <mc:AlternateContent xmlns:mc="http://schemas.openxmlformats.org/markup-compatibility/2006">
              <mc:Choice xmlns:v="urn:schemas-microsoft-com:vml" Requires="v">
                <p:oleObj spid="_x0000_s6202" name="Equation" r:id="rId10" imgW="2387520" imgH="990360" progId="Equation.3">
                  <p:embed/>
                </p:oleObj>
              </mc:Choice>
              <mc:Fallback>
                <p:oleObj name="Equation" r:id="rId10" imgW="2387520" imgH="990360" progId="Equation.3">
                  <p:embed/>
                  <p:pic>
                    <p:nvPicPr>
                      <p:cNvPr id="21" name="Object 20"/>
                      <p:cNvPicPr/>
                      <p:nvPr/>
                    </p:nvPicPr>
                    <p:blipFill>
                      <a:blip r:embed="rId11"/>
                      <a:stretch>
                        <a:fillRect/>
                      </a:stretch>
                    </p:blipFill>
                    <p:spPr>
                      <a:xfrm>
                        <a:off x="2810964" y="2281509"/>
                        <a:ext cx="2387600" cy="990600"/>
                      </a:xfrm>
                      <a:prstGeom prst="rect">
                        <a:avLst/>
                      </a:prstGeom>
                      <a:solidFill>
                        <a:schemeClr val="accent2">
                          <a:lumMod val="60000"/>
                          <a:lumOff val="40000"/>
                        </a:schemeClr>
                      </a:solidFill>
                      <a:ln>
                        <a:solidFill>
                          <a:schemeClr val="tx1"/>
                        </a:solidFill>
                      </a:ln>
                    </p:spPr>
                  </p:pic>
                </p:oleObj>
              </mc:Fallback>
            </mc:AlternateContent>
          </a:graphicData>
        </a:graphic>
      </p:graphicFrame>
      <p:graphicFrame>
        <p:nvGraphicFramePr>
          <p:cNvPr id="22" name="Object 21"/>
          <p:cNvGraphicFramePr>
            <a:graphicFrameLocks noChangeAspect="1"/>
          </p:cNvGraphicFramePr>
          <p:nvPr/>
        </p:nvGraphicFramePr>
        <p:xfrm>
          <a:off x="6895634" y="1103681"/>
          <a:ext cx="1485900" cy="342900"/>
        </p:xfrm>
        <a:graphic>
          <a:graphicData uri="http://schemas.openxmlformats.org/presentationml/2006/ole">
            <mc:AlternateContent xmlns:mc="http://schemas.openxmlformats.org/markup-compatibility/2006">
              <mc:Choice xmlns:v="urn:schemas-microsoft-com:vml" Requires="v">
                <p:oleObj spid="_x0000_s6203" name="Equation" r:id="rId12" imgW="1485720" imgH="342720" progId="Equation.3">
                  <p:embed/>
                </p:oleObj>
              </mc:Choice>
              <mc:Fallback>
                <p:oleObj name="Equation" r:id="rId12" imgW="1485720" imgH="342720" progId="Equation.3">
                  <p:embed/>
                  <p:pic>
                    <p:nvPicPr>
                      <p:cNvPr id="22" name="Object 21"/>
                      <p:cNvPicPr/>
                      <p:nvPr/>
                    </p:nvPicPr>
                    <p:blipFill>
                      <a:blip r:embed="rId13"/>
                      <a:stretch>
                        <a:fillRect/>
                      </a:stretch>
                    </p:blipFill>
                    <p:spPr>
                      <a:xfrm>
                        <a:off x="6895634" y="1103681"/>
                        <a:ext cx="1485900" cy="342900"/>
                      </a:xfrm>
                      <a:prstGeom prst="rect">
                        <a:avLst/>
                      </a:prstGeom>
                      <a:solidFill>
                        <a:schemeClr val="bg1"/>
                      </a:solidFill>
                      <a:ln>
                        <a:noFill/>
                      </a:ln>
                    </p:spPr>
                  </p:pic>
                </p:oleObj>
              </mc:Fallback>
            </mc:AlternateContent>
          </a:graphicData>
        </a:graphic>
      </p:graphicFrame>
      <p:graphicFrame>
        <p:nvGraphicFramePr>
          <p:cNvPr id="23" name="Object 22"/>
          <p:cNvGraphicFramePr>
            <a:graphicFrameLocks noChangeAspect="1"/>
          </p:cNvGraphicFramePr>
          <p:nvPr/>
        </p:nvGraphicFramePr>
        <p:xfrm>
          <a:off x="6953205" y="2455575"/>
          <a:ext cx="1130300" cy="508000"/>
        </p:xfrm>
        <a:graphic>
          <a:graphicData uri="http://schemas.openxmlformats.org/presentationml/2006/ole">
            <mc:AlternateContent xmlns:mc="http://schemas.openxmlformats.org/markup-compatibility/2006">
              <mc:Choice xmlns:v="urn:schemas-microsoft-com:vml" Requires="v">
                <p:oleObj spid="_x0000_s6204" name="Equation" r:id="rId14" imgW="1130040" imgH="507960" progId="Equation.3">
                  <p:embed/>
                </p:oleObj>
              </mc:Choice>
              <mc:Fallback>
                <p:oleObj name="Equation" r:id="rId14" imgW="1130040" imgH="507960" progId="Equation.3">
                  <p:embed/>
                  <p:pic>
                    <p:nvPicPr>
                      <p:cNvPr id="23" name="Object 22"/>
                      <p:cNvPicPr/>
                      <p:nvPr/>
                    </p:nvPicPr>
                    <p:blipFill>
                      <a:blip r:embed="rId15"/>
                      <a:stretch>
                        <a:fillRect/>
                      </a:stretch>
                    </p:blipFill>
                    <p:spPr>
                      <a:xfrm>
                        <a:off x="6953205" y="2455575"/>
                        <a:ext cx="1130300" cy="508000"/>
                      </a:xfrm>
                      <a:prstGeom prst="rect">
                        <a:avLst/>
                      </a:prstGeom>
                      <a:noFill/>
                      <a:ln>
                        <a:noFill/>
                      </a:ln>
                    </p:spPr>
                  </p:pic>
                </p:oleObj>
              </mc:Fallback>
            </mc:AlternateContent>
          </a:graphicData>
        </a:graphic>
      </p:graphicFrame>
      <p:graphicFrame>
        <p:nvGraphicFramePr>
          <p:cNvPr id="24" name="Object 23"/>
          <p:cNvGraphicFramePr>
            <a:graphicFrameLocks noChangeAspect="1"/>
          </p:cNvGraphicFramePr>
          <p:nvPr/>
        </p:nvGraphicFramePr>
        <p:xfrm>
          <a:off x="7263934" y="4791724"/>
          <a:ext cx="1117600" cy="330200"/>
        </p:xfrm>
        <a:graphic>
          <a:graphicData uri="http://schemas.openxmlformats.org/presentationml/2006/ole">
            <mc:AlternateContent xmlns:mc="http://schemas.openxmlformats.org/markup-compatibility/2006">
              <mc:Choice xmlns:v="urn:schemas-microsoft-com:vml" Requires="v">
                <p:oleObj spid="_x0000_s6205" name="Equation" r:id="rId16" imgW="1117440" imgH="330120" progId="Equation.3">
                  <p:embed/>
                </p:oleObj>
              </mc:Choice>
              <mc:Fallback>
                <p:oleObj name="Equation" r:id="rId16" imgW="1117440" imgH="330120" progId="Equation.3">
                  <p:embed/>
                  <p:pic>
                    <p:nvPicPr>
                      <p:cNvPr id="24" name="Object 23"/>
                      <p:cNvPicPr/>
                      <p:nvPr/>
                    </p:nvPicPr>
                    <p:blipFill>
                      <a:blip r:embed="rId17"/>
                      <a:stretch>
                        <a:fillRect/>
                      </a:stretch>
                    </p:blipFill>
                    <p:spPr>
                      <a:xfrm>
                        <a:off x="7263934" y="4791724"/>
                        <a:ext cx="1117600" cy="330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061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12</a:t>
            </a:fld>
            <a:endParaRPr lang="en-US" sz="2000" b="1" dirty="0">
              <a:solidFill>
                <a:schemeClr val="bg1"/>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3028760-F4EE-4470-AEFC-1CBC6B2D100C}"/>
              </a:ext>
            </a:extLst>
          </p:cNvPr>
          <p:cNvSpPr txBox="1"/>
          <p:nvPr/>
        </p:nvSpPr>
        <p:spPr>
          <a:xfrm>
            <a:off x="247332" y="2534950"/>
            <a:ext cx="3741557" cy="400110"/>
          </a:xfrm>
          <a:prstGeom prst="rect">
            <a:avLst/>
          </a:prstGeom>
          <a:noFill/>
        </p:spPr>
        <p:txBody>
          <a:bodyPr wrap="square">
            <a:spAutoFit/>
          </a:bodyPr>
          <a:lstStyle/>
          <a:p>
            <a:pPr algn="just"/>
            <a:r>
              <a:rPr lang="en-US" sz="2000" b="1" dirty="0">
                <a:solidFill>
                  <a:srgbClr val="FF0000"/>
                </a:solidFill>
              </a:rPr>
              <a:t>According to KVL we have</a:t>
            </a:r>
            <a:r>
              <a:rPr lang="en-US" sz="2000" dirty="0"/>
              <a:t>:</a:t>
            </a:r>
          </a:p>
        </p:txBody>
      </p:sp>
      <p:graphicFrame>
        <p:nvGraphicFramePr>
          <p:cNvPr id="8" name="Object 7"/>
          <p:cNvGraphicFramePr>
            <a:graphicFrameLocks noChangeAspect="1"/>
          </p:cNvGraphicFramePr>
          <p:nvPr/>
        </p:nvGraphicFramePr>
        <p:xfrm>
          <a:off x="504561" y="2927832"/>
          <a:ext cx="850900" cy="330200"/>
        </p:xfrm>
        <a:graphic>
          <a:graphicData uri="http://schemas.openxmlformats.org/presentationml/2006/ole">
            <mc:AlternateContent xmlns:mc="http://schemas.openxmlformats.org/markup-compatibility/2006">
              <mc:Choice xmlns:v="urn:schemas-microsoft-com:vml" Requires="v">
                <p:oleObj spid="_x0000_s7236" name="Equation" r:id="rId3" imgW="850680" imgH="330120" progId="Equation.3">
                  <p:embed/>
                </p:oleObj>
              </mc:Choice>
              <mc:Fallback>
                <p:oleObj name="Equation" r:id="rId3" imgW="850680" imgH="330120" progId="Equation.3">
                  <p:embed/>
                  <p:pic>
                    <p:nvPicPr>
                      <p:cNvPr id="8" name="Object 7"/>
                      <p:cNvPicPr/>
                      <p:nvPr/>
                    </p:nvPicPr>
                    <p:blipFill>
                      <a:blip r:embed="rId4"/>
                      <a:stretch>
                        <a:fillRect/>
                      </a:stretch>
                    </p:blipFill>
                    <p:spPr>
                      <a:xfrm>
                        <a:off x="504561" y="2927832"/>
                        <a:ext cx="850900" cy="330200"/>
                      </a:xfrm>
                      <a:prstGeom prst="rect">
                        <a:avLst/>
                      </a:prstGeom>
                    </p:spPr>
                  </p:pic>
                </p:oleObj>
              </mc:Fallback>
            </mc:AlternateContent>
          </a:graphicData>
        </a:graphic>
      </p:graphicFrame>
      <p:grpSp>
        <p:nvGrpSpPr>
          <p:cNvPr id="4" name="Group 3"/>
          <p:cNvGrpSpPr/>
          <p:nvPr/>
        </p:nvGrpSpPr>
        <p:grpSpPr>
          <a:xfrm>
            <a:off x="796661" y="636300"/>
            <a:ext cx="3313471" cy="1938993"/>
            <a:chOff x="491861" y="661700"/>
            <a:chExt cx="3313471" cy="1938993"/>
          </a:xfrm>
        </p:grpSpPr>
        <p:pic>
          <p:nvPicPr>
            <p:cNvPr id="2" name="Picture 1"/>
            <p:cNvPicPr>
              <a:picLocks noChangeAspect="1"/>
            </p:cNvPicPr>
            <p:nvPr/>
          </p:nvPicPr>
          <p:blipFill>
            <a:blip r:embed="rId5"/>
            <a:stretch>
              <a:fillRect/>
            </a:stretch>
          </p:blipFill>
          <p:spPr>
            <a:xfrm>
              <a:off x="491861" y="661700"/>
              <a:ext cx="3313471" cy="1828800"/>
            </a:xfrm>
            <a:prstGeom prst="rect">
              <a:avLst/>
            </a:prstGeom>
          </p:spPr>
        </p:pic>
        <p:sp>
          <p:nvSpPr>
            <p:cNvPr id="10" name="TextBox 9">
              <a:extLst>
                <a:ext uri="{FF2B5EF4-FFF2-40B4-BE49-F238E27FC236}">
                  <a16:creationId xmlns:a16="http://schemas.microsoft.com/office/drawing/2014/main" id="{23028760-F4EE-4470-AEFC-1CBC6B2D100C}"/>
                </a:ext>
              </a:extLst>
            </p:cNvPr>
            <p:cNvSpPr txBox="1"/>
            <p:nvPr/>
          </p:nvSpPr>
          <p:spPr>
            <a:xfrm>
              <a:off x="1027787" y="2200583"/>
              <a:ext cx="1858671" cy="400110"/>
            </a:xfrm>
            <a:prstGeom prst="rect">
              <a:avLst/>
            </a:prstGeom>
            <a:noFill/>
          </p:spPr>
          <p:txBody>
            <a:bodyPr wrap="square">
              <a:spAutoFit/>
            </a:bodyPr>
            <a:lstStyle/>
            <a:p>
              <a:pPr algn="just"/>
              <a:r>
                <a:rPr lang="en-US" sz="2000" b="1" dirty="0">
                  <a:solidFill>
                    <a:srgbClr val="0000CC"/>
                  </a:solidFill>
                </a:rPr>
                <a:t>Figure 10.39(c)</a:t>
              </a:r>
              <a:endParaRPr lang="en-US" sz="2000" dirty="0"/>
            </a:p>
          </p:txBody>
        </p:sp>
      </p:grpSp>
      <p:graphicFrame>
        <p:nvGraphicFramePr>
          <p:cNvPr id="11" name="Object 10"/>
          <p:cNvGraphicFramePr>
            <a:graphicFrameLocks noChangeAspect="1"/>
          </p:cNvGraphicFramePr>
          <p:nvPr/>
        </p:nvGraphicFramePr>
        <p:xfrm>
          <a:off x="1677988" y="2982913"/>
          <a:ext cx="889000" cy="330200"/>
        </p:xfrm>
        <a:graphic>
          <a:graphicData uri="http://schemas.openxmlformats.org/presentationml/2006/ole">
            <mc:AlternateContent xmlns:mc="http://schemas.openxmlformats.org/markup-compatibility/2006">
              <mc:Choice xmlns:v="urn:schemas-microsoft-com:vml" Requires="v">
                <p:oleObj spid="_x0000_s7237" name="Equation" r:id="rId6" imgW="888840" imgH="330120" progId="Equation.3">
                  <p:embed/>
                </p:oleObj>
              </mc:Choice>
              <mc:Fallback>
                <p:oleObj name="Equation" r:id="rId6" imgW="888840" imgH="330120" progId="Equation.3">
                  <p:embed/>
                  <p:pic>
                    <p:nvPicPr>
                      <p:cNvPr id="11" name="Object 10"/>
                      <p:cNvPicPr/>
                      <p:nvPr/>
                    </p:nvPicPr>
                    <p:blipFill>
                      <a:blip r:embed="rId7"/>
                      <a:stretch>
                        <a:fillRect/>
                      </a:stretch>
                    </p:blipFill>
                    <p:spPr>
                      <a:xfrm>
                        <a:off x="1677988" y="2982913"/>
                        <a:ext cx="889000" cy="330200"/>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3014595" y="2859201"/>
          <a:ext cx="2159000" cy="609600"/>
        </p:xfrm>
        <a:graphic>
          <a:graphicData uri="http://schemas.openxmlformats.org/presentationml/2006/ole">
            <mc:AlternateContent xmlns:mc="http://schemas.openxmlformats.org/markup-compatibility/2006">
              <mc:Choice xmlns:v="urn:schemas-microsoft-com:vml" Requires="v">
                <p:oleObj spid="_x0000_s7238" name="Equation" r:id="rId8" imgW="2158920" imgH="609480" progId="Equation.3">
                  <p:embed/>
                </p:oleObj>
              </mc:Choice>
              <mc:Fallback>
                <p:oleObj name="Equation" r:id="rId8" imgW="2158920" imgH="609480" progId="Equation.3">
                  <p:embed/>
                  <p:pic>
                    <p:nvPicPr>
                      <p:cNvPr id="12" name="Object 11"/>
                      <p:cNvPicPr/>
                      <p:nvPr/>
                    </p:nvPicPr>
                    <p:blipFill>
                      <a:blip r:embed="rId9"/>
                      <a:stretch>
                        <a:fillRect/>
                      </a:stretch>
                    </p:blipFill>
                    <p:spPr>
                      <a:xfrm>
                        <a:off x="3014595" y="2859201"/>
                        <a:ext cx="2159000" cy="60960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23028760-F4EE-4470-AEFC-1CBC6B2D100C}"/>
              </a:ext>
            </a:extLst>
          </p:cNvPr>
          <p:cNvSpPr txBox="1"/>
          <p:nvPr/>
        </p:nvSpPr>
        <p:spPr>
          <a:xfrm>
            <a:off x="187238" y="3425314"/>
            <a:ext cx="4405316" cy="400110"/>
          </a:xfrm>
          <a:prstGeom prst="rect">
            <a:avLst/>
          </a:prstGeom>
          <a:noFill/>
        </p:spPr>
        <p:txBody>
          <a:bodyPr wrap="square">
            <a:spAutoFit/>
          </a:bodyPr>
          <a:lstStyle/>
          <a:p>
            <a:pPr algn="just"/>
            <a:r>
              <a:rPr lang="en-US" sz="2000" dirty="0"/>
              <a:t>The solution of Eq. (</a:t>
            </a:r>
            <a:r>
              <a:rPr lang="en-US" sz="2000" i="1" dirty="0"/>
              <a:t>ii</a:t>
            </a:r>
            <a:r>
              <a:rPr lang="en-US" sz="2000" dirty="0"/>
              <a:t>) is as follows:</a:t>
            </a:r>
          </a:p>
        </p:txBody>
      </p:sp>
      <p:graphicFrame>
        <p:nvGraphicFramePr>
          <p:cNvPr id="14" name="Object 13"/>
          <p:cNvGraphicFramePr>
            <a:graphicFrameLocks noChangeAspect="1"/>
          </p:cNvGraphicFramePr>
          <p:nvPr>
            <p:extLst>
              <p:ext uri="{D42A27DB-BD31-4B8C-83A1-F6EECF244321}">
                <p14:modId xmlns:p14="http://schemas.microsoft.com/office/powerpoint/2010/main" val="3255702424"/>
              </p:ext>
            </p:extLst>
          </p:nvPr>
        </p:nvGraphicFramePr>
        <p:xfrm>
          <a:off x="693117" y="3863103"/>
          <a:ext cx="3797300" cy="419100"/>
        </p:xfrm>
        <a:graphic>
          <a:graphicData uri="http://schemas.openxmlformats.org/presentationml/2006/ole">
            <mc:AlternateContent xmlns:mc="http://schemas.openxmlformats.org/markup-compatibility/2006">
              <mc:Choice xmlns:v="urn:schemas-microsoft-com:vml" Requires="v">
                <p:oleObj spid="_x0000_s7239" name="Equation" r:id="rId10" imgW="3797280" imgH="419040" progId="Equation.3">
                  <p:embed/>
                </p:oleObj>
              </mc:Choice>
              <mc:Fallback>
                <p:oleObj name="Equation" r:id="rId10" imgW="3797280" imgH="419040" progId="Equation.3">
                  <p:embed/>
                  <p:pic>
                    <p:nvPicPr>
                      <p:cNvPr id="14" name="Object 13"/>
                      <p:cNvPicPr/>
                      <p:nvPr/>
                    </p:nvPicPr>
                    <p:blipFill>
                      <a:blip r:embed="rId11"/>
                      <a:stretch>
                        <a:fillRect/>
                      </a:stretch>
                    </p:blipFill>
                    <p:spPr>
                      <a:xfrm>
                        <a:off x="693117" y="3863103"/>
                        <a:ext cx="3797300" cy="419100"/>
                      </a:xfrm>
                      <a:prstGeom prst="rect">
                        <a:avLst/>
                      </a:prstGeom>
                      <a:solidFill>
                        <a:schemeClr val="accent2">
                          <a:lumMod val="60000"/>
                          <a:lumOff val="40000"/>
                        </a:schemeClr>
                      </a:solidFill>
                      <a:ln>
                        <a:solidFill>
                          <a:schemeClr val="tx1"/>
                        </a:solidFill>
                      </a:ln>
                    </p:spPr>
                  </p:pic>
                </p:oleObj>
              </mc:Fallback>
            </mc:AlternateContent>
          </a:graphicData>
        </a:graphic>
      </p:graphicFrame>
      <p:sp>
        <p:nvSpPr>
          <p:cNvPr id="15" name="TextBox 14">
            <a:extLst>
              <a:ext uri="{FF2B5EF4-FFF2-40B4-BE49-F238E27FC236}">
                <a16:creationId xmlns:a16="http://schemas.microsoft.com/office/drawing/2014/main" id="{23028760-F4EE-4470-AEFC-1CBC6B2D100C}"/>
              </a:ext>
            </a:extLst>
          </p:cNvPr>
          <p:cNvSpPr txBox="1"/>
          <p:nvPr/>
        </p:nvSpPr>
        <p:spPr>
          <a:xfrm>
            <a:off x="199230" y="4320303"/>
            <a:ext cx="5288879" cy="400110"/>
          </a:xfrm>
          <a:prstGeom prst="rect">
            <a:avLst/>
          </a:prstGeom>
          <a:noFill/>
        </p:spPr>
        <p:txBody>
          <a:bodyPr wrap="square">
            <a:spAutoFit/>
          </a:bodyPr>
          <a:lstStyle/>
          <a:p>
            <a:pPr algn="just"/>
            <a:r>
              <a:rPr lang="en-US" sz="2000" dirty="0"/>
              <a:t>Substitute Eq. (10.17) into Eq. (10.5.1), we have: </a:t>
            </a:r>
          </a:p>
        </p:txBody>
      </p:sp>
      <p:graphicFrame>
        <p:nvGraphicFramePr>
          <p:cNvPr id="16" name="Object 15"/>
          <p:cNvGraphicFramePr>
            <a:graphicFrameLocks noChangeAspect="1"/>
          </p:cNvGraphicFramePr>
          <p:nvPr>
            <p:extLst>
              <p:ext uri="{D42A27DB-BD31-4B8C-83A1-F6EECF244321}">
                <p14:modId xmlns:p14="http://schemas.microsoft.com/office/powerpoint/2010/main" val="1633475735"/>
              </p:ext>
            </p:extLst>
          </p:nvPr>
        </p:nvGraphicFramePr>
        <p:xfrm>
          <a:off x="663575" y="4773613"/>
          <a:ext cx="4318000" cy="609600"/>
        </p:xfrm>
        <a:graphic>
          <a:graphicData uri="http://schemas.openxmlformats.org/presentationml/2006/ole">
            <mc:AlternateContent xmlns:mc="http://schemas.openxmlformats.org/markup-compatibility/2006">
              <mc:Choice xmlns:v="urn:schemas-microsoft-com:vml" Requires="v">
                <p:oleObj spid="_x0000_s7240" name="Equation" r:id="rId12" imgW="4317840" imgH="609480" progId="Equation.3">
                  <p:embed/>
                </p:oleObj>
              </mc:Choice>
              <mc:Fallback>
                <p:oleObj name="Equation" r:id="rId12" imgW="4317840" imgH="609480" progId="Equation.3">
                  <p:embed/>
                  <p:pic>
                    <p:nvPicPr>
                      <p:cNvPr id="16" name="Object 15"/>
                      <p:cNvPicPr/>
                      <p:nvPr/>
                    </p:nvPicPr>
                    <p:blipFill>
                      <a:blip r:embed="rId13"/>
                      <a:stretch>
                        <a:fillRect/>
                      </a:stretch>
                    </p:blipFill>
                    <p:spPr>
                      <a:xfrm>
                        <a:off x="663575" y="4773613"/>
                        <a:ext cx="4318000" cy="609600"/>
                      </a:xfrm>
                      <a:prstGeom prst="rect">
                        <a:avLst/>
                      </a:prstGeom>
                      <a:solidFill>
                        <a:schemeClr val="accent2">
                          <a:lumMod val="60000"/>
                          <a:lumOff val="40000"/>
                        </a:schemeClr>
                      </a:solidFill>
                      <a:ln>
                        <a:solidFill>
                          <a:schemeClr val="tx1"/>
                        </a:solidFill>
                      </a:ln>
                    </p:spPr>
                  </p:pic>
                </p:oleObj>
              </mc:Fallback>
            </mc:AlternateContent>
          </a:graphicData>
        </a:graphic>
      </p:graphicFrame>
      <p:cxnSp>
        <p:nvCxnSpPr>
          <p:cNvPr id="17" name="Straight Connector 16">
            <a:extLst>
              <a:ext uri="{FF2B5EF4-FFF2-40B4-BE49-F238E27FC236}">
                <a16:creationId xmlns:a16="http://schemas.microsoft.com/office/drawing/2014/main" id="{5BEB302C-E21D-4B5C-8092-3A234F9D8196}"/>
              </a:ext>
            </a:extLst>
          </p:cNvPr>
          <p:cNvCxnSpPr/>
          <p:nvPr/>
        </p:nvCxnSpPr>
        <p:spPr>
          <a:xfrm>
            <a:off x="5304882" y="612548"/>
            <a:ext cx="0" cy="585216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3028760-F4EE-4470-AEFC-1CBC6B2D100C}"/>
              </a:ext>
            </a:extLst>
          </p:cNvPr>
          <p:cNvSpPr txBox="1"/>
          <p:nvPr/>
        </p:nvSpPr>
        <p:spPr>
          <a:xfrm>
            <a:off x="187238" y="5362385"/>
            <a:ext cx="4871348" cy="400110"/>
          </a:xfrm>
          <a:prstGeom prst="rect">
            <a:avLst/>
          </a:prstGeom>
          <a:noFill/>
        </p:spPr>
        <p:txBody>
          <a:bodyPr wrap="square">
            <a:spAutoFit/>
          </a:bodyPr>
          <a:lstStyle/>
          <a:p>
            <a:pPr algn="just"/>
            <a:r>
              <a:rPr lang="en-US" sz="2000" dirty="0"/>
              <a:t>The voltage drop across the resistor will be: </a:t>
            </a:r>
          </a:p>
        </p:txBody>
      </p:sp>
      <p:graphicFrame>
        <p:nvGraphicFramePr>
          <p:cNvPr id="20" name="Object 19"/>
          <p:cNvGraphicFramePr>
            <a:graphicFrameLocks noChangeAspect="1"/>
          </p:cNvGraphicFramePr>
          <p:nvPr>
            <p:extLst>
              <p:ext uri="{D42A27DB-BD31-4B8C-83A1-F6EECF244321}">
                <p14:modId xmlns:p14="http://schemas.microsoft.com/office/powerpoint/2010/main" val="495002377"/>
              </p:ext>
            </p:extLst>
          </p:nvPr>
        </p:nvGraphicFramePr>
        <p:xfrm>
          <a:off x="682625" y="5800725"/>
          <a:ext cx="3937000" cy="406400"/>
        </p:xfrm>
        <a:graphic>
          <a:graphicData uri="http://schemas.openxmlformats.org/presentationml/2006/ole">
            <mc:AlternateContent xmlns:mc="http://schemas.openxmlformats.org/markup-compatibility/2006">
              <mc:Choice xmlns:v="urn:schemas-microsoft-com:vml" Requires="v">
                <p:oleObj spid="_x0000_s7241" name="Equation" r:id="rId14" imgW="3936960" imgH="406080" progId="Equation.3">
                  <p:embed/>
                </p:oleObj>
              </mc:Choice>
              <mc:Fallback>
                <p:oleObj name="Equation" r:id="rId14" imgW="3936960" imgH="406080" progId="Equation.3">
                  <p:embed/>
                  <p:pic>
                    <p:nvPicPr>
                      <p:cNvPr id="20" name="Object 19"/>
                      <p:cNvPicPr/>
                      <p:nvPr/>
                    </p:nvPicPr>
                    <p:blipFill>
                      <a:blip r:embed="rId15"/>
                      <a:stretch>
                        <a:fillRect/>
                      </a:stretch>
                    </p:blipFill>
                    <p:spPr>
                      <a:xfrm>
                        <a:off x="682625" y="5800725"/>
                        <a:ext cx="3937000" cy="406400"/>
                      </a:xfrm>
                      <a:prstGeom prst="rect">
                        <a:avLst/>
                      </a:prstGeom>
                      <a:solidFill>
                        <a:schemeClr val="accent2">
                          <a:lumMod val="60000"/>
                          <a:lumOff val="40000"/>
                        </a:schemeClr>
                      </a:solidFill>
                      <a:ln>
                        <a:solidFill>
                          <a:schemeClr val="tx1"/>
                        </a:solidFill>
                      </a:ln>
                    </p:spPr>
                  </p:pic>
                </p:oleObj>
              </mc:Fallback>
            </mc:AlternateContent>
          </a:graphicData>
        </a:graphic>
      </p:graphicFrame>
      <p:sp>
        <p:nvSpPr>
          <p:cNvPr id="21" name="TextBox 20">
            <a:extLst>
              <a:ext uri="{FF2B5EF4-FFF2-40B4-BE49-F238E27FC236}">
                <a16:creationId xmlns:a16="http://schemas.microsoft.com/office/drawing/2014/main" id="{23028760-F4EE-4470-AEFC-1CBC6B2D100C}"/>
              </a:ext>
            </a:extLst>
          </p:cNvPr>
          <p:cNvSpPr txBox="1"/>
          <p:nvPr/>
        </p:nvSpPr>
        <p:spPr>
          <a:xfrm>
            <a:off x="5358483" y="3564378"/>
            <a:ext cx="2385755" cy="2585323"/>
          </a:xfrm>
          <a:prstGeom prst="rect">
            <a:avLst/>
          </a:prstGeom>
          <a:noFill/>
        </p:spPr>
        <p:txBody>
          <a:bodyPr wrap="square">
            <a:spAutoFit/>
          </a:bodyPr>
          <a:lstStyle/>
          <a:p>
            <a:pPr algn="just"/>
            <a:r>
              <a:rPr lang="en-US" dirty="0"/>
              <a:t>It has been observed from Figure 10.39(b) with Figure 10.39(c), the direction of current </a:t>
            </a:r>
            <a:r>
              <a:rPr lang="en-US" i="1" dirty="0" err="1"/>
              <a:t>i</a:t>
            </a:r>
            <a:r>
              <a:rPr lang="en-US" i="1" baseline="-25000" dirty="0" err="1"/>
              <a:t>C</a:t>
            </a:r>
            <a:r>
              <a:rPr lang="en-US" dirty="0"/>
              <a:t> and the polarity of voltage </a:t>
            </a:r>
            <a:r>
              <a:rPr lang="en-US" i="1" dirty="0" err="1"/>
              <a:t>v</a:t>
            </a:r>
            <a:r>
              <a:rPr lang="en-US" i="1" baseline="-25000" dirty="0" err="1"/>
              <a:t>R</a:t>
            </a:r>
            <a:r>
              <a:rPr lang="en-US" i="1" baseline="-25000" dirty="0"/>
              <a:t>  </a:t>
            </a:r>
            <a:r>
              <a:rPr lang="en-US" dirty="0"/>
              <a:t>are opposite in discharging mode as compare with charging mode.</a:t>
            </a:r>
          </a:p>
        </p:txBody>
      </p:sp>
      <p:sp>
        <p:nvSpPr>
          <p:cNvPr id="22" name="Rectangle 21">
            <a:extLst>
              <a:ext uri="{FF2B5EF4-FFF2-40B4-BE49-F238E27FC236}">
                <a16:creationId xmlns:a16="http://schemas.microsoft.com/office/drawing/2014/main" id="{88B02DB0-4BF0-49C3-BCC8-8C1880DFEE7B}"/>
              </a:ext>
            </a:extLst>
          </p:cNvPr>
          <p:cNvSpPr/>
          <p:nvPr/>
        </p:nvSpPr>
        <p:spPr>
          <a:xfrm>
            <a:off x="3659159" y="177725"/>
            <a:ext cx="3707930" cy="438582"/>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400" b="1">
                <a:solidFill>
                  <a:srgbClr val="0000CC"/>
                </a:solidFill>
                <a:latin typeface="Times New Roman" panose="02020603050405020304" pitchFamily="18" charset="0"/>
                <a:cs typeface="Times New Roman" panose="02020603050405020304" pitchFamily="18" charset="0"/>
              </a:rPr>
              <a:t>Discharging Phase</a:t>
            </a:r>
            <a:endParaRPr lang="en-US" sz="24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27" name="Picture 26"/>
          <p:cNvPicPr>
            <a:picLocks noChangeAspect="1"/>
          </p:cNvPicPr>
          <p:nvPr/>
        </p:nvPicPr>
        <p:blipFill>
          <a:blip r:embed="rId16"/>
          <a:stretch>
            <a:fillRect/>
          </a:stretch>
        </p:blipFill>
        <p:spPr>
          <a:xfrm>
            <a:off x="5349694" y="678938"/>
            <a:ext cx="2329559" cy="2834640"/>
          </a:xfrm>
          <a:prstGeom prst="rect">
            <a:avLst/>
          </a:prstGeom>
        </p:spPr>
      </p:pic>
      <p:grpSp>
        <p:nvGrpSpPr>
          <p:cNvPr id="39" name="Group 38"/>
          <p:cNvGrpSpPr/>
          <p:nvPr/>
        </p:nvGrpSpPr>
        <p:grpSpPr>
          <a:xfrm>
            <a:off x="7764259" y="487383"/>
            <a:ext cx="3935286" cy="1638300"/>
            <a:chOff x="7764259" y="487383"/>
            <a:chExt cx="3935286" cy="1638300"/>
          </a:xfrm>
        </p:grpSpPr>
        <p:pic>
          <p:nvPicPr>
            <p:cNvPr id="23" name="Picture 22"/>
            <p:cNvPicPr>
              <a:picLocks noChangeAspect="1"/>
            </p:cNvPicPr>
            <p:nvPr/>
          </p:nvPicPr>
          <p:blipFill>
            <a:blip r:embed="rId17"/>
            <a:stretch>
              <a:fillRect/>
            </a:stretch>
          </p:blipFill>
          <p:spPr>
            <a:xfrm>
              <a:off x="7764259" y="487383"/>
              <a:ext cx="3935286" cy="1638300"/>
            </a:xfrm>
            <a:prstGeom prst="rect">
              <a:avLst/>
            </a:prstGeom>
          </p:spPr>
        </p:pic>
        <p:pic>
          <p:nvPicPr>
            <p:cNvPr id="35" name="Picture 34"/>
            <p:cNvPicPr>
              <a:picLocks noChangeAspect="1"/>
            </p:cNvPicPr>
            <p:nvPr/>
          </p:nvPicPr>
          <p:blipFill>
            <a:blip r:embed="rId18"/>
            <a:stretch>
              <a:fillRect/>
            </a:stretch>
          </p:blipFill>
          <p:spPr>
            <a:xfrm>
              <a:off x="8290106" y="1184435"/>
              <a:ext cx="795812" cy="182880"/>
            </a:xfrm>
            <a:prstGeom prst="rect">
              <a:avLst/>
            </a:prstGeom>
          </p:spPr>
        </p:pic>
        <p:pic>
          <p:nvPicPr>
            <p:cNvPr id="37" name="Picture 36"/>
            <p:cNvPicPr>
              <a:picLocks noChangeAspect="1"/>
            </p:cNvPicPr>
            <p:nvPr/>
          </p:nvPicPr>
          <p:blipFill>
            <a:blip r:embed="rId19"/>
            <a:stretch>
              <a:fillRect/>
            </a:stretch>
          </p:blipFill>
          <p:spPr>
            <a:xfrm>
              <a:off x="9489625" y="1041085"/>
              <a:ext cx="617729" cy="182880"/>
            </a:xfrm>
            <a:prstGeom prst="rect">
              <a:avLst/>
            </a:prstGeom>
          </p:spPr>
        </p:pic>
        <p:pic>
          <p:nvPicPr>
            <p:cNvPr id="38" name="Picture 37"/>
            <p:cNvPicPr>
              <a:picLocks noChangeAspect="1"/>
            </p:cNvPicPr>
            <p:nvPr/>
          </p:nvPicPr>
          <p:blipFill>
            <a:blip r:embed="rId18"/>
            <a:stretch>
              <a:fillRect/>
            </a:stretch>
          </p:blipFill>
          <p:spPr>
            <a:xfrm>
              <a:off x="10454848" y="1184435"/>
              <a:ext cx="795812" cy="182880"/>
            </a:xfrm>
            <a:prstGeom prst="rect">
              <a:avLst/>
            </a:prstGeom>
          </p:spPr>
        </p:pic>
      </p:grpSp>
      <p:grpSp>
        <p:nvGrpSpPr>
          <p:cNvPr id="46" name="Group 45"/>
          <p:cNvGrpSpPr/>
          <p:nvPr/>
        </p:nvGrpSpPr>
        <p:grpSpPr>
          <a:xfrm>
            <a:off x="7737876" y="2339975"/>
            <a:ext cx="3948605" cy="1895475"/>
            <a:chOff x="7737876" y="2339975"/>
            <a:chExt cx="3948605" cy="1895475"/>
          </a:xfrm>
        </p:grpSpPr>
        <p:pic>
          <p:nvPicPr>
            <p:cNvPr id="24" name="Picture 23"/>
            <p:cNvPicPr>
              <a:picLocks noChangeAspect="1"/>
            </p:cNvPicPr>
            <p:nvPr/>
          </p:nvPicPr>
          <p:blipFill>
            <a:blip r:embed="rId20"/>
            <a:stretch>
              <a:fillRect/>
            </a:stretch>
          </p:blipFill>
          <p:spPr>
            <a:xfrm>
              <a:off x="7737876" y="2339975"/>
              <a:ext cx="3948605" cy="1895475"/>
            </a:xfrm>
            <a:prstGeom prst="rect">
              <a:avLst/>
            </a:prstGeom>
          </p:spPr>
        </p:pic>
        <p:pic>
          <p:nvPicPr>
            <p:cNvPr id="41" name="Picture 40"/>
            <p:cNvPicPr>
              <a:picLocks noChangeAspect="1"/>
            </p:cNvPicPr>
            <p:nvPr/>
          </p:nvPicPr>
          <p:blipFill>
            <a:blip r:embed="rId21"/>
            <a:stretch>
              <a:fillRect/>
            </a:stretch>
          </p:blipFill>
          <p:spPr>
            <a:xfrm>
              <a:off x="8393440" y="2775902"/>
              <a:ext cx="641339" cy="274320"/>
            </a:xfrm>
            <a:prstGeom prst="rect">
              <a:avLst/>
            </a:prstGeom>
          </p:spPr>
        </p:pic>
        <p:pic>
          <p:nvPicPr>
            <p:cNvPr id="43" name="Picture 42"/>
            <p:cNvPicPr>
              <a:picLocks noChangeAspect="1"/>
            </p:cNvPicPr>
            <p:nvPr/>
          </p:nvPicPr>
          <p:blipFill>
            <a:blip r:embed="rId22"/>
            <a:stretch>
              <a:fillRect/>
            </a:stretch>
          </p:blipFill>
          <p:spPr>
            <a:xfrm>
              <a:off x="9313044" y="2780064"/>
              <a:ext cx="718814" cy="274320"/>
            </a:xfrm>
            <a:prstGeom prst="rect">
              <a:avLst/>
            </a:prstGeom>
          </p:spPr>
        </p:pic>
        <p:pic>
          <p:nvPicPr>
            <p:cNvPr id="44" name="Picture 43"/>
            <p:cNvPicPr>
              <a:picLocks noChangeAspect="1"/>
            </p:cNvPicPr>
            <p:nvPr/>
          </p:nvPicPr>
          <p:blipFill>
            <a:blip r:embed="rId21"/>
            <a:stretch>
              <a:fillRect/>
            </a:stretch>
          </p:blipFill>
          <p:spPr>
            <a:xfrm>
              <a:off x="10506299" y="2758016"/>
              <a:ext cx="641339" cy="274320"/>
            </a:xfrm>
            <a:prstGeom prst="rect">
              <a:avLst/>
            </a:prstGeom>
          </p:spPr>
        </p:pic>
      </p:grpSp>
      <p:cxnSp>
        <p:nvCxnSpPr>
          <p:cNvPr id="45" name="Straight Connector 44">
            <a:extLst>
              <a:ext uri="{FF2B5EF4-FFF2-40B4-BE49-F238E27FC236}">
                <a16:creationId xmlns:a16="http://schemas.microsoft.com/office/drawing/2014/main" id="{5BEB302C-E21D-4B5C-8092-3A234F9D8196}"/>
              </a:ext>
            </a:extLst>
          </p:cNvPr>
          <p:cNvCxnSpPr/>
          <p:nvPr/>
        </p:nvCxnSpPr>
        <p:spPr>
          <a:xfrm>
            <a:off x="7762511" y="53748"/>
            <a:ext cx="0" cy="630936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7866685" y="4464121"/>
            <a:ext cx="4151142" cy="1743075"/>
            <a:chOff x="7866685" y="4464121"/>
            <a:chExt cx="4151142" cy="1743075"/>
          </a:xfrm>
        </p:grpSpPr>
        <p:pic>
          <p:nvPicPr>
            <p:cNvPr id="25" name="Picture 24"/>
            <p:cNvPicPr>
              <a:picLocks noChangeAspect="1"/>
            </p:cNvPicPr>
            <p:nvPr/>
          </p:nvPicPr>
          <p:blipFill>
            <a:blip r:embed="rId23"/>
            <a:stretch>
              <a:fillRect/>
            </a:stretch>
          </p:blipFill>
          <p:spPr>
            <a:xfrm>
              <a:off x="7866685" y="4464121"/>
              <a:ext cx="4151142" cy="1743075"/>
            </a:xfrm>
            <a:prstGeom prst="rect">
              <a:avLst/>
            </a:prstGeom>
          </p:spPr>
        </p:pic>
        <p:pic>
          <p:nvPicPr>
            <p:cNvPr id="47" name="Picture 46"/>
            <p:cNvPicPr>
              <a:picLocks noChangeAspect="1"/>
            </p:cNvPicPr>
            <p:nvPr/>
          </p:nvPicPr>
          <p:blipFill>
            <a:blip r:embed="rId24"/>
            <a:stretch>
              <a:fillRect/>
            </a:stretch>
          </p:blipFill>
          <p:spPr>
            <a:xfrm>
              <a:off x="8322898" y="4864566"/>
              <a:ext cx="642772" cy="182880"/>
            </a:xfrm>
            <a:prstGeom prst="rect">
              <a:avLst/>
            </a:prstGeom>
          </p:spPr>
        </p:pic>
        <p:pic>
          <p:nvPicPr>
            <p:cNvPr id="48" name="Picture 47"/>
            <p:cNvPicPr>
              <a:picLocks noChangeAspect="1"/>
            </p:cNvPicPr>
            <p:nvPr/>
          </p:nvPicPr>
          <p:blipFill>
            <a:blip r:embed="rId25"/>
            <a:stretch>
              <a:fillRect/>
            </a:stretch>
          </p:blipFill>
          <p:spPr>
            <a:xfrm>
              <a:off x="9313135" y="4864566"/>
              <a:ext cx="712733" cy="182880"/>
            </a:xfrm>
            <a:prstGeom prst="rect">
              <a:avLst/>
            </a:prstGeom>
          </p:spPr>
        </p:pic>
        <p:pic>
          <p:nvPicPr>
            <p:cNvPr id="49" name="Picture 48"/>
            <p:cNvPicPr>
              <a:picLocks noChangeAspect="1"/>
            </p:cNvPicPr>
            <p:nvPr/>
          </p:nvPicPr>
          <p:blipFill>
            <a:blip r:embed="rId24"/>
            <a:stretch>
              <a:fillRect/>
            </a:stretch>
          </p:blipFill>
          <p:spPr>
            <a:xfrm>
              <a:off x="10473916" y="4899399"/>
              <a:ext cx="642772" cy="182880"/>
            </a:xfrm>
            <a:prstGeom prst="rect">
              <a:avLst/>
            </a:prstGeom>
          </p:spPr>
        </p:pic>
      </p:grpSp>
      <p:cxnSp>
        <p:nvCxnSpPr>
          <p:cNvPr id="51" name="Straight Connector 50">
            <a:extLst>
              <a:ext uri="{FF2B5EF4-FFF2-40B4-BE49-F238E27FC236}">
                <a16:creationId xmlns:a16="http://schemas.microsoft.com/office/drawing/2014/main" id="{5BEB302C-E21D-4B5C-8092-3A234F9D8196}"/>
              </a:ext>
            </a:extLst>
          </p:cNvPr>
          <p:cNvCxnSpPr/>
          <p:nvPr/>
        </p:nvCxnSpPr>
        <p:spPr>
          <a:xfrm>
            <a:off x="9169307" y="19719"/>
            <a:ext cx="0" cy="6309360"/>
          </a:xfrm>
          <a:prstGeom prst="line">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3028760-F4EE-4470-AEFC-1CBC6B2D100C}"/>
              </a:ext>
            </a:extLst>
          </p:cNvPr>
          <p:cNvSpPr txBox="1"/>
          <p:nvPr/>
        </p:nvSpPr>
        <p:spPr>
          <a:xfrm>
            <a:off x="8006513" y="196429"/>
            <a:ext cx="1058621" cy="307777"/>
          </a:xfrm>
          <a:prstGeom prst="rect">
            <a:avLst/>
          </a:prstGeom>
          <a:noFill/>
        </p:spPr>
        <p:txBody>
          <a:bodyPr wrap="square">
            <a:spAutoFit/>
          </a:bodyPr>
          <a:lstStyle/>
          <a:p>
            <a:pPr algn="ctr"/>
            <a:r>
              <a:rPr lang="en-US" sz="1400" b="1" dirty="0">
                <a:solidFill>
                  <a:srgbClr val="FF0000"/>
                </a:solidFill>
              </a:rPr>
              <a:t>Charging</a:t>
            </a:r>
          </a:p>
        </p:txBody>
      </p:sp>
      <p:cxnSp>
        <p:nvCxnSpPr>
          <p:cNvPr id="53" name="Straight Connector 52">
            <a:extLst>
              <a:ext uri="{FF2B5EF4-FFF2-40B4-BE49-F238E27FC236}">
                <a16:creationId xmlns:a16="http://schemas.microsoft.com/office/drawing/2014/main" id="{5BEB302C-E21D-4B5C-8092-3A234F9D8196}"/>
              </a:ext>
            </a:extLst>
          </p:cNvPr>
          <p:cNvCxnSpPr/>
          <p:nvPr/>
        </p:nvCxnSpPr>
        <p:spPr>
          <a:xfrm>
            <a:off x="10248807" y="24252"/>
            <a:ext cx="0" cy="6309360"/>
          </a:xfrm>
          <a:prstGeom prst="line">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3028760-F4EE-4470-AEFC-1CBC6B2D100C}"/>
              </a:ext>
            </a:extLst>
          </p:cNvPr>
          <p:cNvSpPr txBox="1"/>
          <p:nvPr/>
        </p:nvSpPr>
        <p:spPr>
          <a:xfrm>
            <a:off x="9162872" y="217762"/>
            <a:ext cx="1126506" cy="307777"/>
          </a:xfrm>
          <a:prstGeom prst="rect">
            <a:avLst/>
          </a:prstGeom>
          <a:noFill/>
        </p:spPr>
        <p:txBody>
          <a:bodyPr wrap="square">
            <a:spAutoFit/>
          </a:bodyPr>
          <a:lstStyle/>
          <a:p>
            <a:pPr algn="ctr"/>
            <a:r>
              <a:rPr lang="en-US" sz="1400" b="1" dirty="0">
                <a:solidFill>
                  <a:srgbClr val="FF0000"/>
                </a:solidFill>
              </a:rPr>
              <a:t>Discharging</a:t>
            </a:r>
          </a:p>
        </p:txBody>
      </p:sp>
      <p:cxnSp>
        <p:nvCxnSpPr>
          <p:cNvPr id="55" name="Straight Connector 54">
            <a:extLst>
              <a:ext uri="{FF2B5EF4-FFF2-40B4-BE49-F238E27FC236}">
                <a16:creationId xmlns:a16="http://schemas.microsoft.com/office/drawing/2014/main" id="{5BEB302C-E21D-4B5C-8092-3A234F9D8196}"/>
              </a:ext>
            </a:extLst>
          </p:cNvPr>
          <p:cNvCxnSpPr/>
          <p:nvPr/>
        </p:nvCxnSpPr>
        <p:spPr>
          <a:xfrm>
            <a:off x="11341733" y="112410"/>
            <a:ext cx="0" cy="6309360"/>
          </a:xfrm>
          <a:prstGeom prst="line">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3028760-F4EE-4470-AEFC-1CBC6B2D100C}"/>
              </a:ext>
            </a:extLst>
          </p:cNvPr>
          <p:cNvSpPr txBox="1"/>
          <p:nvPr/>
        </p:nvSpPr>
        <p:spPr>
          <a:xfrm>
            <a:off x="10248971" y="231262"/>
            <a:ext cx="1058621" cy="307777"/>
          </a:xfrm>
          <a:prstGeom prst="rect">
            <a:avLst/>
          </a:prstGeom>
          <a:noFill/>
        </p:spPr>
        <p:txBody>
          <a:bodyPr wrap="square">
            <a:spAutoFit/>
          </a:bodyPr>
          <a:lstStyle/>
          <a:p>
            <a:pPr algn="ctr"/>
            <a:r>
              <a:rPr lang="en-US" sz="1400" b="1" dirty="0">
                <a:solidFill>
                  <a:srgbClr val="FF0000"/>
                </a:solidFill>
              </a:rPr>
              <a:t>Charging</a:t>
            </a:r>
          </a:p>
        </p:txBody>
      </p:sp>
    </p:spTree>
    <p:extLst>
      <p:ext uri="{BB962C8B-B14F-4D97-AF65-F5344CB8AC3E}">
        <p14:creationId xmlns:p14="http://schemas.microsoft.com/office/powerpoint/2010/main" val="141170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up)">
                                      <p:cBhvr>
                                        <p:cTn id="62" dur="500"/>
                                        <p:tgtEl>
                                          <p:spTgt spid="45"/>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left)">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wipe(left)">
                                      <p:cBhvr>
                                        <p:cTn id="76" dur="500"/>
                                        <p:tgtEl>
                                          <p:spTgt spid="50"/>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up)">
                                      <p:cBhvr>
                                        <p:cTn id="80" dur="500"/>
                                        <p:tgtEl>
                                          <p:spTgt spid="51"/>
                                        </p:tgtEl>
                                      </p:cBhvr>
                                    </p:animEffec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childTnLst>
                          </p:cTn>
                        </p:par>
                        <p:par>
                          <p:cTn id="85" fill="hold">
                            <p:stCondLst>
                              <p:cond delay="1500"/>
                            </p:stCondLst>
                            <p:childTnLst>
                              <p:par>
                                <p:cTn id="86" presetID="22" presetClass="entr" presetSubtype="1" fill="hold"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up)">
                                      <p:cBhvr>
                                        <p:cTn id="88" dur="500"/>
                                        <p:tgtEl>
                                          <p:spTgt spid="53"/>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wipe(left)">
                                      <p:cBhvr>
                                        <p:cTn id="92" dur="500"/>
                                        <p:tgtEl>
                                          <p:spTgt spid="54"/>
                                        </p:tgtEl>
                                      </p:cBhvr>
                                    </p:animEffect>
                                  </p:childTnLst>
                                </p:cTn>
                              </p:par>
                            </p:childTnLst>
                          </p:cTn>
                        </p:par>
                        <p:par>
                          <p:cTn id="93" fill="hold">
                            <p:stCondLst>
                              <p:cond delay="2500"/>
                            </p:stCondLst>
                            <p:childTnLst>
                              <p:par>
                                <p:cTn id="94" presetID="22" presetClass="entr" presetSubtype="1" fill="hold" nodeType="after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up)">
                                      <p:cBhvr>
                                        <p:cTn id="96" dur="500"/>
                                        <p:tgtEl>
                                          <p:spTgt spid="55"/>
                                        </p:tgtEl>
                                      </p:cBhvr>
                                    </p:animEffect>
                                  </p:childTnLst>
                                </p:cTn>
                              </p:par>
                            </p:childTnLst>
                          </p:cTn>
                        </p:par>
                        <p:par>
                          <p:cTn id="97" fill="hold">
                            <p:stCondLst>
                              <p:cond delay="3000"/>
                            </p:stCondLst>
                            <p:childTnLst>
                              <p:par>
                                <p:cTn id="98" presetID="22" presetClass="entr" presetSubtype="8" fill="hold" grpId="0" nodeType="after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wipe(left)">
                                      <p:cBhvr>
                                        <p:cTn id="10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p:bldP spid="19" grpId="0"/>
      <p:bldP spid="21" grpId="0"/>
      <p:bldP spid="52" grpId="0"/>
      <p:bldP spid="54"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13</a:t>
            </a:fld>
            <a:endParaRPr lang="en-US" sz="2000" b="1" dirty="0">
              <a:solidFill>
                <a:schemeClr val="bg1"/>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695EF508-C196-42E4-BA91-CE9BEFD59E7D}"/>
              </a:ext>
            </a:extLst>
          </p:cNvPr>
          <p:cNvSpPr txBox="1"/>
          <p:nvPr/>
        </p:nvSpPr>
        <p:spPr>
          <a:xfrm>
            <a:off x="6161316" y="220848"/>
            <a:ext cx="5783092" cy="400110"/>
          </a:xfrm>
          <a:prstGeom prst="rect">
            <a:avLst/>
          </a:prstGeom>
          <a:noFill/>
        </p:spPr>
        <p:txBody>
          <a:bodyPr wrap="square" rtlCol="0">
            <a:spAutoFit/>
          </a:bodyPr>
          <a:lstStyle/>
          <a:p>
            <a:pPr algn="just">
              <a:spcAft>
                <a:spcPts val="600"/>
              </a:spcAft>
            </a:pPr>
            <a:r>
              <a:rPr lang="en-US" sz="2000" b="1" dirty="0">
                <a:solidFill>
                  <a:srgbClr val="0000CC"/>
                </a:solidFill>
              </a:rPr>
              <a:t>Solution</a:t>
            </a:r>
            <a:r>
              <a:rPr lang="en-US" dirty="0"/>
              <a:t>: Given, </a:t>
            </a:r>
            <a:r>
              <a:rPr lang="en-US" i="1" dirty="0"/>
              <a:t>E</a:t>
            </a:r>
            <a:r>
              <a:rPr lang="en-US" dirty="0"/>
              <a:t> = 40 V, </a:t>
            </a:r>
            <a:r>
              <a:rPr lang="en-US" i="1" dirty="0"/>
              <a:t>R</a:t>
            </a:r>
            <a:r>
              <a:rPr lang="en-US" dirty="0"/>
              <a:t> = 8</a:t>
            </a:r>
            <a:r>
              <a:rPr lang="en-US" dirty="0">
                <a:sym typeface="Symbol" panose="05050102010706020507" pitchFamily="18" charset="2"/>
              </a:rPr>
              <a:t>10</a:t>
            </a:r>
            <a:r>
              <a:rPr lang="en-US" baseline="30000" dirty="0">
                <a:sym typeface="Symbol" panose="05050102010706020507" pitchFamily="18" charset="2"/>
              </a:rPr>
              <a:t>3</a:t>
            </a:r>
            <a:r>
              <a:rPr lang="en-US" dirty="0">
                <a:sym typeface="Symbol" panose="05050102010706020507" pitchFamily="18" charset="2"/>
              </a:rPr>
              <a:t> , and </a:t>
            </a:r>
            <a:r>
              <a:rPr lang="en-US" i="1" dirty="0"/>
              <a:t>C</a:t>
            </a:r>
            <a:r>
              <a:rPr lang="en-US" dirty="0"/>
              <a:t> = 4</a:t>
            </a:r>
            <a:r>
              <a:rPr lang="en-US" dirty="0">
                <a:sym typeface="Symbol" panose="05050102010706020507" pitchFamily="18" charset="2"/>
              </a:rPr>
              <a:t>10</a:t>
            </a:r>
            <a:r>
              <a:rPr lang="en-US" baseline="30000" dirty="0">
                <a:sym typeface="Symbol" panose="05050102010706020507" pitchFamily="18" charset="2"/>
              </a:rPr>
              <a:t>6</a:t>
            </a:r>
            <a:r>
              <a:rPr lang="en-US" dirty="0">
                <a:sym typeface="Symbol" panose="05050102010706020507" pitchFamily="18" charset="2"/>
              </a:rPr>
              <a:t> F,</a:t>
            </a:r>
            <a:endParaRPr lang="en-US" dirty="0"/>
          </a:p>
        </p:txBody>
      </p:sp>
      <p:cxnSp>
        <p:nvCxnSpPr>
          <p:cNvPr id="8" name="Straight Connector 7">
            <a:extLst>
              <a:ext uri="{FF2B5EF4-FFF2-40B4-BE49-F238E27FC236}">
                <a16:creationId xmlns:a16="http://schemas.microsoft.com/office/drawing/2014/main" id="{5BEB302C-E21D-4B5C-8092-3A234F9D8196}"/>
              </a:ext>
            </a:extLst>
          </p:cNvPr>
          <p:cNvCxnSpPr/>
          <p:nvPr/>
        </p:nvCxnSpPr>
        <p:spPr>
          <a:xfrm>
            <a:off x="6140907" y="0"/>
            <a:ext cx="0" cy="640080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95EF508-C196-42E4-BA91-CE9BEFD59E7D}"/>
              </a:ext>
            </a:extLst>
          </p:cNvPr>
          <p:cNvSpPr txBox="1"/>
          <p:nvPr/>
        </p:nvSpPr>
        <p:spPr>
          <a:xfrm>
            <a:off x="208404" y="260037"/>
            <a:ext cx="5863625" cy="3908762"/>
          </a:xfrm>
          <a:prstGeom prst="rect">
            <a:avLst/>
          </a:prstGeom>
          <a:noFill/>
        </p:spPr>
        <p:txBody>
          <a:bodyPr wrap="square" rtlCol="0">
            <a:spAutoFit/>
          </a:bodyPr>
          <a:lstStyle/>
          <a:p>
            <a:pPr algn="just">
              <a:spcAft>
                <a:spcPts val="600"/>
              </a:spcAft>
            </a:pPr>
            <a:r>
              <a:rPr lang="en-US" sz="2000" b="1" dirty="0">
                <a:solidFill>
                  <a:srgbClr val="0000CC"/>
                </a:solidFill>
              </a:rPr>
              <a:t>EXAMPLE 10.6</a:t>
            </a:r>
            <a:r>
              <a:rPr lang="en-US" b="1" dirty="0"/>
              <a:t> </a:t>
            </a:r>
            <a:r>
              <a:rPr lang="en-US" dirty="0"/>
              <a:t>For the circuit in Fig. 10.35:</a:t>
            </a:r>
          </a:p>
          <a:p>
            <a:pPr algn="just">
              <a:spcAft>
                <a:spcPts val="600"/>
              </a:spcAft>
            </a:pPr>
            <a:r>
              <a:rPr lang="en-US" b="1" dirty="0"/>
              <a:t>a</a:t>
            </a:r>
            <a:r>
              <a:rPr lang="en-US" dirty="0"/>
              <a:t>. Find the mathematical expression for the transient behavior of </a:t>
            </a:r>
            <a:r>
              <a:rPr lang="en-US" i="1" dirty="0" err="1"/>
              <a:t>v</a:t>
            </a:r>
            <a:r>
              <a:rPr lang="en-US" i="1" baseline="-25000" dirty="0" err="1"/>
              <a:t>C</a:t>
            </a:r>
            <a:r>
              <a:rPr lang="en-US" i="1" dirty="0"/>
              <a:t>, </a:t>
            </a:r>
            <a:r>
              <a:rPr lang="en-US" i="1" dirty="0" err="1"/>
              <a:t>i</a:t>
            </a:r>
            <a:r>
              <a:rPr lang="en-US" i="1" baseline="-25000" dirty="0" err="1"/>
              <a:t>C</a:t>
            </a:r>
            <a:r>
              <a:rPr lang="en-US" i="1" dirty="0"/>
              <a:t>, </a:t>
            </a:r>
            <a:r>
              <a:rPr lang="en-US" dirty="0"/>
              <a:t>and </a:t>
            </a:r>
            <a:r>
              <a:rPr lang="en-US" i="1" dirty="0" err="1"/>
              <a:t>v</a:t>
            </a:r>
            <a:r>
              <a:rPr lang="en-US" i="1" baseline="-25000" dirty="0" err="1"/>
              <a:t>R</a:t>
            </a:r>
            <a:r>
              <a:rPr lang="en-US" i="1" dirty="0"/>
              <a:t> </a:t>
            </a:r>
            <a:r>
              <a:rPr lang="en-US" dirty="0"/>
              <a:t>if the switch is closed at </a:t>
            </a:r>
            <a:r>
              <a:rPr lang="en-US" i="1" dirty="0"/>
              <a:t>t = </a:t>
            </a:r>
            <a:r>
              <a:rPr lang="en-US" dirty="0"/>
              <a:t>0 s.</a:t>
            </a:r>
          </a:p>
          <a:p>
            <a:pPr algn="just">
              <a:spcAft>
                <a:spcPts val="600"/>
              </a:spcAft>
            </a:pPr>
            <a:r>
              <a:rPr lang="en-US" b="1" dirty="0"/>
              <a:t>b</a:t>
            </a:r>
            <a:r>
              <a:rPr lang="en-US" dirty="0"/>
              <a:t>. Plot the waveform of </a:t>
            </a:r>
            <a:r>
              <a:rPr lang="en-US" i="1" dirty="0" err="1"/>
              <a:t>v</a:t>
            </a:r>
            <a:r>
              <a:rPr lang="en-US" i="1" baseline="-25000" dirty="0" err="1"/>
              <a:t>C</a:t>
            </a:r>
            <a:r>
              <a:rPr lang="en-US" i="1" dirty="0"/>
              <a:t> </a:t>
            </a:r>
            <a:r>
              <a:rPr lang="en-US" dirty="0"/>
              <a:t>versus the time constant of the network.</a:t>
            </a:r>
          </a:p>
          <a:p>
            <a:pPr algn="just">
              <a:spcAft>
                <a:spcPts val="600"/>
              </a:spcAft>
            </a:pPr>
            <a:r>
              <a:rPr lang="en-US" b="1" dirty="0"/>
              <a:t>c</a:t>
            </a:r>
            <a:r>
              <a:rPr lang="en-US" dirty="0"/>
              <a:t>. Plot the waveforms of </a:t>
            </a:r>
            <a:r>
              <a:rPr lang="en-US" i="1" dirty="0" err="1"/>
              <a:t>i</a:t>
            </a:r>
            <a:r>
              <a:rPr lang="en-US" i="1" baseline="-25000" dirty="0" err="1"/>
              <a:t>C</a:t>
            </a:r>
            <a:r>
              <a:rPr lang="en-US" i="1" dirty="0"/>
              <a:t> </a:t>
            </a:r>
            <a:r>
              <a:rPr lang="en-US" dirty="0"/>
              <a:t>and </a:t>
            </a:r>
            <a:r>
              <a:rPr lang="en-US" i="1" dirty="0" err="1"/>
              <a:t>v</a:t>
            </a:r>
            <a:r>
              <a:rPr lang="en-US" i="1" baseline="-25000" dirty="0" err="1"/>
              <a:t>R</a:t>
            </a:r>
            <a:r>
              <a:rPr lang="en-US" i="1" dirty="0"/>
              <a:t> </a:t>
            </a:r>
            <a:r>
              <a:rPr lang="en-US" dirty="0"/>
              <a:t>versus the time constant of the network.</a:t>
            </a:r>
          </a:p>
          <a:p>
            <a:pPr algn="just">
              <a:spcAft>
                <a:spcPts val="600"/>
              </a:spcAft>
            </a:pPr>
            <a:r>
              <a:rPr lang="en-US" b="1" dirty="0"/>
              <a:t>d</a:t>
            </a:r>
            <a:r>
              <a:rPr lang="en-US" dirty="0"/>
              <a:t>. What is the value of </a:t>
            </a:r>
            <a:r>
              <a:rPr lang="en-US" i="1" dirty="0" err="1"/>
              <a:t>v</a:t>
            </a:r>
            <a:r>
              <a:rPr lang="en-US" i="1" baseline="-25000" dirty="0" err="1"/>
              <a:t>C</a:t>
            </a:r>
            <a:r>
              <a:rPr lang="en-US" i="1" baseline="-25000" dirty="0"/>
              <a:t> </a:t>
            </a:r>
            <a:r>
              <a:rPr lang="en-US" dirty="0"/>
              <a:t>at </a:t>
            </a:r>
            <a:r>
              <a:rPr lang="en-US" i="1" dirty="0"/>
              <a:t>t = </a:t>
            </a:r>
            <a:r>
              <a:rPr lang="en-US" dirty="0"/>
              <a:t>20 </a:t>
            </a:r>
            <a:r>
              <a:rPr lang="en-US" dirty="0" err="1"/>
              <a:t>ms</a:t>
            </a:r>
            <a:r>
              <a:rPr lang="en-US" dirty="0"/>
              <a:t>?</a:t>
            </a:r>
          </a:p>
          <a:p>
            <a:pPr algn="just">
              <a:spcAft>
                <a:spcPts val="600"/>
              </a:spcAft>
            </a:pPr>
            <a:r>
              <a:rPr lang="en-US" b="1" dirty="0"/>
              <a:t>e.</a:t>
            </a:r>
            <a:r>
              <a:rPr lang="en-US" dirty="0"/>
              <a:t> On a practical basis, how much time must pass before we can assume that the charging phase has passed?</a:t>
            </a:r>
          </a:p>
          <a:p>
            <a:pPr algn="just">
              <a:spcAft>
                <a:spcPts val="600"/>
              </a:spcAft>
            </a:pPr>
            <a:r>
              <a:rPr lang="en-US" b="1" dirty="0"/>
              <a:t>f</a:t>
            </a:r>
            <a:r>
              <a:rPr lang="en-US" dirty="0"/>
              <a:t>. When the charging phase has passed, how much charge is sitting on the plates?</a:t>
            </a:r>
          </a:p>
        </p:txBody>
      </p:sp>
      <p:pic>
        <p:nvPicPr>
          <p:cNvPr id="10" name="Picture 9"/>
          <p:cNvPicPr>
            <a:picLocks noChangeAspect="1"/>
          </p:cNvPicPr>
          <p:nvPr/>
        </p:nvPicPr>
        <p:blipFill>
          <a:blip r:embed="rId2"/>
          <a:stretch>
            <a:fillRect/>
          </a:stretch>
        </p:blipFill>
        <p:spPr>
          <a:xfrm>
            <a:off x="2369004" y="4313443"/>
            <a:ext cx="3559996" cy="1920240"/>
          </a:xfrm>
          <a:prstGeom prst="rect">
            <a:avLst/>
          </a:prstGeom>
        </p:spPr>
      </p:pic>
      <p:sp>
        <p:nvSpPr>
          <p:cNvPr id="11" name="TextBox 10">
            <a:extLst>
              <a:ext uri="{FF2B5EF4-FFF2-40B4-BE49-F238E27FC236}">
                <a16:creationId xmlns:a16="http://schemas.microsoft.com/office/drawing/2014/main" id="{23028760-F4EE-4470-AEFC-1CBC6B2D100C}"/>
              </a:ext>
            </a:extLst>
          </p:cNvPr>
          <p:cNvSpPr txBox="1"/>
          <p:nvPr/>
        </p:nvSpPr>
        <p:spPr>
          <a:xfrm>
            <a:off x="2897067" y="5941794"/>
            <a:ext cx="1956493" cy="369332"/>
          </a:xfrm>
          <a:prstGeom prst="rect">
            <a:avLst/>
          </a:prstGeom>
          <a:noFill/>
        </p:spPr>
        <p:txBody>
          <a:bodyPr wrap="square">
            <a:spAutoFit/>
          </a:bodyPr>
          <a:lstStyle/>
          <a:p>
            <a:pPr algn="ctr"/>
            <a:r>
              <a:rPr lang="en-US" b="1" dirty="0">
                <a:solidFill>
                  <a:srgbClr val="0000CC"/>
                </a:solidFill>
              </a:rPr>
              <a:t>Figure 10.35</a:t>
            </a:r>
          </a:p>
        </p:txBody>
      </p:sp>
      <p:pic>
        <p:nvPicPr>
          <p:cNvPr id="13" name="Picture 12"/>
          <p:cNvPicPr>
            <a:picLocks noChangeAspect="1"/>
          </p:cNvPicPr>
          <p:nvPr/>
        </p:nvPicPr>
        <p:blipFill>
          <a:blip r:embed="rId3"/>
          <a:stretch>
            <a:fillRect/>
          </a:stretch>
        </p:blipFill>
        <p:spPr>
          <a:xfrm>
            <a:off x="6209785" y="807312"/>
            <a:ext cx="5581650" cy="619125"/>
          </a:xfrm>
          <a:prstGeom prst="rect">
            <a:avLst/>
          </a:prstGeom>
        </p:spPr>
      </p:pic>
      <p:pic>
        <p:nvPicPr>
          <p:cNvPr id="14" name="Picture 13"/>
          <p:cNvPicPr>
            <a:picLocks noChangeAspect="1"/>
          </p:cNvPicPr>
          <p:nvPr/>
        </p:nvPicPr>
        <p:blipFill>
          <a:blip r:embed="rId4"/>
          <a:stretch>
            <a:fillRect/>
          </a:stretch>
        </p:blipFill>
        <p:spPr>
          <a:xfrm>
            <a:off x="6533635" y="1494842"/>
            <a:ext cx="5257800" cy="1762125"/>
          </a:xfrm>
          <a:prstGeom prst="rect">
            <a:avLst/>
          </a:prstGeom>
        </p:spPr>
      </p:pic>
      <p:pic>
        <p:nvPicPr>
          <p:cNvPr id="15" name="Picture 14"/>
          <p:cNvPicPr>
            <a:picLocks noChangeAspect="1"/>
          </p:cNvPicPr>
          <p:nvPr/>
        </p:nvPicPr>
        <p:blipFill>
          <a:blip r:embed="rId5"/>
          <a:stretch>
            <a:fillRect/>
          </a:stretch>
        </p:blipFill>
        <p:spPr>
          <a:xfrm>
            <a:off x="6260585" y="3365858"/>
            <a:ext cx="4505325" cy="285750"/>
          </a:xfrm>
          <a:prstGeom prst="rect">
            <a:avLst/>
          </a:prstGeom>
        </p:spPr>
      </p:pic>
      <p:pic>
        <p:nvPicPr>
          <p:cNvPr id="16" name="Picture 15"/>
          <p:cNvPicPr>
            <a:picLocks noChangeAspect="1"/>
          </p:cNvPicPr>
          <p:nvPr/>
        </p:nvPicPr>
        <p:blipFill>
          <a:blip r:embed="rId6"/>
          <a:stretch>
            <a:fillRect/>
          </a:stretch>
        </p:blipFill>
        <p:spPr>
          <a:xfrm>
            <a:off x="6583594" y="3652280"/>
            <a:ext cx="5207841" cy="2672843"/>
          </a:xfrm>
          <a:prstGeom prst="rect">
            <a:avLst/>
          </a:prstGeom>
        </p:spPr>
      </p:pic>
    </p:spTree>
    <p:extLst>
      <p:ext uri="{BB962C8B-B14F-4D97-AF65-F5344CB8AC3E}">
        <p14:creationId xmlns:p14="http://schemas.microsoft.com/office/powerpoint/2010/main" val="207372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14</a:t>
            </a:fld>
            <a:endParaRPr lang="en-US" sz="2000" b="1"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188049" y="197982"/>
            <a:ext cx="6298387" cy="822960"/>
          </a:xfrm>
          <a:prstGeom prst="rect">
            <a:avLst/>
          </a:prstGeom>
        </p:spPr>
      </p:pic>
      <p:pic>
        <p:nvPicPr>
          <p:cNvPr id="4" name="Picture 3"/>
          <p:cNvPicPr>
            <a:picLocks noChangeAspect="1"/>
          </p:cNvPicPr>
          <p:nvPr/>
        </p:nvPicPr>
        <p:blipFill>
          <a:blip r:embed="rId3"/>
          <a:stretch>
            <a:fillRect/>
          </a:stretch>
        </p:blipFill>
        <p:spPr>
          <a:xfrm>
            <a:off x="642469" y="1378132"/>
            <a:ext cx="5389545" cy="3931920"/>
          </a:xfrm>
          <a:prstGeom prst="rect">
            <a:avLst/>
          </a:prstGeom>
        </p:spPr>
      </p:pic>
      <p:pic>
        <p:nvPicPr>
          <p:cNvPr id="7" name="Picture 6"/>
          <p:cNvPicPr>
            <a:picLocks noChangeAspect="1"/>
          </p:cNvPicPr>
          <p:nvPr/>
        </p:nvPicPr>
        <p:blipFill>
          <a:blip r:embed="rId4"/>
          <a:stretch>
            <a:fillRect/>
          </a:stretch>
        </p:blipFill>
        <p:spPr>
          <a:xfrm>
            <a:off x="6747779" y="127871"/>
            <a:ext cx="4286707" cy="365760"/>
          </a:xfrm>
          <a:prstGeom prst="rect">
            <a:avLst/>
          </a:prstGeom>
        </p:spPr>
      </p:pic>
      <p:pic>
        <p:nvPicPr>
          <p:cNvPr id="8" name="Picture 7"/>
          <p:cNvPicPr>
            <a:picLocks noChangeAspect="1"/>
          </p:cNvPicPr>
          <p:nvPr/>
        </p:nvPicPr>
        <p:blipFill>
          <a:blip r:embed="rId5"/>
          <a:stretch>
            <a:fillRect/>
          </a:stretch>
        </p:blipFill>
        <p:spPr>
          <a:xfrm>
            <a:off x="6952553" y="829492"/>
            <a:ext cx="4869334" cy="5029200"/>
          </a:xfrm>
          <a:prstGeom prst="rect">
            <a:avLst/>
          </a:prstGeom>
        </p:spPr>
      </p:pic>
      <p:cxnSp>
        <p:nvCxnSpPr>
          <p:cNvPr id="17" name="Straight Connector 16">
            <a:extLst>
              <a:ext uri="{FF2B5EF4-FFF2-40B4-BE49-F238E27FC236}">
                <a16:creationId xmlns:a16="http://schemas.microsoft.com/office/drawing/2014/main" id="{5BEB302C-E21D-4B5C-8092-3A234F9D8196}"/>
              </a:ext>
            </a:extLst>
          </p:cNvPr>
          <p:cNvCxnSpPr/>
          <p:nvPr/>
        </p:nvCxnSpPr>
        <p:spPr>
          <a:xfrm>
            <a:off x="6728737" y="0"/>
            <a:ext cx="0" cy="640080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15</a:t>
            </a:fld>
            <a:endParaRPr lang="en-US" sz="2000" b="1"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855212" y="462100"/>
            <a:ext cx="10220325" cy="342900"/>
          </a:xfrm>
          <a:prstGeom prst="rect">
            <a:avLst/>
          </a:prstGeom>
        </p:spPr>
      </p:pic>
      <p:pic>
        <p:nvPicPr>
          <p:cNvPr id="3" name="Picture 2"/>
          <p:cNvPicPr>
            <a:picLocks noChangeAspect="1"/>
          </p:cNvPicPr>
          <p:nvPr/>
        </p:nvPicPr>
        <p:blipFill>
          <a:blip r:embed="rId3"/>
          <a:stretch>
            <a:fillRect/>
          </a:stretch>
        </p:blipFill>
        <p:spPr>
          <a:xfrm>
            <a:off x="1789616" y="805000"/>
            <a:ext cx="5791200" cy="495300"/>
          </a:xfrm>
          <a:prstGeom prst="rect">
            <a:avLst/>
          </a:prstGeom>
        </p:spPr>
      </p:pic>
      <p:pic>
        <p:nvPicPr>
          <p:cNvPr id="4" name="Picture 3"/>
          <p:cNvPicPr>
            <a:picLocks noChangeAspect="1"/>
          </p:cNvPicPr>
          <p:nvPr/>
        </p:nvPicPr>
        <p:blipFill>
          <a:blip r:embed="rId4"/>
          <a:stretch>
            <a:fillRect/>
          </a:stretch>
        </p:blipFill>
        <p:spPr>
          <a:xfrm>
            <a:off x="1789616" y="1300300"/>
            <a:ext cx="6543675" cy="695325"/>
          </a:xfrm>
          <a:prstGeom prst="rect">
            <a:avLst/>
          </a:prstGeom>
        </p:spPr>
      </p:pic>
      <p:pic>
        <p:nvPicPr>
          <p:cNvPr id="6" name="Picture 5"/>
          <p:cNvPicPr>
            <a:picLocks noChangeAspect="1"/>
          </p:cNvPicPr>
          <p:nvPr/>
        </p:nvPicPr>
        <p:blipFill>
          <a:blip r:embed="rId5"/>
          <a:stretch>
            <a:fillRect/>
          </a:stretch>
        </p:blipFill>
        <p:spPr>
          <a:xfrm>
            <a:off x="904453" y="2739122"/>
            <a:ext cx="5943600" cy="352425"/>
          </a:xfrm>
          <a:prstGeom prst="rect">
            <a:avLst/>
          </a:prstGeom>
        </p:spPr>
      </p:pic>
      <p:pic>
        <p:nvPicPr>
          <p:cNvPr id="7" name="Picture 6"/>
          <p:cNvPicPr>
            <a:picLocks noChangeAspect="1"/>
          </p:cNvPicPr>
          <p:nvPr/>
        </p:nvPicPr>
        <p:blipFill>
          <a:blip r:embed="rId6"/>
          <a:stretch>
            <a:fillRect/>
          </a:stretch>
        </p:blipFill>
        <p:spPr>
          <a:xfrm>
            <a:off x="1925415" y="3234422"/>
            <a:ext cx="3638550" cy="314325"/>
          </a:xfrm>
          <a:prstGeom prst="rect">
            <a:avLst/>
          </a:prstGeom>
        </p:spPr>
      </p:pic>
      <p:pic>
        <p:nvPicPr>
          <p:cNvPr id="8" name="Picture 7"/>
          <p:cNvPicPr>
            <a:picLocks noChangeAspect="1"/>
          </p:cNvPicPr>
          <p:nvPr/>
        </p:nvPicPr>
        <p:blipFill>
          <a:blip r:embed="rId7"/>
          <a:stretch>
            <a:fillRect/>
          </a:stretch>
        </p:blipFill>
        <p:spPr>
          <a:xfrm>
            <a:off x="904453" y="4248322"/>
            <a:ext cx="2200275" cy="371475"/>
          </a:xfrm>
          <a:prstGeom prst="rect">
            <a:avLst/>
          </a:prstGeom>
        </p:spPr>
      </p:pic>
      <p:pic>
        <p:nvPicPr>
          <p:cNvPr id="9" name="Picture 8"/>
          <p:cNvPicPr>
            <a:picLocks noChangeAspect="1"/>
          </p:cNvPicPr>
          <p:nvPr/>
        </p:nvPicPr>
        <p:blipFill>
          <a:blip r:embed="rId8"/>
          <a:stretch>
            <a:fillRect/>
          </a:stretch>
        </p:blipFill>
        <p:spPr>
          <a:xfrm>
            <a:off x="1925415" y="4705522"/>
            <a:ext cx="3781425" cy="428625"/>
          </a:xfrm>
          <a:prstGeom prst="rect">
            <a:avLst/>
          </a:prstGeom>
        </p:spPr>
      </p:pic>
    </p:spTree>
    <p:extLst>
      <p:ext uri="{BB962C8B-B14F-4D97-AF65-F5344CB8AC3E}">
        <p14:creationId xmlns:p14="http://schemas.microsoft.com/office/powerpoint/2010/main" val="346832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16</a:t>
            </a:fld>
            <a:endParaRPr lang="en-US" sz="2000" b="1" dirty="0">
              <a:solidFill>
                <a:schemeClr val="bg1"/>
              </a:solidFill>
              <a:latin typeface="Times New Roman" pitchFamily="18" charset="0"/>
              <a:cs typeface="Times New Roman" pitchFamily="18" charset="0"/>
            </a:endParaRPr>
          </a:p>
        </p:txBody>
      </p:sp>
      <p:cxnSp>
        <p:nvCxnSpPr>
          <p:cNvPr id="8" name="Straight Connector 7">
            <a:extLst>
              <a:ext uri="{FF2B5EF4-FFF2-40B4-BE49-F238E27FC236}">
                <a16:creationId xmlns:a16="http://schemas.microsoft.com/office/drawing/2014/main" id="{5BEB302C-E21D-4B5C-8092-3A234F9D8196}"/>
              </a:ext>
            </a:extLst>
          </p:cNvPr>
          <p:cNvCxnSpPr/>
          <p:nvPr/>
        </p:nvCxnSpPr>
        <p:spPr>
          <a:xfrm>
            <a:off x="6140907" y="0"/>
            <a:ext cx="0" cy="640080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95EF508-C196-42E4-BA91-CE9BEFD59E7D}"/>
              </a:ext>
            </a:extLst>
          </p:cNvPr>
          <p:cNvSpPr txBox="1"/>
          <p:nvPr/>
        </p:nvSpPr>
        <p:spPr>
          <a:xfrm>
            <a:off x="143089" y="155533"/>
            <a:ext cx="5878141" cy="954107"/>
          </a:xfrm>
          <a:prstGeom prst="rect">
            <a:avLst/>
          </a:prstGeom>
          <a:noFill/>
        </p:spPr>
        <p:txBody>
          <a:bodyPr wrap="square" rtlCol="0">
            <a:spAutoFit/>
          </a:bodyPr>
          <a:lstStyle/>
          <a:p>
            <a:pPr algn="just">
              <a:spcAft>
                <a:spcPts val="600"/>
              </a:spcAft>
            </a:pPr>
            <a:r>
              <a:rPr lang="en-US" sz="2000" b="1" dirty="0">
                <a:solidFill>
                  <a:srgbClr val="0000CC"/>
                </a:solidFill>
              </a:rPr>
              <a:t>EXAMPLE 10.7</a:t>
            </a:r>
            <a:r>
              <a:rPr lang="en-US" b="1" dirty="0"/>
              <a:t> </a:t>
            </a:r>
            <a:r>
              <a:rPr lang="en-US" dirty="0"/>
              <a:t>Plot the waveforms for </a:t>
            </a:r>
            <a:r>
              <a:rPr lang="en-US" i="1" dirty="0" err="1"/>
              <a:t>v</a:t>
            </a:r>
            <a:r>
              <a:rPr lang="en-US" i="1" baseline="-25000" dirty="0" err="1"/>
              <a:t>C</a:t>
            </a:r>
            <a:r>
              <a:rPr lang="en-US" i="1" baseline="-25000" dirty="0"/>
              <a:t> </a:t>
            </a:r>
            <a:r>
              <a:rPr lang="en-US" dirty="0"/>
              <a:t>and </a:t>
            </a:r>
            <a:r>
              <a:rPr lang="en-US" i="1" dirty="0" err="1"/>
              <a:t>i</a:t>
            </a:r>
            <a:r>
              <a:rPr lang="en-US" i="1" baseline="-25000" dirty="0" err="1"/>
              <a:t>C</a:t>
            </a:r>
            <a:r>
              <a:rPr lang="en-US" i="1" dirty="0"/>
              <a:t> </a:t>
            </a:r>
            <a:r>
              <a:rPr lang="en-US" dirty="0"/>
              <a:t>resulting from switching between contacts 1 and 2 in the following figure every five time constants.</a:t>
            </a:r>
          </a:p>
        </p:txBody>
      </p:sp>
      <p:pic>
        <p:nvPicPr>
          <p:cNvPr id="10" name="Picture 9"/>
          <p:cNvPicPr>
            <a:picLocks noChangeAspect="1"/>
          </p:cNvPicPr>
          <p:nvPr/>
        </p:nvPicPr>
        <p:blipFill>
          <a:blip r:embed="rId2"/>
          <a:stretch>
            <a:fillRect/>
          </a:stretch>
        </p:blipFill>
        <p:spPr>
          <a:xfrm>
            <a:off x="1080713" y="1116874"/>
            <a:ext cx="4068568" cy="2194560"/>
          </a:xfrm>
          <a:prstGeom prst="rect">
            <a:avLst/>
          </a:prstGeom>
        </p:spPr>
      </p:pic>
      <p:pic>
        <p:nvPicPr>
          <p:cNvPr id="13" name="Picture 12"/>
          <p:cNvPicPr>
            <a:picLocks noChangeAspect="1"/>
          </p:cNvPicPr>
          <p:nvPr/>
        </p:nvPicPr>
        <p:blipFill>
          <a:blip r:embed="rId3"/>
          <a:stretch>
            <a:fillRect/>
          </a:stretch>
        </p:blipFill>
        <p:spPr>
          <a:xfrm>
            <a:off x="332438" y="3679983"/>
            <a:ext cx="5581650" cy="619125"/>
          </a:xfrm>
          <a:prstGeom prst="rect">
            <a:avLst/>
          </a:prstGeom>
        </p:spPr>
      </p:pic>
      <p:sp>
        <p:nvSpPr>
          <p:cNvPr id="12" name="TextBox 11">
            <a:extLst>
              <a:ext uri="{FF2B5EF4-FFF2-40B4-BE49-F238E27FC236}">
                <a16:creationId xmlns:a16="http://schemas.microsoft.com/office/drawing/2014/main" id="{695EF508-C196-42E4-BA91-CE9BEFD59E7D}"/>
              </a:ext>
            </a:extLst>
          </p:cNvPr>
          <p:cNvSpPr txBox="1"/>
          <p:nvPr/>
        </p:nvSpPr>
        <p:spPr>
          <a:xfrm>
            <a:off x="268067" y="3165803"/>
            <a:ext cx="5783092" cy="400110"/>
          </a:xfrm>
          <a:prstGeom prst="rect">
            <a:avLst/>
          </a:prstGeom>
          <a:noFill/>
        </p:spPr>
        <p:txBody>
          <a:bodyPr wrap="square" rtlCol="0">
            <a:spAutoFit/>
          </a:bodyPr>
          <a:lstStyle/>
          <a:p>
            <a:pPr algn="just">
              <a:spcAft>
                <a:spcPts val="600"/>
              </a:spcAft>
            </a:pPr>
            <a:r>
              <a:rPr lang="en-US" sz="2000" b="1" dirty="0">
                <a:solidFill>
                  <a:srgbClr val="0000CC"/>
                </a:solidFill>
              </a:rPr>
              <a:t>Solution</a:t>
            </a:r>
            <a:r>
              <a:rPr lang="en-US" dirty="0"/>
              <a:t>: Given, </a:t>
            </a:r>
            <a:r>
              <a:rPr lang="en-US" i="1" dirty="0"/>
              <a:t>E</a:t>
            </a:r>
            <a:r>
              <a:rPr lang="en-US" dirty="0"/>
              <a:t> = 40 V, </a:t>
            </a:r>
            <a:r>
              <a:rPr lang="en-US" i="1" dirty="0"/>
              <a:t>R</a:t>
            </a:r>
            <a:r>
              <a:rPr lang="en-US" dirty="0"/>
              <a:t> = 8</a:t>
            </a:r>
            <a:r>
              <a:rPr lang="en-US" dirty="0">
                <a:sym typeface="Symbol" panose="05050102010706020507" pitchFamily="18" charset="2"/>
              </a:rPr>
              <a:t>10</a:t>
            </a:r>
            <a:r>
              <a:rPr lang="en-US" baseline="30000" dirty="0">
                <a:sym typeface="Symbol" panose="05050102010706020507" pitchFamily="18" charset="2"/>
              </a:rPr>
              <a:t>3</a:t>
            </a:r>
            <a:r>
              <a:rPr lang="en-US" dirty="0">
                <a:sym typeface="Symbol" panose="05050102010706020507" pitchFamily="18" charset="2"/>
              </a:rPr>
              <a:t> , and </a:t>
            </a:r>
            <a:r>
              <a:rPr lang="en-US" i="1" dirty="0"/>
              <a:t>C</a:t>
            </a:r>
            <a:r>
              <a:rPr lang="en-US" dirty="0"/>
              <a:t> = 4</a:t>
            </a:r>
            <a:r>
              <a:rPr lang="en-US" dirty="0">
                <a:sym typeface="Symbol" panose="05050102010706020507" pitchFamily="18" charset="2"/>
              </a:rPr>
              <a:t>10</a:t>
            </a:r>
            <a:r>
              <a:rPr lang="en-US" baseline="30000" dirty="0">
                <a:sym typeface="Symbol" panose="05050102010706020507" pitchFamily="18" charset="2"/>
              </a:rPr>
              <a:t>6</a:t>
            </a:r>
            <a:r>
              <a:rPr lang="en-US" dirty="0">
                <a:sym typeface="Symbol" panose="05050102010706020507" pitchFamily="18" charset="2"/>
              </a:rPr>
              <a:t> F</a:t>
            </a:r>
            <a:endParaRPr lang="en-US" dirty="0"/>
          </a:p>
        </p:txBody>
      </p:sp>
      <p:sp>
        <p:nvSpPr>
          <p:cNvPr id="17" name="TextBox 16">
            <a:extLst>
              <a:ext uri="{FF2B5EF4-FFF2-40B4-BE49-F238E27FC236}">
                <a16:creationId xmlns:a16="http://schemas.microsoft.com/office/drawing/2014/main" id="{695EF508-C196-42E4-BA91-CE9BEFD59E7D}"/>
              </a:ext>
            </a:extLst>
          </p:cNvPr>
          <p:cNvSpPr txBox="1"/>
          <p:nvPr/>
        </p:nvSpPr>
        <p:spPr>
          <a:xfrm>
            <a:off x="319375" y="4358111"/>
            <a:ext cx="2071128" cy="400110"/>
          </a:xfrm>
          <a:prstGeom prst="rect">
            <a:avLst/>
          </a:prstGeom>
          <a:noFill/>
        </p:spPr>
        <p:txBody>
          <a:bodyPr wrap="square" rtlCol="0">
            <a:spAutoFit/>
          </a:bodyPr>
          <a:lstStyle/>
          <a:p>
            <a:pPr algn="just">
              <a:spcAft>
                <a:spcPts val="600"/>
              </a:spcAft>
            </a:pPr>
            <a:r>
              <a:rPr lang="en-US" sz="2000" b="1" dirty="0">
                <a:solidFill>
                  <a:srgbClr val="0000CC"/>
                </a:solidFill>
              </a:rPr>
              <a:t>Charging Mode:</a:t>
            </a:r>
          </a:p>
        </p:txBody>
      </p:sp>
      <p:pic>
        <p:nvPicPr>
          <p:cNvPr id="2" name="Picture 1"/>
          <p:cNvPicPr>
            <a:picLocks noChangeAspect="1"/>
          </p:cNvPicPr>
          <p:nvPr/>
        </p:nvPicPr>
        <p:blipFill>
          <a:blip r:embed="rId4"/>
          <a:stretch>
            <a:fillRect/>
          </a:stretch>
        </p:blipFill>
        <p:spPr>
          <a:xfrm>
            <a:off x="6833876" y="660490"/>
            <a:ext cx="5143500" cy="1514475"/>
          </a:xfrm>
          <a:prstGeom prst="rect">
            <a:avLst/>
          </a:prstGeom>
        </p:spPr>
      </p:pic>
      <p:sp>
        <p:nvSpPr>
          <p:cNvPr id="18" name="TextBox 17">
            <a:extLst>
              <a:ext uri="{FF2B5EF4-FFF2-40B4-BE49-F238E27FC236}">
                <a16:creationId xmlns:a16="http://schemas.microsoft.com/office/drawing/2014/main" id="{695EF508-C196-42E4-BA91-CE9BEFD59E7D}"/>
              </a:ext>
            </a:extLst>
          </p:cNvPr>
          <p:cNvSpPr txBox="1"/>
          <p:nvPr/>
        </p:nvSpPr>
        <p:spPr>
          <a:xfrm>
            <a:off x="6345285" y="172403"/>
            <a:ext cx="2877091" cy="400110"/>
          </a:xfrm>
          <a:prstGeom prst="rect">
            <a:avLst/>
          </a:prstGeom>
          <a:noFill/>
        </p:spPr>
        <p:txBody>
          <a:bodyPr wrap="square" rtlCol="0">
            <a:spAutoFit/>
          </a:bodyPr>
          <a:lstStyle/>
          <a:p>
            <a:pPr algn="just">
              <a:spcAft>
                <a:spcPts val="600"/>
              </a:spcAft>
            </a:pPr>
            <a:r>
              <a:rPr lang="en-US" sz="2000" b="1" dirty="0">
                <a:solidFill>
                  <a:srgbClr val="0000CC"/>
                </a:solidFill>
              </a:rPr>
              <a:t>Discharging Mode:</a:t>
            </a:r>
          </a:p>
        </p:txBody>
      </p:sp>
      <p:pic>
        <p:nvPicPr>
          <p:cNvPr id="3" name="Picture 2"/>
          <p:cNvPicPr>
            <a:picLocks noChangeAspect="1"/>
          </p:cNvPicPr>
          <p:nvPr/>
        </p:nvPicPr>
        <p:blipFill>
          <a:blip r:embed="rId5"/>
          <a:stretch>
            <a:fillRect/>
          </a:stretch>
        </p:blipFill>
        <p:spPr>
          <a:xfrm>
            <a:off x="1067553" y="4810473"/>
            <a:ext cx="4772025" cy="1495425"/>
          </a:xfrm>
          <a:prstGeom prst="rect">
            <a:avLst/>
          </a:prstGeom>
        </p:spPr>
      </p:pic>
      <p:pic>
        <p:nvPicPr>
          <p:cNvPr id="4" name="Picture 3"/>
          <p:cNvPicPr>
            <a:picLocks noChangeAspect="1"/>
          </p:cNvPicPr>
          <p:nvPr/>
        </p:nvPicPr>
        <p:blipFill>
          <a:blip r:embed="rId6"/>
          <a:stretch>
            <a:fillRect/>
          </a:stretch>
        </p:blipFill>
        <p:spPr>
          <a:xfrm>
            <a:off x="6249209" y="2130944"/>
            <a:ext cx="5533488" cy="4206240"/>
          </a:xfrm>
          <a:prstGeom prst="rect">
            <a:avLst/>
          </a:prstGeom>
        </p:spPr>
      </p:pic>
    </p:spTree>
    <p:extLst>
      <p:ext uri="{BB962C8B-B14F-4D97-AF65-F5344CB8AC3E}">
        <p14:creationId xmlns:p14="http://schemas.microsoft.com/office/powerpoint/2010/main" val="46818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17</a:t>
            </a:fld>
            <a:endParaRPr lang="en-US" sz="2000" b="1"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275680" y="173762"/>
            <a:ext cx="5768003" cy="1097280"/>
          </a:xfrm>
          <a:prstGeom prst="rect">
            <a:avLst/>
          </a:prstGeom>
        </p:spPr>
      </p:pic>
      <p:pic>
        <p:nvPicPr>
          <p:cNvPr id="3" name="Picture 2"/>
          <p:cNvPicPr>
            <a:picLocks noChangeAspect="1"/>
          </p:cNvPicPr>
          <p:nvPr/>
        </p:nvPicPr>
        <p:blipFill>
          <a:blip r:embed="rId3"/>
          <a:stretch>
            <a:fillRect/>
          </a:stretch>
        </p:blipFill>
        <p:spPr>
          <a:xfrm>
            <a:off x="829764" y="3557714"/>
            <a:ext cx="4383248" cy="2286000"/>
          </a:xfrm>
          <a:prstGeom prst="rect">
            <a:avLst/>
          </a:prstGeom>
        </p:spPr>
      </p:pic>
      <p:pic>
        <p:nvPicPr>
          <p:cNvPr id="4" name="Picture 3"/>
          <p:cNvPicPr>
            <a:picLocks noChangeAspect="1"/>
          </p:cNvPicPr>
          <p:nvPr/>
        </p:nvPicPr>
        <p:blipFill>
          <a:blip r:embed="rId4"/>
          <a:stretch>
            <a:fillRect/>
          </a:stretch>
        </p:blipFill>
        <p:spPr>
          <a:xfrm>
            <a:off x="301806" y="1234438"/>
            <a:ext cx="5514975" cy="933450"/>
          </a:xfrm>
          <a:prstGeom prst="rect">
            <a:avLst/>
          </a:prstGeom>
        </p:spPr>
      </p:pic>
      <p:pic>
        <p:nvPicPr>
          <p:cNvPr id="6" name="Picture 5"/>
          <p:cNvPicPr>
            <a:picLocks noChangeAspect="1"/>
          </p:cNvPicPr>
          <p:nvPr/>
        </p:nvPicPr>
        <p:blipFill>
          <a:blip r:embed="rId5"/>
          <a:stretch>
            <a:fillRect/>
          </a:stretch>
        </p:blipFill>
        <p:spPr>
          <a:xfrm>
            <a:off x="327932" y="2220956"/>
            <a:ext cx="5429250" cy="495300"/>
          </a:xfrm>
          <a:prstGeom prst="rect">
            <a:avLst/>
          </a:prstGeom>
        </p:spPr>
      </p:pic>
      <p:pic>
        <p:nvPicPr>
          <p:cNvPr id="7" name="Picture 6"/>
          <p:cNvPicPr>
            <a:picLocks noChangeAspect="1"/>
          </p:cNvPicPr>
          <p:nvPr/>
        </p:nvPicPr>
        <p:blipFill>
          <a:blip r:embed="rId6"/>
          <a:stretch>
            <a:fillRect/>
          </a:stretch>
        </p:blipFill>
        <p:spPr>
          <a:xfrm>
            <a:off x="324393" y="2798031"/>
            <a:ext cx="5505450" cy="495300"/>
          </a:xfrm>
          <a:prstGeom prst="rect">
            <a:avLst/>
          </a:prstGeom>
        </p:spPr>
      </p:pic>
      <p:cxnSp>
        <p:nvCxnSpPr>
          <p:cNvPr id="8" name="Straight Connector 7">
            <a:extLst>
              <a:ext uri="{FF2B5EF4-FFF2-40B4-BE49-F238E27FC236}">
                <a16:creationId xmlns:a16="http://schemas.microsoft.com/office/drawing/2014/main" id="{5BEB302C-E21D-4B5C-8092-3A234F9D8196}"/>
              </a:ext>
            </a:extLst>
          </p:cNvPr>
          <p:cNvCxnSpPr/>
          <p:nvPr/>
        </p:nvCxnSpPr>
        <p:spPr>
          <a:xfrm>
            <a:off x="6140907" y="0"/>
            <a:ext cx="0" cy="640080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7"/>
          <a:stretch>
            <a:fillRect/>
          </a:stretch>
        </p:blipFill>
        <p:spPr>
          <a:xfrm>
            <a:off x="6228180" y="317455"/>
            <a:ext cx="5121171" cy="1737360"/>
          </a:xfrm>
          <a:prstGeom prst="rect">
            <a:avLst/>
          </a:prstGeom>
        </p:spPr>
      </p:pic>
      <p:pic>
        <p:nvPicPr>
          <p:cNvPr id="10" name="Picture 9"/>
          <p:cNvPicPr>
            <a:picLocks noChangeAspect="1"/>
          </p:cNvPicPr>
          <p:nvPr/>
        </p:nvPicPr>
        <p:blipFill>
          <a:blip r:embed="rId8"/>
          <a:stretch>
            <a:fillRect/>
          </a:stretch>
        </p:blipFill>
        <p:spPr>
          <a:xfrm>
            <a:off x="6306558" y="2445478"/>
            <a:ext cx="5553075" cy="1238250"/>
          </a:xfrm>
          <a:prstGeom prst="rect">
            <a:avLst/>
          </a:prstGeom>
        </p:spPr>
      </p:pic>
      <p:pic>
        <p:nvPicPr>
          <p:cNvPr id="11" name="Picture 10"/>
          <p:cNvPicPr>
            <a:picLocks noChangeAspect="1"/>
          </p:cNvPicPr>
          <p:nvPr/>
        </p:nvPicPr>
        <p:blipFill>
          <a:blip r:embed="rId9"/>
          <a:stretch>
            <a:fillRect/>
          </a:stretch>
        </p:blipFill>
        <p:spPr>
          <a:xfrm>
            <a:off x="6280433" y="4027979"/>
            <a:ext cx="5476875" cy="2171700"/>
          </a:xfrm>
          <a:prstGeom prst="rect">
            <a:avLst/>
          </a:prstGeom>
        </p:spPr>
      </p:pic>
    </p:spTree>
    <p:extLst>
      <p:ext uri="{BB962C8B-B14F-4D97-AF65-F5344CB8AC3E}">
        <p14:creationId xmlns:p14="http://schemas.microsoft.com/office/powerpoint/2010/main" val="360662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18</a:t>
            </a:fld>
            <a:endParaRPr lang="en-US" sz="2000" b="1"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442639" y="173628"/>
            <a:ext cx="1457325" cy="266700"/>
          </a:xfrm>
          <a:prstGeom prst="rect">
            <a:avLst/>
          </a:prstGeom>
        </p:spPr>
      </p:pic>
      <p:pic>
        <p:nvPicPr>
          <p:cNvPr id="3" name="Picture 2"/>
          <p:cNvPicPr>
            <a:picLocks noChangeAspect="1"/>
          </p:cNvPicPr>
          <p:nvPr/>
        </p:nvPicPr>
        <p:blipFill>
          <a:blip r:embed="rId3"/>
          <a:stretch>
            <a:fillRect/>
          </a:stretch>
        </p:blipFill>
        <p:spPr>
          <a:xfrm>
            <a:off x="442639" y="611778"/>
            <a:ext cx="6665830" cy="5669280"/>
          </a:xfrm>
          <a:prstGeom prst="rect">
            <a:avLst/>
          </a:prstGeom>
        </p:spPr>
      </p:pic>
      <p:pic>
        <p:nvPicPr>
          <p:cNvPr id="6" name="Picture 5"/>
          <p:cNvPicPr>
            <a:picLocks noChangeAspect="1"/>
          </p:cNvPicPr>
          <p:nvPr/>
        </p:nvPicPr>
        <p:blipFill>
          <a:blip r:embed="rId4"/>
          <a:stretch>
            <a:fillRect/>
          </a:stretch>
        </p:blipFill>
        <p:spPr>
          <a:xfrm>
            <a:off x="7502729" y="306978"/>
            <a:ext cx="4383248" cy="2286000"/>
          </a:xfrm>
          <a:prstGeom prst="rect">
            <a:avLst/>
          </a:prstGeom>
        </p:spPr>
      </p:pic>
      <p:pic>
        <p:nvPicPr>
          <p:cNvPr id="4" name="Picture 3"/>
          <p:cNvPicPr>
            <a:picLocks noChangeAspect="1"/>
          </p:cNvPicPr>
          <p:nvPr/>
        </p:nvPicPr>
        <p:blipFill>
          <a:blip r:embed="rId5"/>
          <a:stretch>
            <a:fillRect/>
          </a:stretch>
        </p:blipFill>
        <p:spPr>
          <a:xfrm>
            <a:off x="6847252" y="2914380"/>
            <a:ext cx="5038725" cy="542925"/>
          </a:xfrm>
          <a:prstGeom prst="rect">
            <a:avLst/>
          </a:prstGeom>
        </p:spPr>
      </p:pic>
    </p:spTree>
    <p:extLst>
      <p:ext uri="{BB962C8B-B14F-4D97-AF65-F5344CB8AC3E}">
        <p14:creationId xmlns:p14="http://schemas.microsoft.com/office/powerpoint/2010/main" val="150185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19</a:t>
            </a:fld>
            <a:endParaRPr lang="en-US" sz="2000" b="1"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3"/>
          <a:stretch>
            <a:fillRect/>
          </a:stretch>
        </p:blipFill>
        <p:spPr>
          <a:xfrm>
            <a:off x="297177" y="255270"/>
            <a:ext cx="5380974" cy="3749040"/>
          </a:xfrm>
          <a:prstGeom prst="rect">
            <a:avLst/>
          </a:prstGeom>
        </p:spPr>
      </p:pic>
      <p:pic>
        <p:nvPicPr>
          <p:cNvPr id="3" name="Picture 2"/>
          <p:cNvPicPr>
            <a:picLocks noChangeAspect="1"/>
          </p:cNvPicPr>
          <p:nvPr/>
        </p:nvPicPr>
        <p:blipFill>
          <a:blip r:embed="rId4"/>
          <a:stretch>
            <a:fillRect/>
          </a:stretch>
        </p:blipFill>
        <p:spPr>
          <a:xfrm>
            <a:off x="1139326" y="4004310"/>
            <a:ext cx="4178530" cy="2194560"/>
          </a:xfrm>
          <a:prstGeom prst="rect">
            <a:avLst/>
          </a:prstGeom>
        </p:spPr>
      </p:pic>
      <p:cxnSp>
        <p:nvCxnSpPr>
          <p:cNvPr id="6" name="Straight Connector 5">
            <a:extLst>
              <a:ext uri="{FF2B5EF4-FFF2-40B4-BE49-F238E27FC236}">
                <a16:creationId xmlns:a16="http://schemas.microsoft.com/office/drawing/2014/main" id="{5BEB302C-E21D-4B5C-8092-3A234F9D8196}"/>
              </a:ext>
            </a:extLst>
          </p:cNvPr>
          <p:cNvCxnSpPr/>
          <p:nvPr/>
        </p:nvCxnSpPr>
        <p:spPr>
          <a:xfrm>
            <a:off x="5670639" y="0"/>
            <a:ext cx="0" cy="640080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95EF508-C196-42E4-BA91-CE9BEFD59E7D}"/>
              </a:ext>
            </a:extLst>
          </p:cNvPr>
          <p:cNvSpPr txBox="1"/>
          <p:nvPr/>
        </p:nvSpPr>
        <p:spPr>
          <a:xfrm>
            <a:off x="5717340" y="203018"/>
            <a:ext cx="5986980" cy="400110"/>
          </a:xfrm>
          <a:prstGeom prst="rect">
            <a:avLst/>
          </a:prstGeom>
          <a:noFill/>
        </p:spPr>
        <p:txBody>
          <a:bodyPr wrap="square" rtlCol="0">
            <a:spAutoFit/>
          </a:bodyPr>
          <a:lstStyle/>
          <a:p>
            <a:pPr algn="just">
              <a:spcAft>
                <a:spcPts val="600"/>
              </a:spcAft>
            </a:pPr>
            <a:r>
              <a:rPr lang="en-US" sz="2000" b="1" dirty="0">
                <a:solidFill>
                  <a:srgbClr val="0000CC"/>
                </a:solidFill>
              </a:rPr>
              <a:t>Solution</a:t>
            </a:r>
            <a:r>
              <a:rPr lang="en-US" dirty="0"/>
              <a:t>: Given, </a:t>
            </a:r>
            <a:r>
              <a:rPr lang="en-US" i="1" dirty="0"/>
              <a:t>E</a:t>
            </a:r>
            <a:r>
              <a:rPr lang="en-US" dirty="0"/>
              <a:t> = 8 V, </a:t>
            </a:r>
            <a:r>
              <a:rPr lang="en-US" i="1" dirty="0"/>
              <a:t>R</a:t>
            </a:r>
            <a:r>
              <a:rPr lang="en-US" dirty="0"/>
              <a:t> = 2</a:t>
            </a:r>
            <a:r>
              <a:rPr lang="en-US" dirty="0">
                <a:sym typeface="Symbol" panose="05050102010706020507" pitchFamily="18" charset="2"/>
              </a:rPr>
              <a:t>10</a:t>
            </a:r>
            <a:r>
              <a:rPr lang="en-US" baseline="30000" dirty="0">
                <a:sym typeface="Symbol" panose="05050102010706020507" pitchFamily="18" charset="2"/>
              </a:rPr>
              <a:t>3</a:t>
            </a:r>
            <a:r>
              <a:rPr lang="en-US" dirty="0">
                <a:sym typeface="Symbol" panose="05050102010706020507" pitchFamily="18" charset="2"/>
              </a:rPr>
              <a:t> , and </a:t>
            </a:r>
            <a:r>
              <a:rPr lang="en-US" i="1" dirty="0"/>
              <a:t>C</a:t>
            </a:r>
            <a:r>
              <a:rPr lang="en-US" dirty="0"/>
              <a:t> = 100</a:t>
            </a:r>
            <a:r>
              <a:rPr lang="en-US" dirty="0">
                <a:sym typeface="Symbol" panose="05050102010706020507" pitchFamily="18" charset="2"/>
              </a:rPr>
              <a:t>10</a:t>
            </a:r>
            <a:r>
              <a:rPr lang="en-US" baseline="30000" dirty="0">
                <a:sym typeface="Symbol" panose="05050102010706020507" pitchFamily="18" charset="2"/>
              </a:rPr>
              <a:t>6</a:t>
            </a:r>
            <a:r>
              <a:rPr lang="en-US" dirty="0">
                <a:sym typeface="Symbol" panose="05050102010706020507" pitchFamily="18" charset="2"/>
              </a:rPr>
              <a:t> F</a:t>
            </a:r>
            <a:endParaRPr lang="en-US" dirty="0"/>
          </a:p>
        </p:txBody>
      </p:sp>
      <p:graphicFrame>
        <p:nvGraphicFramePr>
          <p:cNvPr id="8" name="Object 7"/>
          <p:cNvGraphicFramePr>
            <a:graphicFrameLocks noChangeAspect="1"/>
          </p:cNvGraphicFramePr>
          <p:nvPr/>
        </p:nvGraphicFramePr>
        <p:xfrm>
          <a:off x="5752172" y="743562"/>
          <a:ext cx="4508500" cy="406400"/>
        </p:xfrm>
        <a:graphic>
          <a:graphicData uri="http://schemas.openxmlformats.org/presentationml/2006/ole">
            <mc:AlternateContent xmlns:mc="http://schemas.openxmlformats.org/markup-compatibility/2006">
              <mc:Choice xmlns:v="urn:schemas-microsoft-com:vml" Requires="v">
                <p:oleObj spid="_x0000_s8260" name="Equation" r:id="rId5" imgW="4508280" imgH="406080" progId="Equation.3">
                  <p:embed/>
                </p:oleObj>
              </mc:Choice>
              <mc:Fallback>
                <p:oleObj name="Equation" r:id="rId5" imgW="4508280" imgH="406080" progId="Equation.3">
                  <p:embed/>
                  <p:pic>
                    <p:nvPicPr>
                      <p:cNvPr id="8" name="Object 7"/>
                      <p:cNvPicPr/>
                      <p:nvPr/>
                    </p:nvPicPr>
                    <p:blipFill>
                      <a:blip r:embed="rId6"/>
                      <a:stretch>
                        <a:fillRect/>
                      </a:stretch>
                    </p:blipFill>
                    <p:spPr>
                      <a:xfrm>
                        <a:off x="5752172" y="743562"/>
                        <a:ext cx="4508500" cy="406400"/>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nvGraphicFramePr>
        <p:xfrm>
          <a:off x="5752172" y="1502149"/>
          <a:ext cx="4267200" cy="1092200"/>
        </p:xfrm>
        <a:graphic>
          <a:graphicData uri="http://schemas.openxmlformats.org/presentationml/2006/ole">
            <mc:AlternateContent xmlns:mc="http://schemas.openxmlformats.org/markup-compatibility/2006">
              <mc:Choice xmlns:v="urn:schemas-microsoft-com:vml" Requires="v">
                <p:oleObj spid="_x0000_s8261" name="Equation" r:id="rId7" imgW="4267080" imgH="1091880" progId="Equation.3">
                  <p:embed/>
                </p:oleObj>
              </mc:Choice>
              <mc:Fallback>
                <p:oleObj name="Equation" r:id="rId7" imgW="4267080" imgH="1091880" progId="Equation.3">
                  <p:embed/>
                  <p:pic>
                    <p:nvPicPr>
                      <p:cNvPr id="9" name="Object 8"/>
                      <p:cNvPicPr/>
                      <p:nvPr/>
                    </p:nvPicPr>
                    <p:blipFill>
                      <a:blip r:embed="rId8"/>
                      <a:stretch>
                        <a:fillRect/>
                      </a:stretch>
                    </p:blipFill>
                    <p:spPr>
                      <a:xfrm>
                        <a:off x="5752172" y="1502149"/>
                        <a:ext cx="4267200" cy="1092200"/>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nvGraphicFramePr>
        <p:xfrm>
          <a:off x="5717340" y="2917204"/>
          <a:ext cx="4013200" cy="406400"/>
        </p:xfrm>
        <a:graphic>
          <a:graphicData uri="http://schemas.openxmlformats.org/presentationml/2006/ole">
            <mc:AlternateContent xmlns:mc="http://schemas.openxmlformats.org/markup-compatibility/2006">
              <mc:Choice xmlns:v="urn:schemas-microsoft-com:vml" Requires="v">
                <p:oleObj spid="_x0000_s8262" name="Equation" r:id="rId9" imgW="4012920" imgH="406080" progId="Equation.3">
                  <p:embed/>
                </p:oleObj>
              </mc:Choice>
              <mc:Fallback>
                <p:oleObj name="Equation" r:id="rId9" imgW="4012920" imgH="406080" progId="Equation.3">
                  <p:embed/>
                  <p:pic>
                    <p:nvPicPr>
                      <p:cNvPr id="12" name="Object 11"/>
                      <p:cNvPicPr/>
                      <p:nvPr/>
                    </p:nvPicPr>
                    <p:blipFill>
                      <a:blip r:embed="rId10"/>
                      <a:stretch>
                        <a:fillRect/>
                      </a:stretch>
                    </p:blipFill>
                    <p:spPr>
                      <a:xfrm>
                        <a:off x="5717340" y="2917204"/>
                        <a:ext cx="4013200" cy="406400"/>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nvGraphicFramePr>
        <p:xfrm>
          <a:off x="6030934" y="3361851"/>
          <a:ext cx="5486400" cy="419100"/>
        </p:xfrm>
        <a:graphic>
          <a:graphicData uri="http://schemas.openxmlformats.org/presentationml/2006/ole">
            <mc:AlternateContent xmlns:mc="http://schemas.openxmlformats.org/markup-compatibility/2006">
              <mc:Choice xmlns:v="urn:schemas-microsoft-com:vml" Requires="v">
                <p:oleObj spid="_x0000_s8263" name="Equation" r:id="rId11" imgW="5486400" imgH="419040" progId="Equation.3">
                  <p:embed/>
                </p:oleObj>
              </mc:Choice>
              <mc:Fallback>
                <p:oleObj name="Equation" r:id="rId11" imgW="5486400" imgH="419040" progId="Equation.3">
                  <p:embed/>
                  <p:pic>
                    <p:nvPicPr>
                      <p:cNvPr id="13" name="Object 12"/>
                      <p:cNvPicPr/>
                      <p:nvPr/>
                    </p:nvPicPr>
                    <p:blipFill>
                      <a:blip r:embed="rId12"/>
                      <a:stretch>
                        <a:fillRect/>
                      </a:stretch>
                    </p:blipFill>
                    <p:spPr>
                      <a:xfrm>
                        <a:off x="6030934" y="3361851"/>
                        <a:ext cx="5486400" cy="419100"/>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nvGraphicFramePr>
        <p:xfrm>
          <a:off x="6030934" y="3762036"/>
          <a:ext cx="5168900" cy="419100"/>
        </p:xfrm>
        <a:graphic>
          <a:graphicData uri="http://schemas.openxmlformats.org/presentationml/2006/ole">
            <mc:AlternateContent xmlns:mc="http://schemas.openxmlformats.org/markup-compatibility/2006">
              <mc:Choice xmlns:v="urn:schemas-microsoft-com:vml" Requires="v">
                <p:oleObj spid="_x0000_s8264" name="Equation" r:id="rId13" imgW="5168880" imgH="419040" progId="Equation.3">
                  <p:embed/>
                </p:oleObj>
              </mc:Choice>
              <mc:Fallback>
                <p:oleObj name="Equation" r:id="rId13" imgW="5168880" imgH="419040" progId="Equation.3">
                  <p:embed/>
                  <p:pic>
                    <p:nvPicPr>
                      <p:cNvPr id="14" name="Object 13"/>
                      <p:cNvPicPr/>
                      <p:nvPr/>
                    </p:nvPicPr>
                    <p:blipFill>
                      <a:blip r:embed="rId14"/>
                      <a:stretch>
                        <a:fillRect/>
                      </a:stretch>
                    </p:blipFill>
                    <p:spPr>
                      <a:xfrm>
                        <a:off x="6030934" y="3762036"/>
                        <a:ext cx="5168900" cy="419100"/>
                      </a:xfrm>
                      <a:prstGeom prst="rect">
                        <a:avLst/>
                      </a:prstGeom>
                      <a:noFill/>
                      <a:ln>
                        <a:noFill/>
                      </a:ln>
                    </p:spPr>
                  </p:pic>
                </p:oleObj>
              </mc:Fallback>
            </mc:AlternateContent>
          </a:graphicData>
        </a:graphic>
      </p:graphicFrame>
      <p:graphicFrame>
        <p:nvGraphicFramePr>
          <p:cNvPr id="15" name="Object 14"/>
          <p:cNvGraphicFramePr>
            <a:graphicFrameLocks noChangeAspect="1"/>
          </p:cNvGraphicFramePr>
          <p:nvPr/>
        </p:nvGraphicFramePr>
        <p:xfrm>
          <a:off x="5752172" y="4822768"/>
          <a:ext cx="4749800" cy="1092200"/>
        </p:xfrm>
        <a:graphic>
          <a:graphicData uri="http://schemas.openxmlformats.org/presentationml/2006/ole">
            <mc:AlternateContent xmlns:mc="http://schemas.openxmlformats.org/markup-compatibility/2006">
              <mc:Choice xmlns:v="urn:schemas-microsoft-com:vml" Requires="v">
                <p:oleObj spid="_x0000_s8265" name="Equation" r:id="rId15" imgW="4749480" imgH="1091880" progId="Equation.3">
                  <p:embed/>
                </p:oleObj>
              </mc:Choice>
              <mc:Fallback>
                <p:oleObj name="Equation" r:id="rId15" imgW="4749480" imgH="1091880" progId="Equation.3">
                  <p:embed/>
                  <p:pic>
                    <p:nvPicPr>
                      <p:cNvPr id="15" name="Object 14"/>
                      <p:cNvPicPr/>
                      <p:nvPr/>
                    </p:nvPicPr>
                    <p:blipFill>
                      <a:blip r:embed="rId16"/>
                      <a:stretch>
                        <a:fillRect/>
                      </a:stretch>
                    </p:blipFill>
                    <p:spPr>
                      <a:xfrm>
                        <a:off x="5752172" y="4822768"/>
                        <a:ext cx="4749800" cy="1092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7024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AC7F0-D86D-419F-A7CC-9D48FEB73DC2}"/>
              </a:ext>
            </a:extLst>
          </p:cNvPr>
          <p:cNvSpPr/>
          <p:nvPr/>
        </p:nvSpPr>
        <p:spPr>
          <a:xfrm>
            <a:off x="2492169" y="2256035"/>
            <a:ext cx="7207662" cy="1854354"/>
          </a:xfrm>
          <a:prstGeom prst="rect">
            <a:avLst/>
          </a:prstGeom>
          <a:solidFill>
            <a:srgbClr val="92D050"/>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7200" b="1" dirty="0">
                <a:solidFill>
                  <a:srgbClr val="0000CC"/>
                </a:solidFill>
                <a:latin typeface="Times New Roman" panose="02020603050405020304" pitchFamily="18" charset="0"/>
                <a:cs typeface="Times New Roman" panose="02020603050405020304" pitchFamily="18" charset="0"/>
              </a:rPr>
              <a:t>Chapter 10</a:t>
            </a:r>
          </a:p>
          <a:p>
            <a:pPr algn="ctr"/>
            <a:r>
              <a:rPr lang="en-US" sz="4400" b="1" dirty="0">
                <a:solidFill>
                  <a:schemeClr val="accent2">
                    <a:lumMod val="75000"/>
                  </a:schemeClr>
                </a:solidFill>
                <a:latin typeface="Times New Roman" panose="02020603050405020304" pitchFamily="18" charset="0"/>
                <a:cs typeface="Times New Roman" panose="02020603050405020304" pitchFamily="18" charset="0"/>
              </a:rPr>
              <a:t>Capacitors</a:t>
            </a:r>
            <a:endParaRPr lang="en-US" sz="4400" b="1" cap="all"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02287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718300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20</a:t>
            </a:fld>
            <a:endParaRPr lang="en-US" sz="2000" b="1"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3"/>
          <a:stretch>
            <a:fillRect/>
          </a:stretch>
        </p:blipFill>
        <p:spPr>
          <a:xfrm>
            <a:off x="5884756" y="405452"/>
            <a:ext cx="5346291" cy="2651760"/>
          </a:xfrm>
          <a:prstGeom prst="rect">
            <a:avLst/>
          </a:prstGeom>
        </p:spPr>
      </p:pic>
      <p:pic>
        <p:nvPicPr>
          <p:cNvPr id="3" name="Picture 2"/>
          <p:cNvPicPr>
            <a:picLocks noChangeAspect="1"/>
          </p:cNvPicPr>
          <p:nvPr/>
        </p:nvPicPr>
        <p:blipFill>
          <a:blip r:embed="rId4"/>
          <a:stretch>
            <a:fillRect/>
          </a:stretch>
        </p:blipFill>
        <p:spPr>
          <a:xfrm>
            <a:off x="5712096" y="3248283"/>
            <a:ext cx="4883324" cy="2926080"/>
          </a:xfrm>
          <a:prstGeom prst="rect">
            <a:avLst/>
          </a:prstGeom>
        </p:spPr>
      </p:pic>
      <p:pic>
        <p:nvPicPr>
          <p:cNvPr id="4" name="Picture 3"/>
          <p:cNvPicPr>
            <a:picLocks noChangeAspect="1"/>
          </p:cNvPicPr>
          <p:nvPr/>
        </p:nvPicPr>
        <p:blipFill>
          <a:blip r:embed="rId5"/>
          <a:stretch>
            <a:fillRect/>
          </a:stretch>
        </p:blipFill>
        <p:spPr>
          <a:xfrm>
            <a:off x="155669" y="405451"/>
            <a:ext cx="5512526" cy="822960"/>
          </a:xfrm>
          <a:prstGeom prst="rect">
            <a:avLst/>
          </a:prstGeom>
        </p:spPr>
      </p:pic>
      <p:graphicFrame>
        <p:nvGraphicFramePr>
          <p:cNvPr id="7" name="Object 6"/>
          <p:cNvGraphicFramePr>
            <a:graphicFrameLocks noChangeAspect="1"/>
          </p:cNvGraphicFramePr>
          <p:nvPr/>
        </p:nvGraphicFramePr>
        <p:xfrm>
          <a:off x="1414037" y="2726140"/>
          <a:ext cx="1117600" cy="1054100"/>
        </p:xfrm>
        <a:graphic>
          <a:graphicData uri="http://schemas.openxmlformats.org/presentationml/2006/ole">
            <mc:AlternateContent xmlns:mc="http://schemas.openxmlformats.org/markup-compatibility/2006">
              <mc:Choice xmlns:v="urn:schemas-microsoft-com:vml" Requires="v">
                <p:oleObj spid="_x0000_s9229" name="Equation" r:id="rId6" imgW="1117440" imgH="1054080" progId="Equation.3">
                  <p:embed/>
                </p:oleObj>
              </mc:Choice>
              <mc:Fallback>
                <p:oleObj name="Equation" r:id="rId6" imgW="1117440" imgH="1054080" progId="Equation.3">
                  <p:embed/>
                  <p:pic>
                    <p:nvPicPr>
                      <p:cNvPr id="7" name="Object 6"/>
                      <p:cNvPicPr/>
                      <p:nvPr/>
                    </p:nvPicPr>
                    <p:blipFill>
                      <a:blip r:embed="rId7"/>
                      <a:stretch>
                        <a:fillRect/>
                      </a:stretch>
                    </p:blipFill>
                    <p:spPr>
                      <a:xfrm>
                        <a:off x="1414037" y="2726140"/>
                        <a:ext cx="1117600" cy="1054100"/>
                      </a:xfrm>
                      <a:prstGeom prst="rect">
                        <a:avLst/>
                      </a:prstGeom>
                      <a:noFill/>
                      <a:ln>
                        <a:noFill/>
                      </a:ln>
                    </p:spPr>
                  </p:pic>
                </p:oleObj>
              </mc:Fallback>
            </mc:AlternateContent>
          </a:graphicData>
        </a:graphic>
      </p:graphicFrame>
      <p:sp>
        <p:nvSpPr>
          <p:cNvPr id="8" name="TextBox 7">
            <a:extLst>
              <a:ext uri="{FF2B5EF4-FFF2-40B4-BE49-F238E27FC236}">
                <a16:creationId xmlns:a16="http://schemas.microsoft.com/office/drawing/2014/main" id="{2E1C7F7A-A056-44BF-ADA2-DA0DC14520A1}"/>
              </a:ext>
            </a:extLst>
          </p:cNvPr>
          <p:cNvSpPr txBox="1"/>
          <p:nvPr/>
        </p:nvSpPr>
        <p:spPr>
          <a:xfrm>
            <a:off x="684181" y="5579398"/>
            <a:ext cx="4984014" cy="461665"/>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400" b="1" i="0" dirty="0">
                <a:solidFill>
                  <a:srgbClr val="FF0066"/>
                </a:solidFill>
                <a:effectLst/>
              </a:rPr>
              <a:t>Practice Problems 21 ~ 30 [</a:t>
            </a:r>
            <a:r>
              <a:rPr lang="en-US" sz="2400" b="1" i="0" dirty="0">
                <a:solidFill>
                  <a:srgbClr val="0000CC"/>
                </a:solidFill>
                <a:effectLst/>
              </a:rPr>
              <a:t>Ch. 10</a:t>
            </a:r>
            <a:r>
              <a:rPr lang="en-US" sz="2400" b="1" i="0" dirty="0">
                <a:solidFill>
                  <a:srgbClr val="FF0066"/>
                </a:solidFill>
                <a:effectLst/>
              </a:rPr>
              <a:t>]</a:t>
            </a:r>
            <a:endParaRPr lang="en-US" sz="2400" b="0" i="0" dirty="0">
              <a:solidFill>
                <a:srgbClr val="0000CC"/>
              </a:solidFill>
              <a:effectLst/>
            </a:endParaRPr>
          </a:p>
        </p:txBody>
      </p:sp>
    </p:spTree>
    <p:extLst>
      <p:ext uri="{BB962C8B-B14F-4D97-AF65-F5344CB8AC3E}">
        <p14:creationId xmlns:p14="http://schemas.microsoft.com/office/powerpoint/2010/main" val="97233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21</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88B02DB0-4BF0-49C3-BCC8-8C1880DFEE7B}"/>
              </a:ext>
            </a:extLst>
          </p:cNvPr>
          <p:cNvSpPr/>
          <p:nvPr/>
        </p:nvSpPr>
        <p:spPr>
          <a:xfrm>
            <a:off x="1528355" y="221595"/>
            <a:ext cx="8948057"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10.11 CAPACITORS IN SERIES AND IN PARALLEL</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2" name="Picture 1"/>
          <p:cNvPicPr>
            <a:picLocks noChangeAspect="1"/>
          </p:cNvPicPr>
          <p:nvPr/>
        </p:nvPicPr>
        <p:blipFill>
          <a:blip r:embed="rId3"/>
          <a:stretch>
            <a:fillRect/>
          </a:stretch>
        </p:blipFill>
        <p:spPr>
          <a:xfrm>
            <a:off x="696719" y="875620"/>
            <a:ext cx="4943475" cy="1971675"/>
          </a:xfrm>
          <a:prstGeom prst="rect">
            <a:avLst/>
          </a:prstGeom>
        </p:spPr>
      </p:pic>
      <p:cxnSp>
        <p:nvCxnSpPr>
          <p:cNvPr id="6" name="Straight Connector 5">
            <a:extLst>
              <a:ext uri="{FF2B5EF4-FFF2-40B4-BE49-F238E27FC236}">
                <a16:creationId xmlns:a16="http://schemas.microsoft.com/office/drawing/2014/main" id="{5BEB302C-E21D-4B5C-8092-3A234F9D8196}"/>
              </a:ext>
            </a:extLst>
          </p:cNvPr>
          <p:cNvCxnSpPr/>
          <p:nvPr/>
        </p:nvCxnSpPr>
        <p:spPr>
          <a:xfrm>
            <a:off x="6035034" y="721732"/>
            <a:ext cx="0" cy="566928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nvGraphicFramePr>
        <p:xfrm>
          <a:off x="1099585" y="3069803"/>
          <a:ext cx="4445000" cy="673100"/>
        </p:xfrm>
        <a:graphic>
          <a:graphicData uri="http://schemas.openxmlformats.org/presentationml/2006/ole">
            <mc:AlternateContent xmlns:mc="http://schemas.openxmlformats.org/markup-compatibility/2006">
              <mc:Choice xmlns:v="urn:schemas-microsoft-com:vml" Requires="v">
                <p:oleObj spid="_x0000_s10275" name="Equation" r:id="rId4" imgW="4444920" imgH="672840" progId="Equation.3">
                  <p:embed/>
                </p:oleObj>
              </mc:Choice>
              <mc:Fallback>
                <p:oleObj name="Equation" r:id="rId4" imgW="4444920" imgH="672840" progId="Equation.3">
                  <p:embed/>
                  <p:pic>
                    <p:nvPicPr>
                      <p:cNvPr id="7" name="Object 6"/>
                      <p:cNvPicPr/>
                      <p:nvPr/>
                    </p:nvPicPr>
                    <p:blipFill>
                      <a:blip r:embed="rId5"/>
                      <a:stretch>
                        <a:fillRect/>
                      </a:stretch>
                    </p:blipFill>
                    <p:spPr>
                      <a:xfrm>
                        <a:off x="1099585" y="3069803"/>
                        <a:ext cx="4445000" cy="673100"/>
                      </a:xfrm>
                      <a:prstGeom prst="rect">
                        <a:avLst/>
                      </a:prstGeom>
                      <a:solidFill>
                        <a:schemeClr val="accent2">
                          <a:lumMod val="40000"/>
                          <a:lumOff val="60000"/>
                        </a:schemeClr>
                      </a:solidFill>
                      <a:ln w="25400">
                        <a:solidFill>
                          <a:schemeClr val="tx1"/>
                        </a:solidFill>
                      </a:ln>
                    </p:spPr>
                  </p:pic>
                </p:oleObj>
              </mc:Fallback>
            </mc:AlternateContent>
          </a:graphicData>
        </a:graphic>
      </p:graphicFrame>
      <p:graphicFrame>
        <p:nvGraphicFramePr>
          <p:cNvPr id="8" name="Object 7"/>
          <p:cNvGraphicFramePr>
            <a:graphicFrameLocks noChangeAspect="1"/>
          </p:cNvGraphicFramePr>
          <p:nvPr/>
        </p:nvGraphicFramePr>
        <p:xfrm>
          <a:off x="3074384" y="4893531"/>
          <a:ext cx="2806700" cy="673100"/>
        </p:xfrm>
        <a:graphic>
          <a:graphicData uri="http://schemas.openxmlformats.org/presentationml/2006/ole">
            <mc:AlternateContent xmlns:mc="http://schemas.openxmlformats.org/markup-compatibility/2006">
              <mc:Choice xmlns:v="urn:schemas-microsoft-com:vml" Requires="v">
                <p:oleObj spid="_x0000_s10276" name="Equation" r:id="rId6" imgW="2806560" imgH="672840" progId="Equation.3">
                  <p:embed/>
                </p:oleObj>
              </mc:Choice>
              <mc:Fallback>
                <p:oleObj name="Equation" r:id="rId6" imgW="2806560" imgH="672840" progId="Equation.3">
                  <p:embed/>
                  <p:pic>
                    <p:nvPicPr>
                      <p:cNvPr id="8" name="Object 7"/>
                      <p:cNvPicPr/>
                      <p:nvPr/>
                    </p:nvPicPr>
                    <p:blipFill>
                      <a:blip r:embed="rId7"/>
                      <a:stretch>
                        <a:fillRect/>
                      </a:stretch>
                    </p:blipFill>
                    <p:spPr>
                      <a:xfrm>
                        <a:off x="3074384" y="4893531"/>
                        <a:ext cx="2806700" cy="6731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23028760-F4EE-4470-AEFC-1CBC6B2D100C}"/>
              </a:ext>
            </a:extLst>
          </p:cNvPr>
          <p:cNvSpPr txBox="1"/>
          <p:nvPr/>
        </p:nvSpPr>
        <p:spPr>
          <a:xfrm>
            <a:off x="742271" y="3871757"/>
            <a:ext cx="5212074" cy="400110"/>
          </a:xfrm>
          <a:prstGeom prst="rect">
            <a:avLst/>
          </a:prstGeom>
          <a:noFill/>
        </p:spPr>
        <p:txBody>
          <a:bodyPr wrap="square">
            <a:spAutoFit/>
          </a:bodyPr>
          <a:lstStyle/>
          <a:p>
            <a:pPr algn="just"/>
            <a:r>
              <a:rPr lang="en-US" sz="2000" b="1" dirty="0">
                <a:solidFill>
                  <a:srgbClr val="0000CC"/>
                </a:solidFill>
              </a:rPr>
              <a:t>When two capacitors are connected in series:</a:t>
            </a:r>
            <a:endParaRPr lang="en-US" sz="2000" b="1" dirty="0"/>
          </a:p>
        </p:txBody>
      </p:sp>
      <p:pic>
        <p:nvPicPr>
          <p:cNvPr id="10" name="Picture 9"/>
          <p:cNvPicPr>
            <a:picLocks noChangeAspect="1"/>
          </p:cNvPicPr>
          <p:nvPr/>
        </p:nvPicPr>
        <p:blipFill>
          <a:blip r:embed="rId8"/>
          <a:stretch>
            <a:fillRect/>
          </a:stretch>
        </p:blipFill>
        <p:spPr>
          <a:xfrm>
            <a:off x="6265534" y="824276"/>
            <a:ext cx="4981575" cy="1685925"/>
          </a:xfrm>
          <a:prstGeom prst="rect">
            <a:avLst/>
          </a:prstGeom>
        </p:spPr>
      </p:pic>
      <p:graphicFrame>
        <p:nvGraphicFramePr>
          <p:cNvPr id="12" name="Object 11"/>
          <p:cNvGraphicFramePr>
            <a:graphicFrameLocks noChangeAspect="1"/>
          </p:cNvGraphicFramePr>
          <p:nvPr/>
        </p:nvGraphicFramePr>
        <p:xfrm>
          <a:off x="6597320" y="2716396"/>
          <a:ext cx="4318000" cy="330200"/>
        </p:xfrm>
        <a:graphic>
          <a:graphicData uri="http://schemas.openxmlformats.org/presentationml/2006/ole">
            <mc:AlternateContent xmlns:mc="http://schemas.openxmlformats.org/markup-compatibility/2006">
              <mc:Choice xmlns:v="urn:schemas-microsoft-com:vml" Requires="v">
                <p:oleObj spid="_x0000_s10277" name="Equation" r:id="rId9" imgW="4317840" imgH="330120" progId="Equation.3">
                  <p:embed/>
                </p:oleObj>
              </mc:Choice>
              <mc:Fallback>
                <p:oleObj name="Equation" r:id="rId9" imgW="4317840" imgH="330120" progId="Equation.3">
                  <p:embed/>
                  <p:pic>
                    <p:nvPicPr>
                      <p:cNvPr id="12" name="Object 11"/>
                      <p:cNvPicPr/>
                      <p:nvPr/>
                    </p:nvPicPr>
                    <p:blipFill>
                      <a:blip r:embed="rId10"/>
                      <a:stretch>
                        <a:fillRect/>
                      </a:stretch>
                    </p:blipFill>
                    <p:spPr>
                      <a:xfrm>
                        <a:off x="6597320" y="2716396"/>
                        <a:ext cx="4318000" cy="330200"/>
                      </a:xfrm>
                      <a:prstGeom prst="rect">
                        <a:avLst/>
                      </a:prstGeom>
                      <a:solidFill>
                        <a:schemeClr val="accent2">
                          <a:lumMod val="40000"/>
                          <a:lumOff val="60000"/>
                        </a:schemeClr>
                      </a:solidFill>
                      <a:ln w="25400">
                        <a:solidFill>
                          <a:schemeClr val="tx1"/>
                        </a:solidFill>
                      </a:ln>
                    </p:spPr>
                  </p:pic>
                </p:oleObj>
              </mc:Fallback>
            </mc:AlternateContent>
          </a:graphicData>
        </a:graphic>
      </p:graphicFrame>
      <p:sp>
        <p:nvSpPr>
          <p:cNvPr id="13" name="TextBox 12">
            <a:extLst>
              <a:ext uri="{FF2B5EF4-FFF2-40B4-BE49-F238E27FC236}">
                <a16:creationId xmlns:a16="http://schemas.microsoft.com/office/drawing/2014/main" id="{23028760-F4EE-4470-AEFC-1CBC6B2D100C}"/>
              </a:ext>
            </a:extLst>
          </p:cNvPr>
          <p:cNvSpPr txBox="1"/>
          <p:nvPr/>
        </p:nvSpPr>
        <p:spPr>
          <a:xfrm>
            <a:off x="7722036" y="2218489"/>
            <a:ext cx="2068569" cy="400110"/>
          </a:xfrm>
          <a:prstGeom prst="rect">
            <a:avLst/>
          </a:prstGeom>
          <a:noFill/>
        </p:spPr>
        <p:txBody>
          <a:bodyPr wrap="square">
            <a:spAutoFit/>
          </a:bodyPr>
          <a:lstStyle/>
          <a:p>
            <a:pPr algn="just"/>
            <a:r>
              <a:rPr lang="en-US" sz="2000" dirty="0"/>
              <a:t>Parallel capacitors</a:t>
            </a:r>
          </a:p>
        </p:txBody>
      </p:sp>
      <p:pic>
        <p:nvPicPr>
          <p:cNvPr id="14" name="Picture 13"/>
          <p:cNvPicPr>
            <a:picLocks noChangeAspect="1"/>
          </p:cNvPicPr>
          <p:nvPr/>
        </p:nvPicPr>
        <p:blipFill>
          <a:blip r:embed="rId11"/>
          <a:stretch>
            <a:fillRect/>
          </a:stretch>
        </p:blipFill>
        <p:spPr>
          <a:xfrm>
            <a:off x="525494" y="4442840"/>
            <a:ext cx="2394940" cy="1554480"/>
          </a:xfrm>
          <a:prstGeom prst="rect">
            <a:avLst/>
          </a:prstGeom>
        </p:spPr>
      </p:pic>
    </p:spTree>
    <p:extLst>
      <p:ext uri="{BB962C8B-B14F-4D97-AF65-F5344CB8AC3E}">
        <p14:creationId xmlns:p14="http://schemas.microsoft.com/office/powerpoint/2010/main" val="214565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000"/>
                                        <p:tgtEl>
                                          <p:spTgt spid="9"/>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718300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22</a:t>
            </a:fld>
            <a:endParaRPr lang="en-US" sz="2000" b="1" dirty="0">
              <a:solidFill>
                <a:schemeClr val="bg1"/>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9B518DE9-AC84-4F70-B17A-55897A4C6529}"/>
              </a:ext>
            </a:extLst>
          </p:cNvPr>
          <p:cNvPicPr>
            <a:picLocks noChangeAspect="1"/>
          </p:cNvPicPr>
          <p:nvPr/>
        </p:nvPicPr>
        <p:blipFill>
          <a:blip r:embed="rId2"/>
          <a:stretch>
            <a:fillRect/>
          </a:stretch>
        </p:blipFill>
        <p:spPr>
          <a:xfrm>
            <a:off x="546653" y="86346"/>
            <a:ext cx="7533564" cy="2103120"/>
          </a:xfrm>
          <a:prstGeom prst="rect">
            <a:avLst/>
          </a:prstGeom>
        </p:spPr>
      </p:pic>
      <p:pic>
        <p:nvPicPr>
          <p:cNvPr id="11" name="Picture 10">
            <a:extLst>
              <a:ext uri="{FF2B5EF4-FFF2-40B4-BE49-F238E27FC236}">
                <a16:creationId xmlns:a16="http://schemas.microsoft.com/office/drawing/2014/main" id="{93F0AC22-F058-4FB6-B821-C055742877C2}"/>
              </a:ext>
            </a:extLst>
          </p:cNvPr>
          <p:cNvPicPr>
            <a:picLocks noChangeAspect="1"/>
          </p:cNvPicPr>
          <p:nvPr/>
        </p:nvPicPr>
        <p:blipFill>
          <a:blip r:embed="rId3"/>
          <a:stretch>
            <a:fillRect/>
          </a:stretch>
        </p:blipFill>
        <p:spPr>
          <a:xfrm>
            <a:off x="546653" y="2080384"/>
            <a:ext cx="5024578" cy="2834640"/>
          </a:xfrm>
          <a:prstGeom prst="rect">
            <a:avLst/>
          </a:prstGeom>
        </p:spPr>
      </p:pic>
      <p:pic>
        <p:nvPicPr>
          <p:cNvPr id="13" name="Picture 12">
            <a:extLst>
              <a:ext uri="{FF2B5EF4-FFF2-40B4-BE49-F238E27FC236}">
                <a16:creationId xmlns:a16="http://schemas.microsoft.com/office/drawing/2014/main" id="{CADD81A9-AC96-4028-8E52-F95B4426CB61}"/>
              </a:ext>
            </a:extLst>
          </p:cNvPr>
          <p:cNvPicPr>
            <a:picLocks noChangeAspect="1"/>
          </p:cNvPicPr>
          <p:nvPr/>
        </p:nvPicPr>
        <p:blipFill>
          <a:blip r:embed="rId4"/>
          <a:stretch>
            <a:fillRect/>
          </a:stretch>
        </p:blipFill>
        <p:spPr>
          <a:xfrm>
            <a:off x="769868" y="5237093"/>
            <a:ext cx="4949952" cy="731520"/>
          </a:xfrm>
          <a:prstGeom prst="rect">
            <a:avLst/>
          </a:prstGeom>
        </p:spPr>
      </p:pic>
      <p:pic>
        <p:nvPicPr>
          <p:cNvPr id="15" name="Picture 14">
            <a:extLst>
              <a:ext uri="{FF2B5EF4-FFF2-40B4-BE49-F238E27FC236}">
                <a16:creationId xmlns:a16="http://schemas.microsoft.com/office/drawing/2014/main" id="{6900DBE1-96D9-4912-A617-054C359421BD}"/>
              </a:ext>
            </a:extLst>
          </p:cNvPr>
          <p:cNvPicPr>
            <a:picLocks noChangeAspect="1"/>
          </p:cNvPicPr>
          <p:nvPr/>
        </p:nvPicPr>
        <p:blipFill>
          <a:blip r:embed="rId5"/>
          <a:stretch>
            <a:fillRect/>
          </a:stretch>
        </p:blipFill>
        <p:spPr>
          <a:xfrm>
            <a:off x="5753099" y="3936516"/>
            <a:ext cx="6096000" cy="2286000"/>
          </a:xfrm>
          <a:prstGeom prst="rect">
            <a:avLst/>
          </a:prstGeom>
        </p:spPr>
      </p:pic>
    </p:spTree>
    <p:extLst>
      <p:ext uri="{BB962C8B-B14F-4D97-AF65-F5344CB8AC3E}">
        <p14:creationId xmlns:p14="http://schemas.microsoft.com/office/powerpoint/2010/main" val="130644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718300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23</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D3D00599-5384-4A63-A0FE-45340E3D3224}"/>
              </a:ext>
            </a:extLst>
          </p:cNvPr>
          <p:cNvPicPr>
            <a:picLocks noChangeAspect="1"/>
          </p:cNvPicPr>
          <p:nvPr/>
        </p:nvPicPr>
        <p:blipFill>
          <a:blip r:embed="rId2"/>
          <a:stretch>
            <a:fillRect/>
          </a:stretch>
        </p:blipFill>
        <p:spPr>
          <a:xfrm>
            <a:off x="800305" y="2649792"/>
            <a:ext cx="6995160" cy="822960"/>
          </a:xfrm>
          <a:prstGeom prst="rect">
            <a:avLst/>
          </a:prstGeom>
        </p:spPr>
      </p:pic>
      <p:pic>
        <p:nvPicPr>
          <p:cNvPr id="6" name="Picture 5">
            <a:extLst>
              <a:ext uri="{FF2B5EF4-FFF2-40B4-BE49-F238E27FC236}">
                <a16:creationId xmlns:a16="http://schemas.microsoft.com/office/drawing/2014/main" id="{5B3A797F-EA48-4879-92D2-1107EBBFEE32}"/>
              </a:ext>
            </a:extLst>
          </p:cNvPr>
          <p:cNvPicPr>
            <a:picLocks noChangeAspect="1"/>
          </p:cNvPicPr>
          <p:nvPr/>
        </p:nvPicPr>
        <p:blipFill>
          <a:blip r:embed="rId3"/>
          <a:stretch>
            <a:fillRect/>
          </a:stretch>
        </p:blipFill>
        <p:spPr>
          <a:xfrm>
            <a:off x="903268" y="3858472"/>
            <a:ext cx="5205984" cy="1097280"/>
          </a:xfrm>
          <a:prstGeom prst="rect">
            <a:avLst/>
          </a:prstGeom>
        </p:spPr>
      </p:pic>
      <p:pic>
        <p:nvPicPr>
          <p:cNvPr id="9" name="Picture 8">
            <a:extLst>
              <a:ext uri="{FF2B5EF4-FFF2-40B4-BE49-F238E27FC236}">
                <a16:creationId xmlns:a16="http://schemas.microsoft.com/office/drawing/2014/main" id="{85B22F97-5060-4FC1-8013-17334DA1F936}"/>
              </a:ext>
            </a:extLst>
          </p:cNvPr>
          <p:cNvPicPr>
            <a:picLocks noChangeAspect="1"/>
          </p:cNvPicPr>
          <p:nvPr/>
        </p:nvPicPr>
        <p:blipFill>
          <a:blip r:embed="rId4"/>
          <a:stretch>
            <a:fillRect/>
          </a:stretch>
        </p:blipFill>
        <p:spPr>
          <a:xfrm>
            <a:off x="903268" y="5389058"/>
            <a:ext cx="7994073" cy="457200"/>
          </a:xfrm>
          <a:prstGeom prst="rect">
            <a:avLst/>
          </a:prstGeom>
        </p:spPr>
      </p:pic>
      <p:pic>
        <p:nvPicPr>
          <p:cNvPr id="11" name="Picture 10">
            <a:extLst>
              <a:ext uri="{FF2B5EF4-FFF2-40B4-BE49-F238E27FC236}">
                <a16:creationId xmlns:a16="http://schemas.microsoft.com/office/drawing/2014/main" id="{371D502D-5E52-4396-B767-F37A01BA4E19}"/>
              </a:ext>
            </a:extLst>
          </p:cNvPr>
          <p:cNvPicPr>
            <a:picLocks noChangeAspect="1"/>
          </p:cNvPicPr>
          <p:nvPr/>
        </p:nvPicPr>
        <p:blipFill>
          <a:blip r:embed="rId5"/>
          <a:stretch>
            <a:fillRect/>
          </a:stretch>
        </p:blipFill>
        <p:spPr>
          <a:xfrm>
            <a:off x="467051" y="184806"/>
            <a:ext cx="8713239" cy="2011680"/>
          </a:xfrm>
          <a:prstGeom prst="rect">
            <a:avLst/>
          </a:prstGeom>
        </p:spPr>
      </p:pic>
    </p:spTree>
    <p:extLst>
      <p:ext uri="{BB962C8B-B14F-4D97-AF65-F5344CB8AC3E}">
        <p14:creationId xmlns:p14="http://schemas.microsoft.com/office/powerpoint/2010/main" val="340797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718300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24</a:t>
            </a:fld>
            <a:endParaRPr lang="en-US" sz="2000" b="1" dirty="0">
              <a:solidFill>
                <a:schemeClr val="bg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A80A3AB-F25B-4EB0-BA5A-173B16E4DA1C}"/>
              </a:ext>
            </a:extLst>
          </p:cNvPr>
          <p:cNvPicPr>
            <a:picLocks noChangeAspect="1"/>
          </p:cNvPicPr>
          <p:nvPr/>
        </p:nvPicPr>
        <p:blipFill>
          <a:blip r:embed="rId3"/>
          <a:stretch>
            <a:fillRect/>
          </a:stretch>
        </p:blipFill>
        <p:spPr>
          <a:xfrm>
            <a:off x="165492" y="377687"/>
            <a:ext cx="6076950" cy="1676400"/>
          </a:xfrm>
          <a:prstGeom prst="rect">
            <a:avLst/>
          </a:prstGeom>
        </p:spPr>
      </p:pic>
      <p:pic>
        <p:nvPicPr>
          <p:cNvPr id="8" name="Picture 7">
            <a:extLst>
              <a:ext uri="{FF2B5EF4-FFF2-40B4-BE49-F238E27FC236}">
                <a16:creationId xmlns:a16="http://schemas.microsoft.com/office/drawing/2014/main" id="{57224459-6274-4314-A959-EE2596109B36}"/>
              </a:ext>
            </a:extLst>
          </p:cNvPr>
          <p:cNvPicPr>
            <a:picLocks noChangeAspect="1"/>
          </p:cNvPicPr>
          <p:nvPr/>
        </p:nvPicPr>
        <p:blipFill>
          <a:blip r:embed="rId4"/>
          <a:stretch>
            <a:fillRect/>
          </a:stretch>
        </p:blipFill>
        <p:spPr>
          <a:xfrm>
            <a:off x="700963" y="2155343"/>
            <a:ext cx="5514975" cy="1381125"/>
          </a:xfrm>
          <a:prstGeom prst="rect">
            <a:avLst/>
          </a:prstGeom>
        </p:spPr>
      </p:pic>
      <p:pic>
        <p:nvPicPr>
          <p:cNvPr id="12" name="Picture 11">
            <a:extLst>
              <a:ext uri="{FF2B5EF4-FFF2-40B4-BE49-F238E27FC236}">
                <a16:creationId xmlns:a16="http://schemas.microsoft.com/office/drawing/2014/main" id="{C4C5FCBC-E3AE-4E0C-8B40-2B456D0CDFB1}"/>
              </a:ext>
            </a:extLst>
          </p:cNvPr>
          <p:cNvPicPr>
            <a:picLocks noChangeAspect="1"/>
          </p:cNvPicPr>
          <p:nvPr/>
        </p:nvPicPr>
        <p:blipFill>
          <a:blip r:embed="rId5"/>
          <a:stretch>
            <a:fillRect/>
          </a:stretch>
        </p:blipFill>
        <p:spPr>
          <a:xfrm>
            <a:off x="387397" y="3597968"/>
            <a:ext cx="4362450" cy="2457450"/>
          </a:xfrm>
          <a:prstGeom prst="rect">
            <a:avLst/>
          </a:prstGeom>
        </p:spPr>
      </p:pic>
      <p:graphicFrame>
        <p:nvGraphicFramePr>
          <p:cNvPr id="13" name="Object 12">
            <a:extLst>
              <a:ext uri="{FF2B5EF4-FFF2-40B4-BE49-F238E27FC236}">
                <a16:creationId xmlns:a16="http://schemas.microsoft.com/office/drawing/2014/main" id="{40A5BBE3-316A-4B01-ABC0-FFD3EB61045F}"/>
              </a:ext>
            </a:extLst>
          </p:cNvPr>
          <p:cNvGraphicFramePr>
            <a:graphicFrameLocks noChangeAspect="1"/>
          </p:cNvGraphicFramePr>
          <p:nvPr>
            <p:extLst>
              <p:ext uri="{D42A27DB-BD31-4B8C-83A1-F6EECF244321}">
                <p14:modId xmlns:p14="http://schemas.microsoft.com/office/powerpoint/2010/main" val="3814220498"/>
              </p:ext>
            </p:extLst>
          </p:nvPr>
        </p:nvGraphicFramePr>
        <p:xfrm>
          <a:off x="6876001" y="337844"/>
          <a:ext cx="4279900" cy="787400"/>
        </p:xfrm>
        <a:graphic>
          <a:graphicData uri="http://schemas.openxmlformats.org/presentationml/2006/ole">
            <mc:AlternateContent xmlns:mc="http://schemas.openxmlformats.org/markup-compatibility/2006">
              <mc:Choice xmlns:v="urn:schemas-microsoft-com:vml" Requires="v">
                <p:oleObj spid="_x0000_s11306" name="Equation" r:id="rId6" imgW="4279680" imgH="787320" progId="Equation.3">
                  <p:embed/>
                </p:oleObj>
              </mc:Choice>
              <mc:Fallback>
                <p:oleObj name="Equation" r:id="rId6" imgW="4279680" imgH="787320" progId="Equation.3">
                  <p:embed/>
                  <p:pic>
                    <p:nvPicPr>
                      <p:cNvPr id="35" name="Object 34"/>
                      <p:cNvPicPr/>
                      <p:nvPr/>
                    </p:nvPicPr>
                    <p:blipFill>
                      <a:blip r:embed="rId7"/>
                      <a:stretch>
                        <a:fillRect/>
                      </a:stretch>
                    </p:blipFill>
                    <p:spPr>
                      <a:xfrm>
                        <a:off x="6876001" y="337844"/>
                        <a:ext cx="4279900" cy="787400"/>
                      </a:xfrm>
                      <a:prstGeom prst="rect">
                        <a:avLst/>
                      </a:prstGeom>
                      <a:noFill/>
                      <a:ln>
                        <a:noFill/>
                      </a:ln>
                    </p:spPr>
                  </p:pic>
                </p:oleObj>
              </mc:Fallback>
            </mc:AlternateContent>
          </a:graphicData>
        </a:graphic>
      </p:graphicFrame>
      <p:graphicFrame>
        <p:nvGraphicFramePr>
          <p:cNvPr id="14" name="Object 13">
            <a:extLst>
              <a:ext uri="{FF2B5EF4-FFF2-40B4-BE49-F238E27FC236}">
                <a16:creationId xmlns:a16="http://schemas.microsoft.com/office/drawing/2014/main" id="{B78DA07C-668B-43D0-8353-6FC1B796DBBD}"/>
              </a:ext>
            </a:extLst>
          </p:cNvPr>
          <p:cNvGraphicFramePr>
            <a:graphicFrameLocks noChangeAspect="1"/>
          </p:cNvGraphicFramePr>
          <p:nvPr>
            <p:extLst>
              <p:ext uri="{D42A27DB-BD31-4B8C-83A1-F6EECF244321}">
                <p14:modId xmlns:p14="http://schemas.microsoft.com/office/powerpoint/2010/main" val="2668679266"/>
              </p:ext>
            </p:extLst>
          </p:nvPr>
        </p:nvGraphicFramePr>
        <p:xfrm>
          <a:off x="6874674" y="3856741"/>
          <a:ext cx="3835400" cy="787400"/>
        </p:xfrm>
        <a:graphic>
          <a:graphicData uri="http://schemas.openxmlformats.org/presentationml/2006/ole">
            <mc:AlternateContent xmlns:mc="http://schemas.openxmlformats.org/markup-compatibility/2006">
              <mc:Choice xmlns:v="urn:schemas-microsoft-com:vml" Requires="v">
                <p:oleObj spid="_x0000_s11307" name="Equation" r:id="rId8" imgW="3835080" imgH="787320" progId="Equation.3">
                  <p:embed/>
                </p:oleObj>
              </mc:Choice>
              <mc:Fallback>
                <p:oleObj name="Equation" r:id="rId8" imgW="3835080" imgH="787320" progId="Equation.3">
                  <p:embed/>
                  <p:pic>
                    <p:nvPicPr>
                      <p:cNvPr id="13" name="Object 12">
                        <a:extLst>
                          <a:ext uri="{FF2B5EF4-FFF2-40B4-BE49-F238E27FC236}">
                            <a16:creationId xmlns:a16="http://schemas.microsoft.com/office/drawing/2014/main" id="{40A5BBE3-316A-4B01-ABC0-FFD3EB61045F}"/>
                          </a:ext>
                        </a:extLst>
                      </p:cNvPr>
                      <p:cNvPicPr/>
                      <p:nvPr/>
                    </p:nvPicPr>
                    <p:blipFill>
                      <a:blip r:embed="rId9"/>
                      <a:stretch>
                        <a:fillRect/>
                      </a:stretch>
                    </p:blipFill>
                    <p:spPr>
                      <a:xfrm>
                        <a:off x="6874674" y="3856741"/>
                        <a:ext cx="3835400" cy="787400"/>
                      </a:xfrm>
                      <a:prstGeom prst="rect">
                        <a:avLst/>
                      </a:prstGeom>
                      <a:noFill/>
                      <a:ln>
                        <a:noFill/>
                      </a:ln>
                    </p:spPr>
                  </p:pic>
                </p:oleObj>
              </mc:Fallback>
            </mc:AlternateContent>
          </a:graphicData>
        </a:graphic>
      </p:graphicFrame>
      <p:graphicFrame>
        <p:nvGraphicFramePr>
          <p:cNvPr id="15" name="Object 14">
            <a:extLst>
              <a:ext uri="{FF2B5EF4-FFF2-40B4-BE49-F238E27FC236}">
                <a16:creationId xmlns:a16="http://schemas.microsoft.com/office/drawing/2014/main" id="{A494B9DA-4647-4881-A7F2-8909E8DD3984}"/>
              </a:ext>
            </a:extLst>
          </p:cNvPr>
          <p:cNvGraphicFramePr>
            <a:graphicFrameLocks noChangeAspect="1"/>
          </p:cNvGraphicFramePr>
          <p:nvPr>
            <p:extLst>
              <p:ext uri="{D42A27DB-BD31-4B8C-83A1-F6EECF244321}">
                <p14:modId xmlns:p14="http://schemas.microsoft.com/office/powerpoint/2010/main" val="1696244022"/>
              </p:ext>
            </p:extLst>
          </p:nvPr>
        </p:nvGraphicFramePr>
        <p:xfrm>
          <a:off x="6985920" y="1574800"/>
          <a:ext cx="2400300" cy="1854200"/>
        </p:xfrm>
        <a:graphic>
          <a:graphicData uri="http://schemas.openxmlformats.org/presentationml/2006/ole">
            <mc:AlternateContent xmlns:mc="http://schemas.openxmlformats.org/markup-compatibility/2006">
              <mc:Choice xmlns:v="urn:schemas-microsoft-com:vml" Requires="v">
                <p:oleObj spid="_x0000_s11308" name="Equation" r:id="rId10" imgW="2400120" imgH="1854000" progId="Equation.3">
                  <p:embed/>
                </p:oleObj>
              </mc:Choice>
              <mc:Fallback>
                <p:oleObj name="Equation" r:id="rId10" imgW="2400120" imgH="1854000" progId="Equation.3">
                  <p:embed/>
                  <p:pic>
                    <p:nvPicPr>
                      <p:cNvPr id="13" name="Object 12">
                        <a:extLst>
                          <a:ext uri="{FF2B5EF4-FFF2-40B4-BE49-F238E27FC236}">
                            <a16:creationId xmlns:a16="http://schemas.microsoft.com/office/drawing/2014/main" id="{40A5BBE3-316A-4B01-ABC0-FFD3EB61045F}"/>
                          </a:ext>
                        </a:extLst>
                      </p:cNvPr>
                      <p:cNvPicPr/>
                      <p:nvPr/>
                    </p:nvPicPr>
                    <p:blipFill>
                      <a:blip r:embed="rId11"/>
                      <a:stretch>
                        <a:fillRect/>
                      </a:stretch>
                    </p:blipFill>
                    <p:spPr>
                      <a:xfrm>
                        <a:off x="6985920" y="1574800"/>
                        <a:ext cx="2400300" cy="1854200"/>
                      </a:xfrm>
                      <a:prstGeom prst="rect">
                        <a:avLst/>
                      </a:prstGeom>
                      <a:noFill/>
                      <a:ln>
                        <a:noFill/>
                      </a:ln>
                    </p:spPr>
                  </p:pic>
                </p:oleObj>
              </mc:Fallback>
            </mc:AlternateContent>
          </a:graphicData>
        </a:graphic>
      </p:graphicFrame>
      <p:graphicFrame>
        <p:nvGraphicFramePr>
          <p:cNvPr id="16" name="Object 15">
            <a:extLst>
              <a:ext uri="{FF2B5EF4-FFF2-40B4-BE49-F238E27FC236}">
                <a16:creationId xmlns:a16="http://schemas.microsoft.com/office/drawing/2014/main" id="{F4E61E97-404C-4F55-86D3-AB99037068A8}"/>
              </a:ext>
            </a:extLst>
          </p:cNvPr>
          <p:cNvGraphicFramePr>
            <a:graphicFrameLocks noChangeAspect="1"/>
          </p:cNvGraphicFramePr>
          <p:nvPr>
            <p:extLst>
              <p:ext uri="{D42A27DB-BD31-4B8C-83A1-F6EECF244321}">
                <p14:modId xmlns:p14="http://schemas.microsoft.com/office/powerpoint/2010/main" val="4082945197"/>
              </p:ext>
            </p:extLst>
          </p:nvPr>
        </p:nvGraphicFramePr>
        <p:xfrm>
          <a:off x="6985920" y="4791361"/>
          <a:ext cx="2171700" cy="1384300"/>
        </p:xfrm>
        <a:graphic>
          <a:graphicData uri="http://schemas.openxmlformats.org/presentationml/2006/ole">
            <mc:AlternateContent xmlns:mc="http://schemas.openxmlformats.org/markup-compatibility/2006">
              <mc:Choice xmlns:v="urn:schemas-microsoft-com:vml" Requires="v">
                <p:oleObj spid="_x0000_s11309" name="Equation" r:id="rId12" imgW="2171520" imgH="1384200" progId="Equation.3">
                  <p:embed/>
                </p:oleObj>
              </mc:Choice>
              <mc:Fallback>
                <p:oleObj name="Equation" r:id="rId12" imgW="2171520" imgH="1384200" progId="Equation.3">
                  <p:embed/>
                  <p:pic>
                    <p:nvPicPr>
                      <p:cNvPr id="15" name="Object 14">
                        <a:extLst>
                          <a:ext uri="{FF2B5EF4-FFF2-40B4-BE49-F238E27FC236}">
                            <a16:creationId xmlns:a16="http://schemas.microsoft.com/office/drawing/2014/main" id="{A494B9DA-4647-4881-A7F2-8909E8DD3984}"/>
                          </a:ext>
                        </a:extLst>
                      </p:cNvPr>
                      <p:cNvPicPr/>
                      <p:nvPr/>
                    </p:nvPicPr>
                    <p:blipFill>
                      <a:blip r:embed="rId13"/>
                      <a:stretch>
                        <a:fillRect/>
                      </a:stretch>
                    </p:blipFill>
                    <p:spPr>
                      <a:xfrm>
                        <a:off x="6985920" y="4791361"/>
                        <a:ext cx="2171700" cy="13843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234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718300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25</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21B83CBE-75BF-43B4-8457-908B963FDB66}"/>
              </a:ext>
            </a:extLst>
          </p:cNvPr>
          <p:cNvPicPr>
            <a:picLocks noChangeAspect="1"/>
          </p:cNvPicPr>
          <p:nvPr/>
        </p:nvPicPr>
        <p:blipFill>
          <a:blip r:embed="rId2"/>
          <a:stretch>
            <a:fillRect/>
          </a:stretch>
        </p:blipFill>
        <p:spPr>
          <a:xfrm>
            <a:off x="573570" y="474386"/>
            <a:ext cx="6115050" cy="2543175"/>
          </a:xfrm>
          <a:prstGeom prst="rect">
            <a:avLst/>
          </a:prstGeom>
        </p:spPr>
      </p:pic>
      <p:pic>
        <p:nvPicPr>
          <p:cNvPr id="6" name="Picture 5">
            <a:extLst>
              <a:ext uri="{FF2B5EF4-FFF2-40B4-BE49-F238E27FC236}">
                <a16:creationId xmlns:a16="http://schemas.microsoft.com/office/drawing/2014/main" id="{325AF823-F615-4172-9D03-CF46F452845F}"/>
              </a:ext>
            </a:extLst>
          </p:cNvPr>
          <p:cNvPicPr>
            <a:picLocks noChangeAspect="1"/>
          </p:cNvPicPr>
          <p:nvPr/>
        </p:nvPicPr>
        <p:blipFill>
          <a:blip r:embed="rId3"/>
          <a:stretch>
            <a:fillRect/>
          </a:stretch>
        </p:blipFill>
        <p:spPr>
          <a:xfrm>
            <a:off x="1053754" y="3429000"/>
            <a:ext cx="4200525" cy="2324100"/>
          </a:xfrm>
          <a:prstGeom prst="rect">
            <a:avLst/>
          </a:prstGeom>
        </p:spPr>
      </p:pic>
    </p:spTree>
    <p:extLst>
      <p:ext uri="{BB962C8B-B14F-4D97-AF65-F5344CB8AC3E}">
        <p14:creationId xmlns:p14="http://schemas.microsoft.com/office/powerpoint/2010/main" val="109846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3</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23028760-F4EE-4470-AEFC-1CBC6B2D100C}"/>
              </a:ext>
            </a:extLst>
          </p:cNvPr>
          <p:cNvSpPr txBox="1"/>
          <p:nvPr/>
        </p:nvSpPr>
        <p:spPr>
          <a:xfrm>
            <a:off x="368581" y="745611"/>
            <a:ext cx="8611646" cy="1323439"/>
          </a:xfrm>
          <a:prstGeom prst="rect">
            <a:avLst/>
          </a:prstGeom>
          <a:noFill/>
        </p:spPr>
        <p:txBody>
          <a:bodyPr wrap="square">
            <a:spAutoFit/>
          </a:bodyPr>
          <a:lstStyle/>
          <a:p>
            <a:pPr algn="just"/>
            <a:r>
              <a:rPr lang="en-US" sz="2000" b="1" dirty="0">
                <a:solidFill>
                  <a:srgbClr val="FF0000"/>
                </a:solidFill>
              </a:rPr>
              <a:t>Capacitor</a:t>
            </a:r>
            <a:r>
              <a:rPr lang="en-US" sz="2000" dirty="0"/>
              <a:t>: </a:t>
            </a:r>
          </a:p>
          <a:p>
            <a:pPr lvl="2" algn="just"/>
            <a:r>
              <a:rPr lang="en-US" sz="2000" dirty="0"/>
              <a:t>A capacitor is a passive element that is constructed simply of two conducting surfaces or plats separated by the air gap or insulator or dielectric materials</a:t>
            </a:r>
            <a:r>
              <a:rPr lang="en-US" sz="2000" b="1" dirty="0"/>
              <a:t>.</a:t>
            </a:r>
            <a:r>
              <a:rPr lang="en-US" sz="2000" dirty="0"/>
              <a:t>  Capacitor is also called </a:t>
            </a:r>
            <a:r>
              <a:rPr lang="en-US" sz="2000" b="1" dirty="0"/>
              <a:t>condenser</a:t>
            </a:r>
            <a:r>
              <a:rPr lang="en-US" sz="2000" dirty="0"/>
              <a:t>.</a:t>
            </a:r>
          </a:p>
        </p:txBody>
      </p:sp>
      <p:sp>
        <p:nvSpPr>
          <p:cNvPr id="14" name="Rectangle 13">
            <a:extLst>
              <a:ext uri="{FF2B5EF4-FFF2-40B4-BE49-F238E27FC236}">
                <a16:creationId xmlns:a16="http://schemas.microsoft.com/office/drawing/2014/main" id="{88B02DB0-4BF0-49C3-BCC8-8C1880DFEE7B}"/>
              </a:ext>
            </a:extLst>
          </p:cNvPr>
          <p:cNvSpPr/>
          <p:nvPr/>
        </p:nvSpPr>
        <p:spPr>
          <a:xfrm>
            <a:off x="4108485" y="221595"/>
            <a:ext cx="3272977"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10.4 Capacitor</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pic>
        <p:nvPicPr>
          <p:cNvPr id="15" name="Picture 14"/>
          <p:cNvPicPr>
            <a:picLocks noChangeAspect="1"/>
          </p:cNvPicPr>
          <p:nvPr/>
        </p:nvPicPr>
        <p:blipFill>
          <a:blip r:embed="rId2"/>
          <a:stretch>
            <a:fillRect/>
          </a:stretch>
        </p:blipFill>
        <p:spPr>
          <a:xfrm>
            <a:off x="9184424" y="401490"/>
            <a:ext cx="2546807" cy="2011680"/>
          </a:xfrm>
          <a:prstGeom prst="rect">
            <a:avLst/>
          </a:prstGeom>
        </p:spPr>
      </p:pic>
      <p:sp>
        <p:nvSpPr>
          <p:cNvPr id="16" name="TextBox 15">
            <a:extLst>
              <a:ext uri="{FF2B5EF4-FFF2-40B4-BE49-F238E27FC236}">
                <a16:creationId xmlns:a16="http://schemas.microsoft.com/office/drawing/2014/main" id="{23028760-F4EE-4470-AEFC-1CBC6B2D100C}"/>
              </a:ext>
            </a:extLst>
          </p:cNvPr>
          <p:cNvSpPr txBox="1"/>
          <p:nvPr/>
        </p:nvSpPr>
        <p:spPr>
          <a:xfrm>
            <a:off x="368319" y="2147521"/>
            <a:ext cx="11136744" cy="1631216"/>
          </a:xfrm>
          <a:prstGeom prst="rect">
            <a:avLst/>
          </a:prstGeom>
          <a:noFill/>
        </p:spPr>
        <p:txBody>
          <a:bodyPr wrap="square">
            <a:spAutoFit/>
          </a:bodyPr>
          <a:lstStyle/>
          <a:p>
            <a:pPr algn="just"/>
            <a:r>
              <a:rPr lang="en-US" sz="2000" b="1" dirty="0">
                <a:solidFill>
                  <a:srgbClr val="FF0000"/>
                </a:solidFill>
              </a:rPr>
              <a:t>Capacitance</a:t>
            </a:r>
            <a:r>
              <a:rPr lang="en-US" sz="2000" dirty="0"/>
              <a:t>:</a:t>
            </a:r>
          </a:p>
          <a:p>
            <a:pPr lvl="2" algn="just"/>
            <a:r>
              <a:rPr lang="en-US" sz="2000" dirty="0"/>
              <a:t>Capacitance is a measure the ability of a capacitor to store charge on its plates as well as to oppose the rate of change of voltage (</a:t>
            </a:r>
            <a:r>
              <a:rPr lang="en-US" sz="2000" i="1" dirty="0"/>
              <a:t>dv</a:t>
            </a:r>
            <a:r>
              <a:rPr lang="en-US" sz="2000" dirty="0"/>
              <a:t>/</a:t>
            </a:r>
            <a:r>
              <a:rPr lang="en-US" sz="2000" i="1" dirty="0" err="1"/>
              <a:t>dt</a:t>
            </a:r>
            <a:r>
              <a:rPr lang="en-US" sz="2000" dirty="0"/>
              <a:t>). Unit of capacitance is </a:t>
            </a:r>
            <a:r>
              <a:rPr lang="en-US" sz="2000" b="1" dirty="0">
                <a:solidFill>
                  <a:srgbClr val="0000CC"/>
                </a:solidFill>
              </a:rPr>
              <a:t>Farad</a:t>
            </a:r>
            <a:r>
              <a:rPr lang="en-US" sz="2000" dirty="0"/>
              <a:t> (F).</a:t>
            </a:r>
          </a:p>
          <a:p>
            <a:pPr lvl="2" algn="just"/>
            <a:r>
              <a:rPr lang="en-US" sz="2000" b="1" i="1" dirty="0"/>
              <a:t>The higher the capacitance of a capacitor, the greater the amount of charge stored on the plates for the same applied voltage</a:t>
            </a:r>
            <a:r>
              <a:rPr lang="en-US" sz="2000" dirty="0"/>
              <a:t>.</a:t>
            </a:r>
          </a:p>
        </p:txBody>
      </p:sp>
      <p:sp>
        <p:nvSpPr>
          <p:cNvPr id="17" name="TextBox 16">
            <a:extLst>
              <a:ext uri="{FF2B5EF4-FFF2-40B4-BE49-F238E27FC236}">
                <a16:creationId xmlns:a16="http://schemas.microsoft.com/office/drawing/2014/main" id="{23028760-F4EE-4470-AEFC-1CBC6B2D100C}"/>
              </a:ext>
            </a:extLst>
          </p:cNvPr>
          <p:cNvSpPr txBox="1"/>
          <p:nvPr/>
        </p:nvSpPr>
        <p:spPr>
          <a:xfrm>
            <a:off x="368581" y="3893819"/>
            <a:ext cx="8215861" cy="707886"/>
          </a:xfrm>
          <a:prstGeom prst="rect">
            <a:avLst/>
          </a:prstGeom>
          <a:noFill/>
        </p:spPr>
        <p:txBody>
          <a:bodyPr wrap="square">
            <a:spAutoFit/>
          </a:bodyPr>
          <a:lstStyle/>
          <a:p>
            <a:pPr algn="just"/>
            <a:r>
              <a:rPr lang="en-US" sz="2000" b="1" dirty="0">
                <a:solidFill>
                  <a:srgbClr val="FF0000"/>
                </a:solidFill>
              </a:rPr>
              <a:t>Relationship among the applied voltage (</a:t>
            </a:r>
            <a:r>
              <a:rPr lang="en-US" sz="2000" b="1" i="1" dirty="0">
                <a:solidFill>
                  <a:srgbClr val="FF0000"/>
                </a:solidFill>
              </a:rPr>
              <a:t>E=</a:t>
            </a:r>
            <a:r>
              <a:rPr lang="en-US" sz="2000" b="1" i="1" dirty="0">
                <a:solidFill>
                  <a:srgbClr val="0000CC"/>
                </a:solidFill>
              </a:rPr>
              <a:t>V</a:t>
            </a:r>
            <a:r>
              <a:rPr lang="en-US" sz="2000" b="1" dirty="0">
                <a:solidFill>
                  <a:srgbClr val="FF0000"/>
                </a:solidFill>
              </a:rPr>
              <a:t>), the charge on the plates (</a:t>
            </a:r>
            <a:r>
              <a:rPr lang="en-US" sz="2000" b="1" i="1" dirty="0">
                <a:solidFill>
                  <a:srgbClr val="0000CC"/>
                </a:solidFill>
              </a:rPr>
              <a:t>Q</a:t>
            </a:r>
            <a:r>
              <a:rPr lang="en-US" sz="2000" b="1" dirty="0">
                <a:solidFill>
                  <a:srgbClr val="FF0000"/>
                </a:solidFill>
              </a:rPr>
              <a:t>), and the capacitance level (</a:t>
            </a:r>
            <a:r>
              <a:rPr lang="en-US" sz="2000" b="1" i="1" dirty="0">
                <a:solidFill>
                  <a:srgbClr val="0000CC"/>
                </a:solidFill>
              </a:rPr>
              <a:t>C</a:t>
            </a:r>
            <a:r>
              <a:rPr lang="en-US" sz="2000" b="1" dirty="0">
                <a:solidFill>
                  <a:srgbClr val="FF0000"/>
                </a:solidFill>
              </a:rPr>
              <a:t>)</a:t>
            </a:r>
            <a:r>
              <a:rPr lang="en-US" sz="2000" dirty="0"/>
              <a:t>:</a:t>
            </a:r>
          </a:p>
        </p:txBody>
      </p:sp>
      <p:pic>
        <p:nvPicPr>
          <p:cNvPr id="18" name="Picture 17"/>
          <p:cNvPicPr>
            <a:picLocks noChangeAspect="1"/>
          </p:cNvPicPr>
          <p:nvPr/>
        </p:nvPicPr>
        <p:blipFill>
          <a:blip r:embed="rId3"/>
          <a:stretch>
            <a:fillRect/>
          </a:stretch>
        </p:blipFill>
        <p:spPr>
          <a:xfrm>
            <a:off x="9142495" y="3401429"/>
            <a:ext cx="2456882" cy="2926080"/>
          </a:xfrm>
          <a:prstGeom prst="rect">
            <a:avLst/>
          </a:prstGeom>
        </p:spPr>
      </p:pic>
      <p:pic>
        <p:nvPicPr>
          <p:cNvPr id="21" name="Picture 20"/>
          <p:cNvPicPr>
            <a:picLocks noChangeAspect="1"/>
          </p:cNvPicPr>
          <p:nvPr/>
        </p:nvPicPr>
        <p:blipFill>
          <a:blip r:embed="rId4"/>
          <a:stretch>
            <a:fillRect/>
          </a:stretch>
        </p:blipFill>
        <p:spPr>
          <a:xfrm>
            <a:off x="4814968" y="4606081"/>
            <a:ext cx="4128700" cy="1554480"/>
          </a:xfrm>
          <a:prstGeom prst="rect">
            <a:avLst/>
          </a:prstGeom>
        </p:spPr>
      </p:pic>
      <p:sp>
        <p:nvSpPr>
          <p:cNvPr id="22" name="TextBox 21">
            <a:extLst>
              <a:ext uri="{FF2B5EF4-FFF2-40B4-BE49-F238E27FC236}">
                <a16:creationId xmlns:a16="http://schemas.microsoft.com/office/drawing/2014/main" id="{23028760-F4EE-4470-AEFC-1CBC6B2D100C}"/>
              </a:ext>
            </a:extLst>
          </p:cNvPr>
          <p:cNvSpPr txBox="1"/>
          <p:nvPr/>
        </p:nvSpPr>
        <p:spPr>
          <a:xfrm>
            <a:off x="463854" y="4829058"/>
            <a:ext cx="4070399" cy="1323439"/>
          </a:xfrm>
          <a:prstGeom prst="rect">
            <a:avLst/>
          </a:prstGeom>
          <a:noFill/>
        </p:spPr>
        <p:txBody>
          <a:bodyPr wrap="square">
            <a:spAutoFit/>
          </a:bodyPr>
          <a:lstStyle/>
          <a:p>
            <a:pPr algn="just"/>
            <a:r>
              <a:rPr lang="en-US" sz="2000" b="1" dirty="0">
                <a:solidFill>
                  <a:srgbClr val="0000CC"/>
                </a:solidFill>
              </a:rPr>
              <a:t>Capacitance</a:t>
            </a:r>
            <a:r>
              <a:rPr lang="en-US" sz="2000" b="1" dirty="0"/>
              <a:t> is the ratio of the charge (</a:t>
            </a:r>
            <a:r>
              <a:rPr lang="en-US" sz="2000" b="1" i="1" dirty="0"/>
              <a:t>Q</a:t>
            </a:r>
            <a:r>
              <a:rPr lang="en-US" sz="2000" b="1" dirty="0"/>
              <a:t>) in one plate of a capacitor to the voltage difference (</a:t>
            </a:r>
            <a:r>
              <a:rPr lang="en-US" sz="2000" b="1" i="1" dirty="0"/>
              <a:t>V</a:t>
            </a:r>
            <a:r>
              <a:rPr lang="en-US" sz="2000" b="1" dirty="0"/>
              <a:t>) between the two plates.</a:t>
            </a:r>
          </a:p>
        </p:txBody>
      </p:sp>
    </p:spTree>
    <p:extLst>
      <p:ext uri="{BB962C8B-B14F-4D97-AF65-F5344CB8AC3E}">
        <p14:creationId xmlns:p14="http://schemas.microsoft.com/office/powerpoint/2010/main" val="332243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4</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95EF508-C196-42E4-BA91-CE9BEFD59E7D}"/>
              </a:ext>
            </a:extLst>
          </p:cNvPr>
          <p:cNvSpPr txBox="1"/>
          <p:nvPr/>
        </p:nvSpPr>
        <p:spPr>
          <a:xfrm>
            <a:off x="186635" y="199078"/>
            <a:ext cx="11648314" cy="677108"/>
          </a:xfrm>
          <a:prstGeom prst="rect">
            <a:avLst/>
          </a:prstGeom>
          <a:noFill/>
          <a:ln>
            <a:solidFill>
              <a:srgbClr val="0000CC"/>
            </a:solidFill>
          </a:ln>
        </p:spPr>
        <p:txBody>
          <a:bodyPr wrap="square" rtlCol="0">
            <a:spAutoFit/>
          </a:bodyPr>
          <a:lstStyle/>
          <a:p>
            <a:pPr algn="just">
              <a:spcAft>
                <a:spcPts val="600"/>
              </a:spcAft>
            </a:pPr>
            <a:r>
              <a:rPr lang="en-US" sz="2000" b="1" dirty="0">
                <a:solidFill>
                  <a:srgbClr val="0000CC"/>
                </a:solidFill>
              </a:rPr>
              <a:t>Problem 3</a:t>
            </a:r>
            <a:r>
              <a:rPr lang="en-US" sz="2000" b="1" dirty="0"/>
              <a:t> </a:t>
            </a:r>
            <a:r>
              <a:rPr lang="en-US" b="1" dirty="0"/>
              <a:t>[</a:t>
            </a:r>
            <a:r>
              <a:rPr lang="en-US" dirty="0"/>
              <a:t>P453</a:t>
            </a:r>
            <a:r>
              <a:rPr lang="en-US" b="1" dirty="0"/>
              <a:t>] </a:t>
            </a:r>
            <a:r>
              <a:rPr lang="en-US" dirty="0"/>
              <a:t>Find the capacitance of a parallel plate capacitor if 1200 µC of charge are deposited on its plates when 10 V are applied across the plates.</a:t>
            </a:r>
            <a:endParaRPr lang="en-US" sz="2800" dirty="0">
              <a:solidFill>
                <a:srgbClr val="0066FF"/>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695EF508-C196-42E4-BA91-CE9BEFD59E7D}"/>
              </a:ext>
            </a:extLst>
          </p:cNvPr>
          <p:cNvSpPr txBox="1"/>
          <p:nvPr/>
        </p:nvSpPr>
        <p:spPr>
          <a:xfrm>
            <a:off x="299847" y="2872606"/>
            <a:ext cx="11648314" cy="677108"/>
          </a:xfrm>
          <a:prstGeom prst="rect">
            <a:avLst/>
          </a:prstGeom>
          <a:noFill/>
          <a:ln>
            <a:solidFill>
              <a:srgbClr val="0000CC"/>
            </a:solidFill>
          </a:ln>
        </p:spPr>
        <p:txBody>
          <a:bodyPr wrap="square" rtlCol="0">
            <a:spAutoFit/>
          </a:bodyPr>
          <a:lstStyle/>
          <a:p>
            <a:pPr algn="just">
              <a:spcAft>
                <a:spcPts val="600"/>
              </a:spcAft>
            </a:pPr>
            <a:r>
              <a:rPr lang="en-US" sz="2000" b="1" dirty="0">
                <a:solidFill>
                  <a:srgbClr val="0000CC"/>
                </a:solidFill>
              </a:rPr>
              <a:t>Problem 4</a:t>
            </a:r>
            <a:r>
              <a:rPr lang="en-US" sz="2000" b="1" dirty="0"/>
              <a:t> </a:t>
            </a:r>
            <a:r>
              <a:rPr lang="en-US" b="1" dirty="0"/>
              <a:t>[</a:t>
            </a:r>
            <a:r>
              <a:rPr lang="en-US" dirty="0"/>
              <a:t>P453</a:t>
            </a:r>
            <a:r>
              <a:rPr lang="en-US" b="1" dirty="0"/>
              <a:t>] </a:t>
            </a:r>
            <a:r>
              <a:rPr lang="en-US" dirty="0"/>
              <a:t>How much charge is deposited on the plates of a 0.15 µF capacitor if 45 V are applied across the capacitor? </a:t>
            </a:r>
            <a:endParaRPr lang="en-US" sz="2800" dirty="0">
              <a:solidFill>
                <a:srgbClr val="0066FF"/>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E1C7F7A-A056-44BF-ADA2-DA0DC14520A1}"/>
              </a:ext>
            </a:extLst>
          </p:cNvPr>
          <p:cNvSpPr txBox="1"/>
          <p:nvPr/>
        </p:nvSpPr>
        <p:spPr>
          <a:xfrm>
            <a:off x="8164286" y="5793009"/>
            <a:ext cx="3607109" cy="461665"/>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400" b="1" i="0" dirty="0">
                <a:solidFill>
                  <a:srgbClr val="FF0066"/>
                </a:solidFill>
                <a:effectLst/>
              </a:rPr>
              <a:t>Practice </a:t>
            </a:r>
            <a:r>
              <a:rPr lang="en-US" sz="2400" b="1" i="0" dirty="0">
                <a:solidFill>
                  <a:srgbClr val="0000CC"/>
                </a:solidFill>
                <a:effectLst/>
              </a:rPr>
              <a:t>Example 10.1</a:t>
            </a:r>
            <a:endParaRPr lang="en-US" sz="2400" b="0" i="0" dirty="0">
              <a:solidFill>
                <a:srgbClr val="0000CC"/>
              </a:solidFill>
              <a:effectLst/>
            </a:endParaRPr>
          </a:p>
        </p:txBody>
      </p:sp>
      <p:graphicFrame>
        <p:nvGraphicFramePr>
          <p:cNvPr id="7" name="Object 6"/>
          <p:cNvGraphicFramePr>
            <a:graphicFrameLocks noChangeAspect="1"/>
          </p:cNvGraphicFramePr>
          <p:nvPr/>
        </p:nvGraphicFramePr>
        <p:xfrm>
          <a:off x="3398293" y="1931891"/>
          <a:ext cx="685800" cy="609600"/>
        </p:xfrm>
        <a:graphic>
          <a:graphicData uri="http://schemas.openxmlformats.org/presentationml/2006/ole">
            <mc:AlternateContent xmlns:mc="http://schemas.openxmlformats.org/markup-compatibility/2006">
              <mc:Choice xmlns:v="urn:schemas-microsoft-com:vml" Requires="v">
                <p:oleObj spid="_x0000_s3129" name="Equation" r:id="rId3" imgW="685800" imgH="609480" progId="Equation.3">
                  <p:embed/>
                </p:oleObj>
              </mc:Choice>
              <mc:Fallback>
                <p:oleObj name="Equation" r:id="rId3" imgW="685800" imgH="609480" progId="Equation.3">
                  <p:embed/>
                  <p:pic>
                    <p:nvPicPr>
                      <p:cNvPr id="7" name="Object 6"/>
                      <p:cNvPicPr/>
                      <p:nvPr/>
                    </p:nvPicPr>
                    <p:blipFill>
                      <a:blip r:embed="rId4"/>
                      <a:stretch>
                        <a:fillRect/>
                      </a:stretch>
                    </p:blipFill>
                    <p:spPr>
                      <a:xfrm>
                        <a:off x="3398293" y="1931891"/>
                        <a:ext cx="685800" cy="60960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695EF508-C196-42E4-BA91-CE9BEFD59E7D}"/>
              </a:ext>
            </a:extLst>
          </p:cNvPr>
          <p:cNvSpPr txBox="1"/>
          <p:nvPr/>
        </p:nvSpPr>
        <p:spPr>
          <a:xfrm>
            <a:off x="693808" y="989208"/>
            <a:ext cx="5604004" cy="400110"/>
          </a:xfrm>
          <a:prstGeom prst="rect">
            <a:avLst/>
          </a:prstGeom>
          <a:noFill/>
          <a:ln>
            <a:noFill/>
          </a:ln>
        </p:spPr>
        <p:txBody>
          <a:bodyPr wrap="square" rtlCol="0">
            <a:spAutoFit/>
          </a:bodyPr>
          <a:lstStyle/>
          <a:p>
            <a:pPr algn="just">
              <a:spcAft>
                <a:spcPts val="600"/>
              </a:spcAft>
            </a:pPr>
            <a:r>
              <a:rPr lang="en-US" sz="2000" b="1" dirty="0">
                <a:solidFill>
                  <a:srgbClr val="0000CC"/>
                </a:solidFill>
              </a:rPr>
              <a:t>Solution</a:t>
            </a:r>
            <a:r>
              <a:rPr lang="en-US" sz="2000" b="1" dirty="0"/>
              <a:t>:</a:t>
            </a:r>
            <a:r>
              <a:rPr lang="en-US" sz="2000" dirty="0"/>
              <a:t> </a:t>
            </a:r>
            <a:r>
              <a:rPr lang="en-US" sz="2000" i="1" dirty="0"/>
              <a:t>Q</a:t>
            </a:r>
            <a:r>
              <a:rPr lang="en-US" sz="2000" dirty="0"/>
              <a:t> = 1200 µC = 1200</a:t>
            </a:r>
            <a:r>
              <a:rPr lang="en-US" sz="2000" dirty="0">
                <a:sym typeface="Symbol" panose="05050102010706020507" pitchFamily="18" charset="2"/>
              </a:rPr>
              <a:t>10</a:t>
            </a:r>
            <a:r>
              <a:rPr lang="en-US" sz="2000" baseline="30000" dirty="0">
                <a:sym typeface="Symbol" panose="05050102010706020507" pitchFamily="18" charset="2"/>
              </a:rPr>
              <a:t>6</a:t>
            </a:r>
            <a:r>
              <a:rPr lang="en-US" sz="2000" dirty="0"/>
              <a:t> µC, </a:t>
            </a:r>
            <a:r>
              <a:rPr lang="en-US" sz="2000" i="1" dirty="0"/>
              <a:t>V</a:t>
            </a:r>
            <a:r>
              <a:rPr lang="en-US" sz="2000" dirty="0"/>
              <a:t> = 10 V</a:t>
            </a:r>
            <a:endParaRPr lang="en-US" sz="2000" dirty="0">
              <a:solidFill>
                <a:srgbClr val="0066FF"/>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695EF508-C196-42E4-BA91-CE9BEFD59E7D}"/>
              </a:ext>
            </a:extLst>
          </p:cNvPr>
          <p:cNvSpPr txBox="1"/>
          <p:nvPr/>
        </p:nvSpPr>
        <p:spPr>
          <a:xfrm>
            <a:off x="1640809" y="1533727"/>
            <a:ext cx="1757484" cy="400110"/>
          </a:xfrm>
          <a:prstGeom prst="rect">
            <a:avLst/>
          </a:prstGeom>
          <a:noFill/>
          <a:ln>
            <a:noFill/>
          </a:ln>
        </p:spPr>
        <p:txBody>
          <a:bodyPr wrap="square" rtlCol="0">
            <a:spAutoFit/>
          </a:bodyPr>
          <a:lstStyle/>
          <a:p>
            <a:pPr algn="just">
              <a:spcAft>
                <a:spcPts val="600"/>
              </a:spcAft>
            </a:pPr>
            <a:r>
              <a:rPr lang="en-US" sz="2000" dirty="0"/>
              <a:t>We know that:</a:t>
            </a:r>
            <a:endParaRPr lang="en-US" sz="2000" dirty="0">
              <a:solidFill>
                <a:srgbClr val="0066FF"/>
              </a:solidFill>
              <a:latin typeface="Times New Roman" pitchFamily="18" charset="0"/>
              <a:cs typeface="Times New Roman" pitchFamily="18" charset="0"/>
            </a:endParaRPr>
          </a:p>
        </p:txBody>
      </p:sp>
      <p:graphicFrame>
        <p:nvGraphicFramePr>
          <p:cNvPr id="10" name="Object 9"/>
          <p:cNvGraphicFramePr>
            <a:graphicFrameLocks noChangeAspect="1"/>
          </p:cNvGraphicFramePr>
          <p:nvPr/>
        </p:nvGraphicFramePr>
        <p:xfrm>
          <a:off x="4187036" y="1849341"/>
          <a:ext cx="4381500" cy="774700"/>
        </p:xfrm>
        <a:graphic>
          <a:graphicData uri="http://schemas.openxmlformats.org/presentationml/2006/ole">
            <mc:AlternateContent xmlns:mc="http://schemas.openxmlformats.org/markup-compatibility/2006">
              <mc:Choice xmlns:v="urn:schemas-microsoft-com:vml" Requires="v">
                <p:oleObj spid="_x0000_s3130" name="Equation" r:id="rId5" imgW="4381200" imgH="774360" progId="Equation.3">
                  <p:embed/>
                </p:oleObj>
              </mc:Choice>
              <mc:Fallback>
                <p:oleObj name="Equation" r:id="rId5" imgW="4381200" imgH="774360" progId="Equation.3">
                  <p:embed/>
                  <p:pic>
                    <p:nvPicPr>
                      <p:cNvPr id="10" name="Object 9"/>
                      <p:cNvPicPr/>
                      <p:nvPr/>
                    </p:nvPicPr>
                    <p:blipFill>
                      <a:blip r:embed="rId6"/>
                      <a:stretch>
                        <a:fillRect/>
                      </a:stretch>
                    </p:blipFill>
                    <p:spPr>
                      <a:xfrm>
                        <a:off x="4187036" y="1849341"/>
                        <a:ext cx="4381500" cy="774700"/>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695EF508-C196-42E4-BA91-CE9BEFD59E7D}"/>
              </a:ext>
            </a:extLst>
          </p:cNvPr>
          <p:cNvSpPr txBox="1"/>
          <p:nvPr/>
        </p:nvSpPr>
        <p:spPr>
          <a:xfrm>
            <a:off x="693808" y="3707219"/>
            <a:ext cx="5604004" cy="400110"/>
          </a:xfrm>
          <a:prstGeom prst="rect">
            <a:avLst/>
          </a:prstGeom>
          <a:noFill/>
          <a:ln>
            <a:noFill/>
          </a:ln>
        </p:spPr>
        <p:txBody>
          <a:bodyPr wrap="square" rtlCol="0">
            <a:spAutoFit/>
          </a:bodyPr>
          <a:lstStyle/>
          <a:p>
            <a:pPr algn="just">
              <a:spcAft>
                <a:spcPts val="600"/>
              </a:spcAft>
            </a:pPr>
            <a:r>
              <a:rPr lang="en-US" sz="2000" b="1" dirty="0">
                <a:solidFill>
                  <a:srgbClr val="0000CC"/>
                </a:solidFill>
              </a:rPr>
              <a:t>Solution</a:t>
            </a:r>
            <a:r>
              <a:rPr lang="en-US" sz="2000" b="1" dirty="0"/>
              <a:t>:</a:t>
            </a:r>
            <a:r>
              <a:rPr lang="en-US" sz="2000" dirty="0"/>
              <a:t> </a:t>
            </a:r>
            <a:r>
              <a:rPr lang="en-US" sz="2000" i="1" dirty="0"/>
              <a:t>C</a:t>
            </a:r>
            <a:r>
              <a:rPr lang="en-US" sz="2000" dirty="0"/>
              <a:t> = 0.15 µF = 0.15 </a:t>
            </a:r>
            <a:r>
              <a:rPr lang="en-US" sz="2000" dirty="0">
                <a:sym typeface="Symbol" panose="05050102010706020507" pitchFamily="18" charset="2"/>
              </a:rPr>
              <a:t>10</a:t>
            </a:r>
            <a:r>
              <a:rPr lang="en-US" sz="2000" baseline="30000" dirty="0">
                <a:sym typeface="Symbol" panose="05050102010706020507" pitchFamily="18" charset="2"/>
              </a:rPr>
              <a:t>6</a:t>
            </a:r>
            <a:r>
              <a:rPr lang="en-US" sz="2000" dirty="0"/>
              <a:t> µF, </a:t>
            </a:r>
            <a:r>
              <a:rPr lang="en-US" sz="2000" i="1" dirty="0"/>
              <a:t>V</a:t>
            </a:r>
            <a:r>
              <a:rPr lang="en-US" sz="2000" dirty="0"/>
              <a:t> = 45 V</a:t>
            </a:r>
            <a:endParaRPr lang="en-US" sz="2000" dirty="0">
              <a:solidFill>
                <a:srgbClr val="0066FF"/>
              </a:solidFill>
              <a:latin typeface="Times New Roman" pitchFamily="18" charset="0"/>
              <a:cs typeface="Times New Roman" pitchFamily="18" charset="0"/>
            </a:endParaRPr>
          </a:p>
        </p:txBody>
      </p:sp>
      <p:graphicFrame>
        <p:nvGraphicFramePr>
          <p:cNvPr id="12" name="Object 11"/>
          <p:cNvGraphicFramePr>
            <a:graphicFrameLocks noChangeAspect="1"/>
          </p:cNvGraphicFramePr>
          <p:nvPr/>
        </p:nvGraphicFramePr>
        <p:xfrm>
          <a:off x="3582669" y="4180859"/>
          <a:ext cx="685800" cy="609600"/>
        </p:xfrm>
        <a:graphic>
          <a:graphicData uri="http://schemas.openxmlformats.org/presentationml/2006/ole">
            <mc:AlternateContent xmlns:mc="http://schemas.openxmlformats.org/markup-compatibility/2006">
              <mc:Choice xmlns:v="urn:schemas-microsoft-com:vml" Requires="v">
                <p:oleObj spid="_x0000_s3131" name="Equation" r:id="rId7" imgW="685800" imgH="609480" progId="Equation.3">
                  <p:embed/>
                </p:oleObj>
              </mc:Choice>
              <mc:Fallback>
                <p:oleObj name="Equation" r:id="rId7" imgW="685800" imgH="609480" progId="Equation.3">
                  <p:embed/>
                  <p:pic>
                    <p:nvPicPr>
                      <p:cNvPr id="12" name="Object 11"/>
                      <p:cNvPicPr/>
                      <p:nvPr/>
                    </p:nvPicPr>
                    <p:blipFill>
                      <a:blip r:embed="rId4"/>
                      <a:stretch>
                        <a:fillRect/>
                      </a:stretch>
                    </p:blipFill>
                    <p:spPr>
                      <a:xfrm>
                        <a:off x="3582669" y="4180859"/>
                        <a:ext cx="685800" cy="60960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695EF508-C196-42E4-BA91-CE9BEFD59E7D}"/>
              </a:ext>
            </a:extLst>
          </p:cNvPr>
          <p:cNvSpPr txBox="1"/>
          <p:nvPr/>
        </p:nvSpPr>
        <p:spPr>
          <a:xfrm>
            <a:off x="1758765" y="4264834"/>
            <a:ext cx="1757484" cy="400110"/>
          </a:xfrm>
          <a:prstGeom prst="rect">
            <a:avLst/>
          </a:prstGeom>
          <a:noFill/>
          <a:ln>
            <a:noFill/>
          </a:ln>
        </p:spPr>
        <p:txBody>
          <a:bodyPr wrap="square" rtlCol="0">
            <a:spAutoFit/>
          </a:bodyPr>
          <a:lstStyle/>
          <a:p>
            <a:pPr algn="just">
              <a:spcAft>
                <a:spcPts val="600"/>
              </a:spcAft>
            </a:pPr>
            <a:r>
              <a:rPr lang="en-US" sz="2000" dirty="0"/>
              <a:t>We know that:</a:t>
            </a:r>
            <a:endParaRPr lang="en-US" sz="2000" dirty="0">
              <a:solidFill>
                <a:srgbClr val="0066FF"/>
              </a:solidFill>
              <a:latin typeface="Times New Roman" pitchFamily="18" charset="0"/>
              <a:cs typeface="Times New Roman" pitchFamily="18" charset="0"/>
            </a:endParaRPr>
          </a:p>
        </p:txBody>
      </p:sp>
      <p:graphicFrame>
        <p:nvGraphicFramePr>
          <p:cNvPr id="14" name="Object 13"/>
          <p:cNvGraphicFramePr>
            <a:graphicFrameLocks noChangeAspect="1"/>
          </p:cNvGraphicFramePr>
          <p:nvPr/>
        </p:nvGraphicFramePr>
        <p:xfrm>
          <a:off x="3106193" y="5033002"/>
          <a:ext cx="1270000" cy="292100"/>
        </p:xfrm>
        <a:graphic>
          <a:graphicData uri="http://schemas.openxmlformats.org/presentationml/2006/ole">
            <mc:AlternateContent xmlns:mc="http://schemas.openxmlformats.org/markup-compatibility/2006">
              <mc:Choice xmlns:v="urn:schemas-microsoft-com:vml" Requires="v">
                <p:oleObj spid="_x0000_s3132" name="Equation" r:id="rId8" imgW="1269720" imgH="291960" progId="Equation.3">
                  <p:embed/>
                </p:oleObj>
              </mc:Choice>
              <mc:Fallback>
                <p:oleObj name="Equation" r:id="rId8" imgW="1269720" imgH="291960" progId="Equation.3">
                  <p:embed/>
                  <p:pic>
                    <p:nvPicPr>
                      <p:cNvPr id="14" name="Object 13"/>
                      <p:cNvPicPr/>
                      <p:nvPr/>
                    </p:nvPicPr>
                    <p:blipFill>
                      <a:blip r:embed="rId9"/>
                      <a:stretch>
                        <a:fillRect/>
                      </a:stretch>
                    </p:blipFill>
                    <p:spPr>
                      <a:xfrm>
                        <a:off x="3106193" y="5033002"/>
                        <a:ext cx="1270000" cy="292100"/>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4376193" y="4893462"/>
          <a:ext cx="5359400" cy="406400"/>
        </p:xfrm>
        <a:graphic>
          <a:graphicData uri="http://schemas.openxmlformats.org/presentationml/2006/ole">
            <mc:AlternateContent xmlns:mc="http://schemas.openxmlformats.org/markup-compatibility/2006">
              <mc:Choice xmlns:v="urn:schemas-microsoft-com:vml" Requires="v">
                <p:oleObj spid="_x0000_s3133" name="Equation" r:id="rId10" imgW="5359320" imgH="406080" progId="Equation.3">
                  <p:embed/>
                </p:oleObj>
              </mc:Choice>
              <mc:Fallback>
                <p:oleObj name="Equation" r:id="rId10" imgW="5359320" imgH="406080" progId="Equation.3">
                  <p:embed/>
                  <p:pic>
                    <p:nvPicPr>
                      <p:cNvPr id="15" name="Object 14"/>
                      <p:cNvPicPr/>
                      <p:nvPr/>
                    </p:nvPicPr>
                    <p:blipFill>
                      <a:blip r:embed="rId11"/>
                      <a:stretch>
                        <a:fillRect/>
                      </a:stretch>
                    </p:blipFill>
                    <p:spPr>
                      <a:xfrm>
                        <a:off x="4376193" y="4893462"/>
                        <a:ext cx="5359400" cy="406400"/>
                      </a:xfrm>
                      <a:prstGeom prst="rect">
                        <a:avLst/>
                      </a:prstGeom>
                    </p:spPr>
                  </p:pic>
                </p:oleObj>
              </mc:Fallback>
            </mc:AlternateContent>
          </a:graphicData>
        </a:graphic>
      </p:graphicFrame>
      <p:pic>
        <p:nvPicPr>
          <p:cNvPr id="17" name="Picture 16">
            <a:extLst>
              <a:ext uri="{FF2B5EF4-FFF2-40B4-BE49-F238E27FC236}">
                <a16:creationId xmlns:a16="http://schemas.microsoft.com/office/drawing/2014/main" id="{AE79C5BD-FF2F-4AA3-B8F7-03EEF12D1FAE}"/>
              </a:ext>
            </a:extLst>
          </p:cNvPr>
          <p:cNvPicPr>
            <a:picLocks noChangeAspect="1"/>
          </p:cNvPicPr>
          <p:nvPr/>
        </p:nvPicPr>
        <p:blipFill>
          <a:blip r:embed="rId12"/>
          <a:stretch>
            <a:fillRect/>
          </a:stretch>
        </p:blipFill>
        <p:spPr>
          <a:xfrm>
            <a:off x="4707618" y="5435404"/>
            <a:ext cx="2171700" cy="866775"/>
          </a:xfrm>
          <a:prstGeom prst="rect">
            <a:avLst/>
          </a:prstGeom>
        </p:spPr>
      </p:pic>
    </p:spTree>
    <p:extLst>
      <p:ext uri="{BB962C8B-B14F-4D97-AF65-F5344CB8AC3E}">
        <p14:creationId xmlns:p14="http://schemas.microsoft.com/office/powerpoint/2010/main" val="355536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22042" y="314866"/>
            <a:ext cx="6505283" cy="646331"/>
          </a:xfrm>
          <a:prstGeom prst="rect">
            <a:avLst/>
          </a:prstGeom>
          <a:ln w="50800">
            <a:solidFill>
              <a:srgbClr val="0000CC"/>
            </a:solidFill>
          </a:ln>
        </p:spPr>
        <p:txBody>
          <a:bodyPr wrap="square">
            <a:spAutoFit/>
          </a:bodyPr>
          <a:lstStyle/>
          <a:p>
            <a:pPr algn="ctr"/>
            <a:r>
              <a:rPr lang="it-IT" sz="36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Different Types of Capacitors</a:t>
            </a:r>
          </a:p>
        </p:txBody>
      </p:sp>
      <p:pic>
        <p:nvPicPr>
          <p:cNvPr id="7" name="Picture 6"/>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89119" y="1310814"/>
            <a:ext cx="6675120" cy="5212080"/>
          </a:xfrm>
          <a:prstGeom prst="rect">
            <a:avLst/>
          </a:prstGeom>
          <a:noFill/>
          <a:ln w="38100">
            <a:solidFill>
              <a:srgbClr val="FF0000"/>
            </a:solidFill>
          </a:ln>
        </p:spPr>
      </p:pic>
      <p:sp>
        <p:nvSpPr>
          <p:cNvPr id="4" name="Rectangle 3">
            <a:extLst>
              <a:ext uri="{FF2B5EF4-FFF2-40B4-BE49-F238E27FC236}">
                <a16:creationId xmlns:a16="http://schemas.microsoft.com/office/drawing/2014/main" id="{F02A288F-5EDF-4EF6-B50E-4E3DE1CD7B61}"/>
              </a:ext>
            </a:extLst>
          </p:cNvPr>
          <p:cNvSpPr/>
          <p:nvPr/>
        </p:nvSpPr>
        <p:spPr>
          <a:xfrm>
            <a:off x="7368209" y="1317801"/>
            <a:ext cx="4334672" cy="5262979"/>
          </a:xfrm>
          <a:prstGeom prst="rect">
            <a:avLst/>
          </a:prstGeom>
          <a:ln w="50800">
            <a:solidFill>
              <a:srgbClr val="0000CC"/>
            </a:solidFill>
          </a:ln>
        </p:spPr>
        <p:txBody>
          <a:bodyPr wrap="square">
            <a:spAutoFit/>
          </a:bodyPr>
          <a:lstStyle/>
          <a:p>
            <a:pPr algn="just"/>
            <a:r>
              <a:rPr lang="it-IT" sz="28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Applications of Capacitor:</a:t>
            </a:r>
            <a:endParaRPr lang="it-IT" sz="36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endParaRP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Limit rate of change of voltage</a:t>
            </a: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Radio Receiver</a:t>
            </a: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Block dc</a:t>
            </a: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Pass ac</a:t>
            </a: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Shift phase</a:t>
            </a: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Store energy</a:t>
            </a: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Start motors</a:t>
            </a: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Suppress noise</a:t>
            </a: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Filter Circuits</a:t>
            </a:r>
          </a:p>
          <a:p>
            <a:pPr marL="514350" indent="-514350" algn="just">
              <a:buAutoNum type="arabicPeriod"/>
            </a:pPr>
            <a:r>
              <a:rPr lang="en-US" sz="2800" b="1" dirty="0">
                <a:solidFill>
                  <a:srgbClr val="0000CC"/>
                </a:soli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Improve power factor</a:t>
            </a:r>
          </a:p>
        </p:txBody>
      </p:sp>
    </p:spTree>
    <p:extLst>
      <p:ext uri="{BB962C8B-B14F-4D97-AF65-F5344CB8AC3E}">
        <p14:creationId xmlns:p14="http://schemas.microsoft.com/office/powerpoint/2010/main" val="169935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6</a:t>
            </a:fld>
            <a:endParaRPr lang="en-US" sz="2000" b="1" dirty="0">
              <a:solidFill>
                <a:schemeClr val="bg1"/>
              </a:solidFill>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id="{88B02DB0-4BF0-49C3-BCC8-8C1880DFEE7B}"/>
              </a:ext>
            </a:extLst>
          </p:cNvPr>
          <p:cNvSpPr/>
          <p:nvPr/>
        </p:nvSpPr>
        <p:spPr>
          <a:xfrm>
            <a:off x="2770496" y="221595"/>
            <a:ext cx="7096835"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Capacitance Based on Physical Dimension</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15" name="TextBox 14">
            <a:extLst>
              <a:ext uri="{FF2B5EF4-FFF2-40B4-BE49-F238E27FC236}">
                <a16:creationId xmlns:a16="http://schemas.microsoft.com/office/drawing/2014/main" id="{695EF508-C196-42E4-BA91-CE9BEFD59E7D}"/>
              </a:ext>
            </a:extLst>
          </p:cNvPr>
          <p:cNvSpPr txBox="1"/>
          <p:nvPr/>
        </p:nvSpPr>
        <p:spPr>
          <a:xfrm>
            <a:off x="291138" y="760780"/>
            <a:ext cx="3939668" cy="400110"/>
          </a:xfrm>
          <a:prstGeom prst="rect">
            <a:avLst/>
          </a:prstGeom>
          <a:noFill/>
        </p:spPr>
        <p:txBody>
          <a:bodyPr wrap="square" rtlCol="0">
            <a:spAutoFit/>
          </a:bodyPr>
          <a:lstStyle/>
          <a:p>
            <a:pPr algn="just">
              <a:spcAft>
                <a:spcPts val="600"/>
              </a:spcAft>
            </a:pPr>
            <a:r>
              <a:rPr lang="en-US" sz="2000" b="1" dirty="0">
                <a:solidFill>
                  <a:srgbClr val="0066FF"/>
                </a:solidFill>
                <a:latin typeface="Times New Roman" pitchFamily="18" charset="0"/>
                <a:cs typeface="Times New Roman" pitchFamily="18" charset="0"/>
              </a:rPr>
              <a:t>Equation of Capacitance</a:t>
            </a:r>
            <a:r>
              <a:rPr lang="en-US" sz="2000" dirty="0">
                <a:solidFill>
                  <a:srgbClr val="0066FF"/>
                </a:solidFill>
                <a:latin typeface="Times New Roman" pitchFamily="18" charset="0"/>
                <a:cs typeface="Times New Roman" pitchFamily="18" charset="0"/>
              </a:rPr>
              <a:t>:</a:t>
            </a:r>
          </a:p>
        </p:txBody>
      </p:sp>
      <p:pic>
        <p:nvPicPr>
          <p:cNvPr id="4" name="Picture 3"/>
          <p:cNvPicPr>
            <a:picLocks noChangeAspect="1"/>
          </p:cNvPicPr>
          <p:nvPr/>
        </p:nvPicPr>
        <p:blipFill>
          <a:blip r:embed="rId2"/>
          <a:stretch>
            <a:fillRect/>
          </a:stretch>
        </p:blipFill>
        <p:spPr>
          <a:xfrm>
            <a:off x="6489380" y="3030247"/>
            <a:ext cx="4808303" cy="3287221"/>
          </a:xfrm>
          <a:prstGeom prst="rect">
            <a:avLst/>
          </a:prstGeom>
        </p:spPr>
      </p:pic>
      <p:sp>
        <p:nvSpPr>
          <p:cNvPr id="20" name="TextBox 19">
            <a:extLst>
              <a:ext uri="{FF2B5EF4-FFF2-40B4-BE49-F238E27FC236}">
                <a16:creationId xmlns:a16="http://schemas.microsoft.com/office/drawing/2014/main" id="{23028760-F4EE-4470-AEFC-1CBC6B2D100C}"/>
              </a:ext>
            </a:extLst>
          </p:cNvPr>
          <p:cNvSpPr txBox="1"/>
          <p:nvPr/>
        </p:nvSpPr>
        <p:spPr>
          <a:xfrm>
            <a:off x="5732060" y="786906"/>
            <a:ext cx="6096438" cy="1015663"/>
          </a:xfrm>
          <a:prstGeom prst="rect">
            <a:avLst/>
          </a:prstGeom>
          <a:noFill/>
        </p:spPr>
        <p:txBody>
          <a:bodyPr wrap="square">
            <a:spAutoFit/>
          </a:bodyPr>
          <a:lstStyle/>
          <a:p>
            <a:pPr algn="just"/>
            <a:r>
              <a:rPr lang="en-US" sz="2000" dirty="0">
                <a:sym typeface="Symbol" panose="05050102010706020507" pitchFamily="18" charset="2"/>
              </a:rPr>
              <a:t>Let, </a:t>
            </a:r>
            <a:r>
              <a:rPr lang="en-US" sz="2000" i="1" dirty="0">
                <a:sym typeface="Symbol" panose="05050102010706020507" pitchFamily="18" charset="2"/>
              </a:rPr>
              <a:t>C</a:t>
            </a:r>
            <a:r>
              <a:rPr lang="en-US" sz="2000" i="1" baseline="-25000" dirty="0">
                <a:sym typeface="Symbol" panose="05050102010706020507" pitchFamily="18" charset="2"/>
              </a:rPr>
              <a:t>o</a:t>
            </a:r>
            <a:r>
              <a:rPr lang="en-US" sz="2000" dirty="0">
                <a:sym typeface="Symbol" panose="05050102010706020507" pitchFamily="18" charset="2"/>
              </a:rPr>
              <a:t> is the value of capacitance considering air as a dielectric material and </a:t>
            </a:r>
            <a:r>
              <a:rPr lang="en-US" sz="2000" i="1" dirty="0">
                <a:sym typeface="Symbol" panose="05050102010706020507" pitchFamily="18" charset="2"/>
              </a:rPr>
              <a:t>C</a:t>
            </a:r>
            <a:r>
              <a:rPr lang="en-US" sz="2000" dirty="0">
                <a:sym typeface="Symbol" panose="05050102010706020507" pitchFamily="18" charset="2"/>
              </a:rPr>
              <a:t> is the value of capacitance for any other dielectric material, then we have </a:t>
            </a:r>
            <a:endParaRPr lang="en-US" sz="2000" dirty="0"/>
          </a:p>
        </p:txBody>
      </p:sp>
      <p:pic>
        <p:nvPicPr>
          <p:cNvPr id="8" name="Picture 7"/>
          <p:cNvPicPr>
            <a:picLocks noChangeAspect="1"/>
          </p:cNvPicPr>
          <p:nvPr/>
        </p:nvPicPr>
        <p:blipFill>
          <a:blip r:embed="rId3"/>
          <a:stretch>
            <a:fillRect/>
          </a:stretch>
        </p:blipFill>
        <p:spPr>
          <a:xfrm>
            <a:off x="6610086" y="1802569"/>
            <a:ext cx="3213463" cy="548640"/>
          </a:xfrm>
          <a:prstGeom prst="rect">
            <a:avLst/>
          </a:prstGeom>
        </p:spPr>
      </p:pic>
      <p:pic>
        <p:nvPicPr>
          <p:cNvPr id="10" name="Picture 9"/>
          <p:cNvPicPr>
            <a:picLocks noChangeAspect="1"/>
          </p:cNvPicPr>
          <p:nvPr/>
        </p:nvPicPr>
        <p:blipFill>
          <a:blip r:embed="rId4"/>
          <a:stretch>
            <a:fillRect/>
          </a:stretch>
        </p:blipFill>
        <p:spPr>
          <a:xfrm>
            <a:off x="1477198" y="4501732"/>
            <a:ext cx="3476018" cy="1828800"/>
          </a:xfrm>
          <a:prstGeom prst="rect">
            <a:avLst/>
          </a:prstGeom>
        </p:spPr>
      </p:pic>
      <p:pic>
        <p:nvPicPr>
          <p:cNvPr id="21" name="Picture 20"/>
          <p:cNvPicPr>
            <a:picLocks noChangeAspect="1"/>
          </p:cNvPicPr>
          <p:nvPr/>
        </p:nvPicPr>
        <p:blipFill>
          <a:blip r:embed="rId5"/>
          <a:stretch>
            <a:fillRect/>
          </a:stretch>
        </p:blipFill>
        <p:spPr>
          <a:xfrm>
            <a:off x="656070" y="1199938"/>
            <a:ext cx="4314210" cy="2651760"/>
          </a:xfrm>
          <a:prstGeom prst="rect">
            <a:avLst/>
          </a:prstGeom>
        </p:spPr>
      </p:pic>
      <p:sp>
        <p:nvSpPr>
          <p:cNvPr id="22" name="TextBox 21">
            <a:extLst>
              <a:ext uri="{FF2B5EF4-FFF2-40B4-BE49-F238E27FC236}">
                <a16:creationId xmlns:a16="http://schemas.microsoft.com/office/drawing/2014/main" id="{23028760-F4EE-4470-AEFC-1CBC6B2D100C}"/>
              </a:ext>
            </a:extLst>
          </p:cNvPr>
          <p:cNvSpPr txBox="1"/>
          <p:nvPr/>
        </p:nvSpPr>
        <p:spPr>
          <a:xfrm>
            <a:off x="421765" y="3799305"/>
            <a:ext cx="4803374" cy="707886"/>
          </a:xfrm>
          <a:prstGeom prst="rect">
            <a:avLst/>
          </a:prstGeom>
          <a:noFill/>
        </p:spPr>
        <p:txBody>
          <a:bodyPr wrap="square">
            <a:spAutoFit/>
          </a:bodyPr>
          <a:lstStyle/>
          <a:p>
            <a:pPr algn="just"/>
            <a:r>
              <a:rPr lang="en-US" sz="2000" i="1" dirty="0">
                <a:sym typeface="Symbol" panose="05050102010706020507" pitchFamily="18" charset="2"/>
              </a:rPr>
              <a:t></a:t>
            </a:r>
            <a:r>
              <a:rPr lang="en-US" sz="2000" i="1" baseline="-25000" dirty="0"/>
              <a:t>o</a:t>
            </a:r>
            <a:r>
              <a:rPr lang="en-US" sz="2000" dirty="0"/>
              <a:t> = 8.85 </a:t>
            </a:r>
            <a:r>
              <a:rPr lang="en-US" sz="2000" dirty="0">
                <a:sym typeface="Symbol" panose="05050102010706020507" pitchFamily="18" charset="2"/>
              </a:rPr>
              <a:t> 10</a:t>
            </a:r>
            <a:r>
              <a:rPr lang="en-US" sz="2000" baseline="30000" dirty="0">
                <a:sym typeface="Symbol" panose="05050102010706020507" pitchFamily="18" charset="2"/>
              </a:rPr>
              <a:t>12</a:t>
            </a:r>
            <a:r>
              <a:rPr lang="en-US" sz="2000" dirty="0">
                <a:sym typeface="Symbol" panose="05050102010706020507" pitchFamily="18" charset="2"/>
              </a:rPr>
              <a:t> [F/m] and </a:t>
            </a:r>
            <a:r>
              <a:rPr lang="en-US" sz="2000" i="1" dirty="0">
                <a:sym typeface="Symbol" panose="05050102010706020507" pitchFamily="18" charset="2"/>
              </a:rPr>
              <a:t></a:t>
            </a:r>
            <a:r>
              <a:rPr lang="en-US" sz="2000" i="1" baseline="-25000" dirty="0"/>
              <a:t>r  </a:t>
            </a:r>
            <a:r>
              <a:rPr lang="en-US" sz="2000" dirty="0">
                <a:sym typeface="Symbol" panose="05050102010706020507" pitchFamily="18" charset="2"/>
              </a:rPr>
              <a:t>is called the relative </a:t>
            </a:r>
            <a:r>
              <a:rPr lang="en-US" sz="2000" b="1" dirty="0">
                <a:sym typeface="Symbol" panose="05050102010706020507" pitchFamily="18" charset="2"/>
              </a:rPr>
              <a:t>permittivity</a:t>
            </a:r>
            <a:r>
              <a:rPr lang="en-US" sz="2000" dirty="0">
                <a:sym typeface="Symbol" panose="05050102010706020507" pitchFamily="18" charset="2"/>
              </a:rPr>
              <a:t>.</a:t>
            </a:r>
            <a:endParaRPr lang="en-US" sz="2000" dirty="0"/>
          </a:p>
        </p:txBody>
      </p:sp>
      <p:cxnSp>
        <p:nvCxnSpPr>
          <p:cNvPr id="11" name="Straight Connector 10">
            <a:extLst>
              <a:ext uri="{FF2B5EF4-FFF2-40B4-BE49-F238E27FC236}">
                <a16:creationId xmlns:a16="http://schemas.microsoft.com/office/drawing/2014/main" id="{5BEB302C-E21D-4B5C-8092-3A234F9D8196}"/>
              </a:ext>
            </a:extLst>
          </p:cNvPr>
          <p:cNvCxnSpPr/>
          <p:nvPr/>
        </p:nvCxnSpPr>
        <p:spPr>
          <a:xfrm>
            <a:off x="5627550" y="721732"/>
            <a:ext cx="0" cy="566928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a:stretch>
            <a:fillRect/>
          </a:stretch>
        </p:blipFill>
        <p:spPr>
          <a:xfrm>
            <a:off x="6674809" y="2392073"/>
            <a:ext cx="2305050" cy="638175"/>
          </a:xfrm>
          <a:prstGeom prst="rect">
            <a:avLst/>
          </a:prstGeom>
        </p:spPr>
      </p:pic>
    </p:spTree>
    <p:extLst>
      <p:ext uri="{BB962C8B-B14F-4D97-AF65-F5344CB8AC3E}">
        <p14:creationId xmlns:p14="http://schemas.microsoft.com/office/powerpoint/2010/main" val="247670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7</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95EF508-C196-42E4-BA91-CE9BEFD59E7D}"/>
              </a:ext>
            </a:extLst>
          </p:cNvPr>
          <p:cNvSpPr txBox="1"/>
          <p:nvPr/>
        </p:nvSpPr>
        <p:spPr>
          <a:xfrm>
            <a:off x="186635" y="146826"/>
            <a:ext cx="11648314" cy="707886"/>
          </a:xfrm>
          <a:prstGeom prst="rect">
            <a:avLst/>
          </a:prstGeom>
          <a:noFill/>
        </p:spPr>
        <p:txBody>
          <a:bodyPr wrap="square" rtlCol="0">
            <a:spAutoFit/>
          </a:bodyPr>
          <a:lstStyle/>
          <a:p>
            <a:pPr algn="just">
              <a:spcAft>
                <a:spcPts val="600"/>
              </a:spcAft>
            </a:pPr>
            <a:r>
              <a:rPr lang="en-US" sz="2000" b="1" dirty="0">
                <a:solidFill>
                  <a:srgbClr val="0000CC"/>
                </a:solidFill>
              </a:rPr>
              <a:t>EXAMPLE 10.2</a:t>
            </a:r>
            <a:r>
              <a:rPr lang="en-US" sz="2000" b="1" dirty="0"/>
              <a:t> </a:t>
            </a:r>
            <a:r>
              <a:rPr lang="en-US" sz="2000" dirty="0"/>
              <a:t>In Fig. 10.9(a) and (b), if each air capacitor in the left column is changed to the type appearing in the right column, find the new capacitance level. For each change, the other factors remain the same.</a:t>
            </a:r>
            <a:endParaRPr lang="en-US" sz="2800" dirty="0">
              <a:solidFill>
                <a:srgbClr val="0066FF"/>
              </a:solidFill>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635384" y="1414907"/>
            <a:ext cx="3274568" cy="2011680"/>
          </a:xfrm>
          <a:prstGeom prst="rect">
            <a:avLst/>
          </a:prstGeom>
        </p:spPr>
      </p:pic>
      <p:pic>
        <p:nvPicPr>
          <p:cNvPr id="4" name="Picture 3"/>
          <p:cNvPicPr>
            <a:picLocks noChangeAspect="1"/>
          </p:cNvPicPr>
          <p:nvPr/>
        </p:nvPicPr>
        <p:blipFill>
          <a:blip r:embed="rId3"/>
          <a:stretch>
            <a:fillRect/>
          </a:stretch>
        </p:blipFill>
        <p:spPr>
          <a:xfrm>
            <a:off x="4585262" y="1471722"/>
            <a:ext cx="7244515" cy="2011680"/>
          </a:xfrm>
          <a:prstGeom prst="rect">
            <a:avLst/>
          </a:prstGeom>
        </p:spPr>
      </p:pic>
      <p:pic>
        <p:nvPicPr>
          <p:cNvPr id="6" name="Picture 5"/>
          <p:cNvPicPr>
            <a:picLocks noChangeAspect="1"/>
          </p:cNvPicPr>
          <p:nvPr/>
        </p:nvPicPr>
        <p:blipFill>
          <a:blip r:embed="rId4"/>
          <a:stretch>
            <a:fillRect/>
          </a:stretch>
        </p:blipFill>
        <p:spPr>
          <a:xfrm>
            <a:off x="4803184" y="4156533"/>
            <a:ext cx="7168896" cy="2011680"/>
          </a:xfrm>
          <a:prstGeom prst="rect">
            <a:avLst/>
          </a:prstGeom>
        </p:spPr>
      </p:pic>
      <p:pic>
        <p:nvPicPr>
          <p:cNvPr id="7" name="Picture 6"/>
          <p:cNvPicPr>
            <a:picLocks noChangeAspect="1"/>
          </p:cNvPicPr>
          <p:nvPr/>
        </p:nvPicPr>
        <p:blipFill>
          <a:blip r:embed="rId5"/>
          <a:stretch>
            <a:fillRect/>
          </a:stretch>
        </p:blipFill>
        <p:spPr>
          <a:xfrm>
            <a:off x="458766" y="3902080"/>
            <a:ext cx="3627804" cy="2011680"/>
          </a:xfrm>
          <a:prstGeom prst="rect">
            <a:avLst/>
          </a:prstGeom>
        </p:spPr>
      </p:pic>
      <p:pic>
        <p:nvPicPr>
          <p:cNvPr id="8" name="Picture 7"/>
          <p:cNvPicPr>
            <a:picLocks noChangeAspect="1"/>
          </p:cNvPicPr>
          <p:nvPr/>
        </p:nvPicPr>
        <p:blipFill>
          <a:blip r:embed="rId6"/>
          <a:stretch>
            <a:fillRect/>
          </a:stretch>
        </p:blipFill>
        <p:spPr>
          <a:xfrm>
            <a:off x="7932652" y="854712"/>
            <a:ext cx="1659988" cy="914400"/>
          </a:xfrm>
          <a:prstGeom prst="rect">
            <a:avLst/>
          </a:prstGeom>
        </p:spPr>
      </p:pic>
    </p:spTree>
    <p:extLst>
      <p:ext uri="{BB962C8B-B14F-4D97-AF65-F5344CB8AC3E}">
        <p14:creationId xmlns:p14="http://schemas.microsoft.com/office/powerpoint/2010/main" val="103736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8</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95EF508-C196-42E4-BA91-CE9BEFD59E7D}"/>
              </a:ext>
            </a:extLst>
          </p:cNvPr>
          <p:cNvSpPr txBox="1"/>
          <p:nvPr/>
        </p:nvSpPr>
        <p:spPr>
          <a:xfrm>
            <a:off x="186635" y="146826"/>
            <a:ext cx="11752816" cy="707886"/>
          </a:xfrm>
          <a:prstGeom prst="rect">
            <a:avLst/>
          </a:prstGeom>
          <a:noFill/>
        </p:spPr>
        <p:txBody>
          <a:bodyPr wrap="square" rtlCol="0">
            <a:spAutoFit/>
          </a:bodyPr>
          <a:lstStyle/>
          <a:p>
            <a:pPr algn="just">
              <a:spcAft>
                <a:spcPts val="600"/>
              </a:spcAft>
            </a:pPr>
            <a:r>
              <a:rPr lang="en-US" sz="2000" b="1" dirty="0">
                <a:solidFill>
                  <a:srgbClr val="0000CC"/>
                </a:solidFill>
              </a:rPr>
              <a:t>EXAMPLE 10.2</a:t>
            </a:r>
            <a:r>
              <a:rPr lang="en-US" sz="2000" b="1" dirty="0"/>
              <a:t> </a:t>
            </a:r>
            <a:r>
              <a:rPr lang="en-US" sz="2000" dirty="0"/>
              <a:t>In Fig. 10.9(c) and (d), if each air capacitor in the left column is changed to the type appearing in the right column, find the new capacitance level. For each change, the other factors remain the same.</a:t>
            </a:r>
            <a:endParaRPr lang="en-US" sz="2800" dirty="0">
              <a:solidFill>
                <a:srgbClr val="0066FF"/>
              </a:solidFill>
              <a:latin typeface="Times New Roman" pitchFamily="18" charset="0"/>
              <a:cs typeface="Times New Roman" pitchFamily="18" charset="0"/>
            </a:endParaRPr>
          </a:p>
        </p:txBody>
      </p:sp>
      <p:pic>
        <p:nvPicPr>
          <p:cNvPr id="9" name="Picture 8"/>
          <p:cNvPicPr>
            <a:picLocks noChangeAspect="1"/>
          </p:cNvPicPr>
          <p:nvPr/>
        </p:nvPicPr>
        <p:blipFill>
          <a:blip r:embed="rId2"/>
          <a:stretch>
            <a:fillRect/>
          </a:stretch>
        </p:blipFill>
        <p:spPr>
          <a:xfrm>
            <a:off x="991740" y="1045572"/>
            <a:ext cx="3551231" cy="2011680"/>
          </a:xfrm>
          <a:prstGeom prst="rect">
            <a:avLst/>
          </a:prstGeom>
        </p:spPr>
      </p:pic>
      <p:pic>
        <p:nvPicPr>
          <p:cNvPr id="10" name="Picture 9"/>
          <p:cNvPicPr>
            <a:picLocks noChangeAspect="1"/>
          </p:cNvPicPr>
          <p:nvPr/>
        </p:nvPicPr>
        <p:blipFill>
          <a:blip r:embed="rId3"/>
          <a:stretch>
            <a:fillRect/>
          </a:stretch>
        </p:blipFill>
        <p:spPr>
          <a:xfrm>
            <a:off x="798908" y="3315105"/>
            <a:ext cx="4023360" cy="2011680"/>
          </a:xfrm>
          <a:prstGeom prst="rect">
            <a:avLst/>
          </a:prstGeom>
        </p:spPr>
      </p:pic>
      <p:pic>
        <p:nvPicPr>
          <p:cNvPr id="11" name="Picture 10"/>
          <p:cNvPicPr>
            <a:picLocks noChangeAspect="1"/>
          </p:cNvPicPr>
          <p:nvPr/>
        </p:nvPicPr>
        <p:blipFill>
          <a:blip r:embed="rId4"/>
          <a:stretch>
            <a:fillRect/>
          </a:stretch>
        </p:blipFill>
        <p:spPr>
          <a:xfrm>
            <a:off x="4604310" y="1233772"/>
            <a:ext cx="6581422" cy="1828800"/>
          </a:xfrm>
          <a:prstGeom prst="rect">
            <a:avLst/>
          </a:prstGeom>
        </p:spPr>
      </p:pic>
      <p:pic>
        <p:nvPicPr>
          <p:cNvPr id="12" name="Picture 11"/>
          <p:cNvPicPr>
            <a:picLocks noChangeAspect="1"/>
          </p:cNvPicPr>
          <p:nvPr/>
        </p:nvPicPr>
        <p:blipFill>
          <a:blip r:embed="rId5"/>
          <a:stretch>
            <a:fillRect/>
          </a:stretch>
        </p:blipFill>
        <p:spPr>
          <a:xfrm>
            <a:off x="4590025" y="3101760"/>
            <a:ext cx="6674145" cy="3200400"/>
          </a:xfrm>
          <a:prstGeom prst="rect">
            <a:avLst/>
          </a:prstGeom>
        </p:spPr>
      </p:pic>
      <p:sp>
        <p:nvSpPr>
          <p:cNvPr id="14" name="TextBox 13">
            <a:extLst>
              <a:ext uri="{FF2B5EF4-FFF2-40B4-BE49-F238E27FC236}">
                <a16:creationId xmlns:a16="http://schemas.microsoft.com/office/drawing/2014/main" id="{2E1C7F7A-A056-44BF-ADA2-DA0DC14520A1}"/>
              </a:ext>
            </a:extLst>
          </p:cNvPr>
          <p:cNvSpPr txBox="1"/>
          <p:nvPr/>
        </p:nvSpPr>
        <p:spPr>
          <a:xfrm>
            <a:off x="287383" y="5701569"/>
            <a:ext cx="3997234" cy="461665"/>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400" b="1" i="0" dirty="0">
                <a:solidFill>
                  <a:srgbClr val="FF0066"/>
                </a:solidFill>
                <a:effectLst/>
              </a:rPr>
              <a:t>Practice </a:t>
            </a:r>
            <a:r>
              <a:rPr lang="en-US" sz="2400" b="1" i="0" dirty="0">
                <a:solidFill>
                  <a:srgbClr val="0000CC"/>
                </a:solidFill>
                <a:effectLst/>
              </a:rPr>
              <a:t>Problem 14 [P453]</a:t>
            </a:r>
            <a:endParaRPr lang="en-US" sz="2400" b="0" i="0" dirty="0">
              <a:solidFill>
                <a:srgbClr val="0000CC"/>
              </a:solidFill>
              <a:effectLst/>
            </a:endParaRPr>
          </a:p>
        </p:txBody>
      </p:sp>
    </p:spTree>
    <p:extLst>
      <p:ext uri="{BB962C8B-B14F-4D97-AF65-F5344CB8AC3E}">
        <p14:creationId xmlns:p14="http://schemas.microsoft.com/office/powerpoint/2010/main" val="97120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9</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88B02DB0-4BF0-49C3-BCC8-8C1880DFEE7B}"/>
              </a:ext>
            </a:extLst>
          </p:cNvPr>
          <p:cNvSpPr/>
          <p:nvPr/>
        </p:nvSpPr>
        <p:spPr>
          <a:xfrm>
            <a:off x="1528355" y="221595"/>
            <a:ext cx="8948057" cy="500137"/>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10.5 TRANSIENTS IN CAPACITIVE NETWORKS</a:t>
            </a:r>
            <a:endParaRPr lang="en-US" sz="2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
        <p:nvSpPr>
          <p:cNvPr id="4" name="TextBox 3">
            <a:extLst>
              <a:ext uri="{FF2B5EF4-FFF2-40B4-BE49-F238E27FC236}">
                <a16:creationId xmlns:a16="http://schemas.microsoft.com/office/drawing/2014/main" id="{23028760-F4EE-4470-AEFC-1CBC6B2D100C}"/>
              </a:ext>
            </a:extLst>
          </p:cNvPr>
          <p:cNvSpPr txBox="1"/>
          <p:nvPr/>
        </p:nvSpPr>
        <p:spPr>
          <a:xfrm>
            <a:off x="329131" y="917677"/>
            <a:ext cx="5562218" cy="1323439"/>
          </a:xfrm>
          <a:prstGeom prst="rect">
            <a:avLst/>
          </a:prstGeom>
          <a:noFill/>
        </p:spPr>
        <p:txBody>
          <a:bodyPr wrap="square">
            <a:spAutoFit/>
          </a:bodyPr>
          <a:lstStyle/>
          <a:p>
            <a:pPr algn="just"/>
            <a:r>
              <a:rPr lang="en-US" sz="2000" dirty="0"/>
              <a:t>If the applied voltage is change with respect to time the storage charge and current are also change in a capacitor. The changeable voltage, current and charge are represented by small letter </a:t>
            </a:r>
            <a:r>
              <a:rPr lang="en-US" sz="2000" i="1" dirty="0"/>
              <a:t>i</a:t>
            </a:r>
            <a:r>
              <a:rPr lang="en-US" sz="2000" dirty="0"/>
              <a:t>.</a:t>
            </a:r>
            <a:r>
              <a:rPr lang="en-US" sz="2000" i="1" dirty="0"/>
              <a:t>e</a:t>
            </a:r>
            <a:r>
              <a:rPr lang="en-US" sz="2000" dirty="0"/>
              <a:t>. </a:t>
            </a:r>
            <a:r>
              <a:rPr lang="en-US" sz="2000" i="1" dirty="0"/>
              <a:t>v</a:t>
            </a:r>
            <a:r>
              <a:rPr lang="en-US" sz="2000" dirty="0"/>
              <a:t>, </a:t>
            </a:r>
            <a:r>
              <a:rPr lang="en-US" sz="2000" i="1" dirty="0" err="1"/>
              <a:t>i</a:t>
            </a:r>
            <a:r>
              <a:rPr lang="en-US" sz="2000" dirty="0"/>
              <a:t> and </a:t>
            </a:r>
            <a:r>
              <a:rPr lang="en-US" sz="2000" i="1" dirty="0"/>
              <a:t>q</a:t>
            </a:r>
            <a:r>
              <a:rPr lang="en-US" sz="2000" dirty="0"/>
              <a:t>.</a:t>
            </a:r>
          </a:p>
        </p:txBody>
      </p:sp>
      <p:sp>
        <p:nvSpPr>
          <p:cNvPr id="6" name="TextBox 5">
            <a:extLst>
              <a:ext uri="{FF2B5EF4-FFF2-40B4-BE49-F238E27FC236}">
                <a16:creationId xmlns:a16="http://schemas.microsoft.com/office/drawing/2014/main" id="{23028760-F4EE-4470-AEFC-1CBC6B2D100C}"/>
              </a:ext>
            </a:extLst>
          </p:cNvPr>
          <p:cNvSpPr txBox="1"/>
          <p:nvPr/>
        </p:nvSpPr>
        <p:spPr>
          <a:xfrm>
            <a:off x="322977" y="2304585"/>
            <a:ext cx="5568372" cy="707886"/>
          </a:xfrm>
          <a:prstGeom prst="rect">
            <a:avLst/>
          </a:prstGeom>
          <a:noFill/>
        </p:spPr>
        <p:txBody>
          <a:bodyPr wrap="square">
            <a:spAutoFit/>
          </a:bodyPr>
          <a:lstStyle/>
          <a:p>
            <a:pPr algn="just"/>
            <a:r>
              <a:rPr lang="en-US" sz="2000" dirty="0"/>
              <a:t>Eq. (10.6) can be written as follows where voltage (</a:t>
            </a:r>
            <a:r>
              <a:rPr lang="en-US" sz="2000" i="1" dirty="0"/>
              <a:t>v</a:t>
            </a:r>
            <a:r>
              <a:rPr lang="en-US" sz="2000" dirty="0"/>
              <a:t>) and charge (</a:t>
            </a:r>
            <a:r>
              <a:rPr lang="en-US" sz="2000" i="1" dirty="0"/>
              <a:t>q</a:t>
            </a:r>
            <a:r>
              <a:rPr lang="en-US" sz="2000" dirty="0"/>
              <a:t>) are changing with respect to time:</a:t>
            </a:r>
          </a:p>
        </p:txBody>
      </p:sp>
      <p:graphicFrame>
        <p:nvGraphicFramePr>
          <p:cNvPr id="7" name="Object 6"/>
          <p:cNvGraphicFramePr>
            <a:graphicFrameLocks noChangeAspect="1"/>
          </p:cNvGraphicFramePr>
          <p:nvPr/>
        </p:nvGraphicFramePr>
        <p:xfrm>
          <a:off x="1299202" y="3142800"/>
          <a:ext cx="2679700" cy="304800"/>
        </p:xfrm>
        <a:graphic>
          <a:graphicData uri="http://schemas.openxmlformats.org/presentationml/2006/ole">
            <mc:AlternateContent xmlns:mc="http://schemas.openxmlformats.org/markup-compatibility/2006">
              <mc:Choice xmlns:v="urn:schemas-microsoft-com:vml" Requires="v">
                <p:oleObj spid="_x0000_s4153" name="Equation" r:id="rId3" imgW="2679480" imgH="304560" progId="Equation.3">
                  <p:embed/>
                </p:oleObj>
              </mc:Choice>
              <mc:Fallback>
                <p:oleObj name="Equation" r:id="rId3" imgW="2679480" imgH="304560" progId="Equation.3">
                  <p:embed/>
                  <p:pic>
                    <p:nvPicPr>
                      <p:cNvPr id="7" name="Object 6"/>
                      <p:cNvPicPr/>
                      <p:nvPr/>
                    </p:nvPicPr>
                    <p:blipFill>
                      <a:blip r:embed="rId4"/>
                      <a:stretch>
                        <a:fillRect/>
                      </a:stretch>
                    </p:blipFill>
                    <p:spPr>
                      <a:xfrm>
                        <a:off x="1299202" y="3142800"/>
                        <a:ext cx="2679700" cy="304800"/>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23028760-F4EE-4470-AEFC-1CBC6B2D100C}"/>
              </a:ext>
            </a:extLst>
          </p:cNvPr>
          <p:cNvSpPr txBox="1"/>
          <p:nvPr/>
        </p:nvSpPr>
        <p:spPr>
          <a:xfrm>
            <a:off x="322978" y="3530388"/>
            <a:ext cx="5568372" cy="1015663"/>
          </a:xfrm>
          <a:prstGeom prst="rect">
            <a:avLst/>
          </a:prstGeom>
          <a:noFill/>
        </p:spPr>
        <p:txBody>
          <a:bodyPr wrap="square">
            <a:spAutoFit/>
          </a:bodyPr>
          <a:lstStyle/>
          <a:p>
            <a:pPr algn="just"/>
            <a:r>
              <a:rPr lang="en-US" sz="2000" dirty="0"/>
              <a:t>Similarly, Eq. (2.5) can be written as follows where current (</a:t>
            </a:r>
            <a:r>
              <a:rPr lang="en-US" sz="2000" i="1" dirty="0" err="1"/>
              <a:t>i</a:t>
            </a:r>
            <a:r>
              <a:rPr lang="en-US" sz="2000" dirty="0"/>
              <a:t>) and charge (</a:t>
            </a:r>
            <a:r>
              <a:rPr lang="en-US" sz="2000" i="1" dirty="0"/>
              <a:t>q</a:t>
            </a:r>
            <a:r>
              <a:rPr lang="en-US" sz="2000" dirty="0"/>
              <a:t>) are changing with respect to time:</a:t>
            </a:r>
          </a:p>
        </p:txBody>
      </p:sp>
      <p:sp>
        <p:nvSpPr>
          <p:cNvPr id="17" name="TextBox 16">
            <a:extLst>
              <a:ext uri="{FF2B5EF4-FFF2-40B4-BE49-F238E27FC236}">
                <a16:creationId xmlns:a16="http://schemas.microsoft.com/office/drawing/2014/main" id="{23028760-F4EE-4470-AEFC-1CBC6B2D100C}"/>
              </a:ext>
            </a:extLst>
          </p:cNvPr>
          <p:cNvSpPr txBox="1"/>
          <p:nvPr/>
        </p:nvSpPr>
        <p:spPr>
          <a:xfrm>
            <a:off x="6178719" y="855913"/>
            <a:ext cx="5431589" cy="400110"/>
          </a:xfrm>
          <a:prstGeom prst="rect">
            <a:avLst/>
          </a:prstGeom>
          <a:noFill/>
        </p:spPr>
        <p:txBody>
          <a:bodyPr wrap="square">
            <a:spAutoFit/>
          </a:bodyPr>
          <a:lstStyle/>
          <a:p>
            <a:pPr algn="just"/>
            <a:r>
              <a:rPr lang="en-US" sz="2000" dirty="0"/>
              <a:t>Combining Eq. (10.6.1) and Eq. (2.5.1) we have:</a:t>
            </a:r>
          </a:p>
        </p:txBody>
      </p:sp>
      <p:graphicFrame>
        <p:nvGraphicFramePr>
          <p:cNvPr id="18" name="Object 17"/>
          <p:cNvGraphicFramePr>
            <a:graphicFrameLocks noChangeAspect="1"/>
          </p:cNvGraphicFramePr>
          <p:nvPr/>
        </p:nvGraphicFramePr>
        <p:xfrm>
          <a:off x="7622324" y="1268579"/>
          <a:ext cx="2743200" cy="609600"/>
        </p:xfrm>
        <a:graphic>
          <a:graphicData uri="http://schemas.openxmlformats.org/presentationml/2006/ole">
            <mc:AlternateContent xmlns:mc="http://schemas.openxmlformats.org/markup-compatibility/2006">
              <mc:Choice xmlns:v="urn:schemas-microsoft-com:vml" Requires="v">
                <p:oleObj spid="_x0000_s4154" name="Equation" r:id="rId5" imgW="2743200" imgH="609480" progId="Equation.3">
                  <p:embed/>
                </p:oleObj>
              </mc:Choice>
              <mc:Fallback>
                <p:oleObj name="Equation" r:id="rId5" imgW="2743200" imgH="609480" progId="Equation.3">
                  <p:embed/>
                  <p:pic>
                    <p:nvPicPr>
                      <p:cNvPr id="18" name="Object 17"/>
                      <p:cNvPicPr/>
                      <p:nvPr/>
                    </p:nvPicPr>
                    <p:blipFill>
                      <a:blip r:embed="rId6"/>
                      <a:stretch>
                        <a:fillRect/>
                      </a:stretch>
                    </p:blipFill>
                    <p:spPr>
                      <a:xfrm>
                        <a:off x="7622324" y="1268579"/>
                        <a:ext cx="2743200" cy="609600"/>
                      </a:xfrm>
                      <a:prstGeom prst="rect">
                        <a:avLst/>
                      </a:prstGeom>
                    </p:spPr>
                  </p:pic>
                </p:oleObj>
              </mc:Fallback>
            </mc:AlternateContent>
          </a:graphicData>
        </a:graphic>
      </p:graphicFrame>
      <p:pic>
        <p:nvPicPr>
          <p:cNvPr id="19" name="Picture 18"/>
          <p:cNvPicPr>
            <a:picLocks noChangeAspect="1"/>
          </p:cNvPicPr>
          <p:nvPr/>
        </p:nvPicPr>
        <p:blipFill>
          <a:blip r:embed="rId7"/>
          <a:stretch>
            <a:fillRect/>
          </a:stretch>
        </p:blipFill>
        <p:spPr>
          <a:xfrm>
            <a:off x="3915223" y="4481854"/>
            <a:ext cx="2076450" cy="1752600"/>
          </a:xfrm>
          <a:prstGeom prst="rect">
            <a:avLst/>
          </a:prstGeom>
        </p:spPr>
      </p:pic>
      <p:sp>
        <p:nvSpPr>
          <p:cNvPr id="20" name="TextBox 19">
            <a:extLst>
              <a:ext uri="{FF2B5EF4-FFF2-40B4-BE49-F238E27FC236}">
                <a16:creationId xmlns:a16="http://schemas.microsoft.com/office/drawing/2014/main" id="{23028760-F4EE-4470-AEFC-1CBC6B2D100C}"/>
              </a:ext>
            </a:extLst>
          </p:cNvPr>
          <p:cNvSpPr txBox="1"/>
          <p:nvPr/>
        </p:nvSpPr>
        <p:spPr>
          <a:xfrm>
            <a:off x="6249584" y="2463736"/>
            <a:ext cx="5488679" cy="400110"/>
          </a:xfrm>
          <a:prstGeom prst="rect">
            <a:avLst/>
          </a:prstGeom>
          <a:noFill/>
        </p:spPr>
        <p:txBody>
          <a:bodyPr wrap="square">
            <a:spAutoFit/>
          </a:bodyPr>
          <a:lstStyle/>
          <a:p>
            <a:pPr algn="just"/>
            <a:r>
              <a:rPr lang="en-US" sz="2000" dirty="0"/>
              <a:t>By integrating Eq. (10.5.1) in both sides we have:</a:t>
            </a:r>
          </a:p>
        </p:txBody>
      </p:sp>
      <p:graphicFrame>
        <p:nvGraphicFramePr>
          <p:cNvPr id="21" name="Object 20"/>
          <p:cNvGraphicFramePr>
            <a:graphicFrameLocks noChangeAspect="1"/>
          </p:cNvGraphicFramePr>
          <p:nvPr/>
        </p:nvGraphicFramePr>
        <p:xfrm>
          <a:off x="7573046" y="2973703"/>
          <a:ext cx="4000500" cy="609600"/>
        </p:xfrm>
        <a:graphic>
          <a:graphicData uri="http://schemas.openxmlformats.org/presentationml/2006/ole">
            <mc:AlternateContent xmlns:mc="http://schemas.openxmlformats.org/markup-compatibility/2006">
              <mc:Choice xmlns:v="urn:schemas-microsoft-com:vml" Requires="v">
                <p:oleObj spid="_x0000_s4155" name="Equation" r:id="rId8" imgW="4000320" imgH="609480" progId="Equation.3">
                  <p:embed/>
                </p:oleObj>
              </mc:Choice>
              <mc:Fallback>
                <p:oleObj name="Equation" r:id="rId8" imgW="4000320" imgH="609480" progId="Equation.3">
                  <p:embed/>
                  <p:pic>
                    <p:nvPicPr>
                      <p:cNvPr id="21" name="Object 20"/>
                      <p:cNvPicPr/>
                      <p:nvPr/>
                    </p:nvPicPr>
                    <p:blipFill>
                      <a:blip r:embed="rId9"/>
                      <a:stretch>
                        <a:fillRect/>
                      </a:stretch>
                    </p:blipFill>
                    <p:spPr>
                      <a:xfrm>
                        <a:off x="7573046" y="2973703"/>
                        <a:ext cx="4000500" cy="609600"/>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1381752" y="4590055"/>
          <a:ext cx="2514600" cy="609600"/>
        </p:xfrm>
        <a:graphic>
          <a:graphicData uri="http://schemas.openxmlformats.org/presentationml/2006/ole">
            <mc:AlternateContent xmlns:mc="http://schemas.openxmlformats.org/markup-compatibility/2006">
              <mc:Choice xmlns:v="urn:schemas-microsoft-com:vml" Requires="v">
                <p:oleObj spid="_x0000_s4156" name="Equation" r:id="rId10" imgW="2514600" imgH="609480" progId="Equation.3">
                  <p:embed/>
                </p:oleObj>
              </mc:Choice>
              <mc:Fallback>
                <p:oleObj name="Equation" r:id="rId10" imgW="2514600" imgH="609480" progId="Equation.3">
                  <p:embed/>
                  <p:pic>
                    <p:nvPicPr>
                      <p:cNvPr id="22" name="Object 21"/>
                      <p:cNvPicPr/>
                      <p:nvPr/>
                    </p:nvPicPr>
                    <p:blipFill>
                      <a:blip r:embed="rId11"/>
                      <a:stretch>
                        <a:fillRect/>
                      </a:stretch>
                    </p:blipFill>
                    <p:spPr>
                      <a:xfrm>
                        <a:off x="1381752" y="4590055"/>
                        <a:ext cx="2514600" cy="609600"/>
                      </a:xfrm>
                      <a:prstGeom prst="rect">
                        <a:avLst/>
                      </a:prstGeom>
                    </p:spPr>
                  </p:pic>
                </p:oleObj>
              </mc:Fallback>
            </mc:AlternateContent>
          </a:graphicData>
        </a:graphic>
      </p:graphicFrame>
      <p:cxnSp>
        <p:nvCxnSpPr>
          <p:cNvPr id="23" name="Straight Connector 22">
            <a:extLst>
              <a:ext uri="{FF2B5EF4-FFF2-40B4-BE49-F238E27FC236}">
                <a16:creationId xmlns:a16="http://schemas.microsoft.com/office/drawing/2014/main" id="{5BEB302C-E21D-4B5C-8092-3A234F9D8196}"/>
              </a:ext>
            </a:extLst>
          </p:cNvPr>
          <p:cNvCxnSpPr/>
          <p:nvPr/>
        </p:nvCxnSpPr>
        <p:spPr>
          <a:xfrm>
            <a:off x="6035034" y="721732"/>
            <a:ext cx="0" cy="5669280"/>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3028760-F4EE-4470-AEFC-1CBC6B2D100C}"/>
              </a:ext>
            </a:extLst>
          </p:cNvPr>
          <p:cNvSpPr txBox="1"/>
          <p:nvPr/>
        </p:nvSpPr>
        <p:spPr>
          <a:xfrm>
            <a:off x="6249584" y="4157732"/>
            <a:ext cx="5488679" cy="707886"/>
          </a:xfrm>
          <a:prstGeom prst="rect">
            <a:avLst/>
          </a:prstGeom>
          <a:noFill/>
        </p:spPr>
        <p:txBody>
          <a:bodyPr wrap="square">
            <a:spAutoFit/>
          </a:bodyPr>
          <a:lstStyle/>
          <a:p>
            <a:pPr algn="just"/>
            <a:r>
              <a:rPr lang="en-US" sz="2000" dirty="0"/>
              <a:t>Energy storage by a capacitor can be calculated as follows:</a:t>
            </a:r>
          </a:p>
        </p:txBody>
      </p:sp>
      <p:graphicFrame>
        <p:nvGraphicFramePr>
          <p:cNvPr id="25" name="Object 24"/>
          <p:cNvGraphicFramePr>
            <a:graphicFrameLocks noChangeAspect="1"/>
          </p:cNvGraphicFramePr>
          <p:nvPr/>
        </p:nvGraphicFramePr>
        <p:xfrm>
          <a:off x="7772900" y="4877189"/>
          <a:ext cx="3136900" cy="609600"/>
        </p:xfrm>
        <a:graphic>
          <a:graphicData uri="http://schemas.openxmlformats.org/presentationml/2006/ole">
            <mc:AlternateContent xmlns:mc="http://schemas.openxmlformats.org/markup-compatibility/2006">
              <mc:Choice xmlns:v="urn:schemas-microsoft-com:vml" Requires="v">
                <p:oleObj spid="_x0000_s4157" name="Equation" r:id="rId12" imgW="3136680" imgH="609480" progId="Equation.3">
                  <p:embed/>
                </p:oleObj>
              </mc:Choice>
              <mc:Fallback>
                <p:oleObj name="Equation" r:id="rId12" imgW="3136680" imgH="609480" progId="Equation.3">
                  <p:embed/>
                  <p:pic>
                    <p:nvPicPr>
                      <p:cNvPr id="25" name="Object 24"/>
                      <p:cNvPicPr/>
                      <p:nvPr/>
                    </p:nvPicPr>
                    <p:blipFill>
                      <a:blip r:embed="rId13"/>
                      <a:stretch>
                        <a:fillRect/>
                      </a:stretch>
                    </p:blipFill>
                    <p:spPr>
                      <a:xfrm>
                        <a:off x="7772900" y="4877189"/>
                        <a:ext cx="3136900" cy="609600"/>
                      </a:xfrm>
                      <a:prstGeom prst="rect">
                        <a:avLst/>
                      </a:prstGeom>
                    </p:spPr>
                  </p:pic>
                </p:oleObj>
              </mc:Fallback>
            </mc:AlternateContent>
          </a:graphicData>
        </a:graphic>
      </p:graphicFrame>
    </p:spTree>
    <p:extLst>
      <p:ext uri="{BB962C8B-B14F-4D97-AF65-F5344CB8AC3E}">
        <p14:creationId xmlns:p14="http://schemas.microsoft.com/office/powerpoint/2010/main" val="41143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5" grpId="0"/>
      <p:bldP spid="17" grpId="0"/>
      <p:bldP spid="20"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6345</TotalTime>
  <Words>1278</Words>
  <Application>Microsoft Office PowerPoint</Application>
  <PresentationFormat>Widescreen</PresentationFormat>
  <Paragraphs>118</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Times New Roman</vt:lpstr>
      <vt:lpstr>Vladimir Script</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Abdul Mannan</dc:creator>
  <cp:lastModifiedBy>Mohammad Abdul Mannan</cp:lastModifiedBy>
  <cp:revision>226</cp:revision>
  <dcterms:created xsi:type="dcterms:W3CDTF">2021-08-08T10:21:10Z</dcterms:created>
  <dcterms:modified xsi:type="dcterms:W3CDTF">2021-12-16T17:00:18Z</dcterms:modified>
</cp:coreProperties>
</file>