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1625" r:id="rId2"/>
    <p:sldId id="1863" r:id="rId3"/>
    <p:sldId id="1658" r:id="rId4"/>
    <p:sldId id="1864" r:id="rId5"/>
    <p:sldId id="1695" r:id="rId6"/>
    <p:sldId id="1843" r:id="rId7"/>
    <p:sldId id="1865" r:id="rId8"/>
    <p:sldId id="1845" r:id="rId9"/>
    <p:sldId id="1846" r:id="rId10"/>
    <p:sldId id="1861" r:id="rId11"/>
    <p:sldId id="1847" r:id="rId12"/>
    <p:sldId id="1696" r:id="rId13"/>
    <p:sldId id="1848" r:id="rId14"/>
    <p:sldId id="1849" r:id="rId15"/>
    <p:sldId id="1850" r:id="rId16"/>
    <p:sldId id="1851" r:id="rId17"/>
    <p:sldId id="1852" r:id="rId18"/>
    <p:sldId id="1859" r:id="rId19"/>
    <p:sldId id="1860" r:id="rId20"/>
    <p:sldId id="1854" r:id="rId21"/>
    <p:sldId id="1855" r:id="rId22"/>
    <p:sldId id="1856" r:id="rId23"/>
    <p:sldId id="1862" r:id="rId24"/>
    <p:sldId id="1697" r:id="rId25"/>
    <p:sldId id="1857" r:id="rId26"/>
    <p:sldId id="17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CC"/>
    <a:srgbClr val="0066FF"/>
    <a:srgbClr val="008080"/>
    <a:srgbClr val="990000"/>
    <a:srgbClr val="FF9900"/>
    <a:srgbClr val="0000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D42852-43D0-497D-9DB5-8ECE5B26E0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BB3F16-36A8-4D73-9B27-FC0628D006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7B8A1-3926-4871-BEC0-33312997C50D}" type="datetimeFigureOut">
              <a:rPr lang="en-US" smtClean="0"/>
              <a:t>12/16/2021</a:t>
            </a:fld>
            <a:endParaRPr lang="en-US"/>
          </a:p>
        </p:txBody>
      </p:sp>
      <p:sp>
        <p:nvSpPr>
          <p:cNvPr id="4" name="Footer Placeholder 3">
            <a:extLst>
              <a:ext uri="{FF2B5EF4-FFF2-40B4-BE49-F238E27FC236}">
                <a16:creationId xmlns:a16="http://schemas.microsoft.com/office/drawing/2014/main" id="{A5DC7287-4CE2-45BC-BEA0-17F31652C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13EF42-D2BA-4929-87BA-B53F9C5BAB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1296DC-FF1D-4EA3-BC9E-50DC9867F936}" type="slidenum">
              <a:rPr lang="en-US" smtClean="0"/>
              <a:t>‹#›</a:t>
            </a:fld>
            <a:endParaRPr lang="en-US"/>
          </a:p>
        </p:txBody>
      </p:sp>
    </p:spTree>
    <p:extLst>
      <p:ext uri="{BB962C8B-B14F-4D97-AF65-F5344CB8AC3E}">
        <p14:creationId xmlns:p14="http://schemas.microsoft.com/office/powerpoint/2010/main" val="4117223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097E-A196-4C23-8C6E-4DC66E665E52}"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D1375-15E5-4149-A6CE-D7738672CBE9}" type="slidenum">
              <a:rPr lang="en-US" smtClean="0"/>
              <a:t>‹#›</a:t>
            </a:fld>
            <a:endParaRPr lang="en-US"/>
          </a:p>
        </p:txBody>
      </p:sp>
    </p:spTree>
    <p:extLst>
      <p:ext uri="{BB962C8B-B14F-4D97-AF65-F5344CB8AC3E}">
        <p14:creationId xmlns:p14="http://schemas.microsoft.com/office/powerpoint/2010/main" val="11109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1934A-5EEA-4ED6-9F07-345B3BCA58E1}"/>
              </a:ext>
            </a:extLst>
          </p:cNvPr>
          <p:cNvSpPr/>
          <p:nvPr userDrawn="1"/>
        </p:nvSpPr>
        <p:spPr>
          <a:xfrm>
            <a:off x="0" y="6381706"/>
            <a:ext cx="12191999" cy="45720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000" baseline="0" dirty="0">
                <a:latin typeface="Times New Roman" panose="02020603050405020304" pitchFamily="18" charset="0"/>
                <a:cs typeface="Times New Roman" panose="02020603050405020304" pitchFamily="18" charset="0"/>
              </a:rPr>
              <a:t>          American International University-Bangladesh (AIUB)                                    </a:t>
            </a:r>
            <a:r>
              <a:rPr lang="en-GB" sz="2000" b="1" baseline="0" dirty="0">
                <a:solidFill>
                  <a:srgbClr val="FF9900"/>
                </a:solidFill>
                <a:latin typeface="Times New Roman" panose="02020603050405020304" pitchFamily="18" charset="0"/>
                <a:cs typeface="Times New Roman" panose="02020603050405020304" pitchFamily="18" charset="0"/>
              </a:rPr>
              <a:t>Faculty of Engineering  </a:t>
            </a:r>
            <a:r>
              <a:rPr lang="en-GB" sz="1600" b="1" baseline="0" dirty="0">
                <a:solidFill>
                  <a:schemeClr val="bg1"/>
                </a:solidFill>
                <a:latin typeface="Vladimir Script" panose="03050402040407070305" pitchFamily="66" charset="0"/>
                <a:cs typeface="Times New Roman" panose="02020603050405020304" pitchFamily="18" charset="0"/>
              </a:rPr>
              <a:t>DMAM</a:t>
            </a:r>
            <a:endParaRPr lang="en-GB" sz="2000" b="1" baseline="0" dirty="0">
              <a:solidFill>
                <a:schemeClr val="bg1"/>
              </a:solidFill>
              <a:latin typeface="Vladimir Script" panose="03050402040407070305" pitchFamily="66" charset="0"/>
              <a:cs typeface="Times New Roman" panose="02020603050405020304" pitchFamily="18" charset="0"/>
            </a:endParaRPr>
          </a:p>
        </p:txBody>
      </p:sp>
      <p:pic>
        <p:nvPicPr>
          <p:cNvPr id="8" name="Picture 7">
            <a:extLst>
              <a:ext uri="{FF2B5EF4-FFF2-40B4-BE49-F238E27FC236}">
                <a16:creationId xmlns:a16="http://schemas.microsoft.com/office/drawing/2014/main" id="{34DFD507-4B8E-4959-8AA1-0A52795013F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2446" y="6400800"/>
            <a:ext cx="454308" cy="457200"/>
          </a:xfrm>
          <a:prstGeom prst="rect">
            <a:avLst/>
          </a:prstGeom>
        </p:spPr>
      </p:pic>
      <p:pic>
        <p:nvPicPr>
          <p:cNvPr id="9" name="Picture 8">
            <a:extLst>
              <a:ext uri="{FF2B5EF4-FFF2-40B4-BE49-F238E27FC236}">
                <a16:creationId xmlns:a16="http://schemas.microsoft.com/office/drawing/2014/main" id="{276449FE-CB22-4C6A-B5D1-D501CF69E1C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37906" y="6381707"/>
            <a:ext cx="457200" cy="457200"/>
          </a:xfrm>
          <a:prstGeom prst="rect">
            <a:avLst/>
          </a:prstGeom>
        </p:spPr>
      </p:pic>
    </p:spTree>
    <p:extLst>
      <p:ext uri="{BB962C8B-B14F-4D97-AF65-F5344CB8AC3E}">
        <p14:creationId xmlns:p14="http://schemas.microsoft.com/office/powerpoint/2010/main" val="14004944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38939-828B-457B-B9E4-1E56AFEDD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F387E-85C7-469E-BFF8-BFBE63F94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AAFE7-09C6-4170-B46D-B219CCE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733-6215-4D4C-8E4F-B4440180CBC3}" type="datetimeFigureOut">
              <a:rPr lang="en-US" smtClean="0"/>
              <a:t>12/16/2021</a:t>
            </a:fld>
            <a:endParaRPr lang="en-US"/>
          </a:p>
        </p:txBody>
      </p:sp>
      <p:sp>
        <p:nvSpPr>
          <p:cNvPr id="5" name="Footer Placeholder 4">
            <a:extLst>
              <a:ext uri="{FF2B5EF4-FFF2-40B4-BE49-F238E27FC236}">
                <a16:creationId xmlns:a16="http://schemas.microsoft.com/office/drawing/2014/main" id="{621325A8-12DE-4176-AD53-C37860049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F4B96-8C75-45A2-878B-AA31FB1B8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B9E59-649E-43DC-A1CF-59C348E0B2A4}" type="slidenum">
              <a:rPr lang="en-US" smtClean="0"/>
              <a:t>‹#›</a:t>
            </a:fld>
            <a:endParaRPr lang="en-US"/>
          </a:p>
        </p:txBody>
      </p:sp>
    </p:spTree>
    <p:extLst>
      <p:ext uri="{BB962C8B-B14F-4D97-AF65-F5344CB8AC3E}">
        <p14:creationId xmlns:p14="http://schemas.microsoft.com/office/powerpoint/2010/main" val="217396438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4000.png"/><Relationship Id="rId7" Type="http://schemas.openxmlformats.org/officeDocument/2006/relationships/image" Target="../media/image440.png"/><Relationship Id="rId2" Type="http://schemas.openxmlformats.org/officeDocument/2006/relationships/image" Target="../media/image3930.png"/><Relationship Id="rId1" Type="http://schemas.openxmlformats.org/officeDocument/2006/relationships/slideLayout" Target="../slideLayouts/slideLayout1.xml"/><Relationship Id="rId6" Type="http://schemas.openxmlformats.org/officeDocument/2006/relationships/image" Target="../media/image4300.png"/><Relationship Id="rId5" Type="http://schemas.openxmlformats.org/officeDocument/2006/relationships/image" Target="../media/image29.png"/><Relationship Id="rId4" Type="http://schemas.openxmlformats.org/officeDocument/2006/relationships/image" Target="../media/image410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4910.png"/><Relationship Id="rId4" Type="http://schemas.openxmlformats.org/officeDocument/2006/relationships/image" Target="../media/image481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140.png"/><Relationship Id="rId7" Type="http://schemas.openxmlformats.org/officeDocument/2006/relationships/image" Target="../media/image5180.png"/><Relationship Id="rId2" Type="http://schemas.openxmlformats.org/officeDocument/2006/relationships/image" Target="../media/image5130.png"/><Relationship Id="rId1" Type="http://schemas.openxmlformats.org/officeDocument/2006/relationships/slideLayout" Target="../slideLayouts/slideLayout1.xml"/><Relationship Id="rId6" Type="http://schemas.openxmlformats.org/officeDocument/2006/relationships/image" Target="../media/image5170.png"/><Relationship Id="rId5" Type="http://schemas.openxmlformats.org/officeDocument/2006/relationships/image" Target="../media/image49.png"/><Relationship Id="rId4" Type="http://schemas.openxmlformats.org/officeDocument/2006/relationships/image" Target="../media/image5150.png"/></Relationships>
</file>

<file path=ppt/slides/_rels/slide21.xml.rels><?xml version="1.0" encoding="UTF-8" standalone="yes"?>
<Relationships xmlns="http://schemas.openxmlformats.org/package/2006/relationships"><Relationship Id="rId3" Type="http://schemas.openxmlformats.org/officeDocument/2006/relationships/image" Target="../media/image5200.png"/><Relationship Id="rId7" Type="http://schemas.openxmlformats.org/officeDocument/2006/relationships/image" Target="../media/image524.png"/><Relationship Id="rId2" Type="http://schemas.openxmlformats.org/officeDocument/2006/relationships/image" Target="../media/image5190.png"/><Relationship Id="rId1" Type="http://schemas.openxmlformats.org/officeDocument/2006/relationships/slideLayout" Target="../slideLayouts/slideLayout1.xml"/><Relationship Id="rId6" Type="http://schemas.openxmlformats.org/officeDocument/2006/relationships/image" Target="../media/image523.png"/><Relationship Id="rId5" Type="http://schemas.openxmlformats.org/officeDocument/2006/relationships/image" Target="../media/image50.png"/><Relationship Id="rId4" Type="http://schemas.openxmlformats.org/officeDocument/2006/relationships/image" Target="../media/image5210.png"/></Relationships>
</file>

<file path=ppt/slides/_rels/slide22.xml.rels><?xml version="1.0" encoding="UTF-8" standalone="yes"?>
<Relationships xmlns="http://schemas.openxmlformats.org/package/2006/relationships"><Relationship Id="rId8" Type="http://schemas.openxmlformats.org/officeDocument/2006/relationships/image" Target="../media/image531.png"/><Relationship Id="rId3" Type="http://schemas.openxmlformats.org/officeDocument/2006/relationships/image" Target="../media/image52.png"/><Relationship Id="rId7" Type="http://schemas.openxmlformats.org/officeDocument/2006/relationships/image" Target="../media/image530.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29.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420.png"/><Relationship Id="rId7" Type="http://schemas.openxmlformats.org/officeDocument/2006/relationships/image" Target="../media/image1810.png"/><Relationship Id="rId2" Type="http://schemas.openxmlformats.org/officeDocument/2006/relationships/image" Target="../media/image1330.png"/><Relationship Id="rId1" Type="http://schemas.openxmlformats.org/officeDocument/2006/relationships/slideLayout" Target="../slideLayouts/slideLayout1.xml"/><Relationship Id="rId6" Type="http://schemas.openxmlformats.org/officeDocument/2006/relationships/image" Target="../media/image1761.png"/><Relationship Id="rId5" Type="http://schemas.openxmlformats.org/officeDocument/2006/relationships/image" Target="../media/image1600.pn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10.png"/><Relationship Id="rId1" Type="http://schemas.openxmlformats.org/officeDocument/2006/relationships/slideLayout" Target="../slideLayouts/slideLayout1.xml"/><Relationship Id="rId5" Type="http://schemas.openxmlformats.org/officeDocument/2006/relationships/image" Target="../media/image2520.png"/><Relationship Id="rId4" Type="http://schemas.openxmlformats.org/officeDocument/2006/relationships/image" Target="../media/image2440.png"/></Relationships>
</file>

<file path=ppt/slides/_rels/slide9.xml.rels><?xml version="1.0" encoding="UTF-8" standalone="yes"?>
<Relationships xmlns="http://schemas.openxmlformats.org/package/2006/relationships"><Relationship Id="rId8" Type="http://schemas.openxmlformats.org/officeDocument/2006/relationships/image" Target="../media/image3220.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3310.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594836-B53A-4F63-AC79-40EC07BE2642}"/>
              </a:ext>
            </a:extLst>
          </p:cNvPr>
          <p:cNvSpPr/>
          <p:nvPr/>
        </p:nvSpPr>
        <p:spPr>
          <a:xfrm>
            <a:off x="451958" y="247303"/>
            <a:ext cx="391532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just"/>
            <a:r>
              <a:rPr lang="en-US" sz="2800" b="1" dirty="0">
                <a:solidFill>
                  <a:srgbClr val="0000CC"/>
                </a:solidFill>
                <a:latin typeface="Times New Roman" panose="02020603050405020304" pitchFamily="18" charset="0"/>
                <a:cs typeface="Times New Roman" panose="02020603050405020304" pitchFamily="18" charset="0"/>
              </a:rPr>
              <a:t>Topics will Be Covered:</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4" name="Text Box 4">
            <a:extLst>
              <a:ext uri="{FF2B5EF4-FFF2-40B4-BE49-F238E27FC236}">
                <a16:creationId xmlns:a16="http://schemas.microsoft.com/office/drawing/2014/main" id="{BD4A46AE-4ADE-479F-ABD3-07D130803612}"/>
              </a:ext>
            </a:extLst>
          </p:cNvPr>
          <p:cNvSpPr txBox="1">
            <a:spLocks noChangeArrowheads="1"/>
          </p:cNvSpPr>
          <p:nvPr/>
        </p:nvSpPr>
        <p:spPr bwMode="auto">
          <a:xfrm>
            <a:off x="1279057" y="1065973"/>
            <a:ext cx="9415521" cy="3816429"/>
          </a:xfrm>
          <a:prstGeom prst="rect">
            <a:avLst/>
          </a:prstGeom>
          <a:noFill/>
          <a:ln w="38100">
            <a:solidFill>
              <a:srgbClr val="0000CC"/>
            </a:solidFill>
            <a:miter lim="800000"/>
            <a:headEnd/>
            <a:tailEnd/>
          </a:ln>
        </p:spPr>
        <p:txBody>
          <a:bodyPr wrap="square">
            <a:spAutoFit/>
          </a:bodyPr>
          <a:lstStyle/>
          <a:p>
            <a:pPr algn="just">
              <a:spcAft>
                <a:spcPts val="1200"/>
              </a:spcAft>
            </a:pPr>
            <a:r>
              <a:rPr lang="en-US" sz="2400" b="1" dirty="0">
                <a:solidFill>
                  <a:srgbClr val="0000CC"/>
                </a:solidFill>
              </a:rPr>
              <a:t>Waveforms</a:t>
            </a:r>
          </a:p>
          <a:p>
            <a:pPr algn="just">
              <a:spcAft>
                <a:spcPts val="1200"/>
              </a:spcAft>
            </a:pPr>
            <a:r>
              <a:rPr lang="en-US" sz="2400" b="1" dirty="0">
                <a:solidFill>
                  <a:srgbClr val="0000CC"/>
                </a:solidFill>
                <a:latin typeface="Times New Roman" panose="02020603050405020304" pitchFamily="18" charset="0"/>
                <a:cs typeface="Times New Roman" panose="02020603050405020304" pitchFamily="18" charset="0"/>
              </a:rPr>
              <a:t>Generation of Sine Waveform</a:t>
            </a:r>
          </a:p>
          <a:p>
            <a:pPr algn="just">
              <a:spcAft>
                <a:spcPts val="1200"/>
              </a:spcAft>
            </a:pPr>
            <a:r>
              <a:rPr lang="en-US" sz="2400" b="1" dirty="0">
                <a:solidFill>
                  <a:srgbClr val="0000CC"/>
                </a:solidFill>
                <a:latin typeface="Times New Roman" panose="02020603050405020304" pitchFamily="18" charset="0"/>
                <a:cs typeface="Times New Roman" panose="02020603050405020304" pitchFamily="18" charset="0"/>
              </a:rPr>
              <a:t>Definitions Related to Waveforms</a:t>
            </a:r>
          </a:p>
          <a:p>
            <a:pPr algn="just">
              <a:spcAft>
                <a:spcPts val="1200"/>
              </a:spcAft>
            </a:pPr>
            <a:r>
              <a:rPr lang="en-US" altLang="en-US" sz="2400" b="1" dirty="0">
                <a:solidFill>
                  <a:srgbClr val="0000CC"/>
                </a:solidFill>
                <a:latin typeface="Times New Roman" panose="02020603050405020304" pitchFamily="18" charset="0"/>
                <a:cs typeface="Times New Roman" panose="02020603050405020304" pitchFamily="18" charset="0"/>
              </a:rPr>
              <a:t>General Format of Mathematical Equation for the Sinusoidal Voltage/Current with </a:t>
            </a:r>
            <a:r>
              <a:rPr lang="en-US" altLang="en-US" sz="2400" b="1" dirty="0">
                <a:solidFill>
                  <a:srgbClr val="FF0000"/>
                </a:solidFill>
                <a:latin typeface="Times New Roman" panose="02020603050405020304" pitchFamily="18" charset="0"/>
                <a:cs typeface="Times New Roman" panose="02020603050405020304" pitchFamily="18" charset="0"/>
              </a:rPr>
              <a:t>Zero Degree Initial Angle</a:t>
            </a:r>
          </a:p>
          <a:p>
            <a:pPr algn="just">
              <a:spcAft>
                <a:spcPts val="1200"/>
              </a:spcAft>
            </a:pPr>
            <a:r>
              <a:rPr lang="en-US" altLang="en-US" sz="2400" b="1" dirty="0">
                <a:solidFill>
                  <a:srgbClr val="0000CC"/>
                </a:solidFill>
                <a:latin typeface="Times New Roman" panose="02020603050405020304" pitchFamily="18" charset="0"/>
                <a:cs typeface="Times New Roman" panose="02020603050405020304" pitchFamily="18" charset="0"/>
              </a:rPr>
              <a:t>General Format of Mathematical Equation for the Sinusoidal  Voltage/Current with </a:t>
            </a:r>
            <a:r>
              <a:rPr lang="en-US" altLang="en-US" sz="2400" b="1" dirty="0">
                <a:solidFill>
                  <a:srgbClr val="FF0000"/>
                </a:solidFill>
                <a:latin typeface="Times New Roman" panose="02020603050405020304" pitchFamily="18" charset="0"/>
                <a:cs typeface="Times New Roman" panose="02020603050405020304" pitchFamily="18" charset="0"/>
              </a:rPr>
              <a:t>Phase Angle</a:t>
            </a:r>
          </a:p>
          <a:p>
            <a:pPr algn="just">
              <a:spcAft>
                <a:spcPts val="1200"/>
              </a:spcAft>
            </a:pPr>
            <a:r>
              <a:rPr lang="en-US" altLang="en-US" sz="2400" b="1" dirty="0">
                <a:solidFill>
                  <a:srgbClr val="0000CC"/>
                </a:solidFill>
                <a:latin typeface="Times New Roman" panose="02020603050405020304" pitchFamily="18" charset="0"/>
                <a:cs typeface="Times New Roman" panose="02020603050405020304" pitchFamily="18" charset="0"/>
              </a:rPr>
              <a:t>Phase Difference and Phase Relation Between Two Waveforms</a:t>
            </a:r>
          </a:p>
        </p:txBody>
      </p:sp>
    </p:spTree>
    <p:extLst>
      <p:ext uri="{BB962C8B-B14F-4D97-AF65-F5344CB8AC3E}">
        <p14:creationId xmlns:p14="http://schemas.microsoft.com/office/powerpoint/2010/main" val="2906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10</a:t>
            </a:fld>
            <a:endParaRPr lang="en-US" sz="2000" b="1" dirty="0">
              <a:solidFill>
                <a:schemeClr val="bg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2762EAF6-541B-42D6-8D1C-C2B416A00B08}"/>
              </a:ext>
            </a:extLst>
          </p:cNvPr>
          <p:cNvSpPr/>
          <p:nvPr/>
        </p:nvSpPr>
        <p:spPr>
          <a:xfrm>
            <a:off x="1214947" y="2018949"/>
            <a:ext cx="9576576" cy="2100575"/>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4400" b="1" dirty="0">
                <a:solidFill>
                  <a:srgbClr val="0000CC"/>
                </a:solidFill>
                <a:latin typeface="Times New Roman" panose="02020603050405020304" pitchFamily="18" charset="0"/>
                <a:cs typeface="Times New Roman" panose="02020603050405020304" pitchFamily="18" charset="0"/>
              </a:rPr>
              <a:t>General Format of Mathematical Equation for the Sinusoidal Voltage or Current with </a:t>
            </a:r>
            <a:r>
              <a:rPr lang="en-US" altLang="en-US" sz="4400" b="1" dirty="0">
                <a:solidFill>
                  <a:srgbClr val="FF0000"/>
                </a:solidFill>
                <a:latin typeface="Times New Roman" panose="02020603050405020304" pitchFamily="18" charset="0"/>
                <a:cs typeface="Times New Roman" panose="02020603050405020304" pitchFamily="18" charset="0"/>
              </a:rPr>
              <a:t>Zero Degree Initial Angle</a:t>
            </a:r>
            <a:endParaRPr lang="en-US" sz="44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13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11</a:t>
            </a:fld>
            <a:endParaRPr lang="en-US" sz="2000" b="1" dirty="0">
              <a:solidFill>
                <a:schemeClr val="bg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C44335-C853-44C1-99B2-6933B190BAC9}"/>
                  </a:ext>
                </a:extLst>
              </p:cNvPr>
              <p:cNvSpPr txBox="1"/>
              <p:nvPr/>
            </p:nvSpPr>
            <p:spPr>
              <a:xfrm>
                <a:off x="221368" y="658665"/>
                <a:ext cx="3856175" cy="1198085"/>
              </a:xfrm>
              <a:prstGeom prst="rect">
                <a:avLst/>
              </a:prstGeom>
              <a:noFill/>
            </p:spPr>
            <p:txBody>
              <a:bodyPr wrap="square" rtlCol="0">
                <a:spAutoFit/>
              </a:bodyPr>
              <a:lstStyle/>
              <a:p>
                <a:pPr lvl="0" algn="just"/>
                <a:r>
                  <a:rPr lang="en-US" sz="2000" b="1" dirty="0">
                    <a:solidFill>
                      <a:srgbClr val="0000CC"/>
                    </a:solidFill>
                    <a:latin typeface="Times New Roman" pitchFamily="18" charset="0"/>
                    <a:cs typeface="Times New Roman" pitchFamily="18" charset="0"/>
                  </a:rPr>
                  <a:t>Induced EMF</a:t>
                </a:r>
                <a:r>
                  <a:rPr lang="en-US" sz="2000" b="1" dirty="0">
                    <a:latin typeface="Times New Roman" pitchFamily="18" charset="0"/>
                    <a:cs typeface="Times New Roman" pitchFamily="18" charset="0"/>
                  </a:rPr>
                  <a:t>:</a:t>
                </a:r>
              </a:p>
              <a:p>
                <a:pPr lvl="0" algn="just"/>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V     =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err="1">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V</a:t>
                </a:r>
              </a:p>
              <a:p>
                <a:pPr lvl="0" algn="just"/>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E</a:t>
                </a:r>
                <a:r>
                  <a:rPr lang="en-US" sz="2000" i="1" baseline="-25000" dirty="0">
                    <a:latin typeface="Times New Roman" pitchFamily="18" charset="0"/>
                    <a:cs typeface="Times New Roman" pitchFamily="18" charset="0"/>
                  </a:rPr>
                  <a:t>m</a:t>
                </a:r>
                <a:r>
                  <a:rPr lang="en-US" sz="2000" dirty="0">
                    <a:latin typeface="Times New Roman" pitchFamily="18" charset="0"/>
                    <a:cs typeface="Times New Roman" pitchFamily="18" charset="0"/>
                  </a:rPr>
                  <a:t>sin</a:t>
                </a:r>
                <a:r>
                  <a:rPr lang="en-US" sz="2000" dirty="0">
                    <a:latin typeface="Times New Roman" pitchFamily="18" charset="0"/>
                    <a:cs typeface="Times New Roman" pitchFamily="18" charset="0"/>
                    <a:sym typeface="Symbol" panose="05050102010706020507" pitchFamily="18" charset="2"/>
                  </a:rPr>
                  <a:t>2</a:t>
                </a:r>
                <a:r>
                  <a:rPr lang="en-US" sz="2000" i="1" dirty="0">
                    <a:latin typeface="Times New Roman" pitchFamily="18" charset="0"/>
                    <a:cs typeface="Times New Roman" pitchFamily="18" charset="0"/>
                    <a:sym typeface="Symbol" panose="05050102010706020507" pitchFamily="18" charset="2"/>
                  </a:rPr>
                  <a:t>ft</a:t>
                </a:r>
                <a:r>
                  <a:rPr lang="en-US" sz="2000" dirty="0">
                    <a:latin typeface="Times New Roman" pitchFamily="18" charset="0"/>
                    <a:cs typeface="Times New Roman" pitchFamily="18" charset="0"/>
                  </a:rPr>
                  <a:t>  V  =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14:m>
                  <m:oMath xmlns:m="http://schemas.openxmlformats.org/officeDocument/2006/math">
                    <m:f>
                      <m:fPr>
                        <m:ctrlPr>
                          <a:rPr lang="en-US" sz="2000" i="1" smtClean="0">
                            <a:latin typeface="Cambria Math" panose="02040503050406030204" pitchFamily="18" charset="0"/>
                            <a:cs typeface="Times New Roman" pitchFamily="18" charset="0"/>
                          </a:rPr>
                        </m:ctrlPr>
                      </m:fPr>
                      <m:num>
                        <m:r>
                          <m:rPr>
                            <m:nor/>
                          </m:rPr>
                          <a:rPr lang="en-US" sz="2000" dirty="0">
                            <a:latin typeface="Times New Roman" pitchFamily="18" charset="0"/>
                            <a:cs typeface="Times New Roman" pitchFamily="18" charset="0"/>
                            <a:sym typeface="Symbol" panose="05050102010706020507" pitchFamily="18" charset="2"/>
                          </a:rPr>
                          <m:t>2</m:t>
                        </m:r>
                      </m:num>
                      <m:den>
                        <m:r>
                          <a:rPr lang="en-US" sz="2000" b="0" i="1" smtClean="0">
                            <a:latin typeface="Cambria Math" panose="02040503050406030204" pitchFamily="18" charset="0"/>
                            <a:cs typeface="Times New Roman" pitchFamily="18" charset="0"/>
                          </a:rPr>
                          <m:t>𝑇</m:t>
                        </m:r>
                      </m:den>
                    </m:f>
                  </m:oMath>
                </a14:m>
                <a:r>
                  <a:rPr lang="en-US" sz="2000" i="1" dirty="0">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V</a:t>
                </a:r>
                <a:endParaRPr lang="en-US" sz="2000" i="1" dirty="0">
                  <a:latin typeface="Times New Roman" pitchFamily="18" charset="0"/>
                  <a:cs typeface="Times New Roman" pitchFamily="18" charset="0"/>
                </a:endParaRPr>
              </a:p>
            </p:txBody>
          </p:sp>
        </mc:Choice>
        <mc:Fallback xmlns="">
          <p:sp>
            <p:nvSpPr>
              <p:cNvPr id="17" name="TextBox 16">
                <a:extLst>
                  <a:ext uri="{FF2B5EF4-FFF2-40B4-BE49-F238E27FC236}">
                    <a16:creationId xmlns:a16="http://schemas.microsoft.com/office/drawing/2014/main" id="{20C44335-C853-44C1-99B2-6933B190BAC9}"/>
                  </a:ext>
                </a:extLst>
              </p:cNvPr>
              <p:cNvSpPr txBox="1">
                <a:spLocks noRot="1" noChangeAspect="1" noMove="1" noResize="1" noEditPoints="1" noAdjustHandles="1" noChangeArrowheads="1" noChangeShapeType="1" noTextEdit="1"/>
              </p:cNvSpPr>
              <p:nvPr/>
            </p:nvSpPr>
            <p:spPr>
              <a:xfrm>
                <a:off x="221368" y="658665"/>
                <a:ext cx="3856175" cy="1198085"/>
              </a:xfrm>
              <a:prstGeom prst="rect">
                <a:avLst/>
              </a:prstGeom>
              <a:blipFill>
                <a:blip r:embed="rId2"/>
                <a:stretch>
                  <a:fillRect l="-1580" t="-2538" b="-2538"/>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9481D0A9-CEB4-41C5-933F-D1954030BD0F}"/>
              </a:ext>
            </a:extLst>
          </p:cNvPr>
          <p:cNvSpPr txBox="1"/>
          <p:nvPr/>
        </p:nvSpPr>
        <p:spPr>
          <a:xfrm>
            <a:off x="162090" y="1886934"/>
            <a:ext cx="3685448" cy="400110"/>
          </a:xfrm>
          <a:prstGeom prst="rect">
            <a:avLst/>
          </a:prstGeom>
          <a:noFill/>
        </p:spPr>
        <p:txBody>
          <a:bodyPr wrap="square" rtlCol="0">
            <a:spAutoFit/>
          </a:bodyPr>
          <a:lstStyle/>
          <a:p>
            <a:pPr lvl="0" algn="just"/>
            <a:r>
              <a:rPr lang="en-US" sz="2000" b="1" dirty="0">
                <a:solidFill>
                  <a:srgbClr val="0000CC"/>
                </a:solidFill>
                <a:latin typeface="Times New Roman" pitchFamily="18" charset="0"/>
                <a:cs typeface="Times New Roman" pitchFamily="18" charset="0"/>
              </a:rPr>
              <a:t>Example</a:t>
            </a:r>
            <a:r>
              <a:rPr lang="en-US" sz="2000" b="1" dirty="0">
                <a:latin typeface="Times New Roman" pitchFamily="18" charset="0"/>
                <a:cs typeface="Times New Roman" pitchFamily="18" charset="0"/>
              </a:rPr>
              <a:t>:</a:t>
            </a:r>
            <a:r>
              <a:rPr lang="en-US" sz="2000" i="1" dirty="0">
                <a:latin typeface="Times New Roman" pitchFamily="18" charset="0"/>
                <a:cs typeface="Times New Roman" pitchFamily="18" charset="0"/>
              </a:rPr>
              <a:t> 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20sin</a:t>
            </a:r>
            <a:r>
              <a:rPr lang="en-US" sz="2000" dirty="0">
                <a:latin typeface="Times New Roman" pitchFamily="18" charset="0"/>
                <a:cs typeface="Times New Roman" pitchFamily="18" charset="0"/>
                <a:sym typeface="Symbol" panose="05050102010706020507" pitchFamily="18" charset="2"/>
              </a:rPr>
              <a:t>31.4</a:t>
            </a:r>
            <a:r>
              <a:rPr lang="en-US" sz="2000" i="1" dirty="0">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mV</a:t>
            </a:r>
            <a:endParaRPr lang="en-US" sz="2000" i="1" dirty="0">
              <a:latin typeface="Times New Roman" pitchFamily="18" charset="0"/>
              <a:cs typeface="Times New Roman" pitchFamily="18" charset="0"/>
            </a:endParaRPr>
          </a:p>
        </p:txBody>
      </p:sp>
      <p:cxnSp>
        <p:nvCxnSpPr>
          <p:cNvPr id="11" name="Straight Connector 10">
            <a:extLst>
              <a:ext uri="{FF2B5EF4-FFF2-40B4-BE49-F238E27FC236}">
                <a16:creationId xmlns:a16="http://schemas.microsoft.com/office/drawing/2014/main" id="{48783430-3E13-476D-B06E-DEFF9BDC63E3}"/>
              </a:ext>
            </a:extLst>
          </p:cNvPr>
          <p:cNvCxnSpPr/>
          <p:nvPr/>
        </p:nvCxnSpPr>
        <p:spPr>
          <a:xfrm>
            <a:off x="4090798" y="552649"/>
            <a:ext cx="0" cy="5852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574B97-774D-4843-9BB9-7FCBC49094A0}"/>
              </a:ext>
            </a:extLst>
          </p:cNvPr>
          <p:cNvCxnSpPr/>
          <p:nvPr/>
        </p:nvCxnSpPr>
        <p:spPr>
          <a:xfrm>
            <a:off x="8099580" y="529591"/>
            <a:ext cx="0" cy="585216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81392F9-5D52-49F7-B44A-63A5432B6594}"/>
                  </a:ext>
                </a:extLst>
              </p:cNvPr>
              <p:cNvSpPr txBox="1"/>
              <p:nvPr/>
            </p:nvSpPr>
            <p:spPr>
              <a:xfrm>
                <a:off x="4201535" y="625613"/>
                <a:ext cx="3856175" cy="1198085"/>
              </a:xfrm>
              <a:prstGeom prst="rect">
                <a:avLst/>
              </a:prstGeom>
              <a:noFill/>
            </p:spPr>
            <p:txBody>
              <a:bodyPr wrap="square" rtlCol="0">
                <a:spAutoFit/>
              </a:bodyPr>
              <a:lstStyle/>
              <a:p>
                <a:pPr lvl="0" algn="just"/>
                <a:r>
                  <a:rPr lang="en-US" sz="2000" b="1" dirty="0">
                    <a:solidFill>
                      <a:srgbClr val="0000CC"/>
                    </a:solidFill>
                    <a:latin typeface="Times New Roman" pitchFamily="18" charset="0"/>
                    <a:cs typeface="Times New Roman" pitchFamily="18" charset="0"/>
                  </a:rPr>
                  <a:t>Voltage Drop</a:t>
                </a:r>
                <a:r>
                  <a:rPr lang="en-US" sz="2000" b="1" dirty="0">
                    <a:latin typeface="Times New Roman" pitchFamily="18" charset="0"/>
                    <a:cs typeface="Times New Roman" pitchFamily="18" charset="0"/>
                  </a:rPr>
                  <a:t>:</a:t>
                </a:r>
              </a:p>
              <a:p>
                <a:pPr lvl="0" algn="just"/>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V</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V     =  </a:t>
                </a:r>
                <a:r>
                  <a:rPr lang="en-US" sz="2000" i="1" dirty="0" err="1">
                    <a:latin typeface="Times New Roman" pitchFamily="18" charset="0"/>
                    <a:cs typeface="Times New Roman" pitchFamily="18" charset="0"/>
                  </a:rPr>
                  <a:t>V</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err="1">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V</a:t>
                </a:r>
              </a:p>
              <a:p>
                <a:pPr lvl="0" algn="just"/>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V</a:t>
                </a:r>
                <a:r>
                  <a:rPr lang="en-US" sz="2000" i="1" baseline="-25000" dirty="0">
                    <a:latin typeface="Times New Roman" pitchFamily="18" charset="0"/>
                    <a:cs typeface="Times New Roman" pitchFamily="18" charset="0"/>
                  </a:rPr>
                  <a:t>m</a:t>
                </a:r>
                <a:r>
                  <a:rPr lang="en-US" sz="2000" dirty="0">
                    <a:latin typeface="Times New Roman" pitchFamily="18" charset="0"/>
                    <a:cs typeface="Times New Roman" pitchFamily="18" charset="0"/>
                  </a:rPr>
                  <a:t>sin</a:t>
                </a:r>
                <a:r>
                  <a:rPr lang="en-US" sz="2000" dirty="0">
                    <a:latin typeface="Times New Roman" pitchFamily="18" charset="0"/>
                    <a:cs typeface="Times New Roman" pitchFamily="18" charset="0"/>
                    <a:sym typeface="Symbol" panose="05050102010706020507" pitchFamily="18" charset="2"/>
                  </a:rPr>
                  <a:t>2</a:t>
                </a:r>
                <a:r>
                  <a:rPr lang="en-US" sz="2000" i="1" dirty="0">
                    <a:latin typeface="Times New Roman" pitchFamily="18" charset="0"/>
                    <a:cs typeface="Times New Roman" pitchFamily="18" charset="0"/>
                    <a:sym typeface="Symbol" panose="05050102010706020507" pitchFamily="18" charset="2"/>
                  </a:rPr>
                  <a:t>ft</a:t>
                </a:r>
                <a:r>
                  <a:rPr lang="en-US" sz="2000" dirty="0">
                    <a:latin typeface="Times New Roman" pitchFamily="18" charset="0"/>
                    <a:cs typeface="Times New Roman" pitchFamily="18" charset="0"/>
                  </a:rPr>
                  <a:t>  V  = </a:t>
                </a:r>
                <a:r>
                  <a:rPr lang="en-US" sz="2000" i="1" dirty="0" err="1">
                    <a:latin typeface="Times New Roman" pitchFamily="18" charset="0"/>
                    <a:cs typeface="Times New Roman" pitchFamily="18" charset="0"/>
                  </a:rPr>
                  <a:t>V</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14:m>
                  <m:oMath xmlns:m="http://schemas.openxmlformats.org/officeDocument/2006/math">
                    <m:f>
                      <m:fPr>
                        <m:ctrlPr>
                          <a:rPr lang="en-US" sz="2000" i="1" smtClean="0">
                            <a:latin typeface="Cambria Math" panose="02040503050406030204" pitchFamily="18" charset="0"/>
                            <a:cs typeface="Times New Roman" pitchFamily="18" charset="0"/>
                          </a:rPr>
                        </m:ctrlPr>
                      </m:fPr>
                      <m:num>
                        <m:r>
                          <m:rPr>
                            <m:nor/>
                          </m:rPr>
                          <a:rPr lang="en-US" sz="2000" dirty="0">
                            <a:latin typeface="Times New Roman" pitchFamily="18" charset="0"/>
                            <a:cs typeface="Times New Roman" pitchFamily="18" charset="0"/>
                            <a:sym typeface="Symbol" panose="05050102010706020507" pitchFamily="18" charset="2"/>
                          </a:rPr>
                          <m:t>2</m:t>
                        </m:r>
                      </m:num>
                      <m:den>
                        <m:r>
                          <a:rPr lang="en-US" sz="2000" b="0" i="1" smtClean="0">
                            <a:latin typeface="Cambria Math" panose="02040503050406030204" pitchFamily="18" charset="0"/>
                            <a:cs typeface="Times New Roman" pitchFamily="18" charset="0"/>
                          </a:rPr>
                          <m:t>𝑇</m:t>
                        </m:r>
                      </m:den>
                    </m:f>
                  </m:oMath>
                </a14:m>
                <a:r>
                  <a:rPr lang="en-US" sz="2000" i="1" dirty="0">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V</a:t>
                </a:r>
                <a:endParaRPr lang="en-US" sz="2000" i="1" dirty="0">
                  <a:latin typeface="Times New Roman" pitchFamily="18" charset="0"/>
                  <a:cs typeface="Times New Roman" pitchFamily="18" charset="0"/>
                </a:endParaRPr>
              </a:p>
            </p:txBody>
          </p:sp>
        </mc:Choice>
        <mc:Fallback xmlns="">
          <p:sp>
            <p:nvSpPr>
              <p:cNvPr id="19" name="TextBox 18">
                <a:extLst>
                  <a:ext uri="{FF2B5EF4-FFF2-40B4-BE49-F238E27FC236}">
                    <a16:creationId xmlns:a16="http://schemas.microsoft.com/office/drawing/2014/main" id="{481392F9-5D52-49F7-B44A-63A5432B6594}"/>
                  </a:ext>
                </a:extLst>
              </p:cNvPr>
              <p:cNvSpPr txBox="1">
                <a:spLocks noRot="1" noChangeAspect="1" noMove="1" noResize="1" noEditPoints="1" noAdjustHandles="1" noChangeArrowheads="1" noChangeShapeType="1" noTextEdit="1"/>
              </p:cNvSpPr>
              <p:nvPr/>
            </p:nvSpPr>
            <p:spPr>
              <a:xfrm>
                <a:off x="4201535" y="625613"/>
                <a:ext cx="3856175" cy="1198085"/>
              </a:xfrm>
              <a:prstGeom prst="rect">
                <a:avLst/>
              </a:prstGeom>
              <a:blipFill>
                <a:blip r:embed="rId3"/>
                <a:stretch>
                  <a:fillRect l="-1580" t="-3061" b="-3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E4917FD-9DB2-4FDE-804D-8F1E2824DD59}"/>
                  </a:ext>
                </a:extLst>
              </p:cNvPr>
              <p:cNvSpPr txBox="1"/>
              <p:nvPr/>
            </p:nvSpPr>
            <p:spPr>
              <a:xfrm>
                <a:off x="8117557" y="605735"/>
                <a:ext cx="3856175" cy="1198085"/>
              </a:xfrm>
              <a:prstGeom prst="rect">
                <a:avLst/>
              </a:prstGeom>
              <a:noFill/>
            </p:spPr>
            <p:txBody>
              <a:bodyPr wrap="square" rtlCol="0">
                <a:spAutoFit/>
              </a:bodyPr>
              <a:lstStyle/>
              <a:p>
                <a:pPr lvl="0" algn="just"/>
                <a:r>
                  <a:rPr lang="en-US" sz="2000" b="1" dirty="0">
                    <a:solidFill>
                      <a:srgbClr val="0000CC"/>
                    </a:solidFill>
                    <a:latin typeface="Times New Roman" pitchFamily="18" charset="0"/>
                    <a:cs typeface="Times New Roman" pitchFamily="18" charset="0"/>
                  </a:rPr>
                  <a:t>Current</a:t>
                </a:r>
                <a:r>
                  <a:rPr lang="en-US" sz="2000" b="1" dirty="0">
                    <a:latin typeface="Times New Roman" pitchFamily="18" charset="0"/>
                    <a:cs typeface="Times New Roman" pitchFamily="18" charset="0"/>
                  </a:rPr>
                  <a:t>:</a:t>
                </a:r>
              </a:p>
              <a:p>
                <a:pPr lvl="0" algn="just"/>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I</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A      =  </a:t>
                </a:r>
                <a:r>
                  <a:rPr lang="en-US" sz="2000" i="1" dirty="0" err="1">
                    <a:latin typeface="Times New Roman" pitchFamily="18" charset="0"/>
                    <a:cs typeface="Times New Roman" pitchFamily="18" charset="0"/>
                  </a:rPr>
                  <a:t>I</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err="1">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A</a:t>
                </a:r>
              </a:p>
              <a:p>
                <a:pPr lvl="0" algn="just"/>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m</a:t>
                </a:r>
                <a:r>
                  <a:rPr lang="en-US" sz="2000" dirty="0">
                    <a:latin typeface="Times New Roman" pitchFamily="18" charset="0"/>
                    <a:cs typeface="Times New Roman" pitchFamily="18" charset="0"/>
                  </a:rPr>
                  <a:t>sin</a:t>
                </a:r>
                <a:r>
                  <a:rPr lang="en-US" sz="2000" dirty="0">
                    <a:latin typeface="Times New Roman" pitchFamily="18" charset="0"/>
                    <a:cs typeface="Times New Roman" pitchFamily="18" charset="0"/>
                    <a:sym typeface="Symbol" panose="05050102010706020507" pitchFamily="18" charset="2"/>
                  </a:rPr>
                  <a:t>2</a:t>
                </a:r>
                <a:r>
                  <a:rPr lang="en-US" sz="2000" i="1" dirty="0">
                    <a:latin typeface="Times New Roman" pitchFamily="18" charset="0"/>
                    <a:cs typeface="Times New Roman" pitchFamily="18" charset="0"/>
                    <a:sym typeface="Symbol" panose="05050102010706020507" pitchFamily="18" charset="2"/>
                  </a:rPr>
                  <a:t>ft</a:t>
                </a:r>
                <a:r>
                  <a:rPr lang="en-US" sz="2000" dirty="0">
                    <a:latin typeface="Times New Roman" pitchFamily="18" charset="0"/>
                    <a:cs typeface="Times New Roman" pitchFamily="18" charset="0"/>
                  </a:rPr>
                  <a:t>  A  = </a:t>
                </a:r>
                <a:r>
                  <a:rPr lang="en-US" sz="2000" i="1" dirty="0" err="1">
                    <a:latin typeface="Times New Roman" pitchFamily="18" charset="0"/>
                    <a:cs typeface="Times New Roman" pitchFamily="18" charset="0"/>
                  </a:rPr>
                  <a:t>I</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14:m>
                  <m:oMath xmlns:m="http://schemas.openxmlformats.org/officeDocument/2006/math">
                    <m:f>
                      <m:fPr>
                        <m:ctrlPr>
                          <a:rPr lang="en-US" sz="2000" i="1" smtClean="0">
                            <a:latin typeface="Cambria Math" panose="02040503050406030204" pitchFamily="18" charset="0"/>
                            <a:cs typeface="Times New Roman" pitchFamily="18" charset="0"/>
                          </a:rPr>
                        </m:ctrlPr>
                      </m:fPr>
                      <m:num>
                        <m:r>
                          <m:rPr>
                            <m:nor/>
                          </m:rPr>
                          <a:rPr lang="en-US" sz="2000" dirty="0">
                            <a:latin typeface="Times New Roman" pitchFamily="18" charset="0"/>
                            <a:cs typeface="Times New Roman" pitchFamily="18" charset="0"/>
                            <a:sym typeface="Symbol" panose="05050102010706020507" pitchFamily="18" charset="2"/>
                          </a:rPr>
                          <m:t>2</m:t>
                        </m:r>
                      </m:num>
                      <m:den>
                        <m:r>
                          <a:rPr lang="en-US" sz="2000" b="0" i="1" smtClean="0">
                            <a:latin typeface="Cambria Math" panose="02040503050406030204" pitchFamily="18" charset="0"/>
                            <a:cs typeface="Times New Roman" pitchFamily="18" charset="0"/>
                          </a:rPr>
                          <m:t>𝑇</m:t>
                        </m:r>
                      </m:den>
                    </m:f>
                  </m:oMath>
                </a14:m>
                <a:r>
                  <a:rPr lang="en-US" sz="2000" i="1" dirty="0">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A</a:t>
                </a:r>
                <a:endParaRPr lang="en-US" sz="2000" i="1" dirty="0">
                  <a:latin typeface="Times New Roman" pitchFamily="18" charset="0"/>
                  <a:cs typeface="Times New Roman" pitchFamily="18" charset="0"/>
                </a:endParaRPr>
              </a:p>
            </p:txBody>
          </p:sp>
        </mc:Choice>
        <mc:Fallback xmlns="">
          <p:sp>
            <p:nvSpPr>
              <p:cNvPr id="21" name="TextBox 20">
                <a:extLst>
                  <a:ext uri="{FF2B5EF4-FFF2-40B4-BE49-F238E27FC236}">
                    <a16:creationId xmlns:a16="http://schemas.microsoft.com/office/drawing/2014/main" id="{3E4917FD-9DB2-4FDE-804D-8F1E2824DD59}"/>
                  </a:ext>
                </a:extLst>
              </p:cNvPr>
              <p:cNvSpPr txBox="1">
                <a:spLocks noRot="1" noChangeAspect="1" noMove="1" noResize="1" noEditPoints="1" noAdjustHandles="1" noChangeArrowheads="1" noChangeShapeType="1" noTextEdit="1"/>
              </p:cNvSpPr>
              <p:nvPr/>
            </p:nvSpPr>
            <p:spPr>
              <a:xfrm>
                <a:off x="8117557" y="605735"/>
                <a:ext cx="3856175" cy="1198085"/>
              </a:xfrm>
              <a:prstGeom prst="rect">
                <a:avLst/>
              </a:prstGeom>
              <a:blipFill>
                <a:blip r:embed="rId4"/>
                <a:stretch>
                  <a:fillRect l="-1741" t="-2538" b="-2538"/>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32711288-FA12-4047-A63D-BF6207A52991}"/>
              </a:ext>
            </a:extLst>
          </p:cNvPr>
          <p:cNvCxnSpPr/>
          <p:nvPr/>
        </p:nvCxnSpPr>
        <p:spPr>
          <a:xfrm>
            <a:off x="17228" y="1847256"/>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786C6A7-98D5-4A65-B67E-E4F37F56D85D}"/>
              </a:ext>
            </a:extLst>
          </p:cNvPr>
          <p:cNvSpPr txBox="1"/>
          <p:nvPr/>
        </p:nvSpPr>
        <p:spPr>
          <a:xfrm>
            <a:off x="4037790" y="1886934"/>
            <a:ext cx="3685448" cy="400110"/>
          </a:xfrm>
          <a:prstGeom prst="rect">
            <a:avLst/>
          </a:prstGeom>
          <a:noFill/>
        </p:spPr>
        <p:txBody>
          <a:bodyPr wrap="square" rtlCol="0">
            <a:spAutoFit/>
          </a:bodyPr>
          <a:lstStyle/>
          <a:p>
            <a:pPr lvl="0" algn="just"/>
            <a:r>
              <a:rPr lang="en-US" sz="2000" b="1" dirty="0">
                <a:solidFill>
                  <a:srgbClr val="0000CC"/>
                </a:solidFill>
                <a:latin typeface="Times New Roman" pitchFamily="18" charset="0"/>
                <a:cs typeface="Times New Roman" pitchFamily="18" charset="0"/>
              </a:rPr>
              <a:t>Example</a:t>
            </a:r>
            <a:r>
              <a:rPr lang="en-US" sz="2000" b="1" dirty="0">
                <a:latin typeface="Times New Roman" pitchFamily="18" charset="0"/>
                <a:cs typeface="Times New Roman" pitchFamily="18" charset="0"/>
              </a:rPr>
              <a:t>:</a:t>
            </a:r>
            <a:r>
              <a:rPr lang="en-US" sz="2000" i="1" dirty="0">
                <a:latin typeface="Times New Roman" pitchFamily="18" charset="0"/>
                <a:cs typeface="Times New Roman" pitchFamily="18" charset="0"/>
              </a:rPr>
              <a:t> 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60sin</a:t>
            </a:r>
            <a:r>
              <a:rPr lang="en-US" sz="2000" dirty="0">
                <a:latin typeface="Times New Roman" pitchFamily="18" charset="0"/>
                <a:cs typeface="Times New Roman" pitchFamily="18" charset="0"/>
                <a:sym typeface="Symbol" panose="05050102010706020507" pitchFamily="18" charset="2"/>
              </a:rPr>
              <a:t>100</a:t>
            </a:r>
            <a:r>
              <a:rPr lang="en-US" sz="2000" i="1" dirty="0">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V</a:t>
            </a:r>
            <a:endParaRPr lang="en-US" sz="2000" i="1"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35ECA0E8-452A-414E-8C32-228DB8BF2234}"/>
              </a:ext>
            </a:extLst>
          </p:cNvPr>
          <p:cNvSpPr txBox="1"/>
          <p:nvPr/>
        </p:nvSpPr>
        <p:spPr>
          <a:xfrm>
            <a:off x="8086327" y="1880386"/>
            <a:ext cx="3876263" cy="400110"/>
          </a:xfrm>
          <a:prstGeom prst="rect">
            <a:avLst/>
          </a:prstGeom>
          <a:noFill/>
        </p:spPr>
        <p:txBody>
          <a:bodyPr wrap="square" rtlCol="0">
            <a:spAutoFit/>
          </a:bodyPr>
          <a:lstStyle/>
          <a:p>
            <a:pPr lvl="0" algn="just"/>
            <a:r>
              <a:rPr lang="en-US" sz="2000" b="1" dirty="0">
                <a:solidFill>
                  <a:srgbClr val="0000CC"/>
                </a:solidFill>
                <a:latin typeface="Times New Roman" pitchFamily="18" charset="0"/>
                <a:cs typeface="Times New Roman" pitchFamily="18" charset="0"/>
              </a:rPr>
              <a:t>Example</a:t>
            </a:r>
            <a:r>
              <a:rPr lang="en-US" sz="2000" b="1" dirty="0">
                <a:latin typeface="Times New Roman" pitchFamily="18" charset="0"/>
                <a:cs typeface="Times New Roman" pitchFamily="18" charset="0"/>
              </a:rPr>
              <a:t>:</a:t>
            </a:r>
            <a:r>
              <a:rPr lang="en-US" sz="2000" i="1" dirty="0">
                <a:latin typeface="Times New Roman" pitchFamily="18" charset="0"/>
                <a:cs typeface="Times New Roman" pitchFamily="18" charset="0"/>
              </a:rPr>
              <a:t> 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10sin</a:t>
            </a:r>
            <a:r>
              <a:rPr lang="en-US" sz="2000" dirty="0">
                <a:latin typeface="Times New Roman" pitchFamily="18" charset="0"/>
                <a:cs typeface="Times New Roman" pitchFamily="18" charset="0"/>
                <a:sym typeface="Symbol" panose="05050102010706020507" pitchFamily="18" charset="2"/>
              </a:rPr>
              <a:t>261.67</a:t>
            </a:r>
            <a:r>
              <a:rPr lang="en-US" sz="2000" i="1" dirty="0">
                <a:latin typeface="Times New Roman" pitchFamily="18" charset="0"/>
                <a:cs typeface="Times New Roman" pitchFamily="18" charset="0"/>
                <a:sym typeface="Symbol" panose="05050102010706020507" pitchFamily="18" charset="2"/>
              </a:rPr>
              <a:t>t</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A</a:t>
            </a:r>
            <a:endParaRPr lang="en-US" sz="2000" i="1" dirty="0">
              <a:latin typeface="Times New Roman" pitchFamily="18" charset="0"/>
              <a:cs typeface="Times New Roman" pitchFamily="18" charset="0"/>
            </a:endParaRPr>
          </a:p>
        </p:txBody>
      </p:sp>
      <p:sp>
        <p:nvSpPr>
          <p:cNvPr id="28" name="Rectangle 27">
            <a:extLst>
              <a:ext uri="{FF2B5EF4-FFF2-40B4-BE49-F238E27FC236}">
                <a16:creationId xmlns:a16="http://schemas.microsoft.com/office/drawing/2014/main" id="{36ADA4E2-FFA1-494C-B73B-C441C8FE68EB}"/>
              </a:ext>
            </a:extLst>
          </p:cNvPr>
          <p:cNvSpPr/>
          <p:nvPr/>
        </p:nvSpPr>
        <p:spPr>
          <a:xfrm>
            <a:off x="610193" y="157269"/>
            <a:ext cx="10971613" cy="438582"/>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2400" b="1" dirty="0">
                <a:solidFill>
                  <a:srgbClr val="0000CC"/>
                </a:solidFill>
                <a:latin typeface="Times New Roman" panose="02020603050405020304" pitchFamily="18" charset="0"/>
                <a:cs typeface="Times New Roman" panose="02020603050405020304" pitchFamily="18" charset="0"/>
              </a:rPr>
              <a:t>General Format of Mathematical Equation for the Sinusoidal Voltage or Current</a:t>
            </a:r>
            <a:endParaRPr lang="en-US" sz="24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6C6E74F8-CA6E-4EC0-A4F1-2C697AF1C78A}"/>
              </a:ext>
            </a:extLst>
          </p:cNvPr>
          <p:cNvSpPr txBox="1"/>
          <p:nvPr/>
        </p:nvSpPr>
        <p:spPr>
          <a:xfrm>
            <a:off x="352343" y="2318193"/>
            <a:ext cx="3275966" cy="400110"/>
          </a:xfrm>
          <a:prstGeom prst="rect">
            <a:avLst/>
          </a:prstGeom>
          <a:noFill/>
        </p:spPr>
        <p:txBody>
          <a:bodyPr wrap="square" rtlCol="0">
            <a:spAutoFit/>
          </a:bodyPr>
          <a:lstStyle/>
          <a:p>
            <a:pPr lvl="0" algn="just"/>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m</a:t>
            </a:r>
            <a:r>
              <a:rPr lang="en-US" sz="2000" dirty="0">
                <a:latin typeface="Times New Roman" pitchFamily="18" charset="0"/>
                <a:cs typeface="Times New Roman" pitchFamily="18" charset="0"/>
              </a:rPr>
              <a:t> =  20 mV;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 31.4 rad/s</a:t>
            </a:r>
            <a:endParaRPr lang="en-US" sz="2000" i="1" dirty="0">
              <a:latin typeface="Times New Roman" pitchFamily="18" charset="0"/>
              <a:cs typeface="Times New Roman" pitchFamily="18" charset="0"/>
            </a:endParaRPr>
          </a:p>
        </p:txBody>
      </p:sp>
      <p:sp>
        <p:nvSpPr>
          <p:cNvPr id="58" name="TextBox 57">
            <a:extLst>
              <a:ext uri="{FF2B5EF4-FFF2-40B4-BE49-F238E27FC236}">
                <a16:creationId xmlns:a16="http://schemas.microsoft.com/office/drawing/2014/main" id="{F63812DA-213F-4A7F-A539-7283C613DFAE}"/>
              </a:ext>
            </a:extLst>
          </p:cNvPr>
          <p:cNvSpPr txBox="1"/>
          <p:nvPr/>
        </p:nvSpPr>
        <p:spPr>
          <a:xfrm>
            <a:off x="4157892" y="2326800"/>
            <a:ext cx="3275966" cy="400110"/>
          </a:xfrm>
          <a:prstGeom prst="rect">
            <a:avLst/>
          </a:prstGeom>
          <a:noFill/>
        </p:spPr>
        <p:txBody>
          <a:bodyPr wrap="square" rtlCol="0">
            <a:spAutoFit/>
          </a:bodyPr>
          <a:lstStyle/>
          <a:p>
            <a:pPr lvl="0" algn="just"/>
            <a:r>
              <a:rPr lang="en-US" sz="2000" i="1" dirty="0" err="1">
                <a:latin typeface="Times New Roman" pitchFamily="18" charset="0"/>
                <a:cs typeface="Times New Roman" pitchFamily="18" charset="0"/>
              </a:rPr>
              <a:t>V</a:t>
            </a:r>
            <a:r>
              <a:rPr lang="en-US" sz="2000" i="1" baseline="-25000" dirty="0" err="1">
                <a:latin typeface="Times New Roman" pitchFamily="18" charset="0"/>
                <a:cs typeface="Times New Roman" pitchFamily="18" charset="0"/>
              </a:rPr>
              <a:t>m</a:t>
            </a:r>
            <a:r>
              <a:rPr lang="en-US" sz="2000" dirty="0">
                <a:latin typeface="Times New Roman" pitchFamily="18" charset="0"/>
                <a:cs typeface="Times New Roman" pitchFamily="18" charset="0"/>
              </a:rPr>
              <a:t> =  60 V;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 100</a:t>
            </a:r>
            <a:r>
              <a:rPr lang="en-US" sz="2000"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rad/s</a:t>
            </a:r>
            <a:endParaRPr lang="en-US" sz="2000" i="1" dirty="0">
              <a:latin typeface="Times New Roman" pitchFamily="18" charset="0"/>
              <a:cs typeface="Times New Roman" pitchFamily="18" charset="0"/>
            </a:endParaRPr>
          </a:p>
        </p:txBody>
      </p:sp>
      <p:sp>
        <p:nvSpPr>
          <p:cNvPr id="59" name="TextBox 58">
            <a:extLst>
              <a:ext uri="{FF2B5EF4-FFF2-40B4-BE49-F238E27FC236}">
                <a16:creationId xmlns:a16="http://schemas.microsoft.com/office/drawing/2014/main" id="{57BB2BEF-5343-4A4A-A270-46AABDC2C840}"/>
              </a:ext>
            </a:extLst>
          </p:cNvPr>
          <p:cNvSpPr txBox="1"/>
          <p:nvPr/>
        </p:nvSpPr>
        <p:spPr>
          <a:xfrm>
            <a:off x="8332598" y="2302361"/>
            <a:ext cx="3472869" cy="400110"/>
          </a:xfrm>
          <a:prstGeom prst="rect">
            <a:avLst/>
          </a:prstGeom>
          <a:noFill/>
        </p:spPr>
        <p:txBody>
          <a:bodyPr wrap="square" rtlCol="0">
            <a:spAutoFit/>
          </a:bodyPr>
          <a:lstStyle/>
          <a:p>
            <a:pPr lvl="0" algn="just"/>
            <a:r>
              <a:rPr lang="en-US" sz="2000" i="1" dirty="0" err="1">
                <a:latin typeface="Times New Roman" pitchFamily="18" charset="0"/>
                <a:cs typeface="Times New Roman" pitchFamily="18" charset="0"/>
              </a:rPr>
              <a:t>I</a:t>
            </a:r>
            <a:r>
              <a:rPr lang="en-US" sz="2000" i="1" baseline="-25000" dirty="0" err="1">
                <a:latin typeface="Times New Roman" pitchFamily="18" charset="0"/>
                <a:cs typeface="Times New Roman" pitchFamily="18" charset="0"/>
              </a:rPr>
              <a:t>m</a:t>
            </a:r>
            <a:r>
              <a:rPr lang="en-US" sz="2000" dirty="0">
                <a:latin typeface="Times New Roman" pitchFamily="18" charset="0"/>
                <a:cs typeface="Times New Roman" pitchFamily="18" charset="0"/>
              </a:rPr>
              <a:t> =  10 </a:t>
            </a:r>
            <a:r>
              <a:rPr lang="en-US" sz="2000"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A;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 261.67 rad/s</a:t>
            </a:r>
            <a:endParaRPr lang="en-US" sz="2000" i="1" dirty="0">
              <a:latin typeface="Times New Roman" pitchFamily="18" charset="0"/>
              <a:cs typeface="Times New Roman" pitchFamily="18" charset="0"/>
            </a:endParaRPr>
          </a:p>
        </p:txBody>
      </p:sp>
      <p:sp>
        <p:nvSpPr>
          <p:cNvPr id="61" name="TextBox 60">
            <a:extLst>
              <a:ext uri="{FF2B5EF4-FFF2-40B4-BE49-F238E27FC236}">
                <a16:creationId xmlns:a16="http://schemas.microsoft.com/office/drawing/2014/main" id="{631ACC4A-44B3-4388-A2AF-BDEDFDEAE094}"/>
              </a:ext>
            </a:extLst>
          </p:cNvPr>
          <p:cNvSpPr txBox="1"/>
          <p:nvPr/>
        </p:nvSpPr>
        <p:spPr>
          <a:xfrm>
            <a:off x="338034" y="2682674"/>
            <a:ext cx="3275966"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 =  (31.4 rad/s)/2</a:t>
            </a:r>
            <a:r>
              <a:rPr lang="en-US" sz="2000" dirty="0">
                <a:latin typeface="Times New Roman" pitchFamily="18" charset="0"/>
                <a:cs typeface="Times New Roman" pitchFamily="18" charset="0"/>
                <a:sym typeface="Symbol" panose="05050102010706020507" pitchFamily="18" charset="2"/>
              </a:rPr>
              <a:t> = </a:t>
            </a:r>
            <a:r>
              <a:rPr lang="en-US" sz="2000" dirty="0">
                <a:latin typeface="Times New Roman" pitchFamily="18" charset="0"/>
                <a:cs typeface="Times New Roman" pitchFamily="18" charset="0"/>
              </a:rPr>
              <a:t>5 Hz</a:t>
            </a:r>
            <a:endParaRPr lang="en-US" sz="2000" i="1" dirty="0">
              <a:latin typeface="Times New Roman" pitchFamily="18" charset="0"/>
              <a:cs typeface="Times New Roman" pitchFamily="18" charset="0"/>
            </a:endParaRPr>
          </a:p>
        </p:txBody>
      </p:sp>
      <p:sp>
        <p:nvSpPr>
          <p:cNvPr id="62" name="TextBox 61">
            <a:extLst>
              <a:ext uri="{FF2B5EF4-FFF2-40B4-BE49-F238E27FC236}">
                <a16:creationId xmlns:a16="http://schemas.microsoft.com/office/drawing/2014/main" id="{1135C694-EEAB-44A3-AFC1-DA50071A2E5C}"/>
              </a:ext>
            </a:extLst>
          </p:cNvPr>
          <p:cNvSpPr txBox="1"/>
          <p:nvPr/>
        </p:nvSpPr>
        <p:spPr>
          <a:xfrm>
            <a:off x="4222827" y="2727656"/>
            <a:ext cx="3275966"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 =  (100</a:t>
            </a:r>
            <a:r>
              <a:rPr lang="en-US" sz="2000"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rad/s)/2</a:t>
            </a:r>
            <a:r>
              <a:rPr lang="en-US" sz="2000" dirty="0">
                <a:latin typeface="Times New Roman" pitchFamily="18" charset="0"/>
                <a:cs typeface="Times New Roman" pitchFamily="18" charset="0"/>
                <a:sym typeface="Symbol" panose="05050102010706020507" pitchFamily="18" charset="2"/>
              </a:rPr>
              <a:t> = </a:t>
            </a:r>
            <a:r>
              <a:rPr lang="en-US" sz="2000" dirty="0">
                <a:latin typeface="Times New Roman" pitchFamily="18" charset="0"/>
                <a:cs typeface="Times New Roman" pitchFamily="18" charset="0"/>
              </a:rPr>
              <a:t>50 Hz</a:t>
            </a:r>
            <a:endParaRPr lang="en-US" sz="2000" i="1" dirty="0">
              <a:latin typeface="Times New Roman" pitchFamily="18" charset="0"/>
              <a:cs typeface="Times New Roman" pitchFamily="18" charset="0"/>
            </a:endParaRPr>
          </a:p>
        </p:txBody>
      </p:sp>
      <p:sp>
        <p:nvSpPr>
          <p:cNvPr id="63" name="TextBox 62">
            <a:extLst>
              <a:ext uri="{FF2B5EF4-FFF2-40B4-BE49-F238E27FC236}">
                <a16:creationId xmlns:a16="http://schemas.microsoft.com/office/drawing/2014/main" id="{AE5A1805-2217-47C1-8CB2-797D15CCB6AF}"/>
              </a:ext>
            </a:extLst>
          </p:cNvPr>
          <p:cNvSpPr txBox="1"/>
          <p:nvPr/>
        </p:nvSpPr>
        <p:spPr>
          <a:xfrm>
            <a:off x="8346625" y="2720093"/>
            <a:ext cx="3615963"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 =  (261.67 rad/s)/2</a:t>
            </a:r>
            <a:r>
              <a:rPr lang="en-US" sz="2000" dirty="0">
                <a:latin typeface="Times New Roman" pitchFamily="18" charset="0"/>
                <a:cs typeface="Times New Roman" pitchFamily="18" charset="0"/>
                <a:sym typeface="Symbol" panose="05050102010706020507" pitchFamily="18" charset="2"/>
              </a:rPr>
              <a:t> = </a:t>
            </a:r>
            <a:r>
              <a:rPr lang="en-US" sz="2000" dirty="0">
                <a:latin typeface="Times New Roman" pitchFamily="18" charset="0"/>
                <a:cs typeface="Times New Roman" pitchFamily="18" charset="0"/>
              </a:rPr>
              <a:t>41.67 Hz</a:t>
            </a:r>
            <a:endParaRPr lang="en-US" sz="2000" i="1" dirty="0">
              <a:latin typeface="Times New Roman" pitchFamily="18" charset="0"/>
              <a:cs typeface="Times New Roman" pitchFamily="18" charset="0"/>
            </a:endParaRPr>
          </a:p>
        </p:txBody>
      </p:sp>
      <p:sp>
        <p:nvSpPr>
          <p:cNvPr id="64" name="TextBox 63">
            <a:extLst>
              <a:ext uri="{FF2B5EF4-FFF2-40B4-BE49-F238E27FC236}">
                <a16:creationId xmlns:a16="http://schemas.microsoft.com/office/drawing/2014/main" id="{B143E562-173E-4C70-8170-868AE2110C6F}"/>
              </a:ext>
            </a:extLst>
          </p:cNvPr>
          <p:cNvSpPr txBox="1"/>
          <p:nvPr/>
        </p:nvSpPr>
        <p:spPr>
          <a:xfrm>
            <a:off x="287474" y="3100446"/>
            <a:ext cx="2837862"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1/(5 Hz)</a:t>
            </a:r>
            <a:r>
              <a:rPr lang="en-US" sz="2000" dirty="0">
                <a:latin typeface="Times New Roman" pitchFamily="18" charset="0"/>
                <a:cs typeface="Times New Roman" pitchFamily="18" charset="0"/>
                <a:sym typeface="Symbol" panose="05050102010706020507" pitchFamily="18" charset="2"/>
              </a:rPr>
              <a:t> = </a:t>
            </a:r>
            <a:r>
              <a:rPr lang="en-US" sz="2000" dirty="0">
                <a:latin typeface="Times New Roman" pitchFamily="18" charset="0"/>
                <a:cs typeface="Times New Roman" pitchFamily="18" charset="0"/>
              </a:rPr>
              <a:t>0.2 s</a:t>
            </a:r>
            <a:endParaRPr lang="en-US" sz="2000" i="1" dirty="0">
              <a:latin typeface="Times New Roman" pitchFamily="18" charset="0"/>
              <a:cs typeface="Times New Roman" pitchFamily="18" charset="0"/>
            </a:endParaRPr>
          </a:p>
        </p:txBody>
      </p:sp>
      <p:sp>
        <p:nvSpPr>
          <p:cNvPr id="65" name="TextBox 64">
            <a:extLst>
              <a:ext uri="{FF2B5EF4-FFF2-40B4-BE49-F238E27FC236}">
                <a16:creationId xmlns:a16="http://schemas.microsoft.com/office/drawing/2014/main" id="{D9316DA5-6539-4F9B-8861-FB0999B379AD}"/>
              </a:ext>
            </a:extLst>
          </p:cNvPr>
          <p:cNvSpPr txBox="1"/>
          <p:nvPr/>
        </p:nvSpPr>
        <p:spPr>
          <a:xfrm>
            <a:off x="4190237" y="3093820"/>
            <a:ext cx="3529151"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1/(50 Hz)</a:t>
            </a:r>
            <a:r>
              <a:rPr lang="en-US" sz="2000" dirty="0">
                <a:latin typeface="Times New Roman" pitchFamily="18" charset="0"/>
                <a:cs typeface="Times New Roman" pitchFamily="18" charset="0"/>
                <a:sym typeface="Symbol" panose="05050102010706020507" pitchFamily="18" charset="2"/>
              </a:rPr>
              <a:t> = </a:t>
            </a:r>
            <a:r>
              <a:rPr lang="en-US" sz="2000" dirty="0">
                <a:latin typeface="Times New Roman" pitchFamily="18" charset="0"/>
                <a:cs typeface="Times New Roman" pitchFamily="18" charset="0"/>
              </a:rPr>
              <a:t>0.02 s or 20 </a:t>
            </a:r>
            <a:r>
              <a:rPr lang="en-US" sz="2000" dirty="0" err="1">
                <a:latin typeface="Times New Roman" pitchFamily="18" charset="0"/>
                <a:cs typeface="Times New Roman" pitchFamily="18" charset="0"/>
              </a:rPr>
              <a:t>ms</a:t>
            </a:r>
            <a:endParaRPr lang="en-US" sz="2000" i="1" dirty="0">
              <a:latin typeface="Times New Roman" pitchFamily="18" charset="0"/>
              <a:cs typeface="Times New Roman" pitchFamily="18" charset="0"/>
            </a:endParaRPr>
          </a:p>
        </p:txBody>
      </p:sp>
      <p:sp>
        <p:nvSpPr>
          <p:cNvPr id="66" name="TextBox 65">
            <a:extLst>
              <a:ext uri="{FF2B5EF4-FFF2-40B4-BE49-F238E27FC236}">
                <a16:creationId xmlns:a16="http://schemas.microsoft.com/office/drawing/2014/main" id="{2A6555D6-EDB2-4BB6-8236-B5E53F821DF9}"/>
              </a:ext>
            </a:extLst>
          </p:cNvPr>
          <p:cNvSpPr txBox="1"/>
          <p:nvPr/>
        </p:nvSpPr>
        <p:spPr>
          <a:xfrm>
            <a:off x="8276318" y="3110894"/>
            <a:ext cx="3529151"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1/(41.67 Hz)</a:t>
            </a:r>
            <a:r>
              <a:rPr lang="en-US" sz="2000" dirty="0">
                <a:latin typeface="Times New Roman" pitchFamily="18" charset="0"/>
                <a:cs typeface="Times New Roman" pitchFamily="18" charset="0"/>
                <a:sym typeface="Symbol" panose="05050102010706020507" pitchFamily="18" charset="2"/>
              </a:rPr>
              <a:t> = </a:t>
            </a:r>
            <a:r>
              <a:rPr lang="en-US" sz="2000" dirty="0">
                <a:latin typeface="Times New Roman" pitchFamily="18" charset="0"/>
                <a:cs typeface="Times New Roman" pitchFamily="18" charset="0"/>
              </a:rPr>
              <a:t>24 </a:t>
            </a:r>
            <a:r>
              <a:rPr lang="en-US" sz="2000" dirty="0" err="1">
                <a:latin typeface="Times New Roman" pitchFamily="18" charset="0"/>
                <a:cs typeface="Times New Roman" pitchFamily="18" charset="0"/>
              </a:rPr>
              <a:t>ms</a:t>
            </a:r>
            <a:endParaRPr lang="en-US" sz="2000" i="1" dirty="0">
              <a:latin typeface="Times New Roman" pitchFamily="18" charset="0"/>
              <a:cs typeface="Times New Roman" pitchFamily="18" charset="0"/>
            </a:endParaRPr>
          </a:p>
        </p:txBody>
      </p:sp>
      <p:grpSp>
        <p:nvGrpSpPr>
          <p:cNvPr id="67" name="Group 66">
            <a:extLst>
              <a:ext uri="{FF2B5EF4-FFF2-40B4-BE49-F238E27FC236}">
                <a16:creationId xmlns:a16="http://schemas.microsoft.com/office/drawing/2014/main" id="{BD44D9A7-94F0-4A19-A2BF-FE0934364CA2}"/>
              </a:ext>
            </a:extLst>
          </p:cNvPr>
          <p:cNvGrpSpPr/>
          <p:nvPr/>
        </p:nvGrpSpPr>
        <p:grpSpPr>
          <a:xfrm>
            <a:off x="8113642" y="4924775"/>
            <a:ext cx="3905272" cy="1407887"/>
            <a:chOff x="26504" y="3565562"/>
            <a:chExt cx="3905272" cy="1407887"/>
          </a:xfrm>
        </p:grpSpPr>
        <p:pic>
          <p:nvPicPr>
            <p:cNvPr id="68" name="Picture 67">
              <a:extLst>
                <a:ext uri="{FF2B5EF4-FFF2-40B4-BE49-F238E27FC236}">
                  <a16:creationId xmlns:a16="http://schemas.microsoft.com/office/drawing/2014/main" id="{84415AC3-56CF-4570-A019-68F7765FBD7A}"/>
                </a:ext>
              </a:extLst>
            </p:cNvPr>
            <p:cNvPicPr>
              <a:picLocks noChangeAspect="1"/>
            </p:cNvPicPr>
            <p:nvPr/>
          </p:nvPicPr>
          <p:blipFill>
            <a:blip r:embed="rId5"/>
            <a:stretch>
              <a:fillRect/>
            </a:stretch>
          </p:blipFill>
          <p:spPr>
            <a:xfrm>
              <a:off x="325838" y="3683063"/>
              <a:ext cx="3252247" cy="1188720"/>
            </a:xfrm>
            <a:prstGeom prst="rect">
              <a:avLst/>
            </a:prstGeom>
          </p:spPr>
        </p:pic>
        <p:sp>
          <p:nvSpPr>
            <p:cNvPr id="69" name="TextBox 68">
              <a:extLst>
                <a:ext uri="{FF2B5EF4-FFF2-40B4-BE49-F238E27FC236}">
                  <a16:creationId xmlns:a16="http://schemas.microsoft.com/office/drawing/2014/main" id="{103C93F9-6BD0-4F4F-9596-2EA6A0252535}"/>
                </a:ext>
              </a:extLst>
            </p:cNvPr>
            <p:cNvSpPr txBox="1"/>
            <p:nvPr/>
          </p:nvSpPr>
          <p:spPr>
            <a:xfrm>
              <a:off x="246330" y="4317179"/>
              <a:ext cx="3685446"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0           6          12</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18</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24</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30  </a:t>
              </a:r>
              <a:r>
                <a:rPr lang="en-US" sz="1400" i="1" dirty="0">
                  <a:latin typeface="Times New Roman" pitchFamily="18" charset="0"/>
                  <a:cs typeface="Times New Roman" pitchFamily="18" charset="0"/>
                  <a:sym typeface="Symbol" panose="05050102010706020507" pitchFamily="18" charset="2"/>
                </a:rPr>
                <a:t>t</a:t>
              </a:r>
              <a:r>
                <a:rPr lang="en-US" sz="1400" dirty="0">
                  <a:latin typeface="Times New Roman" pitchFamily="18" charset="0"/>
                  <a:cs typeface="Times New Roman" pitchFamily="18" charset="0"/>
                  <a:sym typeface="Symbol" panose="05050102010706020507" pitchFamily="18" charset="2"/>
                </a:rPr>
                <a:t> [</a:t>
              </a:r>
              <a:r>
                <a:rPr lang="en-US" sz="1400" dirty="0" err="1">
                  <a:latin typeface="Times New Roman" pitchFamily="18" charset="0"/>
                  <a:cs typeface="Times New Roman" pitchFamily="18" charset="0"/>
                  <a:sym typeface="Symbol" panose="05050102010706020507" pitchFamily="18" charset="2"/>
                </a:rPr>
                <a:t>ms</a:t>
              </a:r>
              <a:r>
                <a:rPr lang="en-US" sz="1400" dirty="0">
                  <a:latin typeface="Times New Roman" pitchFamily="18" charset="0"/>
                  <a:cs typeface="Times New Roman" pitchFamily="18" charset="0"/>
                  <a:sym typeface="Symbol" panose="05050102010706020507" pitchFamily="18" charset="2"/>
                </a:rPr>
                <a:t>]</a:t>
              </a:r>
              <a:endParaRPr lang="en-US" sz="1400" i="1" dirty="0">
                <a:latin typeface="Times New Roman" pitchFamily="18" charset="0"/>
                <a:cs typeface="Times New Roman" pitchFamily="18" charset="0"/>
              </a:endParaRPr>
            </a:p>
          </p:txBody>
        </p:sp>
        <p:sp>
          <p:nvSpPr>
            <p:cNvPr id="70" name="TextBox 69">
              <a:extLst>
                <a:ext uri="{FF2B5EF4-FFF2-40B4-BE49-F238E27FC236}">
                  <a16:creationId xmlns:a16="http://schemas.microsoft.com/office/drawing/2014/main" id="{B2023CC8-5CF3-4BC6-A9BB-60F78D7AF6A2}"/>
                </a:ext>
              </a:extLst>
            </p:cNvPr>
            <p:cNvSpPr txBox="1"/>
            <p:nvPr/>
          </p:nvSpPr>
          <p:spPr>
            <a:xfrm>
              <a:off x="123335" y="3709958"/>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10</a:t>
              </a:r>
              <a:endParaRPr lang="en-US" sz="1400" i="1" dirty="0">
                <a:latin typeface="Times New Roman" pitchFamily="18" charset="0"/>
                <a:cs typeface="Times New Roman" pitchFamily="18" charset="0"/>
              </a:endParaRPr>
            </a:p>
          </p:txBody>
        </p:sp>
        <p:sp>
          <p:nvSpPr>
            <p:cNvPr id="71" name="TextBox 70">
              <a:extLst>
                <a:ext uri="{FF2B5EF4-FFF2-40B4-BE49-F238E27FC236}">
                  <a16:creationId xmlns:a16="http://schemas.microsoft.com/office/drawing/2014/main" id="{020699EB-C905-4ACE-A598-D00233B68CC7}"/>
                </a:ext>
              </a:extLst>
            </p:cNvPr>
            <p:cNvSpPr txBox="1"/>
            <p:nvPr/>
          </p:nvSpPr>
          <p:spPr>
            <a:xfrm>
              <a:off x="26504" y="466567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10</a:t>
              </a:r>
              <a:endParaRPr lang="en-US" sz="1400" i="1" dirty="0">
                <a:latin typeface="Times New Roman" pitchFamily="18" charset="0"/>
                <a:cs typeface="Times New Roman" pitchFamily="18" charset="0"/>
              </a:endParaRPr>
            </a:p>
          </p:txBody>
        </p:sp>
        <p:sp>
          <p:nvSpPr>
            <p:cNvPr id="72" name="TextBox 71">
              <a:extLst>
                <a:ext uri="{FF2B5EF4-FFF2-40B4-BE49-F238E27FC236}">
                  <a16:creationId xmlns:a16="http://schemas.microsoft.com/office/drawing/2014/main" id="{F3DEAD16-521B-414D-B2EA-029E3C8B05A3}"/>
                </a:ext>
              </a:extLst>
            </p:cNvPr>
            <p:cNvSpPr txBox="1"/>
            <p:nvPr/>
          </p:nvSpPr>
          <p:spPr>
            <a:xfrm>
              <a:off x="428022" y="3565562"/>
              <a:ext cx="90773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i</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A]</a:t>
              </a:r>
              <a:endParaRPr lang="en-US" sz="1400" i="1" dirty="0">
                <a:latin typeface="Times New Roman" pitchFamily="18" charset="0"/>
                <a:cs typeface="Times New Roman" pitchFamily="18" charset="0"/>
              </a:endParaRPr>
            </a:p>
          </p:txBody>
        </p:sp>
      </p:grpSp>
      <p:grpSp>
        <p:nvGrpSpPr>
          <p:cNvPr id="73" name="Group 72">
            <a:extLst>
              <a:ext uri="{FF2B5EF4-FFF2-40B4-BE49-F238E27FC236}">
                <a16:creationId xmlns:a16="http://schemas.microsoft.com/office/drawing/2014/main" id="{681F0F34-E433-4981-BDEE-6B42DF765C6C}"/>
              </a:ext>
            </a:extLst>
          </p:cNvPr>
          <p:cNvGrpSpPr/>
          <p:nvPr/>
        </p:nvGrpSpPr>
        <p:grpSpPr>
          <a:xfrm>
            <a:off x="4161184" y="4917284"/>
            <a:ext cx="3905272" cy="1407887"/>
            <a:chOff x="26504" y="3565562"/>
            <a:chExt cx="3905272" cy="1407887"/>
          </a:xfrm>
        </p:grpSpPr>
        <p:pic>
          <p:nvPicPr>
            <p:cNvPr id="74" name="Picture 73">
              <a:extLst>
                <a:ext uri="{FF2B5EF4-FFF2-40B4-BE49-F238E27FC236}">
                  <a16:creationId xmlns:a16="http://schemas.microsoft.com/office/drawing/2014/main" id="{55F3C809-4DF7-4F8A-B72B-5389C7093AEF}"/>
                </a:ext>
              </a:extLst>
            </p:cNvPr>
            <p:cNvPicPr>
              <a:picLocks noChangeAspect="1"/>
            </p:cNvPicPr>
            <p:nvPr/>
          </p:nvPicPr>
          <p:blipFill>
            <a:blip r:embed="rId5"/>
            <a:stretch>
              <a:fillRect/>
            </a:stretch>
          </p:blipFill>
          <p:spPr>
            <a:xfrm>
              <a:off x="325838" y="3683063"/>
              <a:ext cx="3252247" cy="1188720"/>
            </a:xfrm>
            <a:prstGeom prst="rect">
              <a:avLst/>
            </a:prstGeom>
          </p:spPr>
        </p:pic>
        <p:sp>
          <p:nvSpPr>
            <p:cNvPr id="75" name="TextBox 74">
              <a:extLst>
                <a:ext uri="{FF2B5EF4-FFF2-40B4-BE49-F238E27FC236}">
                  <a16:creationId xmlns:a16="http://schemas.microsoft.com/office/drawing/2014/main" id="{E532C672-E4AB-4202-8C89-E02F5AB87A98}"/>
                </a:ext>
              </a:extLst>
            </p:cNvPr>
            <p:cNvSpPr txBox="1"/>
            <p:nvPr/>
          </p:nvSpPr>
          <p:spPr>
            <a:xfrm>
              <a:off x="246330" y="4317179"/>
              <a:ext cx="3685446"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0           5          10</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15</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20</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25  </a:t>
              </a:r>
              <a:r>
                <a:rPr lang="en-US" sz="1400" i="1" dirty="0">
                  <a:latin typeface="Times New Roman" pitchFamily="18" charset="0"/>
                  <a:cs typeface="Times New Roman" pitchFamily="18" charset="0"/>
                  <a:sym typeface="Symbol" panose="05050102010706020507" pitchFamily="18" charset="2"/>
                </a:rPr>
                <a:t>t</a:t>
              </a:r>
              <a:r>
                <a:rPr lang="en-US" sz="1400" dirty="0">
                  <a:latin typeface="Times New Roman" pitchFamily="18" charset="0"/>
                  <a:cs typeface="Times New Roman" pitchFamily="18" charset="0"/>
                  <a:sym typeface="Symbol" panose="05050102010706020507" pitchFamily="18" charset="2"/>
                </a:rPr>
                <a:t> [</a:t>
              </a:r>
              <a:r>
                <a:rPr lang="en-US" sz="1400" dirty="0" err="1">
                  <a:latin typeface="Times New Roman" pitchFamily="18" charset="0"/>
                  <a:cs typeface="Times New Roman" pitchFamily="18" charset="0"/>
                  <a:sym typeface="Symbol" panose="05050102010706020507" pitchFamily="18" charset="2"/>
                </a:rPr>
                <a:t>ms</a:t>
              </a:r>
              <a:r>
                <a:rPr lang="en-US" sz="1400" dirty="0">
                  <a:latin typeface="Times New Roman" pitchFamily="18" charset="0"/>
                  <a:cs typeface="Times New Roman" pitchFamily="18" charset="0"/>
                  <a:sym typeface="Symbol" panose="05050102010706020507" pitchFamily="18" charset="2"/>
                </a:rPr>
                <a:t>]</a:t>
              </a:r>
              <a:endParaRPr lang="en-US" sz="1400" i="1" dirty="0">
                <a:latin typeface="Times New Roman" pitchFamily="18" charset="0"/>
                <a:cs typeface="Times New Roman" pitchFamily="18" charset="0"/>
              </a:endParaRPr>
            </a:p>
          </p:txBody>
        </p:sp>
        <p:sp>
          <p:nvSpPr>
            <p:cNvPr id="76" name="TextBox 75">
              <a:extLst>
                <a:ext uri="{FF2B5EF4-FFF2-40B4-BE49-F238E27FC236}">
                  <a16:creationId xmlns:a16="http://schemas.microsoft.com/office/drawing/2014/main" id="{C8FC4F60-CE0C-49C6-A45C-18C2FF498419}"/>
                </a:ext>
              </a:extLst>
            </p:cNvPr>
            <p:cNvSpPr txBox="1"/>
            <p:nvPr/>
          </p:nvSpPr>
          <p:spPr>
            <a:xfrm>
              <a:off x="123335" y="3709958"/>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60</a:t>
              </a:r>
              <a:endParaRPr lang="en-US" sz="1400" i="1" dirty="0">
                <a:latin typeface="Times New Roman" pitchFamily="18" charset="0"/>
                <a:cs typeface="Times New Roman" pitchFamily="18" charset="0"/>
              </a:endParaRPr>
            </a:p>
          </p:txBody>
        </p:sp>
        <p:sp>
          <p:nvSpPr>
            <p:cNvPr id="77" name="TextBox 76">
              <a:extLst>
                <a:ext uri="{FF2B5EF4-FFF2-40B4-BE49-F238E27FC236}">
                  <a16:creationId xmlns:a16="http://schemas.microsoft.com/office/drawing/2014/main" id="{78E0B50C-632B-4E89-AB9A-9E59061D955B}"/>
                </a:ext>
              </a:extLst>
            </p:cNvPr>
            <p:cNvSpPr txBox="1"/>
            <p:nvPr/>
          </p:nvSpPr>
          <p:spPr>
            <a:xfrm>
              <a:off x="26504" y="466567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60</a:t>
              </a:r>
              <a:endParaRPr lang="en-US" sz="1400" i="1" dirty="0">
                <a:latin typeface="Times New Roman" pitchFamily="18" charset="0"/>
                <a:cs typeface="Times New Roman" pitchFamily="18" charset="0"/>
              </a:endParaRPr>
            </a:p>
          </p:txBody>
        </p:sp>
        <p:sp>
          <p:nvSpPr>
            <p:cNvPr id="78" name="TextBox 77">
              <a:extLst>
                <a:ext uri="{FF2B5EF4-FFF2-40B4-BE49-F238E27FC236}">
                  <a16:creationId xmlns:a16="http://schemas.microsoft.com/office/drawing/2014/main" id="{2B32D091-8573-4134-B838-E1DB44DF9623}"/>
                </a:ext>
              </a:extLst>
            </p:cNvPr>
            <p:cNvSpPr txBox="1"/>
            <p:nvPr/>
          </p:nvSpPr>
          <p:spPr>
            <a:xfrm>
              <a:off x="428022" y="3565562"/>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v</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[V]</a:t>
              </a:r>
              <a:endParaRPr lang="en-US" sz="1400" i="1" dirty="0">
                <a:latin typeface="Times New Roman" pitchFamily="18" charset="0"/>
                <a:cs typeface="Times New Roman" pitchFamily="18" charset="0"/>
              </a:endParaRPr>
            </a:p>
          </p:txBody>
        </p:sp>
      </p:grpSp>
      <p:grpSp>
        <p:nvGrpSpPr>
          <p:cNvPr id="79" name="Group 78">
            <a:extLst>
              <a:ext uri="{FF2B5EF4-FFF2-40B4-BE49-F238E27FC236}">
                <a16:creationId xmlns:a16="http://schemas.microsoft.com/office/drawing/2014/main" id="{0BA1677F-5B71-4861-9B02-34F8B97C4FCD}"/>
              </a:ext>
            </a:extLst>
          </p:cNvPr>
          <p:cNvGrpSpPr/>
          <p:nvPr/>
        </p:nvGrpSpPr>
        <p:grpSpPr>
          <a:xfrm>
            <a:off x="192158" y="4910658"/>
            <a:ext cx="3687935" cy="1407887"/>
            <a:chOff x="26504" y="3565562"/>
            <a:chExt cx="3687935" cy="1407887"/>
          </a:xfrm>
        </p:grpSpPr>
        <p:pic>
          <p:nvPicPr>
            <p:cNvPr id="80" name="Picture 79">
              <a:extLst>
                <a:ext uri="{FF2B5EF4-FFF2-40B4-BE49-F238E27FC236}">
                  <a16:creationId xmlns:a16="http://schemas.microsoft.com/office/drawing/2014/main" id="{57F89E84-8C16-432E-9A5B-03A30AC82D11}"/>
                </a:ext>
              </a:extLst>
            </p:cNvPr>
            <p:cNvPicPr>
              <a:picLocks noChangeAspect="1"/>
            </p:cNvPicPr>
            <p:nvPr/>
          </p:nvPicPr>
          <p:blipFill>
            <a:blip r:embed="rId5"/>
            <a:stretch>
              <a:fillRect/>
            </a:stretch>
          </p:blipFill>
          <p:spPr>
            <a:xfrm>
              <a:off x="325838" y="3683063"/>
              <a:ext cx="3252247" cy="1188720"/>
            </a:xfrm>
            <a:prstGeom prst="rect">
              <a:avLst/>
            </a:prstGeom>
          </p:spPr>
        </p:pic>
        <p:sp>
          <p:nvSpPr>
            <p:cNvPr id="81" name="TextBox 80">
              <a:extLst>
                <a:ext uri="{FF2B5EF4-FFF2-40B4-BE49-F238E27FC236}">
                  <a16:creationId xmlns:a16="http://schemas.microsoft.com/office/drawing/2014/main" id="{7612BA48-103B-41B6-A975-67B052E1F5AD}"/>
                </a:ext>
              </a:extLst>
            </p:cNvPr>
            <p:cNvSpPr txBox="1"/>
            <p:nvPr/>
          </p:nvSpPr>
          <p:spPr>
            <a:xfrm>
              <a:off x="246330" y="4317179"/>
              <a:ext cx="3468109"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0         0.05      0.1</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0.15</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0.2</a:t>
              </a:r>
              <a:r>
                <a:rPr lang="en-US" sz="1400" baseline="30000" dirty="0">
                  <a:latin typeface="Times New Roman" pitchFamily="18" charset="0"/>
                  <a:cs typeface="Times New Roman" pitchFamily="18" charset="0"/>
                </a:rPr>
                <a:t>      </a:t>
              </a:r>
              <a:r>
                <a:rPr lang="en-US" sz="1400" dirty="0">
                  <a:latin typeface="Times New Roman" pitchFamily="18" charset="0"/>
                  <a:cs typeface="Times New Roman" pitchFamily="18" charset="0"/>
                </a:rPr>
                <a:t> 0.25  </a:t>
              </a:r>
              <a:r>
                <a:rPr lang="en-US" sz="1400" i="1" dirty="0">
                  <a:latin typeface="Times New Roman" pitchFamily="18" charset="0"/>
                  <a:cs typeface="Times New Roman" pitchFamily="18" charset="0"/>
                  <a:sym typeface="Symbol" panose="05050102010706020507" pitchFamily="18" charset="2"/>
                </a:rPr>
                <a:t>t</a:t>
              </a:r>
              <a:r>
                <a:rPr lang="en-US" sz="1400" dirty="0">
                  <a:latin typeface="Times New Roman" pitchFamily="18" charset="0"/>
                  <a:cs typeface="Times New Roman" pitchFamily="18" charset="0"/>
                  <a:sym typeface="Symbol" panose="05050102010706020507" pitchFamily="18" charset="2"/>
                </a:rPr>
                <a:t> [s]</a:t>
              </a:r>
              <a:endParaRPr lang="en-US" sz="1400" i="1" dirty="0">
                <a:latin typeface="Times New Roman" pitchFamily="18" charset="0"/>
                <a:cs typeface="Times New Roman" pitchFamily="18" charset="0"/>
              </a:endParaRPr>
            </a:p>
          </p:txBody>
        </p:sp>
        <p:sp>
          <p:nvSpPr>
            <p:cNvPr id="82" name="TextBox 81">
              <a:extLst>
                <a:ext uri="{FF2B5EF4-FFF2-40B4-BE49-F238E27FC236}">
                  <a16:creationId xmlns:a16="http://schemas.microsoft.com/office/drawing/2014/main" id="{0316F14F-2BF0-4406-BA01-1134BD07A2EE}"/>
                </a:ext>
              </a:extLst>
            </p:cNvPr>
            <p:cNvSpPr txBox="1"/>
            <p:nvPr/>
          </p:nvSpPr>
          <p:spPr>
            <a:xfrm>
              <a:off x="123335" y="3709958"/>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20</a:t>
              </a:r>
              <a:endParaRPr lang="en-US" sz="1400" i="1" dirty="0">
                <a:latin typeface="Times New Roman" pitchFamily="18" charset="0"/>
                <a:cs typeface="Times New Roman" pitchFamily="18" charset="0"/>
              </a:endParaRPr>
            </a:p>
          </p:txBody>
        </p:sp>
        <p:sp>
          <p:nvSpPr>
            <p:cNvPr id="83" name="TextBox 82">
              <a:extLst>
                <a:ext uri="{FF2B5EF4-FFF2-40B4-BE49-F238E27FC236}">
                  <a16:creationId xmlns:a16="http://schemas.microsoft.com/office/drawing/2014/main" id="{AC6A3C06-9E02-4738-8969-5AB147B94D47}"/>
                </a:ext>
              </a:extLst>
            </p:cNvPr>
            <p:cNvSpPr txBox="1"/>
            <p:nvPr/>
          </p:nvSpPr>
          <p:spPr>
            <a:xfrm>
              <a:off x="26504" y="466567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20</a:t>
              </a:r>
              <a:endParaRPr lang="en-US" sz="1400" i="1" dirty="0">
                <a:latin typeface="Times New Roman" pitchFamily="18" charset="0"/>
                <a:cs typeface="Times New Roman" pitchFamily="18" charset="0"/>
              </a:endParaRPr>
            </a:p>
          </p:txBody>
        </p:sp>
        <p:sp>
          <p:nvSpPr>
            <p:cNvPr id="84" name="TextBox 83">
              <a:extLst>
                <a:ext uri="{FF2B5EF4-FFF2-40B4-BE49-F238E27FC236}">
                  <a16:creationId xmlns:a16="http://schemas.microsoft.com/office/drawing/2014/main" id="{A86ED5EF-D6D8-41D9-985C-3B05EF78F062}"/>
                </a:ext>
              </a:extLst>
            </p:cNvPr>
            <p:cNvSpPr txBox="1"/>
            <p:nvPr/>
          </p:nvSpPr>
          <p:spPr>
            <a:xfrm>
              <a:off x="428022" y="3565562"/>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e</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[mV]</a:t>
              </a:r>
              <a:endParaRPr lang="en-US" sz="1400" i="1" dirty="0">
                <a:latin typeface="Times New Roman" pitchFamily="18" charset="0"/>
                <a:cs typeface="Times New Roman" pitchFamily="18" charset="0"/>
              </a:endParaRPr>
            </a:p>
          </p:txBody>
        </p:sp>
      </p:grpSp>
      <p:cxnSp>
        <p:nvCxnSpPr>
          <p:cNvPr id="85" name="Straight Connector 84">
            <a:extLst>
              <a:ext uri="{FF2B5EF4-FFF2-40B4-BE49-F238E27FC236}">
                <a16:creationId xmlns:a16="http://schemas.microsoft.com/office/drawing/2014/main" id="{458C3778-D6CA-46C4-A0B2-76B3AE579692}"/>
              </a:ext>
            </a:extLst>
          </p:cNvPr>
          <p:cNvCxnSpPr/>
          <p:nvPr/>
        </p:nvCxnSpPr>
        <p:spPr>
          <a:xfrm>
            <a:off x="0" y="3477027"/>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958B838-0D66-428D-B6A0-5BB88F19FE4B}"/>
              </a:ext>
            </a:extLst>
          </p:cNvPr>
          <p:cNvCxnSpPr/>
          <p:nvPr/>
        </p:nvCxnSpPr>
        <p:spPr>
          <a:xfrm>
            <a:off x="2272" y="4912322"/>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D2E1F865-719E-4BCF-B99E-18DA259A4B92}"/>
              </a:ext>
            </a:extLst>
          </p:cNvPr>
          <p:cNvGrpSpPr/>
          <p:nvPr/>
        </p:nvGrpSpPr>
        <p:grpSpPr>
          <a:xfrm>
            <a:off x="185530" y="3524618"/>
            <a:ext cx="3918525" cy="1407887"/>
            <a:chOff x="185530" y="3524618"/>
            <a:chExt cx="3918525" cy="1407887"/>
          </a:xfrm>
        </p:grpSpPr>
        <p:grpSp>
          <p:nvGrpSpPr>
            <p:cNvPr id="44" name="Group 43">
              <a:extLst>
                <a:ext uri="{FF2B5EF4-FFF2-40B4-BE49-F238E27FC236}">
                  <a16:creationId xmlns:a16="http://schemas.microsoft.com/office/drawing/2014/main" id="{57D9301B-E744-4291-A8FD-32AC7AC05DAD}"/>
                </a:ext>
              </a:extLst>
            </p:cNvPr>
            <p:cNvGrpSpPr/>
            <p:nvPr/>
          </p:nvGrpSpPr>
          <p:grpSpPr>
            <a:xfrm>
              <a:off x="185530" y="3524618"/>
              <a:ext cx="3905272" cy="1407887"/>
              <a:chOff x="26504" y="3565562"/>
              <a:chExt cx="3905272" cy="1407887"/>
            </a:xfrm>
          </p:grpSpPr>
          <p:pic>
            <p:nvPicPr>
              <p:cNvPr id="37" name="Picture 36">
                <a:extLst>
                  <a:ext uri="{FF2B5EF4-FFF2-40B4-BE49-F238E27FC236}">
                    <a16:creationId xmlns:a16="http://schemas.microsoft.com/office/drawing/2014/main" id="{5BEFDB6D-0076-45EC-A635-C3A91C31E9E2}"/>
                  </a:ext>
                </a:extLst>
              </p:cNvPr>
              <p:cNvPicPr>
                <a:picLocks noChangeAspect="1"/>
              </p:cNvPicPr>
              <p:nvPr/>
            </p:nvPicPr>
            <p:blipFill>
              <a:blip r:embed="rId5"/>
              <a:stretch>
                <a:fillRect/>
              </a:stretch>
            </p:blipFill>
            <p:spPr>
              <a:xfrm>
                <a:off x="325838" y="3683063"/>
                <a:ext cx="3252247" cy="1188720"/>
              </a:xfrm>
              <a:prstGeom prst="rect">
                <a:avLst/>
              </a:prstGeom>
            </p:spPr>
          </p:pic>
          <p:sp>
            <p:nvSpPr>
              <p:cNvPr id="39" name="TextBox 38">
                <a:extLst>
                  <a:ext uri="{FF2B5EF4-FFF2-40B4-BE49-F238E27FC236}">
                    <a16:creationId xmlns:a16="http://schemas.microsoft.com/office/drawing/2014/main" id="{424E3D94-7955-4313-9409-61EE55489663}"/>
                  </a:ext>
                </a:extLst>
              </p:cNvPr>
              <p:cNvSpPr txBox="1"/>
              <p:nvPr/>
            </p:nvSpPr>
            <p:spPr>
              <a:xfrm>
                <a:off x="246330" y="4317179"/>
                <a:ext cx="3685446"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0          90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180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270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360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450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 [deg.]</a:t>
                </a:r>
                <a:endParaRPr lang="en-US" sz="1400" i="1" dirty="0">
                  <a:latin typeface="Times New Roman" pitchFamily="18" charset="0"/>
                  <a:cs typeface="Times New Roman" pitchFamily="18" charset="0"/>
                </a:endParaRPr>
              </a:p>
            </p:txBody>
          </p:sp>
          <p:sp>
            <p:nvSpPr>
              <p:cNvPr id="41" name="TextBox 40">
                <a:extLst>
                  <a:ext uri="{FF2B5EF4-FFF2-40B4-BE49-F238E27FC236}">
                    <a16:creationId xmlns:a16="http://schemas.microsoft.com/office/drawing/2014/main" id="{C7489E1F-64D1-4621-A65B-51D660FE0796}"/>
                  </a:ext>
                </a:extLst>
              </p:cNvPr>
              <p:cNvSpPr txBox="1"/>
              <p:nvPr/>
            </p:nvSpPr>
            <p:spPr>
              <a:xfrm>
                <a:off x="123335" y="3709958"/>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20</a:t>
                </a:r>
                <a:endParaRPr lang="en-US" sz="1400" i="1" dirty="0">
                  <a:latin typeface="Times New Roman" pitchFamily="18" charset="0"/>
                  <a:cs typeface="Times New Roman" pitchFamily="18" charset="0"/>
                </a:endParaRPr>
              </a:p>
            </p:txBody>
          </p:sp>
          <p:sp>
            <p:nvSpPr>
              <p:cNvPr id="42" name="TextBox 41">
                <a:extLst>
                  <a:ext uri="{FF2B5EF4-FFF2-40B4-BE49-F238E27FC236}">
                    <a16:creationId xmlns:a16="http://schemas.microsoft.com/office/drawing/2014/main" id="{565CE6FE-6E29-46E9-B522-2AF76118A2F4}"/>
                  </a:ext>
                </a:extLst>
              </p:cNvPr>
              <p:cNvSpPr txBox="1"/>
              <p:nvPr/>
            </p:nvSpPr>
            <p:spPr>
              <a:xfrm>
                <a:off x="26504" y="466567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20</a:t>
                </a:r>
                <a:endParaRPr lang="en-US" sz="1400" i="1" dirty="0">
                  <a:latin typeface="Times New Roman" pitchFamily="18" charset="0"/>
                  <a:cs typeface="Times New Roman" pitchFamily="18" charset="0"/>
                </a:endParaRPr>
              </a:p>
            </p:txBody>
          </p:sp>
          <p:sp>
            <p:nvSpPr>
              <p:cNvPr id="43" name="TextBox 42">
                <a:extLst>
                  <a:ext uri="{FF2B5EF4-FFF2-40B4-BE49-F238E27FC236}">
                    <a16:creationId xmlns:a16="http://schemas.microsoft.com/office/drawing/2014/main" id="{E5CFD242-5EC0-42B8-82AC-AE48559AEA82}"/>
                  </a:ext>
                </a:extLst>
              </p:cNvPr>
              <p:cNvSpPr txBox="1"/>
              <p:nvPr/>
            </p:nvSpPr>
            <p:spPr>
              <a:xfrm>
                <a:off x="428022" y="3565562"/>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e</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[mV]</a:t>
                </a:r>
                <a:endParaRPr lang="en-US" sz="1400" i="1" dirty="0">
                  <a:latin typeface="Times New Roman" pitchFamily="18" charset="0"/>
                  <a:cs typeface="Times New Roman" pitchFamily="18" charset="0"/>
                </a:endParaRPr>
              </a:p>
            </p:txBody>
          </p:sp>
        </p:grpSp>
        <p:sp>
          <p:nvSpPr>
            <p:cNvPr id="87" name="TextBox 86">
              <a:extLst>
                <a:ext uri="{FF2B5EF4-FFF2-40B4-BE49-F238E27FC236}">
                  <a16:creationId xmlns:a16="http://schemas.microsoft.com/office/drawing/2014/main" id="{909A123C-55E1-4F47-A131-176DDA635E52}"/>
                </a:ext>
              </a:extLst>
            </p:cNvPr>
            <p:cNvSpPr txBox="1"/>
            <p:nvPr/>
          </p:nvSpPr>
          <p:spPr>
            <a:xfrm>
              <a:off x="873652" y="4019120"/>
              <a:ext cx="3230403"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 </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3</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2      5</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[rad.]</a:t>
              </a:r>
              <a:endParaRPr lang="en-US" sz="1400" i="1" dirty="0">
                <a:latin typeface="Times New Roman" pitchFamily="18" charset="0"/>
                <a:cs typeface="Times New Roman" pitchFamily="18" charset="0"/>
              </a:endParaRPr>
            </a:p>
          </p:txBody>
        </p:sp>
      </p:grpSp>
      <p:grpSp>
        <p:nvGrpSpPr>
          <p:cNvPr id="92" name="Group 91">
            <a:extLst>
              <a:ext uri="{FF2B5EF4-FFF2-40B4-BE49-F238E27FC236}">
                <a16:creationId xmlns:a16="http://schemas.microsoft.com/office/drawing/2014/main" id="{82EDFFDF-E692-4A09-968A-85D0BC1C4A9E}"/>
              </a:ext>
            </a:extLst>
          </p:cNvPr>
          <p:cNvGrpSpPr/>
          <p:nvPr/>
        </p:nvGrpSpPr>
        <p:grpSpPr>
          <a:xfrm>
            <a:off x="4167810" y="3503950"/>
            <a:ext cx="3939590" cy="1407887"/>
            <a:chOff x="4167810" y="3503950"/>
            <a:chExt cx="3939590" cy="1407887"/>
          </a:xfrm>
        </p:grpSpPr>
        <p:pic>
          <p:nvPicPr>
            <p:cNvPr id="46" name="Picture 45">
              <a:extLst>
                <a:ext uri="{FF2B5EF4-FFF2-40B4-BE49-F238E27FC236}">
                  <a16:creationId xmlns:a16="http://schemas.microsoft.com/office/drawing/2014/main" id="{2FDACEC7-0588-42E8-BCC4-542F00267EEB}"/>
                </a:ext>
              </a:extLst>
            </p:cNvPr>
            <p:cNvPicPr>
              <a:picLocks noChangeAspect="1"/>
            </p:cNvPicPr>
            <p:nvPr/>
          </p:nvPicPr>
          <p:blipFill>
            <a:blip r:embed="rId5"/>
            <a:stretch>
              <a:fillRect/>
            </a:stretch>
          </p:blipFill>
          <p:spPr>
            <a:xfrm>
              <a:off x="4467144" y="3621451"/>
              <a:ext cx="3252247" cy="1188720"/>
            </a:xfrm>
            <a:prstGeom prst="rect">
              <a:avLst/>
            </a:prstGeom>
          </p:spPr>
        </p:pic>
        <p:sp>
          <p:nvSpPr>
            <p:cNvPr id="47" name="TextBox 46">
              <a:extLst>
                <a:ext uri="{FF2B5EF4-FFF2-40B4-BE49-F238E27FC236}">
                  <a16:creationId xmlns:a16="http://schemas.microsoft.com/office/drawing/2014/main" id="{60085879-4277-4A92-80D3-69F969A2B3C9}"/>
                </a:ext>
              </a:extLst>
            </p:cNvPr>
            <p:cNvSpPr txBox="1"/>
            <p:nvPr/>
          </p:nvSpPr>
          <p:spPr>
            <a:xfrm>
              <a:off x="4387636" y="4255567"/>
              <a:ext cx="3685446"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0          90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180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270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360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450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 [deg.]</a:t>
              </a:r>
              <a:endParaRPr lang="en-US" sz="1400" i="1" dirty="0">
                <a:latin typeface="Times New Roman" pitchFamily="18" charset="0"/>
                <a:cs typeface="Times New Roman" pitchFamily="18" charset="0"/>
              </a:endParaRPr>
            </a:p>
          </p:txBody>
        </p:sp>
        <p:sp>
          <p:nvSpPr>
            <p:cNvPr id="48" name="TextBox 47">
              <a:extLst>
                <a:ext uri="{FF2B5EF4-FFF2-40B4-BE49-F238E27FC236}">
                  <a16:creationId xmlns:a16="http://schemas.microsoft.com/office/drawing/2014/main" id="{73678674-2072-49D4-9AA0-0E4141D47F2E}"/>
                </a:ext>
              </a:extLst>
            </p:cNvPr>
            <p:cNvSpPr txBox="1"/>
            <p:nvPr/>
          </p:nvSpPr>
          <p:spPr>
            <a:xfrm>
              <a:off x="4264641" y="3648346"/>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60</a:t>
              </a:r>
              <a:endParaRPr lang="en-US" sz="1400" i="1" dirty="0">
                <a:latin typeface="Times New Roman" pitchFamily="18" charset="0"/>
                <a:cs typeface="Times New Roman" pitchFamily="18" charset="0"/>
              </a:endParaRPr>
            </a:p>
          </p:txBody>
        </p:sp>
        <p:sp>
          <p:nvSpPr>
            <p:cNvPr id="49" name="TextBox 48">
              <a:extLst>
                <a:ext uri="{FF2B5EF4-FFF2-40B4-BE49-F238E27FC236}">
                  <a16:creationId xmlns:a16="http://schemas.microsoft.com/office/drawing/2014/main" id="{91218804-439B-46BE-8721-56065E80A3A4}"/>
                </a:ext>
              </a:extLst>
            </p:cNvPr>
            <p:cNvSpPr txBox="1"/>
            <p:nvPr/>
          </p:nvSpPr>
          <p:spPr>
            <a:xfrm>
              <a:off x="4167810" y="4604060"/>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60</a:t>
              </a:r>
              <a:endParaRPr lang="en-US" sz="1400" i="1" dirty="0">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id="{12E22F98-30CC-41FD-AE7F-8BEB629F3C76}"/>
                </a:ext>
              </a:extLst>
            </p:cNvPr>
            <p:cNvSpPr txBox="1"/>
            <p:nvPr/>
          </p:nvSpPr>
          <p:spPr>
            <a:xfrm>
              <a:off x="4569328" y="3503950"/>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v</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[V]</a:t>
              </a:r>
              <a:endParaRPr lang="en-US" sz="1400" i="1" dirty="0">
                <a:latin typeface="Times New Roman" pitchFamily="18" charset="0"/>
                <a:cs typeface="Times New Roman" pitchFamily="18" charset="0"/>
              </a:endParaRPr>
            </a:p>
          </p:txBody>
        </p:sp>
        <p:sp>
          <p:nvSpPr>
            <p:cNvPr id="88" name="TextBox 87">
              <a:extLst>
                <a:ext uri="{FF2B5EF4-FFF2-40B4-BE49-F238E27FC236}">
                  <a16:creationId xmlns:a16="http://schemas.microsoft.com/office/drawing/2014/main" id="{47043D88-6628-4664-86CD-41A2F16D6016}"/>
                </a:ext>
              </a:extLst>
            </p:cNvPr>
            <p:cNvSpPr txBox="1"/>
            <p:nvPr/>
          </p:nvSpPr>
          <p:spPr>
            <a:xfrm>
              <a:off x="4876997" y="4023525"/>
              <a:ext cx="3230403"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 </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3</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2     5</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[rad.]</a:t>
              </a:r>
              <a:endParaRPr lang="en-US" sz="1400" i="1" dirty="0">
                <a:latin typeface="Times New Roman" pitchFamily="18" charset="0"/>
                <a:cs typeface="Times New Roman" pitchFamily="18" charset="0"/>
              </a:endParaRPr>
            </a:p>
          </p:txBody>
        </p:sp>
      </p:grpSp>
      <p:grpSp>
        <p:nvGrpSpPr>
          <p:cNvPr id="93" name="Group 92">
            <a:extLst>
              <a:ext uri="{FF2B5EF4-FFF2-40B4-BE49-F238E27FC236}">
                <a16:creationId xmlns:a16="http://schemas.microsoft.com/office/drawing/2014/main" id="{60C1A081-DC93-4C96-8D62-CEE22903FFF6}"/>
              </a:ext>
            </a:extLst>
          </p:cNvPr>
          <p:cNvGrpSpPr/>
          <p:nvPr/>
        </p:nvGrpSpPr>
        <p:grpSpPr>
          <a:xfrm>
            <a:off x="8090460" y="3503946"/>
            <a:ext cx="3918894" cy="1407887"/>
            <a:chOff x="8090460" y="3503946"/>
            <a:chExt cx="3918894" cy="1407887"/>
          </a:xfrm>
        </p:grpSpPr>
        <p:pic>
          <p:nvPicPr>
            <p:cNvPr id="52" name="Picture 51">
              <a:extLst>
                <a:ext uri="{FF2B5EF4-FFF2-40B4-BE49-F238E27FC236}">
                  <a16:creationId xmlns:a16="http://schemas.microsoft.com/office/drawing/2014/main" id="{EF4FEDBF-DE9B-4ABA-A998-1338A9DC02E9}"/>
                </a:ext>
              </a:extLst>
            </p:cNvPr>
            <p:cNvPicPr>
              <a:picLocks noChangeAspect="1"/>
            </p:cNvPicPr>
            <p:nvPr/>
          </p:nvPicPr>
          <p:blipFill>
            <a:blip r:embed="rId5"/>
            <a:stretch>
              <a:fillRect/>
            </a:stretch>
          </p:blipFill>
          <p:spPr>
            <a:xfrm>
              <a:off x="8389794" y="3621447"/>
              <a:ext cx="3252247" cy="1188720"/>
            </a:xfrm>
            <a:prstGeom prst="rect">
              <a:avLst/>
            </a:prstGeom>
          </p:spPr>
        </p:pic>
        <p:sp>
          <p:nvSpPr>
            <p:cNvPr id="53" name="TextBox 52">
              <a:extLst>
                <a:ext uri="{FF2B5EF4-FFF2-40B4-BE49-F238E27FC236}">
                  <a16:creationId xmlns:a16="http://schemas.microsoft.com/office/drawing/2014/main" id="{A17F3ABE-44B5-4A53-AD12-01471DB8EF5B}"/>
                </a:ext>
              </a:extLst>
            </p:cNvPr>
            <p:cNvSpPr txBox="1"/>
            <p:nvPr/>
          </p:nvSpPr>
          <p:spPr>
            <a:xfrm>
              <a:off x="8310286" y="4255563"/>
              <a:ext cx="3685446"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0          90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180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270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360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450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 [deg.]</a:t>
              </a:r>
              <a:endParaRPr lang="en-US" sz="1400" i="1" dirty="0">
                <a:latin typeface="Times New Roman" pitchFamily="18" charset="0"/>
                <a:cs typeface="Times New Roman" pitchFamily="18" charset="0"/>
              </a:endParaRPr>
            </a:p>
          </p:txBody>
        </p:sp>
        <p:sp>
          <p:nvSpPr>
            <p:cNvPr id="54" name="TextBox 53">
              <a:extLst>
                <a:ext uri="{FF2B5EF4-FFF2-40B4-BE49-F238E27FC236}">
                  <a16:creationId xmlns:a16="http://schemas.microsoft.com/office/drawing/2014/main" id="{AC15FB88-CFA9-4990-A860-AE8F181DC00C}"/>
                </a:ext>
              </a:extLst>
            </p:cNvPr>
            <p:cNvSpPr txBox="1"/>
            <p:nvPr/>
          </p:nvSpPr>
          <p:spPr>
            <a:xfrm>
              <a:off x="8187291" y="364834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10</a:t>
              </a:r>
              <a:endParaRPr lang="en-US" sz="1400" i="1" dirty="0">
                <a:latin typeface="Times New Roman" pitchFamily="18" charset="0"/>
                <a:cs typeface="Times New Roman" pitchFamily="18" charset="0"/>
              </a:endParaRPr>
            </a:p>
          </p:txBody>
        </p:sp>
        <p:sp>
          <p:nvSpPr>
            <p:cNvPr id="55" name="TextBox 54">
              <a:extLst>
                <a:ext uri="{FF2B5EF4-FFF2-40B4-BE49-F238E27FC236}">
                  <a16:creationId xmlns:a16="http://schemas.microsoft.com/office/drawing/2014/main" id="{91E5BA77-2D42-4607-A48B-CE7857C25913}"/>
                </a:ext>
              </a:extLst>
            </p:cNvPr>
            <p:cNvSpPr txBox="1"/>
            <p:nvPr/>
          </p:nvSpPr>
          <p:spPr>
            <a:xfrm>
              <a:off x="8090460" y="4604056"/>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10</a:t>
              </a:r>
              <a:endParaRPr lang="en-US" sz="1400" i="1" dirty="0">
                <a:latin typeface="Times New Roman" pitchFamily="18" charset="0"/>
                <a:cs typeface="Times New Roman" pitchFamily="18" charset="0"/>
              </a:endParaRPr>
            </a:p>
          </p:txBody>
        </p:sp>
        <p:sp>
          <p:nvSpPr>
            <p:cNvPr id="56" name="TextBox 55">
              <a:extLst>
                <a:ext uri="{FF2B5EF4-FFF2-40B4-BE49-F238E27FC236}">
                  <a16:creationId xmlns:a16="http://schemas.microsoft.com/office/drawing/2014/main" id="{56F135CE-FB47-432E-BC60-7F9C14398684}"/>
                </a:ext>
              </a:extLst>
            </p:cNvPr>
            <p:cNvSpPr txBox="1"/>
            <p:nvPr/>
          </p:nvSpPr>
          <p:spPr>
            <a:xfrm>
              <a:off x="8491978" y="3503946"/>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A]</a:t>
              </a:r>
              <a:endParaRPr lang="en-US" sz="1400" i="1" dirty="0">
                <a:latin typeface="Times New Roman" pitchFamily="18" charset="0"/>
                <a:cs typeface="Times New Roman" pitchFamily="18" charset="0"/>
              </a:endParaRPr>
            </a:p>
          </p:txBody>
        </p:sp>
        <p:sp>
          <p:nvSpPr>
            <p:cNvPr id="89" name="TextBox 88">
              <a:extLst>
                <a:ext uri="{FF2B5EF4-FFF2-40B4-BE49-F238E27FC236}">
                  <a16:creationId xmlns:a16="http://schemas.microsoft.com/office/drawing/2014/main" id="{2E03EC0D-3F9B-4796-99AC-9005B984D28D}"/>
                </a:ext>
              </a:extLst>
            </p:cNvPr>
            <p:cNvSpPr txBox="1"/>
            <p:nvPr/>
          </p:nvSpPr>
          <p:spPr>
            <a:xfrm>
              <a:off x="8778951" y="4007320"/>
              <a:ext cx="3230403"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 </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3</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2      5</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[rad.]</a:t>
              </a:r>
              <a:endParaRPr lang="en-US" sz="1400" i="1"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94" name="Object 8">
                <a:extLst>
                  <a:ext uri="{FF2B5EF4-FFF2-40B4-BE49-F238E27FC236}">
                    <a16:creationId xmlns:a16="http://schemas.microsoft.com/office/drawing/2014/main" id="{1662F115-8E62-48EE-AB46-9BA2306DEFC1}"/>
                  </a:ext>
                </a:extLst>
              </p:cNvPr>
              <p:cNvSpPr txBox="1"/>
              <p:nvPr/>
            </p:nvSpPr>
            <p:spPr bwMode="auto">
              <a:xfrm>
                <a:off x="1431464" y="3592568"/>
                <a:ext cx="1629440" cy="387826"/>
              </a:xfrm>
              <a:prstGeom prst="rect">
                <a:avLst/>
              </a:prstGeom>
              <a:noFill/>
              <a:ln w="25400">
                <a:no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r>
                        <a:rPr lang="en-US" sz="1400" smtClean="0">
                          <a:solidFill>
                            <a:srgbClr val="000000"/>
                          </a:solidFill>
                          <a:latin typeface="Cambria Math" panose="02040503050406030204" pitchFamily="18" charset="0"/>
                          <a:sym typeface="Symbol" panose="05050102010706020507" pitchFamily="18" charset="2"/>
                        </a:rPr>
                        <m:t></m:t>
                      </m:r>
                      <m:r>
                        <a:rPr lang="en-US" sz="1400" b="0" i="1" smtClean="0">
                          <a:solidFill>
                            <a:srgbClr val="000000"/>
                          </a:solidFill>
                          <a:latin typeface="Cambria Math" panose="02040503050406030204" pitchFamily="18" charset="0"/>
                          <a:sym typeface="Symbol" panose="05050102010706020507" pitchFamily="18" charset="2"/>
                        </a:rPr>
                        <m:t>=</m:t>
                      </m:r>
                      <m:sSup>
                        <m:sSupPr>
                          <m:ctrlPr>
                            <a:rPr lang="en-US" sz="1400" b="0" i="1" smtClean="0">
                              <a:solidFill>
                                <a:srgbClr val="000000"/>
                              </a:solidFill>
                              <a:latin typeface="Cambria Math" panose="02040503050406030204" pitchFamily="18" charset="0"/>
                            </a:rPr>
                          </m:ctrlPr>
                        </m:sSupPr>
                        <m:e>
                          <m:r>
                            <a:rPr lang="en-US" sz="1400" b="0" i="1" smtClean="0">
                              <a:solidFill>
                                <a:srgbClr val="000000"/>
                              </a:solidFill>
                              <a:latin typeface="Cambria Math" panose="02040503050406030204" pitchFamily="18" charset="0"/>
                            </a:rPr>
                            <m:t>𝑠𝑖𝑛</m:t>
                          </m:r>
                        </m:e>
                        <m:sup>
                          <m:r>
                            <a:rPr lang="en-US" sz="1400" b="0" i="1" smtClean="0">
                              <a:solidFill>
                                <a:srgbClr val="000000"/>
                              </a:solidFill>
                              <a:latin typeface="Cambria Math" panose="02040503050406030204" pitchFamily="18" charset="0"/>
                            </a:rPr>
                            <m:t>−1</m:t>
                          </m:r>
                        </m:sup>
                      </m:sSup>
                      <m:d>
                        <m:dPr>
                          <m:begChr m:val="["/>
                          <m:endChr m:val="]"/>
                          <m:ctrlPr>
                            <a:rPr lang="en-US" sz="1400" b="0" i="1" smtClean="0">
                              <a:solidFill>
                                <a:srgbClr val="000000"/>
                              </a:solidFill>
                              <a:latin typeface="Cambria Math" panose="02040503050406030204" pitchFamily="18" charset="0"/>
                            </a:rPr>
                          </m:ctrlPr>
                        </m:dPr>
                        <m:e>
                          <m:f>
                            <m:fPr>
                              <m:ctrlPr>
                                <a:rPr lang="en-US" sz="1400" i="1">
                                  <a:solidFill>
                                    <a:srgbClr val="000000"/>
                                  </a:solidFill>
                                  <a:latin typeface="Cambria Math" panose="02040503050406030204" pitchFamily="18" charset="0"/>
                                </a:rPr>
                              </m:ctrlPr>
                            </m:fPr>
                            <m:num>
                              <m:r>
                                <a:rPr lang="en-US" sz="1400" b="0" i="1" smtClean="0">
                                  <a:solidFill>
                                    <a:srgbClr val="000000"/>
                                  </a:solidFill>
                                  <a:latin typeface="Cambria Math" panose="02040503050406030204" pitchFamily="18" charset="0"/>
                                </a:rPr>
                                <m:t>𝑒</m:t>
                              </m:r>
                              <m:r>
                                <a:rPr lang="en-US" sz="1400" b="0" i="1" smtClean="0">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𝑡</m:t>
                              </m:r>
                              <m:r>
                                <a:rPr lang="en-US" sz="1400" b="0" i="1" smtClean="0">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𝐸</m:t>
                              </m:r>
                              <m:r>
                                <a:rPr lang="en-US" sz="1400" b="0" i="1" baseline="-25000" smtClean="0">
                                  <a:solidFill>
                                    <a:srgbClr val="000000"/>
                                  </a:solidFill>
                                  <a:latin typeface="Cambria Math" panose="02040503050406030204" pitchFamily="18" charset="0"/>
                                </a:rPr>
                                <m:t>𝑚</m:t>
                              </m:r>
                            </m:den>
                          </m:f>
                        </m:e>
                      </m:d>
                    </m:oMath>
                  </m:oMathPara>
                </a14:m>
                <a:endParaRPr lang="en-US" sz="1400" dirty="0"/>
              </a:p>
            </p:txBody>
          </p:sp>
        </mc:Choice>
        <mc:Fallback xmlns="">
          <p:sp>
            <p:nvSpPr>
              <p:cNvPr id="94" name="Object 8">
                <a:extLst>
                  <a:ext uri="{FF2B5EF4-FFF2-40B4-BE49-F238E27FC236}">
                    <a16:creationId xmlns:a16="http://schemas.microsoft.com/office/drawing/2014/main" id="{1662F115-8E62-48EE-AB46-9BA2306DEFC1}"/>
                  </a:ext>
                </a:extLst>
              </p:cNvPr>
              <p:cNvSpPr txBox="1">
                <a:spLocks noRot="1" noChangeAspect="1" noMove="1" noResize="1" noEditPoints="1" noAdjustHandles="1" noChangeArrowheads="1" noChangeShapeType="1" noTextEdit="1"/>
              </p:cNvSpPr>
              <p:nvPr/>
            </p:nvSpPr>
            <p:spPr bwMode="auto">
              <a:xfrm>
                <a:off x="1431464" y="3592568"/>
                <a:ext cx="1629440" cy="387826"/>
              </a:xfrm>
              <a:prstGeom prst="rect">
                <a:avLst/>
              </a:prstGeom>
              <a:blipFill>
                <a:blip r:embed="rId6"/>
                <a:stretch>
                  <a:fillRect t="-10938" b="-12500"/>
                </a:stretch>
              </a:blipFill>
              <a:ln w="254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Object 8">
                <a:extLst>
                  <a:ext uri="{FF2B5EF4-FFF2-40B4-BE49-F238E27FC236}">
                    <a16:creationId xmlns:a16="http://schemas.microsoft.com/office/drawing/2014/main" id="{AEAC74EF-72A9-4052-B1AA-96A4A30F26FA}"/>
                  </a:ext>
                </a:extLst>
              </p:cNvPr>
              <p:cNvSpPr txBox="1"/>
              <p:nvPr/>
            </p:nvSpPr>
            <p:spPr bwMode="auto">
              <a:xfrm>
                <a:off x="5389924" y="3554141"/>
                <a:ext cx="1629440" cy="387826"/>
              </a:xfrm>
              <a:prstGeom prst="rect">
                <a:avLst/>
              </a:prstGeom>
              <a:noFill/>
              <a:ln w="25400">
                <a:no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r>
                        <a:rPr lang="en-US" sz="1400" smtClean="0">
                          <a:solidFill>
                            <a:srgbClr val="000000"/>
                          </a:solidFill>
                          <a:latin typeface="Cambria Math" panose="02040503050406030204" pitchFamily="18" charset="0"/>
                          <a:sym typeface="Symbol" panose="05050102010706020507" pitchFamily="18" charset="2"/>
                        </a:rPr>
                        <m:t></m:t>
                      </m:r>
                      <m:r>
                        <a:rPr lang="en-US" sz="1400" b="0" i="1" smtClean="0">
                          <a:solidFill>
                            <a:srgbClr val="000000"/>
                          </a:solidFill>
                          <a:latin typeface="Cambria Math" panose="02040503050406030204" pitchFamily="18" charset="0"/>
                          <a:sym typeface="Symbol" panose="05050102010706020507" pitchFamily="18" charset="2"/>
                        </a:rPr>
                        <m:t>=</m:t>
                      </m:r>
                      <m:sSup>
                        <m:sSupPr>
                          <m:ctrlPr>
                            <a:rPr lang="en-US" sz="1400" b="0" i="1" smtClean="0">
                              <a:solidFill>
                                <a:srgbClr val="000000"/>
                              </a:solidFill>
                              <a:latin typeface="Cambria Math" panose="02040503050406030204" pitchFamily="18" charset="0"/>
                            </a:rPr>
                          </m:ctrlPr>
                        </m:sSupPr>
                        <m:e>
                          <m:r>
                            <a:rPr lang="en-US" sz="1400" b="0" i="1" smtClean="0">
                              <a:solidFill>
                                <a:srgbClr val="000000"/>
                              </a:solidFill>
                              <a:latin typeface="Cambria Math" panose="02040503050406030204" pitchFamily="18" charset="0"/>
                            </a:rPr>
                            <m:t>𝑠𝑖𝑛</m:t>
                          </m:r>
                        </m:e>
                        <m:sup>
                          <m:r>
                            <a:rPr lang="en-US" sz="1400" b="0" i="1" smtClean="0">
                              <a:solidFill>
                                <a:srgbClr val="000000"/>
                              </a:solidFill>
                              <a:latin typeface="Cambria Math" panose="02040503050406030204" pitchFamily="18" charset="0"/>
                            </a:rPr>
                            <m:t>−1</m:t>
                          </m:r>
                        </m:sup>
                      </m:sSup>
                      <m:d>
                        <m:dPr>
                          <m:begChr m:val="["/>
                          <m:endChr m:val="]"/>
                          <m:ctrlPr>
                            <a:rPr lang="en-US" sz="1400" b="0" i="1" smtClean="0">
                              <a:solidFill>
                                <a:srgbClr val="000000"/>
                              </a:solidFill>
                              <a:latin typeface="Cambria Math" panose="02040503050406030204" pitchFamily="18" charset="0"/>
                            </a:rPr>
                          </m:ctrlPr>
                        </m:dPr>
                        <m:e>
                          <m:f>
                            <m:fPr>
                              <m:ctrlPr>
                                <a:rPr lang="en-US" sz="1400" i="1">
                                  <a:solidFill>
                                    <a:srgbClr val="000000"/>
                                  </a:solidFill>
                                  <a:latin typeface="Cambria Math" panose="02040503050406030204" pitchFamily="18" charset="0"/>
                                </a:rPr>
                              </m:ctrlPr>
                            </m:fPr>
                            <m:num>
                              <m:r>
                                <a:rPr lang="en-US" sz="1400" b="0" i="1" smtClean="0">
                                  <a:solidFill>
                                    <a:srgbClr val="000000"/>
                                  </a:solidFill>
                                  <a:latin typeface="Cambria Math" panose="02040503050406030204" pitchFamily="18" charset="0"/>
                                </a:rPr>
                                <m:t>𝑣</m:t>
                              </m:r>
                              <m:r>
                                <a:rPr lang="en-US" sz="1400" b="0" i="1" smtClean="0">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𝑡</m:t>
                              </m:r>
                              <m:r>
                                <a:rPr lang="en-US" sz="1400" b="0" i="1" smtClean="0">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𝑉</m:t>
                              </m:r>
                              <m:r>
                                <a:rPr lang="en-US" sz="1400" b="0" i="1" baseline="-25000" smtClean="0">
                                  <a:solidFill>
                                    <a:srgbClr val="000000"/>
                                  </a:solidFill>
                                  <a:latin typeface="Cambria Math" panose="02040503050406030204" pitchFamily="18" charset="0"/>
                                </a:rPr>
                                <m:t>𝑚</m:t>
                              </m:r>
                            </m:den>
                          </m:f>
                        </m:e>
                      </m:d>
                    </m:oMath>
                  </m:oMathPara>
                </a14:m>
                <a:endParaRPr lang="en-US" sz="1400" dirty="0"/>
              </a:p>
            </p:txBody>
          </p:sp>
        </mc:Choice>
        <mc:Fallback xmlns="">
          <p:sp>
            <p:nvSpPr>
              <p:cNvPr id="95" name="Object 8">
                <a:extLst>
                  <a:ext uri="{FF2B5EF4-FFF2-40B4-BE49-F238E27FC236}">
                    <a16:creationId xmlns:a16="http://schemas.microsoft.com/office/drawing/2014/main" id="{AEAC74EF-72A9-4052-B1AA-96A4A30F26FA}"/>
                  </a:ext>
                </a:extLst>
              </p:cNvPr>
              <p:cNvSpPr txBox="1">
                <a:spLocks noRot="1" noChangeAspect="1" noMove="1" noResize="1" noEditPoints="1" noAdjustHandles="1" noChangeArrowheads="1" noChangeShapeType="1" noTextEdit="1"/>
              </p:cNvSpPr>
              <p:nvPr/>
            </p:nvSpPr>
            <p:spPr bwMode="auto">
              <a:xfrm>
                <a:off x="5389924" y="3554141"/>
                <a:ext cx="1629440" cy="387826"/>
              </a:xfrm>
              <a:prstGeom prst="rect">
                <a:avLst/>
              </a:prstGeom>
              <a:blipFill>
                <a:blip r:embed="rId7"/>
                <a:stretch>
                  <a:fillRect t="-10938" b="-12500"/>
                </a:stretch>
              </a:blipFill>
              <a:ln w="254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Object 8">
                <a:extLst>
                  <a:ext uri="{FF2B5EF4-FFF2-40B4-BE49-F238E27FC236}">
                    <a16:creationId xmlns:a16="http://schemas.microsoft.com/office/drawing/2014/main" id="{C15DDA71-DE71-4B9F-8538-F20FD9E8FDAF}"/>
                  </a:ext>
                </a:extLst>
              </p:cNvPr>
              <p:cNvSpPr txBox="1"/>
              <p:nvPr/>
            </p:nvSpPr>
            <p:spPr bwMode="auto">
              <a:xfrm>
                <a:off x="9358250" y="3550723"/>
                <a:ext cx="1629440" cy="387826"/>
              </a:xfrm>
              <a:prstGeom prst="rect">
                <a:avLst/>
              </a:prstGeom>
              <a:noFill/>
              <a:ln w="25400">
                <a:no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r>
                        <a:rPr lang="en-US" sz="1400" smtClean="0">
                          <a:solidFill>
                            <a:srgbClr val="000000"/>
                          </a:solidFill>
                          <a:latin typeface="Cambria Math" panose="02040503050406030204" pitchFamily="18" charset="0"/>
                          <a:sym typeface="Symbol" panose="05050102010706020507" pitchFamily="18" charset="2"/>
                        </a:rPr>
                        <m:t></m:t>
                      </m:r>
                      <m:r>
                        <a:rPr lang="en-US" sz="1400" b="0" i="1" smtClean="0">
                          <a:solidFill>
                            <a:srgbClr val="000000"/>
                          </a:solidFill>
                          <a:latin typeface="Cambria Math" panose="02040503050406030204" pitchFamily="18" charset="0"/>
                          <a:sym typeface="Symbol" panose="05050102010706020507" pitchFamily="18" charset="2"/>
                        </a:rPr>
                        <m:t>=</m:t>
                      </m:r>
                      <m:sSup>
                        <m:sSupPr>
                          <m:ctrlPr>
                            <a:rPr lang="en-US" sz="1400" b="0" i="1" smtClean="0">
                              <a:solidFill>
                                <a:srgbClr val="000000"/>
                              </a:solidFill>
                              <a:latin typeface="Cambria Math" panose="02040503050406030204" pitchFamily="18" charset="0"/>
                            </a:rPr>
                          </m:ctrlPr>
                        </m:sSupPr>
                        <m:e>
                          <m:r>
                            <a:rPr lang="en-US" sz="1400" b="0" i="1" smtClean="0">
                              <a:solidFill>
                                <a:srgbClr val="000000"/>
                              </a:solidFill>
                              <a:latin typeface="Cambria Math" panose="02040503050406030204" pitchFamily="18" charset="0"/>
                            </a:rPr>
                            <m:t>𝑠𝑖𝑛</m:t>
                          </m:r>
                        </m:e>
                        <m:sup>
                          <m:r>
                            <a:rPr lang="en-US" sz="1400" b="0" i="1" smtClean="0">
                              <a:solidFill>
                                <a:srgbClr val="000000"/>
                              </a:solidFill>
                              <a:latin typeface="Cambria Math" panose="02040503050406030204" pitchFamily="18" charset="0"/>
                            </a:rPr>
                            <m:t>−1</m:t>
                          </m:r>
                        </m:sup>
                      </m:sSup>
                      <m:d>
                        <m:dPr>
                          <m:begChr m:val="["/>
                          <m:endChr m:val="]"/>
                          <m:ctrlPr>
                            <a:rPr lang="en-US" sz="1400" b="0" i="1" smtClean="0">
                              <a:solidFill>
                                <a:srgbClr val="000000"/>
                              </a:solidFill>
                              <a:latin typeface="Cambria Math" panose="02040503050406030204" pitchFamily="18" charset="0"/>
                            </a:rPr>
                          </m:ctrlPr>
                        </m:dPr>
                        <m:e>
                          <m:f>
                            <m:fPr>
                              <m:ctrlPr>
                                <a:rPr lang="en-US" sz="1400" i="1">
                                  <a:solidFill>
                                    <a:srgbClr val="000000"/>
                                  </a:solidFill>
                                  <a:latin typeface="Cambria Math" panose="02040503050406030204" pitchFamily="18" charset="0"/>
                                </a:rPr>
                              </m:ctrlPr>
                            </m:fPr>
                            <m:num>
                              <m:r>
                                <a:rPr lang="en-US" sz="1400" b="0" i="1" smtClean="0">
                                  <a:solidFill>
                                    <a:srgbClr val="000000"/>
                                  </a:solidFill>
                                  <a:latin typeface="Cambria Math" panose="02040503050406030204" pitchFamily="18" charset="0"/>
                                </a:rPr>
                                <m:t>𝑖</m:t>
                              </m:r>
                              <m:r>
                                <a:rPr lang="en-US" sz="1400" b="0" i="1" smtClean="0">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𝑡</m:t>
                              </m:r>
                              <m:r>
                                <a:rPr lang="en-US" sz="1400" b="0" i="1" smtClean="0">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𝐼</m:t>
                              </m:r>
                              <m:r>
                                <a:rPr lang="en-US" sz="1400" b="0" i="1" baseline="-25000" smtClean="0">
                                  <a:solidFill>
                                    <a:srgbClr val="000000"/>
                                  </a:solidFill>
                                  <a:latin typeface="Cambria Math" panose="02040503050406030204" pitchFamily="18" charset="0"/>
                                </a:rPr>
                                <m:t>𝑚</m:t>
                              </m:r>
                            </m:den>
                          </m:f>
                        </m:e>
                      </m:d>
                    </m:oMath>
                  </m:oMathPara>
                </a14:m>
                <a:endParaRPr lang="en-US" sz="1400" dirty="0"/>
              </a:p>
            </p:txBody>
          </p:sp>
        </mc:Choice>
        <mc:Fallback xmlns="">
          <p:sp>
            <p:nvSpPr>
              <p:cNvPr id="96" name="Object 8">
                <a:extLst>
                  <a:ext uri="{FF2B5EF4-FFF2-40B4-BE49-F238E27FC236}">
                    <a16:creationId xmlns:a16="http://schemas.microsoft.com/office/drawing/2014/main" id="{C15DDA71-DE71-4B9F-8538-F20FD9E8FDAF}"/>
                  </a:ext>
                </a:extLst>
              </p:cNvPr>
              <p:cNvSpPr txBox="1">
                <a:spLocks noRot="1" noChangeAspect="1" noMove="1" noResize="1" noEditPoints="1" noAdjustHandles="1" noChangeArrowheads="1" noChangeShapeType="1" noTextEdit="1"/>
              </p:cNvSpPr>
              <p:nvPr/>
            </p:nvSpPr>
            <p:spPr bwMode="auto">
              <a:xfrm>
                <a:off x="9358250" y="3550723"/>
                <a:ext cx="1629440" cy="387826"/>
              </a:xfrm>
              <a:prstGeom prst="rect">
                <a:avLst/>
              </a:prstGeom>
              <a:blipFill>
                <a:blip r:embed="rId8"/>
                <a:stretch>
                  <a:fillRect t="-10938" b="-12500"/>
                </a:stretch>
              </a:blipFill>
              <a:ln w="25400">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71702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wipe(left)">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wipe(left)">
                                      <p:cBhvr>
                                        <p:cTn id="71" dur="500"/>
                                        <p:tgtEl>
                                          <p:spTgt spid="64"/>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wipe(left)">
                                      <p:cBhvr>
                                        <p:cTn id="75" dur="500"/>
                                        <p:tgtEl>
                                          <p:spTgt spid="65"/>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wipe(left)">
                                      <p:cBhvr>
                                        <p:cTn id="79" dur="500"/>
                                        <p:tgtEl>
                                          <p:spTgt spid="66"/>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wipe(left)">
                                      <p:cBhvr>
                                        <p:cTn id="83" dur="500"/>
                                        <p:tgtEl>
                                          <p:spTgt spid="8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wipe(left)">
                                      <p:cBhvr>
                                        <p:cTn id="88" dur="500"/>
                                        <p:tgtEl>
                                          <p:spTgt spid="91"/>
                                        </p:tgtEl>
                                      </p:cBhvr>
                                    </p:animEffec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wipe(left)">
                                      <p:cBhvr>
                                        <p:cTn id="92" dur="500"/>
                                        <p:tgtEl>
                                          <p:spTgt spid="92"/>
                                        </p:tgtEl>
                                      </p:cBhvr>
                                    </p:animEffect>
                                  </p:childTnLst>
                                </p:cTn>
                              </p:par>
                            </p:childTnLst>
                          </p:cTn>
                        </p:par>
                        <p:par>
                          <p:cTn id="93" fill="hold">
                            <p:stCondLst>
                              <p:cond delay="1000"/>
                            </p:stCondLst>
                            <p:childTnLst>
                              <p:par>
                                <p:cTn id="94" presetID="22" presetClass="entr" presetSubtype="8" fill="hold" nodeType="after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wipe(left)">
                                      <p:cBhvr>
                                        <p:cTn id="96" dur="500"/>
                                        <p:tgtEl>
                                          <p:spTgt spid="93"/>
                                        </p:tgtEl>
                                      </p:cBhvr>
                                    </p:animEffect>
                                  </p:childTnLst>
                                </p:cTn>
                              </p:par>
                            </p:childTnLst>
                          </p:cTn>
                        </p:par>
                        <p:par>
                          <p:cTn id="97" fill="hold">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94"/>
                                        </p:tgtEl>
                                        <p:attrNameLst>
                                          <p:attrName>style.visibility</p:attrName>
                                        </p:attrNameLst>
                                      </p:cBhvr>
                                      <p:to>
                                        <p:strVal val="visible"/>
                                      </p:to>
                                    </p:set>
                                    <p:animEffect transition="in" filter="wipe(left)">
                                      <p:cBhvr>
                                        <p:cTn id="100" dur="500"/>
                                        <p:tgtEl>
                                          <p:spTgt spid="94"/>
                                        </p:tgtEl>
                                      </p:cBhvr>
                                    </p:animEffect>
                                  </p:childTnLst>
                                </p:cTn>
                              </p:par>
                            </p:childTnLst>
                          </p:cTn>
                        </p:par>
                        <p:par>
                          <p:cTn id="101" fill="hold">
                            <p:stCondLst>
                              <p:cond delay="2000"/>
                            </p:stCondLst>
                            <p:childTnLst>
                              <p:par>
                                <p:cTn id="102" presetID="22" presetClass="entr" presetSubtype="8" fill="hold" grpId="0" nodeType="after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wipe(left)">
                                      <p:cBhvr>
                                        <p:cTn id="104" dur="500"/>
                                        <p:tgtEl>
                                          <p:spTgt spid="95"/>
                                        </p:tgtEl>
                                      </p:cBhvr>
                                    </p:animEffect>
                                  </p:childTnLst>
                                </p:cTn>
                              </p:par>
                            </p:childTnLst>
                          </p:cTn>
                        </p:par>
                        <p:par>
                          <p:cTn id="105" fill="hold">
                            <p:stCondLst>
                              <p:cond delay="2500"/>
                            </p:stCondLst>
                            <p:childTnLst>
                              <p:par>
                                <p:cTn id="106" presetID="22" presetClass="entr" presetSubtype="8" fill="hold" grpId="0" nodeType="after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wipe(left)">
                                      <p:cBhvr>
                                        <p:cTn id="108" dur="500"/>
                                        <p:tgtEl>
                                          <p:spTgt spid="96"/>
                                        </p:tgtEl>
                                      </p:cBhvr>
                                    </p:animEffect>
                                  </p:childTnLst>
                                </p:cTn>
                              </p:par>
                            </p:childTnLst>
                          </p:cTn>
                        </p:par>
                        <p:par>
                          <p:cTn id="109" fill="hold">
                            <p:stCondLst>
                              <p:cond delay="3000"/>
                            </p:stCondLst>
                            <p:childTnLst>
                              <p:par>
                                <p:cTn id="110" presetID="22" presetClass="entr" presetSubtype="8" fill="hold" nodeType="after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wipe(left)">
                                      <p:cBhvr>
                                        <p:cTn id="112" dur="500"/>
                                        <p:tgtEl>
                                          <p:spTgt spid="8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wipe(left)">
                                      <p:cBhvr>
                                        <p:cTn id="117" dur="500"/>
                                        <p:tgtEl>
                                          <p:spTgt spid="79"/>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wipe(left)">
                                      <p:cBhvr>
                                        <p:cTn id="121" dur="500"/>
                                        <p:tgtEl>
                                          <p:spTgt spid="73"/>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19" grpId="0"/>
      <p:bldP spid="21" grpId="0"/>
      <p:bldP spid="26" grpId="0"/>
      <p:bldP spid="27" grpId="0"/>
      <p:bldP spid="57" grpId="0"/>
      <p:bldP spid="58" grpId="0"/>
      <p:bldP spid="59" grpId="0"/>
      <p:bldP spid="61" grpId="0"/>
      <p:bldP spid="62" grpId="0"/>
      <p:bldP spid="63" grpId="0"/>
      <p:bldP spid="64" grpId="0"/>
      <p:bldP spid="65" grpId="0"/>
      <p:bldP spid="66" grpId="0"/>
      <p:bldP spid="94" grpId="0" animBg="1"/>
      <p:bldP spid="95" grpId="0" animBg="1"/>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12</a:t>
            </a:fld>
            <a:endParaRPr lang="en-US" sz="2000" b="1" dirty="0">
              <a:solidFill>
                <a:schemeClr val="bg1"/>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F98DD995-74DE-4D5E-8C13-C68C02D8C583}"/>
              </a:ext>
            </a:extLst>
          </p:cNvPr>
          <p:cNvSpPr txBox="1"/>
          <p:nvPr/>
        </p:nvSpPr>
        <p:spPr>
          <a:xfrm>
            <a:off x="141633" y="215596"/>
            <a:ext cx="5771520" cy="923330"/>
          </a:xfrm>
          <a:prstGeom prst="rect">
            <a:avLst/>
          </a:prstGeom>
          <a:noFill/>
        </p:spPr>
        <p:txBody>
          <a:bodyPr wrap="square" rtlCol="0">
            <a:spAutoFit/>
          </a:bodyPr>
          <a:lstStyle/>
          <a:p>
            <a:pPr algn="just"/>
            <a:r>
              <a:rPr lang="en-US" b="1" i="0" dirty="0">
                <a:solidFill>
                  <a:srgbClr val="0000CC"/>
                </a:solidFill>
                <a:effectLst/>
                <a:latin typeface="Times-Bold"/>
              </a:rPr>
              <a:t>EXAMPLE 13.8</a:t>
            </a:r>
            <a:r>
              <a:rPr lang="en-US" i="0" dirty="0">
                <a:effectLst/>
                <a:latin typeface="Times-Bold"/>
              </a:rPr>
              <a:t> Given, </a:t>
            </a:r>
            <a:r>
              <a:rPr lang="en-US" i="1" dirty="0">
                <a:effectLst/>
                <a:latin typeface="Times-Bold"/>
              </a:rPr>
              <a:t>e</a:t>
            </a:r>
            <a:r>
              <a:rPr lang="en-US" i="0" dirty="0">
                <a:effectLst/>
                <a:latin typeface="Times-Bold"/>
              </a:rPr>
              <a:t>(</a:t>
            </a:r>
            <a:r>
              <a:rPr lang="en-US" i="1" dirty="0">
                <a:effectLst/>
                <a:latin typeface="Times-Bold"/>
              </a:rPr>
              <a:t>t</a:t>
            </a:r>
            <a:r>
              <a:rPr lang="en-US" i="0" dirty="0">
                <a:effectLst/>
                <a:latin typeface="Times-Bold"/>
              </a:rPr>
              <a:t>) = 5sin</a:t>
            </a:r>
            <a:r>
              <a:rPr lang="en-US" i="1" dirty="0">
                <a:effectLst/>
                <a:latin typeface="Times-Bold"/>
                <a:sym typeface="Symbol" panose="05050102010706020507" pitchFamily="18" charset="2"/>
              </a:rPr>
              <a:t></a:t>
            </a:r>
            <a:r>
              <a:rPr lang="en-US" i="0" dirty="0">
                <a:effectLst/>
                <a:latin typeface="Times-Bold"/>
              </a:rPr>
              <a:t> V, determine </a:t>
            </a:r>
            <a:r>
              <a:rPr lang="en-US" i="1" dirty="0">
                <a:effectLst/>
                <a:latin typeface="Times-Bold"/>
              </a:rPr>
              <a:t>e</a:t>
            </a:r>
            <a:r>
              <a:rPr lang="en-US" i="0" dirty="0">
                <a:effectLst/>
                <a:latin typeface="Times-Bold"/>
              </a:rPr>
              <a:t>(</a:t>
            </a:r>
            <a:r>
              <a:rPr lang="en-US" i="1" dirty="0">
                <a:effectLst/>
                <a:latin typeface="Times-Bold"/>
              </a:rPr>
              <a:t>t</a:t>
            </a:r>
            <a:r>
              <a:rPr lang="en-US" i="0" dirty="0">
                <a:effectLst/>
                <a:latin typeface="Times-Bold"/>
              </a:rPr>
              <a:t>) at (a) </a:t>
            </a:r>
            <a:r>
              <a:rPr lang="en-US" i="1" dirty="0">
                <a:effectLst/>
                <a:latin typeface="Times-Bold"/>
                <a:sym typeface="Symbol" panose="05050102010706020507" pitchFamily="18" charset="2"/>
              </a:rPr>
              <a:t> </a:t>
            </a:r>
            <a:r>
              <a:rPr lang="en-US" i="0" dirty="0">
                <a:effectLst/>
                <a:latin typeface="Times-Bold"/>
              </a:rPr>
              <a:t>= 40</a:t>
            </a:r>
            <a:r>
              <a:rPr lang="en-US" i="0" baseline="30000" dirty="0">
                <a:effectLst/>
                <a:latin typeface="Times-Bold"/>
              </a:rPr>
              <a:t>o</a:t>
            </a:r>
            <a:r>
              <a:rPr lang="en-US" i="0" dirty="0">
                <a:effectLst/>
                <a:latin typeface="Times-Bold"/>
              </a:rPr>
              <a:t>, (b) </a:t>
            </a:r>
            <a:r>
              <a:rPr lang="en-US" i="1" dirty="0">
                <a:effectLst/>
                <a:latin typeface="Times-Bold"/>
                <a:sym typeface="Symbol" panose="05050102010706020507" pitchFamily="18" charset="2"/>
              </a:rPr>
              <a:t> </a:t>
            </a:r>
            <a:r>
              <a:rPr lang="en-US" i="0" dirty="0">
                <a:effectLst/>
                <a:latin typeface="Times-Bold"/>
              </a:rPr>
              <a:t>= 0.8</a:t>
            </a:r>
            <a:r>
              <a:rPr lang="en-US" i="0" dirty="0">
                <a:effectLst/>
                <a:latin typeface="Times-Bold"/>
                <a:sym typeface="Symbol" panose="05050102010706020507" pitchFamily="18" charset="2"/>
              </a:rPr>
              <a:t></a:t>
            </a:r>
            <a:r>
              <a:rPr lang="en-US" i="0" dirty="0">
                <a:effectLst/>
                <a:latin typeface="Times-Bold"/>
              </a:rPr>
              <a:t>, and (c) </a:t>
            </a:r>
            <a:r>
              <a:rPr lang="en-US" i="1" dirty="0">
                <a:effectLst/>
                <a:latin typeface="Times-Bold"/>
              </a:rPr>
              <a:t>t</a:t>
            </a:r>
            <a:r>
              <a:rPr lang="en-US" i="0" dirty="0">
                <a:effectLst/>
                <a:latin typeface="Times-Bold"/>
              </a:rPr>
              <a:t> = 13 </a:t>
            </a:r>
            <a:r>
              <a:rPr lang="en-US" i="0" dirty="0" err="1">
                <a:effectLst/>
                <a:latin typeface="Times-Bold"/>
              </a:rPr>
              <a:t>ms</a:t>
            </a:r>
            <a:r>
              <a:rPr lang="en-US" i="0" dirty="0">
                <a:effectLst/>
                <a:latin typeface="Times-Bold"/>
              </a:rPr>
              <a:t> if the angular frequency is 314 rad/s.</a:t>
            </a:r>
            <a:endParaRPr lang="en-US" b="1" dirty="0"/>
          </a:p>
        </p:txBody>
      </p:sp>
      <p:sp>
        <p:nvSpPr>
          <p:cNvPr id="7" name="TextBox 6">
            <a:extLst>
              <a:ext uri="{FF2B5EF4-FFF2-40B4-BE49-F238E27FC236}">
                <a16:creationId xmlns:a16="http://schemas.microsoft.com/office/drawing/2014/main" id="{D7252F6C-561C-46F8-AAC3-57F0B22FF679}"/>
              </a:ext>
            </a:extLst>
          </p:cNvPr>
          <p:cNvSpPr txBox="1"/>
          <p:nvPr/>
        </p:nvSpPr>
        <p:spPr>
          <a:xfrm>
            <a:off x="153849" y="1133579"/>
            <a:ext cx="5464037" cy="646331"/>
          </a:xfrm>
          <a:prstGeom prst="rect">
            <a:avLst/>
          </a:prstGeom>
          <a:noFill/>
        </p:spPr>
        <p:txBody>
          <a:bodyPr wrap="square" rtlCol="0">
            <a:spAutoFit/>
          </a:bodyPr>
          <a:lstStyle/>
          <a:p>
            <a:pPr algn="just"/>
            <a:r>
              <a:rPr lang="en-US" b="1" i="1" dirty="0">
                <a:solidFill>
                  <a:srgbClr val="0000CC"/>
                </a:solidFill>
                <a:effectLst/>
                <a:latin typeface="Times-Bold"/>
              </a:rPr>
              <a:t>Solution</a:t>
            </a:r>
            <a:r>
              <a:rPr lang="en-US" i="0" dirty="0">
                <a:effectLst/>
                <a:latin typeface="Times-Bold"/>
              </a:rPr>
              <a:t>: For </a:t>
            </a:r>
            <a:r>
              <a:rPr lang="en-US" i="1" dirty="0">
                <a:effectLst/>
                <a:latin typeface="Times-Bold"/>
                <a:sym typeface="Symbol" panose="05050102010706020507" pitchFamily="18" charset="2"/>
              </a:rPr>
              <a:t> </a:t>
            </a:r>
            <a:r>
              <a:rPr lang="en-US" i="0" dirty="0">
                <a:effectLst/>
                <a:latin typeface="Times-Bold"/>
              </a:rPr>
              <a:t>= 40</a:t>
            </a:r>
            <a:r>
              <a:rPr lang="en-US" i="0" baseline="30000" dirty="0">
                <a:effectLst/>
                <a:latin typeface="Times-Bold"/>
              </a:rPr>
              <a:t>o</a:t>
            </a:r>
            <a:r>
              <a:rPr lang="en-US" i="0" dirty="0">
                <a:effectLst/>
                <a:latin typeface="Times-Bold"/>
              </a:rPr>
              <a:t>,</a:t>
            </a:r>
          </a:p>
          <a:p>
            <a:pPr algn="just"/>
            <a:r>
              <a:rPr lang="en-US" i="1" dirty="0">
                <a:effectLst/>
                <a:latin typeface="Times-Bold"/>
              </a:rPr>
              <a:t>                e</a:t>
            </a:r>
            <a:r>
              <a:rPr lang="en-US" i="0" dirty="0">
                <a:effectLst/>
                <a:latin typeface="Times-Bold"/>
              </a:rPr>
              <a:t>(</a:t>
            </a:r>
            <a:r>
              <a:rPr lang="en-US" i="1" dirty="0">
                <a:effectLst/>
                <a:latin typeface="Times-Bold"/>
              </a:rPr>
              <a:t>t</a:t>
            </a:r>
            <a:r>
              <a:rPr lang="en-US" i="0" dirty="0">
                <a:effectLst/>
                <a:latin typeface="Times-Bold"/>
              </a:rPr>
              <a:t>) = 5sin(40</a:t>
            </a:r>
            <a:r>
              <a:rPr lang="en-US" i="0" baseline="30000" dirty="0">
                <a:effectLst/>
                <a:latin typeface="Times-Bold"/>
              </a:rPr>
              <a:t>o</a:t>
            </a:r>
            <a:r>
              <a:rPr lang="en-US" i="0" dirty="0">
                <a:effectLst/>
                <a:latin typeface="Times-Bold"/>
              </a:rPr>
              <a:t>)  = 5</a:t>
            </a:r>
            <a:r>
              <a:rPr lang="en-US" i="0" dirty="0">
                <a:effectLst/>
                <a:latin typeface="Times-Bold"/>
                <a:sym typeface="Symbol" panose="05050102010706020507" pitchFamily="18" charset="2"/>
              </a:rPr>
              <a:t> </a:t>
            </a:r>
            <a:r>
              <a:rPr lang="en-US" i="0" dirty="0">
                <a:effectLst/>
                <a:latin typeface="Times-Bold"/>
              </a:rPr>
              <a:t>(0.6428) = </a:t>
            </a:r>
            <a:r>
              <a:rPr lang="en-US" b="1" i="0" dirty="0">
                <a:effectLst/>
                <a:latin typeface="Times-Bold"/>
              </a:rPr>
              <a:t>3.21 V</a:t>
            </a:r>
            <a:endParaRPr lang="en-US" b="1" dirty="0"/>
          </a:p>
        </p:txBody>
      </p:sp>
      <p:sp>
        <p:nvSpPr>
          <p:cNvPr id="8" name="TextBox 7">
            <a:extLst>
              <a:ext uri="{FF2B5EF4-FFF2-40B4-BE49-F238E27FC236}">
                <a16:creationId xmlns:a16="http://schemas.microsoft.com/office/drawing/2014/main" id="{CFC70E6B-2D13-4526-9444-3F8895F4D4A3}"/>
              </a:ext>
            </a:extLst>
          </p:cNvPr>
          <p:cNvSpPr txBox="1"/>
          <p:nvPr/>
        </p:nvSpPr>
        <p:spPr>
          <a:xfrm>
            <a:off x="1054375" y="1801176"/>
            <a:ext cx="4981576" cy="646331"/>
          </a:xfrm>
          <a:prstGeom prst="rect">
            <a:avLst/>
          </a:prstGeom>
          <a:noFill/>
        </p:spPr>
        <p:txBody>
          <a:bodyPr wrap="square" rtlCol="0">
            <a:spAutoFit/>
          </a:bodyPr>
          <a:lstStyle/>
          <a:p>
            <a:pPr algn="just"/>
            <a:r>
              <a:rPr lang="en-US" i="0" dirty="0">
                <a:effectLst/>
                <a:latin typeface="Times-Bold"/>
              </a:rPr>
              <a:t>For </a:t>
            </a:r>
            <a:r>
              <a:rPr lang="en-US" i="1" dirty="0">
                <a:effectLst/>
                <a:latin typeface="Times-Bold"/>
                <a:sym typeface="Symbol" panose="05050102010706020507" pitchFamily="18" charset="2"/>
              </a:rPr>
              <a:t> </a:t>
            </a:r>
            <a:r>
              <a:rPr lang="en-US" i="0" dirty="0">
                <a:effectLst/>
                <a:latin typeface="Times-Bold"/>
              </a:rPr>
              <a:t>= 0.8</a:t>
            </a:r>
            <a:r>
              <a:rPr lang="en-US" i="0" dirty="0">
                <a:effectLst/>
                <a:latin typeface="Times-Bold"/>
                <a:sym typeface="Symbol" panose="05050102010706020507" pitchFamily="18" charset="2"/>
              </a:rPr>
              <a:t></a:t>
            </a:r>
            <a:r>
              <a:rPr lang="en-US" i="0" dirty="0">
                <a:effectLst/>
                <a:latin typeface="Times-Bold"/>
              </a:rPr>
              <a:t> = (180</a:t>
            </a:r>
            <a:r>
              <a:rPr lang="en-US" i="0" baseline="30000" dirty="0">
                <a:effectLst/>
                <a:latin typeface="Times-Bold"/>
              </a:rPr>
              <a:t>o</a:t>
            </a:r>
            <a:r>
              <a:rPr lang="en-US" i="0" dirty="0">
                <a:effectLst/>
                <a:latin typeface="Times-Bold"/>
              </a:rPr>
              <a:t>/</a:t>
            </a:r>
            <a:r>
              <a:rPr lang="en-US" i="0" dirty="0">
                <a:effectLst/>
                <a:latin typeface="Times-Bold"/>
                <a:sym typeface="Symbol" panose="05050102010706020507" pitchFamily="18" charset="2"/>
              </a:rPr>
              <a:t></a:t>
            </a:r>
            <a:r>
              <a:rPr lang="en-US" i="0" dirty="0">
                <a:effectLst/>
                <a:latin typeface="Times-Bold"/>
              </a:rPr>
              <a:t>)</a:t>
            </a:r>
            <a:r>
              <a:rPr lang="en-US" i="0" dirty="0">
                <a:effectLst/>
                <a:latin typeface="Times-Bold"/>
                <a:sym typeface="Symbol" panose="05050102010706020507" pitchFamily="18" charset="2"/>
              </a:rPr>
              <a:t></a:t>
            </a:r>
            <a:r>
              <a:rPr lang="en-US" i="0" dirty="0">
                <a:effectLst/>
                <a:latin typeface="Times-Bold"/>
              </a:rPr>
              <a:t>(0.8</a:t>
            </a:r>
            <a:r>
              <a:rPr lang="en-US" i="0" dirty="0">
                <a:effectLst/>
                <a:latin typeface="Times-Bold"/>
                <a:sym typeface="Symbol" panose="05050102010706020507" pitchFamily="18" charset="2"/>
              </a:rPr>
              <a:t></a:t>
            </a:r>
            <a:r>
              <a:rPr lang="en-US" i="0" dirty="0">
                <a:effectLst/>
                <a:latin typeface="Times-Bold"/>
              </a:rPr>
              <a:t>) = 144</a:t>
            </a:r>
            <a:r>
              <a:rPr lang="en-US" i="0" baseline="30000" dirty="0">
                <a:effectLst/>
                <a:latin typeface="Times-Bold"/>
              </a:rPr>
              <a:t>o</a:t>
            </a:r>
            <a:endParaRPr lang="en-US" i="0" dirty="0">
              <a:effectLst/>
              <a:latin typeface="Times-Bold"/>
            </a:endParaRPr>
          </a:p>
          <a:p>
            <a:pPr algn="just"/>
            <a:r>
              <a:rPr lang="en-US" i="1" dirty="0">
                <a:effectLst/>
                <a:latin typeface="Times-Bold"/>
              </a:rPr>
              <a:t>               e</a:t>
            </a:r>
            <a:r>
              <a:rPr lang="en-US" i="0" dirty="0">
                <a:effectLst/>
                <a:latin typeface="Times-Bold"/>
              </a:rPr>
              <a:t>(</a:t>
            </a:r>
            <a:r>
              <a:rPr lang="en-US" i="1" dirty="0">
                <a:effectLst/>
                <a:latin typeface="Times-Bold"/>
              </a:rPr>
              <a:t>t</a:t>
            </a:r>
            <a:r>
              <a:rPr lang="en-US" i="0" dirty="0">
                <a:effectLst/>
                <a:latin typeface="Times-Bold"/>
              </a:rPr>
              <a:t>) = 5sin(144</a:t>
            </a:r>
            <a:r>
              <a:rPr lang="en-US" i="0" baseline="30000" dirty="0">
                <a:effectLst/>
                <a:latin typeface="Times-Bold"/>
              </a:rPr>
              <a:t>o</a:t>
            </a:r>
            <a:r>
              <a:rPr lang="en-US" i="0" dirty="0">
                <a:effectLst/>
                <a:latin typeface="Times-Bold"/>
              </a:rPr>
              <a:t>)  = 5</a:t>
            </a:r>
            <a:r>
              <a:rPr lang="en-US" i="0" dirty="0">
                <a:effectLst/>
                <a:latin typeface="Times-Bold"/>
                <a:sym typeface="Symbol" panose="05050102010706020507" pitchFamily="18" charset="2"/>
              </a:rPr>
              <a:t></a:t>
            </a:r>
            <a:r>
              <a:rPr lang="en-US" i="0" dirty="0">
                <a:effectLst/>
                <a:latin typeface="Times-Bold"/>
              </a:rPr>
              <a:t>(0.6428) = </a:t>
            </a:r>
            <a:r>
              <a:rPr lang="en-US" b="1" i="0" dirty="0">
                <a:effectLst/>
                <a:latin typeface="Times-Bold"/>
              </a:rPr>
              <a:t>3.21 V</a:t>
            </a:r>
            <a:endParaRPr lang="en-US" b="1" dirty="0"/>
          </a:p>
        </p:txBody>
      </p:sp>
      <p:sp>
        <p:nvSpPr>
          <p:cNvPr id="9" name="TextBox 8">
            <a:extLst>
              <a:ext uri="{FF2B5EF4-FFF2-40B4-BE49-F238E27FC236}">
                <a16:creationId xmlns:a16="http://schemas.microsoft.com/office/drawing/2014/main" id="{FDBE6208-B565-4FAE-B836-02AD14E7879D}"/>
              </a:ext>
            </a:extLst>
          </p:cNvPr>
          <p:cNvSpPr txBox="1"/>
          <p:nvPr/>
        </p:nvSpPr>
        <p:spPr>
          <a:xfrm>
            <a:off x="1055411" y="2486974"/>
            <a:ext cx="4981576" cy="1200329"/>
          </a:xfrm>
          <a:prstGeom prst="rect">
            <a:avLst/>
          </a:prstGeom>
          <a:noFill/>
        </p:spPr>
        <p:txBody>
          <a:bodyPr wrap="square" rtlCol="0">
            <a:spAutoFit/>
          </a:bodyPr>
          <a:lstStyle/>
          <a:p>
            <a:pPr algn="just"/>
            <a:r>
              <a:rPr lang="en-US" i="0" dirty="0">
                <a:effectLst/>
                <a:latin typeface="Times-Bold"/>
              </a:rPr>
              <a:t>For </a:t>
            </a:r>
            <a:r>
              <a:rPr lang="en-US" i="1" dirty="0">
                <a:effectLst/>
                <a:latin typeface="Times-Bold"/>
              </a:rPr>
              <a:t>t</a:t>
            </a:r>
            <a:r>
              <a:rPr lang="en-US" i="0" dirty="0">
                <a:effectLst/>
                <a:latin typeface="Times-Bold"/>
              </a:rPr>
              <a:t> = 13 </a:t>
            </a:r>
            <a:r>
              <a:rPr lang="en-US" i="0" dirty="0" err="1">
                <a:effectLst/>
                <a:latin typeface="Times-Bold"/>
              </a:rPr>
              <a:t>ms</a:t>
            </a:r>
            <a:r>
              <a:rPr lang="en-US" i="0" dirty="0">
                <a:effectLst/>
                <a:latin typeface="Times-Bold"/>
              </a:rPr>
              <a:t> and 314 rad/s, </a:t>
            </a:r>
          </a:p>
          <a:p>
            <a:pPr algn="just"/>
            <a:r>
              <a:rPr lang="en-US" dirty="0">
                <a:latin typeface="Times-Bold"/>
                <a:sym typeface="Symbol" panose="05050102010706020507" pitchFamily="18" charset="2"/>
              </a:rPr>
              <a:t>      </a:t>
            </a:r>
            <a:r>
              <a:rPr lang="en-US" i="1" dirty="0">
                <a:effectLst/>
                <a:latin typeface="Times-Bold"/>
                <a:sym typeface="Symbol" panose="05050102010706020507" pitchFamily="18" charset="2"/>
              </a:rPr>
              <a:t> </a:t>
            </a:r>
            <a:r>
              <a:rPr lang="en-US" i="0" dirty="0">
                <a:effectLst/>
                <a:latin typeface="Times-Bold"/>
              </a:rPr>
              <a:t>=</a:t>
            </a:r>
            <a:r>
              <a:rPr lang="en-US" i="0" dirty="0">
                <a:effectLst/>
                <a:latin typeface="Times-Bold"/>
                <a:sym typeface="Symbol" panose="05050102010706020507" pitchFamily="18" charset="2"/>
              </a:rPr>
              <a:t> </a:t>
            </a:r>
            <a:r>
              <a:rPr lang="en-US" i="1" dirty="0">
                <a:effectLst/>
                <a:latin typeface="Times-Bold"/>
                <a:sym typeface="Symbol" panose="05050102010706020507" pitchFamily="18" charset="2"/>
              </a:rPr>
              <a:t>t</a:t>
            </a:r>
            <a:r>
              <a:rPr lang="en-US" i="0" dirty="0">
                <a:effectLst/>
                <a:latin typeface="Times-Bold"/>
              </a:rPr>
              <a:t> = (314)(13</a:t>
            </a:r>
            <a:r>
              <a:rPr lang="en-US" i="0" dirty="0">
                <a:effectLst/>
                <a:latin typeface="Times-Bold"/>
                <a:sym typeface="Symbol" panose="05050102010706020507" pitchFamily="18" charset="2"/>
              </a:rPr>
              <a:t>10</a:t>
            </a:r>
            <a:r>
              <a:rPr lang="en-US" i="0" baseline="30000" dirty="0">
                <a:effectLst/>
                <a:latin typeface="Times-Bold"/>
                <a:sym typeface="Symbol" panose="05050102010706020507" pitchFamily="18" charset="2"/>
              </a:rPr>
              <a:t>-3</a:t>
            </a:r>
            <a:r>
              <a:rPr lang="en-US" i="0" dirty="0">
                <a:effectLst/>
                <a:latin typeface="Times-Bold"/>
              </a:rPr>
              <a:t>) rad. </a:t>
            </a:r>
          </a:p>
          <a:p>
            <a:pPr algn="just"/>
            <a:r>
              <a:rPr lang="en-US" dirty="0">
                <a:latin typeface="Times-Bold"/>
              </a:rPr>
              <a:t>	</a:t>
            </a:r>
            <a:r>
              <a:rPr lang="en-US" i="0" dirty="0">
                <a:effectLst/>
                <a:latin typeface="Times-Bold"/>
              </a:rPr>
              <a:t>=  (314)</a:t>
            </a:r>
            <a:r>
              <a:rPr lang="en-US" i="0" dirty="0">
                <a:effectLst/>
                <a:latin typeface="Times-Bold"/>
                <a:sym typeface="Symbol" panose="05050102010706020507" pitchFamily="18" charset="2"/>
              </a:rPr>
              <a:t></a:t>
            </a:r>
            <a:r>
              <a:rPr lang="en-US" i="0" dirty="0">
                <a:effectLst/>
                <a:latin typeface="Times-Bold"/>
              </a:rPr>
              <a:t>(13</a:t>
            </a:r>
            <a:r>
              <a:rPr lang="en-US" i="0" dirty="0">
                <a:effectLst/>
                <a:latin typeface="Times-Bold"/>
                <a:sym typeface="Symbol" panose="05050102010706020507" pitchFamily="18" charset="2"/>
              </a:rPr>
              <a:t>10</a:t>
            </a:r>
            <a:r>
              <a:rPr lang="en-US" i="0" baseline="30000" dirty="0">
                <a:effectLst/>
                <a:latin typeface="Times-Bold"/>
                <a:sym typeface="Symbol" panose="05050102010706020507" pitchFamily="18" charset="2"/>
              </a:rPr>
              <a:t>-3</a:t>
            </a:r>
            <a:r>
              <a:rPr lang="en-US" i="0" dirty="0">
                <a:effectLst/>
                <a:latin typeface="Times-Bold"/>
              </a:rPr>
              <a:t>)</a:t>
            </a:r>
            <a:r>
              <a:rPr lang="en-US" i="0" dirty="0">
                <a:effectLst/>
                <a:latin typeface="Times-Bold"/>
                <a:sym typeface="Symbol" panose="05050102010706020507" pitchFamily="18" charset="2"/>
              </a:rPr>
              <a:t></a:t>
            </a:r>
            <a:r>
              <a:rPr lang="en-US" i="0" dirty="0">
                <a:effectLst/>
                <a:latin typeface="Times-Bold"/>
              </a:rPr>
              <a:t>(180</a:t>
            </a:r>
            <a:r>
              <a:rPr lang="en-US" i="0" baseline="30000" dirty="0">
                <a:effectLst/>
                <a:latin typeface="Times-Bold"/>
              </a:rPr>
              <a:t>o</a:t>
            </a:r>
            <a:r>
              <a:rPr lang="en-US" i="0" dirty="0">
                <a:effectLst/>
                <a:latin typeface="Times-Bold"/>
              </a:rPr>
              <a:t>/</a:t>
            </a:r>
            <a:r>
              <a:rPr lang="en-US" i="0" dirty="0">
                <a:effectLst/>
                <a:latin typeface="Times-Bold"/>
                <a:sym typeface="Symbol" panose="05050102010706020507" pitchFamily="18" charset="2"/>
              </a:rPr>
              <a:t></a:t>
            </a:r>
            <a:r>
              <a:rPr lang="en-US" i="0" dirty="0">
                <a:effectLst/>
                <a:latin typeface="Times-Bold"/>
              </a:rPr>
              <a:t>) deg. = 234</a:t>
            </a:r>
            <a:r>
              <a:rPr lang="en-US" i="0" baseline="30000" dirty="0">
                <a:effectLst/>
                <a:latin typeface="Times-Bold"/>
              </a:rPr>
              <a:t>o</a:t>
            </a:r>
            <a:endParaRPr lang="en-US" i="0" dirty="0">
              <a:effectLst/>
              <a:latin typeface="Times-Bold"/>
            </a:endParaRPr>
          </a:p>
          <a:p>
            <a:pPr algn="just"/>
            <a:r>
              <a:rPr lang="en-US" i="1" dirty="0">
                <a:effectLst/>
                <a:latin typeface="Times-Bold"/>
              </a:rPr>
              <a:t>               e</a:t>
            </a:r>
            <a:r>
              <a:rPr lang="en-US" i="0" dirty="0">
                <a:effectLst/>
                <a:latin typeface="Times-Bold"/>
              </a:rPr>
              <a:t>(</a:t>
            </a:r>
            <a:r>
              <a:rPr lang="en-US" i="1" dirty="0">
                <a:effectLst/>
                <a:latin typeface="Times-Bold"/>
              </a:rPr>
              <a:t>t</a:t>
            </a:r>
            <a:r>
              <a:rPr lang="en-US" i="0" dirty="0">
                <a:effectLst/>
                <a:latin typeface="Times-Bold"/>
              </a:rPr>
              <a:t>) = 5sin(234</a:t>
            </a:r>
            <a:r>
              <a:rPr lang="en-US" i="0" baseline="30000" dirty="0">
                <a:effectLst/>
                <a:latin typeface="Times-Bold"/>
              </a:rPr>
              <a:t>o</a:t>
            </a:r>
            <a:r>
              <a:rPr lang="en-US" i="0" dirty="0">
                <a:effectLst/>
                <a:latin typeface="Times-Bold"/>
              </a:rPr>
              <a:t>)  = </a:t>
            </a:r>
            <a:r>
              <a:rPr lang="en-US" i="0" dirty="0">
                <a:effectLst/>
                <a:latin typeface="Times-Bold"/>
                <a:sym typeface="Symbol" panose="05050102010706020507" pitchFamily="18" charset="2"/>
              </a:rPr>
              <a:t></a:t>
            </a:r>
            <a:r>
              <a:rPr lang="en-US" b="1" i="0" dirty="0">
                <a:effectLst/>
                <a:latin typeface="Times-Bold"/>
              </a:rPr>
              <a:t>4.05 V</a:t>
            </a:r>
            <a:endParaRPr lang="en-US" b="1" dirty="0"/>
          </a:p>
        </p:txBody>
      </p:sp>
      <p:cxnSp>
        <p:nvCxnSpPr>
          <p:cNvPr id="11" name="Straight Connector 10">
            <a:extLst>
              <a:ext uri="{FF2B5EF4-FFF2-40B4-BE49-F238E27FC236}">
                <a16:creationId xmlns:a16="http://schemas.microsoft.com/office/drawing/2014/main" id="{E4D22BA3-E404-493C-B7E7-336B57154D82}"/>
              </a:ext>
            </a:extLst>
          </p:cNvPr>
          <p:cNvCxnSpPr/>
          <p:nvPr/>
        </p:nvCxnSpPr>
        <p:spPr>
          <a:xfrm>
            <a:off x="5981696"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A5A8A2B-0269-4BE9-BCFC-71ADDD885A9E}"/>
              </a:ext>
            </a:extLst>
          </p:cNvPr>
          <p:cNvPicPr>
            <a:picLocks noChangeAspect="1"/>
          </p:cNvPicPr>
          <p:nvPr/>
        </p:nvPicPr>
        <p:blipFill>
          <a:blip r:embed="rId2"/>
          <a:stretch>
            <a:fillRect/>
          </a:stretch>
        </p:blipFill>
        <p:spPr>
          <a:xfrm>
            <a:off x="190584" y="3712480"/>
            <a:ext cx="5593977" cy="1097280"/>
          </a:xfrm>
          <a:prstGeom prst="rect">
            <a:avLst/>
          </a:prstGeom>
        </p:spPr>
      </p:pic>
      <p:sp>
        <p:nvSpPr>
          <p:cNvPr id="13" name="TextBox 12">
            <a:extLst>
              <a:ext uri="{FF2B5EF4-FFF2-40B4-BE49-F238E27FC236}">
                <a16:creationId xmlns:a16="http://schemas.microsoft.com/office/drawing/2014/main" id="{E6E7F01E-6244-41FF-B475-E8A53AC199D9}"/>
              </a:ext>
            </a:extLst>
          </p:cNvPr>
          <p:cNvSpPr txBox="1"/>
          <p:nvPr/>
        </p:nvSpPr>
        <p:spPr>
          <a:xfrm>
            <a:off x="290915" y="4905372"/>
            <a:ext cx="5464037" cy="646331"/>
          </a:xfrm>
          <a:prstGeom prst="rect">
            <a:avLst/>
          </a:prstGeom>
          <a:noFill/>
        </p:spPr>
        <p:txBody>
          <a:bodyPr wrap="square" rtlCol="0">
            <a:spAutoFit/>
          </a:bodyPr>
          <a:lstStyle/>
          <a:p>
            <a:pPr algn="just"/>
            <a:r>
              <a:rPr lang="en-US" b="1" i="1" dirty="0">
                <a:solidFill>
                  <a:srgbClr val="0000CC"/>
                </a:solidFill>
                <a:effectLst/>
                <a:latin typeface="Times-Bold"/>
              </a:rPr>
              <a:t>Solution</a:t>
            </a:r>
            <a:r>
              <a:rPr lang="en-US" i="0" dirty="0">
                <a:effectLst/>
                <a:latin typeface="Times-Bold"/>
              </a:rPr>
              <a:t>: (a) According to question we can write, </a:t>
            </a:r>
          </a:p>
          <a:p>
            <a:pPr algn="just"/>
            <a:r>
              <a:rPr lang="en-US" i="1" dirty="0">
                <a:effectLst/>
                <a:latin typeface="Times-Bold"/>
              </a:rPr>
              <a:t>                v</a:t>
            </a:r>
            <a:r>
              <a:rPr lang="en-US" i="0" dirty="0">
                <a:effectLst/>
                <a:latin typeface="Times-Bold"/>
              </a:rPr>
              <a:t>(</a:t>
            </a:r>
            <a:r>
              <a:rPr lang="en-US" i="1" dirty="0">
                <a:effectLst/>
                <a:latin typeface="Times-Bold"/>
              </a:rPr>
              <a:t>t</a:t>
            </a:r>
            <a:r>
              <a:rPr lang="en-US" i="0" dirty="0">
                <a:effectLst/>
                <a:latin typeface="Times-Bold"/>
              </a:rPr>
              <a:t>) = 10sin</a:t>
            </a:r>
            <a:r>
              <a:rPr lang="en-US" i="1" dirty="0">
                <a:effectLst/>
                <a:latin typeface="Times-Bold"/>
                <a:sym typeface="Symbol" panose="05050102010706020507" pitchFamily="18" charset="2"/>
              </a:rPr>
              <a:t> </a:t>
            </a:r>
            <a:r>
              <a:rPr lang="en-US" i="0" dirty="0">
                <a:effectLst/>
                <a:latin typeface="Times-Bold"/>
              </a:rPr>
              <a:t>= 4 V</a:t>
            </a:r>
          </a:p>
        </p:txBody>
      </p:sp>
      <p:pic>
        <p:nvPicPr>
          <p:cNvPr id="16" name="Picture 15">
            <a:extLst>
              <a:ext uri="{FF2B5EF4-FFF2-40B4-BE49-F238E27FC236}">
                <a16:creationId xmlns:a16="http://schemas.microsoft.com/office/drawing/2014/main" id="{073A62BC-E0C9-4063-B776-C66C8D5620DA}"/>
              </a:ext>
            </a:extLst>
          </p:cNvPr>
          <p:cNvPicPr>
            <a:picLocks noChangeAspect="1"/>
          </p:cNvPicPr>
          <p:nvPr/>
        </p:nvPicPr>
        <p:blipFill>
          <a:blip r:embed="rId3"/>
          <a:stretch>
            <a:fillRect/>
          </a:stretch>
        </p:blipFill>
        <p:spPr>
          <a:xfrm>
            <a:off x="9088716" y="94834"/>
            <a:ext cx="2790825" cy="2438400"/>
          </a:xfrm>
          <a:prstGeom prst="rect">
            <a:avLst/>
          </a:prstGeom>
        </p:spPr>
      </p:pic>
      <p:cxnSp>
        <p:nvCxnSpPr>
          <p:cNvPr id="17" name="Straight Connector 16">
            <a:extLst>
              <a:ext uri="{FF2B5EF4-FFF2-40B4-BE49-F238E27FC236}">
                <a16:creationId xmlns:a16="http://schemas.microsoft.com/office/drawing/2014/main" id="{4EF9EB17-45F0-4C52-9435-089605E01D0C}"/>
              </a:ext>
            </a:extLst>
          </p:cNvPr>
          <p:cNvCxnSpPr/>
          <p:nvPr/>
        </p:nvCxnSpPr>
        <p:spPr>
          <a:xfrm>
            <a:off x="0" y="3659154"/>
            <a:ext cx="59893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bject 8">
                <a:extLst>
                  <a:ext uri="{FF2B5EF4-FFF2-40B4-BE49-F238E27FC236}">
                    <a16:creationId xmlns:a16="http://schemas.microsoft.com/office/drawing/2014/main" id="{7616BFC9-AFBF-407B-B874-9E8BB53828DE}"/>
                  </a:ext>
                </a:extLst>
              </p:cNvPr>
              <p:cNvSpPr txBox="1"/>
              <p:nvPr/>
            </p:nvSpPr>
            <p:spPr bwMode="auto">
              <a:xfrm>
                <a:off x="1201921" y="5532991"/>
                <a:ext cx="4553032" cy="707886"/>
              </a:xfrm>
              <a:prstGeom prst="rect">
                <a:avLst/>
              </a:prstGeom>
              <a:noFill/>
              <a:ln w="25400">
                <a:no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sym typeface="Symbol" panose="05050102010706020507" pitchFamily="18" charset="2"/>
                            </a:rPr>
                          </m:ctrlPr>
                        </m:sSubPr>
                        <m:e>
                          <m:r>
                            <a:rPr lang="en-US">
                              <a:solidFill>
                                <a:srgbClr val="000000"/>
                              </a:solidFill>
                              <a:latin typeface="Cambria Math" panose="02040503050406030204" pitchFamily="18" charset="0"/>
                              <a:sym typeface="Symbol" panose="05050102010706020507" pitchFamily="18" charset="2"/>
                            </a:rPr>
                            <m:t></m:t>
                          </m:r>
                        </m:e>
                        <m:sub>
                          <m:r>
                            <a:rPr lang="en-US" b="0" i="1" smtClean="0">
                              <a:solidFill>
                                <a:srgbClr val="000000"/>
                              </a:solidFill>
                              <a:latin typeface="Cambria Math" panose="02040503050406030204" pitchFamily="18" charset="0"/>
                              <a:sym typeface="Symbol" panose="05050102010706020507" pitchFamily="18" charset="2"/>
                            </a:rPr>
                            <m:t>1</m:t>
                          </m:r>
                        </m:sub>
                      </m:sSub>
                      <m:r>
                        <a:rPr lang="en-US" b="0" i="1" smtClean="0">
                          <a:solidFill>
                            <a:srgbClr val="000000"/>
                          </a:solidFill>
                          <a:latin typeface="Cambria Math" panose="02040503050406030204" pitchFamily="18" charset="0"/>
                          <a:sym typeface="Symbol" panose="05050102010706020507" pitchFamily="18" charset="2"/>
                        </a:rPr>
                        <m:t>=</m:t>
                      </m:r>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𝑠𝑖𝑛</m:t>
                          </m:r>
                        </m:e>
                        <m:sup>
                          <m:r>
                            <a:rPr lang="en-US" b="0" i="1" smtClean="0">
                              <a:solidFill>
                                <a:srgbClr val="000000"/>
                              </a:solidFill>
                              <a:latin typeface="Cambria Math" panose="02040503050406030204" pitchFamily="18" charset="0"/>
                            </a:rPr>
                            <m:t>−1</m:t>
                          </m:r>
                        </m:sup>
                      </m:sSup>
                      <m:d>
                        <m:dPr>
                          <m:begChr m:val="["/>
                          <m:endChr m:val="]"/>
                          <m:ctrlPr>
                            <a:rPr lang="en-US" b="0" i="1" smtClean="0">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4 </m:t>
                              </m:r>
                              <m:r>
                                <m:rPr>
                                  <m:sty m:val="p"/>
                                </m:rPr>
                                <a:rPr lang="en-US" b="0" i="0" smtClean="0">
                                  <a:solidFill>
                                    <a:srgbClr val="000000"/>
                                  </a:solidFill>
                                  <a:latin typeface="Cambria Math" panose="02040503050406030204" pitchFamily="18" charset="0"/>
                                </a:rPr>
                                <m:t>V</m:t>
                              </m:r>
                            </m:num>
                            <m:den>
                              <m:r>
                                <a:rPr lang="en-US" b="0" i="1" smtClean="0">
                                  <a:solidFill>
                                    <a:srgbClr val="000000"/>
                                  </a:solidFill>
                                  <a:latin typeface="Cambria Math" panose="02040503050406030204" pitchFamily="18" charset="0"/>
                                </a:rPr>
                                <m:t>10 </m:t>
                              </m:r>
                              <m:r>
                                <m:rPr>
                                  <m:sty m:val="p"/>
                                </m:rPr>
                                <a:rPr lang="en-US" b="0" i="0" smtClean="0">
                                  <a:solidFill>
                                    <a:srgbClr val="000000"/>
                                  </a:solidFill>
                                  <a:latin typeface="Cambria Math" panose="02040503050406030204" pitchFamily="18" charset="0"/>
                                </a:rPr>
                                <m:t>V</m:t>
                              </m:r>
                            </m:den>
                          </m:f>
                        </m:e>
                      </m:d>
                      <m:r>
                        <a:rPr lang="en-US" i="1">
                          <a:solidFill>
                            <a:srgbClr val="000000"/>
                          </a:solidFill>
                          <a:latin typeface="Cambria Math" panose="02040503050406030204" pitchFamily="18" charset="0"/>
                          <a:sym typeface="Symbol" panose="05050102010706020507" pitchFamily="18" charset="2"/>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𝑠𝑖𝑛</m:t>
                          </m:r>
                        </m:e>
                        <m:sup>
                          <m:r>
                            <a:rPr lang="en-US" i="1">
                              <a:solidFill>
                                <a:srgbClr val="000000"/>
                              </a:solidFill>
                              <a:latin typeface="Cambria Math" panose="02040503050406030204" pitchFamily="18" charset="0"/>
                            </a:rPr>
                            <m:t>−1</m:t>
                          </m:r>
                        </m:sup>
                      </m:sSup>
                      <m:d>
                        <m:dPr>
                          <m:begChr m:val="["/>
                          <m:endChr m:val="]"/>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0.4</m:t>
                          </m:r>
                        </m:e>
                      </m:d>
                      <m:r>
                        <a:rPr lang="en-US" b="0"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𝟐𝟑</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𝟓𝟖</m:t>
                      </m:r>
                      <m:r>
                        <a:rPr lang="en-US" b="1" i="0" baseline="30000" smtClean="0">
                          <a:solidFill>
                            <a:srgbClr val="000000"/>
                          </a:solidFill>
                          <a:latin typeface="Cambria Math" panose="02040503050406030204" pitchFamily="18" charset="0"/>
                        </a:rPr>
                        <m:t>𝐨</m:t>
                      </m:r>
                    </m:oMath>
                  </m:oMathPara>
                </a14:m>
                <a:endParaRPr lang="en-US" b="1" baseline="30000" dirty="0"/>
              </a:p>
            </p:txBody>
          </p:sp>
        </mc:Choice>
        <mc:Fallback xmlns="">
          <p:sp>
            <p:nvSpPr>
              <p:cNvPr id="18" name="Object 8">
                <a:extLst>
                  <a:ext uri="{FF2B5EF4-FFF2-40B4-BE49-F238E27FC236}">
                    <a16:creationId xmlns:a16="http://schemas.microsoft.com/office/drawing/2014/main" id="{7616BFC9-AFBF-407B-B874-9E8BB53828DE}"/>
                  </a:ext>
                </a:extLst>
              </p:cNvPr>
              <p:cNvSpPr txBox="1">
                <a:spLocks noRot="1" noChangeAspect="1" noMove="1" noResize="1" noEditPoints="1" noAdjustHandles="1" noChangeArrowheads="1" noChangeShapeType="1" noTextEdit="1"/>
              </p:cNvSpPr>
              <p:nvPr/>
            </p:nvSpPr>
            <p:spPr bwMode="auto">
              <a:xfrm>
                <a:off x="1201921" y="5532991"/>
                <a:ext cx="4553032" cy="707886"/>
              </a:xfrm>
              <a:prstGeom prst="rect">
                <a:avLst/>
              </a:prstGeom>
              <a:blipFill>
                <a:blip r:embed="rId4"/>
                <a:stretch>
                  <a:fillRect/>
                </a:stretch>
              </a:blipFill>
              <a:ln w="25400">
                <a:noFill/>
                <a:miter lim="800000"/>
                <a:headEnd/>
                <a:tailEnd/>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C6FFEDEC-A748-49D3-B27F-B2AD9670C0C3}"/>
              </a:ext>
            </a:extLst>
          </p:cNvPr>
          <p:cNvSpPr txBox="1"/>
          <p:nvPr/>
        </p:nvSpPr>
        <p:spPr>
          <a:xfrm>
            <a:off x="6050241" y="258460"/>
            <a:ext cx="3038476" cy="1754326"/>
          </a:xfrm>
          <a:prstGeom prst="rect">
            <a:avLst/>
          </a:prstGeom>
          <a:noFill/>
        </p:spPr>
        <p:txBody>
          <a:bodyPr wrap="square" rtlCol="0">
            <a:spAutoFit/>
          </a:bodyPr>
          <a:lstStyle/>
          <a:p>
            <a:pPr algn="just"/>
            <a:r>
              <a:rPr lang="en-US" sz="1800" b="0" i="0" dirty="0">
                <a:solidFill>
                  <a:srgbClr val="242021"/>
                </a:solidFill>
                <a:effectLst/>
                <a:latin typeface="Times-Roman"/>
              </a:rPr>
              <a:t>However, Fig.13.19 reveals that the magnitude of 4 V (positive) will be attained at two points between 0° and 180°. The second intersection is determined by</a:t>
            </a:r>
            <a:endParaRPr lang="en-US" b="1" dirty="0"/>
          </a:p>
        </p:txBody>
      </p:sp>
      <mc:AlternateContent xmlns:mc="http://schemas.openxmlformats.org/markup-compatibility/2006" xmlns:a14="http://schemas.microsoft.com/office/drawing/2010/main">
        <mc:Choice Requires="a14">
          <p:sp>
            <p:nvSpPr>
              <p:cNvPr id="20" name="Object 8">
                <a:extLst>
                  <a:ext uri="{FF2B5EF4-FFF2-40B4-BE49-F238E27FC236}">
                    <a16:creationId xmlns:a16="http://schemas.microsoft.com/office/drawing/2014/main" id="{CC1056DD-5857-45DC-AD87-BB4F624D8704}"/>
                  </a:ext>
                </a:extLst>
              </p:cNvPr>
              <p:cNvSpPr txBox="1"/>
              <p:nvPr/>
            </p:nvSpPr>
            <p:spPr bwMode="auto">
              <a:xfrm>
                <a:off x="6134107" y="2467220"/>
                <a:ext cx="4981576" cy="707886"/>
              </a:xfrm>
              <a:prstGeom prst="rect">
                <a:avLst/>
              </a:prstGeom>
              <a:noFill/>
              <a:ln w="25400">
                <a:no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sym typeface="Symbol" panose="05050102010706020507" pitchFamily="18" charset="2"/>
                            </a:rPr>
                          </m:ctrlPr>
                        </m:sSubPr>
                        <m:e>
                          <m:r>
                            <a:rPr lang="en-US">
                              <a:solidFill>
                                <a:srgbClr val="000000"/>
                              </a:solidFill>
                              <a:latin typeface="Cambria Math" panose="02040503050406030204" pitchFamily="18" charset="0"/>
                              <a:sym typeface="Symbol" panose="05050102010706020507" pitchFamily="18" charset="2"/>
                            </a:rPr>
                            <m:t></m:t>
                          </m:r>
                        </m:e>
                        <m:sub>
                          <m:r>
                            <a:rPr lang="en-US" b="0" i="1" smtClean="0">
                              <a:solidFill>
                                <a:srgbClr val="000000"/>
                              </a:solidFill>
                              <a:latin typeface="Cambria Math" panose="02040503050406030204" pitchFamily="18" charset="0"/>
                              <a:sym typeface="Symbol" panose="05050102010706020507" pitchFamily="18" charset="2"/>
                            </a:rPr>
                            <m:t>2</m:t>
                          </m:r>
                        </m:sub>
                      </m:sSub>
                      <m:r>
                        <a:rPr lang="en-US" b="0" i="1" smtClean="0">
                          <a:solidFill>
                            <a:srgbClr val="000000"/>
                          </a:solidFill>
                          <a:latin typeface="Cambria Math" panose="02040503050406030204" pitchFamily="18" charset="0"/>
                          <a:sym typeface="Symbol" panose="05050102010706020507" pitchFamily="18" charset="2"/>
                        </a:rPr>
                        <m:t>=180</m:t>
                      </m:r>
                      <m:r>
                        <m:rPr>
                          <m:sty m:val="p"/>
                        </m:rPr>
                        <a:rPr lang="en-US" b="0" i="0" baseline="30000" smtClean="0">
                          <a:solidFill>
                            <a:srgbClr val="000000"/>
                          </a:solidFill>
                          <a:latin typeface="Cambria Math" panose="02040503050406030204" pitchFamily="18" charset="0"/>
                          <a:sym typeface="Symbol" panose="05050102010706020507" pitchFamily="18" charset="2"/>
                        </a:rPr>
                        <m:t>o</m:t>
                      </m:r>
                      <m:r>
                        <a:rPr lang="en-US" b="0" i="1" smtClean="0">
                          <a:solidFill>
                            <a:srgbClr val="000000"/>
                          </a:solidFill>
                          <a:latin typeface="Cambria Math" panose="02040503050406030204" pitchFamily="18" charset="0"/>
                          <a:sym typeface="Symbol" panose="05050102010706020507" pitchFamily="18" charset="2"/>
                        </a:rPr>
                        <m:t> −</m:t>
                      </m:r>
                      <m:sSub>
                        <m:sSubPr>
                          <m:ctrlPr>
                            <a:rPr lang="en-US" i="1">
                              <a:solidFill>
                                <a:srgbClr val="000000"/>
                              </a:solidFill>
                              <a:latin typeface="Cambria Math" panose="02040503050406030204" pitchFamily="18" charset="0"/>
                              <a:sym typeface="Symbol" panose="05050102010706020507" pitchFamily="18" charset="2"/>
                            </a:rPr>
                          </m:ctrlPr>
                        </m:sSubPr>
                        <m:e>
                          <m:r>
                            <a:rPr lang="en-US">
                              <a:solidFill>
                                <a:srgbClr val="000000"/>
                              </a:solidFill>
                              <a:latin typeface="Cambria Math" panose="02040503050406030204" pitchFamily="18" charset="0"/>
                              <a:sym typeface="Symbol" panose="05050102010706020507" pitchFamily="18" charset="2"/>
                            </a:rPr>
                            <m:t></m:t>
                          </m:r>
                        </m:e>
                        <m:sub>
                          <m:r>
                            <a:rPr lang="en-US" i="1">
                              <a:solidFill>
                                <a:srgbClr val="000000"/>
                              </a:solidFill>
                              <a:latin typeface="Cambria Math" panose="02040503050406030204" pitchFamily="18" charset="0"/>
                              <a:sym typeface="Symbol" panose="05050102010706020507" pitchFamily="18" charset="2"/>
                            </a:rPr>
                            <m:t>1</m:t>
                          </m:r>
                        </m:sub>
                      </m:sSub>
                      <m:r>
                        <a:rPr lang="en-US" b="0" i="1" smtClean="0">
                          <a:solidFill>
                            <a:srgbClr val="000000"/>
                          </a:solidFill>
                          <a:latin typeface="Cambria Math" panose="02040503050406030204" pitchFamily="18" charset="0"/>
                          <a:sym typeface="Symbol" panose="05050102010706020507" pitchFamily="18" charset="2"/>
                        </a:rPr>
                        <m:t>=</m:t>
                      </m:r>
                      <m:r>
                        <a:rPr lang="en-US" i="1">
                          <a:solidFill>
                            <a:srgbClr val="000000"/>
                          </a:solidFill>
                          <a:latin typeface="Cambria Math" panose="02040503050406030204" pitchFamily="18" charset="0"/>
                          <a:sym typeface="Symbol" panose="05050102010706020507" pitchFamily="18" charset="2"/>
                        </a:rPr>
                        <m:t>180</m:t>
                      </m:r>
                      <m:r>
                        <m:rPr>
                          <m:sty m:val="p"/>
                        </m:rPr>
                        <a:rPr lang="en-US" baseline="30000">
                          <a:solidFill>
                            <a:srgbClr val="000000"/>
                          </a:solidFill>
                          <a:latin typeface="Cambria Math" panose="02040503050406030204" pitchFamily="18" charset="0"/>
                          <a:sym typeface="Symbol" panose="05050102010706020507" pitchFamily="18" charset="2"/>
                        </a:rPr>
                        <m:t>o</m:t>
                      </m:r>
                      <m:r>
                        <a:rPr lang="en-US" i="1">
                          <a:solidFill>
                            <a:srgbClr val="000000"/>
                          </a:solidFill>
                          <a:latin typeface="Cambria Math" panose="02040503050406030204" pitchFamily="18" charset="0"/>
                          <a:sym typeface="Symbol" panose="05050102010706020507" pitchFamily="18" charset="2"/>
                        </a:rPr>
                        <m:t> −</m:t>
                      </m:r>
                      <m:r>
                        <a:rPr lang="en-US" b="0" i="1" smtClean="0">
                          <a:solidFill>
                            <a:srgbClr val="000000"/>
                          </a:solidFill>
                          <a:latin typeface="Cambria Math" panose="02040503050406030204" pitchFamily="18" charset="0"/>
                          <a:sym typeface="Symbol" panose="05050102010706020507" pitchFamily="18" charset="2"/>
                        </a:rPr>
                        <m:t>23.58</m:t>
                      </m:r>
                      <m:r>
                        <m:rPr>
                          <m:sty m:val="p"/>
                        </m:rPr>
                        <a:rPr lang="en-US" baseline="30000">
                          <a:solidFill>
                            <a:srgbClr val="000000"/>
                          </a:solidFill>
                          <a:latin typeface="Cambria Math" panose="02040503050406030204" pitchFamily="18" charset="0"/>
                          <a:sym typeface="Symbol" panose="05050102010706020507" pitchFamily="18" charset="2"/>
                        </a:rPr>
                        <m:t>o</m:t>
                      </m:r>
                      <m:r>
                        <a:rPr lang="en-US" i="1">
                          <a:solidFill>
                            <a:srgbClr val="000000"/>
                          </a:solidFill>
                          <a:latin typeface="Cambria Math" panose="02040503050406030204" pitchFamily="18" charset="0"/>
                          <a:sym typeface="Symbol" panose="05050102010706020507" pitchFamily="18" charset="2"/>
                        </a:rPr>
                        <m:t>=</m:t>
                      </m:r>
                      <m:r>
                        <a:rPr lang="en-US" b="1" i="1" smtClean="0">
                          <a:solidFill>
                            <a:srgbClr val="000000"/>
                          </a:solidFill>
                          <a:latin typeface="Cambria Math" panose="02040503050406030204" pitchFamily="18" charset="0"/>
                        </a:rPr>
                        <m:t>𝟏𝟓𝟔</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𝟒𝟐</m:t>
                      </m:r>
                      <m:r>
                        <a:rPr lang="en-US" b="1" i="0" baseline="30000" smtClean="0">
                          <a:solidFill>
                            <a:srgbClr val="000000"/>
                          </a:solidFill>
                          <a:latin typeface="Cambria Math" panose="02040503050406030204" pitchFamily="18" charset="0"/>
                        </a:rPr>
                        <m:t>𝐨</m:t>
                      </m:r>
                    </m:oMath>
                  </m:oMathPara>
                </a14:m>
                <a:endParaRPr lang="en-US" b="1" baseline="30000" dirty="0"/>
              </a:p>
            </p:txBody>
          </p:sp>
        </mc:Choice>
        <mc:Fallback xmlns="">
          <p:sp>
            <p:nvSpPr>
              <p:cNvPr id="20" name="Object 8">
                <a:extLst>
                  <a:ext uri="{FF2B5EF4-FFF2-40B4-BE49-F238E27FC236}">
                    <a16:creationId xmlns:a16="http://schemas.microsoft.com/office/drawing/2014/main" id="{CC1056DD-5857-45DC-AD87-BB4F624D8704}"/>
                  </a:ext>
                </a:extLst>
              </p:cNvPr>
              <p:cNvSpPr txBox="1">
                <a:spLocks noRot="1" noChangeAspect="1" noMove="1" noResize="1" noEditPoints="1" noAdjustHandles="1" noChangeArrowheads="1" noChangeShapeType="1" noTextEdit="1"/>
              </p:cNvSpPr>
              <p:nvPr/>
            </p:nvSpPr>
            <p:spPr bwMode="auto">
              <a:xfrm>
                <a:off x="6134107" y="2467220"/>
                <a:ext cx="4981576" cy="707886"/>
              </a:xfrm>
              <a:prstGeom prst="rect">
                <a:avLst/>
              </a:prstGeom>
              <a:blipFill>
                <a:blip r:embed="rId5"/>
                <a:stretch>
                  <a:fillRect/>
                </a:stretch>
              </a:blipFill>
              <a:ln w="25400">
                <a:noFill/>
                <a:miter lim="800000"/>
                <a:headEnd/>
                <a:tailEnd/>
              </a:ln>
            </p:spPr>
            <p:txBody>
              <a:bodyPr/>
              <a:lstStyle/>
              <a:p>
                <a:r>
                  <a:rPr lang="en-US">
                    <a:noFill/>
                  </a:rPr>
                  <a:t> </a:t>
                </a:r>
              </a:p>
            </p:txBody>
          </p:sp>
        </mc:Fallback>
      </mc:AlternateContent>
      <p:pic>
        <p:nvPicPr>
          <p:cNvPr id="22" name="Picture 21">
            <a:extLst>
              <a:ext uri="{FF2B5EF4-FFF2-40B4-BE49-F238E27FC236}">
                <a16:creationId xmlns:a16="http://schemas.microsoft.com/office/drawing/2014/main" id="{66A202E0-C5C1-4469-B50E-F470C0A82E23}"/>
              </a:ext>
            </a:extLst>
          </p:cNvPr>
          <p:cNvPicPr>
            <a:picLocks noChangeAspect="1"/>
          </p:cNvPicPr>
          <p:nvPr/>
        </p:nvPicPr>
        <p:blipFill>
          <a:blip r:embed="rId6"/>
          <a:stretch>
            <a:fillRect/>
          </a:stretch>
        </p:blipFill>
        <p:spPr>
          <a:xfrm>
            <a:off x="6126438" y="3116675"/>
            <a:ext cx="5277678" cy="3200400"/>
          </a:xfrm>
          <a:prstGeom prst="rect">
            <a:avLst/>
          </a:prstGeom>
        </p:spPr>
      </p:pic>
    </p:spTree>
    <p:extLst>
      <p:ext uri="{BB962C8B-B14F-4D97-AF65-F5344CB8AC3E}">
        <p14:creationId xmlns:p14="http://schemas.microsoft.com/office/powerpoint/2010/main" val="240004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8" grpId="0" animBg="1"/>
      <p:bldP spid="19"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13</a:t>
            </a:fld>
            <a:endParaRPr lang="en-US" sz="2000" b="1" dirty="0">
              <a:solidFill>
                <a:schemeClr val="bg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A74FC8C0-E88E-4D32-869E-AA625FD741D2}"/>
              </a:ext>
            </a:extLst>
          </p:cNvPr>
          <p:cNvPicPr>
            <a:picLocks noChangeAspect="1"/>
          </p:cNvPicPr>
          <p:nvPr/>
        </p:nvPicPr>
        <p:blipFill>
          <a:blip r:embed="rId2"/>
          <a:stretch>
            <a:fillRect/>
          </a:stretch>
        </p:blipFill>
        <p:spPr>
          <a:xfrm>
            <a:off x="213910" y="3545170"/>
            <a:ext cx="6457906" cy="2103120"/>
          </a:xfrm>
          <a:prstGeom prst="rect">
            <a:avLst/>
          </a:prstGeom>
        </p:spPr>
      </p:pic>
      <p:sp>
        <p:nvSpPr>
          <p:cNvPr id="16" name="TextBox 15">
            <a:extLst>
              <a:ext uri="{FF2B5EF4-FFF2-40B4-BE49-F238E27FC236}">
                <a16:creationId xmlns:a16="http://schemas.microsoft.com/office/drawing/2014/main" id="{493318A6-4819-4BEF-A389-D15C53C55A16}"/>
              </a:ext>
            </a:extLst>
          </p:cNvPr>
          <p:cNvSpPr txBox="1"/>
          <p:nvPr/>
        </p:nvSpPr>
        <p:spPr>
          <a:xfrm>
            <a:off x="6736177" y="1056652"/>
            <a:ext cx="1347650" cy="400110"/>
          </a:xfrm>
          <a:prstGeom prst="rect">
            <a:avLst/>
          </a:prstGeom>
          <a:noFill/>
        </p:spPr>
        <p:txBody>
          <a:bodyPr wrap="square" rtlCol="0">
            <a:spAutoFit/>
          </a:bodyPr>
          <a:lstStyle/>
          <a:p>
            <a:pPr algn="just"/>
            <a:r>
              <a:rPr lang="en-US" sz="2000" b="1" i="0" dirty="0">
                <a:solidFill>
                  <a:srgbClr val="FF0000"/>
                </a:solidFill>
                <a:effectLst/>
                <a:latin typeface="Times-Bold"/>
              </a:rPr>
              <a:t>Solution</a:t>
            </a:r>
            <a:r>
              <a:rPr lang="en-US" sz="2000" b="1" i="0" dirty="0">
                <a:solidFill>
                  <a:srgbClr val="242021"/>
                </a:solidFill>
                <a:effectLst/>
                <a:latin typeface="Times-Bold"/>
              </a:rPr>
              <a:t>:</a:t>
            </a:r>
            <a:endParaRPr lang="en-US" sz="2000" dirty="0"/>
          </a:p>
        </p:txBody>
      </p:sp>
      <p:cxnSp>
        <p:nvCxnSpPr>
          <p:cNvPr id="17" name="Straight Connector 16">
            <a:extLst>
              <a:ext uri="{FF2B5EF4-FFF2-40B4-BE49-F238E27FC236}">
                <a16:creationId xmlns:a16="http://schemas.microsoft.com/office/drawing/2014/main" id="{25D60451-02F4-43D2-92E8-17D57B7B1E2F}"/>
              </a:ext>
            </a:extLst>
          </p:cNvPr>
          <p:cNvCxnSpPr/>
          <p:nvPr/>
        </p:nvCxnSpPr>
        <p:spPr>
          <a:xfrm>
            <a:off x="6688258"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B8189DD-7AAD-4546-8BFB-275B9EAFCDF6}"/>
              </a:ext>
            </a:extLst>
          </p:cNvPr>
          <p:cNvSpPr txBox="1"/>
          <p:nvPr/>
        </p:nvSpPr>
        <p:spPr>
          <a:xfrm>
            <a:off x="6775933" y="1463505"/>
            <a:ext cx="3133849" cy="400110"/>
          </a:xfrm>
          <a:prstGeom prst="rect">
            <a:avLst/>
          </a:prstGeom>
          <a:noFill/>
        </p:spPr>
        <p:txBody>
          <a:bodyPr wrap="square" rtlCol="0">
            <a:spAutoFit/>
          </a:bodyPr>
          <a:lstStyle/>
          <a:p>
            <a:pPr algn="just"/>
            <a:r>
              <a:rPr lang="en-US" sz="2000" i="0" dirty="0">
                <a:effectLst/>
                <a:latin typeface="Times-Bold"/>
              </a:rPr>
              <a:t>(a) Peak Value:</a:t>
            </a:r>
            <a:r>
              <a:rPr lang="en-US" sz="2000" b="1" i="0" dirty="0">
                <a:solidFill>
                  <a:srgbClr val="242021"/>
                </a:solidFill>
                <a:effectLst/>
                <a:latin typeface="Times-Bold"/>
              </a:rPr>
              <a:t> </a:t>
            </a:r>
            <a:r>
              <a:rPr lang="en-US" sz="2000" i="1" dirty="0" err="1">
                <a:solidFill>
                  <a:srgbClr val="242021"/>
                </a:solidFill>
                <a:effectLst/>
                <a:latin typeface="Times-Bold"/>
              </a:rPr>
              <a:t>V</a:t>
            </a:r>
            <a:r>
              <a:rPr lang="en-US" sz="2000" i="1" baseline="-25000" dirty="0" err="1">
                <a:solidFill>
                  <a:srgbClr val="242021"/>
                </a:solidFill>
                <a:effectLst/>
                <a:latin typeface="Times-Bold"/>
              </a:rPr>
              <a:t>m</a:t>
            </a:r>
            <a:r>
              <a:rPr lang="en-US" sz="2000" i="1" dirty="0">
                <a:solidFill>
                  <a:srgbClr val="242021"/>
                </a:solidFill>
                <a:effectLst/>
                <a:latin typeface="Times-Bold"/>
              </a:rPr>
              <a:t> </a:t>
            </a:r>
            <a:r>
              <a:rPr lang="en-US" sz="2000" dirty="0">
                <a:solidFill>
                  <a:srgbClr val="242021"/>
                </a:solidFill>
                <a:effectLst/>
                <a:latin typeface="Times-Bold"/>
              </a:rPr>
              <a:t>= </a:t>
            </a:r>
            <a:r>
              <a:rPr lang="en-US" sz="2000" b="1" dirty="0">
                <a:solidFill>
                  <a:srgbClr val="242021"/>
                </a:solidFill>
                <a:effectLst/>
                <a:latin typeface="Times-Bold"/>
              </a:rPr>
              <a:t>8 V</a:t>
            </a:r>
            <a:endParaRPr lang="en-US" sz="2000" b="1" dirty="0"/>
          </a:p>
        </p:txBody>
      </p:sp>
      <p:sp>
        <p:nvSpPr>
          <p:cNvPr id="19" name="TextBox 18">
            <a:extLst>
              <a:ext uri="{FF2B5EF4-FFF2-40B4-BE49-F238E27FC236}">
                <a16:creationId xmlns:a16="http://schemas.microsoft.com/office/drawing/2014/main" id="{88173AFF-9BA0-42AE-B45D-CC9C210C63B9}"/>
              </a:ext>
            </a:extLst>
          </p:cNvPr>
          <p:cNvSpPr txBox="1"/>
          <p:nvPr/>
        </p:nvSpPr>
        <p:spPr>
          <a:xfrm>
            <a:off x="6775933" y="1887246"/>
            <a:ext cx="4554676" cy="707886"/>
          </a:xfrm>
          <a:prstGeom prst="rect">
            <a:avLst/>
          </a:prstGeom>
          <a:noFill/>
        </p:spPr>
        <p:txBody>
          <a:bodyPr wrap="square" rtlCol="0">
            <a:spAutoFit/>
          </a:bodyPr>
          <a:lstStyle/>
          <a:p>
            <a:pPr algn="just"/>
            <a:r>
              <a:rPr lang="en-US" sz="2000" i="0" dirty="0">
                <a:effectLst/>
                <a:latin typeface="Times-Bold"/>
              </a:rPr>
              <a:t>(b) Instantaneous value at 0.3 s is </a:t>
            </a:r>
            <a:r>
              <a:rPr lang="en-US" sz="2000" b="1" i="0" dirty="0">
                <a:effectLst/>
                <a:latin typeface="Times-Bold"/>
                <a:sym typeface="Symbol" panose="05050102010706020507" pitchFamily="18" charset="2"/>
              </a:rPr>
              <a:t></a:t>
            </a:r>
            <a:r>
              <a:rPr lang="en-US" sz="2000" b="1" i="0" dirty="0">
                <a:effectLst/>
                <a:latin typeface="Times-Bold"/>
              </a:rPr>
              <a:t>8V</a:t>
            </a:r>
          </a:p>
          <a:p>
            <a:pPr algn="just"/>
            <a:r>
              <a:rPr lang="en-US" sz="2000" i="0" dirty="0">
                <a:effectLst/>
                <a:latin typeface="Times-Bold"/>
              </a:rPr>
              <a:t>      Instantaneous value at 0.6 s is </a:t>
            </a:r>
            <a:r>
              <a:rPr lang="en-US" sz="2000" b="1" i="0" dirty="0">
                <a:effectLst/>
                <a:latin typeface="Times-Bold"/>
                <a:sym typeface="Symbol" panose="05050102010706020507" pitchFamily="18" charset="2"/>
              </a:rPr>
              <a:t>0 </a:t>
            </a:r>
            <a:r>
              <a:rPr lang="en-US" sz="2000" b="1" i="0" dirty="0">
                <a:effectLst/>
                <a:latin typeface="Times-Bold"/>
              </a:rPr>
              <a:t>V</a:t>
            </a:r>
            <a:endParaRPr lang="en-US" sz="2000" b="1" dirty="0"/>
          </a:p>
        </p:txBody>
      </p:sp>
      <p:sp>
        <p:nvSpPr>
          <p:cNvPr id="21" name="TextBox 20">
            <a:extLst>
              <a:ext uri="{FF2B5EF4-FFF2-40B4-BE49-F238E27FC236}">
                <a16:creationId xmlns:a16="http://schemas.microsoft.com/office/drawing/2014/main" id="{E6AE892E-B815-4099-9196-F8C4F64BD589}"/>
              </a:ext>
            </a:extLst>
          </p:cNvPr>
          <p:cNvSpPr txBox="1"/>
          <p:nvPr/>
        </p:nvSpPr>
        <p:spPr>
          <a:xfrm>
            <a:off x="6775933" y="2617033"/>
            <a:ext cx="4647855" cy="400110"/>
          </a:xfrm>
          <a:prstGeom prst="rect">
            <a:avLst/>
          </a:prstGeom>
          <a:noFill/>
        </p:spPr>
        <p:txBody>
          <a:bodyPr wrap="square" rtlCol="0">
            <a:spAutoFit/>
          </a:bodyPr>
          <a:lstStyle/>
          <a:p>
            <a:pPr algn="just"/>
            <a:r>
              <a:rPr lang="en-US" sz="2000" i="0" dirty="0">
                <a:effectLst/>
                <a:latin typeface="Times-Bold"/>
              </a:rPr>
              <a:t>(c) Peak-to-peak Value:</a:t>
            </a:r>
            <a:r>
              <a:rPr lang="en-US" sz="2000" b="1" i="0" dirty="0">
                <a:solidFill>
                  <a:srgbClr val="242021"/>
                </a:solidFill>
                <a:effectLst/>
                <a:latin typeface="Times-Bold"/>
              </a:rPr>
              <a:t> </a:t>
            </a:r>
            <a:r>
              <a:rPr lang="en-US" sz="2000" i="1" dirty="0" err="1">
                <a:solidFill>
                  <a:srgbClr val="242021"/>
                </a:solidFill>
                <a:effectLst/>
                <a:latin typeface="Times-Bold"/>
              </a:rPr>
              <a:t>V</a:t>
            </a:r>
            <a:r>
              <a:rPr lang="en-US" sz="2000" i="1" baseline="-25000" dirty="0" err="1">
                <a:solidFill>
                  <a:srgbClr val="242021"/>
                </a:solidFill>
                <a:effectLst/>
                <a:latin typeface="Times-Bold"/>
              </a:rPr>
              <a:t>p</a:t>
            </a:r>
            <a:r>
              <a:rPr lang="en-US" sz="2000" i="1" baseline="-25000" dirty="0">
                <a:solidFill>
                  <a:srgbClr val="242021"/>
                </a:solidFill>
                <a:effectLst/>
                <a:latin typeface="Times-Bold"/>
              </a:rPr>
              <a:t>-p </a:t>
            </a:r>
            <a:r>
              <a:rPr lang="en-US" sz="2000" dirty="0">
                <a:solidFill>
                  <a:srgbClr val="242021"/>
                </a:solidFill>
                <a:effectLst/>
                <a:latin typeface="Times-Bold"/>
              </a:rPr>
              <a:t>=2</a:t>
            </a:r>
            <a:r>
              <a:rPr lang="en-US" sz="2000" i="1" dirty="0">
                <a:solidFill>
                  <a:srgbClr val="242021"/>
                </a:solidFill>
                <a:effectLst/>
                <a:latin typeface="Times-Bold"/>
              </a:rPr>
              <a:t>V</a:t>
            </a:r>
            <a:r>
              <a:rPr lang="en-US" sz="2000" i="1" baseline="-25000" dirty="0">
                <a:solidFill>
                  <a:srgbClr val="242021"/>
                </a:solidFill>
                <a:effectLst/>
                <a:latin typeface="Times-Bold"/>
              </a:rPr>
              <a:t>m</a:t>
            </a:r>
            <a:r>
              <a:rPr lang="en-US" sz="2000" i="1" dirty="0">
                <a:solidFill>
                  <a:srgbClr val="242021"/>
                </a:solidFill>
                <a:effectLst/>
                <a:latin typeface="Times-Bold"/>
              </a:rPr>
              <a:t> </a:t>
            </a:r>
            <a:r>
              <a:rPr lang="en-US" sz="2000" dirty="0">
                <a:solidFill>
                  <a:srgbClr val="242021"/>
                </a:solidFill>
                <a:effectLst/>
                <a:latin typeface="Times-Bold"/>
              </a:rPr>
              <a:t>= </a:t>
            </a:r>
            <a:r>
              <a:rPr lang="en-US" sz="2000" b="1" dirty="0">
                <a:solidFill>
                  <a:srgbClr val="242021"/>
                </a:solidFill>
                <a:effectLst/>
                <a:latin typeface="Times-Bold"/>
              </a:rPr>
              <a:t>16 V</a:t>
            </a:r>
            <a:endParaRPr lang="en-US" sz="2000" b="1" dirty="0"/>
          </a:p>
        </p:txBody>
      </p:sp>
      <p:sp>
        <p:nvSpPr>
          <p:cNvPr id="22" name="TextBox 21">
            <a:extLst>
              <a:ext uri="{FF2B5EF4-FFF2-40B4-BE49-F238E27FC236}">
                <a16:creationId xmlns:a16="http://schemas.microsoft.com/office/drawing/2014/main" id="{35C2571B-5509-4300-8259-97F4184C0EFB}"/>
              </a:ext>
            </a:extLst>
          </p:cNvPr>
          <p:cNvSpPr txBox="1"/>
          <p:nvPr/>
        </p:nvSpPr>
        <p:spPr>
          <a:xfrm>
            <a:off x="6800713" y="3039044"/>
            <a:ext cx="3109070" cy="400110"/>
          </a:xfrm>
          <a:prstGeom prst="rect">
            <a:avLst/>
          </a:prstGeom>
          <a:noFill/>
        </p:spPr>
        <p:txBody>
          <a:bodyPr wrap="square" rtlCol="0">
            <a:spAutoFit/>
          </a:bodyPr>
          <a:lstStyle/>
          <a:p>
            <a:pPr algn="just"/>
            <a:r>
              <a:rPr lang="en-US" sz="2000" i="0" dirty="0">
                <a:effectLst/>
                <a:latin typeface="Times-Bold"/>
              </a:rPr>
              <a:t>(d) Period:</a:t>
            </a:r>
            <a:r>
              <a:rPr lang="en-US" sz="2000" b="1" i="0" dirty="0">
                <a:solidFill>
                  <a:srgbClr val="242021"/>
                </a:solidFill>
                <a:effectLst/>
                <a:latin typeface="Times-Bold"/>
              </a:rPr>
              <a:t> </a:t>
            </a:r>
            <a:r>
              <a:rPr lang="en-US" sz="2000" i="1" dirty="0">
                <a:solidFill>
                  <a:srgbClr val="242021"/>
                </a:solidFill>
                <a:effectLst/>
                <a:latin typeface="Times-Bold"/>
              </a:rPr>
              <a:t>T </a:t>
            </a:r>
            <a:r>
              <a:rPr lang="en-US" sz="2000" dirty="0">
                <a:solidFill>
                  <a:srgbClr val="242021"/>
                </a:solidFill>
                <a:effectLst/>
                <a:latin typeface="Times-Bold"/>
              </a:rPr>
              <a:t>= </a:t>
            </a:r>
            <a:r>
              <a:rPr lang="en-US" sz="2000" b="1" dirty="0">
                <a:solidFill>
                  <a:srgbClr val="242021"/>
                </a:solidFill>
                <a:effectLst/>
                <a:latin typeface="Times-Bold"/>
              </a:rPr>
              <a:t>0.4 s</a:t>
            </a:r>
            <a:endParaRPr lang="en-US" sz="2000" b="1" dirty="0"/>
          </a:p>
        </p:txBody>
      </p:sp>
      <p:sp>
        <p:nvSpPr>
          <p:cNvPr id="23" name="TextBox 22">
            <a:extLst>
              <a:ext uri="{FF2B5EF4-FFF2-40B4-BE49-F238E27FC236}">
                <a16:creationId xmlns:a16="http://schemas.microsoft.com/office/drawing/2014/main" id="{E7576995-EC93-4489-9F02-A53FC3659E14}"/>
              </a:ext>
            </a:extLst>
          </p:cNvPr>
          <p:cNvSpPr txBox="1"/>
          <p:nvPr/>
        </p:nvSpPr>
        <p:spPr>
          <a:xfrm>
            <a:off x="6832200" y="3492921"/>
            <a:ext cx="4966883" cy="400110"/>
          </a:xfrm>
          <a:prstGeom prst="rect">
            <a:avLst/>
          </a:prstGeom>
          <a:noFill/>
        </p:spPr>
        <p:txBody>
          <a:bodyPr wrap="square" rtlCol="0">
            <a:spAutoFit/>
          </a:bodyPr>
          <a:lstStyle/>
          <a:p>
            <a:pPr algn="just"/>
            <a:r>
              <a:rPr lang="en-US" sz="2000" i="0" dirty="0">
                <a:effectLst/>
                <a:latin typeface="Times-Bold"/>
              </a:rPr>
              <a:t>(e) Number of cycle:</a:t>
            </a:r>
            <a:r>
              <a:rPr lang="en-US" sz="2000" b="1" i="0" dirty="0">
                <a:solidFill>
                  <a:srgbClr val="242021"/>
                </a:solidFill>
                <a:effectLst/>
                <a:latin typeface="Times-Bold"/>
              </a:rPr>
              <a:t> </a:t>
            </a:r>
            <a:r>
              <a:rPr lang="en-US" sz="2000" i="0" dirty="0">
                <a:solidFill>
                  <a:srgbClr val="242021"/>
                </a:solidFill>
                <a:effectLst/>
                <a:latin typeface="Times-Bold"/>
              </a:rPr>
              <a:t>(1.4s/0.4s)</a:t>
            </a:r>
            <a:r>
              <a:rPr lang="en-US" sz="2000" i="1" dirty="0">
                <a:solidFill>
                  <a:srgbClr val="242021"/>
                </a:solidFill>
                <a:effectLst/>
                <a:latin typeface="Times-Bold"/>
              </a:rPr>
              <a:t> </a:t>
            </a:r>
            <a:r>
              <a:rPr lang="en-US" sz="2000" dirty="0">
                <a:solidFill>
                  <a:srgbClr val="242021"/>
                </a:solidFill>
                <a:effectLst/>
                <a:latin typeface="Times-Bold"/>
              </a:rPr>
              <a:t>= </a:t>
            </a:r>
            <a:r>
              <a:rPr lang="en-US" sz="2000" b="1" dirty="0">
                <a:solidFill>
                  <a:srgbClr val="242021"/>
                </a:solidFill>
                <a:effectLst/>
                <a:latin typeface="Times-Bold"/>
              </a:rPr>
              <a:t>3.5 cycles</a:t>
            </a:r>
            <a:endParaRPr lang="en-US" sz="2000" b="1" dirty="0"/>
          </a:p>
        </p:txBody>
      </p:sp>
      <p:sp>
        <p:nvSpPr>
          <p:cNvPr id="25" name="TextBox 24">
            <a:extLst>
              <a:ext uri="{FF2B5EF4-FFF2-40B4-BE49-F238E27FC236}">
                <a16:creationId xmlns:a16="http://schemas.microsoft.com/office/drawing/2014/main" id="{CBC3ABE5-FCA6-47F3-B80A-114E707289B9}"/>
              </a:ext>
            </a:extLst>
          </p:cNvPr>
          <p:cNvSpPr txBox="1"/>
          <p:nvPr/>
        </p:nvSpPr>
        <p:spPr>
          <a:xfrm>
            <a:off x="6832199" y="3946798"/>
            <a:ext cx="4498409" cy="400110"/>
          </a:xfrm>
          <a:prstGeom prst="rect">
            <a:avLst/>
          </a:prstGeom>
          <a:noFill/>
        </p:spPr>
        <p:txBody>
          <a:bodyPr wrap="square" rtlCol="0">
            <a:spAutoFit/>
          </a:bodyPr>
          <a:lstStyle/>
          <a:p>
            <a:pPr algn="just"/>
            <a:r>
              <a:rPr lang="en-US" sz="2000" i="0" dirty="0">
                <a:effectLst/>
                <a:latin typeface="Times-Bold"/>
              </a:rPr>
              <a:t>(f) Frequency:</a:t>
            </a:r>
            <a:r>
              <a:rPr lang="en-US" sz="2000" b="1" i="0" dirty="0">
                <a:solidFill>
                  <a:srgbClr val="242021"/>
                </a:solidFill>
                <a:effectLst/>
                <a:latin typeface="Times-Bold"/>
              </a:rPr>
              <a:t> </a:t>
            </a:r>
            <a:r>
              <a:rPr lang="en-US" sz="2000" i="1" dirty="0">
                <a:solidFill>
                  <a:srgbClr val="242021"/>
                </a:solidFill>
                <a:effectLst/>
                <a:latin typeface="Times-Bold"/>
              </a:rPr>
              <a:t>f</a:t>
            </a:r>
            <a:r>
              <a:rPr lang="en-US" sz="2000" i="0" dirty="0">
                <a:solidFill>
                  <a:srgbClr val="242021"/>
                </a:solidFill>
                <a:effectLst/>
                <a:latin typeface="Times-Bold"/>
              </a:rPr>
              <a:t> =1</a:t>
            </a:r>
            <a:r>
              <a:rPr lang="en-US" sz="2000" b="1" i="0" dirty="0">
                <a:solidFill>
                  <a:srgbClr val="242021"/>
                </a:solidFill>
                <a:effectLst/>
                <a:latin typeface="Times-Bold"/>
              </a:rPr>
              <a:t>/</a:t>
            </a:r>
            <a:r>
              <a:rPr lang="en-US" sz="2000" i="1" dirty="0">
                <a:solidFill>
                  <a:srgbClr val="242021"/>
                </a:solidFill>
                <a:effectLst/>
                <a:latin typeface="Times-Bold"/>
              </a:rPr>
              <a:t>T </a:t>
            </a:r>
            <a:r>
              <a:rPr lang="en-US" sz="2000" dirty="0">
                <a:solidFill>
                  <a:srgbClr val="242021"/>
                </a:solidFill>
                <a:effectLst/>
                <a:latin typeface="Times-Bold"/>
              </a:rPr>
              <a:t>= 1/(0.4 s) = </a:t>
            </a:r>
            <a:r>
              <a:rPr lang="en-US" sz="2000" b="1" dirty="0">
                <a:solidFill>
                  <a:srgbClr val="242021"/>
                </a:solidFill>
                <a:effectLst/>
                <a:latin typeface="Times-Bold"/>
              </a:rPr>
              <a:t>2.5 Hz</a:t>
            </a:r>
            <a:endParaRPr lang="en-US" sz="2000" b="1" dirty="0"/>
          </a:p>
        </p:txBody>
      </p:sp>
      <p:sp>
        <p:nvSpPr>
          <p:cNvPr id="26" name="TextBox 25">
            <a:extLst>
              <a:ext uri="{FF2B5EF4-FFF2-40B4-BE49-F238E27FC236}">
                <a16:creationId xmlns:a16="http://schemas.microsoft.com/office/drawing/2014/main" id="{04BD9107-C566-4C70-AF94-8561D2CC0CDC}"/>
              </a:ext>
            </a:extLst>
          </p:cNvPr>
          <p:cNvSpPr txBox="1"/>
          <p:nvPr/>
        </p:nvSpPr>
        <p:spPr>
          <a:xfrm>
            <a:off x="6866066" y="4479521"/>
            <a:ext cx="4809098" cy="400110"/>
          </a:xfrm>
          <a:prstGeom prst="rect">
            <a:avLst/>
          </a:prstGeom>
          <a:noFill/>
        </p:spPr>
        <p:txBody>
          <a:bodyPr wrap="square" rtlCol="0">
            <a:spAutoFit/>
          </a:bodyPr>
          <a:lstStyle/>
          <a:p>
            <a:pPr algn="just"/>
            <a:r>
              <a:rPr lang="en-US" sz="2000" i="0" dirty="0">
                <a:effectLst/>
                <a:latin typeface="Times-Bold"/>
              </a:rPr>
              <a:t>(g) Angular Frequency: </a:t>
            </a:r>
            <a:r>
              <a:rPr lang="en-US" sz="2000" i="1" dirty="0">
                <a:solidFill>
                  <a:srgbClr val="242021"/>
                </a:solidFill>
                <a:effectLst/>
                <a:latin typeface="Times-Bold"/>
                <a:sym typeface="Symbol" panose="05050102010706020507" pitchFamily="18" charset="2"/>
              </a:rPr>
              <a:t> </a:t>
            </a:r>
            <a:r>
              <a:rPr lang="en-US" sz="2000" b="1" i="0" dirty="0">
                <a:solidFill>
                  <a:srgbClr val="242021"/>
                </a:solidFill>
                <a:effectLst/>
                <a:latin typeface="Times-Bold"/>
              </a:rPr>
              <a:t>= </a:t>
            </a:r>
            <a:r>
              <a:rPr lang="en-US" sz="2000" i="0" dirty="0">
                <a:solidFill>
                  <a:srgbClr val="242021"/>
                </a:solidFill>
                <a:effectLst/>
                <a:latin typeface="Times-Bold"/>
              </a:rPr>
              <a:t>2</a:t>
            </a:r>
            <a:r>
              <a:rPr lang="en-US" sz="2000" i="0" dirty="0">
                <a:solidFill>
                  <a:srgbClr val="242021"/>
                </a:solidFill>
                <a:effectLst/>
                <a:latin typeface="Times-Bold"/>
                <a:sym typeface="Symbol" panose="05050102010706020507" pitchFamily="18" charset="2"/>
              </a:rPr>
              <a:t></a:t>
            </a:r>
            <a:r>
              <a:rPr lang="en-US" sz="2000" i="1" dirty="0">
                <a:solidFill>
                  <a:srgbClr val="242021"/>
                </a:solidFill>
                <a:effectLst/>
                <a:latin typeface="Times-Bold"/>
              </a:rPr>
              <a:t>f</a:t>
            </a:r>
            <a:r>
              <a:rPr lang="en-US" sz="2000" i="0" dirty="0">
                <a:solidFill>
                  <a:srgbClr val="242021"/>
                </a:solidFill>
                <a:effectLst/>
                <a:latin typeface="Times-Bold"/>
              </a:rPr>
              <a:t> =</a:t>
            </a:r>
            <a:r>
              <a:rPr lang="en-US" sz="2000" dirty="0">
                <a:solidFill>
                  <a:srgbClr val="242021"/>
                </a:solidFill>
                <a:effectLst/>
                <a:latin typeface="Times-Bold"/>
              </a:rPr>
              <a:t> </a:t>
            </a:r>
            <a:r>
              <a:rPr lang="en-US" sz="2000" b="1" dirty="0">
                <a:solidFill>
                  <a:srgbClr val="242021"/>
                </a:solidFill>
                <a:effectLst/>
                <a:latin typeface="Times-Bold"/>
              </a:rPr>
              <a:t>15.7 rad/s</a:t>
            </a:r>
            <a:endParaRPr lang="en-US" sz="2000" b="1" dirty="0"/>
          </a:p>
        </p:txBody>
      </p:sp>
      <p:sp>
        <p:nvSpPr>
          <p:cNvPr id="28" name="TextBox 27">
            <a:extLst>
              <a:ext uri="{FF2B5EF4-FFF2-40B4-BE49-F238E27FC236}">
                <a16:creationId xmlns:a16="http://schemas.microsoft.com/office/drawing/2014/main" id="{1D5B6DE3-D58F-444B-A83B-535359B72F6B}"/>
              </a:ext>
            </a:extLst>
          </p:cNvPr>
          <p:cNvSpPr txBox="1"/>
          <p:nvPr/>
        </p:nvSpPr>
        <p:spPr>
          <a:xfrm>
            <a:off x="6866066" y="5060340"/>
            <a:ext cx="4809098" cy="707886"/>
          </a:xfrm>
          <a:prstGeom prst="rect">
            <a:avLst/>
          </a:prstGeom>
          <a:noFill/>
        </p:spPr>
        <p:txBody>
          <a:bodyPr wrap="square" rtlCol="0">
            <a:spAutoFit/>
          </a:bodyPr>
          <a:lstStyle/>
          <a:p>
            <a:pPr algn="just"/>
            <a:r>
              <a:rPr lang="en-US" sz="2000" i="0" dirty="0">
                <a:effectLst/>
                <a:latin typeface="Times-Bold"/>
              </a:rPr>
              <a:t>(h) Instantaneous Equation:</a:t>
            </a:r>
          </a:p>
          <a:p>
            <a:pPr algn="just"/>
            <a:r>
              <a:rPr lang="en-US" sz="2000" i="0" dirty="0">
                <a:effectLst/>
                <a:latin typeface="Times-Bold"/>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8Vsin</a:t>
            </a:r>
            <a:r>
              <a:rPr lang="en-US" sz="2000" b="1" i="1" dirty="0">
                <a:latin typeface="Times New Roman" pitchFamily="18" charset="0"/>
                <a:cs typeface="Times New Roman" pitchFamily="18" charset="0"/>
                <a:sym typeface="Symbol" panose="05050102010706020507" pitchFamily="18" charset="2"/>
              </a:rPr>
              <a:t></a:t>
            </a:r>
            <a:r>
              <a:rPr lang="en-US" sz="2000" b="1" dirty="0">
                <a:latin typeface="Times New Roman" pitchFamily="18" charset="0"/>
                <a:cs typeface="Times New Roman" pitchFamily="18" charset="0"/>
              </a:rPr>
              <a:t>  V</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 8Vsin</a:t>
            </a:r>
            <a:r>
              <a:rPr lang="en-US" sz="2000" b="1" dirty="0">
                <a:latin typeface="Times New Roman" pitchFamily="18" charset="0"/>
                <a:cs typeface="Times New Roman" pitchFamily="18" charset="0"/>
                <a:sym typeface="Symbol" panose="05050102010706020507" pitchFamily="18" charset="2"/>
              </a:rPr>
              <a:t>15.7</a:t>
            </a:r>
            <a:r>
              <a:rPr lang="en-US" sz="2000" b="1" i="1" dirty="0">
                <a:latin typeface="Times New Roman" pitchFamily="18" charset="0"/>
                <a:cs typeface="Times New Roman" pitchFamily="18" charset="0"/>
                <a:sym typeface="Symbol" panose="05050102010706020507" pitchFamily="18" charset="2"/>
              </a:rPr>
              <a:t>t</a:t>
            </a:r>
            <a:r>
              <a:rPr lang="en-US" sz="2000" b="1" dirty="0">
                <a:latin typeface="Times New Roman" pitchFamily="18" charset="0"/>
                <a:cs typeface="Times New Roman" pitchFamily="18" charset="0"/>
              </a:rPr>
              <a:t>  V</a:t>
            </a:r>
            <a:endParaRPr lang="en-US" sz="2000" b="1" dirty="0"/>
          </a:p>
        </p:txBody>
      </p:sp>
      <p:pic>
        <p:nvPicPr>
          <p:cNvPr id="29" name="Picture 28">
            <a:extLst>
              <a:ext uri="{FF2B5EF4-FFF2-40B4-BE49-F238E27FC236}">
                <a16:creationId xmlns:a16="http://schemas.microsoft.com/office/drawing/2014/main" id="{7A1F8052-FEBC-49B5-BAD3-3990046424B3}"/>
              </a:ext>
            </a:extLst>
          </p:cNvPr>
          <p:cNvPicPr>
            <a:picLocks noChangeAspect="1"/>
          </p:cNvPicPr>
          <p:nvPr/>
        </p:nvPicPr>
        <p:blipFill>
          <a:blip r:embed="rId3"/>
          <a:stretch>
            <a:fillRect/>
          </a:stretch>
        </p:blipFill>
        <p:spPr>
          <a:xfrm>
            <a:off x="148482" y="221312"/>
            <a:ext cx="6501290" cy="2926080"/>
          </a:xfrm>
          <a:prstGeom prst="rect">
            <a:avLst/>
          </a:prstGeom>
        </p:spPr>
      </p:pic>
    </p:spTree>
    <p:extLst>
      <p:ext uri="{BB962C8B-B14F-4D97-AF65-F5344CB8AC3E}">
        <p14:creationId xmlns:p14="http://schemas.microsoft.com/office/powerpoint/2010/main" val="147870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22" grpId="0"/>
      <p:bldP spid="23" grpId="0"/>
      <p:bldP spid="25" grpId="0"/>
      <p:bldP spid="26"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14</a:t>
            </a:fld>
            <a:endParaRPr lang="en-US" sz="2000" b="1" dirty="0">
              <a:solidFill>
                <a:schemeClr val="bg1"/>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72C0117-5045-4F72-8656-42E79323DA9B}"/>
              </a:ext>
            </a:extLst>
          </p:cNvPr>
          <p:cNvPicPr>
            <a:picLocks noChangeAspect="1"/>
          </p:cNvPicPr>
          <p:nvPr/>
        </p:nvPicPr>
        <p:blipFill>
          <a:blip r:embed="rId2"/>
          <a:stretch>
            <a:fillRect/>
          </a:stretch>
        </p:blipFill>
        <p:spPr>
          <a:xfrm>
            <a:off x="319916" y="2155922"/>
            <a:ext cx="8718068" cy="2194560"/>
          </a:xfrm>
          <a:prstGeom prst="rect">
            <a:avLst/>
          </a:prstGeom>
        </p:spPr>
      </p:pic>
      <p:pic>
        <p:nvPicPr>
          <p:cNvPr id="14" name="Picture 13">
            <a:extLst>
              <a:ext uri="{FF2B5EF4-FFF2-40B4-BE49-F238E27FC236}">
                <a16:creationId xmlns:a16="http://schemas.microsoft.com/office/drawing/2014/main" id="{9E4BF26D-45D6-49D9-8942-1CD7D4D3A528}"/>
              </a:ext>
            </a:extLst>
          </p:cNvPr>
          <p:cNvPicPr>
            <a:picLocks noChangeAspect="1"/>
          </p:cNvPicPr>
          <p:nvPr/>
        </p:nvPicPr>
        <p:blipFill>
          <a:blip r:embed="rId3"/>
          <a:stretch>
            <a:fillRect/>
          </a:stretch>
        </p:blipFill>
        <p:spPr>
          <a:xfrm>
            <a:off x="319915" y="4340680"/>
            <a:ext cx="8718068" cy="2028825"/>
          </a:xfrm>
          <a:prstGeom prst="rect">
            <a:avLst/>
          </a:prstGeom>
        </p:spPr>
      </p:pic>
      <p:pic>
        <p:nvPicPr>
          <p:cNvPr id="16" name="Picture 15">
            <a:extLst>
              <a:ext uri="{FF2B5EF4-FFF2-40B4-BE49-F238E27FC236}">
                <a16:creationId xmlns:a16="http://schemas.microsoft.com/office/drawing/2014/main" id="{005F74AC-9EC1-475E-83ED-84B9C989F834}"/>
              </a:ext>
            </a:extLst>
          </p:cNvPr>
          <p:cNvPicPr>
            <a:picLocks noChangeAspect="1"/>
          </p:cNvPicPr>
          <p:nvPr/>
        </p:nvPicPr>
        <p:blipFill>
          <a:blip r:embed="rId4"/>
          <a:stretch>
            <a:fillRect/>
          </a:stretch>
        </p:blipFill>
        <p:spPr>
          <a:xfrm>
            <a:off x="8801435" y="168114"/>
            <a:ext cx="2828925" cy="1066800"/>
          </a:xfrm>
          <a:prstGeom prst="rect">
            <a:avLst/>
          </a:prstGeom>
        </p:spPr>
      </p:pic>
      <p:pic>
        <p:nvPicPr>
          <p:cNvPr id="18" name="Picture 17">
            <a:extLst>
              <a:ext uri="{FF2B5EF4-FFF2-40B4-BE49-F238E27FC236}">
                <a16:creationId xmlns:a16="http://schemas.microsoft.com/office/drawing/2014/main" id="{7407CA42-B58C-4051-A00B-6BAD0852EC45}"/>
              </a:ext>
            </a:extLst>
          </p:cNvPr>
          <p:cNvPicPr>
            <a:picLocks noChangeAspect="1"/>
          </p:cNvPicPr>
          <p:nvPr/>
        </p:nvPicPr>
        <p:blipFill>
          <a:blip r:embed="rId5"/>
          <a:stretch>
            <a:fillRect/>
          </a:stretch>
        </p:blipFill>
        <p:spPr>
          <a:xfrm>
            <a:off x="9205084" y="2300334"/>
            <a:ext cx="2505075" cy="1114425"/>
          </a:xfrm>
          <a:prstGeom prst="rect">
            <a:avLst/>
          </a:prstGeom>
        </p:spPr>
      </p:pic>
      <p:pic>
        <p:nvPicPr>
          <p:cNvPr id="20" name="Picture 19">
            <a:extLst>
              <a:ext uri="{FF2B5EF4-FFF2-40B4-BE49-F238E27FC236}">
                <a16:creationId xmlns:a16="http://schemas.microsoft.com/office/drawing/2014/main" id="{1C6F7A2B-2510-49C9-AC08-B3CD83A82077}"/>
              </a:ext>
            </a:extLst>
          </p:cNvPr>
          <p:cNvPicPr>
            <a:picLocks noChangeAspect="1"/>
          </p:cNvPicPr>
          <p:nvPr/>
        </p:nvPicPr>
        <p:blipFill>
          <a:blip r:embed="rId6"/>
          <a:stretch>
            <a:fillRect/>
          </a:stretch>
        </p:blipFill>
        <p:spPr>
          <a:xfrm>
            <a:off x="9205084" y="4376986"/>
            <a:ext cx="2667000" cy="1400175"/>
          </a:xfrm>
          <a:prstGeom prst="rect">
            <a:avLst/>
          </a:prstGeom>
        </p:spPr>
      </p:pic>
      <p:cxnSp>
        <p:nvCxnSpPr>
          <p:cNvPr id="21" name="Straight Connector 20">
            <a:extLst>
              <a:ext uri="{FF2B5EF4-FFF2-40B4-BE49-F238E27FC236}">
                <a16:creationId xmlns:a16="http://schemas.microsoft.com/office/drawing/2014/main" id="{1B5E06FE-308A-453F-BB9F-F3CBDEA3A0FE}"/>
              </a:ext>
            </a:extLst>
          </p:cNvPr>
          <p:cNvCxnSpPr/>
          <p:nvPr/>
        </p:nvCxnSpPr>
        <p:spPr>
          <a:xfrm>
            <a:off x="-13252" y="2189118"/>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4894218-400D-4FC4-BE33-816B14CFE7C9}"/>
              </a:ext>
            </a:extLst>
          </p:cNvPr>
          <p:cNvCxnSpPr/>
          <p:nvPr/>
        </p:nvCxnSpPr>
        <p:spPr>
          <a:xfrm>
            <a:off x="-13252" y="4323978"/>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A099733-9B5D-40E8-A891-58D04C25F32F}"/>
              </a:ext>
            </a:extLst>
          </p:cNvPr>
          <p:cNvPicPr>
            <a:picLocks noChangeAspect="1"/>
          </p:cNvPicPr>
          <p:nvPr/>
        </p:nvPicPr>
        <p:blipFill>
          <a:blip r:embed="rId7"/>
          <a:stretch>
            <a:fillRect/>
          </a:stretch>
        </p:blipFill>
        <p:spPr>
          <a:xfrm>
            <a:off x="247345" y="116943"/>
            <a:ext cx="4362450" cy="1943100"/>
          </a:xfrm>
          <a:prstGeom prst="rect">
            <a:avLst/>
          </a:prstGeom>
        </p:spPr>
      </p:pic>
      <p:pic>
        <p:nvPicPr>
          <p:cNvPr id="27" name="Picture 26">
            <a:extLst>
              <a:ext uri="{FF2B5EF4-FFF2-40B4-BE49-F238E27FC236}">
                <a16:creationId xmlns:a16="http://schemas.microsoft.com/office/drawing/2014/main" id="{3F47D9DA-9958-487C-B1CD-65F346916B50}"/>
              </a:ext>
            </a:extLst>
          </p:cNvPr>
          <p:cNvPicPr>
            <a:picLocks noChangeAspect="1"/>
          </p:cNvPicPr>
          <p:nvPr/>
        </p:nvPicPr>
        <p:blipFill>
          <a:blip r:embed="rId8"/>
          <a:stretch>
            <a:fillRect/>
          </a:stretch>
        </p:blipFill>
        <p:spPr>
          <a:xfrm>
            <a:off x="4643000" y="160485"/>
            <a:ext cx="4362450" cy="1927764"/>
          </a:xfrm>
          <a:prstGeom prst="rect">
            <a:avLst/>
          </a:prstGeom>
        </p:spPr>
      </p:pic>
      <p:sp>
        <p:nvSpPr>
          <p:cNvPr id="28" name="TextBox 27">
            <a:extLst>
              <a:ext uri="{FF2B5EF4-FFF2-40B4-BE49-F238E27FC236}">
                <a16:creationId xmlns:a16="http://schemas.microsoft.com/office/drawing/2014/main" id="{D145661B-F343-4818-8368-84D7C9154104}"/>
              </a:ext>
            </a:extLst>
          </p:cNvPr>
          <p:cNvSpPr txBox="1"/>
          <p:nvPr/>
        </p:nvSpPr>
        <p:spPr>
          <a:xfrm>
            <a:off x="8961909" y="1187729"/>
            <a:ext cx="3057586" cy="738664"/>
          </a:xfrm>
          <a:prstGeom prst="rect">
            <a:avLst/>
          </a:prstGeom>
          <a:noFill/>
        </p:spPr>
        <p:txBody>
          <a:bodyPr wrap="square" rtlCol="0">
            <a:spAutoFit/>
          </a:bodyPr>
          <a:lstStyle/>
          <a:p>
            <a:pPr marL="342900" indent="-342900" algn="just">
              <a:buAutoNum type="alphaLcPeriod" startAt="6"/>
            </a:pPr>
            <a:r>
              <a:rPr lang="en-US" sz="1400" b="1" dirty="0">
                <a:solidFill>
                  <a:srgbClr val="242021"/>
                </a:solidFill>
                <a:effectLst/>
                <a:latin typeface="Times-Bold"/>
              </a:rPr>
              <a:t>50 Hz</a:t>
            </a:r>
          </a:p>
          <a:p>
            <a:pPr algn="just"/>
            <a:r>
              <a:rPr lang="en-US" sz="1400" b="1" dirty="0">
                <a:latin typeface="Times-Bold"/>
              </a:rPr>
              <a:t>g</a:t>
            </a:r>
            <a:r>
              <a:rPr lang="en-US" sz="1400" dirty="0">
                <a:latin typeface="Times-Bold"/>
              </a:rPr>
              <a:t>.      </a:t>
            </a:r>
            <a:r>
              <a:rPr lang="en-US" sz="1400" b="1" dirty="0">
                <a:solidFill>
                  <a:srgbClr val="242021"/>
                </a:solidFill>
                <a:latin typeface="Times-Bold"/>
              </a:rPr>
              <a:t>314 rad/s</a:t>
            </a:r>
          </a:p>
          <a:p>
            <a:pPr algn="just"/>
            <a:r>
              <a:rPr lang="en-US" sz="1400" b="1" dirty="0">
                <a:latin typeface="Times New Roman" pitchFamily="18" charset="0"/>
                <a:cs typeface="Times New Roman" pitchFamily="18" charset="0"/>
              </a:rPr>
              <a:t>h.</a:t>
            </a:r>
            <a:r>
              <a:rPr lang="en-US" sz="1400" i="1" dirty="0">
                <a:latin typeface="Times New Roman" pitchFamily="18" charset="0"/>
                <a:cs typeface="Times New Roman" pitchFamily="18" charset="0"/>
              </a:rPr>
              <a:t>      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 </a:t>
            </a:r>
            <a:r>
              <a:rPr lang="en-US" sz="1400" b="1" dirty="0">
                <a:latin typeface="Times New Roman" pitchFamily="18" charset="0"/>
                <a:cs typeface="Times New Roman" pitchFamily="18" charset="0"/>
              </a:rPr>
              <a:t>20mAsin</a:t>
            </a:r>
            <a:r>
              <a:rPr lang="en-US" sz="1400" b="1" i="1"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 = </a:t>
            </a:r>
            <a:r>
              <a:rPr lang="en-US" sz="1400" b="1" dirty="0">
                <a:latin typeface="Times New Roman" pitchFamily="18" charset="0"/>
                <a:cs typeface="Times New Roman" pitchFamily="18" charset="0"/>
              </a:rPr>
              <a:t>20mAsin</a:t>
            </a:r>
            <a:r>
              <a:rPr lang="en-US" sz="1400" b="1" dirty="0">
                <a:latin typeface="Times New Roman" pitchFamily="18" charset="0"/>
                <a:cs typeface="Times New Roman" pitchFamily="18" charset="0"/>
                <a:sym typeface="Symbol" panose="05050102010706020507" pitchFamily="18" charset="2"/>
              </a:rPr>
              <a:t>314</a:t>
            </a:r>
            <a:r>
              <a:rPr lang="en-US" sz="1400" b="1" i="1" dirty="0">
                <a:latin typeface="Times New Roman" pitchFamily="18" charset="0"/>
                <a:cs typeface="Times New Roman" pitchFamily="18" charset="0"/>
                <a:sym typeface="Symbol" panose="05050102010706020507" pitchFamily="18" charset="2"/>
              </a:rPr>
              <a:t>t</a:t>
            </a:r>
            <a:endParaRPr lang="en-US" sz="1400" b="1" dirty="0"/>
          </a:p>
        </p:txBody>
      </p:sp>
    </p:spTree>
    <p:extLst>
      <p:ext uri="{BB962C8B-B14F-4D97-AF65-F5344CB8AC3E}">
        <p14:creationId xmlns:p14="http://schemas.microsoft.com/office/powerpoint/2010/main" val="218971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15</a:t>
            </a:fld>
            <a:endParaRPr lang="en-US" sz="2000" b="1" dirty="0">
              <a:solidFill>
                <a:schemeClr val="bg1"/>
              </a:solidFill>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596460BC-635B-42AB-8306-360CF41B3C7F}"/>
              </a:ext>
            </a:extLst>
          </p:cNvPr>
          <p:cNvCxnSpPr/>
          <p:nvPr/>
        </p:nvCxnSpPr>
        <p:spPr>
          <a:xfrm>
            <a:off x="5973676"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0CACB2B-3ECB-4B19-A8E4-0751251DC054}"/>
              </a:ext>
            </a:extLst>
          </p:cNvPr>
          <p:cNvSpPr txBox="1"/>
          <p:nvPr/>
        </p:nvSpPr>
        <p:spPr>
          <a:xfrm>
            <a:off x="127985" y="79908"/>
            <a:ext cx="5771520" cy="923330"/>
          </a:xfrm>
          <a:prstGeom prst="rect">
            <a:avLst/>
          </a:prstGeom>
          <a:noFill/>
        </p:spPr>
        <p:txBody>
          <a:bodyPr wrap="square" rtlCol="0">
            <a:spAutoFit/>
          </a:bodyPr>
          <a:lstStyle/>
          <a:p>
            <a:pPr algn="just"/>
            <a:r>
              <a:rPr lang="en-US" b="1" i="0" dirty="0">
                <a:solidFill>
                  <a:srgbClr val="FF0066"/>
                </a:solidFill>
                <a:effectLst/>
                <a:latin typeface="Times-Bold"/>
              </a:rPr>
              <a:t>PROBLEM 18</a:t>
            </a:r>
            <a:r>
              <a:rPr lang="en-US" i="0" dirty="0">
                <a:effectLst/>
                <a:latin typeface="Times-Bold"/>
              </a:rPr>
              <a:t> [P582] </a:t>
            </a:r>
            <a:r>
              <a:rPr lang="en-US" sz="1800" b="0" i="0" dirty="0">
                <a:solidFill>
                  <a:srgbClr val="242021"/>
                </a:solidFill>
                <a:effectLst/>
                <a:latin typeface="Times-Roman"/>
              </a:rPr>
              <a:t>Sketch </a:t>
            </a:r>
            <a:r>
              <a:rPr lang="en-US" sz="1800" b="0" i="1" dirty="0">
                <a:solidFill>
                  <a:srgbClr val="242021"/>
                </a:solidFill>
                <a:effectLst/>
                <a:latin typeface="Times-Roman"/>
              </a:rPr>
              <a:t>i</a:t>
            </a:r>
            <a:r>
              <a:rPr lang="en-US" sz="1800" b="0" i="0" dirty="0">
                <a:solidFill>
                  <a:srgbClr val="242021"/>
                </a:solidFill>
                <a:effectLst/>
                <a:latin typeface="Times-Roman"/>
              </a:rPr>
              <a:t>(</a:t>
            </a:r>
            <a:r>
              <a:rPr lang="en-US" sz="1800" b="0" i="1" dirty="0">
                <a:solidFill>
                  <a:srgbClr val="242021"/>
                </a:solidFill>
                <a:effectLst/>
                <a:latin typeface="Times-Roman"/>
              </a:rPr>
              <a:t>t</a:t>
            </a:r>
            <a:r>
              <a:rPr lang="en-US" sz="1800" b="0" i="0" dirty="0">
                <a:solidFill>
                  <a:srgbClr val="242021"/>
                </a:solidFill>
                <a:effectLst/>
                <a:latin typeface="Times-Roman"/>
              </a:rPr>
              <a:t>) = 5sin754</a:t>
            </a:r>
            <a:r>
              <a:rPr lang="en-US" sz="1800" b="0" i="1" dirty="0">
                <a:solidFill>
                  <a:srgbClr val="242021"/>
                </a:solidFill>
                <a:effectLst/>
                <a:latin typeface="Times-Italic"/>
              </a:rPr>
              <a:t>t </a:t>
            </a:r>
            <a:r>
              <a:rPr lang="en-US" sz="1800" b="0" dirty="0">
                <a:solidFill>
                  <a:srgbClr val="242021"/>
                </a:solidFill>
                <a:effectLst/>
                <a:latin typeface="Times-Italic"/>
              </a:rPr>
              <a:t>A</a:t>
            </a:r>
            <a:r>
              <a:rPr lang="en-US" sz="1800" b="0" i="1" dirty="0">
                <a:solidFill>
                  <a:srgbClr val="242021"/>
                </a:solidFill>
                <a:effectLst/>
                <a:latin typeface="Times-Italic"/>
              </a:rPr>
              <a:t> </a:t>
            </a:r>
            <a:r>
              <a:rPr lang="en-US" sz="1800" b="0" i="0" dirty="0">
                <a:solidFill>
                  <a:srgbClr val="242021"/>
                </a:solidFill>
                <a:effectLst/>
                <a:latin typeface="Times-Roman"/>
              </a:rPr>
              <a:t>with the abscissa:    </a:t>
            </a:r>
            <a:r>
              <a:rPr lang="en-US" b="1" i="0" dirty="0">
                <a:solidFill>
                  <a:srgbClr val="242021"/>
                </a:solidFill>
                <a:effectLst/>
                <a:latin typeface="Times-Bold"/>
              </a:rPr>
              <a:t>a. </a:t>
            </a:r>
            <a:r>
              <a:rPr lang="en-US" b="0" i="0" dirty="0">
                <a:solidFill>
                  <a:srgbClr val="242021"/>
                </a:solidFill>
                <a:effectLst/>
                <a:latin typeface="Times-Roman"/>
              </a:rPr>
              <a:t>angle in degrees,    </a:t>
            </a:r>
            <a:r>
              <a:rPr lang="en-US" b="1" i="0" dirty="0">
                <a:solidFill>
                  <a:srgbClr val="242021"/>
                </a:solidFill>
                <a:effectLst/>
                <a:latin typeface="Times-Bold"/>
              </a:rPr>
              <a:t>b. </a:t>
            </a:r>
            <a:r>
              <a:rPr lang="en-US" b="0" i="0" dirty="0">
                <a:solidFill>
                  <a:srgbClr val="242021"/>
                </a:solidFill>
                <a:effectLst/>
                <a:latin typeface="Times-Roman"/>
              </a:rPr>
              <a:t>angle in radians, and     </a:t>
            </a:r>
            <a:r>
              <a:rPr lang="en-US" b="1" i="0" dirty="0">
                <a:solidFill>
                  <a:srgbClr val="242021"/>
                </a:solidFill>
                <a:effectLst/>
                <a:latin typeface="Times-Bold"/>
              </a:rPr>
              <a:t>c. </a:t>
            </a:r>
            <a:r>
              <a:rPr lang="en-US" b="0" i="0" dirty="0">
                <a:solidFill>
                  <a:srgbClr val="242021"/>
                </a:solidFill>
                <a:effectLst/>
                <a:latin typeface="Times-Roman"/>
              </a:rPr>
              <a:t>time in seconds.</a:t>
            </a:r>
            <a:endParaRPr lang="en-US" b="1" dirty="0"/>
          </a:p>
        </p:txBody>
      </p:sp>
      <p:sp>
        <p:nvSpPr>
          <p:cNvPr id="26" name="TextBox 25">
            <a:extLst>
              <a:ext uri="{FF2B5EF4-FFF2-40B4-BE49-F238E27FC236}">
                <a16:creationId xmlns:a16="http://schemas.microsoft.com/office/drawing/2014/main" id="{6FB3C1E3-0189-43CC-BCBC-4B8DC1834EBD}"/>
              </a:ext>
            </a:extLst>
          </p:cNvPr>
          <p:cNvSpPr txBox="1"/>
          <p:nvPr/>
        </p:nvSpPr>
        <p:spPr>
          <a:xfrm>
            <a:off x="141633" y="947914"/>
            <a:ext cx="3870810" cy="369332"/>
          </a:xfrm>
          <a:prstGeom prst="rect">
            <a:avLst/>
          </a:prstGeom>
          <a:noFill/>
        </p:spPr>
        <p:txBody>
          <a:bodyPr wrap="square" rtlCol="0">
            <a:spAutoFit/>
          </a:bodyPr>
          <a:lstStyle/>
          <a:p>
            <a:pPr lvl="0" algn="just"/>
            <a:r>
              <a:rPr lang="en-US" b="1" dirty="0">
                <a:solidFill>
                  <a:srgbClr val="0000CC"/>
                </a:solidFill>
                <a:latin typeface="Times New Roman" pitchFamily="18" charset="0"/>
                <a:cs typeface="Times New Roman" pitchFamily="18" charset="0"/>
              </a:rPr>
              <a:t>Solution</a:t>
            </a:r>
            <a:r>
              <a:rPr lang="en-US" b="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Here, </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a:latin typeface="Times New Roman" pitchFamily="18" charset="0"/>
                <a:cs typeface="Times New Roman" pitchFamily="18" charset="0"/>
              </a:rPr>
              <a:t> = 5 A, </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 754 rad/s.</a:t>
            </a:r>
          </a:p>
        </p:txBody>
      </p:sp>
      <p:sp>
        <p:nvSpPr>
          <p:cNvPr id="29" name="TextBox 28">
            <a:extLst>
              <a:ext uri="{FF2B5EF4-FFF2-40B4-BE49-F238E27FC236}">
                <a16:creationId xmlns:a16="http://schemas.microsoft.com/office/drawing/2014/main" id="{3C22D5AA-3F95-49BA-A5D4-F1B189B49229}"/>
              </a:ext>
            </a:extLst>
          </p:cNvPr>
          <p:cNvSpPr txBox="1"/>
          <p:nvPr/>
        </p:nvSpPr>
        <p:spPr>
          <a:xfrm>
            <a:off x="1548978" y="1344542"/>
            <a:ext cx="2995725"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2</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 2</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754 = 8.33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p:grpSp>
        <p:nvGrpSpPr>
          <p:cNvPr id="2" name="Group 1">
            <a:extLst>
              <a:ext uri="{FF2B5EF4-FFF2-40B4-BE49-F238E27FC236}">
                <a16:creationId xmlns:a16="http://schemas.microsoft.com/office/drawing/2014/main" id="{B865FF80-143A-407C-8DBE-C78F97B2CBA5}"/>
              </a:ext>
            </a:extLst>
          </p:cNvPr>
          <p:cNvGrpSpPr/>
          <p:nvPr/>
        </p:nvGrpSpPr>
        <p:grpSpPr>
          <a:xfrm>
            <a:off x="865807" y="1871470"/>
            <a:ext cx="4630123" cy="1486090"/>
            <a:chOff x="865807" y="1914334"/>
            <a:chExt cx="4630123" cy="1486090"/>
          </a:xfrm>
        </p:grpSpPr>
        <p:pic>
          <p:nvPicPr>
            <p:cNvPr id="39" name="Picture 38">
              <a:extLst>
                <a:ext uri="{FF2B5EF4-FFF2-40B4-BE49-F238E27FC236}">
                  <a16:creationId xmlns:a16="http://schemas.microsoft.com/office/drawing/2014/main" id="{17116225-50E0-45C0-B9F7-9B29C89E9BEB}"/>
                </a:ext>
              </a:extLst>
            </p:cNvPr>
            <p:cNvPicPr>
              <a:picLocks/>
            </p:cNvPicPr>
            <p:nvPr/>
          </p:nvPicPr>
          <p:blipFill>
            <a:blip r:embed="rId2"/>
            <a:stretch>
              <a:fillRect/>
            </a:stretch>
          </p:blipFill>
          <p:spPr>
            <a:xfrm>
              <a:off x="1046210" y="2037988"/>
              <a:ext cx="4002766" cy="1280160"/>
            </a:xfrm>
            <a:prstGeom prst="rect">
              <a:avLst/>
            </a:prstGeom>
          </p:spPr>
        </p:pic>
        <p:sp>
          <p:nvSpPr>
            <p:cNvPr id="55" name="TextBox 54">
              <a:extLst>
                <a:ext uri="{FF2B5EF4-FFF2-40B4-BE49-F238E27FC236}">
                  <a16:creationId xmlns:a16="http://schemas.microsoft.com/office/drawing/2014/main" id="{03A05DCC-B965-4A24-9D3D-7168CD1E3458}"/>
                </a:ext>
              </a:extLst>
            </p:cNvPr>
            <p:cNvSpPr txBox="1"/>
            <p:nvPr/>
          </p:nvSpPr>
          <p:spPr>
            <a:xfrm>
              <a:off x="955802" y="2713430"/>
              <a:ext cx="4540128"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0             90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180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270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360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450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sym typeface="Symbol" panose="05050102010706020507" pitchFamily="18" charset="2"/>
                </a:rPr>
                <a:t> [deg.]</a:t>
              </a:r>
              <a:endParaRPr lang="en-US" sz="1400" i="1" dirty="0">
                <a:latin typeface="Times New Roman" pitchFamily="18" charset="0"/>
                <a:cs typeface="Times New Roman" pitchFamily="18" charset="0"/>
              </a:endParaRPr>
            </a:p>
          </p:txBody>
        </p:sp>
        <p:sp>
          <p:nvSpPr>
            <p:cNvPr id="56" name="TextBox 55">
              <a:extLst>
                <a:ext uri="{FF2B5EF4-FFF2-40B4-BE49-F238E27FC236}">
                  <a16:creationId xmlns:a16="http://schemas.microsoft.com/office/drawing/2014/main" id="{12A04848-7F53-47F2-AE31-D104B1AB6AE5}"/>
                </a:ext>
              </a:extLst>
            </p:cNvPr>
            <p:cNvSpPr txBox="1"/>
            <p:nvPr/>
          </p:nvSpPr>
          <p:spPr>
            <a:xfrm>
              <a:off x="955802" y="2095574"/>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5</a:t>
              </a:r>
              <a:endParaRPr lang="en-US" sz="1400" i="1" dirty="0">
                <a:latin typeface="Times New Roman" pitchFamily="18" charset="0"/>
                <a:cs typeface="Times New Roman" pitchFamily="18" charset="0"/>
              </a:endParaRPr>
            </a:p>
          </p:txBody>
        </p:sp>
        <p:sp>
          <p:nvSpPr>
            <p:cNvPr id="57" name="TextBox 56">
              <a:extLst>
                <a:ext uri="{FF2B5EF4-FFF2-40B4-BE49-F238E27FC236}">
                  <a16:creationId xmlns:a16="http://schemas.microsoft.com/office/drawing/2014/main" id="{3EA99BAE-EBF6-476D-8CC5-2EBB3E91D0EE}"/>
                </a:ext>
              </a:extLst>
            </p:cNvPr>
            <p:cNvSpPr txBox="1"/>
            <p:nvPr/>
          </p:nvSpPr>
          <p:spPr>
            <a:xfrm>
              <a:off x="865807" y="3092647"/>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5</a:t>
              </a:r>
              <a:endParaRPr lang="en-US" sz="1400" i="1" dirty="0">
                <a:latin typeface="Times New Roman" pitchFamily="18" charset="0"/>
                <a:cs typeface="Times New Roman" pitchFamily="18" charset="0"/>
              </a:endParaRPr>
            </a:p>
          </p:txBody>
        </p:sp>
        <p:sp>
          <p:nvSpPr>
            <p:cNvPr id="58" name="TextBox 57">
              <a:extLst>
                <a:ext uri="{FF2B5EF4-FFF2-40B4-BE49-F238E27FC236}">
                  <a16:creationId xmlns:a16="http://schemas.microsoft.com/office/drawing/2014/main" id="{B4E0443C-7EA4-47F9-878B-5BFAC79E009A}"/>
                </a:ext>
              </a:extLst>
            </p:cNvPr>
            <p:cNvSpPr txBox="1"/>
            <p:nvPr/>
          </p:nvSpPr>
          <p:spPr>
            <a:xfrm>
              <a:off x="1169308" y="1914334"/>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a:t>
              </a:r>
              <a:endParaRPr lang="en-US" sz="1400" i="1" dirty="0">
                <a:latin typeface="Times New Roman" pitchFamily="18" charset="0"/>
                <a:cs typeface="Times New Roman" pitchFamily="18" charset="0"/>
              </a:endParaRPr>
            </a:p>
          </p:txBody>
        </p:sp>
      </p:grpSp>
      <p:grpSp>
        <p:nvGrpSpPr>
          <p:cNvPr id="60" name="Group 59">
            <a:extLst>
              <a:ext uri="{FF2B5EF4-FFF2-40B4-BE49-F238E27FC236}">
                <a16:creationId xmlns:a16="http://schemas.microsoft.com/office/drawing/2014/main" id="{4998C1F5-9FC2-4250-891A-1A8D77C3E823}"/>
              </a:ext>
            </a:extLst>
          </p:cNvPr>
          <p:cNvGrpSpPr/>
          <p:nvPr/>
        </p:nvGrpSpPr>
        <p:grpSpPr>
          <a:xfrm>
            <a:off x="861040" y="3352617"/>
            <a:ext cx="4625357" cy="1486090"/>
            <a:chOff x="865807" y="1914334"/>
            <a:chExt cx="4625357" cy="1486090"/>
          </a:xfrm>
        </p:grpSpPr>
        <p:pic>
          <p:nvPicPr>
            <p:cNvPr id="61" name="Picture 60">
              <a:extLst>
                <a:ext uri="{FF2B5EF4-FFF2-40B4-BE49-F238E27FC236}">
                  <a16:creationId xmlns:a16="http://schemas.microsoft.com/office/drawing/2014/main" id="{425B68B1-635E-4C18-8849-0C90CA80373E}"/>
                </a:ext>
              </a:extLst>
            </p:cNvPr>
            <p:cNvPicPr>
              <a:picLocks/>
            </p:cNvPicPr>
            <p:nvPr/>
          </p:nvPicPr>
          <p:blipFill>
            <a:blip r:embed="rId2"/>
            <a:stretch>
              <a:fillRect/>
            </a:stretch>
          </p:blipFill>
          <p:spPr>
            <a:xfrm>
              <a:off x="1046210" y="2037988"/>
              <a:ext cx="4002766" cy="1280160"/>
            </a:xfrm>
            <a:prstGeom prst="rect">
              <a:avLst/>
            </a:prstGeom>
          </p:spPr>
        </p:pic>
        <p:sp>
          <p:nvSpPr>
            <p:cNvPr id="62" name="TextBox 61">
              <a:extLst>
                <a:ext uri="{FF2B5EF4-FFF2-40B4-BE49-F238E27FC236}">
                  <a16:creationId xmlns:a16="http://schemas.microsoft.com/office/drawing/2014/main" id="{864CC0EC-333F-47FA-982C-4FBFDDD2EF4A}"/>
                </a:ext>
              </a:extLst>
            </p:cNvPr>
            <p:cNvSpPr txBox="1"/>
            <p:nvPr/>
          </p:nvSpPr>
          <p:spPr>
            <a:xfrm>
              <a:off x="955802" y="2713431"/>
              <a:ext cx="4535362"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a:t>
              </a:r>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3</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2          5</a:t>
              </a:r>
              <a:r>
                <a:rPr lang="en-US" sz="1400" dirty="0">
                  <a:latin typeface="Times New Roman" pitchFamily="18" charset="0"/>
                  <a:cs typeface="Times New Roman" pitchFamily="18" charset="0"/>
                </a:rPr>
                <a:t>/2    </a:t>
              </a:r>
              <a:r>
                <a:rPr lang="en-US" sz="1400" i="1"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sym typeface="Symbol" panose="05050102010706020507" pitchFamily="18" charset="2"/>
                </a:rPr>
                <a:t> [rad.]</a:t>
              </a:r>
              <a:endParaRPr lang="en-US" sz="1400" i="1" dirty="0">
                <a:latin typeface="Times New Roman" pitchFamily="18" charset="0"/>
                <a:cs typeface="Times New Roman" pitchFamily="18" charset="0"/>
              </a:endParaRPr>
            </a:p>
          </p:txBody>
        </p:sp>
        <p:sp>
          <p:nvSpPr>
            <p:cNvPr id="63" name="TextBox 62">
              <a:extLst>
                <a:ext uri="{FF2B5EF4-FFF2-40B4-BE49-F238E27FC236}">
                  <a16:creationId xmlns:a16="http://schemas.microsoft.com/office/drawing/2014/main" id="{B4F390E0-E1CB-4991-B76C-BCC2168CAFD6}"/>
                </a:ext>
              </a:extLst>
            </p:cNvPr>
            <p:cNvSpPr txBox="1"/>
            <p:nvPr/>
          </p:nvSpPr>
          <p:spPr>
            <a:xfrm>
              <a:off x="955802" y="2095574"/>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5</a:t>
              </a:r>
              <a:endParaRPr lang="en-US" sz="1400" i="1" dirty="0">
                <a:latin typeface="Times New Roman" pitchFamily="18" charset="0"/>
                <a:cs typeface="Times New Roman" pitchFamily="18" charset="0"/>
              </a:endParaRPr>
            </a:p>
          </p:txBody>
        </p:sp>
        <p:sp>
          <p:nvSpPr>
            <p:cNvPr id="64" name="TextBox 63">
              <a:extLst>
                <a:ext uri="{FF2B5EF4-FFF2-40B4-BE49-F238E27FC236}">
                  <a16:creationId xmlns:a16="http://schemas.microsoft.com/office/drawing/2014/main" id="{21AFA400-DE2C-48D2-BCB9-8A2A1821DDA4}"/>
                </a:ext>
              </a:extLst>
            </p:cNvPr>
            <p:cNvSpPr txBox="1"/>
            <p:nvPr/>
          </p:nvSpPr>
          <p:spPr>
            <a:xfrm>
              <a:off x="865807" y="3092647"/>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5</a:t>
              </a:r>
              <a:endParaRPr lang="en-US" sz="1400" i="1" dirty="0">
                <a:latin typeface="Times New Roman" pitchFamily="18" charset="0"/>
                <a:cs typeface="Times New Roman" pitchFamily="18" charset="0"/>
              </a:endParaRPr>
            </a:p>
          </p:txBody>
        </p:sp>
        <p:sp>
          <p:nvSpPr>
            <p:cNvPr id="65" name="TextBox 64">
              <a:extLst>
                <a:ext uri="{FF2B5EF4-FFF2-40B4-BE49-F238E27FC236}">
                  <a16:creationId xmlns:a16="http://schemas.microsoft.com/office/drawing/2014/main" id="{B25A3FB0-BE80-4005-9EEB-1E39C02F8D1C}"/>
                </a:ext>
              </a:extLst>
            </p:cNvPr>
            <p:cNvSpPr txBox="1"/>
            <p:nvPr/>
          </p:nvSpPr>
          <p:spPr>
            <a:xfrm>
              <a:off x="1169308" y="1914334"/>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a:t>
              </a:r>
              <a:endParaRPr lang="en-US" sz="1400" i="1" dirty="0">
                <a:latin typeface="Times New Roman" pitchFamily="18" charset="0"/>
                <a:cs typeface="Times New Roman" pitchFamily="18" charset="0"/>
              </a:endParaRPr>
            </a:p>
          </p:txBody>
        </p:sp>
      </p:grpSp>
      <p:grpSp>
        <p:nvGrpSpPr>
          <p:cNvPr id="66" name="Group 65">
            <a:extLst>
              <a:ext uri="{FF2B5EF4-FFF2-40B4-BE49-F238E27FC236}">
                <a16:creationId xmlns:a16="http://schemas.microsoft.com/office/drawing/2014/main" id="{9403C3DE-09BE-45C8-883B-D20FA14ABCF3}"/>
              </a:ext>
            </a:extLst>
          </p:cNvPr>
          <p:cNvGrpSpPr/>
          <p:nvPr/>
        </p:nvGrpSpPr>
        <p:grpSpPr>
          <a:xfrm>
            <a:off x="856276" y="4805189"/>
            <a:ext cx="4630124" cy="1486090"/>
            <a:chOff x="865807" y="1914334"/>
            <a:chExt cx="4630124" cy="1486090"/>
          </a:xfrm>
        </p:grpSpPr>
        <p:pic>
          <p:nvPicPr>
            <p:cNvPr id="67" name="Picture 66">
              <a:extLst>
                <a:ext uri="{FF2B5EF4-FFF2-40B4-BE49-F238E27FC236}">
                  <a16:creationId xmlns:a16="http://schemas.microsoft.com/office/drawing/2014/main" id="{FF81B08A-D24C-483B-A693-F39E1CCCA9F1}"/>
                </a:ext>
              </a:extLst>
            </p:cNvPr>
            <p:cNvPicPr>
              <a:picLocks/>
            </p:cNvPicPr>
            <p:nvPr/>
          </p:nvPicPr>
          <p:blipFill>
            <a:blip r:embed="rId2"/>
            <a:stretch>
              <a:fillRect/>
            </a:stretch>
          </p:blipFill>
          <p:spPr>
            <a:xfrm>
              <a:off x="1046210" y="2037988"/>
              <a:ext cx="4002766" cy="1280160"/>
            </a:xfrm>
            <a:prstGeom prst="rect">
              <a:avLst/>
            </a:prstGeom>
          </p:spPr>
        </p:pic>
        <p:sp>
          <p:nvSpPr>
            <p:cNvPr id="68" name="TextBox 67">
              <a:extLst>
                <a:ext uri="{FF2B5EF4-FFF2-40B4-BE49-F238E27FC236}">
                  <a16:creationId xmlns:a16="http://schemas.microsoft.com/office/drawing/2014/main" id="{BFC34A9D-416C-4B1D-9D45-2585478AFE2E}"/>
                </a:ext>
              </a:extLst>
            </p:cNvPr>
            <p:cNvSpPr txBox="1"/>
            <p:nvPr/>
          </p:nvSpPr>
          <p:spPr>
            <a:xfrm>
              <a:off x="955803" y="2713430"/>
              <a:ext cx="4540128" cy="305801"/>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0            2.08          </a:t>
              </a:r>
              <a:r>
                <a:rPr lang="en-US" sz="1400" dirty="0">
                  <a:latin typeface="Times New Roman" pitchFamily="18" charset="0"/>
                  <a:cs typeface="Times New Roman" pitchFamily="18" charset="0"/>
                  <a:sym typeface="Symbol" panose="05050102010706020507" pitchFamily="18" charset="2"/>
                </a:rPr>
                <a:t>4.17     6.25</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8.33      10.41</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sym typeface="Symbol" panose="05050102010706020507" pitchFamily="18" charset="2"/>
                </a:rPr>
                <a:t>t</a:t>
              </a:r>
              <a:r>
                <a:rPr lang="en-US" sz="1400" dirty="0">
                  <a:latin typeface="Times New Roman" pitchFamily="18" charset="0"/>
                  <a:cs typeface="Times New Roman" pitchFamily="18" charset="0"/>
                  <a:sym typeface="Symbol" panose="05050102010706020507" pitchFamily="18" charset="2"/>
                </a:rPr>
                <a:t> [</a:t>
              </a:r>
              <a:r>
                <a:rPr lang="en-US" sz="1400" dirty="0" err="1">
                  <a:latin typeface="Times New Roman" pitchFamily="18" charset="0"/>
                  <a:cs typeface="Times New Roman" pitchFamily="18" charset="0"/>
                  <a:sym typeface="Symbol" panose="05050102010706020507" pitchFamily="18" charset="2"/>
                </a:rPr>
                <a:t>ms</a:t>
              </a:r>
              <a:r>
                <a:rPr lang="en-US" sz="1400" dirty="0">
                  <a:latin typeface="Times New Roman" pitchFamily="18" charset="0"/>
                  <a:cs typeface="Times New Roman" pitchFamily="18" charset="0"/>
                  <a:sym typeface="Symbol" panose="05050102010706020507" pitchFamily="18" charset="2"/>
                </a:rPr>
                <a:t>]</a:t>
              </a:r>
              <a:endParaRPr lang="en-US" sz="1400" i="1" dirty="0">
                <a:latin typeface="Times New Roman" pitchFamily="18" charset="0"/>
                <a:cs typeface="Times New Roman" pitchFamily="18" charset="0"/>
              </a:endParaRPr>
            </a:p>
          </p:txBody>
        </p:sp>
        <p:sp>
          <p:nvSpPr>
            <p:cNvPr id="69" name="TextBox 68">
              <a:extLst>
                <a:ext uri="{FF2B5EF4-FFF2-40B4-BE49-F238E27FC236}">
                  <a16:creationId xmlns:a16="http://schemas.microsoft.com/office/drawing/2014/main" id="{B1F4EFBD-216E-476F-A5FA-6FA6F711FC70}"/>
                </a:ext>
              </a:extLst>
            </p:cNvPr>
            <p:cNvSpPr txBox="1"/>
            <p:nvPr/>
          </p:nvSpPr>
          <p:spPr>
            <a:xfrm>
              <a:off x="955802" y="2095574"/>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5</a:t>
              </a:r>
              <a:endParaRPr lang="en-US" sz="1400" i="1" dirty="0">
                <a:latin typeface="Times New Roman" pitchFamily="18" charset="0"/>
                <a:cs typeface="Times New Roman" pitchFamily="18" charset="0"/>
              </a:endParaRPr>
            </a:p>
          </p:txBody>
        </p:sp>
        <p:sp>
          <p:nvSpPr>
            <p:cNvPr id="70" name="TextBox 69">
              <a:extLst>
                <a:ext uri="{FF2B5EF4-FFF2-40B4-BE49-F238E27FC236}">
                  <a16:creationId xmlns:a16="http://schemas.microsoft.com/office/drawing/2014/main" id="{F8EEE8BA-1FBB-468C-9CE4-825313DB4CB3}"/>
                </a:ext>
              </a:extLst>
            </p:cNvPr>
            <p:cNvSpPr txBox="1"/>
            <p:nvPr/>
          </p:nvSpPr>
          <p:spPr>
            <a:xfrm>
              <a:off x="865807" y="3092647"/>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5</a:t>
              </a:r>
              <a:endParaRPr lang="en-US" sz="1400" i="1" dirty="0">
                <a:latin typeface="Times New Roman" pitchFamily="18" charset="0"/>
                <a:cs typeface="Times New Roman" pitchFamily="18" charset="0"/>
              </a:endParaRPr>
            </a:p>
          </p:txBody>
        </p:sp>
        <p:sp>
          <p:nvSpPr>
            <p:cNvPr id="71" name="TextBox 70">
              <a:extLst>
                <a:ext uri="{FF2B5EF4-FFF2-40B4-BE49-F238E27FC236}">
                  <a16:creationId xmlns:a16="http://schemas.microsoft.com/office/drawing/2014/main" id="{3D76FE58-CFB9-4A1C-80FC-4690C29A50D0}"/>
                </a:ext>
              </a:extLst>
            </p:cNvPr>
            <p:cNvSpPr txBox="1"/>
            <p:nvPr/>
          </p:nvSpPr>
          <p:spPr>
            <a:xfrm>
              <a:off x="1169308" y="1914334"/>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a:t>
              </a:r>
              <a:endParaRPr lang="en-US" sz="1400" i="1" dirty="0">
                <a:latin typeface="Times New Roman" pitchFamily="18" charset="0"/>
                <a:cs typeface="Times New Roman" pitchFamily="18" charset="0"/>
              </a:endParaRPr>
            </a:p>
          </p:txBody>
        </p:sp>
      </p:grpSp>
      <p:sp>
        <p:nvSpPr>
          <p:cNvPr id="27" name="TextBox 26">
            <a:extLst>
              <a:ext uri="{FF2B5EF4-FFF2-40B4-BE49-F238E27FC236}">
                <a16:creationId xmlns:a16="http://schemas.microsoft.com/office/drawing/2014/main" id="{9C0B0221-799A-463C-AFD3-DA4D3F52A9AB}"/>
              </a:ext>
            </a:extLst>
          </p:cNvPr>
          <p:cNvSpPr txBox="1"/>
          <p:nvPr/>
        </p:nvSpPr>
        <p:spPr>
          <a:xfrm>
            <a:off x="6005329" y="73282"/>
            <a:ext cx="5771520" cy="923330"/>
          </a:xfrm>
          <a:prstGeom prst="rect">
            <a:avLst/>
          </a:prstGeom>
          <a:noFill/>
        </p:spPr>
        <p:txBody>
          <a:bodyPr wrap="square" rtlCol="0">
            <a:spAutoFit/>
          </a:bodyPr>
          <a:lstStyle/>
          <a:p>
            <a:pPr algn="just"/>
            <a:r>
              <a:rPr lang="en-US" b="1" i="0" dirty="0">
                <a:solidFill>
                  <a:srgbClr val="FF0066"/>
                </a:solidFill>
                <a:effectLst/>
                <a:latin typeface="Times-Bold"/>
              </a:rPr>
              <a:t>PROBLEM 19</a:t>
            </a:r>
            <a:r>
              <a:rPr lang="en-US" i="0" dirty="0">
                <a:effectLst/>
                <a:latin typeface="Times-Bold"/>
              </a:rPr>
              <a:t> [P582] </a:t>
            </a:r>
            <a:r>
              <a:rPr lang="en-US" sz="1800" b="0" i="0" dirty="0">
                <a:solidFill>
                  <a:srgbClr val="242021"/>
                </a:solidFill>
                <a:effectLst/>
                <a:latin typeface="Times-Roman"/>
              </a:rPr>
              <a:t>Sketch </a:t>
            </a:r>
            <a:r>
              <a:rPr lang="en-US" sz="1800" b="0" i="1" dirty="0">
                <a:solidFill>
                  <a:srgbClr val="242021"/>
                </a:solidFill>
                <a:effectLst/>
                <a:latin typeface="Times-Roman"/>
              </a:rPr>
              <a:t>i</a:t>
            </a:r>
            <a:r>
              <a:rPr lang="en-US" sz="1800" b="0" i="0" dirty="0">
                <a:solidFill>
                  <a:srgbClr val="242021"/>
                </a:solidFill>
                <a:effectLst/>
                <a:latin typeface="Times-Roman"/>
              </a:rPr>
              <a:t>(</a:t>
            </a:r>
            <a:r>
              <a:rPr lang="en-US" sz="1800" b="0" i="1" dirty="0">
                <a:solidFill>
                  <a:srgbClr val="242021"/>
                </a:solidFill>
                <a:effectLst/>
                <a:latin typeface="Times-Roman"/>
              </a:rPr>
              <a:t>t</a:t>
            </a:r>
            <a:r>
              <a:rPr lang="en-US" sz="1800" b="0" i="0" dirty="0">
                <a:solidFill>
                  <a:srgbClr val="242021"/>
                </a:solidFill>
                <a:effectLst/>
                <a:latin typeface="Times-Roman"/>
              </a:rPr>
              <a:t>) = </a:t>
            </a:r>
            <a:r>
              <a:rPr lang="en-US" sz="1800" b="0" i="0" dirty="0">
                <a:solidFill>
                  <a:srgbClr val="242021"/>
                </a:solidFill>
                <a:effectLst/>
                <a:latin typeface="Times-Roman"/>
                <a:sym typeface="Symbol" panose="05050102010706020507" pitchFamily="18" charset="2"/>
              </a:rPr>
              <a:t></a:t>
            </a:r>
            <a:r>
              <a:rPr lang="en-US" sz="1800" b="0" i="0" dirty="0">
                <a:solidFill>
                  <a:srgbClr val="242021"/>
                </a:solidFill>
                <a:effectLst/>
                <a:latin typeface="Times-Roman"/>
              </a:rPr>
              <a:t>7.6sin43.6t</a:t>
            </a:r>
            <a:r>
              <a:rPr lang="en-US" sz="1800" b="0" i="1" dirty="0">
                <a:solidFill>
                  <a:srgbClr val="242021"/>
                </a:solidFill>
                <a:effectLst/>
                <a:latin typeface="Times-Italic"/>
              </a:rPr>
              <a:t> </a:t>
            </a:r>
            <a:r>
              <a:rPr lang="en-US" sz="1800" b="0" dirty="0">
                <a:solidFill>
                  <a:srgbClr val="242021"/>
                </a:solidFill>
                <a:effectLst/>
                <a:latin typeface="Times-Italic"/>
              </a:rPr>
              <a:t>A</a:t>
            </a:r>
            <a:r>
              <a:rPr lang="en-US" sz="1800" b="0" i="1" dirty="0">
                <a:solidFill>
                  <a:srgbClr val="242021"/>
                </a:solidFill>
                <a:effectLst/>
                <a:latin typeface="Times-Italic"/>
              </a:rPr>
              <a:t> </a:t>
            </a:r>
            <a:r>
              <a:rPr lang="en-US" sz="1800" b="0" i="0" dirty="0">
                <a:solidFill>
                  <a:srgbClr val="242021"/>
                </a:solidFill>
                <a:effectLst/>
                <a:latin typeface="Times-Roman"/>
              </a:rPr>
              <a:t>with the abscissa:    </a:t>
            </a:r>
            <a:r>
              <a:rPr lang="en-US" b="1" i="0" dirty="0">
                <a:solidFill>
                  <a:srgbClr val="242021"/>
                </a:solidFill>
                <a:effectLst/>
                <a:latin typeface="Times-Bold"/>
              </a:rPr>
              <a:t>a. </a:t>
            </a:r>
            <a:r>
              <a:rPr lang="en-US" b="0" i="0" dirty="0">
                <a:solidFill>
                  <a:srgbClr val="242021"/>
                </a:solidFill>
                <a:effectLst/>
                <a:latin typeface="Times-Roman"/>
              </a:rPr>
              <a:t>angle in degrees,    </a:t>
            </a:r>
            <a:r>
              <a:rPr lang="en-US" b="1" i="0" dirty="0">
                <a:solidFill>
                  <a:srgbClr val="242021"/>
                </a:solidFill>
                <a:effectLst/>
                <a:latin typeface="Times-Bold"/>
              </a:rPr>
              <a:t>b. </a:t>
            </a:r>
            <a:r>
              <a:rPr lang="en-US" b="0" i="0" dirty="0">
                <a:solidFill>
                  <a:srgbClr val="242021"/>
                </a:solidFill>
                <a:effectLst/>
                <a:latin typeface="Times-Roman"/>
              </a:rPr>
              <a:t>angle in radians, and     </a:t>
            </a:r>
            <a:r>
              <a:rPr lang="en-US" b="1" i="0" dirty="0">
                <a:solidFill>
                  <a:srgbClr val="242021"/>
                </a:solidFill>
                <a:effectLst/>
                <a:latin typeface="Times-Bold"/>
              </a:rPr>
              <a:t>c. </a:t>
            </a:r>
            <a:r>
              <a:rPr lang="en-US" b="0" i="0" dirty="0">
                <a:solidFill>
                  <a:srgbClr val="242021"/>
                </a:solidFill>
                <a:effectLst/>
                <a:latin typeface="Times-Roman"/>
              </a:rPr>
              <a:t>time in seconds.</a:t>
            </a:r>
            <a:endParaRPr lang="en-US" b="1" dirty="0"/>
          </a:p>
        </p:txBody>
      </p:sp>
      <p:sp>
        <p:nvSpPr>
          <p:cNvPr id="28" name="TextBox 27">
            <a:extLst>
              <a:ext uri="{FF2B5EF4-FFF2-40B4-BE49-F238E27FC236}">
                <a16:creationId xmlns:a16="http://schemas.microsoft.com/office/drawing/2014/main" id="{07D06111-3B40-464A-848B-0F4A73884A21}"/>
              </a:ext>
            </a:extLst>
          </p:cNvPr>
          <p:cNvSpPr txBox="1"/>
          <p:nvPr/>
        </p:nvSpPr>
        <p:spPr>
          <a:xfrm>
            <a:off x="6098496" y="954542"/>
            <a:ext cx="4911814" cy="369332"/>
          </a:xfrm>
          <a:prstGeom prst="rect">
            <a:avLst/>
          </a:prstGeom>
          <a:noFill/>
        </p:spPr>
        <p:txBody>
          <a:bodyPr wrap="square" rtlCol="0">
            <a:spAutoFit/>
          </a:bodyPr>
          <a:lstStyle/>
          <a:p>
            <a:pPr lvl="0" algn="just"/>
            <a:r>
              <a:rPr lang="en-US" b="1" dirty="0">
                <a:solidFill>
                  <a:srgbClr val="0000CC"/>
                </a:solidFill>
                <a:latin typeface="Times New Roman" pitchFamily="18" charset="0"/>
                <a:cs typeface="Times New Roman" pitchFamily="18" charset="0"/>
              </a:rPr>
              <a:t>Solution</a:t>
            </a:r>
            <a:r>
              <a:rPr lang="en-US" b="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Here, </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a:latin typeface="Times New Roman" pitchFamily="18" charset="0"/>
                <a:cs typeface="Times New Roman" pitchFamily="18" charset="0"/>
              </a:rPr>
              <a:t> = 7.6 A, </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 43.6 rad/s.</a:t>
            </a:r>
          </a:p>
        </p:txBody>
      </p:sp>
      <p:sp>
        <p:nvSpPr>
          <p:cNvPr id="37" name="TextBox 36">
            <a:extLst>
              <a:ext uri="{FF2B5EF4-FFF2-40B4-BE49-F238E27FC236}">
                <a16:creationId xmlns:a16="http://schemas.microsoft.com/office/drawing/2014/main" id="{C905F0E9-D804-4235-BD2B-F8A9D8512F5A}"/>
              </a:ext>
            </a:extLst>
          </p:cNvPr>
          <p:cNvSpPr txBox="1"/>
          <p:nvPr/>
        </p:nvSpPr>
        <p:spPr>
          <a:xfrm>
            <a:off x="7545597" y="1337918"/>
            <a:ext cx="2995725"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2</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 2</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43.6 = 144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p:sp>
        <p:nvSpPr>
          <p:cNvPr id="38" name="TextBox 37">
            <a:extLst>
              <a:ext uri="{FF2B5EF4-FFF2-40B4-BE49-F238E27FC236}">
                <a16:creationId xmlns:a16="http://schemas.microsoft.com/office/drawing/2014/main" id="{844AF6FD-8B41-4444-9FE8-875E4C5F553E}"/>
              </a:ext>
            </a:extLst>
          </p:cNvPr>
          <p:cNvSpPr txBox="1"/>
          <p:nvPr/>
        </p:nvSpPr>
        <p:spPr>
          <a:xfrm>
            <a:off x="6950434" y="5929962"/>
            <a:ext cx="4130323" cy="400110"/>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000" b="1" i="0" dirty="0">
                <a:solidFill>
                  <a:srgbClr val="FF0066"/>
                </a:solidFill>
                <a:effectLst/>
              </a:rPr>
              <a:t>Practice </a:t>
            </a:r>
            <a:r>
              <a:rPr lang="en-US" sz="2000" b="1" i="0" dirty="0">
                <a:solidFill>
                  <a:srgbClr val="0000CC"/>
                </a:solidFill>
                <a:effectLst/>
              </a:rPr>
              <a:t>Problem 17 ~ 24 [P582]</a:t>
            </a:r>
            <a:endParaRPr lang="en-US" sz="2000" b="0" i="0" dirty="0">
              <a:solidFill>
                <a:srgbClr val="0000CC"/>
              </a:solidFill>
              <a:effectLst/>
            </a:endParaRPr>
          </a:p>
        </p:txBody>
      </p:sp>
      <p:grpSp>
        <p:nvGrpSpPr>
          <p:cNvPr id="7" name="Group 6">
            <a:extLst>
              <a:ext uri="{FF2B5EF4-FFF2-40B4-BE49-F238E27FC236}">
                <a16:creationId xmlns:a16="http://schemas.microsoft.com/office/drawing/2014/main" id="{4A9298B5-07A2-40C4-A199-A6CF23406FE4}"/>
              </a:ext>
            </a:extLst>
          </p:cNvPr>
          <p:cNvGrpSpPr/>
          <p:nvPr/>
        </p:nvGrpSpPr>
        <p:grpSpPr>
          <a:xfrm>
            <a:off x="6335143" y="1613001"/>
            <a:ext cx="4727880" cy="1387507"/>
            <a:chOff x="6335143" y="1613001"/>
            <a:chExt cx="4727880" cy="1387507"/>
          </a:xfrm>
        </p:grpSpPr>
        <p:pic>
          <p:nvPicPr>
            <p:cNvPr id="4" name="Picture 3">
              <a:extLst>
                <a:ext uri="{FF2B5EF4-FFF2-40B4-BE49-F238E27FC236}">
                  <a16:creationId xmlns:a16="http://schemas.microsoft.com/office/drawing/2014/main" id="{383058A2-78A1-4839-A9CA-C025F3E1B220}"/>
                </a:ext>
              </a:extLst>
            </p:cNvPr>
            <p:cNvPicPr>
              <a:picLocks noChangeAspect="1"/>
            </p:cNvPicPr>
            <p:nvPr/>
          </p:nvPicPr>
          <p:blipFill>
            <a:blip r:embed="rId3"/>
            <a:stretch>
              <a:fillRect/>
            </a:stretch>
          </p:blipFill>
          <p:spPr>
            <a:xfrm>
              <a:off x="6338030" y="1649934"/>
              <a:ext cx="4490894" cy="1350574"/>
            </a:xfrm>
            <a:prstGeom prst="rect">
              <a:avLst/>
            </a:prstGeom>
          </p:spPr>
        </p:pic>
        <p:sp>
          <p:nvSpPr>
            <p:cNvPr id="40" name="TextBox 39">
              <a:extLst>
                <a:ext uri="{FF2B5EF4-FFF2-40B4-BE49-F238E27FC236}">
                  <a16:creationId xmlns:a16="http://schemas.microsoft.com/office/drawing/2014/main" id="{BE218533-A0AD-47CF-BCF6-AF8BB484FC99}"/>
                </a:ext>
              </a:extLst>
            </p:cNvPr>
            <p:cNvSpPr txBox="1"/>
            <p:nvPr/>
          </p:nvSpPr>
          <p:spPr>
            <a:xfrm>
              <a:off x="6572129" y="2348513"/>
              <a:ext cx="449089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0             90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180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270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360</a:t>
              </a:r>
              <a:r>
                <a:rPr lang="en-US" sz="1400" baseline="30000" dirty="0">
                  <a:latin typeface="Times New Roman" pitchFamily="18" charset="0"/>
                  <a:cs typeface="Times New Roman" pitchFamily="18" charset="0"/>
                </a:rPr>
                <a:t>o        </a:t>
              </a:r>
              <a:r>
                <a:rPr lang="en-US" sz="1400" dirty="0">
                  <a:latin typeface="Times New Roman" pitchFamily="18" charset="0"/>
                  <a:cs typeface="Times New Roman" pitchFamily="18" charset="0"/>
                </a:rPr>
                <a:t> 450</a:t>
              </a:r>
              <a:r>
                <a:rPr lang="en-US" sz="1400" baseline="30000" dirty="0">
                  <a:latin typeface="Times New Roman" pitchFamily="18" charset="0"/>
                  <a:cs typeface="Times New Roman" pitchFamily="18" charset="0"/>
                </a:rPr>
                <a:t>o</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sym typeface="Symbol" panose="05050102010706020507" pitchFamily="18" charset="2"/>
                </a:rPr>
                <a:t> [deg.]</a:t>
              </a:r>
              <a:endParaRPr lang="en-US" sz="1400" i="1" dirty="0">
                <a:latin typeface="Times New Roman" pitchFamily="18" charset="0"/>
                <a:cs typeface="Times New Roman" pitchFamily="18" charset="0"/>
              </a:endParaRPr>
            </a:p>
          </p:txBody>
        </p:sp>
        <p:sp>
          <p:nvSpPr>
            <p:cNvPr id="41" name="TextBox 40">
              <a:extLst>
                <a:ext uri="{FF2B5EF4-FFF2-40B4-BE49-F238E27FC236}">
                  <a16:creationId xmlns:a16="http://schemas.microsoft.com/office/drawing/2014/main" id="{DEBF3696-A927-4207-B602-2868576BD6E7}"/>
                </a:ext>
              </a:extLst>
            </p:cNvPr>
            <p:cNvSpPr txBox="1"/>
            <p:nvPr/>
          </p:nvSpPr>
          <p:spPr>
            <a:xfrm>
              <a:off x="6751122" y="1613001"/>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a:t>
              </a:r>
              <a:endParaRPr lang="en-US" sz="1400" i="1" dirty="0">
                <a:latin typeface="Times New Roman" pitchFamily="18" charset="0"/>
                <a:cs typeface="Times New Roman" pitchFamily="18" charset="0"/>
              </a:endParaRPr>
            </a:p>
          </p:txBody>
        </p:sp>
        <p:sp>
          <p:nvSpPr>
            <p:cNvPr id="44" name="TextBox 43">
              <a:extLst>
                <a:ext uri="{FF2B5EF4-FFF2-40B4-BE49-F238E27FC236}">
                  <a16:creationId xmlns:a16="http://schemas.microsoft.com/office/drawing/2014/main" id="{4ADC21EE-61FF-4B8D-B168-41E0B44788B5}"/>
                </a:ext>
              </a:extLst>
            </p:cNvPr>
            <p:cNvSpPr txBox="1"/>
            <p:nvPr/>
          </p:nvSpPr>
          <p:spPr>
            <a:xfrm>
              <a:off x="6335143" y="2672365"/>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7.6</a:t>
              </a:r>
              <a:endParaRPr lang="en-US" sz="1400" i="1" dirty="0">
                <a:latin typeface="Times New Roman" pitchFamily="18" charset="0"/>
                <a:cs typeface="Times New Roman" pitchFamily="18" charset="0"/>
              </a:endParaRPr>
            </a:p>
          </p:txBody>
        </p:sp>
        <p:sp>
          <p:nvSpPr>
            <p:cNvPr id="47" name="TextBox 46">
              <a:extLst>
                <a:ext uri="{FF2B5EF4-FFF2-40B4-BE49-F238E27FC236}">
                  <a16:creationId xmlns:a16="http://schemas.microsoft.com/office/drawing/2014/main" id="{A5213C16-9E05-4BCA-BD8F-DFDD5B566609}"/>
                </a:ext>
              </a:extLst>
            </p:cNvPr>
            <p:cNvSpPr txBox="1"/>
            <p:nvPr/>
          </p:nvSpPr>
          <p:spPr>
            <a:xfrm>
              <a:off x="6417542" y="1853994"/>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7.6</a:t>
              </a:r>
              <a:endParaRPr lang="en-US" sz="1400" i="1" dirty="0">
                <a:latin typeface="Times New Roman" pitchFamily="18" charset="0"/>
                <a:cs typeface="Times New Roman" pitchFamily="18" charset="0"/>
              </a:endParaRPr>
            </a:p>
          </p:txBody>
        </p:sp>
      </p:grpSp>
      <p:grpSp>
        <p:nvGrpSpPr>
          <p:cNvPr id="8" name="Group 7">
            <a:extLst>
              <a:ext uri="{FF2B5EF4-FFF2-40B4-BE49-F238E27FC236}">
                <a16:creationId xmlns:a16="http://schemas.microsoft.com/office/drawing/2014/main" id="{07E40080-5EF6-4989-93BB-86E3E57774E7}"/>
              </a:ext>
            </a:extLst>
          </p:cNvPr>
          <p:cNvGrpSpPr/>
          <p:nvPr/>
        </p:nvGrpSpPr>
        <p:grpSpPr>
          <a:xfrm>
            <a:off x="6351282" y="3034969"/>
            <a:ext cx="4711741" cy="1393676"/>
            <a:chOff x="6351282" y="3034969"/>
            <a:chExt cx="4711741" cy="1393676"/>
          </a:xfrm>
        </p:grpSpPr>
        <p:pic>
          <p:nvPicPr>
            <p:cNvPr id="35" name="Picture 34">
              <a:extLst>
                <a:ext uri="{FF2B5EF4-FFF2-40B4-BE49-F238E27FC236}">
                  <a16:creationId xmlns:a16="http://schemas.microsoft.com/office/drawing/2014/main" id="{855388EE-A6AB-43C6-A593-33826F5C7AFA}"/>
                </a:ext>
              </a:extLst>
            </p:cNvPr>
            <p:cNvPicPr>
              <a:picLocks noChangeAspect="1"/>
            </p:cNvPicPr>
            <p:nvPr/>
          </p:nvPicPr>
          <p:blipFill>
            <a:blip r:embed="rId3"/>
            <a:stretch>
              <a:fillRect/>
            </a:stretch>
          </p:blipFill>
          <p:spPr>
            <a:xfrm>
              <a:off x="6351282" y="3078071"/>
              <a:ext cx="4490894" cy="1350574"/>
            </a:xfrm>
            <a:prstGeom prst="rect">
              <a:avLst/>
            </a:prstGeom>
          </p:spPr>
        </p:pic>
        <p:sp>
          <p:nvSpPr>
            <p:cNvPr id="42" name="TextBox 41">
              <a:extLst>
                <a:ext uri="{FF2B5EF4-FFF2-40B4-BE49-F238E27FC236}">
                  <a16:creationId xmlns:a16="http://schemas.microsoft.com/office/drawing/2014/main" id="{9DDE460B-5176-45AF-8F1F-4B4FE219153D}"/>
                </a:ext>
              </a:extLst>
            </p:cNvPr>
            <p:cNvSpPr txBox="1"/>
            <p:nvPr/>
          </p:nvSpPr>
          <p:spPr>
            <a:xfrm>
              <a:off x="6751122" y="3034969"/>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a:t>
              </a:r>
              <a:endParaRPr lang="en-US" sz="1400" i="1" dirty="0">
                <a:latin typeface="Times New Roman" pitchFamily="18" charset="0"/>
                <a:cs typeface="Times New Roman" pitchFamily="18" charset="0"/>
              </a:endParaRPr>
            </a:p>
          </p:txBody>
        </p:sp>
        <p:sp>
          <p:nvSpPr>
            <p:cNvPr id="45" name="TextBox 44">
              <a:extLst>
                <a:ext uri="{FF2B5EF4-FFF2-40B4-BE49-F238E27FC236}">
                  <a16:creationId xmlns:a16="http://schemas.microsoft.com/office/drawing/2014/main" id="{0358982E-8D29-4107-A30C-7769EFAD21BC}"/>
                </a:ext>
              </a:extLst>
            </p:cNvPr>
            <p:cNvSpPr txBox="1"/>
            <p:nvPr/>
          </p:nvSpPr>
          <p:spPr>
            <a:xfrm>
              <a:off x="6351282" y="409491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7.6</a:t>
              </a:r>
              <a:endParaRPr lang="en-US" sz="1400" i="1" dirty="0">
                <a:latin typeface="Times New Roman" pitchFamily="18" charset="0"/>
                <a:cs typeface="Times New Roman" pitchFamily="18" charset="0"/>
              </a:endParaRPr>
            </a:p>
          </p:txBody>
        </p:sp>
        <p:sp>
          <p:nvSpPr>
            <p:cNvPr id="48" name="TextBox 47">
              <a:extLst>
                <a:ext uri="{FF2B5EF4-FFF2-40B4-BE49-F238E27FC236}">
                  <a16:creationId xmlns:a16="http://schemas.microsoft.com/office/drawing/2014/main" id="{8A7621DD-6DCD-4397-83E4-DE09F5091AE2}"/>
                </a:ext>
              </a:extLst>
            </p:cNvPr>
            <p:cNvSpPr txBox="1"/>
            <p:nvPr/>
          </p:nvSpPr>
          <p:spPr>
            <a:xfrm>
              <a:off x="6423386" y="3265462"/>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7.6</a:t>
              </a:r>
              <a:endParaRPr lang="en-US" sz="1400" i="1" dirty="0">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id="{8470A659-2078-406B-8145-2D662439CF54}"/>
                </a:ext>
              </a:extLst>
            </p:cNvPr>
            <p:cNvSpPr txBox="1"/>
            <p:nvPr/>
          </p:nvSpPr>
          <p:spPr>
            <a:xfrm>
              <a:off x="6584335" y="3766875"/>
              <a:ext cx="4478688"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a:t>
              </a:r>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            3</a:t>
              </a:r>
              <a:r>
                <a:rPr lang="en-US" sz="1400" dirty="0">
                  <a:latin typeface="Times New Roman" pitchFamily="18" charset="0"/>
                  <a:cs typeface="Times New Roman" pitchFamily="18" charset="0"/>
                </a:rPr>
                <a:t>/2         </a:t>
              </a:r>
              <a:r>
                <a:rPr lang="en-US" sz="1400" dirty="0">
                  <a:latin typeface="Times New Roman" pitchFamily="18" charset="0"/>
                  <a:cs typeface="Times New Roman" pitchFamily="18" charset="0"/>
                  <a:sym typeface="Symbol" panose="05050102010706020507" pitchFamily="18" charset="2"/>
                </a:rPr>
                <a:t>2       5</a:t>
              </a:r>
              <a:r>
                <a:rPr lang="en-US" sz="1400" dirty="0">
                  <a:latin typeface="Times New Roman" pitchFamily="18" charset="0"/>
                  <a:cs typeface="Times New Roman" pitchFamily="18" charset="0"/>
                </a:rPr>
                <a:t>/2    </a:t>
              </a:r>
              <a:r>
                <a:rPr lang="en-US" sz="1400" i="1"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sym typeface="Symbol" panose="05050102010706020507" pitchFamily="18" charset="2"/>
                </a:rPr>
                <a:t> [rad.]</a:t>
              </a:r>
              <a:endParaRPr lang="en-US" sz="1400" i="1" dirty="0">
                <a:latin typeface="Times New Roman" pitchFamily="18" charset="0"/>
                <a:cs typeface="Times New Roman" pitchFamily="18" charset="0"/>
              </a:endParaRPr>
            </a:p>
          </p:txBody>
        </p:sp>
      </p:grpSp>
      <p:grpSp>
        <p:nvGrpSpPr>
          <p:cNvPr id="9" name="Group 8">
            <a:extLst>
              <a:ext uri="{FF2B5EF4-FFF2-40B4-BE49-F238E27FC236}">
                <a16:creationId xmlns:a16="http://schemas.microsoft.com/office/drawing/2014/main" id="{393A7787-2357-4433-9446-07B6216CCDF9}"/>
              </a:ext>
            </a:extLst>
          </p:cNvPr>
          <p:cNvGrpSpPr/>
          <p:nvPr/>
        </p:nvGrpSpPr>
        <p:grpSpPr>
          <a:xfrm>
            <a:off x="6351282" y="4471747"/>
            <a:ext cx="4773181" cy="1392579"/>
            <a:chOff x="6351282" y="4471747"/>
            <a:chExt cx="4773181" cy="1392579"/>
          </a:xfrm>
        </p:grpSpPr>
        <p:pic>
          <p:nvPicPr>
            <p:cNvPr id="36" name="Picture 35">
              <a:extLst>
                <a:ext uri="{FF2B5EF4-FFF2-40B4-BE49-F238E27FC236}">
                  <a16:creationId xmlns:a16="http://schemas.microsoft.com/office/drawing/2014/main" id="{8B8A4500-B8C0-474B-97F9-2929F2B7CCAE}"/>
                </a:ext>
              </a:extLst>
            </p:cNvPr>
            <p:cNvPicPr>
              <a:picLocks noChangeAspect="1"/>
            </p:cNvPicPr>
            <p:nvPr/>
          </p:nvPicPr>
          <p:blipFill>
            <a:blip r:embed="rId3"/>
            <a:stretch>
              <a:fillRect/>
            </a:stretch>
          </p:blipFill>
          <p:spPr>
            <a:xfrm>
              <a:off x="6364534" y="4513752"/>
              <a:ext cx="4490894" cy="1350574"/>
            </a:xfrm>
            <a:prstGeom prst="rect">
              <a:avLst/>
            </a:prstGeom>
          </p:spPr>
        </p:pic>
        <p:sp>
          <p:nvSpPr>
            <p:cNvPr id="43" name="TextBox 42">
              <a:extLst>
                <a:ext uri="{FF2B5EF4-FFF2-40B4-BE49-F238E27FC236}">
                  <a16:creationId xmlns:a16="http://schemas.microsoft.com/office/drawing/2014/main" id="{E517E865-5D06-4121-A76E-0BD1F69E7AF3}"/>
                </a:ext>
              </a:extLst>
            </p:cNvPr>
            <p:cNvSpPr txBox="1"/>
            <p:nvPr/>
          </p:nvSpPr>
          <p:spPr>
            <a:xfrm>
              <a:off x="6789974" y="4471747"/>
              <a:ext cx="907730" cy="307777"/>
            </a:xfrm>
            <a:prstGeom prst="rect">
              <a:avLst/>
            </a:prstGeom>
            <a:noFill/>
          </p:spPr>
          <p:txBody>
            <a:bodyPr wrap="square" rtlCol="0">
              <a:spAutoFit/>
            </a:bodyPr>
            <a:lstStyle/>
            <a:p>
              <a:pPr algn="just"/>
              <a:r>
                <a:rPr lang="en-US" sz="1400" i="1" dirty="0">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t</a:t>
              </a:r>
              <a:r>
                <a:rPr lang="en-US" sz="1400" dirty="0">
                  <a:latin typeface="Times New Roman" pitchFamily="18" charset="0"/>
                  <a:cs typeface="Times New Roman" pitchFamily="18" charset="0"/>
                </a:rPr>
                <a:t>) [A]</a:t>
              </a:r>
              <a:endParaRPr lang="en-US" sz="1400" i="1" dirty="0">
                <a:latin typeface="Times New Roman" pitchFamily="18" charset="0"/>
                <a:cs typeface="Times New Roman" pitchFamily="18" charset="0"/>
              </a:endParaRPr>
            </a:p>
          </p:txBody>
        </p:sp>
        <p:sp>
          <p:nvSpPr>
            <p:cNvPr id="46" name="TextBox 45">
              <a:extLst>
                <a:ext uri="{FF2B5EF4-FFF2-40B4-BE49-F238E27FC236}">
                  <a16:creationId xmlns:a16="http://schemas.microsoft.com/office/drawing/2014/main" id="{D74171D5-47AD-42DB-BC9C-5C224575C2F9}"/>
                </a:ext>
              </a:extLst>
            </p:cNvPr>
            <p:cNvSpPr txBox="1"/>
            <p:nvPr/>
          </p:nvSpPr>
          <p:spPr>
            <a:xfrm>
              <a:off x="6351282" y="5543297"/>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sym typeface="Symbol" panose="05050102010706020507" pitchFamily="18" charset="2"/>
                </a:rPr>
                <a:t></a:t>
              </a:r>
              <a:r>
                <a:rPr lang="en-US" sz="1400" dirty="0">
                  <a:latin typeface="Times New Roman" pitchFamily="18" charset="0"/>
                  <a:cs typeface="Times New Roman" pitchFamily="18" charset="0"/>
                </a:rPr>
                <a:t>7.6</a:t>
              </a:r>
              <a:endParaRPr lang="en-US" sz="1400" i="1" dirty="0">
                <a:latin typeface="Times New Roman" pitchFamily="18" charset="0"/>
                <a:cs typeface="Times New Roman" pitchFamily="18" charset="0"/>
              </a:endParaRPr>
            </a:p>
          </p:txBody>
        </p:sp>
        <p:sp>
          <p:nvSpPr>
            <p:cNvPr id="49" name="TextBox 48">
              <a:extLst>
                <a:ext uri="{FF2B5EF4-FFF2-40B4-BE49-F238E27FC236}">
                  <a16:creationId xmlns:a16="http://schemas.microsoft.com/office/drawing/2014/main" id="{335E596A-A7B3-4A7B-8CD7-F0F1B3F916EE}"/>
                </a:ext>
              </a:extLst>
            </p:cNvPr>
            <p:cNvSpPr txBox="1"/>
            <p:nvPr/>
          </p:nvSpPr>
          <p:spPr>
            <a:xfrm>
              <a:off x="6439593" y="4711040"/>
              <a:ext cx="56403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7.6</a:t>
              </a:r>
              <a:endParaRPr lang="en-US" sz="1400" i="1" dirty="0">
                <a:latin typeface="Times New Roman" pitchFamily="18" charset="0"/>
                <a:cs typeface="Times New Roman" pitchFamily="18" charset="0"/>
              </a:endParaRPr>
            </a:p>
          </p:txBody>
        </p:sp>
        <p:sp>
          <p:nvSpPr>
            <p:cNvPr id="51" name="TextBox 50">
              <a:extLst>
                <a:ext uri="{FF2B5EF4-FFF2-40B4-BE49-F238E27FC236}">
                  <a16:creationId xmlns:a16="http://schemas.microsoft.com/office/drawing/2014/main" id="{742B4344-1D09-4B7C-87D0-B0C657154E05}"/>
                </a:ext>
              </a:extLst>
            </p:cNvPr>
            <p:cNvSpPr txBox="1"/>
            <p:nvPr/>
          </p:nvSpPr>
          <p:spPr>
            <a:xfrm>
              <a:off x="6584335" y="5201741"/>
              <a:ext cx="4540128" cy="305801"/>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0              36         72</a:t>
              </a:r>
              <a:r>
                <a:rPr lang="en-US" sz="1400" dirty="0">
                  <a:latin typeface="Times New Roman" pitchFamily="18" charset="0"/>
                  <a:cs typeface="Times New Roman" pitchFamily="18" charset="0"/>
                  <a:sym typeface="Symbol" panose="05050102010706020507" pitchFamily="18" charset="2"/>
                </a:rPr>
                <a:t>           108</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Symbol" panose="05050102010706020507" pitchFamily="18" charset="2"/>
                </a:rPr>
                <a:t>144         180</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sym typeface="Symbol" panose="05050102010706020507" pitchFamily="18" charset="2"/>
                </a:rPr>
                <a:t>t</a:t>
              </a:r>
              <a:r>
                <a:rPr lang="en-US" sz="1400" dirty="0">
                  <a:latin typeface="Times New Roman" pitchFamily="18" charset="0"/>
                  <a:cs typeface="Times New Roman" pitchFamily="18" charset="0"/>
                  <a:sym typeface="Symbol" panose="05050102010706020507" pitchFamily="18" charset="2"/>
                </a:rPr>
                <a:t> [</a:t>
              </a:r>
              <a:r>
                <a:rPr lang="en-US" sz="1400" dirty="0" err="1">
                  <a:latin typeface="Times New Roman" pitchFamily="18" charset="0"/>
                  <a:cs typeface="Times New Roman" pitchFamily="18" charset="0"/>
                  <a:sym typeface="Symbol" panose="05050102010706020507" pitchFamily="18" charset="2"/>
                </a:rPr>
                <a:t>ms</a:t>
              </a:r>
              <a:r>
                <a:rPr lang="en-US" sz="1400" dirty="0">
                  <a:latin typeface="Times New Roman" pitchFamily="18" charset="0"/>
                  <a:cs typeface="Times New Roman" pitchFamily="18" charset="0"/>
                  <a:sym typeface="Symbol" panose="05050102010706020507" pitchFamily="18" charset="2"/>
                </a:rPr>
                <a:t>]</a:t>
              </a:r>
              <a:endParaRPr lang="en-US" sz="1400" i="1" dirty="0">
                <a:latin typeface="Times New Roman" pitchFamily="18" charset="0"/>
                <a:cs typeface="Times New Roman" pitchFamily="18" charset="0"/>
              </a:endParaRPr>
            </a:p>
          </p:txBody>
        </p:sp>
      </p:grpSp>
    </p:spTree>
    <p:extLst>
      <p:ext uri="{BB962C8B-B14F-4D97-AF65-F5344CB8AC3E}">
        <p14:creationId xmlns:p14="http://schemas.microsoft.com/office/powerpoint/2010/main" val="9181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28" grpId="0"/>
      <p:bldP spid="37" grpId="0"/>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16</a:t>
            </a:fld>
            <a:endParaRPr lang="en-US" sz="2000" b="1" dirty="0">
              <a:solidFill>
                <a:schemeClr val="bg1"/>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EEE65F37-E777-4D3A-B17C-345CFEB7BE66}"/>
              </a:ext>
            </a:extLst>
          </p:cNvPr>
          <p:cNvSpPr/>
          <p:nvPr/>
        </p:nvSpPr>
        <p:spPr>
          <a:xfrm>
            <a:off x="1214947" y="2018949"/>
            <a:ext cx="9576576" cy="2100575"/>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4400" b="1" dirty="0">
                <a:solidFill>
                  <a:srgbClr val="0000CC"/>
                </a:solidFill>
                <a:latin typeface="Times New Roman" panose="02020603050405020304" pitchFamily="18" charset="0"/>
                <a:cs typeface="Times New Roman" panose="02020603050405020304" pitchFamily="18" charset="0"/>
              </a:rPr>
              <a:t>General Format of Mathematical Equation for the Sinusoidal </a:t>
            </a:r>
          </a:p>
          <a:p>
            <a:pPr algn="ctr"/>
            <a:r>
              <a:rPr lang="en-US" altLang="en-US" sz="4400" b="1" dirty="0">
                <a:solidFill>
                  <a:srgbClr val="0000CC"/>
                </a:solidFill>
                <a:latin typeface="Times New Roman" panose="02020603050405020304" pitchFamily="18" charset="0"/>
                <a:cs typeface="Times New Roman" panose="02020603050405020304" pitchFamily="18" charset="0"/>
              </a:rPr>
              <a:t>Voltage/Current with </a:t>
            </a:r>
            <a:r>
              <a:rPr lang="en-US" altLang="en-US" sz="4400" b="1" dirty="0">
                <a:solidFill>
                  <a:srgbClr val="FF0000"/>
                </a:solidFill>
                <a:latin typeface="Times New Roman" panose="02020603050405020304" pitchFamily="18" charset="0"/>
                <a:cs typeface="Times New Roman" panose="02020603050405020304" pitchFamily="18" charset="0"/>
              </a:rPr>
              <a:t>Phase Angle</a:t>
            </a:r>
            <a:endParaRPr lang="en-US" sz="44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92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17</a:t>
            </a:fld>
            <a:endParaRPr lang="en-US" sz="2000" b="1" dirty="0">
              <a:solidFill>
                <a:schemeClr val="bg1"/>
              </a:solidFill>
              <a:latin typeface="Times New Roman" pitchFamily="18" charset="0"/>
              <a:cs typeface="Times New Roman" pitchFamily="18" charset="0"/>
            </a:endParaRPr>
          </a:p>
        </p:txBody>
      </p:sp>
      <p:cxnSp>
        <p:nvCxnSpPr>
          <p:cNvPr id="11" name="Straight Connector 10">
            <a:extLst>
              <a:ext uri="{FF2B5EF4-FFF2-40B4-BE49-F238E27FC236}">
                <a16:creationId xmlns:a16="http://schemas.microsoft.com/office/drawing/2014/main" id="{48783430-3E13-476D-B06E-DEFF9BDC63E3}"/>
              </a:ext>
            </a:extLst>
          </p:cNvPr>
          <p:cNvCxnSpPr/>
          <p:nvPr/>
        </p:nvCxnSpPr>
        <p:spPr>
          <a:xfrm>
            <a:off x="4090798" y="1029727"/>
            <a:ext cx="0" cy="5394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574B97-774D-4843-9BB9-7FCBC49094A0}"/>
              </a:ext>
            </a:extLst>
          </p:cNvPr>
          <p:cNvCxnSpPr/>
          <p:nvPr/>
        </p:nvCxnSpPr>
        <p:spPr>
          <a:xfrm>
            <a:off x="8099580" y="1019923"/>
            <a:ext cx="0" cy="53949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6ADA4E2-FFA1-494C-B73B-C441C8FE68EB}"/>
              </a:ext>
            </a:extLst>
          </p:cNvPr>
          <p:cNvSpPr/>
          <p:nvPr/>
        </p:nvSpPr>
        <p:spPr>
          <a:xfrm>
            <a:off x="822226" y="157269"/>
            <a:ext cx="10601146" cy="438582"/>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2400" b="1" dirty="0">
                <a:solidFill>
                  <a:srgbClr val="0000CC"/>
                </a:solidFill>
                <a:latin typeface="Times New Roman" panose="02020603050405020304" pitchFamily="18" charset="0"/>
                <a:cs typeface="Times New Roman" panose="02020603050405020304" pitchFamily="18" charset="0"/>
              </a:rPr>
              <a:t>Mathematical Equation for the Sinusoidal when start Before or After </a:t>
            </a:r>
            <a:r>
              <a:rPr lang="en-US" sz="2400" b="1" dirty="0">
                <a:solidFill>
                  <a:srgbClr val="0000CC"/>
                </a:solidFill>
              </a:rPr>
              <a:t>0°</a:t>
            </a:r>
            <a:endParaRPr lang="en-US" sz="24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cxnSp>
        <p:nvCxnSpPr>
          <p:cNvPr id="85" name="Straight Connector 84">
            <a:extLst>
              <a:ext uri="{FF2B5EF4-FFF2-40B4-BE49-F238E27FC236}">
                <a16:creationId xmlns:a16="http://schemas.microsoft.com/office/drawing/2014/main" id="{458C3778-D6CA-46C4-A0B2-76B3AE579692}"/>
              </a:ext>
            </a:extLst>
          </p:cNvPr>
          <p:cNvCxnSpPr/>
          <p:nvPr/>
        </p:nvCxnSpPr>
        <p:spPr>
          <a:xfrm>
            <a:off x="0" y="3516784"/>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8643B0E-51F3-4DFD-9860-E09F763482DD}"/>
              </a:ext>
            </a:extLst>
          </p:cNvPr>
          <p:cNvSpPr txBox="1"/>
          <p:nvPr/>
        </p:nvSpPr>
        <p:spPr>
          <a:xfrm>
            <a:off x="331305" y="636537"/>
            <a:ext cx="11250502" cy="646331"/>
          </a:xfrm>
          <a:prstGeom prst="rect">
            <a:avLst/>
          </a:prstGeom>
          <a:solidFill>
            <a:schemeClr val="bg1"/>
          </a:solidFill>
        </p:spPr>
        <p:txBody>
          <a:bodyPr wrap="square" rtlCol="0">
            <a:spAutoFit/>
          </a:bodyPr>
          <a:lstStyle/>
          <a:p>
            <a:pPr lvl="0" algn="just"/>
            <a:r>
              <a:rPr lang="en-US" dirty="0"/>
              <a:t>If the waveform passes through the horizontal axis (</a:t>
            </a:r>
            <a:r>
              <a:rPr lang="en-US" i="1" dirty="0"/>
              <a:t>y</a:t>
            </a:r>
            <a:r>
              <a:rPr lang="en-US" dirty="0"/>
              <a:t>-axis) with a </a:t>
            </a:r>
            <a:r>
              <a:rPr lang="en-US" i="1" dirty="0"/>
              <a:t>positive-going </a:t>
            </a:r>
            <a:r>
              <a:rPr lang="en-US" dirty="0"/>
              <a:t>(increasing with time) slope </a:t>
            </a:r>
            <a:r>
              <a:rPr lang="en-US" i="1" dirty="0"/>
              <a:t>before </a:t>
            </a:r>
            <a:r>
              <a:rPr lang="en-US" dirty="0"/>
              <a:t>0°, as shown in the following Figures, the expression is</a:t>
            </a:r>
            <a:endParaRPr lang="en-US" sz="2000" i="1" dirty="0">
              <a:latin typeface="Times New Roman" pitchFamily="18" charset="0"/>
              <a:cs typeface="Times New Roman" pitchFamily="18" charset="0"/>
            </a:endParaRPr>
          </a:p>
        </p:txBody>
      </p:sp>
      <p:sp>
        <p:nvSpPr>
          <p:cNvPr id="103" name="TextBox 102">
            <a:extLst>
              <a:ext uri="{FF2B5EF4-FFF2-40B4-BE49-F238E27FC236}">
                <a16:creationId xmlns:a16="http://schemas.microsoft.com/office/drawing/2014/main" id="{ED3D07D4-541D-43EE-B57D-90D7D7C3325E}"/>
              </a:ext>
            </a:extLst>
          </p:cNvPr>
          <p:cNvSpPr txBox="1"/>
          <p:nvPr/>
        </p:nvSpPr>
        <p:spPr>
          <a:xfrm>
            <a:off x="4180312" y="1332683"/>
            <a:ext cx="375786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DB494D09-5670-4715-86FC-FB9B3B69A32E}"/>
              </a:ext>
            </a:extLst>
          </p:cNvPr>
          <p:cNvGrpSpPr/>
          <p:nvPr/>
        </p:nvGrpSpPr>
        <p:grpSpPr>
          <a:xfrm>
            <a:off x="4247111" y="1798995"/>
            <a:ext cx="3691068" cy="1625266"/>
            <a:chOff x="4247111" y="1706231"/>
            <a:chExt cx="3691068" cy="1625266"/>
          </a:xfrm>
        </p:grpSpPr>
        <p:pic>
          <p:nvPicPr>
            <p:cNvPr id="6" name="Picture 5">
              <a:extLst>
                <a:ext uri="{FF2B5EF4-FFF2-40B4-BE49-F238E27FC236}">
                  <a16:creationId xmlns:a16="http://schemas.microsoft.com/office/drawing/2014/main" id="{A24D0730-EF44-4721-A136-DB856F4B0FCE}"/>
                </a:ext>
              </a:extLst>
            </p:cNvPr>
            <p:cNvPicPr>
              <a:picLocks noChangeAspect="1"/>
            </p:cNvPicPr>
            <p:nvPr/>
          </p:nvPicPr>
          <p:blipFill>
            <a:blip r:embed="rId2"/>
            <a:stretch>
              <a:fillRect/>
            </a:stretch>
          </p:blipFill>
          <p:spPr>
            <a:xfrm>
              <a:off x="4646814" y="1777017"/>
              <a:ext cx="3211229" cy="1554480"/>
            </a:xfrm>
            <a:prstGeom prst="rect">
              <a:avLst/>
            </a:prstGeom>
          </p:spPr>
        </p:pic>
        <p:sp>
          <p:nvSpPr>
            <p:cNvPr id="97" name="TextBox 96">
              <a:extLst>
                <a:ext uri="{FF2B5EF4-FFF2-40B4-BE49-F238E27FC236}">
                  <a16:creationId xmlns:a16="http://schemas.microsoft.com/office/drawing/2014/main" id="{ACA7BAF9-58D2-492D-90B0-8234D2C67C16}"/>
                </a:ext>
              </a:extLst>
            </p:cNvPr>
            <p:cNvSpPr txBox="1"/>
            <p:nvPr/>
          </p:nvSpPr>
          <p:spPr>
            <a:xfrm>
              <a:off x="4247111" y="2184279"/>
              <a:ext cx="979021" cy="338554"/>
            </a:xfrm>
            <a:prstGeom prst="rect">
              <a:avLst/>
            </a:prstGeom>
            <a:noFill/>
          </p:spPr>
          <p:txBody>
            <a:bodyPr wrap="square" rtlCol="0">
              <a:spAutoFit/>
            </a:bodyPr>
            <a:lstStyle/>
            <a:p>
              <a:pPr algn="ctr"/>
              <a:r>
                <a:rPr lang="en-US" sz="1600" i="1" dirty="0" err="1">
                  <a:effectLst/>
                  <a:latin typeface="Times-Bold"/>
                </a:rPr>
                <a:t>V</a:t>
              </a:r>
              <a:r>
                <a:rPr lang="en-US" sz="1600" i="1" baseline="-25000" dirty="0" err="1">
                  <a:effectLst/>
                  <a:latin typeface="Times-Bold"/>
                </a:rPr>
                <a:t>m</a:t>
              </a:r>
              <a:r>
                <a:rPr lang="en-US" sz="1600" i="0" dirty="0" err="1">
                  <a:effectLst/>
                  <a:latin typeface="Times-Bold"/>
                </a:rPr>
                <a:t>sin</a:t>
              </a:r>
              <a:r>
                <a:rPr lang="en-US" sz="1600" i="1" dirty="0" err="1">
                  <a:effectLst/>
                  <a:latin typeface="Times-Bold"/>
                  <a:sym typeface="Symbol" panose="05050102010706020507" pitchFamily="18" charset="2"/>
                </a:rPr>
                <a:t></a:t>
              </a:r>
              <a:r>
                <a:rPr lang="en-US" sz="1600" i="1" baseline="-25000" dirty="0" err="1">
                  <a:effectLst/>
                  <a:latin typeface="Times-Bold"/>
                  <a:sym typeface="Symbol" panose="05050102010706020507" pitchFamily="18" charset="2"/>
                </a:rPr>
                <a:t>v</a:t>
              </a:r>
              <a:endParaRPr lang="en-US" sz="1600" b="1" baseline="-25000" dirty="0"/>
            </a:p>
          </p:txBody>
        </p:sp>
        <p:sp>
          <p:nvSpPr>
            <p:cNvPr id="98" name="TextBox 97">
              <a:extLst>
                <a:ext uri="{FF2B5EF4-FFF2-40B4-BE49-F238E27FC236}">
                  <a16:creationId xmlns:a16="http://schemas.microsoft.com/office/drawing/2014/main" id="{A6F5A54D-2763-47B8-8DFD-BD3D9317A891}"/>
                </a:ext>
              </a:extLst>
            </p:cNvPr>
            <p:cNvSpPr txBox="1"/>
            <p:nvPr/>
          </p:nvSpPr>
          <p:spPr>
            <a:xfrm>
              <a:off x="5029500" y="2691604"/>
              <a:ext cx="393264" cy="338554"/>
            </a:xfrm>
            <a:prstGeom prst="rect">
              <a:avLst/>
            </a:prstGeom>
            <a:noFill/>
          </p:spPr>
          <p:txBody>
            <a:bodyPr wrap="square" rtlCol="0">
              <a:spAutoFit/>
            </a:bodyPr>
            <a:lstStyle/>
            <a:p>
              <a:pPr algn="ctr"/>
              <a:r>
                <a:rPr lang="en-US" sz="1600" i="1" dirty="0">
                  <a:solidFill>
                    <a:srgbClr val="0000CC"/>
                  </a:solidFill>
                  <a:effectLst/>
                  <a:latin typeface="Times-Bold"/>
                  <a:sym typeface="Symbol" panose="05050102010706020507" pitchFamily="18" charset="2"/>
                </a:rPr>
                <a:t></a:t>
              </a:r>
              <a:r>
                <a:rPr lang="en-US" sz="1600" i="1" baseline="-25000" dirty="0">
                  <a:solidFill>
                    <a:srgbClr val="0000CC"/>
                  </a:solidFill>
                  <a:effectLst/>
                  <a:latin typeface="Times-Bold"/>
                  <a:sym typeface="Symbol" panose="05050102010706020507" pitchFamily="18" charset="2"/>
                </a:rPr>
                <a:t>v</a:t>
              </a:r>
              <a:endParaRPr lang="en-US" sz="1600" b="1" baseline="-25000" dirty="0">
                <a:solidFill>
                  <a:srgbClr val="0000CC"/>
                </a:solidFill>
              </a:endParaRPr>
            </a:p>
          </p:txBody>
        </p:sp>
        <p:sp>
          <p:nvSpPr>
            <p:cNvPr id="99" name="TextBox 98">
              <a:extLst>
                <a:ext uri="{FF2B5EF4-FFF2-40B4-BE49-F238E27FC236}">
                  <a16:creationId xmlns:a16="http://schemas.microsoft.com/office/drawing/2014/main" id="{D19E7C05-2431-4B63-AC94-94CB50062624}"/>
                </a:ext>
              </a:extLst>
            </p:cNvPr>
            <p:cNvSpPr txBox="1"/>
            <p:nvPr/>
          </p:nvSpPr>
          <p:spPr>
            <a:xfrm>
              <a:off x="5776602" y="1770889"/>
              <a:ext cx="562913" cy="338554"/>
            </a:xfrm>
            <a:prstGeom prst="rect">
              <a:avLst/>
            </a:prstGeom>
            <a:noFill/>
          </p:spPr>
          <p:txBody>
            <a:bodyPr wrap="square" rtlCol="0">
              <a:spAutoFit/>
            </a:bodyPr>
            <a:lstStyle/>
            <a:p>
              <a:pPr algn="ctr"/>
              <a:r>
                <a:rPr lang="en-US" sz="1600" i="1" dirty="0" err="1">
                  <a:effectLst/>
                  <a:latin typeface="Times-Bold"/>
                </a:rPr>
                <a:t>V</a:t>
              </a:r>
              <a:r>
                <a:rPr lang="en-US" sz="1600" i="1" baseline="-25000" dirty="0" err="1">
                  <a:effectLst/>
                  <a:latin typeface="Times-Bold"/>
                </a:rPr>
                <a:t>m</a:t>
              </a:r>
              <a:endParaRPr lang="en-US" sz="1600" b="1" baseline="-25000" dirty="0"/>
            </a:p>
          </p:txBody>
        </p:sp>
        <p:sp>
          <p:nvSpPr>
            <p:cNvPr id="100" name="TextBox 99">
              <a:extLst>
                <a:ext uri="{FF2B5EF4-FFF2-40B4-BE49-F238E27FC236}">
                  <a16:creationId xmlns:a16="http://schemas.microsoft.com/office/drawing/2014/main" id="{93DC349F-06A2-4C07-8EDC-135CD1D63495}"/>
                </a:ext>
              </a:extLst>
            </p:cNvPr>
            <p:cNvSpPr txBox="1"/>
            <p:nvPr/>
          </p:nvSpPr>
          <p:spPr>
            <a:xfrm>
              <a:off x="6147020" y="2058038"/>
              <a:ext cx="739526" cy="338554"/>
            </a:xfrm>
            <a:prstGeom prst="rect">
              <a:avLst/>
            </a:prstGeom>
            <a:noFill/>
          </p:spPr>
          <p:txBody>
            <a:bodyPr wrap="square" rtlCol="0">
              <a:spAutoFit/>
            </a:bodyPr>
            <a:lstStyle/>
            <a:p>
              <a:pPr algn="ctr"/>
              <a:r>
                <a:rPr lang="en-US" sz="1600" dirty="0">
                  <a:effectLst/>
                  <a:latin typeface="Times-Bold"/>
                </a:rPr>
                <a:t>(</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v</a:t>
              </a:r>
              <a:r>
                <a:rPr lang="en-US" sz="1600" dirty="0">
                  <a:effectLst/>
                  <a:latin typeface="Times-Bold"/>
                </a:rPr>
                <a:t>)</a:t>
              </a:r>
              <a:endParaRPr lang="en-US" sz="1600" b="1" baseline="-25000" dirty="0"/>
            </a:p>
          </p:txBody>
        </p:sp>
        <p:sp>
          <p:nvSpPr>
            <p:cNvPr id="101" name="TextBox 100">
              <a:extLst>
                <a:ext uri="{FF2B5EF4-FFF2-40B4-BE49-F238E27FC236}">
                  <a16:creationId xmlns:a16="http://schemas.microsoft.com/office/drawing/2014/main" id="{4343E4D3-D67C-4514-AB98-E148CC156F47}"/>
                </a:ext>
              </a:extLst>
            </p:cNvPr>
            <p:cNvSpPr txBox="1"/>
            <p:nvPr/>
          </p:nvSpPr>
          <p:spPr>
            <a:xfrm>
              <a:off x="7077346" y="2968116"/>
              <a:ext cx="860833" cy="338554"/>
            </a:xfrm>
            <a:prstGeom prst="rect">
              <a:avLst/>
            </a:prstGeom>
            <a:noFill/>
          </p:spPr>
          <p:txBody>
            <a:bodyPr wrap="square" rtlCol="0">
              <a:spAutoFit/>
            </a:bodyPr>
            <a:lstStyle/>
            <a:p>
              <a:pPr algn="ctr"/>
              <a:r>
                <a:rPr lang="en-US" sz="1600" dirty="0">
                  <a:effectLst/>
                  <a:latin typeface="Times-Bold"/>
                </a:rPr>
                <a:t>(2</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v</a:t>
              </a:r>
              <a:r>
                <a:rPr lang="en-US" sz="1600" dirty="0">
                  <a:effectLst/>
                  <a:latin typeface="Times-Bold"/>
                </a:rPr>
                <a:t>)</a:t>
              </a:r>
              <a:endParaRPr lang="en-US" sz="1600" b="1" baseline="-25000" dirty="0"/>
            </a:p>
          </p:txBody>
        </p:sp>
        <p:sp>
          <p:nvSpPr>
            <p:cNvPr id="104" name="TextBox 103">
              <a:extLst>
                <a:ext uri="{FF2B5EF4-FFF2-40B4-BE49-F238E27FC236}">
                  <a16:creationId xmlns:a16="http://schemas.microsoft.com/office/drawing/2014/main" id="{820DB867-8E45-46FA-A8C4-524C1C503951}"/>
                </a:ext>
              </a:extLst>
            </p:cNvPr>
            <p:cNvSpPr txBox="1"/>
            <p:nvPr/>
          </p:nvSpPr>
          <p:spPr>
            <a:xfrm>
              <a:off x="5278006" y="1706231"/>
              <a:ext cx="516708" cy="338554"/>
            </a:xfrm>
            <a:prstGeom prst="rect">
              <a:avLst/>
            </a:prstGeom>
            <a:noFill/>
          </p:spPr>
          <p:txBody>
            <a:bodyPr wrap="square" rtlCol="0">
              <a:spAutoFit/>
            </a:bodyPr>
            <a:lstStyle/>
            <a:p>
              <a:pPr lvl="0" algn="ctr"/>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a:t>
              </a:r>
              <a:endParaRPr lang="en-US" sz="1600" i="1" dirty="0">
                <a:latin typeface="Times New Roman" pitchFamily="18" charset="0"/>
                <a:cs typeface="Times New Roman" pitchFamily="18" charset="0"/>
              </a:endParaRPr>
            </a:p>
          </p:txBody>
        </p:sp>
      </p:grpSp>
      <p:sp>
        <p:nvSpPr>
          <p:cNvPr id="105" name="TextBox 104">
            <a:extLst>
              <a:ext uri="{FF2B5EF4-FFF2-40B4-BE49-F238E27FC236}">
                <a16:creationId xmlns:a16="http://schemas.microsoft.com/office/drawing/2014/main" id="{BE4AF22E-DD0C-4782-81EC-41D735861B1C}"/>
              </a:ext>
            </a:extLst>
          </p:cNvPr>
          <p:cNvSpPr txBox="1"/>
          <p:nvPr/>
        </p:nvSpPr>
        <p:spPr>
          <a:xfrm>
            <a:off x="198032" y="1326059"/>
            <a:ext cx="375786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grpSp>
        <p:nvGrpSpPr>
          <p:cNvPr id="106" name="Group 105">
            <a:extLst>
              <a:ext uri="{FF2B5EF4-FFF2-40B4-BE49-F238E27FC236}">
                <a16:creationId xmlns:a16="http://schemas.microsoft.com/office/drawing/2014/main" id="{57F6B97A-FECD-44DB-BC29-9AF2B2FC75EF}"/>
              </a:ext>
            </a:extLst>
          </p:cNvPr>
          <p:cNvGrpSpPr/>
          <p:nvPr/>
        </p:nvGrpSpPr>
        <p:grpSpPr>
          <a:xfrm>
            <a:off x="264831" y="1792371"/>
            <a:ext cx="3691068" cy="1625266"/>
            <a:chOff x="4247111" y="1706231"/>
            <a:chExt cx="3691068" cy="1625266"/>
          </a:xfrm>
        </p:grpSpPr>
        <p:pic>
          <p:nvPicPr>
            <p:cNvPr id="107" name="Picture 106">
              <a:extLst>
                <a:ext uri="{FF2B5EF4-FFF2-40B4-BE49-F238E27FC236}">
                  <a16:creationId xmlns:a16="http://schemas.microsoft.com/office/drawing/2014/main" id="{68474B8C-D614-4B74-94C2-CB11CD4C0B69}"/>
                </a:ext>
              </a:extLst>
            </p:cNvPr>
            <p:cNvPicPr>
              <a:picLocks noChangeAspect="1"/>
            </p:cNvPicPr>
            <p:nvPr/>
          </p:nvPicPr>
          <p:blipFill>
            <a:blip r:embed="rId2"/>
            <a:stretch>
              <a:fillRect/>
            </a:stretch>
          </p:blipFill>
          <p:spPr>
            <a:xfrm>
              <a:off x="4646814" y="1777017"/>
              <a:ext cx="3211229" cy="1554480"/>
            </a:xfrm>
            <a:prstGeom prst="rect">
              <a:avLst/>
            </a:prstGeom>
          </p:spPr>
        </p:pic>
        <p:sp>
          <p:nvSpPr>
            <p:cNvPr id="108" name="TextBox 107">
              <a:extLst>
                <a:ext uri="{FF2B5EF4-FFF2-40B4-BE49-F238E27FC236}">
                  <a16:creationId xmlns:a16="http://schemas.microsoft.com/office/drawing/2014/main" id="{F8D2C6D4-5CE2-4CC8-9520-11894A9D6515}"/>
                </a:ext>
              </a:extLst>
            </p:cNvPr>
            <p:cNvSpPr txBox="1"/>
            <p:nvPr/>
          </p:nvSpPr>
          <p:spPr>
            <a:xfrm>
              <a:off x="4247111" y="2184279"/>
              <a:ext cx="979021" cy="338554"/>
            </a:xfrm>
            <a:prstGeom prst="rect">
              <a:avLst/>
            </a:prstGeom>
            <a:noFill/>
          </p:spPr>
          <p:txBody>
            <a:bodyPr wrap="square" rtlCol="0">
              <a:spAutoFit/>
            </a:bodyPr>
            <a:lstStyle/>
            <a:p>
              <a:pPr algn="ctr"/>
              <a:r>
                <a:rPr lang="en-US" sz="1600" i="1" dirty="0" err="1">
                  <a:effectLst/>
                  <a:latin typeface="Times-Bold"/>
                </a:rPr>
                <a:t>E</a:t>
              </a:r>
              <a:r>
                <a:rPr lang="en-US" sz="1600" i="1" baseline="-25000" dirty="0" err="1">
                  <a:effectLst/>
                  <a:latin typeface="Times-Bold"/>
                </a:rPr>
                <a:t>m</a:t>
              </a:r>
              <a:r>
                <a:rPr lang="en-US" sz="1600" i="0" dirty="0" err="1">
                  <a:effectLst/>
                  <a:latin typeface="Times-Bold"/>
                </a:rPr>
                <a:t>sin</a:t>
              </a:r>
              <a:r>
                <a:rPr lang="en-US" sz="1600" i="1" dirty="0" err="1">
                  <a:effectLst/>
                  <a:latin typeface="Times-Bold"/>
                  <a:sym typeface="Symbol" panose="05050102010706020507" pitchFamily="18" charset="2"/>
                </a:rPr>
                <a:t></a:t>
              </a:r>
              <a:r>
                <a:rPr lang="en-US" sz="1600" i="1" baseline="-25000" dirty="0" err="1">
                  <a:effectLst/>
                  <a:latin typeface="Times-Bold"/>
                  <a:sym typeface="Symbol" panose="05050102010706020507" pitchFamily="18" charset="2"/>
                </a:rPr>
                <a:t>e</a:t>
              </a:r>
              <a:endParaRPr lang="en-US" sz="1600" b="1" baseline="-25000" dirty="0"/>
            </a:p>
          </p:txBody>
        </p:sp>
        <p:sp>
          <p:nvSpPr>
            <p:cNvPr id="109" name="TextBox 108">
              <a:extLst>
                <a:ext uri="{FF2B5EF4-FFF2-40B4-BE49-F238E27FC236}">
                  <a16:creationId xmlns:a16="http://schemas.microsoft.com/office/drawing/2014/main" id="{C7D817F6-B341-4526-9667-72BA0B7113EC}"/>
                </a:ext>
              </a:extLst>
            </p:cNvPr>
            <p:cNvSpPr txBox="1"/>
            <p:nvPr/>
          </p:nvSpPr>
          <p:spPr>
            <a:xfrm>
              <a:off x="5029500" y="2691604"/>
              <a:ext cx="393264" cy="338554"/>
            </a:xfrm>
            <a:prstGeom prst="rect">
              <a:avLst/>
            </a:prstGeom>
            <a:noFill/>
          </p:spPr>
          <p:txBody>
            <a:bodyPr wrap="square" rtlCol="0">
              <a:spAutoFit/>
            </a:bodyPr>
            <a:lstStyle/>
            <a:p>
              <a:pPr algn="ctr"/>
              <a:r>
                <a:rPr lang="en-US" sz="1600" i="1" dirty="0">
                  <a:solidFill>
                    <a:srgbClr val="0000CC"/>
                  </a:solidFill>
                  <a:effectLst/>
                  <a:latin typeface="Times-Bold"/>
                  <a:sym typeface="Symbol" panose="05050102010706020507" pitchFamily="18" charset="2"/>
                </a:rPr>
                <a:t></a:t>
              </a:r>
              <a:r>
                <a:rPr lang="en-US" sz="1600" i="1" baseline="-25000" dirty="0">
                  <a:solidFill>
                    <a:srgbClr val="0000CC"/>
                  </a:solidFill>
                  <a:effectLst/>
                  <a:latin typeface="Times-Bold"/>
                  <a:sym typeface="Symbol" panose="05050102010706020507" pitchFamily="18" charset="2"/>
                </a:rPr>
                <a:t>e</a:t>
              </a:r>
              <a:endParaRPr lang="en-US" sz="1600" b="1" baseline="-25000" dirty="0">
                <a:solidFill>
                  <a:srgbClr val="0000CC"/>
                </a:solidFill>
              </a:endParaRPr>
            </a:p>
          </p:txBody>
        </p:sp>
        <p:sp>
          <p:nvSpPr>
            <p:cNvPr id="110" name="TextBox 109">
              <a:extLst>
                <a:ext uri="{FF2B5EF4-FFF2-40B4-BE49-F238E27FC236}">
                  <a16:creationId xmlns:a16="http://schemas.microsoft.com/office/drawing/2014/main" id="{47DE10F3-1B8A-4813-AA35-ADC7859D441D}"/>
                </a:ext>
              </a:extLst>
            </p:cNvPr>
            <p:cNvSpPr txBox="1"/>
            <p:nvPr/>
          </p:nvSpPr>
          <p:spPr>
            <a:xfrm>
              <a:off x="5776602" y="1770889"/>
              <a:ext cx="562913" cy="338554"/>
            </a:xfrm>
            <a:prstGeom prst="rect">
              <a:avLst/>
            </a:prstGeom>
            <a:noFill/>
          </p:spPr>
          <p:txBody>
            <a:bodyPr wrap="square" rtlCol="0">
              <a:spAutoFit/>
            </a:bodyPr>
            <a:lstStyle/>
            <a:p>
              <a:pPr algn="ctr"/>
              <a:r>
                <a:rPr lang="en-US" sz="1600" i="1" dirty="0" err="1">
                  <a:effectLst/>
                  <a:latin typeface="Times-Bold"/>
                </a:rPr>
                <a:t>E</a:t>
              </a:r>
              <a:r>
                <a:rPr lang="en-US" sz="1600" i="1" baseline="-25000" dirty="0" err="1">
                  <a:effectLst/>
                  <a:latin typeface="Times-Bold"/>
                </a:rPr>
                <a:t>m</a:t>
              </a:r>
              <a:endParaRPr lang="en-US" sz="1600" b="1" baseline="-25000" dirty="0"/>
            </a:p>
          </p:txBody>
        </p:sp>
        <p:sp>
          <p:nvSpPr>
            <p:cNvPr id="111" name="TextBox 110">
              <a:extLst>
                <a:ext uri="{FF2B5EF4-FFF2-40B4-BE49-F238E27FC236}">
                  <a16:creationId xmlns:a16="http://schemas.microsoft.com/office/drawing/2014/main" id="{7D4A5291-EA7D-484F-918D-3EEA041377BC}"/>
                </a:ext>
              </a:extLst>
            </p:cNvPr>
            <p:cNvSpPr txBox="1"/>
            <p:nvPr/>
          </p:nvSpPr>
          <p:spPr>
            <a:xfrm>
              <a:off x="6147020" y="2058038"/>
              <a:ext cx="739526" cy="338554"/>
            </a:xfrm>
            <a:prstGeom prst="rect">
              <a:avLst/>
            </a:prstGeom>
            <a:noFill/>
          </p:spPr>
          <p:txBody>
            <a:bodyPr wrap="square" rtlCol="0">
              <a:spAutoFit/>
            </a:bodyPr>
            <a:lstStyle/>
            <a:p>
              <a:pPr algn="ctr"/>
              <a:r>
                <a:rPr lang="en-US" sz="1600" dirty="0">
                  <a:effectLst/>
                  <a:latin typeface="Times-Bold"/>
                </a:rPr>
                <a:t>(</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e</a:t>
              </a:r>
              <a:r>
                <a:rPr lang="en-US" sz="1600" dirty="0">
                  <a:effectLst/>
                  <a:latin typeface="Times-Bold"/>
                </a:rPr>
                <a:t>)</a:t>
              </a:r>
              <a:endParaRPr lang="en-US" sz="1600" b="1" baseline="-25000" dirty="0"/>
            </a:p>
          </p:txBody>
        </p:sp>
        <p:sp>
          <p:nvSpPr>
            <p:cNvPr id="112" name="TextBox 111">
              <a:extLst>
                <a:ext uri="{FF2B5EF4-FFF2-40B4-BE49-F238E27FC236}">
                  <a16:creationId xmlns:a16="http://schemas.microsoft.com/office/drawing/2014/main" id="{C8C3F474-0318-46D5-9D5B-1BE07EB3F02E}"/>
                </a:ext>
              </a:extLst>
            </p:cNvPr>
            <p:cNvSpPr txBox="1"/>
            <p:nvPr/>
          </p:nvSpPr>
          <p:spPr>
            <a:xfrm>
              <a:off x="7077346" y="2968116"/>
              <a:ext cx="860833" cy="338554"/>
            </a:xfrm>
            <a:prstGeom prst="rect">
              <a:avLst/>
            </a:prstGeom>
            <a:noFill/>
          </p:spPr>
          <p:txBody>
            <a:bodyPr wrap="square" rtlCol="0">
              <a:spAutoFit/>
            </a:bodyPr>
            <a:lstStyle/>
            <a:p>
              <a:pPr algn="ctr"/>
              <a:r>
                <a:rPr lang="en-US" sz="1600" dirty="0">
                  <a:effectLst/>
                  <a:latin typeface="Times-Bold"/>
                </a:rPr>
                <a:t>(2</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e</a:t>
              </a:r>
              <a:r>
                <a:rPr lang="en-US" sz="1600" dirty="0">
                  <a:effectLst/>
                  <a:latin typeface="Times-Bold"/>
                </a:rPr>
                <a:t>)</a:t>
              </a:r>
              <a:endParaRPr lang="en-US" sz="1600" b="1" baseline="-25000" dirty="0"/>
            </a:p>
          </p:txBody>
        </p:sp>
        <p:sp>
          <p:nvSpPr>
            <p:cNvPr id="113" name="TextBox 112">
              <a:extLst>
                <a:ext uri="{FF2B5EF4-FFF2-40B4-BE49-F238E27FC236}">
                  <a16:creationId xmlns:a16="http://schemas.microsoft.com/office/drawing/2014/main" id="{BF9C2994-5972-4529-8FC9-175E318A6978}"/>
                </a:ext>
              </a:extLst>
            </p:cNvPr>
            <p:cNvSpPr txBox="1"/>
            <p:nvPr/>
          </p:nvSpPr>
          <p:spPr>
            <a:xfrm>
              <a:off x="5278006" y="1706231"/>
              <a:ext cx="516708" cy="338554"/>
            </a:xfrm>
            <a:prstGeom prst="rect">
              <a:avLst/>
            </a:prstGeom>
            <a:noFill/>
          </p:spPr>
          <p:txBody>
            <a:bodyPr wrap="square" rtlCol="0">
              <a:spAutoFit/>
            </a:bodyPr>
            <a:lstStyle/>
            <a:p>
              <a:pPr lvl="0" algn="ctr"/>
              <a:r>
                <a:rPr lang="en-US" sz="1600" i="1" dirty="0">
                  <a:latin typeface="Times New Roman" pitchFamily="18" charset="0"/>
                  <a:cs typeface="Times New Roman" pitchFamily="18" charset="0"/>
                </a:rPr>
                <a:t>e</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a:t>
              </a:r>
              <a:endParaRPr lang="en-US" sz="1600" i="1" dirty="0">
                <a:latin typeface="Times New Roman" pitchFamily="18" charset="0"/>
                <a:cs typeface="Times New Roman" pitchFamily="18" charset="0"/>
              </a:endParaRPr>
            </a:p>
          </p:txBody>
        </p:sp>
      </p:grpSp>
      <p:sp>
        <p:nvSpPr>
          <p:cNvPr id="114" name="TextBox 113">
            <a:extLst>
              <a:ext uri="{FF2B5EF4-FFF2-40B4-BE49-F238E27FC236}">
                <a16:creationId xmlns:a16="http://schemas.microsoft.com/office/drawing/2014/main" id="{397B6994-B751-4898-8928-1989FC97ADFA}"/>
              </a:ext>
            </a:extLst>
          </p:cNvPr>
          <p:cNvSpPr txBox="1"/>
          <p:nvPr/>
        </p:nvSpPr>
        <p:spPr>
          <a:xfrm>
            <a:off x="8215606" y="1326059"/>
            <a:ext cx="375786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grpSp>
        <p:nvGrpSpPr>
          <p:cNvPr id="115" name="Group 114">
            <a:extLst>
              <a:ext uri="{FF2B5EF4-FFF2-40B4-BE49-F238E27FC236}">
                <a16:creationId xmlns:a16="http://schemas.microsoft.com/office/drawing/2014/main" id="{9136EB49-55F8-4034-9BB5-C8D99142C2A1}"/>
              </a:ext>
            </a:extLst>
          </p:cNvPr>
          <p:cNvGrpSpPr/>
          <p:nvPr/>
        </p:nvGrpSpPr>
        <p:grpSpPr>
          <a:xfrm>
            <a:off x="8282405" y="1792371"/>
            <a:ext cx="3691068" cy="1625266"/>
            <a:chOff x="4247111" y="1706231"/>
            <a:chExt cx="3691068" cy="1625266"/>
          </a:xfrm>
        </p:grpSpPr>
        <p:pic>
          <p:nvPicPr>
            <p:cNvPr id="116" name="Picture 115">
              <a:extLst>
                <a:ext uri="{FF2B5EF4-FFF2-40B4-BE49-F238E27FC236}">
                  <a16:creationId xmlns:a16="http://schemas.microsoft.com/office/drawing/2014/main" id="{20010336-B0A3-413D-8BAE-B922D1ACCB8D}"/>
                </a:ext>
              </a:extLst>
            </p:cNvPr>
            <p:cNvPicPr>
              <a:picLocks noChangeAspect="1"/>
            </p:cNvPicPr>
            <p:nvPr/>
          </p:nvPicPr>
          <p:blipFill>
            <a:blip r:embed="rId2"/>
            <a:stretch>
              <a:fillRect/>
            </a:stretch>
          </p:blipFill>
          <p:spPr>
            <a:xfrm>
              <a:off x="4646814" y="1777017"/>
              <a:ext cx="3211229" cy="1554480"/>
            </a:xfrm>
            <a:prstGeom prst="rect">
              <a:avLst/>
            </a:prstGeom>
          </p:spPr>
        </p:pic>
        <p:sp>
          <p:nvSpPr>
            <p:cNvPr id="117" name="TextBox 116">
              <a:extLst>
                <a:ext uri="{FF2B5EF4-FFF2-40B4-BE49-F238E27FC236}">
                  <a16:creationId xmlns:a16="http://schemas.microsoft.com/office/drawing/2014/main" id="{8C6AD7E6-13EF-4E36-B66E-F857E3817760}"/>
                </a:ext>
              </a:extLst>
            </p:cNvPr>
            <p:cNvSpPr txBox="1"/>
            <p:nvPr/>
          </p:nvSpPr>
          <p:spPr>
            <a:xfrm>
              <a:off x="4247111" y="2184279"/>
              <a:ext cx="979021" cy="338554"/>
            </a:xfrm>
            <a:prstGeom prst="rect">
              <a:avLst/>
            </a:prstGeom>
            <a:noFill/>
          </p:spPr>
          <p:txBody>
            <a:bodyPr wrap="square" rtlCol="0">
              <a:spAutoFit/>
            </a:bodyPr>
            <a:lstStyle/>
            <a:p>
              <a:pPr algn="ctr"/>
              <a:r>
                <a:rPr lang="en-US" sz="1600" i="1" dirty="0" err="1">
                  <a:effectLst/>
                  <a:latin typeface="Times-Bold"/>
                </a:rPr>
                <a:t>I</a:t>
              </a:r>
              <a:r>
                <a:rPr lang="en-US" sz="1600" i="1" baseline="-25000" dirty="0" err="1">
                  <a:effectLst/>
                  <a:latin typeface="Times-Bold"/>
                </a:rPr>
                <a:t>m</a:t>
              </a:r>
              <a:r>
                <a:rPr lang="en-US" sz="1600" i="0" dirty="0" err="1">
                  <a:effectLst/>
                  <a:latin typeface="Times-Bold"/>
                </a:rPr>
                <a:t>sin</a:t>
              </a:r>
              <a:r>
                <a:rPr lang="en-US" sz="1600" i="1" dirty="0" err="1">
                  <a:effectLst/>
                  <a:latin typeface="Times-Bold"/>
                  <a:sym typeface="Symbol" panose="05050102010706020507" pitchFamily="18" charset="2"/>
                </a:rPr>
                <a:t></a:t>
              </a:r>
              <a:r>
                <a:rPr lang="en-US" sz="1600" i="1" baseline="-25000" dirty="0" err="1">
                  <a:effectLst/>
                  <a:latin typeface="Times-Bold"/>
                  <a:sym typeface="Symbol" panose="05050102010706020507" pitchFamily="18" charset="2"/>
                </a:rPr>
                <a:t>i</a:t>
              </a:r>
              <a:endParaRPr lang="en-US" sz="1600" b="1" baseline="-25000" dirty="0"/>
            </a:p>
          </p:txBody>
        </p:sp>
        <p:sp>
          <p:nvSpPr>
            <p:cNvPr id="118" name="TextBox 117">
              <a:extLst>
                <a:ext uri="{FF2B5EF4-FFF2-40B4-BE49-F238E27FC236}">
                  <a16:creationId xmlns:a16="http://schemas.microsoft.com/office/drawing/2014/main" id="{2690CB56-9BCF-4603-9C54-9D3EF585D093}"/>
                </a:ext>
              </a:extLst>
            </p:cNvPr>
            <p:cNvSpPr txBox="1"/>
            <p:nvPr/>
          </p:nvSpPr>
          <p:spPr>
            <a:xfrm>
              <a:off x="5029500" y="2691604"/>
              <a:ext cx="393264" cy="338554"/>
            </a:xfrm>
            <a:prstGeom prst="rect">
              <a:avLst/>
            </a:prstGeom>
            <a:noFill/>
          </p:spPr>
          <p:txBody>
            <a:bodyPr wrap="square" rtlCol="0">
              <a:spAutoFit/>
            </a:bodyPr>
            <a:lstStyle/>
            <a:p>
              <a:pPr algn="ctr"/>
              <a:r>
                <a:rPr lang="en-US" sz="1600" i="1" dirty="0">
                  <a:solidFill>
                    <a:srgbClr val="0000CC"/>
                  </a:solidFill>
                  <a:effectLst/>
                  <a:latin typeface="Times-Bold"/>
                  <a:sym typeface="Symbol" panose="05050102010706020507" pitchFamily="18" charset="2"/>
                </a:rPr>
                <a:t></a:t>
              </a:r>
              <a:r>
                <a:rPr lang="en-US" sz="1600" i="1" baseline="-25000" dirty="0">
                  <a:solidFill>
                    <a:srgbClr val="0000CC"/>
                  </a:solidFill>
                  <a:effectLst/>
                  <a:latin typeface="Times-Bold"/>
                  <a:sym typeface="Symbol" panose="05050102010706020507" pitchFamily="18" charset="2"/>
                </a:rPr>
                <a:t>i</a:t>
              </a:r>
              <a:endParaRPr lang="en-US" sz="1600" b="1" baseline="-25000" dirty="0">
                <a:solidFill>
                  <a:srgbClr val="0000CC"/>
                </a:solidFill>
              </a:endParaRPr>
            </a:p>
          </p:txBody>
        </p:sp>
        <p:sp>
          <p:nvSpPr>
            <p:cNvPr id="119" name="TextBox 118">
              <a:extLst>
                <a:ext uri="{FF2B5EF4-FFF2-40B4-BE49-F238E27FC236}">
                  <a16:creationId xmlns:a16="http://schemas.microsoft.com/office/drawing/2014/main" id="{76DDEBDD-BB65-422D-B1F6-93E9D761A632}"/>
                </a:ext>
              </a:extLst>
            </p:cNvPr>
            <p:cNvSpPr txBox="1"/>
            <p:nvPr/>
          </p:nvSpPr>
          <p:spPr>
            <a:xfrm>
              <a:off x="5776602" y="1770889"/>
              <a:ext cx="562913" cy="338554"/>
            </a:xfrm>
            <a:prstGeom prst="rect">
              <a:avLst/>
            </a:prstGeom>
            <a:noFill/>
          </p:spPr>
          <p:txBody>
            <a:bodyPr wrap="square" rtlCol="0">
              <a:spAutoFit/>
            </a:bodyPr>
            <a:lstStyle/>
            <a:p>
              <a:pPr algn="ctr"/>
              <a:r>
                <a:rPr lang="en-US" sz="1600" i="1" dirty="0" err="1">
                  <a:effectLst/>
                  <a:latin typeface="Times-Bold"/>
                </a:rPr>
                <a:t>I</a:t>
              </a:r>
              <a:r>
                <a:rPr lang="en-US" sz="1600" i="1" baseline="-25000" dirty="0" err="1">
                  <a:effectLst/>
                  <a:latin typeface="Times-Bold"/>
                </a:rPr>
                <a:t>m</a:t>
              </a:r>
              <a:endParaRPr lang="en-US" sz="1600" b="1" baseline="-25000" dirty="0"/>
            </a:p>
          </p:txBody>
        </p:sp>
        <p:sp>
          <p:nvSpPr>
            <p:cNvPr id="120" name="TextBox 119">
              <a:extLst>
                <a:ext uri="{FF2B5EF4-FFF2-40B4-BE49-F238E27FC236}">
                  <a16:creationId xmlns:a16="http://schemas.microsoft.com/office/drawing/2014/main" id="{3B8CFB51-A9F0-43B3-95D6-9B33A60F9F50}"/>
                </a:ext>
              </a:extLst>
            </p:cNvPr>
            <p:cNvSpPr txBox="1"/>
            <p:nvPr/>
          </p:nvSpPr>
          <p:spPr>
            <a:xfrm>
              <a:off x="6147020" y="2058038"/>
              <a:ext cx="739526" cy="338554"/>
            </a:xfrm>
            <a:prstGeom prst="rect">
              <a:avLst/>
            </a:prstGeom>
            <a:noFill/>
          </p:spPr>
          <p:txBody>
            <a:bodyPr wrap="square" rtlCol="0">
              <a:spAutoFit/>
            </a:bodyPr>
            <a:lstStyle/>
            <a:p>
              <a:pPr algn="ctr"/>
              <a:r>
                <a:rPr lang="en-US" sz="1600" dirty="0">
                  <a:effectLst/>
                  <a:latin typeface="Times-Bold"/>
                </a:rPr>
                <a:t>(</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i</a:t>
              </a:r>
              <a:r>
                <a:rPr lang="en-US" sz="1600" dirty="0">
                  <a:effectLst/>
                  <a:latin typeface="Times-Bold"/>
                </a:rPr>
                <a:t>)</a:t>
              </a:r>
              <a:endParaRPr lang="en-US" sz="1600" b="1" baseline="-25000" dirty="0"/>
            </a:p>
          </p:txBody>
        </p:sp>
        <p:sp>
          <p:nvSpPr>
            <p:cNvPr id="121" name="TextBox 120">
              <a:extLst>
                <a:ext uri="{FF2B5EF4-FFF2-40B4-BE49-F238E27FC236}">
                  <a16:creationId xmlns:a16="http://schemas.microsoft.com/office/drawing/2014/main" id="{377F8E63-34AE-4730-8E32-E0D6CF5130F6}"/>
                </a:ext>
              </a:extLst>
            </p:cNvPr>
            <p:cNvSpPr txBox="1"/>
            <p:nvPr/>
          </p:nvSpPr>
          <p:spPr>
            <a:xfrm>
              <a:off x="7077346" y="2968116"/>
              <a:ext cx="860833" cy="338554"/>
            </a:xfrm>
            <a:prstGeom prst="rect">
              <a:avLst/>
            </a:prstGeom>
            <a:noFill/>
          </p:spPr>
          <p:txBody>
            <a:bodyPr wrap="square" rtlCol="0">
              <a:spAutoFit/>
            </a:bodyPr>
            <a:lstStyle/>
            <a:p>
              <a:pPr algn="ctr"/>
              <a:r>
                <a:rPr lang="en-US" sz="1600" dirty="0">
                  <a:effectLst/>
                  <a:latin typeface="Times-Bold"/>
                </a:rPr>
                <a:t>(2</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i</a:t>
              </a:r>
              <a:r>
                <a:rPr lang="en-US" sz="1600" dirty="0">
                  <a:effectLst/>
                  <a:latin typeface="Times-Bold"/>
                </a:rPr>
                <a:t>)</a:t>
              </a:r>
              <a:endParaRPr lang="en-US" sz="1600" b="1" baseline="-25000" dirty="0"/>
            </a:p>
          </p:txBody>
        </p:sp>
        <p:sp>
          <p:nvSpPr>
            <p:cNvPr id="122" name="TextBox 121">
              <a:extLst>
                <a:ext uri="{FF2B5EF4-FFF2-40B4-BE49-F238E27FC236}">
                  <a16:creationId xmlns:a16="http://schemas.microsoft.com/office/drawing/2014/main" id="{B1D18584-4746-4F7A-BAA6-6F000C0066DA}"/>
                </a:ext>
              </a:extLst>
            </p:cNvPr>
            <p:cNvSpPr txBox="1"/>
            <p:nvPr/>
          </p:nvSpPr>
          <p:spPr>
            <a:xfrm>
              <a:off x="5278006" y="1706231"/>
              <a:ext cx="516708" cy="338554"/>
            </a:xfrm>
            <a:prstGeom prst="rect">
              <a:avLst/>
            </a:prstGeom>
            <a:noFill/>
          </p:spPr>
          <p:txBody>
            <a:bodyPr wrap="square" rtlCol="0">
              <a:spAutoFit/>
            </a:bodyPr>
            <a:lstStyle/>
            <a:p>
              <a:pPr lvl="0" algn="ctr"/>
              <a:r>
                <a:rPr lang="en-US" sz="1600" i="1" dirty="0">
                  <a:latin typeface="Times New Roman" pitchFamily="18" charset="0"/>
                  <a:cs typeface="Times New Roman" pitchFamily="18" charset="0"/>
                </a:rPr>
                <a:t>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a:t>
              </a:r>
              <a:endParaRPr lang="en-US" sz="1600" i="1" dirty="0">
                <a:latin typeface="Times New Roman" pitchFamily="18" charset="0"/>
                <a:cs typeface="Times New Roman" pitchFamily="18" charset="0"/>
              </a:endParaRPr>
            </a:p>
          </p:txBody>
        </p:sp>
      </p:grpSp>
      <p:sp>
        <p:nvSpPr>
          <p:cNvPr id="123" name="TextBox 122">
            <a:extLst>
              <a:ext uri="{FF2B5EF4-FFF2-40B4-BE49-F238E27FC236}">
                <a16:creationId xmlns:a16="http://schemas.microsoft.com/office/drawing/2014/main" id="{71B64563-8474-4FF6-90A4-8707F9E69A5A}"/>
              </a:ext>
            </a:extLst>
          </p:cNvPr>
          <p:cNvSpPr txBox="1"/>
          <p:nvPr/>
        </p:nvSpPr>
        <p:spPr>
          <a:xfrm>
            <a:off x="364437" y="3571893"/>
            <a:ext cx="11250502" cy="646331"/>
          </a:xfrm>
          <a:prstGeom prst="rect">
            <a:avLst/>
          </a:prstGeom>
          <a:solidFill>
            <a:schemeClr val="bg1"/>
          </a:solidFill>
        </p:spPr>
        <p:txBody>
          <a:bodyPr wrap="square" rtlCol="0">
            <a:spAutoFit/>
          </a:bodyPr>
          <a:lstStyle/>
          <a:p>
            <a:pPr lvl="0" algn="just"/>
            <a:r>
              <a:rPr lang="en-US" dirty="0"/>
              <a:t>If the waveform passes through the horizontal axis (</a:t>
            </a:r>
            <a:r>
              <a:rPr lang="en-US" i="1" dirty="0"/>
              <a:t>y</a:t>
            </a:r>
            <a:r>
              <a:rPr lang="en-US" dirty="0"/>
              <a:t>-axis) with a </a:t>
            </a:r>
            <a:r>
              <a:rPr lang="en-US" i="1" dirty="0"/>
              <a:t>positive-going </a:t>
            </a:r>
            <a:r>
              <a:rPr lang="en-US" dirty="0"/>
              <a:t>(increasing with time) slope </a:t>
            </a:r>
            <a:r>
              <a:rPr lang="en-US" i="1" dirty="0"/>
              <a:t>after </a:t>
            </a:r>
            <a:r>
              <a:rPr lang="en-US" dirty="0"/>
              <a:t>0°, as shown in the following Figures, the expression is</a:t>
            </a:r>
            <a:endParaRPr lang="en-US" sz="2000" i="1" dirty="0">
              <a:latin typeface="Times New Roman" pitchFamily="18" charset="0"/>
              <a:cs typeface="Times New Roman" pitchFamily="18" charset="0"/>
            </a:endParaRPr>
          </a:p>
        </p:txBody>
      </p:sp>
      <p:sp>
        <p:nvSpPr>
          <p:cNvPr id="124" name="TextBox 123">
            <a:extLst>
              <a:ext uri="{FF2B5EF4-FFF2-40B4-BE49-F238E27FC236}">
                <a16:creationId xmlns:a16="http://schemas.microsoft.com/office/drawing/2014/main" id="{7CE4307C-CB32-40AA-91F5-140FB433E682}"/>
              </a:ext>
            </a:extLst>
          </p:cNvPr>
          <p:cNvSpPr txBox="1"/>
          <p:nvPr/>
        </p:nvSpPr>
        <p:spPr>
          <a:xfrm>
            <a:off x="4213444" y="4268039"/>
            <a:ext cx="375786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125" name="TextBox 124">
            <a:extLst>
              <a:ext uri="{FF2B5EF4-FFF2-40B4-BE49-F238E27FC236}">
                <a16:creationId xmlns:a16="http://schemas.microsoft.com/office/drawing/2014/main" id="{1C601B98-B88C-44BE-A458-932E11FD3D2F}"/>
              </a:ext>
            </a:extLst>
          </p:cNvPr>
          <p:cNvSpPr txBox="1"/>
          <p:nvPr/>
        </p:nvSpPr>
        <p:spPr>
          <a:xfrm>
            <a:off x="231164" y="4261415"/>
            <a:ext cx="375786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126" name="TextBox 125">
            <a:extLst>
              <a:ext uri="{FF2B5EF4-FFF2-40B4-BE49-F238E27FC236}">
                <a16:creationId xmlns:a16="http://schemas.microsoft.com/office/drawing/2014/main" id="{12521901-DB4D-40AB-A61F-C5F504D43E6B}"/>
              </a:ext>
            </a:extLst>
          </p:cNvPr>
          <p:cNvSpPr txBox="1"/>
          <p:nvPr/>
        </p:nvSpPr>
        <p:spPr>
          <a:xfrm>
            <a:off x="8248738" y="4261415"/>
            <a:ext cx="375786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sym typeface="Symbol" panose="05050102010706020507" pitchFamily="18" charset="2"/>
              </a:rPr>
              <a:t></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grpSp>
        <p:nvGrpSpPr>
          <p:cNvPr id="12" name="Group 11">
            <a:extLst>
              <a:ext uri="{FF2B5EF4-FFF2-40B4-BE49-F238E27FC236}">
                <a16:creationId xmlns:a16="http://schemas.microsoft.com/office/drawing/2014/main" id="{71CB17F9-8ABE-45DE-955B-03F61FCEAEF0}"/>
              </a:ext>
            </a:extLst>
          </p:cNvPr>
          <p:cNvGrpSpPr/>
          <p:nvPr/>
        </p:nvGrpSpPr>
        <p:grpSpPr>
          <a:xfrm>
            <a:off x="4209917" y="4707007"/>
            <a:ext cx="3903225" cy="1552537"/>
            <a:chOff x="4011137" y="4760015"/>
            <a:chExt cx="3903225" cy="1552537"/>
          </a:xfrm>
        </p:grpSpPr>
        <p:pic>
          <p:nvPicPr>
            <p:cNvPr id="10" name="Picture 9">
              <a:extLst>
                <a:ext uri="{FF2B5EF4-FFF2-40B4-BE49-F238E27FC236}">
                  <a16:creationId xmlns:a16="http://schemas.microsoft.com/office/drawing/2014/main" id="{16728341-2CA6-41C1-A6F3-3371A78380E6}"/>
                </a:ext>
              </a:extLst>
            </p:cNvPr>
            <p:cNvPicPr>
              <a:picLocks noChangeAspect="1"/>
            </p:cNvPicPr>
            <p:nvPr/>
          </p:nvPicPr>
          <p:blipFill>
            <a:blip r:embed="rId3"/>
            <a:stretch>
              <a:fillRect/>
            </a:stretch>
          </p:blipFill>
          <p:spPr>
            <a:xfrm>
              <a:off x="4393086" y="4849512"/>
              <a:ext cx="3393008" cy="1463040"/>
            </a:xfrm>
            <a:prstGeom prst="rect">
              <a:avLst/>
            </a:prstGeom>
          </p:spPr>
        </p:pic>
        <p:sp>
          <p:nvSpPr>
            <p:cNvPr id="127" name="TextBox 126">
              <a:extLst>
                <a:ext uri="{FF2B5EF4-FFF2-40B4-BE49-F238E27FC236}">
                  <a16:creationId xmlns:a16="http://schemas.microsoft.com/office/drawing/2014/main" id="{583BF623-DEE0-4624-A6CA-822585C29B19}"/>
                </a:ext>
              </a:extLst>
            </p:cNvPr>
            <p:cNvSpPr txBox="1"/>
            <p:nvPr/>
          </p:nvSpPr>
          <p:spPr>
            <a:xfrm>
              <a:off x="4011137" y="5497965"/>
              <a:ext cx="979021" cy="338554"/>
            </a:xfrm>
            <a:prstGeom prst="rect">
              <a:avLst/>
            </a:prstGeom>
            <a:noFill/>
          </p:spPr>
          <p:txBody>
            <a:bodyPr wrap="square" rtlCol="0">
              <a:spAutoFit/>
            </a:bodyPr>
            <a:lstStyle/>
            <a:p>
              <a:pPr algn="ctr"/>
              <a:r>
                <a:rPr lang="en-US" sz="1600" i="1" dirty="0">
                  <a:effectLst/>
                  <a:latin typeface="Times-Bold"/>
                  <a:sym typeface="Symbol" panose="05050102010706020507" pitchFamily="18" charset="2"/>
                </a:rPr>
                <a:t></a:t>
              </a:r>
              <a:r>
                <a:rPr lang="en-US" sz="1600" i="1" dirty="0" err="1">
                  <a:effectLst/>
                  <a:latin typeface="Times-Bold"/>
                </a:rPr>
                <a:t>V</a:t>
              </a:r>
              <a:r>
                <a:rPr lang="en-US" sz="1600" i="1" baseline="-25000" dirty="0" err="1">
                  <a:effectLst/>
                  <a:latin typeface="Times-Bold"/>
                </a:rPr>
                <a:t>m</a:t>
              </a:r>
              <a:r>
                <a:rPr lang="en-US" sz="1600" i="0" dirty="0" err="1">
                  <a:effectLst/>
                  <a:latin typeface="Times-Bold"/>
                </a:rPr>
                <a:t>sin</a:t>
              </a:r>
              <a:r>
                <a:rPr lang="en-US" sz="1600" i="1" dirty="0" err="1">
                  <a:effectLst/>
                  <a:latin typeface="Times-Bold"/>
                  <a:sym typeface="Symbol" panose="05050102010706020507" pitchFamily="18" charset="2"/>
                </a:rPr>
                <a:t></a:t>
              </a:r>
              <a:r>
                <a:rPr lang="en-US" sz="1600" i="1" baseline="-25000" dirty="0" err="1">
                  <a:effectLst/>
                  <a:latin typeface="Times-Bold"/>
                  <a:sym typeface="Symbol" panose="05050102010706020507" pitchFamily="18" charset="2"/>
                </a:rPr>
                <a:t>v</a:t>
              </a:r>
              <a:endParaRPr lang="en-US" sz="1600" b="1" baseline="-25000" dirty="0"/>
            </a:p>
          </p:txBody>
        </p:sp>
        <p:sp>
          <p:nvSpPr>
            <p:cNvPr id="128" name="TextBox 127">
              <a:extLst>
                <a:ext uri="{FF2B5EF4-FFF2-40B4-BE49-F238E27FC236}">
                  <a16:creationId xmlns:a16="http://schemas.microsoft.com/office/drawing/2014/main" id="{30B818D0-33C6-4AB1-9D3E-808BB0932779}"/>
                </a:ext>
              </a:extLst>
            </p:cNvPr>
            <p:cNvSpPr txBox="1"/>
            <p:nvPr/>
          </p:nvSpPr>
          <p:spPr>
            <a:xfrm>
              <a:off x="4890351" y="5057115"/>
              <a:ext cx="393264" cy="338554"/>
            </a:xfrm>
            <a:prstGeom prst="rect">
              <a:avLst/>
            </a:prstGeom>
            <a:noFill/>
          </p:spPr>
          <p:txBody>
            <a:bodyPr wrap="square" rtlCol="0">
              <a:spAutoFit/>
            </a:bodyPr>
            <a:lstStyle/>
            <a:p>
              <a:pPr algn="ctr"/>
              <a:r>
                <a:rPr lang="en-US" sz="1600" i="1" dirty="0">
                  <a:solidFill>
                    <a:srgbClr val="0000CC"/>
                  </a:solidFill>
                  <a:effectLst/>
                  <a:latin typeface="Times-Bold"/>
                  <a:sym typeface="Symbol" panose="05050102010706020507" pitchFamily="18" charset="2"/>
                </a:rPr>
                <a:t></a:t>
              </a:r>
              <a:r>
                <a:rPr lang="en-US" sz="1600" i="1" baseline="-25000" dirty="0">
                  <a:solidFill>
                    <a:srgbClr val="0000CC"/>
                  </a:solidFill>
                  <a:effectLst/>
                  <a:latin typeface="Times-Bold"/>
                  <a:sym typeface="Symbol" panose="05050102010706020507" pitchFamily="18" charset="2"/>
                </a:rPr>
                <a:t>v</a:t>
              </a:r>
              <a:endParaRPr lang="en-US" sz="1600" b="1" baseline="-25000" dirty="0">
                <a:solidFill>
                  <a:srgbClr val="0000CC"/>
                </a:solidFill>
              </a:endParaRPr>
            </a:p>
          </p:txBody>
        </p:sp>
        <p:sp>
          <p:nvSpPr>
            <p:cNvPr id="129" name="TextBox 128">
              <a:extLst>
                <a:ext uri="{FF2B5EF4-FFF2-40B4-BE49-F238E27FC236}">
                  <a16:creationId xmlns:a16="http://schemas.microsoft.com/office/drawing/2014/main" id="{6D8CD651-3060-4B09-9B23-45BB086A8618}"/>
                </a:ext>
              </a:extLst>
            </p:cNvPr>
            <p:cNvSpPr txBox="1"/>
            <p:nvPr/>
          </p:nvSpPr>
          <p:spPr>
            <a:xfrm>
              <a:off x="4888551" y="4763604"/>
              <a:ext cx="516708" cy="338554"/>
            </a:xfrm>
            <a:prstGeom prst="rect">
              <a:avLst/>
            </a:prstGeom>
            <a:noFill/>
          </p:spPr>
          <p:txBody>
            <a:bodyPr wrap="square" rtlCol="0">
              <a:spAutoFit/>
            </a:bodyPr>
            <a:lstStyle/>
            <a:p>
              <a:pPr lvl="0" algn="ctr"/>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a:t>
              </a:r>
              <a:endParaRPr lang="en-US" sz="1600" i="1" dirty="0">
                <a:latin typeface="Times New Roman" pitchFamily="18" charset="0"/>
                <a:cs typeface="Times New Roman" pitchFamily="18" charset="0"/>
              </a:endParaRPr>
            </a:p>
          </p:txBody>
        </p:sp>
        <p:sp>
          <p:nvSpPr>
            <p:cNvPr id="130" name="TextBox 129">
              <a:extLst>
                <a:ext uri="{FF2B5EF4-FFF2-40B4-BE49-F238E27FC236}">
                  <a16:creationId xmlns:a16="http://schemas.microsoft.com/office/drawing/2014/main" id="{9221E91C-0C0B-4E2C-A58D-48FB6A6F4A3A}"/>
                </a:ext>
              </a:extLst>
            </p:cNvPr>
            <p:cNvSpPr txBox="1"/>
            <p:nvPr/>
          </p:nvSpPr>
          <p:spPr>
            <a:xfrm>
              <a:off x="6049320" y="4760015"/>
              <a:ext cx="562913" cy="338554"/>
            </a:xfrm>
            <a:prstGeom prst="rect">
              <a:avLst/>
            </a:prstGeom>
            <a:noFill/>
          </p:spPr>
          <p:txBody>
            <a:bodyPr wrap="square" rtlCol="0">
              <a:spAutoFit/>
            </a:bodyPr>
            <a:lstStyle/>
            <a:p>
              <a:pPr algn="ctr"/>
              <a:r>
                <a:rPr lang="en-US" sz="1600" i="1" dirty="0" err="1">
                  <a:effectLst/>
                  <a:latin typeface="Times-Bold"/>
                </a:rPr>
                <a:t>V</a:t>
              </a:r>
              <a:r>
                <a:rPr lang="en-US" sz="1600" i="1" baseline="-25000" dirty="0" err="1">
                  <a:effectLst/>
                  <a:latin typeface="Times-Bold"/>
                </a:rPr>
                <a:t>m</a:t>
              </a:r>
              <a:endParaRPr lang="en-US" sz="1600" b="1" baseline="-25000" dirty="0"/>
            </a:p>
          </p:txBody>
        </p:sp>
        <p:sp>
          <p:nvSpPr>
            <p:cNvPr id="131" name="TextBox 130">
              <a:extLst>
                <a:ext uri="{FF2B5EF4-FFF2-40B4-BE49-F238E27FC236}">
                  <a16:creationId xmlns:a16="http://schemas.microsoft.com/office/drawing/2014/main" id="{860B7FA5-50E7-4FCB-B2B0-72D665DE8521}"/>
                </a:ext>
              </a:extLst>
            </p:cNvPr>
            <p:cNvSpPr txBox="1"/>
            <p:nvPr/>
          </p:nvSpPr>
          <p:spPr>
            <a:xfrm>
              <a:off x="6313687" y="5075654"/>
              <a:ext cx="739526" cy="338554"/>
            </a:xfrm>
            <a:prstGeom prst="rect">
              <a:avLst/>
            </a:prstGeom>
            <a:noFill/>
          </p:spPr>
          <p:txBody>
            <a:bodyPr wrap="square" rtlCol="0">
              <a:spAutoFit/>
            </a:bodyPr>
            <a:lstStyle/>
            <a:p>
              <a:pPr algn="ctr"/>
              <a:r>
                <a:rPr lang="en-US" sz="1600" dirty="0">
                  <a:effectLst/>
                  <a:latin typeface="Times-Bold"/>
                </a:rPr>
                <a:t>(</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v</a:t>
              </a:r>
              <a:r>
                <a:rPr lang="en-US" sz="1600" dirty="0">
                  <a:effectLst/>
                  <a:latin typeface="Times-Bold"/>
                </a:rPr>
                <a:t>)</a:t>
              </a:r>
              <a:endParaRPr lang="en-US" sz="1600" b="1" baseline="-25000" dirty="0"/>
            </a:p>
          </p:txBody>
        </p:sp>
        <p:sp>
          <p:nvSpPr>
            <p:cNvPr id="132" name="TextBox 131">
              <a:extLst>
                <a:ext uri="{FF2B5EF4-FFF2-40B4-BE49-F238E27FC236}">
                  <a16:creationId xmlns:a16="http://schemas.microsoft.com/office/drawing/2014/main" id="{F35CFDE5-C6E8-46F8-B5FF-04EE116D66A7}"/>
                </a:ext>
              </a:extLst>
            </p:cNvPr>
            <p:cNvSpPr txBox="1"/>
            <p:nvPr/>
          </p:nvSpPr>
          <p:spPr>
            <a:xfrm>
              <a:off x="7077738" y="4877267"/>
              <a:ext cx="836624" cy="338554"/>
            </a:xfrm>
            <a:prstGeom prst="rect">
              <a:avLst/>
            </a:prstGeom>
            <a:noFill/>
          </p:spPr>
          <p:txBody>
            <a:bodyPr wrap="square" rtlCol="0">
              <a:spAutoFit/>
            </a:bodyPr>
            <a:lstStyle/>
            <a:p>
              <a:pPr algn="ctr"/>
              <a:r>
                <a:rPr lang="en-US" sz="1600" dirty="0">
                  <a:effectLst/>
                  <a:latin typeface="Times-Bold"/>
                </a:rPr>
                <a:t>(2</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v</a:t>
              </a:r>
              <a:r>
                <a:rPr lang="en-US" sz="1600" dirty="0">
                  <a:effectLst/>
                  <a:latin typeface="Times-Bold"/>
                </a:rPr>
                <a:t>)</a:t>
              </a:r>
              <a:endParaRPr lang="en-US" sz="1600" b="1" baseline="-25000" dirty="0"/>
            </a:p>
          </p:txBody>
        </p:sp>
      </p:grpSp>
      <p:grpSp>
        <p:nvGrpSpPr>
          <p:cNvPr id="133" name="Group 132">
            <a:extLst>
              <a:ext uri="{FF2B5EF4-FFF2-40B4-BE49-F238E27FC236}">
                <a16:creationId xmlns:a16="http://schemas.microsoft.com/office/drawing/2014/main" id="{3D7A99D8-ECA8-4757-99F1-90646864EE63}"/>
              </a:ext>
            </a:extLst>
          </p:cNvPr>
          <p:cNvGrpSpPr/>
          <p:nvPr/>
        </p:nvGrpSpPr>
        <p:grpSpPr>
          <a:xfrm>
            <a:off x="214386" y="4700383"/>
            <a:ext cx="3903225" cy="1552537"/>
            <a:chOff x="4011137" y="4760015"/>
            <a:chExt cx="3903225" cy="1552537"/>
          </a:xfrm>
        </p:grpSpPr>
        <p:pic>
          <p:nvPicPr>
            <p:cNvPr id="134" name="Picture 133">
              <a:extLst>
                <a:ext uri="{FF2B5EF4-FFF2-40B4-BE49-F238E27FC236}">
                  <a16:creationId xmlns:a16="http://schemas.microsoft.com/office/drawing/2014/main" id="{4C5BB115-E24F-4A99-AA87-341B1EB377C3}"/>
                </a:ext>
              </a:extLst>
            </p:cNvPr>
            <p:cNvPicPr>
              <a:picLocks noChangeAspect="1"/>
            </p:cNvPicPr>
            <p:nvPr/>
          </p:nvPicPr>
          <p:blipFill>
            <a:blip r:embed="rId3"/>
            <a:stretch>
              <a:fillRect/>
            </a:stretch>
          </p:blipFill>
          <p:spPr>
            <a:xfrm>
              <a:off x="4393086" y="4849512"/>
              <a:ext cx="3393008" cy="1463040"/>
            </a:xfrm>
            <a:prstGeom prst="rect">
              <a:avLst/>
            </a:prstGeom>
          </p:spPr>
        </p:pic>
        <p:sp>
          <p:nvSpPr>
            <p:cNvPr id="135" name="TextBox 134">
              <a:extLst>
                <a:ext uri="{FF2B5EF4-FFF2-40B4-BE49-F238E27FC236}">
                  <a16:creationId xmlns:a16="http://schemas.microsoft.com/office/drawing/2014/main" id="{55817D51-E712-4255-8C6C-C073AE25BEC9}"/>
                </a:ext>
              </a:extLst>
            </p:cNvPr>
            <p:cNvSpPr txBox="1"/>
            <p:nvPr/>
          </p:nvSpPr>
          <p:spPr>
            <a:xfrm>
              <a:off x="4011137" y="5497965"/>
              <a:ext cx="979021" cy="338554"/>
            </a:xfrm>
            <a:prstGeom prst="rect">
              <a:avLst/>
            </a:prstGeom>
            <a:noFill/>
          </p:spPr>
          <p:txBody>
            <a:bodyPr wrap="square" rtlCol="0">
              <a:spAutoFit/>
            </a:bodyPr>
            <a:lstStyle/>
            <a:p>
              <a:pPr algn="ctr"/>
              <a:r>
                <a:rPr lang="en-US" sz="1600" i="1" dirty="0">
                  <a:effectLst/>
                  <a:latin typeface="Times-Bold"/>
                  <a:sym typeface="Symbol" panose="05050102010706020507" pitchFamily="18" charset="2"/>
                </a:rPr>
                <a:t></a:t>
              </a:r>
              <a:r>
                <a:rPr lang="en-US" sz="1600" i="1" dirty="0" err="1">
                  <a:effectLst/>
                  <a:latin typeface="Times-Bold"/>
                </a:rPr>
                <a:t>E</a:t>
              </a:r>
              <a:r>
                <a:rPr lang="en-US" sz="1600" i="1" baseline="-25000" dirty="0" err="1">
                  <a:effectLst/>
                  <a:latin typeface="Times-Bold"/>
                </a:rPr>
                <a:t>m</a:t>
              </a:r>
              <a:r>
                <a:rPr lang="en-US" sz="1600" i="0" dirty="0" err="1">
                  <a:effectLst/>
                  <a:latin typeface="Times-Bold"/>
                </a:rPr>
                <a:t>sin</a:t>
              </a:r>
              <a:r>
                <a:rPr lang="en-US" sz="1600" i="1" dirty="0" err="1">
                  <a:effectLst/>
                  <a:latin typeface="Times-Bold"/>
                  <a:sym typeface="Symbol" panose="05050102010706020507" pitchFamily="18" charset="2"/>
                </a:rPr>
                <a:t></a:t>
              </a:r>
              <a:r>
                <a:rPr lang="en-US" sz="1600" i="1" baseline="-25000" dirty="0" err="1">
                  <a:effectLst/>
                  <a:latin typeface="Times-Bold"/>
                  <a:sym typeface="Symbol" panose="05050102010706020507" pitchFamily="18" charset="2"/>
                </a:rPr>
                <a:t>e</a:t>
              </a:r>
              <a:endParaRPr lang="en-US" sz="1600" b="1" baseline="-25000" dirty="0"/>
            </a:p>
          </p:txBody>
        </p:sp>
        <p:sp>
          <p:nvSpPr>
            <p:cNvPr id="136" name="TextBox 135">
              <a:extLst>
                <a:ext uri="{FF2B5EF4-FFF2-40B4-BE49-F238E27FC236}">
                  <a16:creationId xmlns:a16="http://schemas.microsoft.com/office/drawing/2014/main" id="{B8D3B18C-71E5-49CD-9DB4-94459D61AE6A}"/>
                </a:ext>
              </a:extLst>
            </p:cNvPr>
            <p:cNvSpPr txBox="1"/>
            <p:nvPr/>
          </p:nvSpPr>
          <p:spPr>
            <a:xfrm>
              <a:off x="4890351" y="5057115"/>
              <a:ext cx="393264" cy="338554"/>
            </a:xfrm>
            <a:prstGeom prst="rect">
              <a:avLst/>
            </a:prstGeom>
            <a:noFill/>
          </p:spPr>
          <p:txBody>
            <a:bodyPr wrap="square" rtlCol="0">
              <a:spAutoFit/>
            </a:bodyPr>
            <a:lstStyle/>
            <a:p>
              <a:pPr algn="ctr"/>
              <a:r>
                <a:rPr lang="en-US" sz="1600" i="1" dirty="0">
                  <a:solidFill>
                    <a:srgbClr val="0000CC"/>
                  </a:solidFill>
                  <a:effectLst/>
                  <a:latin typeface="Times-Bold"/>
                  <a:sym typeface="Symbol" panose="05050102010706020507" pitchFamily="18" charset="2"/>
                </a:rPr>
                <a:t></a:t>
              </a:r>
              <a:r>
                <a:rPr lang="en-US" sz="1600" i="1" baseline="-25000" dirty="0">
                  <a:solidFill>
                    <a:srgbClr val="0000CC"/>
                  </a:solidFill>
                  <a:effectLst/>
                  <a:latin typeface="Times-Bold"/>
                  <a:sym typeface="Symbol" panose="05050102010706020507" pitchFamily="18" charset="2"/>
                </a:rPr>
                <a:t>e</a:t>
              </a:r>
              <a:endParaRPr lang="en-US" sz="1600" b="1" baseline="-25000" dirty="0">
                <a:solidFill>
                  <a:srgbClr val="0000CC"/>
                </a:solidFill>
              </a:endParaRPr>
            </a:p>
          </p:txBody>
        </p:sp>
        <p:sp>
          <p:nvSpPr>
            <p:cNvPr id="137" name="TextBox 136">
              <a:extLst>
                <a:ext uri="{FF2B5EF4-FFF2-40B4-BE49-F238E27FC236}">
                  <a16:creationId xmlns:a16="http://schemas.microsoft.com/office/drawing/2014/main" id="{0EE5A06C-735B-4680-806E-3C0B586C689D}"/>
                </a:ext>
              </a:extLst>
            </p:cNvPr>
            <p:cNvSpPr txBox="1"/>
            <p:nvPr/>
          </p:nvSpPr>
          <p:spPr>
            <a:xfrm>
              <a:off x="4888551" y="4763604"/>
              <a:ext cx="516708" cy="338554"/>
            </a:xfrm>
            <a:prstGeom prst="rect">
              <a:avLst/>
            </a:prstGeom>
            <a:noFill/>
          </p:spPr>
          <p:txBody>
            <a:bodyPr wrap="square" rtlCol="0">
              <a:spAutoFit/>
            </a:bodyPr>
            <a:lstStyle/>
            <a:p>
              <a:pPr lvl="0" algn="ctr"/>
              <a:r>
                <a:rPr lang="en-US" sz="1600" i="1" dirty="0">
                  <a:latin typeface="Times New Roman" pitchFamily="18" charset="0"/>
                  <a:cs typeface="Times New Roman" pitchFamily="18" charset="0"/>
                </a:rPr>
                <a:t>e</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a:t>
              </a:r>
              <a:endParaRPr lang="en-US" sz="1600" i="1" dirty="0">
                <a:latin typeface="Times New Roman" pitchFamily="18" charset="0"/>
                <a:cs typeface="Times New Roman" pitchFamily="18" charset="0"/>
              </a:endParaRPr>
            </a:p>
          </p:txBody>
        </p:sp>
        <p:sp>
          <p:nvSpPr>
            <p:cNvPr id="138" name="TextBox 137">
              <a:extLst>
                <a:ext uri="{FF2B5EF4-FFF2-40B4-BE49-F238E27FC236}">
                  <a16:creationId xmlns:a16="http://schemas.microsoft.com/office/drawing/2014/main" id="{4C7623A0-07C8-496B-95C3-DC8E63D343E0}"/>
                </a:ext>
              </a:extLst>
            </p:cNvPr>
            <p:cNvSpPr txBox="1"/>
            <p:nvPr/>
          </p:nvSpPr>
          <p:spPr>
            <a:xfrm>
              <a:off x="6049320" y="4760015"/>
              <a:ext cx="562913" cy="338554"/>
            </a:xfrm>
            <a:prstGeom prst="rect">
              <a:avLst/>
            </a:prstGeom>
            <a:noFill/>
          </p:spPr>
          <p:txBody>
            <a:bodyPr wrap="square" rtlCol="0">
              <a:spAutoFit/>
            </a:bodyPr>
            <a:lstStyle/>
            <a:p>
              <a:pPr algn="ctr"/>
              <a:r>
                <a:rPr lang="en-US" sz="1600" i="1" dirty="0" err="1">
                  <a:effectLst/>
                  <a:latin typeface="Times-Bold"/>
                </a:rPr>
                <a:t>E</a:t>
              </a:r>
              <a:r>
                <a:rPr lang="en-US" sz="1600" i="1" baseline="-25000" dirty="0" err="1">
                  <a:effectLst/>
                  <a:latin typeface="Times-Bold"/>
                </a:rPr>
                <a:t>m</a:t>
              </a:r>
              <a:endParaRPr lang="en-US" sz="1600" b="1" baseline="-25000" dirty="0"/>
            </a:p>
          </p:txBody>
        </p:sp>
        <p:sp>
          <p:nvSpPr>
            <p:cNvPr id="139" name="TextBox 138">
              <a:extLst>
                <a:ext uri="{FF2B5EF4-FFF2-40B4-BE49-F238E27FC236}">
                  <a16:creationId xmlns:a16="http://schemas.microsoft.com/office/drawing/2014/main" id="{B2A98B46-8908-4237-B796-9299401DF97A}"/>
                </a:ext>
              </a:extLst>
            </p:cNvPr>
            <p:cNvSpPr txBox="1"/>
            <p:nvPr/>
          </p:nvSpPr>
          <p:spPr>
            <a:xfrm>
              <a:off x="6313687" y="5075654"/>
              <a:ext cx="739526" cy="338554"/>
            </a:xfrm>
            <a:prstGeom prst="rect">
              <a:avLst/>
            </a:prstGeom>
            <a:noFill/>
          </p:spPr>
          <p:txBody>
            <a:bodyPr wrap="square" rtlCol="0">
              <a:spAutoFit/>
            </a:bodyPr>
            <a:lstStyle/>
            <a:p>
              <a:pPr algn="ctr"/>
              <a:r>
                <a:rPr lang="en-US" sz="1600" dirty="0">
                  <a:effectLst/>
                  <a:latin typeface="Times-Bold"/>
                </a:rPr>
                <a:t>(</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e</a:t>
              </a:r>
              <a:r>
                <a:rPr lang="en-US" sz="1600" dirty="0">
                  <a:effectLst/>
                  <a:latin typeface="Times-Bold"/>
                </a:rPr>
                <a:t>)</a:t>
              </a:r>
              <a:endParaRPr lang="en-US" sz="1600" b="1" baseline="-25000" dirty="0"/>
            </a:p>
          </p:txBody>
        </p:sp>
        <p:sp>
          <p:nvSpPr>
            <p:cNvPr id="140" name="TextBox 139">
              <a:extLst>
                <a:ext uri="{FF2B5EF4-FFF2-40B4-BE49-F238E27FC236}">
                  <a16:creationId xmlns:a16="http://schemas.microsoft.com/office/drawing/2014/main" id="{B911D9A9-F22C-41CC-878E-8661672B079C}"/>
                </a:ext>
              </a:extLst>
            </p:cNvPr>
            <p:cNvSpPr txBox="1"/>
            <p:nvPr/>
          </p:nvSpPr>
          <p:spPr>
            <a:xfrm>
              <a:off x="7077738" y="4877267"/>
              <a:ext cx="836624" cy="338554"/>
            </a:xfrm>
            <a:prstGeom prst="rect">
              <a:avLst/>
            </a:prstGeom>
            <a:noFill/>
          </p:spPr>
          <p:txBody>
            <a:bodyPr wrap="square" rtlCol="0">
              <a:spAutoFit/>
            </a:bodyPr>
            <a:lstStyle/>
            <a:p>
              <a:pPr algn="ctr"/>
              <a:r>
                <a:rPr lang="en-US" sz="1600" dirty="0">
                  <a:effectLst/>
                  <a:latin typeface="Times-Bold"/>
                </a:rPr>
                <a:t>(2</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e</a:t>
              </a:r>
              <a:r>
                <a:rPr lang="en-US" sz="1600" dirty="0">
                  <a:effectLst/>
                  <a:latin typeface="Times-Bold"/>
                </a:rPr>
                <a:t>)</a:t>
              </a:r>
              <a:endParaRPr lang="en-US" sz="1600" b="1" baseline="-25000" dirty="0"/>
            </a:p>
          </p:txBody>
        </p:sp>
      </p:grpSp>
      <p:grpSp>
        <p:nvGrpSpPr>
          <p:cNvPr id="141" name="Group 140">
            <a:extLst>
              <a:ext uri="{FF2B5EF4-FFF2-40B4-BE49-F238E27FC236}">
                <a16:creationId xmlns:a16="http://schemas.microsoft.com/office/drawing/2014/main" id="{3450AF4B-5036-4F56-BD97-929A41EBC35C}"/>
              </a:ext>
            </a:extLst>
          </p:cNvPr>
          <p:cNvGrpSpPr/>
          <p:nvPr/>
        </p:nvGrpSpPr>
        <p:grpSpPr>
          <a:xfrm>
            <a:off x="8026547" y="4707007"/>
            <a:ext cx="3903225" cy="1552537"/>
            <a:chOff x="4011137" y="4760015"/>
            <a:chExt cx="3903225" cy="1552537"/>
          </a:xfrm>
        </p:grpSpPr>
        <p:pic>
          <p:nvPicPr>
            <p:cNvPr id="142" name="Picture 141">
              <a:extLst>
                <a:ext uri="{FF2B5EF4-FFF2-40B4-BE49-F238E27FC236}">
                  <a16:creationId xmlns:a16="http://schemas.microsoft.com/office/drawing/2014/main" id="{A20DC18C-96F5-4CBE-AD39-A483038EB159}"/>
                </a:ext>
              </a:extLst>
            </p:cNvPr>
            <p:cNvPicPr>
              <a:picLocks noChangeAspect="1"/>
            </p:cNvPicPr>
            <p:nvPr/>
          </p:nvPicPr>
          <p:blipFill>
            <a:blip r:embed="rId3"/>
            <a:stretch>
              <a:fillRect/>
            </a:stretch>
          </p:blipFill>
          <p:spPr>
            <a:xfrm>
              <a:off x="4393086" y="4849512"/>
              <a:ext cx="3393008" cy="1463040"/>
            </a:xfrm>
            <a:prstGeom prst="rect">
              <a:avLst/>
            </a:prstGeom>
          </p:spPr>
        </p:pic>
        <p:sp>
          <p:nvSpPr>
            <p:cNvPr id="143" name="TextBox 142">
              <a:extLst>
                <a:ext uri="{FF2B5EF4-FFF2-40B4-BE49-F238E27FC236}">
                  <a16:creationId xmlns:a16="http://schemas.microsoft.com/office/drawing/2014/main" id="{6D9224A4-AEC0-4435-AC96-54CA34251EF9}"/>
                </a:ext>
              </a:extLst>
            </p:cNvPr>
            <p:cNvSpPr txBox="1"/>
            <p:nvPr/>
          </p:nvSpPr>
          <p:spPr>
            <a:xfrm>
              <a:off x="4011137" y="5497965"/>
              <a:ext cx="979021" cy="338554"/>
            </a:xfrm>
            <a:prstGeom prst="rect">
              <a:avLst/>
            </a:prstGeom>
            <a:noFill/>
          </p:spPr>
          <p:txBody>
            <a:bodyPr wrap="square" rtlCol="0">
              <a:spAutoFit/>
            </a:bodyPr>
            <a:lstStyle/>
            <a:p>
              <a:pPr algn="ctr"/>
              <a:r>
                <a:rPr lang="en-US" sz="1600" i="1" dirty="0">
                  <a:effectLst/>
                  <a:latin typeface="Times-Bold"/>
                  <a:sym typeface="Symbol" panose="05050102010706020507" pitchFamily="18" charset="2"/>
                </a:rPr>
                <a:t></a:t>
              </a:r>
              <a:r>
                <a:rPr lang="en-US" sz="1600" i="1" dirty="0" err="1">
                  <a:effectLst/>
                  <a:latin typeface="Times-Bold"/>
                </a:rPr>
                <a:t>I</a:t>
              </a:r>
              <a:r>
                <a:rPr lang="en-US" sz="1600" i="1" baseline="-25000" dirty="0" err="1">
                  <a:effectLst/>
                  <a:latin typeface="Times-Bold"/>
                </a:rPr>
                <a:t>m</a:t>
              </a:r>
              <a:r>
                <a:rPr lang="en-US" sz="1600" i="0" dirty="0" err="1">
                  <a:effectLst/>
                  <a:latin typeface="Times-Bold"/>
                </a:rPr>
                <a:t>sin</a:t>
              </a:r>
              <a:r>
                <a:rPr lang="en-US" sz="1600" i="1" dirty="0" err="1">
                  <a:effectLst/>
                  <a:latin typeface="Times-Bold"/>
                  <a:sym typeface="Symbol" panose="05050102010706020507" pitchFamily="18" charset="2"/>
                </a:rPr>
                <a:t></a:t>
              </a:r>
              <a:r>
                <a:rPr lang="en-US" sz="1600" i="1" baseline="-25000" dirty="0" err="1">
                  <a:effectLst/>
                  <a:latin typeface="Times-Bold"/>
                  <a:sym typeface="Symbol" panose="05050102010706020507" pitchFamily="18" charset="2"/>
                </a:rPr>
                <a:t>i</a:t>
              </a:r>
              <a:endParaRPr lang="en-US" sz="1600" b="1" baseline="-25000" dirty="0"/>
            </a:p>
          </p:txBody>
        </p:sp>
        <p:sp>
          <p:nvSpPr>
            <p:cNvPr id="144" name="TextBox 143">
              <a:extLst>
                <a:ext uri="{FF2B5EF4-FFF2-40B4-BE49-F238E27FC236}">
                  <a16:creationId xmlns:a16="http://schemas.microsoft.com/office/drawing/2014/main" id="{B396FD81-BE96-486D-8262-DF89D732D65F}"/>
                </a:ext>
              </a:extLst>
            </p:cNvPr>
            <p:cNvSpPr txBox="1"/>
            <p:nvPr/>
          </p:nvSpPr>
          <p:spPr>
            <a:xfrm>
              <a:off x="4890351" y="5057115"/>
              <a:ext cx="393264" cy="338554"/>
            </a:xfrm>
            <a:prstGeom prst="rect">
              <a:avLst/>
            </a:prstGeom>
            <a:noFill/>
          </p:spPr>
          <p:txBody>
            <a:bodyPr wrap="square" rtlCol="0">
              <a:spAutoFit/>
            </a:bodyPr>
            <a:lstStyle/>
            <a:p>
              <a:pPr algn="ctr"/>
              <a:r>
                <a:rPr lang="en-US" sz="1600" i="1" dirty="0">
                  <a:solidFill>
                    <a:srgbClr val="0000CC"/>
                  </a:solidFill>
                  <a:effectLst/>
                  <a:latin typeface="Times-Bold"/>
                  <a:sym typeface="Symbol" panose="05050102010706020507" pitchFamily="18" charset="2"/>
                </a:rPr>
                <a:t></a:t>
              </a:r>
              <a:r>
                <a:rPr lang="en-US" sz="1600" i="1" baseline="-25000" dirty="0">
                  <a:solidFill>
                    <a:srgbClr val="0000CC"/>
                  </a:solidFill>
                  <a:effectLst/>
                  <a:latin typeface="Times-Bold"/>
                  <a:sym typeface="Symbol" panose="05050102010706020507" pitchFamily="18" charset="2"/>
                </a:rPr>
                <a:t>i</a:t>
              </a:r>
              <a:endParaRPr lang="en-US" sz="1600" b="1" baseline="-25000" dirty="0">
                <a:solidFill>
                  <a:srgbClr val="0000CC"/>
                </a:solidFill>
              </a:endParaRPr>
            </a:p>
          </p:txBody>
        </p:sp>
        <p:sp>
          <p:nvSpPr>
            <p:cNvPr id="145" name="TextBox 144">
              <a:extLst>
                <a:ext uri="{FF2B5EF4-FFF2-40B4-BE49-F238E27FC236}">
                  <a16:creationId xmlns:a16="http://schemas.microsoft.com/office/drawing/2014/main" id="{AA63F28A-5642-470E-AD61-8B990DB5E8CC}"/>
                </a:ext>
              </a:extLst>
            </p:cNvPr>
            <p:cNvSpPr txBox="1"/>
            <p:nvPr/>
          </p:nvSpPr>
          <p:spPr>
            <a:xfrm>
              <a:off x="4888551" y="4763604"/>
              <a:ext cx="516708" cy="338554"/>
            </a:xfrm>
            <a:prstGeom prst="rect">
              <a:avLst/>
            </a:prstGeom>
            <a:noFill/>
          </p:spPr>
          <p:txBody>
            <a:bodyPr wrap="square" rtlCol="0">
              <a:spAutoFit/>
            </a:bodyPr>
            <a:lstStyle/>
            <a:p>
              <a:pPr lvl="0" algn="ctr"/>
              <a:r>
                <a:rPr lang="en-US" sz="1600" i="1" dirty="0">
                  <a:latin typeface="Times New Roman" pitchFamily="18" charset="0"/>
                  <a:cs typeface="Times New Roman" pitchFamily="18" charset="0"/>
                </a:rPr>
                <a:t>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a:t>
              </a:r>
              <a:endParaRPr lang="en-US" sz="1600" i="1" dirty="0">
                <a:latin typeface="Times New Roman" pitchFamily="18" charset="0"/>
                <a:cs typeface="Times New Roman" pitchFamily="18" charset="0"/>
              </a:endParaRPr>
            </a:p>
          </p:txBody>
        </p:sp>
        <p:sp>
          <p:nvSpPr>
            <p:cNvPr id="146" name="TextBox 145">
              <a:extLst>
                <a:ext uri="{FF2B5EF4-FFF2-40B4-BE49-F238E27FC236}">
                  <a16:creationId xmlns:a16="http://schemas.microsoft.com/office/drawing/2014/main" id="{D62940A9-E60A-41A3-98D5-3ACAC5566C8C}"/>
                </a:ext>
              </a:extLst>
            </p:cNvPr>
            <p:cNvSpPr txBox="1"/>
            <p:nvPr/>
          </p:nvSpPr>
          <p:spPr>
            <a:xfrm>
              <a:off x="6049320" y="4760015"/>
              <a:ext cx="562913" cy="338554"/>
            </a:xfrm>
            <a:prstGeom prst="rect">
              <a:avLst/>
            </a:prstGeom>
            <a:noFill/>
          </p:spPr>
          <p:txBody>
            <a:bodyPr wrap="square" rtlCol="0">
              <a:spAutoFit/>
            </a:bodyPr>
            <a:lstStyle/>
            <a:p>
              <a:pPr algn="ctr"/>
              <a:r>
                <a:rPr lang="en-US" sz="1600" i="1" dirty="0" err="1">
                  <a:effectLst/>
                  <a:latin typeface="Times-Bold"/>
                </a:rPr>
                <a:t>I</a:t>
              </a:r>
              <a:r>
                <a:rPr lang="en-US" sz="1600" i="1" baseline="-25000" dirty="0" err="1">
                  <a:effectLst/>
                  <a:latin typeface="Times-Bold"/>
                </a:rPr>
                <a:t>m</a:t>
              </a:r>
              <a:endParaRPr lang="en-US" sz="1600" b="1" baseline="-25000" dirty="0"/>
            </a:p>
          </p:txBody>
        </p:sp>
        <p:sp>
          <p:nvSpPr>
            <p:cNvPr id="147" name="TextBox 146">
              <a:extLst>
                <a:ext uri="{FF2B5EF4-FFF2-40B4-BE49-F238E27FC236}">
                  <a16:creationId xmlns:a16="http://schemas.microsoft.com/office/drawing/2014/main" id="{6DC84EB9-17D7-4785-B9AB-5E67F1ADC3E1}"/>
                </a:ext>
              </a:extLst>
            </p:cNvPr>
            <p:cNvSpPr txBox="1"/>
            <p:nvPr/>
          </p:nvSpPr>
          <p:spPr>
            <a:xfrm>
              <a:off x="6313687" y="5075654"/>
              <a:ext cx="739526" cy="338554"/>
            </a:xfrm>
            <a:prstGeom prst="rect">
              <a:avLst/>
            </a:prstGeom>
            <a:noFill/>
          </p:spPr>
          <p:txBody>
            <a:bodyPr wrap="square" rtlCol="0">
              <a:spAutoFit/>
            </a:bodyPr>
            <a:lstStyle/>
            <a:p>
              <a:pPr algn="ctr"/>
              <a:r>
                <a:rPr lang="en-US" sz="1600" dirty="0">
                  <a:effectLst/>
                  <a:latin typeface="Times-Bold"/>
                </a:rPr>
                <a:t>(</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i</a:t>
              </a:r>
              <a:r>
                <a:rPr lang="en-US" sz="1600" dirty="0">
                  <a:effectLst/>
                  <a:latin typeface="Times-Bold"/>
                </a:rPr>
                <a:t>)</a:t>
              </a:r>
              <a:endParaRPr lang="en-US" sz="1600" b="1" baseline="-25000" dirty="0"/>
            </a:p>
          </p:txBody>
        </p:sp>
        <p:sp>
          <p:nvSpPr>
            <p:cNvPr id="148" name="TextBox 147">
              <a:extLst>
                <a:ext uri="{FF2B5EF4-FFF2-40B4-BE49-F238E27FC236}">
                  <a16:creationId xmlns:a16="http://schemas.microsoft.com/office/drawing/2014/main" id="{A9841C23-1A29-4345-A9E7-7B807204C95D}"/>
                </a:ext>
              </a:extLst>
            </p:cNvPr>
            <p:cNvSpPr txBox="1"/>
            <p:nvPr/>
          </p:nvSpPr>
          <p:spPr>
            <a:xfrm>
              <a:off x="7077738" y="4877267"/>
              <a:ext cx="836624" cy="338554"/>
            </a:xfrm>
            <a:prstGeom prst="rect">
              <a:avLst/>
            </a:prstGeom>
            <a:noFill/>
          </p:spPr>
          <p:txBody>
            <a:bodyPr wrap="square" rtlCol="0">
              <a:spAutoFit/>
            </a:bodyPr>
            <a:lstStyle/>
            <a:p>
              <a:pPr algn="ctr"/>
              <a:r>
                <a:rPr lang="en-US" sz="1600" dirty="0">
                  <a:effectLst/>
                  <a:latin typeface="Times-Bold"/>
                </a:rPr>
                <a:t>(2</a:t>
              </a:r>
              <a:r>
                <a:rPr lang="en-US" sz="1600" dirty="0">
                  <a:effectLst/>
                  <a:latin typeface="Times-Bold"/>
                  <a:sym typeface="Symbol" panose="05050102010706020507" pitchFamily="18" charset="2"/>
                </a:rPr>
                <a:t>+</a:t>
              </a:r>
              <a:r>
                <a:rPr lang="en-US" sz="1600" i="1" dirty="0">
                  <a:effectLst/>
                  <a:latin typeface="Times-Bold"/>
                  <a:sym typeface="Symbol" panose="05050102010706020507" pitchFamily="18" charset="2"/>
                </a:rPr>
                <a:t></a:t>
              </a:r>
              <a:r>
                <a:rPr lang="en-US" sz="1600" i="1" baseline="-25000" dirty="0">
                  <a:effectLst/>
                  <a:latin typeface="Times-Bold"/>
                  <a:sym typeface="Symbol" panose="05050102010706020507" pitchFamily="18" charset="2"/>
                </a:rPr>
                <a:t>i</a:t>
              </a:r>
              <a:r>
                <a:rPr lang="en-US" sz="1600" dirty="0">
                  <a:effectLst/>
                  <a:latin typeface="Times-Bold"/>
                </a:rPr>
                <a:t>)</a:t>
              </a:r>
              <a:endParaRPr lang="en-US" sz="1600" b="1" baseline="-25000" dirty="0"/>
            </a:p>
          </p:txBody>
        </p:sp>
      </p:grpSp>
    </p:spTree>
    <p:extLst>
      <p:ext uri="{BB962C8B-B14F-4D97-AF65-F5344CB8AC3E}">
        <p14:creationId xmlns:p14="http://schemas.microsoft.com/office/powerpoint/2010/main" val="59274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wipe(left)">
                                      <p:cBhvr>
                                        <p:cTn id="11" dur="500"/>
                                        <p:tgtEl>
                                          <p:spTgt spid="10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left)">
                                      <p:cBhvr>
                                        <p:cTn id="15" dur="500"/>
                                        <p:tgtEl>
                                          <p:spTgt spid="10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left)">
                                      <p:cBhvr>
                                        <p:cTn id="27" dur="500"/>
                                        <p:tgtEl>
                                          <p:spTgt spid="10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wipe(left)">
                                      <p:cBhvr>
                                        <p:cTn id="35" dur="500"/>
                                        <p:tgtEl>
                                          <p:spTgt spid="11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left)">
                                      <p:cBhvr>
                                        <p:cTn id="39" dur="500"/>
                                        <p:tgtEl>
                                          <p:spTgt spid="114"/>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left)">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wipe(left)">
                                      <p:cBhvr>
                                        <p:cTn id="48" dur="500"/>
                                        <p:tgtEl>
                                          <p:spTgt spid="123"/>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33"/>
                                        </p:tgtEl>
                                        <p:attrNameLst>
                                          <p:attrName>style.visibility</p:attrName>
                                        </p:attrNameLst>
                                      </p:cBhvr>
                                      <p:to>
                                        <p:strVal val="visible"/>
                                      </p:to>
                                    </p:set>
                                    <p:animEffect transition="in" filter="wipe(left)">
                                      <p:cBhvr>
                                        <p:cTn id="52" dur="500"/>
                                        <p:tgtEl>
                                          <p:spTgt spid="133"/>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wipe(left)">
                                      <p:cBhvr>
                                        <p:cTn id="56" dur="500"/>
                                        <p:tgtEl>
                                          <p:spTgt spid="125"/>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childTnLst>
                          </p:cTn>
                        </p:par>
                        <p:par>
                          <p:cTn id="61" fill="hold">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wipe(left)">
                                      <p:cBhvr>
                                        <p:cTn id="64" dur="500"/>
                                        <p:tgtEl>
                                          <p:spTgt spid="124"/>
                                        </p:tgtEl>
                                      </p:cBhvr>
                                    </p:animEffect>
                                  </p:childTnLst>
                                </p:cTn>
                              </p:par>
                            </p:childTnLst>
                          </p:cTn>
                        </p:par>
                        <p:par>
                          <p:cTn id="65" fill="hold">
                            <p:stCondLst>
                              <p:cond delay="3000"/>
                            </p:stCondLst>
                            <p:childTnLst>
                              <p:par>
                                <p:cTn id="66" presetID="22" presetClass="entr" presetSubtype="8" fill="hold" nodeType="afterEffect">
                                  <p:stCondLst>
                                    <p:cond delay="0"/>
                                  </p:stCondLst>
                                  <p:childTnLst>
                                    <p:set>
                                      <p:cBhvr>
                                        <p:cTn id="67" dur="1" fill="hold">
                                          <p:stCondLst>
                                            <p:cond delay="0"/>
                                          </p:stCondLst>
                                        </p:cTn>
                                        <p:tgtEl>
                                          <p:spTgt spid="141"/>
                                        </p:tgtEl>
                                        <p:attrNameLst>
                                          <p:attrName>style.visibility</p:attrName>
                                        </p:attrNameLst>
                                      </p:cBhvr>
                                      <p:to>
                                        <p:strVal val="visible"/>
                                      </p:to>
                                    </p:set>
                                    <p:animEffect transition="in" filter="wipe(left)">
                                      <p:cBhvr>
                                        <p:cTn id="68" dur="500"/>
                                        <p:tgtEl>
                                          <p:spTgt spid="141"/>
                                        </p:tgtEl>
                                      </p:cBhvr>
                                    </p:animEffect>
                                  </p:childTnLst>
                                </p:cTn>
                              </p:par>
                            </p:childTnLst>
                          </p:cTn>
                        </p:par>
                        <p:par>
                          <p:cTn id="69" fill="hold">
                            <p:stCondLst>
                              <p:cond delay="3500"/>
                            </p:stCondLst>
                            <p:childTnLst>
                              <p:par>
                                <p:cTn id="70" presetID="22" presetClass="entr" presetSubtype="8" fill="hold" grpId="0" nodeType="afterEffect">
                                  <p:stCondLst>
                                    <p:cond delay="0"/>
                                  </p:stCondLst>
                                  <p:childTnLst>
                                    <p:set>
                                      <p:cBhvr>
                                        <p:cTn id="71" dur="1" fill="hold">
                                          <p:stCondLst>
                                            <p:cond delay="0"/>
                                          </p:stCondLst>
                                        </p:cTn>
                                        <p:tgtEl>
                                          <p:spTgt spid="126"/>
                                        </p:tgtEl>
                                        <p:attrNameLst>
                                          <p:attrName>style.visibility</p:attrName>
                                        </p:attrNameLst>
                                      </p:cBhvr>
                                      <p:to>
                                        <p:strVal val="visible"/>
                                      </p:to>
                                    </p:set>
                                    <p:animEffect transition="in" filter="wipe(left)">
                                      <p:cBhvr>
                                        <p:cTn id="7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P spid="114" grpId="0"/>
      <p:bldP spid="123" grpId="0" animBg="1"/>
      <p:bldP spid="124" grpId="0"/>
      <p:bldP spid="125" grpId="0"/>
      <p:bldP spid="1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18</a:t>
            </a:fld>
            <a:endParaRPr lang="en-US" sz="2000" b="1" dirty="0">
              <a:solidFill>
                <a:schemeClr val="bg1"/>
              </a:solidFill>
              <a:latin typeface="Times New Roman" pitchFamily="18" charset="0"/>
              <a:cs typeface="Times New Roman" pitchFamily="18" charset="0"/>
            </a:endParaRPr>
          </a:p>
        </p:txBody>
      </p:sp>
      <p:sp>
        <p:nvSpPr>
          <p:cNvPr id="28" name="Rectangle 27">
            <a:extLst>
              <a:ext uri="{FF2B5EF4-FFF2-40B4-BE49-F238E27FC236}">
                <a16:creationId xmlns:a16="http://schemas.microsoft.com/office/drawing/2014/main" id="{36ADA4E2-FFA1-494C-B73B-C441C8FE68EB}"/>
              </a:ext>
            </a:extLst>
          </p:cNvPr>
          <p:cNvSpPr/>
          <p:nvPr/>
        </p:nvSpPr>
        <p:spPr>
          <a:xfrm>
            <a:off x="3220281" y="77757"/>
            <a:ext cx="5194850" cy="438582"/>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2400" b="1" dirty="0">
                <a:solidFill>
                  <a:srgbClr val="0000CC"/>
                </a:solidFill>
                <a:latin typeface="Times New Roman" panose="02020603050405020304" pitchFamily="18" charset="0"/>
                <a:cs typeface="Times New Roman" panose="02020603050405020304" pitchFamily="18" charset="0"/>
              </a:rPr>
              <a:t>Phase Angle and Initial Angle</a:t>
            </a:r>
            <a:endParaRPr lang="en-US" sz="24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05" name="TextBox 104">
            <a:extLst>
              <a:ext uri="{FF2B5EF4-FFF2-40B4-BE49-F238E27FC236}">
                <a16:creationId xmlns:a16="http://schemas.microsoft.com/office/drawing/2014/main" id="{BE4AF22E-DD0C-4782-81EC-41D735861B1C}"/>
              </a:ext>
            </a:extLst>
          </p:cNvPr>
          <p:cNvSpPr txBox="1"/>
          <p:nvPr/>
        </p:nvSpPr>
        <p:spPr>
          <a:xfrm>
            <a:off x="185533" y="1391109"/>
            <a:ext cx="4519740" cy="1231106"/>
          </a:xfrm>
          <a:prstGeom prst="rect">
            <a:avLst/>
          </a:prstGeom>
          <a:noFill/>
        </p:spPr>
        <p:txBody>
          <a:bodyPr wrap="square" rtlCol="0">
            <a:spAutoFit/>
          </a:bodyPr>
          <a:lstStyle/>
          <a:p>
            <a:pPr lvl="0" algn="just">
              <a:spcAft>
                <a:spcPts val="1200"/>
              </a:spcAft>
            </a:pP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rPr>
              <a:t>)  V</a:t>
            </a:r>
          </a:p>
          <a:p>
            <a:pPr lvl="0" algn="just">
              <a:spcAft>
                <a:spcPts val="1200"/>
              </a:spcAft>
            </a:pP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rPr>
              <a:t>) V =  </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rPr>
              <a:t>)  V</a:t>
            </a:r>
          </a:p>
          <a:p>
            <a:pPr lvl="0" algn="just">
              <a:spcAft>
                <a:spcPts val="1200"/>
              </a:spcAft>
            </a:pP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rPr>
              <a:t>) A =  </a:t>
            </a:r>
            <a:r>
              <a:rPr lang="en-US" i="1" dirty="0" err="1">
                <a:latin typeface="Times New Roman" pitchFamily="18" charset="0"/>
                <a:cs typeface="Times New Roman" pitchFamily="18" charset="0"/>
              </a:rPr>
              <a:t>I</a:t>
            </a:r>
            <a:r>
              <a:rPr lang="en-US" i="1" baseline="-25000" dirty="0" err="1">
                <a:latin typeface="Times New Roman" pitchFamily="18" charset="0"/>
                <a:cs typeface="Times New Roman" pitchFamily="18" charset="0"/>
              </a:rPr>
              <a:t>m</a:t>
            </a:r>
            <a:r>
              <a:rPr lang="en-US" dirty="0" err="1">
                <a:latin typeface="Times New Roman" pitchFamily="18" charset="0"/>
                <a:cs typeface="Times New Roman" pitchFamily="18" charset="0"/>
              </a:rPr>
              <a:t>sin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sp>
        <p:nvSpPr>
          <p:cNvPr id="63" name="TextBox 62">
            <a:extLst>
              <a:ext uri="{FF2B5EF4-FFF2-40B4-BE49-F238E27FC236}">
                <a16:creationId xmlns:a16="http://schemas.microsoft.com/office/drawing/2014/main" id="{2F61C768-8D69-4B92-931F-B65C3A71EF4F}"/>
              </a:ext>
            </a:extLst>
          </p:cNvPr>
          <p:cNvSpPr txBox="1"/>
          <p:nvPr/>
        </p:nvSpPr>
        <p:spPr>
          <a:xfrm>
            <a:off x="216161" y="729302"/>
            <a:ext cx="4700396" cy="646331"/>
          </a:xfrm>
          <a:prstGeom prst="rect">
            <a:avLst/>
          </a:prstGeom>
          <a:solidFill>
            <a:schemeClr val="bg1"/>
          </a:solidFill>
        </p:spPr>
        <p:txBody>
          <a:bodyPr wrap="square" rtlCol="0">
            <a:spAutoFit/>
          </a:bodyPr>
          <a:lstStyle/>
          <a:p>
            <a:pPr lvl="0" algn="just"/>
            <a:r>
              <a:rPr lang="en-US" dirty="0"/>
              <a:t>In generally, the instantaneous or time domain equation can be written as follows:</a:t>
            </a:r>
            <a:endParaRPr lang="en-US" sz="2000" i="1" dirty="0">
              <a:latin typeface="Times New Roman" pitchFamily="18" charset="0"/>
              <a:cs typeface="Times New Roman" pitchFamily="18" charset="0"/>
            </a:endParaRPr>
          </a:p>
        </p:txBody>
      </p:sp>
      <p:cxnSp>
        <p:nvCxnSpPr>
          <p:cNvPr id="64" name="Straight Connector 63">
            <a:extLst>
              <a:ext uri="{FF2B5EF4-FFF2-40B4-BE49-F238E27FC236}">
                <a16:creationId xmlns:a16="http://schemas.microsoft.com/office/drawing/2014/main" id="{3859DA80-4667-4D3A-B855-DB51F972819D}"/>
              </a:ext>
            </a:extLst>
          </p:cNvPr>
          <p:cNvCxnSpPr/>
          <p:nvPr/>
        </p:nvCxnSpPr>
        <p:spPr>
          <a:xfrm>
            <a:off x="5124464" y="516339"/>
            <a:ext cx="0" cy="594360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BC395-C501-441A-98DE-6C3F8E364F8D}"/>
              </a:ext>
            </a:extLst>
          </p:cNvPr>
          <p:cNvSpPr txBox="1"/>
          <p:nvPr/>
        </p:nvSpPr>
        <p:spPr>
          <a:xfrm>
            <a:off x="304801" y="2755235"/>
            <a:ext cx="3872205"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dirty="0"/>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dirty="0"/>
              <a:t> and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dirty="0"/>
              <a:t> are called phase angle.</a:t>
            </a:r>
            <a:endParaRPr lang="en-US" sz="2000" i="1" dirty="0">
              <a:latin typeface="Times New Roman" pitchFamily="18" charset="0"/>
              <a:cs typeface="Times New Roman" pitchFamily="18" charset="0"/>
            </a:endParaRPr>
          </a:p>
        </p:txBody>
      </p:sp>
      <p:sp>
        <p:nvSpPr>
          <p:cNvPr id="66" name="TextBox 65">
            <a:extLst>
              <a:ext uri="{FF2B5EF4-FFF2-40B4-BE49-F238E27FC236}">
                <a16:creationId xmlns:a16="http://schemas.microsoft.com/office/drawing/2014/main" id="{69150BA9-F039-48BF-AC22-300E478A22ED}"/>
              </a:ext>
            </a:extLst>
          </p:cNvPr>
          <p:cNvSpPr txBox="1"/>
          <p:nvPr/>
        </p:nvSpPr>
        <p:spPr>
          <a:xfrm>
            <a:off x="185532" y="3708160"/>
            <a:ext cx="4700396" cy="1985159"/>
          </a:xfrm>
          <a:prstGeom prst="rect">
            <a:avLst/>
          </a:prstGeom>
          <a:noFill/>
        </p:spPr>
        <p:txBody>
          <a:bodyPr wrap="square" rtlCol="0">
            <a:spAutoFit/>
          </a:bodyPr>
          <a:lstStyle/>
          <a:p>
            <a:pPr lvl="0" algn="just">
              <a:spcAft>
                <a:spcPts val="600"/>
              </a:spcAft>
            </a:pPr>
            <a:r>
              <a:rPr lang="en-US" b="1" dirty="0">
                <a:solidFill>
                  <a:srgbClr val="FF0000"/>
                </a:solidFill>
              </a:rPr>
              <a:t>Initial Angle</a:t>
            </a:r>
            <a:r>
              <a:rPr lang="en-US" dirty="0"/>
              <a:t>: The angle from which a waveform started with a </a:t>
            </a:r>
            <a:r>
              <a:rPr lang="en-US" i="1" dirty="0"/>
              <a:t>positive-going </a:t>
            </a:r>
            <a:r>
              <a:rPr lang="en-US" dirty="0"/>
              <a:t>(increasing with time) slope is called initial angle.</a:t>
            </a:r>
          </a:p>
          <a:p>
            <a:pPr lvl="0" algn="ctr">
              <a:spcAft>
                <a:spcPts val="600"/>
              </a:spcAft>
            </a:pPr>
            <a:r>
              <a:rPr lang="en-US" b="1" dirty="0">
                <a:solidFill>
                  <a:srgbClr val="0000CC"/>
                </a:solidFill>
              </a:rPr>
              <a:t>Initial Angle</a:t>
            </a:r>
            <a:r>
              <a:rPr lang="en-US" b="1" i="1" dirty="0">
                <a:solidFill>
                  <a:srgbClr val="0000CC"/>
                </a:solidFill>
                <a:cs typeface="Times New Roman" pitchFamily="18" charset="0"/>
              </a:rPr>
              <a:t> = </a:t>
            </a:r>
            <a:r>
              <a:rPr lang="en-US" b="1" i="1" dirty="0">
                <a:solidFill>
                  <a:srgbClr val="0000CC"/>
                </a:solidFill>
                <a:cs typeface="Times New Roman" pitchFamily="18" charset="0"/>
                <a:sym typeface="Symbol" panose="05050102010706020507" pitchFamily="18" charset="2"/>
              </a:rPr>
              <a:t></a:t>
            </a:r>
            <a:r>
              <a:rPr lang="en-US" b="1" i="1" dirty="0">
                <a:solidFill>
                  <a:srgbClr val="0000CC"/>
                </a:solidFill>
                <a:cs typeface="Times New Roman" pitchFamily="18" charset="0"/>
              </a:rPr>
              <a:t> </a:t>
            </a:r>
            <a:r>
              <a:rPr lang="en-US" b="1" dirty="0">
                <a:solidFill>
                  <a:srgbClr val="0000CC"/>
                </a:solidFill>
                <a:cs typeface="Times New Roman" pitchFamily="18" charset="0"/>
              </a:rPr>
              <a:t>Phase Angle</a:t>
            </a:r>
            <a:endParaRPr lang="en-US" b="1" i="1" dirty="0">
              <a:solidFill>
                <a:srgbClr val="0000CC"/>
              </a:solidFill>
              <a:cs typeface="Times New Roman" pitchFamily="18" charset="0"/>
            </a:endParaRPr>
          </a:p>
          <a:p>
            <a:pPr lvl="0" algn="just">
              <a:spcAft>
                <a:spcPts val="600"/>
              </a:spcAft>
            </a:pP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 </a:t>
            </a:r>
            <a:r>
              <a:rPr lang="en-US" i="1" baseline="-25000" dirty="0">
                <a:latin typeface="Times New Roman" pitchFamily="18" charset="0"/>
                <a:cs typeface="Times New Roman" pitchFamily="18" charset="0"/>
                <a:sym typeface="Symbol" panose="05050102010706020507" pitchFamily="18" charset="2"/>
              </a:rPr>
              <a:t>e</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 </a:t>
            </a:r>
            <a:r>
              <a:rPr lang="en-US" i="1" baseline="-25000" dirty="0">
                <a:latin typeface="Times New Roman" pitchFamily="18" charset="0"/>
                <a:cs typeface="Times New Roman" pitchFamily="18" charset="0"/>
                <a:sym typeface="Symbol" panose="05050102010706020507" pitchFamily="18" charset="2"/>
              </a:rPr>
              <a:t>v</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 </a:t>
            </a:r>
            <a:r>
              <a:rPr lang="en-US" i="1" baseline="-25000" dirty="0">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sym typeface="Symbol" panose="05050102010706020507" pitchFamily="18" charset="2"/>
              </a:rPr>
              <a:t>; </a:t>
            </a:r>
          </a:p>
          <a:p>
            <a:pPr lvl="0" algn="just">
              <a:spcAft>
                <a:spcPts val="600"/>
              </a:spcAft>
            </a:pPr>
            <a:r>
              <a:rPr lang="en-US" dirty="0">
                <a:latin typeface="Times New Roman" pitchFamily="18" charset="0"/>
                <a:cs typeface="Times New Roman" pitchFamily="18" charset="0"/>
                <a:sym typeface="Symbol" panose="05050102010706020507" pitchFamily="18" charset="2"/>
              </a:rPr>
              <a:t>where,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dirty="0"/>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dirty="0"/>
              <a:t> and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baseline="-25000" dirty="0">
                <a:latin typeface="Times New Roman" pitchFamily="18" charset="0"/>
                <a:cs typeface="Times New Roman" pitchFamily="18" charset="0"/>
                <a:sym typeface="Symbol" panose="05050102010706020507" pitchFamily="18" charset="2"/>
              </a:rPr>
              <a:t>0</a:t>
            </a:r>
            <a:r>
              <a:rPr lang="en-US" dirty="0"/>
              <a:t> are initial angle.</a:t>
            </a:r>
            <a:endParaRPr lang="en-US" b="1" dirty="0">
              <a:solidFill>
                <a:srgbClr val="0000CC"/>
              </a:solidFill>
              <a:cs typeface="Times New Roman" pitchFamily="18" charset="0"/>
              <a:sym typeface="Symbol" panose="05050102010706020507" pitchFamily="18" charset="2"/>
            </a:endParaRPr>
          </a:p>
        </p:txBody>
      </p:sp>
      <p:sp>
        <p:nvSpPr>
          <p:cNvPr id="9" name="TextBox 8">
            <a:extLst>
              <a:ext uri="{FF2B5EF4-FFF2-40B4-BE49-F238E27FC236}">
                <a16:creationId xmlns:a16="http://schemas.microsoft.com/office/drawing/2014/main" id="{90E9E266-2F7D-47AE-9964-7EA23A6CB346}"/>
              </a:ext>
            </a:extLst>
          </p:cNvPr>
          <p:cNvSpPr txBox="1"/>
          <p:nvPr/>
        </p:nvSpPr>
        <p:spPr>
          <a:xfrm>
            <a:off x="5172328" y="663351"/>
            <a:ext cx="6357059" cy="707886"/>
          </a:xfrm>
          <a:prstGeom prst="rect">
            <a:avLst/>
          </a:prstGeom>
          <a:noFill/>
        </p:spPr>
        <p:txBody>
          <a:bodyPr wrap="square" rtlCol="0">
            <a:spAutoFit/>
          </a:bodyPr>
          <a:lstStyle/>
          <a:p>
            <a:pPr lvl="0" algn="just">
              <a:spcAft>
                <a:spcPts val="1200"/>
              </a:spcAft>
            </a:pPr>
            <a:r>
              <a:rPr lang="en-US" sz="2000" b="1" dirty="0">
                <a:solidFill>
                  <a:srgbClr val="FF0000"/>
                </a:solidFill>
              </a:rPr>
              <a:t>Remember</a:t>
            </a:r>
            <a:r>
              <a:rPr lang="en-US" sz="2000" dirty="0"/>
              <a:t>: To identify the phase angle from an equation, at first +cos, </a:t>
            </a:r>
            <a:r>
              <a:rPr lang="en-US" sz="2000" dirty="0">
                <a:latin typeface="Times New Roman" pitchFamily="18" charset="0"/>
                <a:cs typeface="Times New Roman" pitchFamily="18" charset="0"/>
                <a:sym typeface="Symbol" panose="05050102010706020507" pitchFamily="18" charset="2"/>
              </a:rPr>
              <a:t> </a:t>
            </a:r>
            <a:r>
              <a:rPr lang="en-US" sz="2000" dirty="0"/>
              <a:t>cos and </a:t>
            </a:r>
            <a:r>
              <a:rPr lang="en-US" sz="2000" dirty="0">
                <a:latin typeface="Times New Roman" pitchFamily="18" charset="0"/>
                <a:cs typeface="Times New Roman" pitchFamily="18" charset="0"/>
                <a:sym typeface="Symbol" panose="05050102010706020507" pitchFamily="18" charset="2"/>
              </a:rPr>
              <a:t> </a:t>
            </a:r>
            <a:r>
              <a:rPr lang="en-US" sz="2000" dirty="0"/>
              <a:t>sin convert to +sin.</a:t>
            </a:r>
            <a:endParaRPr lang="en-US" sz="2000" b="1" dirty="0">
              <a:solidFill>
                <a:srgbClr val="0000CC"/>
              </a:solidFill>
              <a:cs typeface="Times New Roman" pitchFamily="18" charset="0"/>
              <a:sym typeface="Symbol" panose="05050102010706020507" pitchFamily="18" charset="2"/>
            </a:endParaRPr>
          </a:p>
        </p:txBody>
      </p:sp>
      <p:sp>
        <p:nvSpPr>
          <p:cNvPr id="36" name="TextBox 35">
            <a:extLst>
              <a:ext uri="{FF2B5EF4-FFF2-40B4-BE49-F238E27FC236}">
                <a16:creationId xmlns:a16="http://schemas.microsoft.com/office/drawing/2014/main" id="{E5B67956-0BCE-448F-957A-46C4D3B056EE}"/>
              </a:ext>
            </a:extLst>
          </p:cNvPr>
          <p:cNvSpPr txBox="1"/>
          <p:nvPr/>
        </p:nvSpPr>
        <p:spPr>
          <a:xfrm>
            <a:off x="5223179" y="1673404"/>
            <a:ext cx="6458082" cy="101566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If the waveform is given as </a:t>
            </a:r>
            <a:r>
              <a:rPr lang="en-US" sz="2000" b="1" dirty="0">
                <a:solidFill>
                  <a:srgbClr val="0000CC"/>
                </a:solidFill>
                <a:latin typeface="Times New Roman" pitchFamily="18" charset="0"/>
                <a:cs typeface="Times New Roman" pitchFamily="18" charset="0"/>
              </a:rPr>
              <a:t>cos</a:t>
            </a:r>
            <a:r>
              <a:rPr lang="en-US" sz="2000" b="1" i="1" dirty="0">
                <a:solidFill>
                  <a:srgbClr val="0000CC"/>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a:t>
            </a:r>
            <a:r>
              <a:rPr lang="en-US" sz="2000" b="1" dirty="0">
                <a:solidFill>
                  <a:srgbClr val="0000CC"/>
                </a:solidFill>
                <a:latin typeface="Times New Roman" pitchFamily="18" charset="0"/>
                <a:cs typeface="Times New Roman" pitchFamily="18" charset="0"/>
                <a:sym typeface="Symbol" panose="05050102010706020507" pitchFamily="18" charset="2"/>
              </a:rPr>
              <a:t></a:t>
            </a:r>
            <a:r>
              <a:rPr lang="en-US" sz="2000" b="1" dirty="0">
                <a:solidFill>
                  <a:srgbClr val="0000CC"/>
                </a:solidFill>
                <a:latin typeface="Times New Roman" pitchFamily="18" charset="0"/>
                <a:cs typeface="Times New Roman" pitchFamily="18" charset="0"/>
              </a:rPr>
              <a:t>cos</a:t>
            </a:r>
            <a:r>
              <a:rPr lang="en-US" sz="2000" b="1" i="1" dirty="0">
                <a:solidFill>
                  <a:srgbClr val="0000CC"/>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and </a:t>
            </a:r>
            <a:r>
              <a:rPr lang="en-US" sz="2000" b="1" dirty="0">
                <a:solidFill>
                  <a:srgbClr val="0000CC"/>
                </a:solidFill>
                <a:latin typeface="Times New Roman" pitchFamily="18" charset="0"/>
                <a:cs typeface="Times New Roman" pitchFamily="18" charset="0"/>
                <a:sym typeface="Symbol" panose="05050102010706020507" pitchFamily="18" charset="2"/>
              </a:rPr>
              <a:t></a:t>
            </a:r>
            <a:r>
              <a:rPr lang="en-US" sz="2000" b="1" dirty="0">
                <a:solidFill>
                  <a:srgbClr val="0000CC"/>
                </a:solidFill>
                <a:latin typeface="Times New Roman" pitchFamily="18" charset="0"/>
                <a:cs typeface="Times New Roman" pitchFamily="18" charset="0"/>
              </a:rPr>
              <a:t>sin</a:t>
            </a:r>
            <a:r>
              <a:rPr lang="en-US" sz="2000" b="1" i="1" dirty="0">
                <a:solidFill>
                  <a:srgbClr val="0000CC"/>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must be convert to</a:t>
            </a:r>
            <a:r>
              <a:rPr lang="en-US" sz="2000" dirty="0">
                <a:latin typeface="Times New Roman" pitchFamily="18" charset="0"/>
                <a:cs typeface="Times New Roman" pitchFamily="18" charset="0"/>
              </a:rPr>
              <a:t> positive sine wave that means </a:t>
            </a:r>
            <a:r>
              <a:rPr lang="en-US" sz="2000" b="1" dirty="0">
                <a:solidFill>
                  <a:srgbClr val="FF0000"/>
                </a:solidFill>
                <a:latin typeface="Times New Roman" pitchFamily="18" charset="0"/>
                <a:cs typeface="Times New Roman" pitchFamily="18" charset="0"/>
                <a:sym typeface="Symbol" panose="05050102010706020507" pitchFamily="18" charset="2"/>
              </a:rPr>
              <a:t>s</a:t>
            </a:r>
            <a:r>
              <a:rPr lang="en-US" sz="2000" b="1" dirty="0">
                <a:solidFill>
                  <a:srgbClr val="FF0000"/>
                </a:solidFill>
                <a:latin typeface="Times New Roman" pitchFamily="18" charset="0"/>
                <a:cs typeface="Times New Roman" pitchFamily="18" charset="0"/>
              </a:rPr>
              <a:t>in</a:t>
            </a:r>
            <a:r>
              <a:rPr lang="en-US" sz="2000" b="1" i="1" dirty="0">
                <a:solidFill>
                  <a:srgbClr val="FF0000"/>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using the following relation</a:t>
            </a:r>
            <a:r>
              <a:rPr lang="en-US" sz="2000" dirty="0">
                <a:latin typeface="Times New Roman" pitchFamily="18" charset="0"/>
                <a:cs typeface="Times New Roman" pitchFamily="18" charset="0"/>
              </a:rPr>
              <a:t>s:</a:t>
            </a:r>
            <a:endParaRPr lang="en-US" sz="2000" dirty="0">
              <a:solidFill>
                <a:srgbClr val="CC3300"/>
              </a:solidFill>
              <a:latin typeface="Times New Roman" pitchFamily="18" charset="0"/>
              <a:cs typeface="Times New Roman" pitchFamily="18" charset="0"/>
            </a:endParaRPr>
          </a:p>
        </p:txBody>
      </p:sp>
      <p:sp>
        <p:nvSpPr>
          <p:cNvPr id="37" name="TextBox 36">
            <a:extLst>
              <a:ext uri="{FF2B5EF4-FFF2-40B4-BE49-F238E27FC236}">
                <a16:creationId xmlns:a16="http://schemas.microsoft.com/office/drawing/2014/main" id="{4D7F88EF-84AC-4C63-A44E-73E492B3F397}"/>
              </a:ext>
            </a:extLst>
          </p:cNvPr>
          <p:cNvSpPr txBox="1"/>
          <p:nvPr/>
        </p:nvSpPr>
        <p:spPr>
          <a:xfrm>
            <a:off x="6815466" y="2837034"/>
            <a:ext cx="2889558" cy="1015663"/>
          </a:xfrm>
          <a:prstGeom prst="rect">
            <a:avLst/>
          </a:prstGeom>
          <a:noFill/>
        </p:spPr>
        <p:txBody>
          <a:bodyPr wrap="square" rtlCol="0">
            <a:spAutoFit/>
          </a:bodyPr>
          <a:lstStyle/>
          <a:p>
            <a:pPr algn="just"/>
            <a:r>
              <a:rPr lang="en-US" sz="2000" b="1" dirty="0">
                <a:solidFill>
                  <a:srgbClr val="0000CC"/>
                </a:solidFill>
                <a:latin typeface="Times New Roman" pitchFamily="18" charset="0"/>
                <a:cs typeface="Times New Roman" pitchFamily="18" charset="0"/>
                <a:sym typeface="Symbol" panose="05050102010706020507" pitchFamily="18" charset="2"/>
              </a:rPr>
              <a:t>cos</a:t>
            </a:r>
            <a:r>
              <a:rPr lang="en-US" sz="2000" b="1" i="1" dirty="0">
                <a:solidFill>
                  <a:srgbClr val="0000CC"/>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 </a:t>
            </a:r>
            <a:r>
              <a:rPr lang="en-US" sz="2000" b="1" dirty="0">
                <a:solidFill>
                  <a:srgbClr val="FF0000"/>
                </a:solidFill>
                <a:latin typeface="Times New Roman" pitchFamily="18" charset="0"/>
                <a:cs typeface="Times New Roman" pitchFamily="18" charset="0"/>
                <a:sym typeface="Symbol" panose="05050102010706020507" pitchFamily="18" charset="2"/>
              </a:rPr>
              <a:t>sin</a:t>
            </a:r>
            <a:r>
              <a:rPr lang="en-US" sz="2000" dirty="0">
                <a:latin typeface="Times New Roman" pitchFamily="18" charset="0"/>
                <a:cs typeface="Times New Roman" pitchFamily="18" charset="0"/>
                <a:sym typeface="Symbol" panose="05050102010706020507" pitchFamily="18" charset="2"/>
              </a:rPr>
              <a:t>(</a:t>
            </a:r>
            <a:r>
              <a:rPr lang="en-US" sz="2000" b="1" i="1" dirty="0">
                <a:solidFill>
                  <a:srgbClr val="FF0000"/>
                </a:solidFill>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+ 90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p>
          <a:p>
            <a:pPr algn="just"/>
            <a:r>
              <a:rPr lang="en-US" sz="2000" b="1" dirty="0">
                <a:solidFill>
                  <a:srgbClr val="0000CC"/>
                </a:solidFill>
                <a:latin typeface="Times New Roman" pitchFamily="18" charset="0"/>
                <a:cs typeface="Times New Roman" pitchFamily="18" charset="0"/>
                <a:sym typeface="Symbol" panose="05050102010706020507" pitchFamily="18" charset="2"/>
              </a:rPr>
              <a:t> cos</a:t>
            </a:r>
            <a:r>
              <a:rPr lang="en-US" sz="2000" b="1" i="1" dirty="0">
                <a:solidFill>
                  <a:srgbClr val="0000CC"/>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 </a:t>
            </a:r>
            <a:r>
              <a:rPr lang="en-US" sz="2000" b="1" dirty="0">
                <a:solidFill>
                  <a:srgbClr val="FF0000"/>
                </a:solidFill>
                <a:latin typeface="Times New Roman" pitchFamily="18" charset="0"/>
                <a:cs typeface="Times New Roman" pitchFamily="18" charset="0"/>
                <a:sym typeface="Symbol" panose="05050102010706020507" pitchFamily="18" charset="2"/>
              </a:rPr>
              <a:t>sin</a:t>
            </a:r>
            <a:r>
              <a:rPr lang="en-US" sz="2000" dirty="0">
                <a:latin typeface="Times New Roman" pitchFamily="18" charset="0"/>
                <a:cs typeface="Times New Roman" pitchFamily="18" charset="0"/>
                <a:sym typeface="Symbol" panose="05050102010706020507" pitchFamily="18" charset="2"/>
              </a:rPr>
              <a:t>(</a:t>
            </a:r>
            <a:r>
              <a:rPr lang="en-US" sz="2000" b="1" i="1" dirty="0">
                <a:solidFill>
                  <a:srgbClr val="FF0000"/>
                </a:solidFill>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90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p>
          <a:p>
            <a:pPr algn="just"/>
            <a:r>
              <a:rPr lang="en-US" sz="2000" b="1" dirty="0">
                <a:solidFill>
                  <a:srgbClr val="0000CC"/>
                </a:solidFill>
                <a:latin typeface="Times New Roman" pitchFamily="18" charset="0"/>
                <a:cs typeface="Times New Roman" pitchFamily="18" charset="0"/>
                <a:sym typeface="Symbol" panose="05050102010706020507" pitchFamily="18" charset="2"/>
              </a:rPr>
              <a:t> sin</a:t>
            </a:r>
            <a:r>
              <a:rPr lang="en-US" sz="2000" b="1" i="1" dirty="0">
                <a:solidFill>
                  <a:srgbClr val="0000CC"/>
                </a:solidFill>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 = </a:t>
            </a:r>
            <a:r>
              <a:rPr lang="en-US" sz="2000" b="1" dirty="0">
                <a:solidFill>
                  <a:srgbClr val="FF0000"/>
                </a:solidFill>
                <a:latin typeface="Times New Roman" pitchFamily="18" charset="0"/>
                <a:cs typeface="Times New Roman" pitchFamily="18" charset="0"/>
                <a:sym typeface="Symbol" panose="05050102010706020507" pitchFamily="18" charset="2"/>
              </a:rPr>
              <a:t>sin</a:t>
            </a:r>
            <a:r>
              <a:rPr lang="en-US" sz="2000" dirty="0">
                <a:latin typeface="Times New Roman" pitchFamily="18" charset="0"/>
                <a:cs typeface="Times New Roman" pitchFamily="18" charset="0"/>
                <a:sym typeface="Symbol" panose="05050102010706020507" pitchFamily="18" charset="2"/>
              </a:rPr>
              <a:t>(</a:t>
            </a:r>
            <a:r>
              <a:rPr lang="en-US" sz="2000" b="1" i="1" dirty="0">
                <a:solidFill>
                  <a:srgbClr val="FF0000"/>
                </a:solidFill>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180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endParaRPr lang="en-US" sz="2000" dirty="0">
              <a:solidFill>
                <a:srgbClr val="CC3300"/>
              </a:solidFill>
              <a:latin typeface="Times New Roman" pitchFamily="18" charset="0"/>
              <a:cs typeface="Times New Roman" pitchFamily="18" charset="0"/>
            </a:endParaRPr>
          </a:p>
        </p:txBody>
      </p:sp>
      <p:grpSp>
        <p:nvGrpSpPr>
          <p:cNvPr id="38" name="Group 37">
            <a:extLst>
              <a:ext uri="{FF2B5EF4-FFF2-40B4-BE49-F238E27FC236}">
                <a16:creationId xmlns:a16="http://schemas.microsoft.com/office/drawing/2014/main" id="{D5C02E27-B1AE-4126-B7C7-A3B101CDA0B2}"/>
              </a:ext>
            </a:extLst>
          </p:cNvPr>
          <p:cNvGrpSpPr/>
          <p:nvPr/>
        </p:nvGrpSpPr>
        <p:grpSpPr>
          <a:xfrm>
            <a:off x="6071923" y="4101181"/>
            <a:ext cx="4676687" cy="1835468"/>
            <a:chOff x="847772" y="4428942"/>
            <a:chExt cx="4676687" cy="1835468"/>
          </a:xfrm>
        </p:grpSpPr>
        <p:pic>
          <p:nvPicPr>
            <p:cNvPr id="39" name="Picture 38">
              <a:extLst>
                <a:ext uri="{FF2B5EF4-FFF2-40B4-BE49-F238E27FC236}">
                  <a16:creationId xmlns:a16="http://schemas.microsoft.com/office/drawing/2014/main" id="{42333BEE-8FA2-47CF-B465-15C6B8B2FC7E}"/>
                </a:ext>
              </a:extLst>
            </p:cNvPr>
            <p:cNvPicPr>
              <a:picLocks noChangeAspect="1"/>
            </p:cNvPicPr>
            <p:nvPr/>
          </p:nvPicPr>
          <p:blipFill>
            <a:blip r:embed="rId2"/>
            <a:stretch>
              <a:fillRect/>
            </a:stretch>
          </p:blipFill>
          <p:spPr>
            <a:xfrm>
              <a:off x="1441378" y="4428942"/>
              <a:ext cx="3056587" cy="1828800"/>
            </a:xfrm>
            <a:prstGeom prst="rect">
              <a:avLst/>
            </a:prstGeom>
          </p:spPr>
        </p:pic>
        <p:pic>
          <p:nvPicPr>
            <p:cNvPr id="40" name="Picture 39">
              <a:extLst>
                <a:ext uri="{FF2B5EF4-FFF2-40B4-BE49-F238E27FC236}">
                  <a16:creationId xmlns:a16="http://schemas.microsoft.com/office/drawing/2014/main" id="{42E603CF-F064-4C08-BDC0-3D9A992D2359}"/>
                </a:ext>
              </a:extLst>
            </p:cNvPr>
            <p:cNvPicPr>
              <a:picLocks noChangeAspect="1"/>
            </p:cNvPicPr>
            <p:nvPr/>
          </p:nvPicPr>
          <p:blipFill>
            <a:blip r:embed="rId3"/>
            <a:stretch>
              <a:fillRect/>
            </a:stretch>
          </p:blipFill>
          <p:spPr>
            <a:xfrm>
              <a:off x="3309334" y="4428942"/>
              <a:ext cx="731520" cy="757026"/>
            </a:xfrm>
            <a:prstGeom prst="rect">
              <a:avLst/>
            </a:prstGeom>
          </p:spPr>
        </p:pic>
        <p:pic>
          <p:nvPicPr>
            <p:cNvPr id="41" name="Picture 40">
              <a:extLst>
                <a:ext uri="{FF2B5EF4-FFF2-40B4-BE49-F238E27FC236}">
                  <a16:creationId xmlns:a16="http://schemas.microsoft.com/office/drawing/2014/main" id="{742152A9-1659-4CAB-8AC2-1AB7E639D2B3}"/>
                </a:ext>
              </a:extLst>
            </p:cNvPr>
            <p:cNvPicPr>
              <a:picLocks noChangeAspect="1"/>
            </p:cNvPicPr>
            <p:nvPr/>
          </p:nvPicPr>
          <p:blipFill>
            <a:blip r:embed="rId3"/>
            <a:stretch>
              <a:fillRect/>
            </a:stretch>
          </p:blipFill>
          <p:spPr>
            <a:xfrm rot="10800000" flipH="1">
              <a:off x="3323622" y="5505666"/>
              <a:ext cx="731520" cy="758744"/>
            </a:xfrm>
            <a:prstGeom prst="rect">
              <a:avLst/>
            </a:prstGeom>
          </p:spPr>
        </p:pic>
        <p:sp>
          <p:nvSpPr>
            <p:cNvPr id="42" name="TextBox 41">
              <a:extLst>
                <a:ext uri="{FF2B5EF4-FFF2-40B4-BE49-F238E27FC236}">
                  <a16:creationId xmlns:a16="http://schemas.microsoft.com/office/drawing/2014/main" id="{0BC01A94-CABA-41F3-BD7B-EAAC68FD70E8}"/>
                </a:ext>
              </a:extLst>
            </p:cNvPr>
            <p:cNvSpPr txBox="1"/>
            <p:nvPr/>
          </p:nvSpPr>
          <p:spPr>
            <a:xfrm>
              <a:off x="3841280" y="4632002"/>
              <a:ext cx="1683179"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sym typeface="Symbol" panose="05050102010706020507" pitchFamily="18" charset="2"/>
                </a:rPr>
                <a:t>sin(</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+ 90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p>
          </p:txBody>
        </p:sp>
        <p:sp>
          <p:nvSpPr>
            <p:cNvPr id="43" name="TextBox 42">
              <a:extLst>
                <a:ext uri="{FF2B5EF4-FFF2-40B4-BE49-F238E27FC236}">
                  <a16:creationId xmlns:a16="http://schemas.microsoft.com/office/drawing/2014/main" id="{B48096E1-91DE-4DC8-9737-5DB17FB6F299}"/>
                </a:ext>
              </a:extLst>
            </p:cNvPr>
            <p:cNvSpPr txBox="1"/>
            <p:nvPr/>
          </p:nvSpPr>
          <p:spPr>
            <a:xfrm>
              <a:off x="3797732" y="5707524"/>
              <a:ext cx="1683179"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sym typeface="Symbol" panose="05050102010706020507" pitchFamily="18" charset="2"/>
                </a:rPr>
                <a:t>sin(</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90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p>
          </p:txBody>
        </p:sp>
        <p:sp>
          <p:nvSpPr>
            <p:cNvPr id="44" name="TextBox 43">
              <a:extLst>
                <a:ext uri="{FF2B5EF4-FFF2-40B4-BE49-F238E27FC236}">
                  <a16:creationId xmlns:a16="http://schemas.microsoft.com/office/drawing/2014/main" id="{DFD61F10-213B-4C0D-861D-26D367F7E677}"/>
                </a:ext>
              </a:extLst>
            </p:cNvPr>
            <p:cNvSpPr txBox="1"/>
            <p:nvPr/>
          </p:nvSpPr>
          <p:spPr>
            <a:xfrm>
              <a:off x="847772" y="4494967"/>
              <a:ext cx="1683179"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sym typeface="Symbol" panose="05050102010706020507" pitchFamily="18" charset="2"/>
                </a:rPr>
                <a:t>sin(</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+ 180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p>
          </p:txBody>
        </p:sp>
        <p:pic>
          <p:nvPicPr>
            <p:cNvPr id="45" name="Picture 44">
              <a:extLst>
                <a:ext uri="{FF2B5EF4-FFF2-40B4-BE49-F238E27FC236}">
                  <a16:creationId xmlns:a16="http://schemas.microsoft.com/office/drawing/2014/main" id="{E17B0EEB-D626-4C75-A50A-130A98E9D820}"/>
                </a:ext>
              </a:extLst>
            </p:cNvPr>
            <p:cNvPicPr>
              <a:picLocks noChangeAspect="1"/>
            </p:cNvPicPr>
            <p:nvPr/>
          </p:nvPicPr>
          <p:blipFill>
            <a:blip r:embed="rId4"/>
            <a:stretch>
              <a:fillRect/>
            </a:stretch>
          </p:blipFill>
          <p:spPr>
            <a:xfrm>
              <a:off x="1738280" y="4835719"/>
              <a:ext cx="2083954" cy="457200"/>
            </a:xfrm>
            <a:prstGeom prst="rect">
              <a:avLst/>
            </a:prstGeom>
          </p:spPr>
        </p:pic>
        <p:pic>
          <p:nvPicPr>
            <p:cNvPr id="46" name="Picture 45">
              <a:extLst>
                <a:ext uri="{FF2B5EF4-FFF2-40B4-BE49-F238E27FC236}">
                  <a16:creationId xmlns:a16="http://schemas.microsoft.com/office/drawing/2014/main" id="{CADA6C34-342F-4BB6-897C-2A84B67A708A}"/>
                </a:ext>
              </a:extLst>
            </p:cNvPr>
            <p:cNvPicPr>
              <a:picLocks noChangeAspect="1"/>
            </p:cNvPicPr>
            <p:nvPr/>
          </p:nvPicPr>
          <p:blipFill>
            <a:blip r:embed="rId4"/>
            <a:stretch>
              <a:fillRect/>
            </a:stretch>
          </p:blipFill>
          <p:spPr>
            <a:xfrm flipV="1">
              <a:off x="1738280" y="5392721"/>
              <a:ext cx="2103000" cy="457200"/>
            </a:xfrm>
            <a:prstGeom prst="rect">
              <a:avLst/>
            </a:prstGeom>
          </p:spPr>
        </p:pic>
        <p:sp>
          <p:nvSpPr>
            <p:cNvPr id="47" name="TextBox 46">
              <a:extLst>
                <a:ext uri="{FF2B5EF4-FFF2-40B4-BE49-F238E27FC236}">
                  <a16:creationId xmlns:a16="http://schemas.microsoft.com/office/drawing/2014/main" id="{FCF5F5E1-BE37-4D9F-BAA4-69EFAFD8F655}"/>
                </a:ext>
              </a:extLst>
            </p:cNvPr>
            <p:cNvSpPr txBox="1"/>
            <p:nvPr/>
          </p:nvSpPr>
          <p:spPr>
            <a:xfrm>
              <a:off x="943067" y="5731336"/>
              <a:ext cx="1683179"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sym typeface="Symbol" panose="05050102010706020507" pitchFamily="18" charset="2"/>
                </a:rPr>
                <a:t>sin(</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sym typeface="Symbol" panose="05050102010706020507" pitchFamily="18" charset="2"/>
                </a:rPr>
                <a:t> 180</a:t>
              </a:r>
              <a:r>
                <a:rPr lang="en-US" sz="2000" baseline="30000" dirty="0">
                  <a:latin typeface="Times New Roman" pitchFamily="18" charset="0"/>
                  <a:cs typeface="Times New Roman" pitchFamily="18" charset="0"/>
                  <a:sym typeface="Symbol" panose="05050102010706020507" pitchFamily="18" charset="2"/>
                </a:rPr>
                <a:t>o</a:t>
              </a:r>
              <a:r>
                <a:rPr lang="en-US" sz="2000" dirty="0">
                  <a:latin typeface="Times New Roman" pitchFamily="18" charset="0"/>
                  <a:cs typeface="Times New Roman" pitchFamily="18" charset="0"/>
                  <a:sym typeface="Symbol" panose="05050102010706020507" pitchFamily="18" charset="2"/>
                </a:rPr>
                <a:t>)</a:t>
              </a:r>
            </a:p>
          </p:txBody>
        </p:sp>
      </p:grpSp>
    </p:spTree>
    <p:extLst>
      <p:ext uri="{BB962C8B-B14F-4D97-AF65-F5344CB8AC3E}">
        <p14:creationId xmlns:p14="http://schemas.microsoft.com/office/powerpoint/2010/main" val="399499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up)">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circle(in)">
                                      <p:cBhvr>
                                        <p:cTn id="21" dur="2000"/>
                                        <p:tgtEl>
                                          <p:spTgt spid="36"/>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p:stCondLst>
                              <p:cond delay="2500"/>
                            </p:stCondLst>
                            <p:childTnLst>
                              <p:par>
                                <p:cTn id="27" presetID="6"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circle(in)">
                                      <p:cBhvr>
                                        <p:cTn id="29"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9" grpId="0"/>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19</a:t>
            </a:fld>
            <a:endParaRPr lang="en-US" sz="20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CA83CDA9-AF80-4E19-BB19-D4714373D8A7}"/>
              </a:ext>
            </a:extLst>
          </p:cNvPr>
          <p:cNvSpPr txBox="1"/>
          <p:nvPr/>
        </p:nvSpPr>
        <p:spPr>
          <a:xfrm>
            <a:off x="583097" y="159465"/>
            <a:ext cx="9925877" cy="400110"/>
          </a:xfrm>
          <a:prstGeom prst="rect">
            <a:avLst/>
          </a:prstGeom>
          <a:noFill/>
        </p:spPr>
        <p:txBody>
          <a:bodyPr wrap="square" rtlCol="0">
            <a:spAutoFit/>
          </a:bodyPr>
          <a:lstStyle/>
          <a:p>
            <a:pPr algn="just"/>
            <a:r>
              <a:rPr lang="en-US" sz="2000" b="1" i="0" dirty="0">
                <a:solidFill>
                  <a:srgbClr val="FF0066"/>
                </a:solidFill>
                <a:effectLst/>
                <a:latin typeface="Times-Bold"/>
              </a:rPr>
              <a:t>EXAMPLE</a:t>
            </a:r>
            <a:r>
              <a:rPr lang="en-US" sz="2000" b="1" i="0" dirty="0">
                <a:solidFill>
                  <a:srgbClr val="0000CC"/>
                </a:solidFill>
                <a:effectLst/>
                <a:latin typeface="Times-Bold"/>
              </a:rPr>
              <a:t> </a:t>
            </a:r>
            <a:r>
              <a:rPr lang="en-US" sz="2000" i="0" dirty="0">
                <a:effectLst/>
                <a:latin typeface="Times-Bold"/>
              </a:rPr>
              <a:t>Identify the phase angle and find the initial angle for the following waveforms:</a:t>
            </a:r>
            <a:endParaRPr lang="en-US" sz="2000" b="1" dirty="0"/>
          </a:p>
        </p:txBody>
      </p:sp>
      <p:sp>
        <p:nvSpPr>
          <p:cNvPr id="11" name="TextBox 10">
            <a:extLst>
              <a:ext uri="{FF2B5EF4-FFF2-40B4-BE49-F238E27FC236}">
                <a16:creationId xmlns:a16="http://schemas.microsoft.com/office/drawing/2014/main" id="{E968A2E4-C3BE-4754-A1B3-BCEC1A93B220}"/>
              </a:ext>
            </a:extLst>
          </p:cNvPr>
          <p:cNvSpPr txBox="1"/>
          <p:nvPr/>
        </p:nvSpPr>
        <p:spPr>
          <a:xfrm>
            <a:off x="492960" y="685738"/>
            <a:ext cx="2353882"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20sin</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3C1B224C-BFFC-4968-BEB4-C5824D287199}"/>
              </a:ext>
            </a:extLst>
          </p:cNvPr>
          <p:cNvSpPr txBox="1"/>
          <p:nvPr/>
        </p:nvSpPr>
        <p:spPr>
          <a:xfrm>
            <a:off x="6276778" y="659234"/>
            <a:ext cx="2539409"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b</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100cos</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2B139083-280D-437B-A5AC-94FB52F2D927}"/>
              </a:ext>
            </a:extLst>
          </p:cNvPr>
          <p:cNvSpPr txBox="1"/>
          <p:nvPr/>
        </p:nvSpPr>
        <p:spPr>
          <a:xfrm>
            <a:off x="486335" y="2005520"/>
            <a:ext cx="2353882"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c</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2cos</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12E7D3CF-B75A-476F-B3FA-0B75A671F047}"/>
              </a:ext>
            </a:extLst>
          </p:cNvPr>
          <p:cNvSpPr txBox="1"/>
          <p:nvPr/>
        </p:nvSpPr>
        <p:spPr>
          <a:xfrm>
            <a:off x="6270153" y="1979016"/>
            <a:ext cx="2539409"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150sin</a:t>
            </a:r>
            <a:r>
              <a:rPr lang="en-US" i="1" dirty="0">
                <a:latin typeface="Times New Roman" pitchFamily="18" charset="0"/>
                <a:cs typeface="Times New Roman" pitchFamily="18" charset="0"/>
                <a:sym typeface="Symbol" panose="05050102010706020507" pitchFamily="18" charset="2"/>
              </a:rPr>
              <a:t>t</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15" name="TextBox 14">
            <a:extLst>
              <a:ext uri="{FF2B5EF4-FFF2-40B4-BE49-F238E27FC236}">
                <a16:creationId xmlns:a16="http://schemas.microsoft.com/office/drawing/2014/main" id="{A4C33885-F3CC-49DD-B687-5A93440A7DCC}"/>
              </a:ext>
            </a:extLst>
          </p:cNvPr>
          <p:cNvSpPr txBox="1"/>
          <p:nvPr/>
        </p:nvSpPr>
        <p:spPr>
          <a:xfrm>
            <a:off x="770439" y="1225690"/>
            <a:ext cx="2732315"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A02A27C6-23F1-458B-ADC4-648ACE236429}"/>
              </a:ext>
            </a:extLst>
          </p:cNvPr>
          <p:cNvSpPr txBox="1"/>
          <p:nvPr/>
        </p:nvSpPr>
        <p:spPr>
          <a:xfrm>
            <a:off x="6601454" y="944083"/>
            <a:ext cx="2862396"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100sin(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rPr>
              <a:t>+ 90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id="{6D26F94F-7AC0-44A4-A26E-53732D5561AE}"/>
              </a:ext>
            </a:extLst>
          </p:cNvPr>
          <p:cNvSpPr txBox="1"/>
          <p:nvPr/>
        </p:nvSpPr>
        <p:spPr>
          <a:xfrm>
            <a:off x="6601454" y="1244636"/>
            <a:ext cx="3107639"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90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90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p:sp>
        <p:nvSpPr>
          <p:cNvPr id="19" name="TextBox 18">
            <a:extLst>
              <a:ext uri="{FF2B5EF4-FFF2-40B4-BE49-F238E27FC236}">
                <a16:creationId xmlns:a16="http://schemas.microsoft.com/office/drawing/2014/main" id="{3DC8FF27-85F5-44CD-BF0E-79C8D0D1AAD1}"/>
              </a:ext>
            </a:extLst>
          </p:cNvPr>
          <p:cNvSpPr txBox="1"/>
          <p:nvPr/>
        </p:nvSpPr>
        <p:spPr>
          <a:xfrm>
            <a:off x="783691" y="2274960"/>
            <a:ext cx="2473971"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2sin(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90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ABCE8318-BE8A-44BB-B982-C0F84A3760E9}"/>
              </a:ext>
            </a:extLst>
          </p:cNvPr>
          <p:cNvSpPr txBox="1"/>
          <p:nvPr/>
        </p:nvSpPr>
        <p:spPr>
          <a:xfrm>
            <a:off x="783691" y="2593141"/>
            <a:ext cx="3107639"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90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90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id="{79B84C74-C6F5-4A4B-BA51-7AD139FD6B4E}"/>
              </a:ext>
            </a:extLst>
          </p:cNvPr>
          <p:cNvSpPr txBox="1"/>
          <p:nvPr/>
        </p:nvSpPr>
        <p:spPr>
          <a:xfrm>
            <a:off x="6601454" y="2253208"/>
            <a:ext cx="2862396"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100sin(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180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DF1512-7C4F-408D-AFE7-5E9F9F1B6377}"/>
                  </a:ext>
                </a:extLst>
              </p:cNvPr>
              <p:cNvSpPr txBox="1"/>
              <p:nvPr/>
            </p:nvSpPr>
            <p:spPr>
              <a:xfrm>
                <a:off x="6601454" y="2553508"/>
                <a:ext cx="3240160"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180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14:m>
                  <m:oMath xmlns:m="http://schemas.openxmlformats.org/officeDocument/2006/math">
                    <m:r>
                      <a:rPr lang="en-US" b="1" i="1" dirty="0" smtClean="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m:t>
                    </m:r>
                  </m:oMath>
                </a14:m>
                <a:r>
                  <a:rPr lang="en-US" b="1"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180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mc:Choice>
        <mc:Fallback xmlns="">
          <p:sp>
            <p:nvSpPr>
              <p:cNvPr id="22" name="TextBox 21">
                <a:extLst>
                  <a:ext uri="{FF2B5EF4-FFF2-40B4-BE49-F238E27FC236}">
                    <a16:creationId xmlns:a16="http://schemas.microsoft.com/office/drawing/2014/main" id="{32DF1512-7C4F-408D-AFE7-5E9F9F1B6377}"/>
                  </a:ext>
                </a:extLst>
              </p:cNvPr>
              <p:cNvSpPr txBox="1">
                <a:spLocks noRot="1" noChangeAspect="1" noMove="1" noResize="1" noEditPoints="1" noAdjustHandles="1" noChangeArrowheads="1" noChangeShapeType="1" noTextEdit="1"/>
              </p:cNvSpPr>
              <p:nvPr/>
            </p:nvSpPr>
            <p:spPr>
              <a:xfrm>
                <a:off x="6601454" y="2553508"/>
                <a:ext cx="3240160" cy="646331"/>
              </a:xfrm>
              <a:prstGeom prst="rect">
                <a:avLst/>
              </a:prstGeom>
              <a:blipFill>
                <a:blip r:embed="rId2"/>
                <a:stretch>
                  <a:fillRect l="-1695" t="-6604" b="-1415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CC40429A-1B4F-4DDE-B078-B73608B49A7F}"/>
              </a:ext>
            </a:extLst>
          </p:cNvPr>
          <p:cNvSpPr txBox="1"/>
          <p:nvPr/>
        </p:nvSpPr>
        <p:spPr>
          <a:xfrm>
            <a:off x="503711" y="3355119"/>
            <a:ext cx="3107639"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60cos(</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20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0E802B57-D16C-445F-A647-321353C5D946}"/>
              </a:ext>
            </a:extLst>
          </p:cNvPr>
          <p:cNvSpPr txBox="1"/>
          <p:nvPr/>
        </p:nvSpPr>
        <p:spPr>
          <a:xfrm>
            <a:off x="6356211" y="3355119"/>
            <a:ext cx="3240160"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 1</a:t>
            </a:r>
            <a:r>
              <a:rPr lang="en-US" dirty="0">
                <a:latin typeface="Times New Roman" pitchFamily="18" charset="0"/>
                <a:cs typeface="Times New Roman" pitchFamily="18" charset="0"/>
              </a:rPr>
              <a:t>60cos(</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20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D3D60387-29CF-40DF-8815-3CD8AD45A3E8}"/>
              </a:ext>
            </a:extLst>
          </p:cNvPr>
          <p:cNvSpPr txBox="1"/>
          <p:nvPr/>
        </p:nvSpPr>
        <p:spPr>
          <a:xfrm>
            <a:off x="829993" y="3746612"/>
            <a:ext cx="5184119"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60sin(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20</a:t>
            </a:r>
            <a:r>
              <a:rPr lang="en-US" baseline="30000" dirty="0">
                <a:latin typeface="Times New Roman" pitchFamily="18" charset="0"/>
                <a:cs typeface="Times New Roman" pitchFamily="18" charset="0"/>
              </a:rPr>
              <a:t>o  </a:t>
            </a:r>
            <a:r>
              <a:rPr lang="en-US" dirty="0">
                <a:latin typeface="Times New Roman" pitchFamily="18" charset="0"/>
                <a:cs typeface="Times New Roman" pitchFamily="18" charset="0"/>
              </a:rPr>
              <a:t>+ 90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 =  60sin(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rPr>
              <a:t>+ 70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26" name="TextBox 25">
            <a:extLst>
              <a:ext uri="{FF2B5EF4-FFF2-40B4-BE49-F238E27FC236}">
                <a16:creationId xmlns:a16="http://schemas.microsoft.com/office/drawing/2014/main" id="{275B97A6-4156-407A-BAED-5705D03BB448}"/>
              </a:ext>
            </a:extLst>
          </p:cNvPr>
          <p:cNvSpPr txBox="1"/>
          <p:nvPr/>
        </p:nvSpPr>
        <p:spPr>
          <a:xfrm>
            <a:off x="6645323" y="3724451"/>
            <a:ext cx="5341991"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160sin(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20</a:t>
            </a:r>
            <a:r>
              <a:rPr lang="en-US" baseline="30000" dirty="0">
                <a:latin typeface="Times New Roman" pitchFamily="18" charset="0"/>
                <a:cs typeface="Times New Roman" pitchFamily="18" charset="0"/>
              </a:rPr>
              <a:t>o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90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 =  160sin(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110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V</a:t>
            </a:r>
            <a:endParaRPr lang="en-US" i="1"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EEF8CB33-667F-49E3-B632-21BD836FF14E}"/>
              </a:ext>
            </a:extLst>
          </p:cNvPr>
          <p:cNvSpPr txBox="1"/>
          <p:nvPr/>
        </p:nvSpPr>
        <p:spPr>
          <a:xfrm>
            <a:off x="858966" y="4162873"/>
            <a:ext cx="3107639"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70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70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id="{4AFB6299-1FFA-4642-87BB-EB8B01BC6846}"/>
              </a:ext>
            </a:extLst>
          </p:cNvPr>
          <p:cNvSpPr txBox="1"/>
          <p:nvPr/>
        </p:nvSpPr>
        <p:spPr>
          <a:xfrm>
            <a:off x="6645323" y="4162872"/>
            <a:ext cx="2951048"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110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110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id="{577F4A12-0B3D-4BD0-BE64-A361A395929A}"/>
              </a:ext>
            </a:extLst>
          </p:cNvPr>
          <p:cNvSpPr txBox="1"/>
          <p:nvPr/>
        </p:nvSpPr>
        <p:spPr>
          <a:xfrm>
            <a:off x="516147" y="5000275"/>
            <a:ext cx="3240160" cy="369332"/>
          </a:xfrm>
          <a:prstGeom prst="rect">
            <a:avLst/>
          </a:prstGeom>
          <a:noFill/>
        </p:spPr>
        <p:txBody>
          <a:bodyPr wrap="square" rtlCol="0">
            <a:spAutoFit/>
          </a:bodyPr>
          <a:lstStyle/>
          <a:p>
            <a:pPr lvl="0" algn="just"/>
            <a:r>
              <a:rPr lang="en-US" dirty="0">
                <a:latin typeface="Times New Roman" pitchFamily="18" charset="0"/>
                <a:cs typeface="Times New Roman" pitchFamily="18" charset="0"/>
              </a:rPr>
              <a:t>(</a:t>
            </a:r>
            <a:r>
              <a:rPr lang="en-US" b="1" dirty="0">
                <a:solidFill>
                  <a:srgbClr val="0000CC"/>
                </a:solidFill>
                <a:latin typeface="Times New Roman" pitchFamily="18" charset="0"/>
                <a:cs typeface="Times New Roman" pitchFamily="18" charset="0"/>
              </a:rPr>
              <a:t>g</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8</a:t>
            </a:r>
            <a:r>
              <a:rPr lang="en-US" dirty="0">
                <a:latin typeface="Times New Roman" pitchFamily="18" charset="0"/>
                <a:cs typeface="Times New Roman" pitchFamily="18" charset="0"/>
              </a:rPr>
              <a:t>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80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sp>
        <p:nvSpPr>
          <p:cNvPr id="31" name="TextBox 30">
            <a:extLst>
              <a:ext uri="{FF2B5EF4-FFF2-40B4-BE49-F238E27FC236}">
                <a16:creationId xmlns:a16="http://schemas.microsoft.com/office/drawing/2014/main" id="{FB6FD5BB-8FAA-4F9F-A1CE-021F207BD7D3}"/>
              </a:ext>
            </a:extLst>
          </p:cNvPr>
          <p:cNvSpPr txBox="1"/>
          <p:nvPr/>
        </p:nvSpPr>
        <p:spPr>
          <a:xfrm>
            <a:off x="829994" y="5317167"/>
            <a:ext cx="3136612" cy="923330"/>
          </a:xfrm>
          <a:prstGeom prst="rect">
            <a:avLst/>
          </a:prstGeom>
          <a:noFill/>
        </p:spPr>
        <p:txBody>
          <a:bodyPr wrap="square" rtlCol="0">
            <a:spAutoFit/>
          </a:bodyPr>
          <a:lstStyle/>
          <a:p>
            <a:pPr lvl="0" algn="just"/>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8</a:t>
            </a:r>
            <a:r>
              <a:rPr lang="en-US" dirty="0">
                <a:latin typeface="Times New Roman" pitchFamily="18" charset="0"/>
                <a:cs typeface="Times New Roman" pitchFamily="18" charset="0"/>
              </a:rPr>
              <a:t>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80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180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A</a:t>
            </a:r>
          </a:p>
          <a:p>
            <a:pPr algn="just"/>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8</a:t>
            </a:r>
            <a:r>
              <a:rPr lang="en-US" dirty="0">
                <a:latin typeface="Times New Roman" pitchFamily="18" charset="0"/>
                <a:cs typeface="Times New Roman" pitchFamily="18" charset="0"/>
              </a:rPr>
              <a:t>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260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A </a:t>
            </a:r>
          </a:p>
          <a:p>
            <a:pPr algn="just"/>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8</a:t>
            </a:r>
            <a:r>
              <a:rPr lang="en-US" dirty="0">
                <a:latin typeface="Times New Roman" pitchFamily="18" charset="0"/>
                <a:cs typeface="Times New Roman" pitchFamily="18" charset="0"/>
              </a:rPr>
              <a:t>sin(</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100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A</a:t>
            </a:r>
            <a:endParaRPr lang="en-US" i="1" dirty="0">
              <a:latin typeface="Times New Roman" pitchFamily="18" charset="0"/>
              <a:cs typeface="Times New Roman" pitchFamily="18" charset="0"/>
            </a:endParaRPr>
          </a:p>
        </p:txBody>
      </p:sp>
      <p:cxnSp>
        <p:nvCxnSpPr>
          <p:cNvPr id="32" name="Straight Connector 31">
            <a:extLst>
              <a:ext uri="{FF2B5EF4-FFF2-40B4-BE49-F238E27FC236}">
                <a16:creationId xmlns:a16="http://schemas.microsoft.com/office/drawing/2014/main" id="{2B5E649E-B617-4FCF-8FEE-F7B2DE0BF936}"/>
              </a:ext>
            </a:extLst>
          </p:cNvPr>
          <p:cNvCxnSpPr/>
          <p:nvPr/>
        </p:nvCxnSpPr>
        <p:spPr>
          <a:xfrm>
            <a:off x="-7852" y="2011436"/>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B1B3F8-8151-43A0-8A28-FB66C057A1FE}"/>
              </a:ext>
            </a:extLst>
          </p:cNvPr>
          <p:cNvCxnSpPr/>
          <p:nvPr/>
        </p:nvCxnSpPr>
        <p:spPr>
          <a:xfrm>
            <a:off x="-10430" y="3349967"/>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91DD170-F5BB-4A80-8ED6-0DD7CB9539B1}"/>
              </a:ext>
            </a:extLst>
          </p:cNvPr>
          <p:cNvCxnSpPr/>
          <p:nvPr/>
        </p:nvCxnSpPr>
        <p:spPr>
          <a:xfrm>
            <a:off x="3221" y="5033540"/>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809A286-A587-4E28-BEA5-6AF547DA7AFD}"/>
              </a:ext>
            </a:extLst>
          </p:cNvPr>
          <p:cNvSpPr txBox="1"/>
          <p:nvPr/>
        </p:nvSpPr>
        <p:spPr>
          <a:xfrm>
            <a:off x="4744149" y="5400546"/>
            <a:ext cx="3802348"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Phase angle or,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260</a:t>
            </a:r>
            <a:r>
              <a:rPr lang="en-US" b="1" baseline="30000" dirty="0">
                <a:latin typeface="Times New Roman" pitchFamily="18" charset="0"/>
                <a:cs typeface="Times New Roman" pitchFamily="18" charset="0"/>
              </a:rPr>
              <a:t>o</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100</a:t>
            </a:r>
            <a:r>
              <a:rPr lang="en-US" b="1" baseline="30000" dirty="0">
                <a:latin typeface="Times New Roman" pitchFamily="18" charset="0"/>
                <a:cs typeface="Times New Roman" pitchFamily="18" charset="0"/>
              </a:rPr>
              <a:t>o</a:t>
            </a:r>
          </a:p>
          <a:p>
            <a:pPr algn="just"/>
            <a:r>
              <a:rPr lang="en-US" dirty="0">
                <a:latin typeface="Times New Roman" pitchFamily="18" charset="0"/>
                <a:cs typeface="Times New Roman" pitchFamily="18" charset="0"/>
              </a:rPr>
              <a:t>Initial angle,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sym typeface="Symbol" panose="05050102010706020507" pitchFamily="18" charset="2"/>
              </a:rPr>
              <a:t> </a:t>
            </a:r>
            <a:r>
              <a:rPr lang="en-US" b="1" dirty="0">
                <a:latin typeface="Times New Roman" pitchFamily="18" charset="0"/>
                <a:cs typeface="Times New Roman" pitchFamily="18" charset="0"/>
              </a:rPr>
              <a:t>260</a:t>
            </a:r>
            <a:r>
              <a:rPr lang="en-US" b="1" baseline="30000" dirty="0">
                <a:latin typeface="Times New Roman" pitchFamily="18" charset="0"/>
                <a:cs typeface="Times New Roman" pitchFamily="18" charset="0"/>
              </a:rPr>
              <a:t>o</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100</a:t>
            </a:r>
            <a:r>
              <a:rPr lang="en-US" b="1" baseline="30000" dirty="0">
                <a:latin typeface="Times New Roman" pitchFamily="18" charset="0"/>
                <a:cs typeface="Times New Roman" pitchFamily="18" charset="0"/>
              </a:rPr>
              <a:t>o</a:t>
            </a:r>
            <a:endParaRPr lang="en-US" b="1" i="1"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396790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childTnLst>
                          </p:cTn>
                        </p:par>
                        <p:par>
                          <p:cTn id="69" fill="hold">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left)">
                                      <p:cBhvr>
                                        <p:cTn id="89" dur="500"/>
                                        <p:tgtEl>
                                          <p:spTgt spid="22"/>
                                        </p:tgtEl>
                                      </p:cBhvr>
                                    </p:animEffect>
                                  </p:childTnLst>
                                </p:cTn>
                              </p:par>
                            </p:childTnLst>
                          </p:cTn>
                        </p:par>
                        <p:par>
                          <p:cTn id="90" fill="hold">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left)">
                                      <p:cBhvr>
                                        <p:cTn id="93" dur="500"/>
                                        <p:tgtEl>
                                          <p:spTgt spid="27"/>
                                        </p:tgtEl>
                                      </p:cBhvr>
                                    </p:animEffect>
                                  </p:childTnLst>
                                </p:cTn>
                              </p:par>
                            </p:childTnLst>
                          </p:cTn>
                        </p:par>
                        <p:par>
                          <p:cTn id="94" fill="hold">
                            <p:stCondLst>
                              <p:cond delay="250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3000"/>
                            </p:stCondLst>
                            <p:childTnLst>
                              <p:par>
                                <p:cTn id="99" presetID="22" presetClass="entr" presetSubtype="8" fill="hold" grpId="0"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left)">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9" grpId="0"/>
      <p:bldP spid="20" grpId="0"/>
      <p:bldP spid="21" grpId="0"/>
      <p:bldP spid="22" grpId="0"/>
      <p:bldP spid="23" grpId="0"/>
      <p:bldP spid="24" grpId="0"/>
      <p:bldP spid="25" grpId="0"/>
      <p:bldP spid="26" grpId="0"/>
      <p:bldP spid="27" grpId="0"/>
      <p:bldP spid="29" grpId="0"/>
      <p:bldP spid="30" grpId="0"/>
      <p:bldP spid="31"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AC7F0-D86D-419F-A7CC-9D48FEB73DC2}"/>
              </a:ext>
            </a:extLst>
          </p:cNvPr>
          <p:cNvSpPr/>
          <p:nvPr/>
        </p:nvSpPr>
        <p:spPr>
          <a:xfrm>
            <a:off x="2082420" y="2043184"/>
            <a:ext cx="8452496" cy="1854354"/>
          </a:xfrm>
          <a:prstGeom prst="rect">
            <a:avLst/>
          </a:prstGeom>
          <a:solidFill>
            <a:srgbClr val="92D050"/>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7200" b="1" dirty="0">
                <a:solidFill>
                  <a:srgbClr val="0000CC"/>
                </a:solidFill>
                <a:latin typeface="Times New Roman" panose="02020603050405020304" pitchFamily="18" charset="0"/>
                <a:cs typeface="Times New Roman" panose="02020603050405020304" pitchFamily="18" charset="0"/>
              </a:rPr>
              <a:t>Chapter 13</a:t>
            </a:r>
          </a:p>
          <a:p>
            <a:pPr algn="ctr"/>
            <a:r>
              <a:rPr lang="en-US" sz="4400" b="1" dirty="0">
                <a:solidFill>
                  <a:schemeClr val="accent2">
                    <a:lumMod val="75000"/>
                  </a:schemeClr>
                </a:solidFill>
                <a:latin typeface="Times New Roman" panose="02020603050405020304" pitchFamily="18" charset="0"/>
                <a:cs typeface="Times New Roman" panose="02020603050405020304" pitchFamily="18" charset="0"/>
              </a:rPr>
              <a:t>Sinusoidal Alternating Waveforms</a:t>
            </a:r>
            <a:endParaRPr lang="en-US" sz="44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227866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20</a:t>
            </a:fld>
            <a:endParaRPr lang="en-US" sz="2000" b="1" dirty="0">
              <a:solidFill>
                <a:schemeClr val="bg1"/>
              </a:solidFill>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50CACB2B-3ECB-4B19-A8E4-0751251DC054}"/>
              </a:ext>
            </a:extLst>
          </p:cNvPr>
          <p:cNvSpPr txBox="1"/>
          <p:nvPr/>
        </p:nvSpPr>
        <p:spPr>
          <a:xfrm>
            <a:off x="154489" y="119664"/>
            <a:ext cx="11692954" cy="646331"/>
          </a:xfrm>
          <a:prstGeom prst="rect">
            <a:avLst/>
          </a:prstGeom>
          <a:noFill/>
        </p:spPr>
        <p:txBody>
          <a:bodyPr wrap="square" rtlCol="0">
            <a:spAutoFit/>
          </a:bodyPr>
          <a:lstStyle/>
          <a:p>
            <a:pPr algn="just"/>
            <a:r>
              <a:rPr lang="en-US" b="1" i="0" dirty="0">
                <a:solidFill>
                  <a:srgbClr val="FF0066"/>
                </a:solidFill>
                <a:effectLst/>
                <a:latin typeface="Times-Bold"/>
              </a:rPr>
              <a:t>EXAMPLE</a:t>
            </a:r>
            <a:r>
              <a:rPr lang="en-US" i="0" dirty="0">
                <a:effectLst/>
                <a:latin typeface="Times-Bold"/>
              </a:rPr>
              <a:t> </a:t>
            </a:r>
            <a:r>
              <a:rPr lang="en-US" sz="1800" b="0" i="0" dirty="0">
                <a:solidFill>
                  <a:srgbClr val="242021"/>
                </a:solidFill>
                <a:effectLst/>
                <a:latin typeface="Times-Roman"/>
              </a:rPr>
              <a:t>Sketch </a:t>
            </a:r>
            <a:r>
              <a:rPr lang="en-US" sz="1800" b="0" i="1" dirty="0">
                <a:solidFill>
                  <a:srgbClr val="242021"/>
                </a:solidFill>
                <a:effectLst/>
                <a:latin typeface="Times-Roman"/>
              </a:rPr>
              <a:t>v</a:t>
            </a:r>
            <a:r>
              <a:rPr lang="en-US" sz="1800" b="0" i="0" dirty="0">
                <a:solidFill>
                  <a:srgbClr val="242021"/>
                </a:solidFill>
                <a:effectLst/>
                <a:latin typeface="Times-Roman"/>
              </a:rPr>
              <a:t>(</a:t>
            </a:r>
            <a:r>
              <a:rPr lang="en-US" sz="1800" b="0" i="1" dirty="0">
                <a:solidFill>
                  <a:srgbClr val="242021"/>
                </a:solidFill>
                <a:effectLst/>
                <a:latin typeface="Times-Roman"/>
              </a:rPr>
              <a:t>t</a:t>
            </a:r>
            <a:r>
              <a:rPr lang="en-US" sz="1800" b="0" i="0" dirty="0">
                <a:solidFill>
                  <a:srgbClr val="242021"/>
                </a:solidFill>
                <a:effectLst/>
                <a:latin typeface="Times-Roman"/>
              </a:rPr>
              <a:t>) = 50sin(</a:t>
            </a:r>
            <a:r>
              <a:rPr lang="en-US" dirty="0">
                <a:latin typeface="Times New Roman" pitchFamily="18" charset="0"/>
                <a:cs typeface="Times New Roman" pitchFamily="18" charset="0"/>
                <a:sym typeface="Symbol" panose="05050102010706020507" pitchFamily="18" charset="2"/>
              </a:rPr>
              <a:t>261.67</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60</a:t>
            </a:r>
            <a:r>
              <a:rPr lang="en-US" baseline="30000" dirty="0">
                <a:latin typeface="Times New Roman" pitchFamily="18" charset="0"/>
                <a:cs typeface="Times New Roman" pitchFamily="18" charset="0"/>
              </a:rPr>
              <a:t>o</a:t>
            </a:r>
            <a:r>
              <a:rPr lang="en-US" sz="1800" b="0" i="0" dirty="0">
                <a:solidFill>
                  <a:srgbClr val="242021"/>
                </a:solidFill>
                <a:effectLst/>
                <a:latin typeface="Times-Roman"/>
              </a:rPr>
              <a:t>)</a:t>
            </a:r>
            <a:r>
              <a:rPr lang="en-US" sz="1800" b="0" i="1" dirty="0">
                <a:solidFill>
                  <a:srgbClr val="242021"/>
                </a:solidFill>
                <a:effectLst/>
                <a:latin typeface="Times-Italic"/>
              </a:rPr>
              <a:t> </a:t>
            </a:r>
            <a:r>
              <a:rPr lang="en-US" sz="1800" b="0" dirty="0">
                <a:solidFill>
                  <a:srgbClr val="242021"/>
                </a:solidFill>
                <a:effectLst/>
                <a:latin typeface="Times-Italic"/>
              </a:rPr>
              <a:t>V</a:t>
            </a:r>
            <a:r>
              <a:rPr lang="en-US" sz="1800" b="0" i="1" dirty="0">
                <a:solidFill>
                  <a:srgbClr val="242021"/>
                </a:solidFill>
                <a:effectLst/>
                <a:latin typeface="Times-Italic"/>
              </a:rPr>
              <a:t> </a:t>
            </a:r>
            <a:r>
              <a:rPr lang="en-US" sz="1800" b="0" i="0" dirty="0">
                <a:solidFill>
                  <a:srgbClr val="242021"/>
                </a:solidFill>
                <a:effectLst/>
                <a:latin typeface="Times-Roman"/>
              </a:rPr>
              <a:t>with the abscissa:</a:t>
            </a:r>
          </a:p>
          <a:p>
            <a:pPr algn="just"/>
            <a:r>
              <a:rPr lang="en-US" sz="1800" b="0" i="0" dirty="0">
                <a:solidFill>
                  <a:srgbClr val="242021"/>
                </a:solidFill>
                <a:effectLst/>
                <a:latin typeface="Times-Roman"/>
              </a:rPr>
              <a:t>				    	</a:t>
            </a:r>
            <a:r>
              <a:rPr lang="en-US" b="1" i="0" dirty="0">
                <a:solidFill>
                  <a:srgbClr val="242021"/>
                </a:solidFill>
                <a:effectLst/>
                <a:latin typeface="Times-Bold"/>
              </a:rPr>
              <a:t>a. </a:t>
            </a:r>
            <a:r>
              <a:rPr lang="en-US" b="0" i="0" dirty="0">
                <a:solidFill>
                  <a:srgbClr val="242021"/>
                </a:solidFill>
                <a:effectLst/>
                <a:latin typeface="Times-Roman"/>
              </a:rPr>
              <a:t>angle in degrees,    </a:t>
            </a:r>
            <a:r>
              <a:rPr lang="en-US" b="1" i="0" dirty="0">
                <a:solidFill>
                  <a:srgbClr val="242021"/>
                </a:solidFill>
                <a:effectLst/>
                <a:latin typeface="Times-Bold"/>
              </a:rPr>
              <a:t>b. </a:t>
            </a:r>
            <a:r>
              <a:rPr lang="en-US" b="0" i="0" dirty="0">
                <a:solidFill>
                  <a:srgbClr val="242021"/>
                </a:solidFill>
                <a:effectLst/>
                <a:latin typeface="Times-Roman"/>
              </a:rPr>
              <a:t>angle in radians, and     </a:t>
            </a:r>
            <a:r>
              <a:rPr lang="en-US" b="1" i="0" dirty="0">
                <a:solidFill>
                  <a:srgbClr val="242021"/>
                </a:solidFill>
                <a:effectLst/>
                <a:latin typeface="Times-Bold"/>
              </a:rPr>
              <a:t>c. </a:t>
            </a:r>
            <a:r>
              <a:rPr lang="en-US" b="0" i="0" dirty="0">
                <a:solidFill>
                  <a:srgbClr val="242021"/>
                </a:solidFill>
                <a:effectLst/>
                <a:latin typeface="Times-Roman"/>
              </a:rPr>
              <a:t>time in seconds.</a:t>
            </a:r>
            <a:endParaRPr lang="en-US" b="1" dirty="0"/>
          </a:p>
        </p:txBody>
      </p:sp>
      <p:sp>
        <p:nvSpPr>
          <p:cNvPr id="26" name="TextBox 25">
            <a:extLst>
              <a:ext uri="{FF2B5EF4-FFF2-40B4-BE49-F238E27FC236}">
                <a16:creationId xmlns:a16="http://schemas.microsoft.com/office/drawing/2014/main" id="{6FB3C1E3-0189-43CC-BCBC-4B8DC1834EBD}"/>
              </a:ext>
            </a:extLst>
          </p:cNvPr>
          <p:cNvSpPr txBox="1"/>
          <p:nvPr/>
        </p:nvSpPr>
        <p:spPr>
          <a:xfrm>
            <a:off x="154488" y="845507"/>
            <a:ext cx="6087286" cy="369332"/>
          </a:xfrm>
          <a:prstGeom prst="rect">
            <a:avLst/>
          </a:prstGeom>
          <a:noFill/>
        </p:spPr>
        <p:txBody>
          <a:bodyPr wrap="square" rtlCol="0">
            <a:spAutoFit/>
          </a:bodyPr>
          <a:lstStyle/>
          <a:p>
            <a:pPr lvl="0" algn="just"/>
            <a:r>
              <a:rPr lang="en-US" b="1" dirty="0">
                <a:solidFill>
                  <a:srgbClr val="0000CC"/>
                </a:solidFill>
                <a:latin typeface="Times New Roman" pitchFamily="18" charset="0"/>
                <a:cs typeface="Times New Roman" pitchFamily="18" charset="0"/>
              </a:rPr>
              <a:t>Solution</a:t>
            </a:r>
            <a:r>
              <a:rPr lang="en-US" b="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Here, </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m</a:t>
            </a:r>
            <a:r>
              <a:rPr lang="en-US" dirty="0">
                <a:latin typeface="Times New Roman" pitchFamily="18" charset="0"/>
                <a:cs typeface="Times New Roman" pitchFamily="18" charset="0"/>
              </a:rPr>
              <a:t> = 50 V, </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261.67</a:t>
            </a:r>
            <a:r>
              <a:rPr lang="en-US" dirty="0">
                <a:latin typeface="Times New Roman" pitchFamily="18" charset="0"/>
                <a:cs typeface="Times New Roman" pitchFamily="18" charset="0"/>
              </a:rPr>
              <a:t> rad/s,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60</a:t>
            </a:r>
            <a:r>
              <a:rPr lang="en-US" baseline="30000" dirty="0">
                <a:latin typeface="Times New Roman" pitchFamily="18" charset="0"/>
                <a:cs typeface="Times New Roman" pitchFamily="18" charset="0"/>
              </a:rPr>
              <a:t>o</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22D5AA-3F95-49BA-A5D4-F1B189B49229}"/>
                  </a:ext>
                </a:extLst>
              </p:cNvPr>
              <p:cNvSpPr txBox="1"/>
              <p:nvPr/>
            </p:nvSpPr>
            <p:spPr>
              <a:xfrm>
                <a:off x="6136945" y="788321"/>
                <a:ext cx="2743200" cy="487506"/>
              </a:xfrm>
              <a:prstGeom prst="rect">
                <a:avLst/>
              </a:prstGeom>
              <a:noFill/>
            </p:spPr>
            <p:txBody>
              <a:bodyPr wrap="square" rtlCol="0">
                <a:spAutoFit/>
              </a:bodyPr>
              <a:lstStyle/>
              <a:p>
                <a:pPr lvl="0" algn="just"/>
                <a14:m>
                  <m:oMath xmlns:m="http://schemas.openxmlformats.org/officeDocument/2006/math">
                    <m:r>
                      <a:rPr lang="en-US" b="0" i="1" smtClean="0">
                        <a:latin typeface="Cambria Math" panose="02040503050406030204" pitchFamily="18" charset="0"/>
                        <a:cs typeface="Times New Roman" pitchFamily="18" charset="0"/>
                      </a:rPr>
                      <m:t>𝑇</m:t>
                    </m:r>
                    <m:r>
                      <a:rPr lang="en-US" b="0" i="1" smtClean="0">
                        <a:latin typeface="Cambria Math" panose="02040503050406030204" pitchFamily="18" charset="0"/>
                        <a:cs typeface="Times New Roman" pitchFamily="18" charset="0"/>
                      </a:rPr>
                      <m:t>= </m:t>
                    </m:r>
                    <m:f>
                      <m:fPr>
                        <m:ctrlPr>
                          <a:rPr lang="en-US" b="0" i="1" smtClean="0">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2</m:t>
                        </m:r>
                        <m:r>
                          <a:rPr lang="en-US" b="0" i="1" smtClean="0">
                            <a:latin typeface="Cambria Math" panose="02040503050406030204" pitchFamily="18" charset="0"/>
                            <a:cs typeface="Times New Roman" pitchFamily="18" charset="0"/>
                            <a:sym typeface="Symbol" panose="05050102010706020507" pitchFamily="18" charset="2"/>
                          </a:rPr>
                          <m:t></m:t>
                        </m:r>
                      </m:num>
                      <m:den>
                        <m:r>
                          <m:rPr>
                            <m:nor/>
                          </m:rPr>
                          <a:rPr lang="en-US" i="1" dirty="0">
                            <a:latin typeface="Times New Roman" pitchFamily="18" charset="0"/>
                            <a:cs typeface="Times New Roman" pitchFamily="18" charset="0"/>
                            <a:sym typeface="Symbol" panose="05050102010706020507" pitchFamily="18" charset="2"/>
                          </a:rPr>
                          <m:t></m:t>
                        </m:r>
                      </m:den>
                    </m:f>
                    <m:r>
                      <a:rPr lang="en-US" b="0" i="1" smtClean="0">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rPr>
                          <m:t>2</m:t>
                        </m:r>
                        <m:r>
                          <a:rPr lang="en-US" i="1">
                            <a:latin typeface="Cambria Math" panose="02040503050406030204" pitchFamily="18" charset="0"/>
                            <a:cs typeface="Times New Roman" pitchFamily="18" charset="0"/>
                            <a:sym typeface="Symbol" panose="05050102010706020507" pitchFamily="18" charset="2"/>
                          </a:rPr>
                          <m:t></m:t>
                        </m:r>
                      </m:num>
                      <m:den>
                        <m:r>
                          <m:rPr>
                            <m:nor/>
                          </m:rPr>
                          <a:rPr lang="en-US" dirty="0">
                            <a:latin typeface="Times New Roman" pitchFamily="18" charset="0"/>
                            <a:cs typeface="Times New Roman" pitchFamily="18" charset="0"/>
                            <a:sym typeface="Symbol" panose="05050102010706020507" pitchFamily="18" charset="2"/>
                          </a:rPr>
                          <m:t>261.67</m:t>
                        </m:r>
                      </m:den>
                    </m:f>
                    <m:r>
                      <a:rPr lang="en-US" b="0" i="1" smtClean="0">
                        <a:latin typeface="Cambria Math" panose="02040503050406030204" pitchFamily="18" charset="0"/>
                        <a:cs typeface="Times New Roman" pitchFamily="18" charset="0"/>
                      </a:rPr>
                      <m:t>=</m:t>
                    </m:r>
                  </m:oMath>
                </a14:m>
                <a:r>
                  <a:rPr lang="en-US" dirty="0">
                    <a:latin typeface="Times New Roman" pitchFamily="18" charset="0"/>
                    <a:cs typeface="Times New Roman" pitchFamily="18" charset="0"/>
                  </a:rPr>
                  <a:t> 24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mc:Choice>
        <mc:Fallback xmlns="">
          <p:sp>
            <p:nvSpPr>
              <p:cNvPr id="29" name="TextBox 28">
                <a:extLst>
                  <a:ext uri="{FF2B5EF4-FFF2-40B4-BE49-F238E27FC236}">
                    <a16:creationId xmlns:a16="http://schemas.microsoft.com/office/drawing/2014/main" id="{3C22D5AA-3F95-49BA-A5D4-F1B189B49229}"/>
                  </a:ext>
                </a:extLst>
              </p:cNvPr>
              <p:cNvSpPr txBox="1">
                <a:spLocks noRot="1" noChangeAspect="1" noMove="1" noResize="1" noEditPoints="1" noAdjustHandles="1" noChangeArrowheads="1" noChangeShapeType="1" noTextEdit="1"/>
              </p:cNvSpPr>
              <p:nvPr/>
            </p:nvSpPr>
            <p:spPr>
              <a:xfrm>
                <a:off x="6136945" y="788321"/>
                <a:ext cx="2743200" cy="487506"/>
              </a:xfrm>
              <a:prstGeom prst="rect">
                <a:avLst/>
              </a:prstGeom>
              <a:blipFill>
                <a:blip r:embed="rId2"/>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484050B-2FD6-49C9-9C36-AC9FAFD9849F}"/>
                  </a:ext>
                </a:extLst>
              </p:cNvPr>
              <p:cNvSpPr txBox="1"/>
              <p:nvPr/>
            </p:nvSpPr>
            <p:spPr>
              <a:xfrm>
                <a:off x="1029730" y="5536622"/>
                <a:ext cx="1085064" cy="487506"/>
              </a:xfrm>
              <a:prstGeom prst="rect">
                <a:avLst/>
              </a:prstGeom>
              <a:noFill/>
            </p:spPr>
            <p:txBody>
              <a:bodyPr wrap="square" rtlCol="0">
                <a:spAutoFit/>
              </a:bodyPr>
              <a:lstStyle/>
              <a:p>
                <a:pPr lvl="0" algn="just"/>
                <a14:m>
                  <m:oMath xmlns:m="http://schemas.openxmlformats.org/officeDocument/2006/math">
                    <m:f>
                      <m:fPr>
                        <m:ctrlPr>
                          <a:rPr lang="en-US" b="0" i="1" smtClean="0">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𝑇</m:t>
                        </m:r>
                      </m:num>
                      <m:den>
                        <m:r>
                          <m:rPr>
                            <m:nor/>
                          </m:rPr>
                          <a:rPr lang="en-US" b="0" dirty="0" smtClean="0">
                            <a:latin typeface="Times New Roman" pitchFamily="18" charset="0"/>
                            <a:cs typeface="Times New Roman" pitchFamily="18" charset="0"/>
                            <a:sym typeface="Symbol" panose="05050102010706020507" pitchFamily="18" charset="2"/>
                          </a:rPr>
                          <m:t>4</m:t>
                        </m:r>
                      </m:den>
                    </m:f>
                    <m:r>
                      <a:rPr lang="en-US" b="0" i="1" smtClean="0">
                        <a:latin typeface="Cambria Math" panose="02040503050406030204" pitchFamily="18" charset="0"/>
                        <a:cs typeface="Times New Roman" pitchFamily="18" charset="0"/>
                      </a:rPr>
                      <m:t>=</m:t>
                    </m:r>
                  </m:oMath>
                </a14:m>
                <a:r>
                  <a:rPr lang="en-US" dirty="0">
                    <a:latin typeface="Times New Roman" pitchFamily="18" charset="0"/>
                    <a:cs typeface="Times New Roman" pitchFamily="18" charset="0"/>
                  </a:rPr>
                  <a:t> 6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mc:Choice>
        <mc:Fallback xmlns="">
          <p:sp>
            <p:nvSpPr>
              <p:cNvPr id="82" name="TextBox 81">
                <a:extLst>
                  <a:ext uri="{FF2B5EF4-FFF2-40B4-BE49-F238E27FC236}">
                    <a16:creationId xmlns:a16="http://schemas.microsoft.com/office/drawing/2014/main" id="{E484050B-2FD6-49C9-9C36-AC9FAFD9849F}"/>
                  </a:ext>
                </a:extLst>
              </p:cNvPr>
              <p:cNvSpPr txBox="1">
                <a:spLocks noRot="1" noChangeAspect="1" noMove="1" noResize="1" noEditPoints="1" noAdjustHandles="1" noChangeArrowheads="1" noChangeShapeType="1" noTextEdit="1"/>
              </p:cNvSpPr>
              <p:nvPr/>
            </p:nvSpPr>
            <p:spPr>
              <a:xfrm>
                <a:off x="1029730" y="5536622"/>
                <a:ext cx="1085064" cy="487506"/>
              </a:xfrm>
              <a:prstGeom prst="rect">
                <a:avLst/>
              </a:prstGeom>
              <a:blipFill>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F0B3FB9-36BE-41A6-80BB-A29D460AD0FD}"/>
                  </a:ext>
                </a:extLst>
              </p:cNvPr>
              <p:cNvSpPr txBox="1"/>
              <p:nvPr/>
            </p:nvSpPr>
            <p:spPr>
              <a:xfrm>
                <a:off x="278826" y="4742356"/>
                <a:ext cx="4087764" cy="541238"/>
              </a:xfrm>
              <a:prstGeom prst="rect">
                <a:avLst/>
              </a:prstGeom>
              <a:noFill/>
            </p:spPr>
            <p:txBody>
              <a:bodyPr wrap="square" rtlCol="0">
                <a:spAutoFit/>
              </a:bodyPr>
              <a:lstStyle/>
              <a:p>
                <a:pPr lvl="0" algn="just"/>
                <a14:m>
                  <m:oMath xmlns:m="http://schemas.openxmlformats.org/officeDocument/2006/math">
                    <m:r>
                      <a:rPr lang="en-US" b="0" i="1" smtClean="0">
                        <a:latin typeface="Cambria Math" panose="02040503050406030204" pitchFamily="18" charset="0"/>
                        <a:cs typeface="Times New Roman" pitchFamily="18" charset="0"/>
                      </a:rPr>
                      <m:t>𝑡</m:t>
                    </m:r>
                    <m:r>
                      <a:rPr lang="en-US" b="0" i="1" baseline="-25000" smtClean="0">
                        <a:latin typeface="Cambria Math" panose="02040503050406030204" pitchFamily="18" charset="0"/>
                        <a:cs typeface="Times New Roman" pitchFamily="18" charset="0"/>
                      </a:rPr>
                      <m:t>0</m:t>
                    </m:r>
                    <m:r>
                      <a:rPr lang="en-US" b="0" i="1" smtClean="0">
                        <a:latin typeface="Cambria Math" panose="02040503050406030204" pitchFamily="18" charset="0"/>
                        <a:cs typeface="Times New Roman" pitchFamily="18" charset="0"/>
                      </a:rPr>
                      <m:t>= </m:t>
                    </m:r>
                    <m:f>
                      <m:fPr>
                        <m:ctrlPr>
                          <a:rPr lang="en-US" b="0" i="1" smtClean="0">
                            <a:latin typeface="Cambria Math" panose="02040503050406030204" pitchFamily="18" charset="0"/>
                            <a:cs typeface="Times New Roman" pitchFamily="18" charset="0"/>
                          </a:rPr>
                        </m:ctrlPr>
                      </m:fPr>
                      <m:num>
                        <m:r>
                          <m:rPr>
                            <m:nor/>
                          </m:rPr>
                          <a:rPr lang="en-US" i="1" dirty="0">
                            <a:latin typeface="Times New Roman" pitchFamily="18" charset="0"/>
                            <a:cs typeface="Times New Roman" pitchFamily="18" charset="0"/>
                            <a:sym typeface="Symbol" panose="05050102010706020507" pitchFamily="18" charset="2"/>
                          </a:rPr>
                          <m:t></m:t>
                        </m:r>
                        <m:r>
                          <m:rPr>
                            <m:nor/>
                          </m:rPr>
                          <a:rPr lang="en-US" i="1" baseline="-25000" dirty="0">
                            <a:latin typeface="Times New Roman" pitchFamily="18" charset="0"/>
                            <a:cs typeface="Times New Roman" pitchFamily="18" charset="0"/>
                            <a:sym typeface="Symbol" panose="05050102010706020507" pitchFamily="18" charset="2"/>
                          </a:rPr>
                          <m:t>v</m:t>
                        </m:r>
                        <m:r>
                          <m:rPr>
                            <m:nor/>
                          </m:rPr>
                          <a:rPr lang="en-US" baseline="-25000" dirty="0">
                            <a:latin typeface="Times New Roman" pitchFamily="18" charset="0"/>
                            <a:cs typeface="Times New Roman" pitchFamily="18" charset="0"/>
                            <a:sym typeface="Symbol" panose="05050102010706020507" pitchFamily="18" charset="2"/>
                          </a:rPr>
                          <m:t>0</m:t>
                        </m:r>
                      </m:num>
                      <m:den>
                        <m:r>
                          <m:rPr>
                            <m:nor/>
                          </m:rPr>
                          <a:rPr lang="en-US" i="1" dirty="0">
                            <a:latin typeface="Times New Roman" pitchFamily="18" charset="0"/>
                            <a:cs typeface="Times New Roman" pitchFamily="18" charset="0"/>
                            <a:sym typeface="Symbol" panose="05050102010706020507" pitchFamily="18" charset="2"/>
                          </a:rPr>
                          <m:t></m:t>
                        </m:r>
                      </m:den>
                    </m:f>
                    <m:r>
                      <a:rPr lang="en-US" i="1">
                        <a:latin typeface="Cambria Math" panose="02040503050406030204" pitchFamily="18" charset="0"/>
                        <a:cs typeface="Times New Roman" pitchFamily="18" charset="0"/>
                        <a:sym typeface="Symbol" panose="05050102010706020507" pitchFamily="18" charset="2"/>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sym typeface="Symbol" panose="05050102010706020507" pitchFamily="18" charset="2"/>
                          </a:rPr>
                          <m:t></m:t>
                        </m:r>
                      </m:num>
                      <m:den>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den>
                    </m:f>
                    <m:r>
                      <a:rPr lang="en-US" i="1">
                        <a:latin typeface="Cambria Math" panose="02040503050406030204" pitchFamily="18" charset="0"/>
                        <a:cs typeface="Times New Roman" pitchFamily="18" charset="0"/>
                      </a:rPr>
                      <m:t>= </m:t>
                    </m:r>
                    <m:f>
                      <m:fPr>
                        <m:ctrlPr>
                          <a:rPr lang="en-US" i="1">
                            <a:latin typeface="Cambria Math" panose="02040503050406030204" pitchFamily="18" charset="0"/>
                            <a:cs typeface="Times New Roman" pitchFamily="18" charset="0"/>
                          </a:rPr>
                        </m:ctrlPr>
                      </m:fPr>
                      <m:num>
                        <m:r>
                          <a:rPr lang="en-US" i="1" smtClean="0">
                            <a:latin typeface="Cambria Math" panose="02040503050406030204" pitchFamily="18" charset="0"/>
                            <a:ea typeface="Cambria Math" panose="02040503050406030204" pitchFamily="18" charset="0"/>
                            <a:cs typeface="Times New Roman" pitchFamily="18" charset="0"/>
                          </a:rPr>
                          <m:t>−</m:t>
                        </m:r>
                        <m:r>
                          <m:rPr>
                            <m:nor/>
                          </m:rPr>
                          <a:rPr lang="en-US" b="0" dirty="0" smtClean="0">
                            <a:latin typeface="Times New Roman" pitchFamily="18" charset="0"/>
                            <a:cs typeface="Times New Roman" pitchFamily="18" charset="0"/>
                            <a:sym typeface="Symbol" panose="05050102010706020507" pitchFamily="18" charset="2"/>
                          </a:rPr>
                          <m:t>60</m:t>
                        </m:r>
                        <m:r>
                          <a:rPr lang="en-US" b="0" i="1" dirty="0" smtClean="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m:t>
                        </m:r>
                      </m:num>
                      <m:den>
                        <m:r>
                          <m:rPr>
                            <m:nor/>
                          </m:rPr>
                          <a:rPr lang="en-US" b="0" dirty="0" smtClean="0">
                            <a:latin typeface="Times New Roman" pitchFamily="18" charset="0"/>
                            <a:cs typeface="Times New Roman" pitchFamily="18" charset="0"/>
                            <a:sym typeface="Symbol" panose="05050102010706020507" pitchFamily="18" charset="2"/>
                          </a:rPr>
                          <m:t>261.67</m:t>
                        </m:r>
                      </m:den>
                    </m:f>
                    <m:r>
                      <a:rPr lang="en-US" i="1">
                        <a:latin typeface="Cambria Math" panose="02040503050406030204" pitchFamily="18" charset="0"/>
                        <a:cs typeface="Times New Roman" pitchFamily="18" charset="0"/>
                        <a:sym typeface="Symbol" panose="05050102010706020507" pitchFamily="18" charset="2"/>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sym typeface="Symbol" panose="05050102010706020507" pitchFamily="18" charset="2"/>
                          </a:rPr>
                          <m:t></m:t>
                        </m:r>
                      </m:num>
                      <m:den>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den>
                    </m:f>
                    <m:r>
                      <a:rPr lang="en-US" i="1">
                        <a:latin typeface="Cambria Math" panose="02040503050406030204" pitchFamily="18" charset="0"/>
                        <a:cs typeface="Times New Roman" pitchFamily="18" charset="0"/>
                      </a:rPr>
                      <m:t>=</m:t>
                    </m:r>
                  </m:oMath>
                </a14:m>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mc:Choice>
        <mc:Fallback xmlns="">
          <p:sp>
            <p:nvSpPr>
              <p:cNvPr id="84" name="TextBox 83">
                <a:extLst>
                  <a:ext uri="{FF2B5EF4-FFF2-40B4-BE49-F238E27FC236}">
                    <a16:creationId xmlns:a16="http://schemas.microsoft.com/office/drawing/2014/main" id="{0F0B3FB9-36BE-41A6-80BB-A29D460AD0FD}"/>
                  </a:ext>
                </a:extLst>
              </p:cNvPr>
              <p:cNvSpPr txBox="1">
                <a:spLocks noRot="1" noChangeAspect="1" noMove="1" noResize="1" noEditPoints="1" noAdjustHandles="1" noChangeArrowheads="1" noChangeShapeType="1" noTextEdit="1"/>
              </p:cNvSpPr>
              <p:nvPr/>
            </p:nvSpPr>
            <p:spPr>
              <a:xfrm>
                <a:off x="278826" y="4742356"/>
                <a:ext cx="4087764" cy="541238"/>
              </a:xfrm>
              <a:prstGeom prst="rect">
                <a:avLst/>
              </a:prstGeom>
              <a:blipFill>
                <a:blip r:embed="rId4"/>
                <a:stretch>
                  <a:fillRect b="-5618"/>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F3308C76-3944-4E64-802D-72E849F11C38}"/>
              </a:ext>
            </a:extLst>
          </p:cNvPr>
          <p:cNvGrpSpPr/>
          <p:nvPr/>
        </p:nvGrpSpPr>
        <p:grpSpPr>
          <a:xfrm>
            <a:off x="224207" y="1699192"/>
            <a:ext cx="5871794" cy="2094539"/>
            <a:chOff x="224207" y="1699192"/>
            <a:chExt cx="5871794" cy="2094539"/>
          </a:xfrm>
        </p:grpSpPr>
        <p:pic>
          <p:nvPicPr>
            <p:cNvPr id="12" name="Picture 11">
              <a:extLst>
                <a:ext uri="{FF2B5EF4-FFF2-40B4-BE49-F238E27FC236}">
                  <a16:creationId xmlns:a16="http://schemas.microsoft.com/office/drawing/2014/main" id="{8020A4F4-BADC-4C51-A028-BCCEACC1DCB9}"/>
                </a:ext>
              </a:extLst>
            </p:cNvPr>
            <p:cNvPicPr>
              <a:picLocks noChangeAspect="1"/>
            </p:cNvPicPr>
            <p:nvPr/>
          </p:nvPicPr>
          <p:blipFill>
            <a:blip r:embed="rId5"/>
            <a:stretch>
              <a:fillRect/>
            </a:stretch>
          </p:blipFill>
          <p:spPr>
            <a:xfrm>
              <a:off x="367124" y="1782051"/>
              <a:ext cx="5390414" cy="2011680"/>
            </a:xfrm>
            <a:prstGeom prst="rect">
              <a:avLst/>
            </a:prstGeom>
          </p:spPr>
        </p:pic>
        <p:sp>
          <p:nvSpPr>
            <p:cNvPr id="73" name="TextBox 72">
              <a:extLst>
                <a:ext uri="{FF2B5EF4-FFF2-40B4-BE49-F238E27FC236}">
                  <a16:creationId xmlns:a16="http://schemas.microsoft.com/office/drawing/2014/main" id="{4A53B147-A8EA-4D0F-B2CC-D279F9DD43F5}"/>
                </a:ext>
              </a:extLst>
            </p:cNvPr>
            <p:cNvSpPr txBox="1"/>
            <p:nvPr/>
          </p:nvSpPr>
          <p:spPr>
            <a:xfrm>
              <a:off x="997031" y="1699192"/>
              <a:ext cx="907730" cy="338554"/>
            </a:xfrm>
            <a:prstGeom prst="rect">
              <a:avLst/>
            </a:prstGeom>
            <a:noFill/>
          </p:spPr>
          <p:txBody>
            <a:bodyPr wrap="square" rtlCol="0">
              <a:spAutoFit/>
            </a:bodyPr>
            <a:lstStyle/>
            <a:p>
              <a:pPr algn="just"/>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 [V]</a:t>
              </a:r>
              <a:endParaRPr lang="en-US" sz="1600" i="1" dirty="0">
                <a:latin typeface="Times New Roman" pitchFamily="18" charset="0"/>
                <a:cs typeface="Times New Roman" pitchFamily="18" charset="0"/>
              </a:endParaRPr>
            </a:p>
          </p:txBody>
        </p:sp>
        <p:sp>
          <p:nvSpPr>
            <p:cNvPr id="76" name="TextBox 75">
              <a:extLst>
                <a:ext uri="{FF2B5EF4-FFF2-40B4-BE49-F238E27FC236}">
                  <a16:creationId xmlns:a16="http://schemas.microsoft.com/office/drawing/2014/main" id="{A7E38CA0-3A7B-4E27-B1D6-C81B7DFBE1FA}"/>
                </a:ext>
              </a:extLst>
            </p:cNvPr>
            <p:cNvSpPr txBox="1"/>
            <p:nvPr/>
          </p:nvSpPr>
          <p:spPr>
            <a:xfrm>
              <a:off x="587344" y="3314078"/>
              <a:ext cx="6727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rPr>
                <a:t>50</a:t>
              </a:r>
              <a:endParaRPr lang="en-US" sz="1600" i="1" dirty="0">
                <a:latin typeface="Times New Roman" pitchFamily="18" charset="0"/>
                <a:cs typeface="Times New Roman" pitchFamily="18" charset="0"/>
              </a:endParaRPr>
            </a:p>
          </p:txBody>
        </p:sp>
        <p:sp>
          <p:nvSpPr>
            <p:cNvPr id="81" name="TextBox 80">
              <a:extLst>
                <a:ext uri="{FF2B5EF4-FFF2-40B4-BE49-F238E27FC236}">
                  <a16:creationId xmlns:a16="http://schemas.microsoft.com/office/drawing/2014/main" id="{2ECB0D6A-FD36-4712-9425-E9F68A3D2D9D}"/>
                </a:ext>
              </a:extLst>
            </p:cNvPr>
            <p:cNvSpPr txBox="1"/>
            <p:nvPr/>
          </p:nvSpPr>
          <p:spPr>
            <a:xfrm>
              <a:off x="693359" y="2070104"/>
              <a:ext cx="6727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50</a:t>
              </a:r>
              <a:endParaRPr lang="en-US" sz="1600" i="1" dirty="0">
                <a:latin typeface="Times New Roman" pitchFamily="18" charset="0"/>
                <a:cs typeface="Times New Roman" pitchFamily="18" charset="0"/>
              </a:endParaRPr>
            </a:p>
          </p:txBody>
        </p:sp>
        <p:sp>
          <p:nvSpPr>
            <p:cNvPr id="86" name="TextBox 85">
              <a:extLst>
                <a:ext uri="{FF2B5EF4-FFF2-40B4-BE49-F238E27FC236}">
                  <a16:creationId xmlns:a16="http://schemas.microsoft.com/office/drawing/2014/main" id="{E33B4295-7C9C-433B-9507-13AA8F582889}"/>
                </a:ext>
              </a:extLst>
            </p:cNvPr>
            <p:cNvSpPr txBox="1"/>
            <p:nvPr/>
          </p:nvSpPr>
          <p:spPr>
            <a:xfrm>
              <a:off x="224207" y="2854583"/>
              <a:ext cx="5871794"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6</a:t>
              </a:r>
              <a:r>
                <a:rPr lang="en-US" sz="1600" dirty="0">
                  <a:latin typeface="Times New Roman" pitchFamily="18" charset="0"/>
                  <a:cs typeface="Times New Roman" pitchFamily="18" charset="0"/>
                </a:rPr>
                <a:t>0</a:t>
              </a:r>
              <a:r>
                <a:rPr lang="en-US" sz="1600" baseline="30000" dirty="0">
                  <a:latin typeface="Times New Roman" pitchFamily="18" charset="0"/>
                  <a:cs typeface="Times New Roman" pitchFamily="18" charset="0"/>
                </a:rPr>
                <a:t>o</a:t>
              </a:r>
              <a:r>
                <a:rPr lang="en-US" sz="1600" dirty="0">
                  <a:latin typeface="Times New Roman" pitchFamily="18" charset="0"/>
                  <a:cs typeface="Times New Roman" pitchFamily="18" charset="0"/>
                </a:rPr>
                <a:t>           150</a:t>
              </a:r>
              <a:r>
                <a:rPr lang="en-US" sz="1600" baseline="30000" dirty="0">
                  <a:latin typeface="Times New Roman" pitchFamily="18" charset="0"/>
                  <a:cs typeface="Times New Roman" pitchFamily="18" charset="0"/>
                </a:rPr>
                <a:t>o</a:t>
              </a:r>
              <a:r>
                <a:rPr lang="en-US" sz="1600" dirty="0">
                  <a:latin typeface="Times New Roman" pitchFamily="18" charset="0"/>
                  <a:cs typeface="Times New Roman" pitchFamily="18" charset="0"/>
                </a:rPr>
                <a:t>          240</a:t>
              </a:r>
              <a:r>
                <a:rPr lang="en-US" sz="1600" baseline="30000" dirty="0">
                  <a:latin typeface="Times New Roman" pitchFamily="18" charset="0"/>
                  <a:cs typeface="Times New Roman" pitchFamily="18" charset="0"/>
                </a:rPr>
                <a:t>o  </a:t>
              </a:r>
              <a:r>
                <a:rPr lang="en-US" sz="1600" dirty="0">
                  <a:latin typeface="Times New Roman" pitchFamily="18" charset="0"/>
                  <a:cs typeface="Times New Roman" pitchFamily="18" charset="0"/>
                </a:rPr>
                <a:t>        330</a:t>
              </a:r>
              <a:r>
                <a:rPr lang="en-US" sz="1600" baseline="30000" dirty="0">
                  <a:latin typeface="Times New Roman" pitchFamily="18" charset="0"/>
                  <a:cs typeface="Times New Roman" pitchFamily="18" charset="0"/>
                </a:rPr>
                <a:t>o        </a:t>
              </a:r>
              <a:r>
                <a:rPr lang="en-US" sz="1600" dirty="0">
                  <a:latin typeface="Times New Roman" pitchFamily="18" charset="0"/>
                  <a:cs typeface="Times New Roman" pitchFamily="18" charset="0"/>
                </a:rPr>
                <a:t>    420</a:t>
              </a:r>
              <a:r>
                <a:rPr lang="en-US" sz="1600" baseline="30000" dirty="0">
                  <a:latin typeface="Times New Roman" pitchFamily="18" charset="0"/>
                  <a:cs typeface="Times New Roman" pitchFamily="18" charset="0"/>
                </a:rPr>
                <a:t>o          </a:t>
              </a:r>
              <a:r>
                <a:rPr lang="en-US" sz="1600" dirty="0">
                  <a:latin typeface="Times New Roman" pitchFamily="18" charset="0"/>
                  <a:cs typeface="Times New Roman" pitchFamily="18" charset="0"/>
                </a:rPr>
                <a:t>      510</a:t>
              </a:r>
              <a:r>
                <a:rPr lang="en-US" sz="1600" baseline="30000" dirty="0">
                  <a:latin typeface="Times New Roman" pitchFamily="18" charset="0"/>
                  <a:cs typeface="Times New Roman" pitchFamily="18" charset="0"/>
                </a:rPr>
                <a:t>o</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sym typeface="Symbol" panose="05050102010706020507" pitchFamily="18" charset="2"/>
                </a:rPr>
                <a:t> [deg.]</a:t>
              </a:r>
              <a:endParaRPr lang="en-US" sz="1600" i="1" dirty="0">
                <a:latin typeface="Times New Roman" pitchFamily="18" charset="0"/>
                <a:cs typeface="Times New Roman" pitchFamily="18" charset="0"/>
              </a:endParaRPr>
            </a:p>
          </p:txBody>
        </p:sp>
      </p:grpSp>
      <p:grpSp>
        <p:nvGrpSpPr>
          <p:cNvPr id="15" name="Group 14">
            <a:extLst>
              <a:ext uri="{FF2B5EF4-FFF2-40B4-BE49-F238E27FC236}">
                <a16:creationId xmlns:a16="http://schemas.microsoft.com/office/drawing/2014/main" id="{9C8A5725-07A7-4067-9735-C54643CE5426}"/>
              </a:ext>
            </a:extLst>
          </p:cNvPr>
          <p:cNvGrpSpPr/>
          <p:nvPr/>
        </p:nvGrpSpPr>
        <p:grpSpPr>
          <a:xfrm>
            <a:off x="6132901" y="1672688"/>
            <a:ext cx="5871794" cy="2130981"/>
            <a:chOff x="6291926" y="1672688"/>
            <a:chExt cx="5871794" cy="2130981"/>
          </a:xfrm>
        </p:grpSpPr>
        <p:pic>
          <p:nvPicPr>
            <p:cNvPr id="59" name="Picture 58">
              <a:extLst>
                <a:ext uri="{FF2B5EF4-FFF2-40B4-BE49-F238E27FC236}">
                  <a16:creationId xmlns:a16="http://schemas.microsoft.com/office/drawing/2014/main" id="{800308EC-CD04-4305-B9A1-CE186DA84EF2}"/>
                </a:ext>
              </a:extLst>
            </p:cNvPr>
            <p:cNvPicPr>
              <a:picLocks noChangeAspect="1"/>
            </p:cNvPicPr>
            <p:nvPr/>
          </p:nvPicPr>
          <p:blipFill>
            <a:blip r:embed="rId5"/>
            <a:stretch>
              <a:fillRect/>
            </a:stretch>
          </p:blipFill>
          <p:spPr>
            <a:xfrm>
              <a:off x="6468675" y="1791989"/>
              <a:ext cx="5390414" cy="2011680"/>
            </a:xfrm>
            <a:prstGeom prst="rect">
              <a:avLst/>
            </a:prstGeom>
          </p:spPr>
        </p:pic>
        <p:sp>
          <p:nvSpPr>
            <p:cNvPr id="74" name="TextBox 73">
              <a:extLst>
                <a:ext uri="{FF2B5EF4-FFF2-40B4-BE49-F238E27FC236}">
                  <a16:creationId xmlns:a16="http://schemas.microsoft.com/office/drawing/2014/main" id="{F60C62C3-0EDE-46EC-98ED-C0C70D1BDE10}"/>
                </a:ext>
              </a:extLst>
            </p:cNvPr>
            <p:cNvSpPr txBox="1"/>
            <p:nvPr/>
          </p:nvSpPr>
          <p:spPr>
            <a:xfrm>
              <a:off x="7120492" y="1672688"/>
              <a:ext cx="907730" cy="338554"/>
            </a:xfrm>
            <a:prstGeom prst="rect">
              <a:avLst/>
            </a:prstGeom>
            <a:noFill/>
          </p:spPr>
          <p:txBody>
            <a:bodyPr wrap="square" rtlCol="0">
              <a:spAutoFit/>
            </a:bodyPr>
            <a:lstStyle/>
            <a:p>
              <a:pPr algn="just"/>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 [V]</a:t>
              </a:r>
              <a:endParaRPr lang="en-US" sz="1600" i="1" dirty="0">
                <a:latin typeface="Times New Roman" pitchFamily="18" charset="0"/>
                <a:cs typeface="Times New Roman" pitchFamily="18" charset="0"/>
              </a:endParaRPr>
            </a:p>
          </p:txBody>
        </p:sp>
        <p:sp>
          <p:nvSpPr>
            <p:cNvPr id="78" name="TextBox 77">
              <a:extLst>
                <a:ext uri="{FF2B5EF4-FFF2-40B4-BE49-F238E27FC236}">
                  <a16:creationId xmlns:a16="http://schemas.microsoft.com/office/drawing/2014/main" id="{9DBA6C44-B436-449D-AAA5-4676A7AA92B8}"/>
                </a:ext>
              </a:extLst>
            </p:cNvPr>
            <p:cNvSpPr txBox="1"/>
            <p:nvPr/>
          </p:nvSpPr>
          <p:spPr>
            <a:xfrm>
              <a:off x="6694855" y="3328227"/>
              <a:ext cx="6727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rPr>
                <a:t>50</a:t>
              </a:r>
              <a:endParaRPr lang="en-US" sz="1600" i="1" dirty="0">
                <a:latin typeface="Times New Roman" pitchFamily="18" charset="0"/>
                <a:cs typeface="Times New Roman" pitchFamily="18" charset="0"/>
              </a:endParaRPr>
            </a:p>
          </p:txBody>
        </p:sp>
        <p:sp>
          <p:nvSpPr>
            <p:cNvPr id="80" name="TextBox 79">
              <a:extLst>
                <a:ext uri="{FF2B5EF4-FFF2-40B4-BE49-F238E27FC236}">
                  <a16:creationId xmlns:a16="http://schemas.microsoft.com/office/drawing/2014/main" id="{768E37E2-5B2D-4734-9008-BF1D1221D8A2}"/>
                </a:ext>
              </a:extLst>
            </p:cNvPr>
            <p:cNvSpPr txBox="1"/>
            <p:nvPr/>
          </p:nvSpPr>
          <p:spPr>
            <a:xfrm>
              <a:off x="6787618" y="2090787"/>
              <a:ext cx="6727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50</a:t>
              </a:r>
              <a:endParaRPr lang="en-US" sz="1600" i="1" dirty="0">
                <a:latin typeface="Times New Roman" pitchFamily="18" charset="0"/>
                <a:cs typeface="Times New Roman" pitchFamily="18" charset="0"/>
              </a:endParaRPr>
            </a:p>
          </p:txBody>
        </p:sp>
        <p:sp>
          <p:nvSpPr>
            <p:cNvPr id="87" name="TextBox 86">
              <a:extLst>
                <a:ext uri="{FF2B5EF4-FFF2-40B4-BE49-F238E27FC236}">
                  <a16:creationId xmlns:a16="http://schemas.microsoft.com/office/drawing/2014/main" id="{21F10A67-4383-407C-B219-8735590E14CB}"/>
                </a:ext>
              </a:extLst>
            </p:cNvPr>
            <p:cNvSpPr txBox="1"/>
            <p:nvPr/>
          </p:nvSpPr>
          <p:spPr>
            <a:xfrm>
              <a:off x="6291926" y="2844268"/>
              <a:ext cx="5871794"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1.05</a:t>
              </a:r>
              <a:r>
                <a:rPr lang="en-US" sz="1600" dirty="0">
                  <a:latin typeface="Times New Roman" pitchFamily="18" charset="0"/>
                  <a:cs typeface="Times New Roman" pitchFamily="18" charset="0"/>
                </a:rPr>
                <a:t>         2.62           4.19</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5.76</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7.33</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8.9  </a:t>
              </a:r>
              <a:r>
                <a:rPr lang="en-US" sz="1600" i="1"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sym typeface="Symbol" panose="05050102010706020507" pitchFamily="18" charset="2"/>
                </a:rPr>
                <a:t> [rad.]</a:t>
              </a:r>
              <a:endParaRPr lang="en-US" sz="1600" i="1"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452D6394-CA64-4D06-BE55-7CB4A06FA316}"/>
                  </a:ext>
                </a:extLst>
              </p:cNvPr>
              <p:cNvSpPr txBox="1"/>
              <p:nvPr/>
            </p:nvSpPr>
            <p:spPr>
              <a:xfrm>
                <a:off x="8421309" y="1835968"/>
                <a:ext cx="1470990" cy="558486"/>
              </a:xfrm>
              <a:prstGeom prst="rect">
                <a:avLst/>
              </a:prstGeom>
              <a:noFill/>
            </p:spPr>
            <p:txBody>
              <a:bodyPr wrap="square" rtlCol="0">
                <a:spAutoFit/>
              </a:bodyPr>
              <a:lstStyle/>
              <a:p>
                <a:pPr lvl="0" algn="just"/>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sym typeface="Symbol" panose="05050102010706020507" pitchFamily="18" charset="2"/>
                            </a:rPr>
                            <m:t></m:t>
                          </m:r>
                        </m:num>
                        <m:den>
                          <m:r>
                            <m:rPr>
                              <m:nor/>
                            </m:rPr>
                            <a:rPr lang="en-US" b="0" dirty="0" smtClean="0">
                              <a:latin typeface="Times New Roman" pitchFamily="18" charset="0"/>
                              <a:cs typeface="Times New Roman" pitchFamily="18" charset="0"/>
                              <a:sym typeface="Symbol" panose="05050102010706020507" pitchFamily="18" charset="2"/>
                            </a:rPr>
                            <m:t>2</m:t>
                          </m:r>
                        </m:den>
                      </m:f>
                      <m:r>
                        <a:rPr lang="en-US" b="0" i="1" smtClean="0">
                          <a:latin typeface="Cambria Math" panose="02040503050406030204" pitchFamily="18" charset="0"/>
                          <a:cs typeface="Times New Roman" pitchFamily="18" charset="0"/>
                        </a:rPr>
                        <m:t>=1.57 </m:t>
                      </m:r>
                      <m:r>
                        <m:rPr>
                          <m:sty m:val="p"/>
                        </m:rPr>
                        <a:rPr lang="en-US" b="0" i="0" smtClean="0">
                          <a:latin typeface="Cambria Math" panose="02040503050406030204" pitchFamily="18" charset="0"/>
                          <a:cs typeface="Times New Roman" pitchFamily="18" charset="0"/>
                        </a:rPr>
                        <m:t>rad</m:t>
                      </m:r>
                    </m:oMath>
                  </m:oMathPara>
                </a14:m>
                <a:endParaRPr lang="en-US" dirty="0">
                  <a:latin typeface="Times New Roman" pitchFamily="18" charset="0"/>
                  <a:cs typeface="Times New Roman" pitchFamily="18" charset="0"/>
                </a:endParaRPr>
              </a:p>
            </p:txBody>
          </p:sp>
        </mc:Choice>
        <mc:Fallback xmlns="">
          <p:sp>
            <p:nvSpPr>
              <p:cNvPr id="88" name="TextBox 87">
                <a:extLst>
                  <a:ext uri="{FF2B5EF4-FFF2-40B4-BE49-F238E27FC236}">
                    <a16:creationId xmlns:a16="http://schemas.microsoft.com/office/drawing/2014/main" id="{452D6394-CA64-4D06-BE55-7CB4A06FA316}"/>
                  </a:ext>
                </a:extLst>
              </p:cNvPr>
              <p:cNvSpPr txBox="1">
                <a:spLocks noRot="1" noChangeAspect="1" noMove="1" noResize="1" noEditPoints="1" noAdjustHandles="1" noChangeArrowheads="1" noChangeShapeType="1" noTextEdit="1"/>
              </p:cNvSpPr>
              <p:nvPr/>
            </p:nvSpPr>
            <p:spPr>
              <a:xfrm>
                <a:off x="8421309" y="1835968"/>
                <a:ext cx="1470990" cy="55848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B767D7C-3A22-4CBD-B486-46EDA1BE90F1}"/>
                  </a:ext>
                </a:extLst>
              </p:cNvPr>
              <p:cNvSpPr txBox="1"/>
              <p:nvPr/>
            </p:nvSpPr>
            <p:spPr>
              <a:xfrm>
                <a:off x="7869197" y="1386154"/>
                <a:ext cx="3470939" cy="482568"/>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v</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(rad.) =</a:t>
                </a:r>
                <a14:m>
                  <m:oMath xmlns:m="http://schemas.openxmlformats.org/officeDocument/2006/math">
                    <m:r>
                      <a:rPr lang="en-US" i="1">
                        <a:latin typeface="Cambria Math" panose="02040503050406030204" pitchFamily="18" charset="0"/>
                        <a:ea typeface="Cambria Math" panose="02040503050406030204" pitchFamily="18" charset="0"/>
                        <a:cs typeface="Times New Roman" pitchFamily="18" charset="0"/>
                      </a:rPr>
                      <m:t>−</m:t>
                    </m:r>
                    <m:r>
                      <m:rPr>
                        <m:nor/>
                      </m:rPr>
                      <a:rPr lang="en-US" dirty="0">
                        <a:latin typeface="Times New Roman" pitchFamily="18" charset="0"/>
                        <a:cs typeface="Times New Roman" pitchFamily="18" charset="0"/>
                        <a:sym typeface="Symbol" panose="05050102010706020507" pitchFamily="18" charset="2"/>
                      </a:rPr>
                      <m:t>60</m:t>
                    </m:r>
                    <m:r>
                      <a:rPr lang="en-US" i="1" dirty="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m:t>
                    </m:r>
                    <m:r>
                      <a:rPr lang="en-US" i="1">
                        <a:latin typeface="Cambria Math" panose="02040503050406030204" pitchFamily="18" charset="0"/>
                        <a:cs typeface="Times New Roman" pitchFamily="18" charset="0"/>
                        <a:sym typeface="Symbol" panose="05050102010706020507" pitchFamily="18" charset="2"/>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sym typeface="Symbol" panose="05050102010706020507" pitchFamily="18" charset="2"/>
                          </a:rPr>
                          <m:t></m:t>
                        </m:r>
                      </m:num>
                      <m:den>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den>
                    </m:f>
                    <m:r>
                      <a:rPr lang="en-US" b="0" i="1" smtClean="0">
                        <a:latin typeface="Cambria Math" panose="02040503050406030204" pitchFamily="18" charset="0"/>
                        <a:ea typeface="Cambria Math" panose="02040503050406030204" pitchFamily="18" charset="0"/>
                        <a:cs typeface="Times New Roman" pitchFamily="18" charset="0"/>
                      </a:rPr>
                      <m:t> </m:t>
                    </m:r>
                  </m:oMath>
                </a14:m>
                <a:r>
                  <a:rPr lang="en-US" dirty="0">
                    <a:latin typeface="Times New Roman" pitchFamily="18" charset="0"/>
                    <a:cs typeface="Times New Roman"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Times New Roman" pitchFamily="18" charset="0"/>
                      </a:rPr>
                      <m:t>− </m:t>
                    </m:r>
                  </m:oMath>
                </a14:m>
                <a:r>
                  <a:rPr lang="en-US" dirty="0">
                    <a:latin typeface="Times New Roman" pitchFamily="18" charset="0"/>
                    <a:cs typeface="Times New Roman" pitchFamily="18" charset="0"/>
                    <a:sym typeface="Symbol" panose="05050102010706020507" pitchFamily="18" charset="2"/>
                  </a:rPr>
                  <a:t>1.05 rad</a:t>
                </a:r>
                <a:endParaRPr lang="en-US" dirty="0">
                  <a:latin typeface="Times New Roman" pitchFamily="18" charset="0"/>
                  <a:cs typeface="Times New Roman" pitchFamily="18" charset="0"/>
                </a:endParaRPr>
              </a:p>
            </p:txBody>
          </p:sp>
        </mc:Choice>
        <mc:Fallback xmlns="">
          <p:sp>
            <p:nvSpPr>
              <p:cNvPr id="89" name="TextBox 88">
                <a:extLst>
                  <a:ext uri="{FF2B5EF4-FFF2-40B4-BE49-F238E27FC236}">
                    <a16:creationId xmlns:a16="http://schemas.microsoft.com/office/drawing/2014/main" id="{DB767D7C-3A22-4CBD-B486-46EDA1BE90F1}"/>
                  </a:ext>
                </a:extLst>
              </p:cNvPr>
              <p:cNvSpPr txBox="1">
                <a:spLocks noRot="1" noChangeAspect="1" noMove="1" noResize="1" noEditPoints="1" noAdjustHandles="1" noChangeArrowheads="1" noChangeShapeType="1" noTextEdit="1"/>
              </p:cNvSpPr>
              <p:nvPr/>
            </p:nvSpPr>
            <p:spPr>
              <a:xfrm>
                <a:off x="7869197" y="1386154"/>
                <a:ext cx="3470939" cy="482568"/>
              </a:xfrm>
              <a:prstGeom prst="rect">
                <a:avLst/>
              </a:prstGeom>
              <a:blipFill>
                <a:blip r:embed="rId7"/>
                <a:stretch>
                  <a:fillRect l="-1582" b="-5000"/>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16D4F1FC-57AA-46A4-8D39-099D522A619B}"/>
              </a:ext>
            </a:extLst>
          </p:cNvPr>
          <p:cNvGrpSpPr/>
          <p:nvPr/>
        </p:nvGrpSpPr>
        <p:grpSpPr>
          <a:xfrm>
            <a:off x="4373055" y="4214000"/>
            <a:ext cx="5658049" cy="2060167"/>
            <a:chOff x="4373055" y="4214000"/>
            <a:chExt cx="5658049" cy="2060167"/>
          </a:xfrm>
        </p:grpSpPr>
        <p:grpSp>
          <p:nvGrpSpPr>
            <p:cNvPr id="16" name="Group 15">
              <a:extLst>
                <a:ext uri="{FF2B5EF4-FFF2-40B4-BE49-F238E27FC236}">
                  <a16:creationId xmlns:a16="http://schemas.microsoft.com/office/drawing/2014/main" id="{C8BA1583-227E-4E84-85AC-81A55AD64BD0}"/>
                </a:ext>
              </a:extLst>
            </p:cNvPr>
            <p:cNvGrpSpPr/>
            <p:nvPr/>
          </p:nvGrpSpPr>
          <p:grpSpPr>
            <a:xfrm>
              <a:off x="4373055" y="4262487"/>
              <a:ext cx="5658049" cy="2011680"/>
              <a:chOff x="4373055" y="4262487"/>
              <a:chExt cx="5658049" cy="2011680"/>
            </a:xfrm>
          </p:grpSpPr>
          <p:pic>
            <p:nvPicPr>
              <p:cNvPr id="72" name="Picture 71">
                <a:extLst>
                  <a:ext uri="{FF2B5EF4-FFF2-40B4-BE49-F238E27FC236}">
                    <a16:creationId xmlns:a16="http://schemas.microsoft.com/office/drawing/2014/main" id="{ACA910CC-0A11-4C7B-BF0D-88EE190F883D}"/>
                  </a:ext>
                </a:extLst>
              </p:cNvPr>
              <p:cNvPicPr>
                <a:picLocks noChangeAspect="1"/>
              </p:cNvPicPr>
              <p:nvPr/>
            </p:nvPicPr>
            <p:blipFill>
              <a:blip r:embed="rId5"/>
              <a:stretch>
                <a:fillRect/>
              </a:stretch>
            </p:blipFill>
            <p:spPr>
              <a:xfrm>
                <a:off x="4456095" y="4262487"/>
                <a:ext cx="5390414" cy="2011680"/>
              </a:xfrm>
              <a:prstGeom prst="rect">
                <a:avLst/>
              </a:prstGeom>
            </p:spPr>
          </p:pic>
          <p:sp>
            <p:nvSpPr>
              <p:cNvPr id="77" name="TextBox 76">
                <a:extLst>
                  <a:ext uri="{FF2B5EF4-FFF2-40B4-BE49-F238E27FC236}">
                    <a16:creationId xmlns:a16="http://schemas.microsoft.com/office/drawing/2014/main" id="{2EC3E282-B6A5-4339-8548-2A74BCE9BAC5}"/>
                  </a:ext>
                </a:extLst>
              </p:cNvPr>
              <p:cNvSpPr txBox="1"/>
              <p:nvPr/>
            </p:nvSpPr>
            <p:spPr>
              <a:xfrm>
                <a:off x="4647011" y="5806459"/>
                <a:ext cx="6727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rPr>
                  <a:t>50</a:t>
                </a:r>
                <a:endParaRPr lang="en-US" sz="1600" i="1" dirty="0">
                  <a:latin typeface="Times New Roman" pitchFamily="18" charset="0"/>
                  <a:cs typeface="Times New Roman" pitchFamily="18" charset="0"/>
                </a:endParaRPr>
              </a:p>
            </p:txBody>
          </p:sp>
          <p:sp>
            <p:nvSpPr>
              <p:cNvPr id="79" name="TextBox 78">
                <a:extLst>
                  <a:ext uri="{FF2B5EF4-FFF2-40B4-BE49-F238E27FC236}">
                    <a16:creationId xmlns:a16="http://schemas.microsoft.com/office/drawing/2014/main" id="{96C889CB-2190-4A6E-B5F6-DAC14990D0E7}"/>
                  </a:ext>
                </a:extLst>
              </p:cNvPr>
              <p:cNvSpPr txBox="1"/>
              <p:nvPr/>
            </p:nvSpPr>
            <p:spPr>
              <a:xfrm>
                <a:off x="4758096" y="4566398"/>
                <a:ext cx="6727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50</a:t>
                </a:r>
                <a:endParaRPr lang="en-US" sz="1600" i="1" dirty="0">
                  <a:latin typeface="Times New Roman" pitchFamily="18" charset="0"/>
                  <a:cs typeface="Times New Roman" pitchFamily="18" charset="0"/>
                </a:endParaRPr>
              </a:p>
            </p:txBody>
          </p:sp>
          <p:sp>
            <p:nvSpPr>
              <p:cNvPr id="90" name="TextBox 89">
                <a:extLst>
                  <a:ext uri="{FF2B5EF4-FFF2-40B4-BE49-F238E27FC236}">
                    <a16:creationId xmlns:a16="http://schemas.microsoft.com/office/drawing/2014/main" id="{D5181D5E-CB60-4FA9-9C7F-97F9FAC2E79E}"/>
                  </a:ext>
                </a:extLst>
              </p:cNvPr>
              <p:cNvSpPr txBox="1"/>
              <p:nvPr/>
            </p:nvSpPr>
            <p:spPr>
              <a:xfrm>
                <a:off x="4373055" y="5324746"/>
                <a:ext cx="5658049"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4</a:t>
                </a:r>
                <a:r>
                  <a:rPr lang="en-US" sz="1600" dirty="0">
                    <a:latin typeface="Times New Roman" pitchFamily="18" charset="0"/>
                    <a:cs typeface="Times New Roman" pitchFamily="18" charset="0"/>
                  </a:rPr>
                  <a:t>              2              8</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14</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20</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26      </a:t>
                </a:r>
                <a:r>
                  <a:rPr lang="en-US" sz="1600" i="1" dirty="0">
                    <a:latin typeface="Times New Roman" pitchFamily="18" charset="0"/>
                    <a:cs typeface="Times New Roman" pitchFamily="18" charset="0"/>
                    <a:sym typeface="Symbol" panose="05050102010706020507" pitchFamily="18" charset="2"/>
                  </a:rPr>
                  <a:t>t</a:t>
                </a:r>
                <a:r>
                  <a:rPr lang="en-US" sz="1600" dirty="0">
                    <a:latin typeface="Times New Roman" pitchFamily="18" charset="0"/>
                    <a:cs typeface="Times New Roman" pitchFamily="18" charset="0"/>
                    <a:sym typeface="Symbol" panose="05050102010706020507" pitchFamily="18" charset="2"/>
                  </a:rPr>
                  <a:t>[</a:t>
                </a:r>
                <a:r>
                  <a:rPr lang="en-US" sz="1600" dirty="0" err="1">
                    <a:latin typeface="Times New Roman" pitchFamily="18" charset="0"/>
                    <a:cs typeface="Times New Roman" pitchFamily="18" charset="0"/>
                    <a:sym typeface="Symbol" panose="05050102010706020507" pitchFamily="18" charset="2"/>
                  </a:rPr>
                  <a:t>ms</a:t>
                </a:r>
                <a:r>
                  <a:rPr lang="en-US" sz="1600" dirty="0">
                    <a:latin typeface="Times New Roman" pitchFamily="18" charset="0"/>
                    <a:cs typeface="Times New Roman" pitchFamily="18" charset="0"/>
                    <a:sym typeface="Symbol" panose="05050102010706020507" pitchFamily="18" charset="2"/>
                  </a:rPr>
                  <a:t>]</a:t>
                </a:r>
                <a:endParaRPr lang="en-US" sz="1600" i="1" dirty="0">
                  <a:latin typeface="Times New Roman" pitchFamily="18" charset="0"/>
                  <a:cs typeface="Times New Roman" pitchFamily="18" charset="0"/>
                </a:endParaRPr>
              </a:p>
            </p:txBody>
          </p:sp>
        </p:grpSp>
        <p:sp>
          <p:nvSpPr>
            <p:cNvPr id="91" name="TextBox 90">
              <a:extLst>
                <a:ext uri="{FF2B5EF4-FFF2-40B4-BE49-F238E27FC236}">
                  <a16:creationId xmlns:a16="http://schemas.microsoft.com/office/drawing/2014/main" id="{53BDACC8-93EE-4765-91ED-93640DCFA28A}"/>
                </a:ext>
              </a:extLst>
            </p:cNvPr>
            <p:cNvSpPr txBox="1"/>
            <p:nvPr/>
          </p:nvSpPr>
          <p:spPr>
            <a:xfrm>
              <a:off x="5092349" y="4214000"/>
              <a:ext cx="907730" cy="338554"/>
            </a:xfrm>
            <a:prstGeom prst="rect">
              <a:avLst/>
            </a:prstGeom>
            <a:noFill/>
          </p:spPr>
          <p:txBody>
            <a:bodyPr wrap="square" rtlCol="0">
              <a:spAutoFit/>
            </a:bodyPr>
            <a:lstStyle/>
            <a:p>
              <a:pPr algn="just"/>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 [V]</a:t>
              </a:r>
              <a:endParaRPr lang="en-US" sz="1600" i="1" dirty="0">
                <a:latin typeface="Times New Roman" pitchFamily="18" charset="0"/>
                <a:cs typeface="Times New Roman" pitchFamily="18" charset="0"/>
              </a:endParaRPr>
            </a:p>
          </p:txBody>
        </p:sp>
      </p:grpSp>
    </p:spTree>
    <p:extLst>
      <p:ext uri="{BB962C8B-B14F-4D97-AF65-F5344CB8AC3E}">
        <p14:creationId xmlns:p14="http://schemas.microsoft.com/office/powerpoint/2010/main" val="98612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left)">
                                      <p:cBhvr>
                                        <p:cTn id="20" dur="500"/>
                                        <p:tgtEl>
                                          <p:spTgt spid="8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
                                        <p:tgtEl>
                                          <p:spTgt spid="8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wipe(left)">
                                      <p:cBhvr>
                                        <p:cTn id="37" dur="500"/>
                                        <p:tgtEl>
                                          <p:spTgt spid="82"/>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82" grpId="0"/>
      <p:bldP spid="84" grpId="0"/>
      <p:bldP spid="88"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21</a:t>
            </a:fld>
            <a:endParaRPr lang="en-US" sz="2000" b="1" dirty="0">
              <a:solidFill>
                <a:schemeClr val="bg1"/>
              </a:solidFill>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50CACB2B-3ECB-4B19-A8E4-0751251DC054}"/>
              </a:ext>
            </a:extLst>
          </p:cNvPr>
          <p:cNvSpPr txBox="1"/>
          <p:nvPr/>
        </p:nvSpPr>
        <p:spPr>
          <a:xfrm>
            <a:off x="154489" y="119664"/>
            <a:ext cx="11692954" cy="646331"/>
          </a:xfrm>
          <a:prstGeom prst="rect">
            <a:avLst/>
          </a:prstGeom>
          <a:noFill/>
        </p:spPr>
        <p:txBody>
          <a:bodyPr wrap="square" rtlCol="0">
            <a:spAutoFit/>
          </a:bodyPr>
          <a:lstStyle/>
          <a:p>
            <a:pPr algn="just"/>
            <a:r>
              <a:rPr lang="en-US" b="1" i="0" dirty="0">
                <a:solidFill>
                  <a:srgbClr val="FF0066"/>
                </a:solidFill>
                <a:effectLst/>
                <a:latin typeface="Times-Bold"/>
              </a:rPr>
              <a:t>EXAMPLE</a:t>
            </a:r>
            <a:r>
              <a:rPr lang="en-US" i="0" dirty="0">
                <a:effectLst/>
                <a:latin typeface="Times-Bold"/>
              </a:rPr>
              <a:t> </a:t>
            </a:r>
            <a:r>
              <a:rPr lang="en-US" sz="1800" b="0" i="0" dirty="0">
                <a:solidFill>
                  <a:srgbClr val="242021"/>
                </a:solidFill>
                <a:effectLst/>
                <a:latin typeface="Times-Roman"/>
              </a:rPr>
              <a:t>Sketch </a:t>
            </a:r>
            <a:r>
              <a:rPr lang="en-US" sz="1800" b="0" i="1" dirty="0">
                <a:solidFill>
                  <a:srgbClr val="242021"/>
                </a:solidFill>
                <a:effectLst/>
                <a:latin typeface="Times-Roman"/>
              </a:rPr>
              <a:t>e</a:t>
            </a:r>
            <a:r>
              <a:rPr lang="en-US" sz="1800" b="0" i="0" dirty="0">
                <a:solidFill>
                  <a:srgbClr val="242021"/>
                </a:solidFill>
                <a:effectLst/>
                <a:latin typeface="Times-Roman"/>
              </a:rPr>
              <a:t>(</a:t>
            </a:r>
            <a:r>
              <a:rPr lang="en-US" sz="1800" b="0" i="1" dirty="0">
                <a:solidFill>
                  <a:srgbClr val="242021"/>
                </a:solidFill>
                <a:effectLst/>
                <a:latin typeface="Times-Roman"/>
              </a:rPr>
              <a:t>t</a:t>
            </a:r>
            <a:r>
              <a:rPr lang="en-US" sz="1800" b="0" i="0" dirty="0">
                <a:solidFill>
                  <a:srgbClr val="242021"/>
                </a:solidFill>
                <a:effectLst/>
                <a:latin typeface="Times-Roman"/>
              </a:rPr>
              <a:t>) = 80sin(</a:t>
            </a:r>
            <a:r>
              <a:rPr lang="en-US" dirty="0">
                <a:latin typeface="Times New Roman" pitchFamily="18" charset="0"/>
                <a:cs typeface="Times New Roman" pitchFamily="18" charset="0"/>
                <a:sym typeface="Symbol" panose="05050102010706020507" pitchFamily="18" charset="2"/>
              </a:rPr>
              <a:t>157</a:t>
            </a:r>
            <a:r>
              <a:rPr lang="en-US"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30</a:t>
            </a:r>
            <a:r>
              <a:rPr lang="en-US" baseline="30000" dirty="0">
                <a:latin typeface="Times New Roman" pitchFamily="18" charset="0"/>
                <a:cs typeface="Times New Roman" pitchFamily="18" charset="0"/>
              </a:rPr>
              <a:t>o</a:t>
            </a:r>
            <a:r>
              <a:rPr lang="en-US" sz="1800" b="0" i="0" dirty="0">
                <a:solidFill>
                  <a:srgbClr val="242021"/>
                </a:solidFill>
                <a:effectLst/>
                <a:latin typeface="Times-Roman"/>
              </a:rPr>
              <a:t>)</a:t>
            </a:r>
            <a:r>
              <a:rPr lang="en-US" sz="1800" b="0" i="1" dirty="0">
                <a:solidFill>
                  <a:srgbClr val="242021"/>
                </a:solidFill>
                <a:effectLst/>
                <a:latin typeface="Times-Italic"/>
              </a:rPr>
              <a:t> </a:t>
            </a:r>
            <a:r>
              <a:rPr lang="en-US" sz="1800" b="0" dirty="0">
                <a:solidFill>
                  <a:srgbClr val="242021"/>
                </a:solidFill>
                <a:effectLst/>
                <a:latin typeface="Times-Italic"/>
              </a:rPr>
              <a:t>V</a:t>
            </a:r>
            <a:r>
              <a:rPr lang="en-US" sz="1800" b="0" i="1" dirty="0">
                <a:solidFill>
                  <a:srgbClr val="242021"/>
                </a:solidFill>
                <a:effectLst/>
                <a:latin typeface="Times-Italic"/>
              </a:rPr>
              <a:t> </a:t>
            </a:r>
            <a:r>
              <a:rPr lang="en-US" sz="1800" b="0" i="0" dirty="0">
                <a:solidFill>
                  <a:srgbClr val="242021"/>
                </a:solidFill>
                <a:effectLst/>
                <a:latin typeface="Times-Roman"/>
              </a:rPr>
              <a:t>with the abscissa:</a:t>
            </a:r>
          </a:p>
          <a:p>
            <a:pPr algn="just"/>
            <a:r>
              <a:rPr lang="en-US" sz="1800" b="0" i="0" dirty="0">
                <a:solidFill>
                  <a:srgbClr val="242021"/>
                </a:solidFill>
                <a:effectLst/>
                <a:latin typeface="Times-Roman"/>
              </a:rPr>
              <a:t>				    	</a:t>
            </a:r>
            <a:r>
              <a:rPr lang="en-US" b="1" i="0" dirty="0">
                <a:solidFill>
                  <a:srgbClr val="242021"/>
                </a:solidFill>
                <a:effectLst/>
                <a:latin typeface="Times-Bold"/>
              </a:rPr>
              <a:t>a. </a:t>
            </a:r>
            <a:r>
              <a:rPr lang="en-US" b="0" i="0" dirty="0">
                <a:solidFill>
                  <a:srgbClr val="242021"/>
                </a:solidFill>
                <a:effectLst/>
                <a:latin typeface="Times-Roman"/>
              </a:rPr>
              <a:t>angle in degrees,    </a:t>
            </a:r>
            <a:r>
              <a:rPr lang="en-US" b="1" i="0" dirty="0">
                <a:solidFill>
                  <a:srgbClr val="242021"/>
                </a:solidFill>
                <a:effectLst/>
                <a:latin typeface="Times-Bold"/>
              </a:rPr>
              <a:t>b. </a:t>
            </a:r>
            <a:r>
              <a:rPr lang="en-US" b="0" i="0" dirty="0">
                <a:solidFill>
                  <a:srgbClr val="242021"/>
                </a:solidFill>
                <a:effectLst/>
                <a:latin typeface="Times-Roman"/>
              </a:rPr>
              <a:t>angle in radians, and     </a:t>
            </a:r>
            <a:r>
              <a:rPr lang="en-US" b="1" i="0" dirty="0">
                <a:solidFill>
                  <a:srgbClr val="242021"/>
                </a:solidFill>
                <a:effectLst/>
                <a:latin typeface="Times-Bold"/>
              </a:rPr>
              <a:t>c. </a:t>
            </a:r>
            <a:r>
              <a:rPr lang="en-US" b="0" i="0" dirty="0">
                <a:solidFill>
                  <a:srgbClr val="242021"/>
                </a:solidFill>
                <a:effectLst/>
                <a:latin typeface="Times-Roman"/>
              </a:rPr>
              <a:t>time in seconds.</a:t>
            </a:r>
            <a:endParaRPr lang="en-US" b="1" dirty="0"/>
          </a:p>
        </p:txBody>
      </p:sp>
      <p:sp>
        <p:nvSpPr>
          <p:cNvPr id="26" name="TextBox 25">
            <a:extLst>
              <a:ext uri="{FF2B5EF4-FFF2-40B4-BE49-F238E27FC236}">
                <a16:creationId xmlns:a16="http://schemas.microsoft.com/office/drawing/2014/main" id="{6FB3C1E3-0189-43CC-BCBC-4B8DC1834EBD}"/>
              </a:ext>
            </a:extLst>
          </p:cNvPr>
          <p:cNvSpPr txBox="1"/>
          <p:nvPr/>
        </p:nvSpPr>
        <p:spPr>
          <a:xfrm>
            <a:off x="154488" y="845507"/>
            <a:ext cx="5618515" cy="369332"/>
          </a:xfrm>
          <a:prstGeom prst="rect">
            <a:avLst/>
          </a:prstGeom>
          <a:noFill/>
        </p:spPr>
        <p:txBody>
          <a:bodyPr wrap="square" rtlCol="0">
            <a:spAutoFit/>
          </a:bodyPr>
          <a:lstStyle/>
          <a:p>
            <a:pPr lvl="0" algn="just"/>
            <a:r>
              <a:rPr lang="en-US" b="1" dirty="0">
                <a:solidFill>
                  <a:srgbClr val="0000CC"/>
                </a:solidFill>
                <a:latin typeface="Times New Roman" pitchFamily="18" charset="0"/>
                <a:cs typeface="Times New Roman" pitchFamily="18" charset="0"/>
              </a:rPr>
              <a:t>Solution</a:t>
            </a:r>
            <a:r>
              <a:rPr lang="en-US" b="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Here, </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m</a:t>
            </a:r>
            <a:r>
              <a:rPr lang="en-US" dirty="0">
                <a:latin typeface="Times New Roman" pitchFamily="18" charset="0"/>
                <a:cs typeface="Times New Roman" pitchFamily="18" charset="0"/>
              </a:rPr>
              <a:t> = 80 V, </a:t>
            </a:r>
            <a:r>
              <a:rPr lang="en-US" i="1"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157</a:t>
            </a:r>
            <a:r>
              <a:rPr lang="en-US" dirty="0">
                <a:latin typeface="Times New Roman" pitchFamily="18" charset="0"/>
                <a:cs typeface="Times New Roman" pitchFamily="18" charset="0"/>
              </a:rPr>
              <a:t> rad/s,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30</a:t>
            </a:r>
            <a:r>
              <a:rPr lang="en-US" baseline="30000" dirty="0">
                <a:latin typeface="Times New Roman" pitchFamily="18" charset="0"/>
                <a:cs typeface="Times New Roman" pitchFamily="18" charset="0"/>
              </a:rPr>
              <a:t>o</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22D5AA-3F95-49BA-A5D4-F1B189B49229}"/>
                  </a:ext>
                </a:extLst>
              </p:cNvPr>
              <p:cNvSpPr txBox="1"/>
              <p:nvPr/>
            </p:nvSpPr>
            <p:spPr>
              <a:xfrm>
                <a:off x="6136945" y="788321"/>
                <a:ext cx="2743200" cy="487506"/>
              </a:xfrm>
              <a:prstGeom prst="rect">
                <a:avLst/>
              </a:prstGeom>
              <a:noFill/>
            </p:spPr>
            <p:txBody>
              <a:bodyPr wrap="square" rtlCol="0">
                <a:spAutoFit/>
              </a:bodyPr>
              <a:lstStyle/>
              <a:p>
                <a:pPr lvl="0" algn="just"/>
                <a14:m>
                  <m:oMath xmlns:m="http://schemas.openxmlformats.org/officeDocument/2006/math">
                    <m:r>
                      <a:rPr lang="en-US" b="0" i="1" smtClean="0">
                        <a:latin typeface="Cambria Math" panose="02040503050406030204" pitchFamily="18" charset="0"/>
                        <a:cs typeface="Times New Roman" pitchFamily="18" charset="0"/>
                      </a:rPr>
                      <m:t>𝑇</m:t>
                    </m:r>
                    <m:r>
                      <a:rPr lang="en-US" b="0" i="1" smtClean="0">
                        <a:latin typeface="Cambria Math" panose="02040503050406030204" pitchFamily="18" charset="0"/>
                        <a:cs typeface="Times New Roman" pitchFamily="18" charset="0"/>
                      </a:rPr>
                      <m:t>= </m:t>
                    </m:r>
                    <m:f>
                      <m:fPr>
                        <m:ctrlPr>
                          <a:rPr lang="en-US" b="0" i="1" smtClean="0">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2</m:t>
                        </m:r>
                        <m:r>
                          <a:rPr lang="en-US" b="0" i="1" smtClean="0">
                            <a:latin typeface="Cambria Math" panose="02040503050406030204" pitchFamily="18" charset="0"/>
                            <a:cs typeface="Times New Roman" pitchFamily="18" charset="0"/>
                            <a:sym typeface="Symbol" panose="05050102010706020507" pitchFamily="18" charset="2"/>
                          </a:rPr>
                          <m:t></m:t>
                        </m:r>
                      </m:num>
                      <m:den>
                        <m:r>
                          <m:rPr>
                            <m:nor/>
                          </m:rPr>
                          <a:rPr lang="en-US" i="1" dirty="0">
                            <a:latin typeface="Times New Roman" pitchFamily="18" charset="0"/>
                            <a:cs typeface="Times New Roman" pitchFamily="18" charset="0"/>
                            <a:sym typeface="Symbol" panose="05050102010706020507" pitchFamily="18" charset="2"/>
                          </a:rPr>
                          <m:t></m:t>
                        </m:r>
                      </m:den>
                    </m:f>
                    <m:r>
                      <a:rPr lang="en-US" b="0" i="1" smtClean="0">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rPr>
                          <m:t>2</m:t>
                        </m:r>
                        <m:r>
                          <a:rPr lang="en-US" i="1">
                            <a:latin typeface="Cambria Math" panose="02040503050406030204" pitchFamily="18" charset="0"/>
                            <a:cs typeface="Times New Roman" pitchFamily="18" charset="0"/>
                            <a:sym typeface="Symbol" panose="05050102010706020507" pitchFamily="18" charset="2"/>
                          </a:rPr>
                          <m:t></m:t>
                        </m:r>
                      </m:num>
                      <m:den>
                        <m:r>
                          <m:rPr>
                            <m:nor/>
                          </m:rPr>
                          <a:rPr lang="en-US" b="0" i="0" dirty="0" smtClean="0">
                            <a:latin typeface="Times New Roman" pitchFamily="18" charset="0"/>
                            <a:cs typeface="Times New Roman" pitchFamily="18" charset="0"/>
                            <a:sym typeface="Symbol" panose="05050102010706020507" pitchFamily="18" charset="2"/>
                          </a:rPr>
                          <m:t>15</m:t>
                        </m:r>
                        <m:r>
                          <m:rPr>
                            <m:nor/>
                          </m:rPr>
                          <a:rPr lang="en-US" dirty="0">
                            <a:latin typeface="Times New Roman" pitchFamily="18" charset="0"/>
                            <a:cs typeface="Times New Roman" pitchFamily="18" charset="0"/>
                            <a:sym typeface="Symbol" panose="05050102010706020507" pitchFamily="18" charset="2"/>
                          </a:rPr>
                          <m:t>7</m:t>
                        </m:r>
                      </m:den>
                    </m:f>
                    <m:r>
                      <a:rPr lang="en-US" b="0" i="1" smtClean="0">
                        <a:latin typeface="Cambria Math" panose="02040503050406030204" pitchFamily="18" charset="0"/>
                        <a:cs typeface="Times New Roman" pitchFamily="18" charset="0"/>
                      </a:rPr>
                      <m:t>=</m:t>
                    </m:r>
                  </m:oMath>
                </a14:m>
                <a:r>
                  <a:rPr lang="en-US" dirty="0">
                    <a:latin typeface="Times New Roman" pitchFamily="18" charset="0"/>
                    <a:cs typeface="Times New Roman" pitchFamily="18" charset="0"/>
                  </a:rPr>
                  <a:t> 40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mc:Choice>
        <mc:Fallback xmlns="">
          <p:sp>
            <p:nvSpPr>
              <p:cNvPr id="29" name="TextBox 28">
                <a:extLst>
                  <a:ext uri="{FF2B5EF4-FFF2-40B4-BE49-F238E27FC236}">
                    <a16:creationId xmlns:a16="http://schemas.microsoft.com/office/drawing/2014/main" id="{3C22D5AA-3F95-49BA-A5D4-F1B189B49229}"/>
                  </a:ext>
                </a:extLst>
              </p:cNvPr>
              <p:cNvSpPr txBox="1">
                <a:spLocks noRot="1" noChangeAspect="1" noMove="1" noResize="1" noEditPoints="1" noAdjustHandles="1" noChangeArrowheads="1" noChangeShapeType="1" noTextEdit="1"/>
              </p:cNvSpPr>
              <p:nvPr/>
            </p:nvSpPr>
            <p:spPr>
              <a:xfrm>
                <a:off x="6136945" y="788321"/>
                <a:ext cx="2743200" cy="487506"/>
              </a:xfrm>
              <a:prstGeom prst="rect">
                <a:avLst/>
              </a:prstGeom>
              <a:blipFill>
                <a:blip r:embed="rId2"/>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484050B-2FD6-49C9-9C36-AC9FAFD9849F}"/>
                  </a:ext>
                </a:extLst>
              </p:cNvPr>
              <p:cNvSpPr txBox="1"/>
              <p:nvPr/>
            </p:nvSpPr>
            <p:spPr>
              <a:xfrm>
                <a:off x="1029730" y="5536622"/>
                <a:ext cx="1276742" cy="484172"/>
              </a:xfrm>
              <a:prstGeom prst="rect">
                <a:avLst/>
              </a:prstGeom>
              <a:noFill/>
            </p:spPr>
            <p:txBody>
              <a:bodyPr wrap="square" rtlCol="0">
                <a:spAutoFit/>
              </a:bodyPr>
              <a:lstStyle/>
              <a:p>
                <a:pPr lvl="0" algn="just"/>
                <a14:m>
                  <m:oMath xmlns:m="http://schemas.openxmlformats.org/officeDocument/2006/math">
                    <m:f>
                      <m:fPr>
                        <m:ctrlPr>
                          <a:rPr lang="en-US" b="0" i="1" smtClean="0">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𝑇</m:t>
                        </m:r>
                      </m:num>
                      <m:den>
                        <m:r>
                          <m:rPr>
                            <m:nor/>
                          </m:rPr>
                          <a:rPr lang="en-US" b="0" dirty="0" smtClean="0">
                            <a:latin typeface="Times New Roman" pitchFamily="18" charset="0"/>
                            <a:cs typeface="Times New Roman" pitchFamily="18" charset="0"/>
                            <a:sym typeface="Symbol" panose="05050102010706020507" pitchFamily="18" charset="2"/>
                          </a:rPr>
                          <m:t>4</m:t>
                        </m:r>
                      </m:den>
                    </m:f>
                    <m:r>
                      <a:rPr lang="en-US" b="0" i="1" smtClean="0">
                        <a:latin typeface="Cambria Math" panose="02040503050406030204" pitchFamily="18" charset="0"/>
                        <a:cs typeface="Times New Roman" pitchFamily="18" charset="0"/>
                      </a:rPr>
                      <m:t>=</m:t>
                    </m:r>
                  </m:oMath>
                </a14:m>
                <a:r>
                  <a:rPr lang="en-US" dirty="0">
                    <a:latin typeface="Times New Roman" pitchFamily="18" charset="0"/>
                    <a:cs typeface="Times New Roman" pitchFamily="18" charset="0"/>
                  </a:rPr>
                  <a:t> 10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mc:Choice>
        <mc:Fallback xmlns="">
          <p:sp>
            <p:nvSpPr>
              <p:cNvPr id="82" name="TextBox 81">
                <a:extLst>
                  <a:ext uri="{FF2B5EF4-FFF2-40B4-BE49-F238E27FC236}">
                    <a16:creationId xmlns:a16="http://schemas.microsoft.com/office/drawing/2014/main" id="{E484050B-2FD6-49C9-9C36-AC9FAFD9849F}"/>
                  </a:ext>
                </a:extLst>
              </p:cNvPr>
              <p:cNvSpPr txBox="1">
                <a:spLocks noRot="1" noChangeAspect="1" noMove="1" noResize="1" noEditPoints="1" noAdjustHandles="1" noChangeArrowheads="1" noChangeShapeType="1" noTextEdit="1"/>
              </p:cNvSpPr>
              <p:nvPr/>
            </p:nvSpPr>
            <p:spPr>
              <a:xfrm>
                <a:off x="1029730" y="5536622"/>
                <a:ext cx="1276742" cy="484172"/>
              </a:xfrm>
              <a:prstGeom prst="rect">
                <a:avLst/>
              </a:prstGeom>
              <a:blipFill>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F0B3FB9-36BE-41A6-80BB-A29D460AD0FD}"/>
                  </a:ext>
                </a:extLst>
              </p:cNvPr>
              <p:cNvSpPr txBox="1"/>
              <p:nvPr/>
            </p:nvSpPr>
            <p:spPr>
              <a:xfrm>
                <a:off x="278826" y="4742356"/>
                <a:ext cx="4087764" cy="541238"/>
              </a:xfrm>
              <a:prstGeom prst="rect">
                <a:avLst/>
              </a:prstGeom>
              <a:noFill/>
            </p:spPr>
            <p:txBody>
              <a:bodyPr wrap="square" rtlCol="0">
                <a:spAutoFit/>
              </a:bodyPr>
              <a:lstStyle/>
              <a:p>
                <a:pPr lvl="0" algn="just"/>
                <a14:m>
                  <m:oMath xmlns:m="http://schemas.openxmlformats.org/officeDocument/2006/math">
                    <m:r>
                      <a:rPr lang="en-US" b="0" i="1" smtClean="0">
                        <a:latin typeface="Cambria Math" panose="02040503050406030204" pitchFamily="18" charset="0"/>
                        <a:cs typeface="Times New Roman" pitchFamily="18" charset="0"/>
                      </a:rPr>
                      <m:t>𝑡</m:t>
                    </m:r>
                    <m:r>
                      <a:rPr lang="en-US" b="0" i="1" baseline="-25000" smtClean="0">
                        <a:latin typeface="Cambria Math" panose="02040503050406030204" pitchFamily="18" charset="0"/>
                        <a:cs typeface="Times New Roman" pitchFamily="18" charset="0"/>
                      </a:rPr>
                      <m:t>0</m:t>
                    </m:r>
                    <m:r>
                      <a:rPr lang="en-US" b="0" i="1" smtClean="0">
                        <a:latin typeface="Cambria Math" panose="02040503050406030204" pitchFamily="18" charset="0"/>
                        <a:cs typeface="Times New Roman" pitchFamily="18" charset="0"/>
                      </a:rPr>
                      <m:t>= </m:t>
                    </m:r>
                    <m:f>
                      <m:fPr>
                        <m:ctrlPr>
                          <a:rPr lang="en-US" b="0" i="1" smtClean="0">
                            <a:latin typeface="Cambria Math" panose="02040503050406030204" pitchFamily="18" charset="0"/>
                            <a:cs typeface="Times New Roman" pitchFamily="18" charset="0"/>
                          </a:rPr>
                        </m:ctrlPr>
                      </m:fPr>
                      <m:num>
                        <m:r>
                          <m:rPr>
                            <m:nor/>
                          </m:rPr>
                          <a:rPr lang="en-US" i="1" dirty="0">
                            <a:latin typeface="Times New Roman" pitchFamily="18" charset="0"/>
                            <a:cs typeface="Times New Roman" pitchFamily="18" charset="0"/>
                            <a:sym typeface="Symbol" panose="05050102010706020507" pitchFamily="18" charset="2"/>
                          </a:rPr>
                          <m:t></m:t>
                        </m:r>
                        <m:r>
                          <m:rPr>
                            <m:nor/>
                          </m:rPr>
                          <a:rPr lang="en-US" b="0" i="1" baseline="-25000" dirty="0" smtClean="0">
                            <a:latin typeface="Times New Roman" pitchFamily="18" charset="0"/>
                            <a:cs typeface="Times New Roman" pitchFamily="18" charset="0"/>
                            <a:sym typeface="Symbol" panose="05050102010706020507" pitchFamily="18" charset="2"/>
                          </a:rPr>
                          <m:t>e</m:t>
                        </m:r>
                        <m:r>
                          <m:rPr>
                            <m:nor/>
                          </m:rPr>
                          <a:rPr lang="en-US" baseline="-25000" dirty="0">
                            <a:latin typeface="Times New Roman" pitchFamily="18" charset="0"/>
                            <a:cs typeface="Times New Roman" pitchFamily="18" charset="0"/>
                            <a:sym typeface="Symbol" panose="05050102010706020507" pitchFamily="18" charset="2"/>
                          </a:rPr>
                          <m:t>0</m:t>
                        </m:r>
                      </m:num>
                      <m:den>
                        <m:r>
                          <m:rPr>
                            <m:nor/>
                          </m:rPr>
                          <a:rPr lang="en-US" i="1" dirty="0">
                            <a:latin typeface="Times New Roman" pitchFamily="18" charset="0"/>
                            <a:cs typeface="Times New Roman" pitchFamily="18" charset="0"/>
                            <a:sym typeface="Symbol" panose="05050102010706020507" pitchFamily="18" charset="2"/>
                          </a:rPr>
                          <m:t></m:t>
                        </m:r>
                      </m:den>
                    </m:f>
                    <m:r>
                      <a:rPr lang="en-US" i="1">
                        <a:latin typeface="Cambria Math" panose="02040503050406030204" pitchFamily="18" charset="0"/>
                        <a:cs typeface="Times New Roman" pitchFamily="18" charset="0"/>
                        <a:sym typeface="Symbol" panose="05050102010706020507" pitchFamily="18" charset="2"/>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sym typeface="Symbol" panose="05050102010706020507" pitchFamily="18" charset="2"/>
                          </a:rPr>
                          <m:t></m:t>
                        </m:r>
                      </m:num>
                      <m:den>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den>
                    </m:f>
                    <m:r>
                      <a:rPr lang="en-US" i="1">
                        <a:latin typeface="Cambria Math" panose="02040503050406030204" pitchFamily="18" charset="0"/>
                        <a:cs typeface="Times New Roman" pitchFamily="18" charset="0"/>
                      </a:rPr>
                      <m:t>= </m:t>
                    </m:r>
                    <m:f>
                      <m:fPr>
                        <m:ctrlPr>
                          <a:rPr lang="en-US" i="1">
                            <a:latin typeface="Cambria Math" panose="02040503050406030204" pitchFamily="18" charset="0"/>
                            <a:cs typeface="Times New Roman" pitchFamily="18" charset="0"/>
                          </a:rPr>
                        </m:ctrlPr>
                      </m:fPr>
                      <m:num>
                        <m:r>
                          <m:rPr>
                            <m:nor/>
                          </m:rPr>
                          <a:rPr lang="en-US" b="0" i="0" dirty="0" smtClean="0">
                            <a:latin typeface="Times New Roman" pitchFamily="18" charset="0"/>
                            <a:cs typeface="Times New Roman" pitchFamily="18" charset="0"/>
                            <a:sym typeface="Symbol" panose="05050102010706020507" pitchFamily="18" charset="2"/>
                          </a:rPr>
                          <m:t>3</m:t>
                        </m:r>
                        <m:r>
                          <m:rPr>
                            <m:nor/>
                          </m:rPr>
                          <a:rPr lang="en-US" b="0" dirty="0" smtClean="0">
                            <a:latin typeface="Times New Roman" pitchFamily="18" charset="0"/>
                            <a:cs typeface="Times New Roman" pitchFamily="18" charset="0"/>
                            <a:sym typeface="Symbol" panose="05050102010706020507" pitchFamily="18" charset="2"/>
                          </a:rPr>
                          <m:t>0</m:t>
                        </m:r>
                        <m:r>
                          <a:rPr lang="en-US" b="0" i="1" dirty="0" smtClean="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m:t>
                        </m:r>
                      </m:num>
                      <m:den>
                        <m:r>
                          <m:rPr>
                            <m:nor/>
                          </m:rPr>
                          <a:rPr lang="en-US" b="0" i="0" dirty="0" smtClean="0">
                            <a:latin typeface="Times New Roman" pitchFamily="18" charset="0"/>
                            <a:cs typeface="Times New Roman" pitchFamily="18" charset="0"/>
                            <a:sym typeface="Symbol" panose="05050102010706020507" pitchFamily="18" charset="2"/>
                          </a:rPr>
                          <m:t>15</m:t>
                        </m:r>
                        <m:r>
                          <m:rPr>
                            <m:nor/>
                          </m:rPr>
                          <a:rPr lang="en-US" b="0" dirty="0" smtClean="0">
                            <a:latin typeface="Times New Roman" pitchFamily="18" charset="0"/>
                            <a:cs typeface="Times New Roman" pitchFamily="18" charset="0"/>
                            <a:sym typeface="Symbol" panose="05050102010706020507" pitchFamily="18" charset="2"/>
                          </a:rPr>
                          <m:t>7</m:t>
                        </m:r>
                      </m:den>
                    </m:f>
                    <m:r>
                      <a:rPr lang="en-US" i="1">
                        <a:latin typeface="Cambria Math" panose="02040503050406030204" pitchFamily="18" charset="0"/>
                        <a:cs typeface="Times New Roman" pitchFamily="18" charset="0"/>
                        <a:sym typeface="Symbol" panose="05050102010706020507" pitchFamily="18" charset="2"/>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sym typeface="Symbol" panose="05050102010706020507" pitchFamily="18" charset="2"/>
                          </a:rPr>
                          <m:t></m:t>
                        </m:r>
                      </m:num>
                      <m:den>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den>
                    </m:f>
                    <m:r>
                      <a:rPr lang="en-US" i="1">
                        <a:latin typeface="Cambria Math" panose="02040503050406030204" pitchFamily="18" charset="0"/>
                        <a:cs typeface="Times New Roman" pitchFamily="18" charset="0"/>
                      </a:rPr>
                      <m:t>=</m:t>
                    </m:r>
                  </m:oMath>
                </a14:m>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3.33 </a:t>
                </a:r>
                <a:r>
                  <a:rPr lang="en-US" dirty="0" err="1">
                    <a:latin typeface="Times New Roman" pitchFamily="18" charset="0"/>
                    <a:cs typeface="Times New Roman" pitchFamily="18" charset="0"/>
                  </a:rPr>
                  <a:t>ms</a:t>
                </a:r>
                <a:endParaRPr lang="en-US" dirty="0">
                  <a:latin typeface="Times New Roman" pitchFamily="18" charset="0"/>
                  <a:cs typeface="Times New Roman" pitchFamily="18" charset="0"/>
                </a:endParaRPr>
              </a:p>
            </p:txBody>
          </p:sp>
        </mc:Choice>
        <mc:Fallback xmlns="">
          <p:sp>
            <p:nvSpPr>
              <p:cNvPr id="84" name="TextBox 83">
                <a:extLst>
                  <a:ext uri="{FF2B5EF4-FFF2-40B4-BE49-F238E27FC236}">
                    <a16:creationId xmlns:a16="http://schemas.microsoft.com/office/drawing/2014/main" id="{0F0B3FB9-36BE-41A6-80BB-A29D460AD0FD}"/>
                  </a:ext>
                </a:extLst>
              </p:cNvPr>
              <p:cNvSpPr txBox="1">
                <a:spLocks noRot="1" noChangeAspect="1" noMove="1" noResize="1" noEditPoints="1" noAdjustHandles="1" noChangeArrowheads="1" noChangeShapeType="1" noTextEdit="1"/>
              </p:cNvSpPr>
              <p:nvPr/>
            </p:nvSpPr>
            <p:spPr>
              <a:xfrm>
                <a:off x="278826" y="4742356"/>
                <a:ext cx="4087764" cy="541238"/>
              </a:xfrm>
              <a:prstGeom prst="rect">
                <a:avLst/>
              </a:prstGeom>
              <a:blipFill>
                <a:blip r:embed="rId4"/>
                <a:stretch>
                  <a:fillRect b="-5618"/>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125FC38-20F3-4717-BDB3-A27D9FD2A3B0}"/>
              </a:ext>
            </a:extLst>
          </p:cNvPr>
          <p:cNvGrpSpPr/>
          <p:nvPr/>
        </p:nvGrpSpPr>
        <p:grpSpPr>
          <a:xfrm>
            <a:off x="342642" y="1562713"/>
            <a:ext cx="5474667" cy="2311339"/>
            <a:chOff x="342642" y="1562713"/>
            <a:chExt cx="5474667" cy="2311339"/>
          </a:xfrm>
        </p:grpSpPr>
        <p:pic>
          <p:nvPicPr>
            <p:cNvPr id="3" name="Picture 2">
              <a:extLst>
                <a:ext uri="{FF2B5EF4-FFF2-40B4-BE49-F238E27FC236}">
                  <a16:creationId xmlns:a16="http://schemas.microsoft.com/office/drawing/2014/main" id="{C79759CD-AE87-45B3-BB0A-E6F08ECDBBEC}"/>
                </a:ext>
              </a:extLst>
            </p:cNvPr>
            <p:cNvPicPr>
              <a:picLocks noChangeAspect="1"/>
            </p:cNvPicPr>
            <p:nvPr/>
          </p:nvPicPr>
          <p:blipFill>
            <a:blip r:embed="rId5"/>
            <a:stretch>
              <a:fillRect/>
            </a:stretch>
          </p:blipFill>
          <p:spPr>
            <a:xfrm>
              <a:off x="584787" y="1588052"/>
              <a:ext cx="4966966" cy="2286000"/>
            </a:xfrm>
            <a:prstGeom prst="rect">
              <a:avLst/>
            </a:prstGeom>
          </p:spPr>
        </p:pic>
        <p:sp>
          <p:nvSpPr>
            <p:cNvPr id="38" name="TextBox 37">
              <a:extLst>
                <a:ext uri="{FF2B5EF4-FFF2-40B4-BE49-F238E27FC236}">
                  <a16:creationId xmlns:a16="http://schemas.microsoft.com/office/drawing/2014/main" id="{62CBA051-3F6F-4D7C-B5F5-E057629037FA}"/>
                </a:ext>
              </a:extLst>
            </p:cNvPr>
            <p:cNvSpPr txBox="1"/>
            <p:nvPr/>
          </p:nvSpPr>
          <p:spPr>
            <a:xfrm>
              <a:off x="819607" y="1562713"/>
              <a:ext cx="907730" cy="338554"/>
            </a:xfrm>
            <a:prstGeom prst="rect">
              <a:avLst/>
            </a:prstGeom>
            <a:noFill/>
          </p:spPr>
          <p:txBody>
            <a:bodyPr wrap="square" rtlCol="0">
              <a:spAutoFit/>
            </a:bodyPr>
            <a:lstStyle/>
            <a:p>
              <a:pPr algn="just"/>
              <a:r>
                <a:rPr lang="en-US" sz="1600" i="1" dirty="0">
                  <a:latin typeface="Times New Roman" pitchFamily="18" charset="0"/>
                  <a:cs typeface="Times New Roman" pitchFamily="18" charset="0"/>
                </a:rPr>
                <a:t>e</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 [V]</a:t>
              </a:r>
              <a:endParaRPr lang="en-US" sz="1600" i="1" dirty="0">
                <a:latin typeface="Times New Roman" pitchFamily="18" charset="0"/>
                <a:cs typeface="Times New Roman" pitchFamily="18" charset="0"/>
              </a:endParaRPr>
            </a:p>
          </p:txBody>
        </p:sp>
        <p:sp>
          <p:nvSpPr>
            <p:cNvPr id="43" name="TextBox 42">
              <a:extLst>
                <a:ext uri="{FF2B5EF4-FFF2-40B4-BE49-F238E27FC236}">
                  <a16:creationId xmlns:a16="http://schemas.microsoft.com/office/drawing/2014/main" id="{6800E020-FD87-4B55-9B90-A9BC0317ADAA}"/>
                </a:ext>
              </a:extLst>
            </p:cNvPr>
            <p:cNvSpPr txBox="1"/>
            <p:nvPr/>
          </p:nvSpPr>
          <p:spPr>
            <a:xfrm>
              <a:off x="342642" y="3314044"/>
              <a:ext cx="57527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rPr>
                <a:t>80</a:t>
              </a:r>
              <a:endParaRPr lang="en-US" sz="1600" i="1" dirty="0">
                <a:latin typeface="Times New Roman" pitchFamily="18" charset="0"/>
                <a:cs typeface="Times New Roman" pitchFamily="18" charset="0"/>
              </a:endParaRPr>
            </a:p>
          </p:txBody>
        </p:sp>
        <p:sp>
          <p:nvSpPr>
            <p:cNvPr id="46" name="TextBox 45">
              <a:extLst>
                <a:ext uri="{FF2B5EF4-FFF2-40B4-BE49-F238E27FC236}">
                  <a16:creationId xmlns:a16="http://schemas.microsoft.com/office/drawing/2014/main" id="{D832A08F-5B21-4DF9-B532-008C0F2A426E}"/>
                </a:ext>
              </a:extLst>
            </p:cNvPr>
            <p:cNvSpPr txBox="1"/>
            <p:nvPr/>
          </p:nvSpPr>
          <p:spPr>
            <a:xfrm>
              <a:off x="461954" y="1969569"/>
              <a:ext cx="4449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80</a:t>
              </a:r>
              <a:endParaRPr lang="en-US" sz="1600" i="1" dirty="0">
                <a:latin typeface="Times New Roman" pitchFamily="18" charset="0"/>
                <a:cs typeface="Times New Roman" pitchFamily="18" charset="0"/>
              </a:endParaRPr>
            </a:p>
          </p:txBody>
        </p:sp>
        <p:sp>
          <p:nvSpPr>
            <p:cNvPr id="47" name="TextBox 46">
              <a:extLst>
                <a:ext uri="{FF2B5EF4-FFF2-40B4-BE49-F238E27FC236}">
                  <a16:creationId xmlns:a16="http://schemas.microsoft.com/office/drawing/2014/main" id="{F3261C9A-3C99-48A5-94CB-862A5AACF70B}"/>
                </a:ext>
              </a:extLst>
            </p:cNvPr>
            <p:cNvSpPr txBox="1"/>
            <p:nvPr/>
          </p:nvSpPr>
          <p:spPr>
            <a:xfrm>
              <a:off x="850342" y="2772682"/>
              <a:ext cx="4966967"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3</a:t>
              </a:r>
              <a:r>
                <a:rPr lang="en-US" sz="1600" dirty="0">
                  <a:latin typeface="Times New Roman" pitchFamily="18" charset="0"/>
                  <a:cs typeface="Times New Roman" pitchFamily="18" charset="0"/>
                </a:rPr>
                <a:t>0</a:t>
              </a:r>
              <a:r>
                <a:rPr lang="en-US" sz="1600" baseline="30000" dirty="0">
                  <a:latin typeface="Times New Roman" pitchFamily="18" charset="0"/>
                  <a:cs typeface="Times New Roman" pitchFamily="18" charset="0"/>
                </a:rPr>
                <a:t>o</a:t>
              </a:r>
              <a:r>
                <a:rPr lang="en-US" sz="1600" dirty="0">
                  <a:latin typeface="Times New Roman" pitchFamily="18" charset="0"/>
                  <a:cs typeface="Times New Roman" pitchFamily="18" charset="0"/>
                </a:rPr>
                <a:t>            120</a:t>
              </a:r>
              <a:r>
                <a:rPr lang="en-US" sz="1600" baseline="30000" dirty="0">
                  <a:latin typeface="Times New Roman" pitchFamily="18" charset="0"/>
                  <a:cs typeface="Times New Roman" pitchFamily="18" charset="0"/>
                </a:rPr>
                <a:t>o</a:t>
              </a:r>
              <a:r>
                <a:rPr lang="en-US" sz="1600" dirty="0">
                  <a:latin typeface="Times New Roman" pitchFamily="18" charset="0"/>
                  <a:cs typeface="Times New Roman" pitchFamily="18" charset="0"/>
                </a:rPr>
                <a:t>             210</a:t>
              </a:r>
              <a:r>
                <a:rPr lang="en-US" sz="1600" baseline="30000" dirty="0">
                  <a:latin typeface="Times New Roman" pitchFamily="18" charset="0"/>
                  <a:cs typeface="Times New Roman" pitchFamily="18" charset="0"/>
                </a:rPr>
                <a:t>o  </a:t>
              </a:r>
              <a:r>
                <a:rPr lang="en-US" sz="1600" dirty="0">
                  <a:latin typeface="Times New Roman" pitchFamily="18" charset="0"/>
                  <a:cs typeface="Times New Roman" pitchFamily="18" charset="0"/>
                </a:rPr>
                <a:t>         300</a:t>
              </a:r>
              <a:r>
                <a:rPr lang="en-US" sz="1600" baseline="30000" dirty="0">
                  <a:latin typeface="Times New Roman" pitchFamily="18" charset="0"/>
                  <a:cs typeface="Times New Roman" pitchFamily="18" charset="0"/>
                </a:rPr>
                <a:t>o        </a:t>
              </a:r>
              <a:r>
                <a:rPr lang="en-US" sz="1600" dirty="0">
                  <a:latin typeface="Times New Roman" pitchFamily="18" charset="0"/>
                  <a:cs typeface="Times New Roman" pitchFamily="18" charset="0"/>
                </a:rPr>
                <a:t>    390</a:t>
              </a:r>
              <a:r>
                <a:rPr lang="en-US" sz="1600" baseline="30000" dirty="0">
                  <a:latin typeface="Times New Roman" pitchFamily="18" charset="0"/>
                  <a:cs typeface="Times New Roman" pitchFamily="18" charset="0"/>
                </a:rPr>
                <a:t>o</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sym typeface="Symbol" panose="05050102010706020507" pitchFamily="18" charset="2"/>
                </a:rPr>
                <a:t> [deg.]</a:t>
              </a:r>
              <a:endParaRPr lang="en-US" sz="1600" i="1" dirty="0">
                <a:latin typeface="Times New Roman" pitchFamily="18" charset="0"/>
                <a:cs typeface="Times New Roman" pitchFamily="18" charset="0"/>
              </a:endParaRPr>
            </a:p>
          </p:txBody>
        </p:sp>
      </p:grpSp>
      <p:grpSp>
        <p:nvGrpSpPr>
          <p:cNvPr id="6" name="Group 5">
            <a:extLst>
              <a:ext uri="{FF2B5EF4-FFF2-40B4-BE49-F238E27FC236}">
                <a16:creationId xmlns:a16="http://schemas.microsoft.com/office/drawing/2014/main" id="{E5E9EF01-B8B2-4FC7-BB14-60CAD54DD964}"/>
              </a:ext>
            </a:extLst>
          </p:cNvPr>
          <p:cNvGrpSpPr/>
          <p:nvPr/>
        </p:nvGrpSpPr>
        <p:grpSpPr>
          <a:xfrm>
            <a:off x="6377786" y="1535417"/>
            <a:ext cx="5441453" cy="2324987"/>
            <a:chOff x="6377786" y="1535417"/>
            <a:chExt cx="5441453" cy="2324987"/>
          </a:xfrm>
        </p:grpSpPr>
        <p:pic>
          <p:nvPicPr>
            <p:cNvPr id="34" name="Picture 33">
              <a:extLst>
                <a:ext uri="{FF2B5EF4-FFF2-40B4-BE49-F238E27FC236}">
                  <a16:creationId xmlns:a16="http://schemas.microsoft.com/office/drawing/2014/main" id="{83912B63-EA95-4D2B-94CC-6906DEC24CA7}"/>
                </a:ext>
              </a:extLst>
            </p:cNvPr>
            <p:cNvPicPr>
              <a:picLocks noChangeAspect="1"/>
            </p:cNvPicPr>
            <p:nvPr/>
          </p:nvPicPr>
          <p:blipFill>
            <a:blip r:embed="rId5"/>
            <a:stretch>
              <a:fillRect/>
            </a:stretch>
          </p:blipFill>
          <p:spPr>
            <a:xfrm>
              <a:off x="6600365" y="1574404"/>
              <a:ext cx="4966966" cy="2286000"/>
            </a:xfrm>
            <a:prstGeom prst="rect">
              <a:avLst/>
            </a:prstGeom>
          </p:spPr>
        </p:pic>
        <p:sp>
          <p:nvSpPr>
            <p:cNvPr id="39" name="TextBox 38">
              <a:extLst>
                <a:ext uri="{FF2B5EF4-FFF2-40B4-BE49-F238E27FC236}">
                  <a16:creationId xmlns:a16="http://schemas.microsoft.com/office/drawing/2014/main" id="{04D032B2-C72E-4DE8-BAF5-86953E472812}"/>
                </a:ext>
              </a:extLst>
            </p:cNvPr>
            <p:cNvSpPr txBox="1"/>
            <p:nvPr/>
          </p:nvSpPr>
          <p:spPr>
            <a:xfrm>
              <a:off x="6821473" y="1535417"/>
              <a:ext cx="907730" cy="338554"/>
            </a:xfrm>
            <a:prstGeom prst="rect">
              <a:avLst/>
            </a:prstGeom>
            <a:noFill/>
          </p:spPr>
          <p:txBody>
            <a:bodyPr wrap="square" rtlCol="0">
              <a:spAutoFit/>
            </a:bodyPr>
            <a:lstStyle/>
            <a:p>
              <a:pPr algn="just"/>
              <a:r>
                <a:rPr lang="en-US" sz="1600" i="1" dirty="0">
                  <a:latin typeface="Times New Roman" pitchFamily="18" charset="0"/>
                  <a:cs typeface="Times New Roman" pitchFamily="18" charset="0"/>
                </a:rPr>
                <a:t>e</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 [V]</a:t>
              </a:r>
              <a:endParaRPr lang="en-US" sz="1600" i="1" dirty="0">
                <a:latin typeface="Times New Roman" pitchFamily="18" charset="0"/>
                <a:cs typeface="Times New Roman" pitchFamily="18" charset="0"/>
              </a:endParaRPr>
            </a:p>
          </p:txBody>
        </p:sp>
        <p:sp>
          <p:nvSpPr>
            <p:cNvPr id="42" name="TextBox 41">
              <a:extLst>
                <a:ext uri="{FF2B5EF4-FFF2-40B4-BE49-F238E27FC236}">
                  <a16:creationId xmlns:a16="http://schemas.microsoft.com/office/drawing/2014/main" id="{01743A71-3EE2-4801-979C-520149E604AA}"/>
                </a:ext>
              </a:extLst>
            </p:cNvPr>
            <p:cNvSpPr txBox="1"/>
            <p:nvPr/>
          </p:nvSpPr>
          <p:spPr>
            <a:xfrm>
              <a:off x="6377786" y="3314044"/>
              <a:ext cx="57527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rPr>
                <a:t>80</a:t>
              </a:r>
              <a:endParaRPr lang="en-US" sz="1600" i="1" dirty="0">
                <a:latin typeface="Times New Roman" pitchFamily="18" charset="0"/>
                <a:cs typeface="Times New Roman" pitchFamily="18" charset="0"/>
              </a:endParaRPr>
            </a:p>
          </p:txBody>
        </p:sp>
        <p:sp>
          <p:nvSpPr>
            <p:cNvPr id="45" name="TextBox 44">
              <a:extLst>
                <a:ext uri="{FF2B5EF4-FFF2-40B4-BE49-F238E27FC236}">
                  <a16:creationId xmlns:a16="http://schemas.microsoft.com/office/drawing/2014/main" id="{EA3292FA-64A2-48A1-A169-2B3D8B32D12E}"/>
                </a:ext>
              </a:extLst>
            </p:cNvPr>
            <p:cNvSpPr txBox="1"/>
            <p:nvPr/>
          </p:nvSpPr>
          <p:spPr>
            <a:xfrm>
              <a:off x="6502890" y="1950041"/>
              <a:ext cx="4449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80</a:t>
              </a:r>
              <a:endParaRPr lang="en-US" sz="1600" i="1" dirty="0">
                <a:latin typeface="Times New Roman" pitchFamily="18" charset="0"/>
                <a:cs typeface="Times New Roman" pitchFamily="18" charset="0"/>
              </a:endParaRPr>
            </a:p>
          </p:txBody>
        </p:sp>
        <p:sp>
          <p:nvSpPr>
            <p:cNvPr id="49" name="TextBox 48">
              <a:extLst>
                <a:ext uri="{FF2B5EF4-FFF2-40B4-BE49-F238E27FC236}">
                  <a16:creationId xmlns:a16="http://schemas.microsoft.com/office/drawing/2014/main" id="{39191630-C8BF-406D-AFF5-B9F175A51E0A}"/>
                </a:ext>
              </a:extLst>
            </p:cNvPr>
            <p:cNvSpPr txBox="1"/>
            <p:nvPr/>
          </p:nvSpPr>
          <p:spPr>
            <a:xfrm>
              <a:off x="6852273" y="2767684"/>
              <a:ext cx="4966966"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0.52</a:t>
              </a:r>
              <a:r>
                <a:rPr lang="en-US" sz="1600" dirty="0">
                  <a:latin typeface="Times New Roman" pitchFamily="18" charset="0"/>
                  <a:cs typeface="Times New Roman" pitchFamily="18" charset="0"/>
                </a:rPr>
                <a:t>            2.09            3.66</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5.23</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6.8  </a:t>
              </a:r>
              <a:r>
                <a:rPr lang="en-US" sz="1600" i="1"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sym typeface="Symbol" panose="05050102010706020507" pitchFamily="18" charset="2"/>
                </a:rPr>
                <a:t> [rad.]</a:t>
              </a:r>
              <a:endParaRPr lang="en-US" sz="1600" i="1"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E5B5D40-8349-41BB-BA92-5CAF8AD9C946}"/>
                  </a:ext>
                </a:extLst>
              </p:cNvPr>
              <p:cNvSpPr txBox="1"/>
              <p:nvPr/>
            </p:nvSpPr>
            <p:spPr>
              <a:xfrm>
                <a:off x="9401796" y="1873971"/>
                <a:ext cx="1470990" cy="558486"/>
              </a:xfrm>
              <a:prstGeom prst="rect">
                <a:avLst/>
              </a:prstGeom>
              <a:noFill/>
            </p:spPr>
            <p:txBody>
              <a:bodyPr wrap="square" rtlCol="0">
                <a:spAutoFit/>
              </a:bodyPr>
              <a:lstStyle/>
              <a:p>
                <a:pPr lvl="0" algn="just"/>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sym typeface="Symbol" panose="05050102010706020507" pitchFamily="18" charset="2"/>
                            </a:rPr>
                            <m:t></m:t>
                          </m:r>
                        </m:num>
                        <m:den>
                          <m:r>
                            <m:rPr>
                              <m:nor/>
                            </m:rPr>
                            <a:rPr lang="en-US" b="0" dirty="0" smtClean="0">
                              <a:latin typeface="Times New Roman" pitchFamily="18" charset="0"/>
                              <a:cs typeface="Times New Roman" pitchFamily="18" charset="0"/>
                              <a:sym typeface="Symbol" panose="05050102010706020507" pitchFamily="18" charset="2"/>
                            </a:rPr>
                            <m:t>2</m:t>
                          </m:r>
                        </m:den>
                      </m:f>
                      <m:r>
                        <a:rPr lang="en-US" b="0" i="1" smtClean="0">
                          <a:latin typeface="Cambria Math" panose="02040503050406030204" pitchFamily="18" charset="0"/>
                          <a:cs typeface="Times New Roman" pitchFamily="18" charset="0"/>
                        </a:rPr>
                        <m:t>=1.57 </m:t>
                      </m:r>
                      <m:r>
                        <m:rPr>
                          <m:sty m:val="p"/>
                        </m:rPr>
                        <a:rPr lang="en-US" b="0" i="0" smtClean="0">
                          <a:latin typeface="Cambria Math" panose="02040503050406030204" pitchFamily="18" charset="0"/>
                          <a:cs typeface="Times New Roman" pitchFamily="18" charset="0"/>
                        </a:rPr>
                        <m:t>rad</m:t>
                      </m:r>
                    </m:oMath>
                  </m:oMathPara>
                </a14:m>
                <a:endParaRPr lang="en-US" dirty="0">
                  <a:latin typeface="Times New Roman" pitchFamily="18" charset="0"/>
                  <a:cs typeface="Times New Roman" pitchFamily="18" charset="0"/>
                </a:endParaRPr>
              </a:p>
            </p:txBody>
          </p:sp>
        </mc:Choice>
        <mc:Fallback xmlns="">
          <p:sp>
            <p:nvSpPr>
              <p:cNvPr id="51" name="TextBox 50">
                <a:extLst>
                  <a:ext uri="{FF2B5EF4-FFF2-40B4-BE49-F238E27FC236}">
                    <a16:creationId xmlns:a16="http://schemas.microsoft.com/office/drawing/2014/main" id="{DE5B5D40-8349-41BB-BA92-5CAF8AD9C946}"/>
                  </a:ext>
                </a:extLst>
              </p:cNvPr>
              <p:cNvSpPr txBox="1">
                <a:spLocks noRot="1" noChangeAspect="1" noMove="1" noResize="1" noEditPoints="1" noAdjustHandles="1" noChangeArrowheads="1" noChangeShapeType="1" noTextEdit="1"/>
              </p:cNvSpPr>
              <p:nvPr/>
            </p:nvSpPr>
            <p:spPr>
              <a:xfrm>
                <a:off x="9401796" y="1873971"/>
                <a:ext cx="1470990" cy="55848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750AA23-67A9-4815-9696-598895F24355}"/>
                  </a:ext>
                </a:extLst>
              </p:cNvPr>
              <p:cNvSpPr txBox="1"/>
              <p:nvPr/>
            </p:nvSpPr>
            <p:spPr>
              <a:xfrm>
                <a:off x="8401822" y="1371650"/>
                <a:ext cx="3165510" cy="482568"/>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(rad.) =</a:t>
                </a:r>
                <a14:m>
                  <m:oMath xmlns:m="http://schemas.openxmlformats.org/officeDocument/2006/math">
                    <m:r>
                      <m:rPr>
                        <m:nor/>
                      </m:rPr>
                      <a:rPr lang="en-US" b="0" i="0" dirty="0" smtClean="0">
                        <a:latin typeface="Times New Roman" pitchFamily="18" charset="0"/>
                        <a:cs typeface="Times New Roman" pitchFamily="18" charset="0"/>
                        <a:sym typeface="Symbol" panose="05050102010706020507" pitchFamily="18" charset="2"/>
                      </a:rPr>
                      <m:t>3</m:t>
                    </m:r>
                    <m:r>
                      <m:rPr>
                        <m:nor/>
                      </m:rPr>
                      <a:rPr lang="en-US" dirty="0">
                        <a:latin typeface="Times New Roman" pitchFamily="18" charset="0"/>
                        <a:cs typeface="Times New Roman" pitchFamily="18" charset="0"/>
                        <a:sym typeface="Symbol" panose="05050102010706020507" pitchFamily="18" charset="2"/>
                      </a:rPr>
                      <m:t>0</m:t>
                    </m:r>
                    <m:r>
                      <a:rPr lang="en-US" i="1" dirty="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m:t>
                    </m:r>
                    <m:r>
                      <a:rPr lang="en-US" i="1">
                        <a:latin typeface="Cambria Math" panose="02040503050406030204" pitchFamily="18" charset="0"/>
                        <a:cs typeface="Times New Roman" pitchFamily="18" charset="0"/>
                        <a:sym typeface="Symbol" panose="05050102010706020507" pitchFamily="18" charset="2"/>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sym typeface="Symbol" panose="05050102010706020507" pitchFamily="18" charset="2"/>
                          </a:rPr>
                          <m:t></m:t>
                        </m:r>
                      </m:num>
                      <m:den>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den>
                    </m:f>
                    <m:r>
                      <a:rPr lang="en-US" b="0" i="1" smtClean="0">
                        <a:latin typeface="Cambria Math" panose="02040503050406030204" pitchFamily="18" charset="0"/>
                        <a:ea typeface="Cambria Math" panose="02040503050406030204" pitchFamily="18" charset="0"/>
                        <a:cs typeface="Times New Roman" pitchFamily="18" charset="0"/>
                      </a:rPr>
                      <m:t> </m:t>
                    </m:r>
                  </m:oMath>
                </a14:m>
                <a:r>
                  <a:rPr lang="en-US" dirty="0">
                    <a:latin typeface="Times New Roman" pitchFamily="18" charset="0"/>
                    <a:cs typeface="Times New Roman"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Times New Roman" pitchFamily="18" charset="0"/>
                      </a:rPr>
                      <m:t> </m:t>
                    </m:r>
                  </m:oMath>
                </a14:m>
                <a:r>
                  <a:rPr lang="en-US" dirty="0">
                    <a:latin typeface="Times New Roman" pitchFamily="18" charset="0"/>
                    <a:cs typeface="Times New Roman" pitchFamily="18" charset="0"/>
                    <a:sym typeface="Symbol" panose="05050102010706020507" pitchFamily="18" charset="2"/>
                  </a:rPr>
                  <a:t>0.52 rad</a:t>
                </a:r>
                <a:endParaRPr lang="en-US" dirty="0">
                  <a:latin typeface="Times New Roman" pitchFamily="18" charset="0"/>
                  <a:cs typeface="Times New Roman" pitchFamily="18" charset="0"/>
                </a:endParaRPr>
              </a:p>
            </p:txBody>
          </p:sp>
        </mc:Choice>
        <mc:Fallback xmlns="">
          <p:sp>
            <p:nvSpPr>
              <p:cNvPr id="52" name="TextBox 51">
                <a:extLst>
                  <a:ext uri="{FF2B5EF4-FFF2-40B4-BE49-F238E27FC236}">
                    <a16:creationId xmlns:a16="http://schemas.microsoft.com/office/drawing/2014/main" id="{A750AA23-67A9-4815-9696-598895F24355}"/>
                  </a:ext>
                </a:extLst>
              </p:cNvPr>
              <p:cNvSpPr txBox="1">
                <a:spLocks noRot="1" noChangeAspect="1" noMove="1" noResize="1" noEditPoints="1" noAdjustHandles="1" noChangeArrowheads="1" noChangeShapeType="1" noTextEdit="1"/>
              </p:cNvSpPr>
              <p:nvPr/>
            </p:nvSpPr>
            <p:spPr>
              <a:xfrm>
                <a:off x="8401822" y="1371650"/>
                <a:ext cx="3165510" cy="482568"/>
              </a:xfrm>
              <a:prstGeom prst="rect">
                <a:avLst/>
              </a:prstGeom>
              <a:blipFill>
                <a:blip r:embed="rId7"/>
                <a:stretch>
                  <a:fillRect l="-1538" b="-632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2F74724E-718C-4F3C-8AAB-05DDA5FDE62C}"/>
              </a:ext>
            </a:extLst>
          </p:cNvPr>
          <p:cNvGrpSpPr/>
          <p:nvPr/>
        </p:nvGrpSpPr>
        <p:grpSpPr>
          <a:xfrm>
            <a:off x="4215433" y="3969650"/>
            <a:ext cx="5405760" cy="2316463"/>
            <a:chOff x="4215433" y="3969650"/>
            <a:chExt cx="5405760" cy="2316463"/>
          </a:xfrm>
        </p:grpSpPr>
        <p:pic>
          <p:nvPicPr>
            <p:cNvPr id="37" name="Picture 36">
              <a:extLst>
                <a:ext uri="{FF2B5EF4-FFF2-40B4-BE49-F238E27FC236}">
                  <a16:creationId xmlns:a16="http://schemas.microsoft.com/office/drawing/2014/main" id="{3A81645C-A4DD-4D5A-B5A8-A4CF6B7864F6}"/>
                </a:ext>
              </a:extLst>
            </p:cNvPr>
            <p:cNvPicPr>
              <a:picLocks noChangeAspect="1"/>
            </p:cNvPicPr>
            <p:nvPr/>
          </p:nvPicPr>
          <p:blipFill>
            <a:blip r:embed="rId5"/>
            <a:stretch>
              <a:fillRect/>
            </a:stretch>
          </p:blipFill>
          <p:spPr>
            <a:xfrm>
              <a:off x="4434830" y="4000113"/>
              <a:ext cx="4966966" cy="2286000"/>
            </a:xfrm>
            <a:prstGeom prst="rect">
              <a:avLst/>
            </a:prstGeom>
          </p:spPr>
        </p:pic>
        <p:sp>
          <p:nvSpPr>
            <p:cNvPr id="40" name="TextBox 39">
              <a:extLst>
                <a:ext uri="{FF2B5EF4-FFF2-40B4-BE49-F238E27FC236}">
                  <a16:creationId xmlns:a16="http://schemas.microsoft.com/office/drawing/2014/main" id="{F90B6DAA-B88D-498F-B1C3-DA5DF763BD66}"/>
                </a:ext>
              </a:extLst>
            </p:cNvPr>
            <p:cNvSpPr txBox="1"/>
            <p:nvPr/>
          </p:nvSpPr>
          <p:spPr>
            <a:xfrm>
              <a:off x="4674393" y="3969650"/>
              <a:ext cx="907730" cy="338554"/>
            </a:xfrm>
            <a:prstGeom prst="rect">
              <a:avLst/>
            </a:prstGeom>
            <a:noFill/>
          </p:spPr>
          <p:txBody>
            <a:bodyPr wrap="square" rtlCol="0">
              <a:spAutoFit/>
            </a:bodyPr>
            <a:lstStyle/>
            <a:p>
              <a:pPr algn="just"/>
              <a:r>
                <a:rPr lang="en-US" sz="1600" i="1" dirty="0">
                  <a:latin typeface="Times New Roman" pitchFamily="18" charset="0"/>
                  <a:cs typeface="Times New Roman" pitchFamily="18" charset="0"/>
                </a:rPr>
                <a:t>e</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t</a:t>
              </a:r>
              <a:r>
                <a:rPr lang="en-US" sz="1600" dirty="0">
                  <a:latin typeface="Times New Roman" pitchFamily="18" charset="0"/>
                  <a:cs typeface="Times New Roman" pitchFamily="18" charset="0"/>
                </a:rPr>
                <a:t>) [V]</a:t>
              </a:r>
              <a:endParaRPr lang="en-US" sz="1600" i="1" dirty="0">
                <a:latin typeface="Times New Roman" pitchFamily="18" charset="0"/>
                <a:cs typeface="Times New Roman" pitchFamily="18" charset="0"/>
              </a:endParaRPr>
            </a:p>
          </p:txBody>
        </p:sp>
        <p:sp>
          <p:nvSpPr>
            <p:cNvPr id="41" name="TextBox 40">
              <a:extLst>
                <a:ext uri="{FF2B5EF4-FFF2-40B4-BE49-F238E27FC236}">
                  <a16:creationId xmlns:a16="http://schemas.microsoft.com/office/drawing/2014/main" id="{0496D030-EA9A-4BB1-862C-D10FF1383E3B}"/>
                </a:ext>
              </a:extLst>
            </p:cNvPr>
            <p:cNvSpPr txBox="1"/>
            <p:nvPr/>
          </p:nvSpPr>
          <p:spPr>
            <a:xfrm>
              <a:off x="4215433" y="5724116"/>
              <a:ext cx="57527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a:t>
              </a:r>
              <a:r>
                <a:rPr lang="en-US" sz="1600" dirty="0">
                  <a:latin typeface="Times New Roman" pitchFamily="18" charset="0"/>
                  <a:cs typeface="Times New Roman" pitchFamily="18" charset="0"/>
                </a:rPr>
                <a:t>80</a:t>
              </a:r>
              <a:endParaRPr lang="en-US" sz="1600" i="1" dirty="0">
                <a:latin typeface="Times New Roman" pitchFamily="18" charset="0"/>
                <a:cs typeface="Times New Roman" pitchFamily="18" charset="0"/>
              </a:endParaRPr>
            </a:p>
          </p:txBody>
        </p:sp>
        <p:sp>
          <p:nvSpPr>
            <p:cNvPr id="44" name="TextBox 43">
              <a:extLst>
                <a:ext uri="{FF2B5EF4-FFF2-40B4-BE49-F238E27FC236}">
                  <a16:creationId xmlns:a16="http://schemas.microsoft.com/office/drawing/2014/main" id="{B3666484-F501-4CC3-BF2C-AC0746ED0FAF}"/>
                </a:ext>
              </a:extLst>
            </p:cNvPr>
            <p:cNvSpPr txBox="1"/>
            <p:nvPr/>
          </p:nvSpPr>
          <p:spPr>
            <a:xfrm>
              <a:off x="4321541" y="4385435"/>
              <a:ext cx="444943"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80</a:t>
              </a:r>
              <a:endParaRPr lang="en-US" sz="1600" i="1" dirty="0">
                <a:latin typeface="Times New Roman" pitchFamily="18" charset="0"/>
                <a:cs typeface="Times New Roman" pitchFamily="18" charset="0"/>
              </a:endParaRPr>
            </a:p>
          </p:txBody>
        </p:sp>
        <p:sp>
          <p:nvSpPr>
            <p:cNvPr id="53" name="TextBox 52">
              <a:extLst>
                <a:ext uri="{FF2B5EF4-FFF2-40B4-BE49-F238E27FC236}">
                  <a16:creationId xmlns:a16="http://schemas.microsoft.com/office/drawing/2014/main" id="{884894E1-25B0-4088-ACE0-58C393B0B573}"/>
                </a:ext>
              </a:extLst>
            </p:cNvPr>
            <p:cNvSpPr txBox="1"/>
            <p:nvPr/>
          </p:nvSpPr>
          <p:spPr>
            <a:xfrm>
              <a:off x="4654226" y="5199751"/>
              <a:ext cx="4966967"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sym typeface="Symbol" panose="05050102010706020507" pitchFamily="18" charset="2"/>
                </a:rPr>
                <a:t>3.33</a:t>
              </a:r>
              <a:r>
                <a:rPr lang="en-US" sz="1600" dirty="0">
                  <a:latin typeface="Times New Roman" pitchFamily="18" charset="0"/>
                  <a:cs typeface="Times New Roman" pitchFamily="18" charset="0"/>
                </a:rPr>
                <a:t>           10.33           20.33</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30.33</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40.33   </a:t>
              </a:r>
              <a:r>
                <a:rPr lang="en-US" sz="1600" i="1" dirty="0">
                  <a:latin typeface="Times New Roman" pitchFamily="18" charset="0"/>
                  <a:cs typeface="Times New Roman" pitchFamily="18" charset="0"/>
                  <a:sym typeface="Symbol" panose="05050102010706020507" pitchFamily="18" charset="2"/>
                </a:rPr>
                <a:t>t</a:t>
              </a:r>
              <a:r>
                <a:rPr lang="en-US" sz="1600" dirty="0">
                  <a:latin typeface="Times New Roman" pitchFamily="18" charset="0"/>
                  <a:cs typeface="Times New Roman" pitchFamily="18" charset="0"/>
                  <a:sym typeface="Symbol" panose="05050102010706020507" pitchFamily="18" charset="2"/>
                </a:rPr>
                <a:t>[</a:t>
              </a:r>
              <a:r>
                <a:rPr lang="en-US" sz="1600" dirty="0" err="1">
                  <a:latin typeface="Times New Roman" pitchFamily="18" charset="0"/>
                  <a:cs typeface="Times New Roman" pitchFamily="18" charset="0"/>
                  <a:sym typeface="Symbol" panose="05050102010706020507" pitchFamily="18" charset="2"/>
                </a:rPr>
                <a:t>ms</a:t>
              </a:r>
              <a:r>
                <a:rPr lang="en-US" sz="1600" dirty="0">
                  <a:latin typeface="Times New Roman" pitchFamily="18" charset="0"/>
                  <a:cs typeface="Times New Roman" pitchFamily="18" charset="0"/>
                  <a:sym typeface="Symbol" panose="05050102010706020507" pitchFamily="18" charset="2"/>
                </a:rPr>
                <a:t>]</a:t>
              </a:r>
              <a:endParaRPr lang="en-US" sz="1600" i="1" dirty="0">
                <a:latin typeface="Times New Roman" pitchFamily="18" charset="0"/>
                <a:cs typeface="Times New Roman" pitchFamily="18" charset="0"/>
              </a:endParaRPr>
            </a:p>
          </p:txBody>
        </p:sp>
      </p:grpSp>
      <p:sp>
        <p:nvSpPr>
          <p:cNvPr id="55" name="TextBox 54">
            <a:extLst>
              <a:ext uri="{FF2B5EF4-FFF2-40B4-BE49-F238E27FC236}">
                <a16:creationId xmlns:a16="http://schemas.microsoft.com/office/drawing/2014/main" id="{DDA2B53B-23F5-426F-86B3-16D368060C49}"/>
              </a:ext>
            </a:extLst>
          </p:cNvPr>
          <p:cNvSpPr txBox="1"/>
          <p:nvPr/>
        </p:nvSpPr>
        <p:spPr>
          <a:xfrm>
            <a:off x="8131451" y="5928353"/>
            <a:ext cx="3899824" cy="400110"/>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000" b="1" i="0" dirty="0">
                <a:solidFill>
                  <a:srgbClr val="FF0066"/>
                </a:solidFill>
                <a:effectLst/>
              </a:rPr>
              <a:t>Practice </a:t>
            </a:r>
            <a:r>
              <a:rPr lang="en-US" sz="2000" b="1" i="0" dirty="0">
                <a:solidFill>
                  <a:srgbClr val="0000CC"/>
                </a:solidFill>
                <a:effectLst/>
              </a:rPr>
              <a:t>Problem 25 ~ 26 [P582]</a:t>
            </a:r>
            <a:endParaRPr lang="en-US" sz="2000" b="0" i="0" dirty="0">
              <a:solidFill>
                <a:srgbClr val="0000CC"/>
              </a:solidFill>
              <a:effectLst/>
            </a:endParaRPr>
          </a:p>
        </p:txBody>
      </p:sp>
    </p:spTree>
    <p:extLst>
      <p:ext uri="{BB962C8B-B14F-4D97-AF65-F5344CB8AC3E}">
        <p14:creationId xmlns:p14="http://schemas.microsoft.com/office/powerpoint/2010/main" val="42936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500"/>
                                        <p:tgtEl>
                                          <p:spTgt spid="5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
                                        <p:tgtEl>
                                          <p:spTgt spid="8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wipe(left)">
                                      <p:cBhvr>
                                        <p:cTn id="37" dur="500"/>
                                        <p:tgtEl>
                                          <p:spTgt spid="82"/>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left)">
                                      <p:cBhvr>
                                        <p:cTn id="4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82" grpId="0"/>
      <p:bldP spid="84" grpId="0"/>
      <p:bldP spid="51" grpId="0"/>
      <p:bldP spid="52" grpId="0"/>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22</a:t>
            </a:fld>
            <a:endParaRPr lang="en-US" sz="2000" b="1" dirty="0">
              <a:solidFill>
                <a:schemeClr val="bg1"/>
              </a:solidFill>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50CACB2B-3ECB-4B19-A8E4-0751251DC054}"/>
              </a:ext>
            </a:extLst>
          </p:cNvPr>
          <p:cNvSpPr txBox="1"/>
          <p:nvPr/>
        </p:nvSpPr>
        <p:spPr>
          <a:xfrm>
            <a:off x="154489" y="78720"/>
            <a:ext cx="11692954" cy="646331"/>
          </a:xfrm>
          <a:prstGeom prst="rect">
            <a:avLst/>
          </a:prstGeom>
          <a:noFill/>
        </p:spPr>
        <p:txBody>
          <a:bodyPr wrap="square" rtlCol="0">
            <a:spAutoFit/>
          </a:bodyPr>
          <a:lstStyle/>
          <a:p>
            <a:pPr algn="just"/>
            <a:r>
              <a:rPr lang="en-US" b="1" i="0" dirty="0">
                <a:solidFill>
                  <a:srgbClr val="FF0066"/>
                </a:solidFill>
                <a:effectLst/>
                <a:latin typeface="Times-Bold"/>
              </a:rPr>
              <a:t>PROBLEM 27 and 28</a:t>
            </a:r>
            <a:r>
              <a:rPr lang="en-US" i="0" dirty="0">
                <a:effectLst/>
                <a:latin typeface="Times-Bold"/>
              </a:rPr>
              <a:t> [P583] </a:t>
            </a:r>
            <a:r>
              <a:rPr lang="en-US" dirty="0">
                <a:solidFill>
                  <a:srgbClr val="242021"/>
                </a:solidFill>
                <a:latin typeface="Times-Roman"/>
              </a:rPr>
              <a:t>Write the analytical expression for the waveforms in Fig. 13.84 with the phase angle in degrees.</a:t>
            </a:r>
            <a:endParaRPr lang="en-US" sz="1800" b="0" i="0" dirty="0">
              <a:solidFill>
                <a:srgbClr val="242021"/>
              </a:solidFill>
              <a:effectLst/>
              <a:latin typeface="Times-Roman"/>
            </a:endParaRPr>
          </a:p>
        </p:txBody>
      </p:sp>
      <p:cxnSp>
        <p:nvCxnSpPr>
          <p:cNvPr id="30" name="Straight Connector 29">
            <a:extLst>
              <a:ext uri="{FF2B5EF4-FFF2-40B4-BE49-F238E27FC236}">
                <a16:creationId xmlns:a16="http://schemas.microsoft.com/office/drawing/2014/main" id="{D21B4005-4DCD-485A-BA58-0B6C851D9029}"/>
              </a:ext>
            </a:extLst>
          </p:cNvPr>
          <p:cNvCxnSpPr/>
          <p:nvPr/>
        </p:nvCxnSpPr>
        <p:spPr>
          <a:xfrm>
            <a:off x="30480" y="770953"/>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817967-FDD3-48BB-B6C9-EEB0546A0F1D}"/>
              </a:ext>
            </a:extLst>
          </p:cNvPr>
          <p:cNvCxnSpPr/>
          <p:nvPr/>
        </p:nvCxnSpPr>
        <p:spPr>
          <a:xfrm>
            <a:off x="0" y="3420892"/>
            <a:ext cx="12161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89D21A-E325-41ED-9DBA-B95ADD4B5A8A}"/>
              </a:ext>
            </a:extLst>
          </p:cNvPr>
          <p:cNvCxnSpPr/>
          <p:nvPr/>
        </p:nvCxnSpPr>
        <p:spPr>
          <a:xfrm>
            <a:off x="6247145" y="765995"/>
            <a:ext cx="0" cy="566928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FFD2F4B-61DB-49A0-96D0-20B2E1DF0924}"/>
              </a:ext>
            </a:extLst>
          </p:cNvPr>
          <p:cNvPicPr>
            <a:picLocks noChangeAspect="1"/>
          </p:cNvPicPr>
          <p:nvPr/>
        </p:nvPicPr>
        <p:blipFill>
          <a:blip r:embed="rId2"/>
          <a:stretch>
            <a:fillRect/>
          </a:stretch>
        </p:blipFill>
        <p:spPr>
          <a:xfrm>
            <a:off x="154488" y="891506"/>
            <a:ext cx="2581221" cy="1828800"/>
          </a:xfrm>
          <a:prstGeom prst="rect">
            <a:avLst/>
          </a:prstGeom>
        </p:spPr>
      </p:pic>
      <p:pic>
        <p:nvPicPr>
          <p:cNvPr id="12" name="Picture 11">
            <a:extLst>
              <a:ext uri="{FF2B5EF4-FFF2-40B4-BE49-F238E27FC236}">
                <a16:creationId xmlns:a16="http://schemas.microsoft.com/office/drawing/2014/main" id="{8953DE2A-A102-4E0D-996C-E50C184EE702}"/>
              </a:ext>
            </a:extLst>
          </p:cNvPr>
          <p:cNvPicPr>
            <a:picLocks noChangeAspect="1"/>
          </p:cNvPicPr>
          <p:nvPr/>
        </p:nvPicPr>
        <p:blipFill>
          <a:blip r:embed="rId3"/>
          <a:stretch>
            <a:fillRect/>
          </a:stretch>
        </p:blipFill>
        <p:spPr>
          <a:xfrm>
            <a:off x="6332768" y="852691"/>
            <a:ext cx="2518519" cy="1828800"/>
          </a:xfrm>
          <a:prstGeom prst="rect">
            <a:avLst/>
          </a:prstGeom>
        </p:spPr>
      </p:pic>
      <p:pic>
        <p:nvPicPr>
          <p:cNvPr id="14" name="Picture 13">
            <a:extLst>
              <a:ext uri="{FF2B5EF4-FFF2-40B4-BE49-F238E27FC236}">
                <a16:creationId xmlns:a16="http://schemas.microsoft.com/office/drawing/2014/main" id="{112BD8B3-835A-4EAB-93FD-CB745752DC63}"/>
              </a:ext>
            </a:extLst>
          </p:cNvPr>
          <p:cNvPicPr>
            <a:picLocks noChangeAspect="1"/>
          </p:cNvPicPr>
          <p:nvPr/>
        </p:nvPicPr>
        <p:blipFill>
          <a:blip r:embed="rId4"/>
          <a:stretch>
            <a:fillRect/>
          </a:stretch>
        </p:blipFill>
        <p:spPr>
          <a:xfrm>
            <a:off x="186063" y="3473355"/>
            <a:ext cx="3324578" cy="1737360"/>
          </a:xfrm>
          <a:prstGeom prst="rect">
            <a:avLst/>
          </a:prstGeom>
        </p:spPr>
      </p:pic>
      <p:pic>
        <p:nvPicPr>
          <p:cNvPr id="16" name="Picture 15">
            <a:extLst>
              <a:ext uri="{FF2B5EF4-FFF2-40B4-BE49-F238E27FC236}">
                <a16:creationId xmlns:a16="http://schemas.microsoft.com/office/drawing/2014/main" id="{CEBAEE7B-0EEB-45F0-8BA8-131AF4EA3F54}"/>
              </a:ext>
            </a:extLst>
          </p:cNvPr>
          <p:cNvPicPr>
            <a:picLocks noChangeAspect="1"/>
          </p:cNvPicPr>
          <p:nvPr/>
        </p:nvPicPr>
        <p:blipFill>
          <a:blip r:embed="rId5"/>
          <a:stretch>
            <a:fillRect/>
          </a:stretch>
        </p:blipFill>
        <p:spPr>
          <a:xfrm>
            <a:off x="6337501" y="3516007"/>
            <a:ext cx="2744691" cy="1920240"/>
          </a:xfrm>
          <a:prstGeom prst="rect">
            <a:avLst/>
          </a:prstGeom>
        </p:spPr>
      </p:pic>
      <p:sp>
        <p:nvSpPr>
          <p:cNvPr id="48" name="TextBox 47">
            <a:extLst>
              <a:ext uri="{FF2B5EF4-FFF2-40B4-BE49-F238E27FC236}">
                <a16:creationId xmlns:a16="http://schemas.microsoft.com/office/drawing/2014/main" id="{4E7418CA-3950-46D3-8C62-B013427BF676}"/>
              </a:ext>
            </a:extLst>
          </p:cNvPr>
          <p:cNvSpPr txBox="1"/>
          <p:nvPr/>
        </p:nvSpPr>
        <p:spPr>
          <a:xfrm>
            <a:off x="3166974" y="1248822"/>
            <a:ext cx="2361063" cy="369332"/>
          </a:xfrm>
          <a:prstGeom prst="rect">
            <a:avLst/>
          </a:prstGeom>
          <a:noFill/>
        </p:spPr>
        <p:txBody>
          <a:bodyPr wrap="square" rtlCol="0">
            <a:spAutoFit/>
          </a:bodyPr>
          <a:lstStyle/>
          <a:p>
            <a:pPr algn="just"/>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a:t>
            </a:r>
            <a:r>
              <a:rPr lang="en-US" i="0" dirty="0">
                <a:effectLst/>
                <a:latin typeface="Times-Bold"/>
              </a:rPr>
              <a:t>= 2</a:t>
            </a:r>
            <a:r>
              <a:rPr lang="en-US" i="0" dirty="0">
                <a:effectLst/>
                <a:latin typeface="Times-Bold"/>
                <a:sym typeface="Symbol" panose="05050102010706020507" pitchFamily="18" charset="2"/>
              </a:rPr>
              <a:t>60  377 rad/s</a:t>
            </a:r>
            <a:endParaRPr lang="en-US" sz="1800" b="0" i="0" dirty="0">
              <a:solidFill>
                <a:srgbClr val="242021"/>
              </a:solidFill>
              <a:effectLst/>
              <a:latin typeface="Times-Roman"/>
            </a:endParaRPr>
          </a:p>
        </p:txBody>
      </p:sp>
      <p:sp>
        <p:nvSpPr>
          <p:cNvPr id="50" name="TextBox 49">
            <a:extLst>
              <a:ext uri="{FF2B5EF4-FFF2-40B4-BE49-F238E27FC236}">
                <a16:creationId xmlns:a16="http://schemas.microsoft.com/office/drawing/2014/main" id="{4C0FC4F9-0751-47B5-91E1-E8FDA6F79101}"/>
              </a:ext>
            </a:extLst>
          </p:cNvPr>
          <p:cNvSpPr txBox="1"/>
          <p:nvPr/>
        </p:nvSpPr>
        <p:spPr>
          <a:xfrm>
            <a:off x="3166974" y="1698594"/>
            <a:ext cx="2648905"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 30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 30</a:t>
            </a:r>
            <a:r>
              <a:rPr lang="en-US" baseline="30000" dirty="0">
                <a:latin typeface="Times New Roman" pitchFamily="18" charset="0"/>
                <a:cs typeface="Times New Roman" pitchFamily="18" charset="0"/>
              </a:rPr>
              <a:t>o</a:t>
            </a:r>
            <a:endParaRPr lang="en-US" dirty="0">
              <a:latin typeface="Times New Roman" pitchFamily="18" charset="0"/>
              <a:cs typeface="Times New Roman" pitchFamily="18" charset="0"/>
            </a:endParaRPr>
          </a:p>
        </p:txBody>
      </p:sp>
      <p:sp>
        <p:nvSpPr>
          <p:cNvPr id="54" name="TextBox 53">
            <a:extLst>
              <a:ext uri="{FF2B5EF4-FFF2-40B4-BE49-F238E27FC236}">
                <a16:creationId xmlns:a16="http://schemas.microsoft.com/office/drawing/2014/main" id="{8704C552-FA48-4D93-A5BC-49505CB07F36}"/>
              </a:ext>
            </a:extLst>
          </p:cNvPr>
          <p:cNvSpPr txBox="1"/>
          <p:nvPr/>
        </p:nvSpPr>
        <p:spPr>
          <a:xfrm>
            <a:off x="3121770" y="838546"/>
            <a:ext cx="1180514" cy="369332"/>
          </a:xfrm>
          <a:prstGeom prst="rect">
            <a:avLst/>
          </a:prstGeom>
          <a:noFill/>
        </p:spPr>
        <p:txBody>
          <a:bodyPr wrap="square" rtlCol="0">
            <a:spAutoFit/>
          </a:bodyPr>
          <a:lstStyle/>
          <a:p>
            <a:pPr lvl="0" algn="just"/>
            <a:r>
              <a:rPr lang="en-US" i="1" dirty="0" err="1">
                <a:latin typeface="Times New Roman" pitchFamily="18" charset="0"/>
                <a:cs typeface="Times New Roman" pitchFamily="18" charset="0"/>
                <a:sym typeface="Symbol" panose="05050102010706020507" pitchFamily="18" charset="2"/>
              </a:rPr>
              <a:t>V</a:t>
            </a:r>
            <a:r>
              <a:rPr lang="en-US" i="1" baseline="-25000" dirty="0" err="1">
                <a:latin typeface="Times New Roman" pitchFamily="18" charset="0"/>
                <a:cs typeface="Times New Roman" pitchFamily="18" charset="0"/>
                <a:sym typeface="Symbol" panose="05050102010706020507" pitchFamily="18" charset="2"/>
              </a:rPr>
              <a:t>m</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25 V</a:t>
            </a:r>
            <a:endParaRPr lang="en-US" dirty="0">
              <a:latin typeface="Times New Roman" pitchFamily="18" charset="0"/>
              <a:cs typeface="Times New Roman" pitchFamily="18" charset="0"/>
            </a:endParaRPr>
          </a:p>
        </p:txBody>
      </p:sp>
      <p:sp>
        <p:nvSpPr>
          <p:cNvPr id="56" name="TextBox 55">
            <a:extLst>
              <a:ext uri="{FF2B5EF4-FFF2-40B4-BE49-F238E27FC236}">
                <a16:creationId xmlns:a16="http://schemas.microsoft.com/office/drawing/2014/main" id="{F0BE60B4-43BE-4784-A620-130D30F01551}"/>
              </a:ext>
            </a:extLst>
          </p:cNvPr>
          <p:cNvSpPr txBox="1"/>
          <p:nvPr/>
        </p:nvSpPr>
        <p:spPr>
          <a:xfrm>
            <a:off x="9168325" y="800289"/>
            <a:ext cx="1180514" cy="369332"/>
          </a:xfrm>
          <a:prstGeom prst="rect">
            <a:avLst/>
          </a:prstGeom>
          <a:noFill/>
        </p:spPr>
        <p:txBody>
          <a:bodyPr wrap="square" rtlCol="0">
            <a:spAutoFit/>
          </a:bodyPr>
          <a:lstStyle/>
          <a:p>
            <a:pPr lvl="0" algn="just"/>
            <a:r>
              <a:rPr lang="en-US" i="1" dirty="0" err="1">
                <a:latin typeface="Times New Roman" pitchFamily="18" charset="0"/>
                <a:cs typeface="Times New Roman" pitchFamily="18" charset="0"/>
                <a:sym typeface="Symbol" panose="05050102010706020507" pitchFamily="18" charset="2"/>
              </a:rPr>
              <a:t>I</a:t>
            </a:r>
            <a:r>
              <a:rPr lang="en-US" i="1" baseline="-25000" dirty="0" err="1">
                <a:latin typeface="Times New Roman" pitchFamily="18" charset="0"/>
                <a:cs typeface="Times New Roman" pitchFamily="18" charset="0"/>
                <a:sym typeface="Symbol" panose="05050102010706020507" pitchFamily="18" charset="2"/>
              </a:rPr>
              <a:t>m</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3 mA</a:t>
            </a:r>
            <a:endParaRPr lang="en-US" dirty="0">
              <a:latin typeface="Times New Roman" pitchFamily="18" charset="0"/>
              <a:cs typeface="Times New Roman" pitchFamily="18" charset="0"/>
            </a:endParaRPr>
          </a:p>
        </p:txBody>
      </p:sp>
      <p:sp>
        <p:nvSpPr>
          <p:cNvPr id="57" name="TextBox 56">
            <a:extLst>
              <a:ext uri="{FF2B5EF4-FFF2-40B4-BE49-F238E27FC236}">
                <a16:creationId xmlns:a16="http://schemas.microsoft.com/office/drawing/2014/main" id="{74DAAD95-DDEC-4D86-B8CD-C1D875DE196E}"/>
              </a:ext>
            </a:extLst>
          </p:cNvPr>
          <p:cNvSpPr txBox="1"/>
          <p:nvPr/>
        </p:nvSpPr>
        <p:spPr>
          <a:xfrm>
            <a:off x="9141029" y="1174111"/>
            <a:ext cx="2679118" cy="369332"/>
          </a:xfrm>
          <a:prstGeom prst="rect">
            <a:avLst/>
          </a:prstGeom>
          <a:noFill/>
        </p:spPr>
        <p:txBody>
          <a:bodyPr wrap="square" rtlCol="0">
            <a:spAutoFit/>
          </a:bodyPr>
          <a:lstStyle/>
          <a:p>
            <a:pPr algn="just"/>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a:t>
            </a:r>
            <a:r>
              <a:rPr lang="en-US" i="0" dirty="0">
                <a:effectLst/>
                <a:latin typeface="Times-Bold"/>
              </a:rPr>
              <a:t>= 2</a:t>
            </a:r>
            <a:r>
              <a:rPr lang="en-US" i="0" dirty="0">
                <a:effectLst/>
                <a:latin typeface="Times-Bold"/>
                <a:sym typeface="Symbol" panose="05050102010706020507" pitchFamily="18" charset="2"/>
              </a:rPr>
              <a:t>1000  6280 rad/s</a:t>
            </a:r>
            <a:endParaRPr lang="en-US" sz="1800" b="0" i="0" dirty="0">
              <a:solidFill>
                <a:srgbClr val="242021"/>
              </a:solidFill>
              <a:effectLst/>
              <a:latin typeface="Times-Roman"/>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069ADDA-C054-4C4F-A09C-74515C293E33}"/>
                  </a:ext>
                </a:extLst>
              </p:cNvPr>
              <p:cNvSpPr txBox="1"/>
              <p:nvPr/>
            </p:nvSpPr>
            <p:spPr>
              <a:xfrm>
                <a:off x="9141029" y="1632500"/>
                <a:ext cx="2648905" cy="485454"/>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anose="05050102010706020507" pitchFamily="18" charset="2"/>
                  </a:rPr>
                  <a:t> </a:t>
                </a:r>
                <a14:m>
                  <m:oMath xmlns:m="http://schemas.openxmlformats.org/officeDocument/2006/math">
                    <m:f>
                      <m:fPr>
                        <m:ctrlPr>
                          <a:rPr lang="en-US" i="1" smtClean="0">
                            <a:latin typeface="Cambria Math" panose="02040503050406030204" pitchFamily="18" charset="0"/>
                            <a:cs typeface="Times New Roman" pitchFamily="18" charset="0"/>
                            <a:sym typeface="Symbol" panose="05050102010706020507" pitchFamily="18" charset="2"/>
                          </a:rPr>
                        </m:ctrlPr>
                      </m:fPr>
                      <m:num>
                        <m:r>
                          <a:rPr lang="en-US" b="0" i="1" smtClean="0">
                            <a:latin typeface="Cambria Math" panose="02040503050406030204" pitchFamily="18" charset="0"/>
                            <a:cs typeface="Times New Roman" pitchFamily="18" charset="0"/>
                            <a:sym typeface="Symbol" panose="05050102010706020507" pitchFamily="18" charset="2"/>
                          </a:rPr>
                          <m:t>2</m:t>
                        </m:r>
                        <m:r>
                          <a:rPr lang="en-US" b="0" i="1" smtClean="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𝜋</m:t>
                        </m:r>
                      </m:num>
                      <m:den>
                        <m:r>
                          <a:rPr lang="en-US" b="0" i="1" smtClean="0">
                            <a:latin typeface="Cambria Math" panose="02040503050406030204" pitchFamily="18" charset="0"/>
                            <a:cs typeface="Times New Roman" pitchFamily="18" charset="0"/>
                            <a:sym typeface="Symbol" panose="05050102010706020507" pitchFamily="18" charset="2"/>
                          </a:rPr>
                          <m:t>3</m:t>
                        </m:r>
                      </m:den>
                    </m:f>
                  </m:oMath>
                </a14:m>
                <a:r>
                  <a:rPr lang="en-US" dirty="0">
                    <a:latin typeface="Times New Roman" pitchFamily="18" charset="0"/>
                    <a:cs typeface="Times New Roman" pitchFamily="18" charset="0"/>
                  </a:rPr>
                  <a:t>) = </a:t>
                </a:r>
                <a14:m>
                  <m:oMath xmlns:m="http://schemas.openxmlformats.org/officeDocument/2006/math">
                    <m:f>
                      <m:fPr>
                        <m:ctrlPr>
                          <a:rPr lang="en-US" i="1">
                            <a:latin typeface="Cambria Math" panose="02040503050406030204" pitchFamily="18" charset="0"/>
                            <a:cs typeface="Times New Roman" pitchFamily="18" charset="0"/>
                            <a:sym typeface="Symbol" panose="05050102010706020507" pitchFamily="18" charset="2"/>
                          </a:rPr>
                        </m:ctrlPr>
                      </m:fPr>
                      <m:num>
                        <m:r>
                          <a:rPr lang="en-US" i="1">
                            <a:latin typeface="Cambria Math" panose="02040503050406030204" pitchFamily="18" charset="0"/>
                            <a:cs typeface="Times New Roman" pitchFamily="18" charset="0"/>
                            <a:sym typeface="Symbol" panose="05050102010706020507" pitchFamily="18" charset="2"/>
                          </a:rPr>
                          <m:t>2</m:t>
                        </m:r>
                        <m:r>
                          <a:rPr lang="en-US" i="1">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𝜋</m:t>
                        </m:r>
                      </m:num>
                      <m:den>
                        <m:r>
                          <a:rPr lang="en-US" i="1">
                            <a:latin typeface="Cambria Math" panose="02040503050406030204" pitchFamily="18" charset="0"/>
                            <a:cs typeface="Times New Roman" pitchFamily="18" charset="0"/>
                            <a:sym typeface="Symbol" panose="05050102010706020507" pitchFamily="18" charset="2"/>
                          </a:rPr>
                          <m:t>3</m:t>
                        </m:r>
                      </m:den>
                    </m:f>
                  </m:oMath>
                </a14:m>
                <a:endParaRPr lang="en-US" dirty="0">
                  <a:latin typeface="Times New Roman" pitchFamily="18" charset="0"/>
                  <a:cs typeface="Times New Roman" pitchFamily="18" charset="0"/>
                </a:endParaRPr>
              </a:p>
            </p:txBody>
          </p:sp>
        </mc:Choice>
        <mc:Fallback xmlns="">
          <p:sp>
            <p:nvSpPr>
              <p:cNvPr id="58" name="TextBox 57">
                <a:extLst>
                  <a:ext uri="{FF2B5EF4-FFF2-40B4-BE49-F238E27FC236}">
                    <a16:creationId xmlns:a16="http://schemas.microsoft.com/office/drawing/2014/main" id="{B069ADDA-C054-4C4F-A09C-74515C293E33}"/>
                  </a:ext>
                </a:extLst>
              </p:cNvPr>
              <p:cNvSpPr txBox="1">
                <a:spLocks noRot="1" noChangeAspect="1" noMove="1" noResize="1" noEditPoints="1" noAdjustHandles="1" noChangeArrowheads="1" noChangeShapeType="1" noTextEdit="1"/>
              </p:cNvSpPr>
              <p:nvPr/>
            </p:nvSpPr>
            <p:spPr>
              <a:xfrm>
                <a:off x="9141029" y="1632500"/>
                <a:ext cx="2648905" cy="485454"/>
              </a:xfrm>
              <a:prstGeom prst="rect">
                <a:avLst/>
              </a:prstGeom>
              <a:blipFill>
                <a:blip r:embed="rId6"/>
                <a:stretch>
                  <a:fillRect l="-2074"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56A0302-7001-4E9B-B0BB-95FAB75C62BB}"/>
                  </a:ext>
                </a:extLst>
              </p:cNvPr>
              <p:cNvSpPr txBox="1"/>
              <p:nvPr/>
            </p:nvSpPr>
            <p:spPr>
              <a:xfrm>
                <a:off x="9181082" y="2168331"/>
                <a:ext cx="2201152" cy="494623"/>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14:m>
                  <m:oMath xmlns:m="http://schemas.openxmlformats.org/officeDocument/2006/math">
                    <m:f>
                      <m:fPr>
                        <m:ctrlPr>
                          <a:rPr lang="en-US" i="1">
                            <a:latin typeface="Cambria Math" panose="02040503050406030204" pitchFamily="18" charset="0"/>
                            <a:cs typeface="Times New Roman" pitchFamily="18" charset="0"/>
                            <a:sym typeface="Symbol" panose="05050102010706020507" pitchFamily="18" charset="2"/>
                          </a:rPr>
                        </m:ctrlPr>
                      </m:fPr>
                      <m:num>
                        <m:r>
                          <a:rPr lang="en-US" i="1">
                            <a:latin typeface="Cambria Math" panose="02040503050406030204" pitchFamily="18" charset="0"/>
                            <a:cs typeface="Times New Roman" pitchFamily="18" charset="0"/>
                            <a:sym typeface="Symbol" panose="05050102010706020507" pitchFamily="18" charset="2"/>
                          </a:rPr>
                          <m:t>2</m:t>
                        </m:r>
                        <m:r>
                          <a:rPr lang="en-US" i="1">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𝜋</m:t>
                        </m:r>
                      </m:num>
                      <m:den>
                        <m:r>
                          <a:rPr lang="en-US" i="1">
                            <a:latin typeface="Cambria Math" panose="02040503050406030204" pitchFamily="18" charset="0"/>
                            <a:cs typeface="Times New Roman" pitchFamily="18" charset="0"/>
                            <a:sym typeface="Symbol" panose="05050102010706020507" pitchFamily="18" charset="2"/>
                          </a:rPr>
                          <m:t>3</m:t>
                        </m:r>
                      </m:den>
                    </m:f>
                    <m:r>
                      <a:rPr lang="en-US" i="1">
                        <a:latin typeface="Cambria Math" panose="02040503050406030204" pitchFamily="18" charset="0"/>
                        <a:cs typeface="Times New Roman" pitchFamily="18" charset="0"/>
                        <a:sym typeface="Symbol" panose="05050102010706020507" pitchFamily="18" charset="2"/>
                      </a:rPr>
                      <m:t> </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num>
                      <m:den>
                        <m:r>
                          <a:rPr lang="en-US" i="1">
                            <a:latin typeface="Cambria Math" panose="02040503050406030204" pitchFamily="18" charset="0"/>
                            <a:cs typeface="Times New Roman" pitchFamily="18" charset="0"/>
                            <a:sym typeface="Symbol" panose="05050102010706020507" pitchFamily="18" charset="2"/>
                          </a:rPr>
                          <m:t></m:t>
                        </m:r>
                      </m:den>
                    </m:f>
                    <m:r>
                      <a:rPr lang="en-US" i="1">
                        <a:latin typeface="Cambria Math" panose="02040503050406030204" pitchFamily="18" charset="0"/>
                        <a:ea typeface="Cambria Math" panose="02040503050406030204" pitchFamily="18" charset="0"/>
                        <a:cs typeface="Times New Roman" pitchFamily="18" charset="0"/>
                      </a:rPr>
                      <m:t> </m:t>
                    </m:r>
                  </m:oMath>
                </a14:m>
                <a:r>
                  <a:rPr lang="en-US" dirty="0">
                    <a:latin typeface="Times New Roman" pitchFamily="18" charset="0"/>
                    <a:cs typeface="Times New Roman" pitchFamily="18" charset="0"/>
                    <a:sym typeface="Symbol" panose="05050102010706020507" pitchFamily="18" charset="2"/>
                  </a:rPr>
                  <a:t>= </a:t>
                </a:r>
                <a14:m>
                  <m:oMath xmlns:m="http://schemas.openxmlformats.org/officeDocument/2006/math">
                    <m:r>
                      <a:rPr lang="en-US" i="1">
                        <a:latin typeface="Cambria Math" panose="02040503050406030204" pitchFamily="18" charset="0"/>
                        <a:cs typeface="Times New Roman" pitchFamily="18" charset="0"/>
                      </a:rPr>
                      <m:t>1</m:t>
                    </m:r>
                    <m:r>
                      <a:rPr lang="en-US" b="0" i="1" smtClean="0">
                        <a:latin typeface="Cambria Math" panose="02040503050406030204" pitchFamily="18" charset="0"/>
                        <a:cs typeface="Times New Roman" pitchFamily="18" charset="0"/>
                      </a:rPr>
                      <m:t>2</m:t>
                    </m:r>
                    <m:r>
                      <a:rPr lang="en-US" i="1">
                        <a:latin typeface="Cambria Math" panose="02040503050406030204" pitchFamily="18" charset="0"/>
                        <a:cs typeface="Times New Roman" pitchFamily="18" charset="0"/>
                      </a:rPr>
                      <m:t>0</m:t>
                    </m:r>
                    <m:r>
                      <a:rPr lang="en-US" i="1">
                        <a:latin typeface="Cambria Math" panose="02040503050406030204" pitchFamily="18" charset="0"/>
                        <a:ea typeface="Cambria Math" panose="02040503050406030204" pitchFamily="18" charset="0"/>
                        <a:cs typeface="Times New Roman" pitchFamily="18" charset="0"/>
                      </a:rPr>
                      <m:t>°</m:t>
                    </m:r>
                  </m:oMath>
                </a14:m>
                <a:endParaRPr lang="en-US" dirty="0">
                  <a:latin typeface="Times New Roman" pitchFamily="18" charset="0"/>
                  <a:cs typeface="Times New Roman" pitchFamily="18" charset="0"/>
                </a:endParaRPr>
              </a:p>
            </p:txBody>
          </p:sp>
        </mc:Choice>
        <mc:Fallback xmlns="">
          <p:sp>
            <p:nvSpPr>
              <p:cNvPr id="59" name="TextBox 58">
                <a:extLst>
                  <a:ext uri="{FF2B5EF4-FFF2-40B4-BE49-F238E27FC236}">
                    <a16:creationId xmlns:a16="http://schemas.microsoft.com/office/drawing/2014/main" id="{E56A0302-7001-4E9B-B0BB-95FAB75C62BB}"/>
                  </a:ext>
                </a:extLst>
              </p:cNvPr>
              <p:cNvSpPr txBox="1">
                <a:spLocks noRot="1" noChangeAspect="1" noMove="1" noResize="1" noEditPoints="1" noAdjustHandles="1" noChangeArrowheads="1" noChangeShapeType="1" noTextEdit="1"/>
              </p:cNvSpPr>
              <p:nvPr/>
            </p:nvSpPr>
            <p:spPr>
              <a:xfrm>
                <a:off x="9181082" y="2168331"/>
                <a:ext cx="2201152" cy="494623"/>
              </a:xfrm>
              <a:prstGeom prst="rect">
                <a:avLst/>
              </a:prstGeom>
              <a:blipFill>
                <a:blip r:embed="rId7"/>
                <a:stretch>
                  <a:fillRect l="-2216" b="-6173"/>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139650A6-9159-45FB-BC95-1BBE162BA229}"/>
              </a:ext>
            </a:extLst>
          </p:cNvPr>
          <p:cNvSpPr txBox="1"/>
          <p:nvPr/>
        </p:nvSpPr>
        <p:spPr>
          <a:xfrm>
            <a:off x="3602929" y="4328263"/>
            <a:ext cx="2602301" cy="369332"/>
          </a:xfrm>
          <a:prstGeom prst="rect">
            <a:avLst/>
          </a:prstGeom>
          <a:noFill/>
        </p:spPr>
        <p:txBody>
          <a:bodyPr wrap="square" rtlCol="0">
            <a:spAutoFit/>
          </a:bodyPr>
          <a:lstStyle/>
          <a:p>
            <a:pPr algn="just"/>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a:t>
            </a:r>
            <a:r>
              <a:rPr lang="en-US" i="0" dirty="0">
                <a:effectLst/>
                <a:latin typeface="Times-Bold"/>
              </a:rPr>
              <a:t>= 2</a:t>
            </a:r>
            <a:r>
              <a:rPr lang="en-US" i="0" dirty="0">
                <a:effectLst/>
                <a:latin typeface="Times-Bold"/>
                <a:sym typeface="Symbol" panose="05050102010706020507" pitchFamily="18" charset="2"/>
              </a:rPr>
              <a:t>40  251.2 rad/s</a:t>
            </a:r>
            <a:endParaRPr lang="en-US" sz="1800" b="0" i="0" dirty="0">
              <a:solidFill>
                <a:srgbClr val="242021"/>
              </a:solidFill>
              <a:effectLst/>
              <a:latin typeface="Times-Roman"/>
            </a:endParaRPr>
          </a:p>
        </p:txBody>
      </p:sp>
      <p:sp>
        <p:nvSpPr>
          <p:cNvPr id="61" name="TextBox 60">
            <a:extLst>
              <a:ext uri="{FF2B5EF4-FFF2-40B4-BE49-F238E27FC236}">
                <a16:creationId xmlns:a16="http://schemas.microsoft.com/office/drawing/2014/main" id="{013C3F17-448C-446C-9EB3-9565561A0EE4}"/>
              </a:ext>
            </a:extLst>
          </p:cNvPr>
          <p:cNvSpPr txBox="1"/>
          <p:nvPr/>
        </p:nvSpPr>
        <p:spPr>
          <a:xfrm>
            <a:off x="3316274" y="4890831"/>
            <a:ext cx="2884088" cy="369332"/>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e</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anose="05050102010706020507" pitchFamily="18" charset="2"/>
              </a:rPr>
              <a:t>10</a:t>
            </a:r>
            <a:r>
              <a:rPr lang="en-US" dirty="0">
                <a:latin typeface="Times New Roman" pitchFamily="18" charset="0"/>
                <a:cs typeface="Times New Roman" pitchFamily="18" charset="0"/>
              </a:rPr>
              <a:t>0</a:t>
            </a:r>
            <a:r>
              <a:rPr lang="en-US" baseline="30000" dirty="0">
                <a:latin typeface="Times New Roman" pitchFamily="18" charset="0"/>
                <a:cs typeface="Times New Roman" pitchFamily="18" charset="0"/>
              </a:rPr>
              <a:t>o</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100</a:t>
            </a:r>
            <a:r>
              <a:rPr lang="en-US" baseline="30000" dirty="0">
                <a:latin typeface="Times New Roman" pitchFamily="18" charset="0"/>
                <a:cs typeface="Times New Roman" pitchFamily="18" charset="0"/>
              </a:rPr>
              <a:t>o</a:t>
            </a:r>
            <a:endParaRPr lang="en-US" dirty="0">
              <a:latin typeface="Times New Roman" pitchFamily="18" charset="0"/>
              <a:cs typeface="Times New Roman" pitchFamily="18" charset="0"/>
            </a:endParaRPr>
          </a:p>
        </p:txBody>
      </p:sp>
      <p:sp>
        <p:nvSpPr>
          <p:cNvPr id="62" name="TextBox 61">
            <a:extLst>
              <a:ext uri="{FF2B5EF4-FFF2-40B4-BE49-F238E27FC236}">
                <a16:creationId xmlns:a16="http://schemas.microsoft.com/office/drawing/2014/main" id="{F08C9B0B-8F8B-40FB-A9BE-3E7E3FB4646D}"/>
              </a:ext>
            </a:extLst>
          </p:cNvPr>
          <p:cNvSpPr txBox="1"/>
          <p:nvPr/>
        </p:nvSpPr>
        <p:spPr>
          <a:xfrm>
            <a:off x="4066923" y="3812761"/>
            <a:ext cx="1491996" cy="369332"/>
          </a:xfrm>
          <a:prstGeom prst="rect">
            <a:avLst/>
          </a:prstGeom>
          <a:noFill/>
        </p:spPr>
        <p:txBody>
          <a:bodyPr wrap="square" rtlCol="0">
            <a:spAutoFit/>
          </a:bodyPr>
          <a:lstStyle/>
          <a:p>
            <a:pPr lvl="0" algn="just"/>
            <a:r>
              <a:rPr lang="en-US" i="1" dirty="0" err="1">
                <a:latin typeface="Times New Roman" pitchFamily="18" charset="0"/>
                <a:cs typeface="Times New Roman" pitchFamily="18" charset="0"/>
                <a:sym typeface="Symbol" panose="05050102010706020507" pitchFamily="18" charset="2"/>
              </a:rPr>
              <a:t>V</a:t>
            </a:r>
            <a:r>
              <a:rPr lang="en-US" i="1" baseline="-25000" dirty="0" err="1">
                <a:latin typeface="Times New Roman" pitchFamily="18" charset="0"/>
                <a:cs typeface="Times New Roman" pitchFamily="18" charset="0"/>
                <a:sym typeface="Symbol" panose="05050102010706020507" pitchFamily="18" charset="2"/>
              </a:rPr>
              <a:t>m</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0.01 V</a:t>
            </a:r>
            <a:endParaRPr lang="en-US" dirty="0">
              <a:latin typeface="Times New Roman" pitchFamily="18" charset="0"/>
              <a:cs typeface="Times New Roman" pitchFamily="18" charset="0"/>
            </a:endParaRPr>
          </a:p>
        </p:txBody>
      </p:sp>
      <p:sp>
        <p:nvSpPr>
          <p:cNvPr id="63" name="TextBox 62">
            <a:extLst>
              <a:ext uri="{FF2B5EF4-FFF2-40B4-BE49-F238E27FC236}">
                <a16:creationId xmlns:a16="http://schemas.microsoft.com/office/drawing/2014/main" id="{B9F9060C-8119-494C-9AFD-4B37BF2C89A1}"/>
              </a:ext>
            </a:extLst>
          </p:cNvPr>
          <p:cNvSpPr txBox="1"/>
          <p:nvPr/>
        </p:nvSpPr>
        <p:spPr>
          <a:xfrm>
            <a:off x="9155568" y="3467622"/>
            <a:ext cx="1180514" cy="369332"/>
          </a:xfrm>
          <a:prstGeom prst="rect">
            <a:avLst/>
          </a:prstGeom>
          <a:noFill/>
        </p:spPr>
        <p:txBody>
          <a:bodyPr wrap="square" rtlCol="0">
            <a:spAutoFit/>
          </a:bodyPr>
          <a:lstStyle/>
          <a:p>
            <a:pPr lvl="0" algn="just"/>
            <a:r>
              <a:rPr lang="en-US" i="1" dirty="0" err="1">
                <a:latin typeface="Times New Roman" pitchFamily="18" charset="0"/>
                <a:cs typeface="Times New Roman" pitchFamily="18" charset="0"/>
                <a:sym typeface="Symbol" panose="05050102010706020507" pitchFamily="18" charset="2"/>
              </a:rPr>
              <a:t>I</a:t>
            </a:r>
            <a:r>
              <a:rPr lang="en-US" i="1" baseline="-25000" dirty="0" err="1">
                <a:latin typeface="Times New Roman" pitchFamily="18" charset="0"/>
                <a:cs typeface="Times New Roman" pitchFamily="18" charset="0"/>
                <a:sym typeface="Symbol" panose="05050102010706020507" pitchFamily="18" charset="2"/>
              </a:rPr>
              <a:t>m</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2 mA</a:t>
            </a:r>
            <a:endParaRPr lang="en-US" dirty="0">
              <a:latin typeface="Times New Roman" pitchFamily="18" charset="0"/>
              <a:cs typeface="Times New Roman" pitchFamily="18" charset="0"/>
            </a:endParaRPr>
          </a:p>
        </p:txBody>
      </p:sp>
      <p:sp>
        <p:nvSpPr>
          <p:cNvPr id="64" name="TextBox 63">
            <a:extLst>
              <a:ext uri="{FF2B5EF4-FFF2-40B4-BE49-F238E27FC236}">
                <a16:creationId xmlns:a16="http://schemas.microsoft.com/office/drawing/2014/main" id="{93BC6FAE-B317-4DFD-BFBC-74088D188322}"/>
              </a:ext>
            </a:extLst>
          </p:cNvPr>
          <p:cNvSpPr txBox="1"/>
          <p:nvPr/>
        </p:nvSpPr>
        <p:spPr>
          <a:xfrm>
            <a:off x="9128271" y="3841444"/>
            <a:ext cx="2877665" cy="369332"/>
          </a:xfrm>
          <a:prstGeom prst="rect">
            <a:avLst/>
          </a:prstGeom>
          <a:noFill/>
        </p:spPr>
        <p:txBody>
          <a:bodyPr wrap="square" rtlCol="0">
            <a:spAutoFit/>
          </a:bodyPr>
          <a:lstStyle/>
          <a:p>
            <a:pPr algn="just"/>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a:t>
            </a:r>
            <a:r>
              <a:rPr lang="en-US" i="0" dirty="0">
                <a:effectLst/>
                <a:latin typeface="Times-Bold"/>
              </a:rPr>
              <a:t>= 2</a:t>
            </a:r>
            <a:r>
              <a:rPr lang="en-US" i="0" dirty="0">
                <a:effectLst/>
                <a:latin typeface="Times-Bold"/>
                <a:sym typeface="Symbol" panose="05050102010706020507" pitchFamily="18" charset="2"/>
              </a:rPr>
              <a:t>10000  62800 rad/s</a:t>
            </a:r>
            <a:endParaRPr lang="en-US" sz="1800" b="0" i="0" dirty="0">
              <a:solidFill>
                <a:srgbClr val="242021"/>
              </a:solidFill>
              <a:effectLst/>
              <a:latin typeface="Times-Roman"/>
            </a:endParaRP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9B8ACC-D54B-4B03-92F9-04799EEE3F81}"/>
                  </a:ext>
                </a:extLst>
              </p:cNvPr>
              <p:cNvSpPr txBox="1"/>
              <p:nvPr/>
            </p:nvSpPr>
            <p:spPr>
              <a:xfrm>
                <a:off x="9128272" y="4299833"/>
                <a:ext cx="2648905" cy="485454"/>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a:t>
                </a:r>
                <a:r>
                  <a:rPr lang="en-US" baseline="-25000" dirty="0">
                    <a:latin typeface="Times New Roman" pitchFamily="18" charset="0"/>
                    <a:cs typeface="Times New Roman" pitchFamily="18" charset="0"/>
                    <a:sym typeface="Symbol" panose="05050102010706020507" pitchFamily="18" charset="2"/>
                  </a:rPr>
                  <a:t>0</a:t>
                </a:r>
                <a:r>
                  <a:rPr lang="en-US" i="1" baseline="-25000" dirty="0">
                    <a:latin typeface="Times New Roman" pitchFamily="18" charset="0"/>
                    <a:cs typeface="Times New Roman" pitchFamily="18" charset="0"/>
                    <a:sym typeface="Symbol" panose="05050102010706020507" pitchFamily="18" charset="2"/>
                  </a:rPr>
                  <a:t>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anose="05050102010706020507" pitchFamily="18" charset="2"/>
                  </a:rPr>
                  <a: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anose="05050102010706020507" pitchFamily="18" charset="2"/>
                  </a:rPr>
                  <a:t> </a:t>
                </a:r>
                <a14:m>
                  <m:oMath xmlns:m="http://schemas.openxmlformats.org/officeDocument/2006/math">
                    <m:f>
                      <m:fPr>
                        <m:ctrlPr>
                          <a:rPr lang="en-US" i="1" smtClean="0">
                            <a:latin typeface="Cambria Math" panose="02040503050406030204" pitchFamily="18" charset="0"/>
                            <a:cs typeface="Times New Roman" pitchFamily="18" charset="0"/>
                            <a:sym typeface="Symbol" panose="05050102010706020507" pitchFamily="18" charset="2"/>
                          </a:rPr>
                        </m:ctrlPr>
                      </m:fPr>
                      <m:num>
                        <m:r>
                          <a:rPr lang="en-US" b="0" i="1" smtClean="0">
                            <a:latin typeface="Cambria Math" panose="02040503050406030204" pitchFamily="18" charset="0"/>
                            <a:cs typeface="Times New Roman" pitchFamily="18" charset="0"/>
                            <a:sym typeface="Symbol" panose="05050102010706020507" pitchFamily="18" charset="2"/>
                          </a:rPr>
                          <m:t>3</m:t>
                        </m:r>
                        <m:r>
                          <a:rPr lang="en-US" b="0" i="1" smtClean="0">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𝜋</m:t>
                        </m:r>
                      </m:num>
                      <m:den>
                        <m:r>
                          <a:rPr lang="en-US" b="0" i="1" smtClean="0">
                            <a:latin typeface="Cambria Math" panose="02040503050406030204" pitchFamily="18" charset="0"/>
                            <a:cs typeface="Times New Roman" pitchFamily="18" charset="0"/>
                            <a:sym typeface="Symbol" panose="05050102010706020507" pitchFamily="18" charset="2"/>
                          </a:rPr>
                          <m:t>4</m:t>
                        </m:r>
                      </m:den>
                    </m:f>
                  </m:oMath>
                </a14:m>
                <a:r>
                  <a:rPr lang="en-US" dirty="0">
                    <a:latin typeface="Times New Roman" pitchFamily="18" charset="0"/>
                    <a:cs typeface="Times New Roman" pitchFamily="18" charset="0"/>
                  </a:rPr>
                  <a:t>) = </a:t>
                </a:r>
                <a14:m>
                  <m:oMath xmlns:m="http://schemas.openxmlformats.org/officeDocument/2006/math">
                    <m:f>
                      <m:fPr>
                        <m:ctrlPr>
                          <a:rPr lang="en-US" i="1">
                            <a:latin typeface="Cambria Math" panose="02040503050406030204" pitchFamily="18" charset="0"/>
                            <a:cs typeface="Times New Roman" pitchFamily="18" charset="0"/>
                            <a:sym typeface="Symbol" panose="05050102010706020507" pitchFamily="18" charset="2"/>
                          </a:rPr>
                        </m:ctrlPr>
                      </m:fPr>
                      <m:num>
                        <m:r>
                          <a:rPr lang="en-US" b="0" i="1" smtClean="0">
                            <a:latin typeface="Cambria Math" panose="02040503050406030204" pitchFamily="18" charset="0"/>
                            <a:cs typeface="Times New Roman" pitchFamily="18" charset="0"/>
                            <a:sym typeface="Symbol" panose="05050102010706020507" pitchFamily="18" charset="2"/>
                          </a:rPr>
                          <m:t>3</m:t>
                        </m:r>
                        <m:r>
                          <a:rPr lang="en-US" i="1">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𝜋</m:t>
                        </m:r>
                      </m:num>
                      <m:den>
                        <m:r>
                          <a:rPr lang="en-US" b="0" i="1" smtClean="0">
                            <a:latin typeface="Cambria Math" panose="02040503050406030204" pitchFamily="18" charset="0"/>
                            <a:cs typeface="Times New Roman" pitchFamily="18" charset="0"/>
                            <a:sym typeface="Symbol" panose="05050102010706020507" pitchFamily="18" charset="2"/>
                          </a:rPr>
                          <m:t>4</m:t>
                        </m:r>
                      </m:den>
                    </m:f>
                  </m:oMath>
                </a14:m>
                <a:endParaRPr lang="en-US" dirty="0">
                  <a:latin typeface="Times New Roman" pitchFamily="18" charset="0"/>
                  <a:cs typeface="Times New Roman" pitchFamily="18" charset="0"/>
                </a:endParaRPr>
              </a:p>
            </p:txBody>
          </p:sp>
        </mc:Choice>
        <mc:Fallback xmlns="">
          <p:sp>
            <p:nvSpPr>
              <p:cNvPr id="65" name="TextBox 64">
                <a:extLst>
                  <a:ext uri="{FF2B5EF4-FFF2-40B4-BE49-F238E27FC236}">
                    <a16:creationId xmlns:a16="http://schemas.microsoft.com/office/drawing/2014/main" id="{E69B8ACC-D54B-4B03-92F9-04799EEE3F81}"/>
                  </a:ext>
                </a:extLst>
              </p:cNvPr>
              <p:cNvSpPr txBox="1">
                <a:spLocks noRot="1" noChangeAspect="1" noMove="1" noResize="1" noEditPoints="1" noAdjustHandles="1" noChangeArrowheads="1" noChangeShapeType="1" noTextEdit="1"/>
              </p:cNvSpPr>
              <p:nvPr/>
            </p:nvSpPr>
            <p:spPr>
              <a:xfrm>
                <a:off x="9128272" y="4299833"/>
                <a:ext cx="2648905" cy="485454"/>
              </a:xfrm>
              <a:prstGeom prst="rect">
                <a:avLst/>
              </a:prstGeom>
              <a:blipFill>
                <a:blip r:embed="rId8"/>
                <a:stretch>
                  <a:fillRect l="-1839"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3B7F72B-E78B-4318-8F3B-7A1DA1139746}"/>
                  </a:ext>
                </a:extLst>
              </p:cNvPr>
              <p:cNvSpPr txBox="1"/>
              <p:nvPr/>
            </p:nvSpPr>
            <p:spPr>
              <a:xfrm>
                <a:off x="9168325" y="4835664"/>
                <a:ext cx="2201152" cy="494623"/>
              </a:xfrm>
              <a:prstGeom prst="rect">
                <a:avLst/>
              </a:prstGeom>
              <a:noFill/>
            </p:spPr>
            <p:txBody>
              <a:bodyPr wrap="square" rtlCol="0">
                <a:spAutoFit/>
              </a:bodyPr>
              <a:lstStyle/>
              <a:p>
                <a:pPr lvl="0" algn="just"/>
                <a:r>
                  <a:rPr lang="en-US" i="1" dirty="0">
                    <a:latin typeface="Times New Roman" pitchFamily="18" charset="0"/>
                    <a:cs typeface="Times New Roman" pitchFamily="18" charset="0"/>
                    <a:sym typeface="Symbol" panose="05050102010706020507" pitchFamily="18" charset="2"/>
                  </a:rPr>
                  <a:t></a:t>
                </a:r>
                <a:r>
                  <a:rPr lang="en-US" i="1" baseline="-25000" dirty="0">
                    <a:latin typeface="Times New Roman" pitchFamily="18" charset="0"/>
                    <a:cs typeface="Times New Roman" pitchFamily="18" charset="0"/>
                    <a:sym typeface="Symbol" panose="05050102010706020507" pitchFamily="18" charset="2"/>
                  </a:rPr>
                  <a:t>i </a:t>
                </a:r>
                <a:r>
                  <a:rPr lang="en-US" dirty="0">
                    <a:latin typeface="Times New Roman" pitchFamily="18" charset="0"/>
                    <a:cs typeface="Times New Roman" pitchFamily="18" charset="0"/>
                  </a:rPr>
                  <a:t>= </a:t>
                </a:r>
                <a14:m>
                  <m:oMath xmlns:m="http://schemas.openxmlformats.org/officeDocument/2006/math">
                    <m:f>
                      <m:fPr>
                        <m:ctrlPr>
                          <a:rPr lang="en-US" i="1">
                            <a:latin typeface="Cambria Math" panose="02040503050406030204" pitchFamily="18" charset="0"/>
                            <a:cs typeface="Times New Roman" pitchFamily="18" charset="0"/>
                            <a:sym typeface="Symbol" panose="05050102010706020507" pitchFamily="18" charset="2"/>
                          </a:rPr>
                        </m:ctrlPr>
                      </m:fPr>
                      <m:num>
                        <m:r>
                          <a:rPr lang="en-US" b="0" i="1" smtClean="0">
                            <a:latin typeface="Cambria Math" panose="02040503050406030204" pitchFamily="18" charset="0"/>
                            <a:cs typeface="Times New Roman" pitchFamily="18" charset="0"/>
                            <a:sym typeface="Symbol" panose="05050102010706020507" pitchFamily="18" charset="2"/>
                          </a:rPr>
                          <m:t>3</m:t>
                        </m:r>
                        <m:r>
                          <a:rPr lang="en-US" i="1">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𝜋</m:t>
                        </m:r>
                      </m:num>
                      <m:den>
                        <m:r>
                          <a:rPr lang="en-US" b="0" i="1" smtClean="0">
                            <a:latin typeface="Cambria Math" panose="02040503050406030204" pitchFamily="18" charset="0"/>
                            <a:cs typeface="Times New Roman" pitchFamily="18" charset="0"/>
                            <a:sym typeface="Symbol" panose="05050102010706020507" pitchFamily="18" charset="2"/>
                          </a:rPr>
                          <m:t>4</m:t>
                        </m:r>
                      </m:den>
                    </m:f>
                    <m:r>
                      <a:rPr lang="en-US" i="1">
                        <a:latin typeface="Cambria Math" panose="02040503050406030204" pitchFamily="18" charset="0"/>
                        <a:cs typeface="Times New Roman" pitchFamily="18" charset="0"/>
                        <a:sym typeface="Symbol" panose="05050102010706020507" pitchFamily="18" charset="2"/>
                      </a:rPr>
                      <m:t> </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rPr>
                          <m:t>180</m:t>
                        </m:r>
                        <m:r>
                          <a:rPr lang="en-US" i="1">
                            <a:latin typeface="Cambria Math" panose="02040503050406030204" pitchFamily="18" charset="0"/>
                            <a:ea typeface="Cambria Math" panose="02040503050406030204" pitchFamily="18" charset="0"/>
                            <a:cs typeface="Times New Roman" pitchFamily="18" charset="0"/>
                          </a:rPr>
                          <m:t>°</m:t>
                        </m:r>
                      </m:num>
                      <m:den>
                        <m:r>
                          <a:rPr lang="en-US" i="1">
                            <a:latin typeface="Cambria Math" panose="02040503050406030204" pitchFamily="18" charset="0"/>
                            <a:cs typeface="Times New Roman" pitchFamily="18" charset="0"/>
                            <a:sym typeface="Symbol" panose="05050102010706020507" pitchFamily="18" charset="2"/>
                          </a:rPr>
                          <m:t></m:t>
                        </m:r>
                      </m:den>
                    </m:f>
                    <m:r>
                      <a:rPr lang="en-US" i="1">
                        <a:latin typeface="Cambria Math" panose="02040503050406030204" pitchFamily="18" charset="0"/>
                        <a:ea typeface="Cambria Math" panose="02040503050406030204" pitchFamily="18" charset="0"/>
                        <a:cs typeface="Times New Roman" pitchFamily="18" charset="0"/>
                      </a:rPr>
                      <m:t> </m:t>
                    </m:r>
                  </m:oMath>
                </a14:m>
                <a:r>
                  <a:rPr lang="en-US" dirty="0">
                    <a:latin typeface="Times New Roman" pitchFamily="18" charset="0"/>
                    <a:cs typeface="Times New Roman" pitchFamily="18" charset="0"/>
                    <a:sym typeface="Symbol" panose="05050102010706020507" pitchFamily="18" charset="2"/>
                  </a:rPr>
                  <a:t>= </a:t>
                </a:r>
                <a14:m>
                  <m:oMath xmlns:m="http://schemas.openxmlformats.org/officeDocument/2006/math">
                    <m:r>
                      <a:rPr lang="en-US" i="1">
                        <a:latin typeface="Cambria Math" panose="02040503050406030204" pitchFamily="18" charset="0"/>
                        <a:cs typeface="Times New Roman" pitchFamily="18" charset="0"/>
                      </a:rPr>
                      <m:t>1</m:t>
                    </m:r>
                    <m:r>
                      <a:rPr lang="en-US" b="0" i="1" smtClean="0">
                        <a:latin typeface="Cambria Math" panose="02040503050406030204" pitchFamily="18" charset="0"/>
                        <a:cs typeface="Times New Roman" pitchFamily="18" charset="0"/>
                      </a:rPr>
                      <m:t>35</m:t>
                    </m:r>
                    <m:r>
                      <a:rPr lang="en-US" i="1">
                        <a:latin typeface="Cambria Math" panose="02040503050406030204" pitchFamily="18" charset="0"/>
                        <a:ea typeface="Cambria Math" panose="02040503050406030204" pitchFamily="18" charset="0"/>
                        <a:cs typeface="Times New Roman" pitchFamily="18" charset="0"/>
                      </a:rPr>
                      <m:t>°</m:t>
                    </m:r>
                  </m:oMath>
                </a14:m>
                <a:endParaRPr lang="en-US" dirty="0">
                  <a:latin typeface="Times New Roman" pitchFamily="18" charset="0"/>
                  <a:cs typeface="Times New Roman" pitchFamily="18" charset="0"/>
                </a:endParaRPr>
              </a:p>
            </p:txBody>
          </p:sp>
        </mc:Choice>
        <mc:Fallback xmlns="">
          <p:sp>
            <p:nvSpPr>
              <p:cNvPr id="66" name="TextBox 65">
                <a:extLst>
                  <a:ext uri="{FF2B5EF4-FFF2-40B4-BE49-F238E27FC236}">
                    <a16:creationId xmlns:a16="http://schemas.microsoft.com/office/drawing/2014/main" id="{E3B7F72B-E78B-4318-8F3B-7A1DA1139746}"/>
                  </a:ext>
                </a:extLst>
              </p:cNvPr>
              <p:cNvSpPr txBox="1">
                <a:spLocks noRot="1" noChangeAspect="1" noMove="1" noResize="1" noEditPoints="1" noAdjustHandles="1" noChangeArrowheads="1" noChangeShapeType="1" noTextEdit="1"/>
              </p:cNvSpPr>
              <p:nvPr/>
            </p:nvSpPr>
            <p:spPr>
              <a:xfrm>
                <a:off x="9168325" y="4835664"/>
                <a:ext cx="2201152" cy="494623"/>
              </a:xfrm>
              <a:prstGeom prst="rect">
                <a:avLst/>
              </a:prstGeom>
              <a:blipFill>
                <a:blip r:embed="rId9"/>
                <a:stretch>
                  <a:fillRect l="-2493" b="-6173"/>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49F21ECA-315D-4C3E-86C1-DF4E859B156A}"/>
              </a:ext>
            </a:extLst>
          </p:cNvPr>
          <p:cNvSpPr txBox="1"/>
          <p:nvPr/>
        </p:nvSpPr>
        <p:spPr>
          <a:xfrm>
            <a:off x="2658464" y="2576584"/>
            <a:ext cx="3025741" cy="369332"/>
          </a:xfrm>
          <a:prstGeom prst="rect">
            <a:avLst/>
          </a:prstGeom>
          <a:noFill/>
        </p:spPr>
        <p:txBody>
          <a:bodyPr wrap="square" rtlCol="0">
            <a:spAutoFit/>
          </a:bodyPr>
          <a:lstStyle/>
          <a:p>
            <a:pPr algn="just"/>
            <a:r>
              <a:rPr lang="en-US" sz="1800" b="1" i="1" dirty="0">
                <a:solidFill>
                  <a:srgbClr val="242021"/>
                </a:solidFill>
                <a:effectLst/>
                <a:latin typeface="Times-Roman"/>
              </a:rPr>
              <a:t>v</a:t>
            </a:r>
            <a:r>
              <a:rPr lang="en-US" sz="1800" b="1" i="0" dirty="0">
                <a:solidFill>
                  <a:srgbClr val="242021"/>
                </a:solidFill>
                <a:effectLst/>
                <a:latin typeface="Times-Roman"/>
              </a:rPr>
              <a:t>(</a:t>
            </a:r>
            <a:r>
              <a:rPr lang="en-US" sz="1800" b="1" i="1" dirty="0">
                <a:solidFill>
                  <a:srgbClr val="242021"/>
                </a:solidFill>
                <a:effectLst/>
                <a:latin typeface="Times-Roman"/>
              </a:rPr>
              <a:t>t</a:t>
            </a:r>
            <a:r>
              <a:rPr lang="en-US" sz="1800" b="1" i="0" dirty="0">
                <a:solidFill>
                  <a:srgbClr val="242021"/>
                </a:solidFill>
                <a:effectLst/>
                <a:latin typeface="Times-Roman"/>
              </a:rPr>
              <a:t>) = 25sin(</a:t>
            </a:r>
            <a:r>
              <a:rPr lang="en-US" b="1" dirty="0">
                <a:latin typeface="Times New Roman" pitchFamily="18" charset="0"/>
                <a:cs typeface="Times New Roman" pitchFamily="18" charset="0"/>
                <a:sym typeface="Symbol" panose="05050102010706020507" pitchFamily="18" charset="2"/>
              </a:rPr>
              <a:t>377</a:t>
            </a:r>
            <a:r>
              <a:rPr lang="en-US" b="1" i="1" dirty="0">
                <a:latin typeface="Times New Roman" pitchFamily="18" charset="0"/>
                <a:cs typeface="Times New Roman" pitchFamily="18" charset="0"/>
                <a:sym typeface="Symbol" panose="05050102010706020507" pitchFamily="18" charset="2"/>
              </a:rPr>
              <a:t>t </a:t>
            </a:r>
            <a:r>
              <a:rPr lang="en-US" b="1" dirty="0">
                <a:latin typeface="Times New Roman" pitchFamily="18" charset="0"/>
                <a:cs typeface="Times New Roman" pitchFamily="18" charset="0"/>
                <a:sym typeface="Symbol" panose="05050102010706020507" pitchFamily="18" charset="2"/>
              </a:rPr>
              <a:t>+</a:t>
            </a:r>
            <a:r>
              <a:rPr lang="en-US" b="1" dirty="0">
                <a:latin typeface="Times New Roman" pitchFamily="18" charset="0"/>
                <a:cs typeface="Times New Roman" pitchFamily="18" charset="0"/>
              </a:rPr>
              <a:t> 30</a:t>
            </a:r>
            <a:r>
              <a:rPr lang="en-US" b="1" baseline="30000" dirty="0">
                <a:latin typeface="Times New Roman" pitchFamily="18" charset="0"/>
                <a:cs typeface="Times New Roman" pitchFamily="18" charset="0"/>
              </a:rPr>
              <a:t>o</a:t>
            </a:r>
            <a:r>
              <a:rPr lang="en-US" sz="1800" b="1" i="0" dirty="0">
                <a:solidFill>
                  <a:srgbClr val="242021"/>
                </a:solidFill>
                <a:effectLst/>
                <a:latin typeface="Times-Roman"/>
              </a:rPr>
              <a:t>)</a:t>
            </a:r>
            <a:r>
              <a:rPr lang="en-US" sz="1800" b="1" i="1" dirty="0">
                <a:solidFill>
                  <a:srgbClr val="242021"/>
                </a:solidFill>
                <a:effectLst/>
                <a:latin typeface="Times-Italic"/>
              </a:rPr>
              <a:t> </a:t>
            </a:r>
            <a:r>
              <a:rPr lang="en-US" sz="1800" b="1" dirty="0">
                <a:solidFill>
                  <a:srgbClr val="242021"/>
                </a:solidFill>
                <a:effectLst/>
                <a:latin typeface="Times-Italic"/>
              </a:rPr>
              <a:t>V</a:t>
            </a:r>
            <a:endParaRPr lang="en-US" b="1" dirty="0"/>
          </a:p>
        </p:txBody>
      </p:sp>
      <p:sp>
        <p:nvSpPr>
          <p:cNvPr id="68" name="TextBox 67">
            <a:extLst>
              <a:ext uri="{FF2B5EF4-FFF2-40B4-BE49-F238E27FC236}">
                <a16:creationId xmlns:a16="http://schemas.microsoft.com/office/drawing/2014/main" id="{6C9DF030-E07A-4483-81FA-4F4C089F3535}"/>
              </a:ext>
            </a:extLst>
          </p:cNvPr>
          <p:cNvSpPr txBox="1"/>
          <p:nvPr/>
        </p:nvSpPr>
        <p:spPr>
          <a:xfrm>
            <a:off x="2075299" y="5595854"/>
            <a:ext cx="3324577" cy="369332"/>
          </a:xfrm>
          <a:prstGeom prst="rect">
            <a:avLst/>
          </a:prstGeom>
          <a:noFill/>
        </p:spPr>
        <p:txBody>
          <a:bodyPr wrap="square" rtlCol="0">
            <a:spAutoFit/>
          </a:bodyPr>
          <a:lstStyle/>
          <a:p>
            <a:pPr algn="just"/>
            <a:r>
              <a:rPr lang="en-US" sz="1800" b="1" i="1" dirty="0">
                <a:solidFill>
                  <a:srgbClr val="242021"/>
                </a:solidFill>
                <a:effectLst/>
                <a:latin typeface="Times-Roman"/>
              </a:rPr>
              <a:t>v</a:t>
            </a:r>
            <a:r>
              <a:rPr lang="en-US" sz="1800" b="1" i="0" dirty="0">
                <a:solidFill>
                  <a:srgbClr val="242021"/>
                </a:solidFill>
                <a:effectLst/>
                <a:latin typeface="Times-Roman"/>
              </a:rPr>
              <a:t>(</a:t>
            </a:r>
            <a:r>
              <a:rPr lang="en-US" sz="1800" b="1" i="1" dirty="0">
                <a:solidFill>
                  <a:srgbClr val="242021"/>
                </a:solidFill>
                <a:effectLst/>
                <a:latin typeface="Times-Roman"/>
              </a:rPr>
              <a:t>t</a:t>
            </a:r>
            <a:r>
              <a:rPr lang="en-US" sz="1800" b="1" i="0" dirty="0">
                <a:solidFill>
                  <a:srgbClr val="242021"/>
                </a:solidFill>
                <a:effectLst/>
                <a:latin typeface="Times-Roman"/>
              </a:rPr>
              <a:t>) = 0.01sin(</a:t>
            </a:r>
            <a:r>
              <a:rPr lang="en-US" b="1" dirty="0">
                <a:latin typeface="Times New Roman" pitchFamily="18" charset="0"/>
                <a:cs typeface="Times New Roman" pitchFamily="18" charset="0"/>
                <a:sym typeface="Symbol" panose="05050102010706020507" pitchFamily="18" charset="2"/>
              </a:rPr>
              <a:t>251.2</a:t>
            </a:r>
            <a:r>
              <a:rPr lang="en-US" b="1" i="1" dirty="0">
                <a:latin typeface="Times New Roman" pitchFamily="18" charset="0"/>
                <a:cs typeface="Times New Roman" pitchFamily="18" charset="0"/>
                <a:sym typeface="Symbol" panose="05050102010706020507" pitchFamily="18" charset="2"/>
              </a:rPr>
              <a:t>t </a:t>
            </a:r>
            <a:r>
              <a:rPr lang="en-US" dirty="0">
                <a:latin typeface="Times New Roman" pitchFamily="18" charset="0"/>
                <a:cs typeface="Times New Roman" pitchFamily="18" charset="0"/>
                <a:sym typeface="Symbol" panose="05050102010706020507" pitchFamily="18" charset="2"/>
              </a:rPr>
              <a:t></a:t>
            </a:r>
            <a:r>
              <a:rPr lang="en-US" b="1" dirty="0">
                <a:latin typeface="Times New Roman" pitchFamily="18" charset="0"/>
                <a:cs typeface="Times New Roman" pitchFamily="18" charset="0"/>
              </a:rPr>
              <a:t> 100</a:t>
            </a:r>
            <a:r>
              <a:rPr lang="en-US" b="1" baseline="30000" dirty="0">
                <a:latin typeface="Times New Roman" pitchFamily="18" charset="0"/>
                <a:cs typeface="Times New Roman" pitchFamily="18" charset="0"/>
              </a:rPr>
              <a:t>o</a:t>
            </a:r>
            <a:r>
              <a:rPr lang="en-US" sz="1800" b="1" i="0" dirty="0">
                <a:solidFill>
                  <a:srgbClr val="242021"/>
                </a:solidFill>
                <a:effectLst/>
                <a:latin typeface="Times-Roman"/>
              </a:rPr>
              <a:t>)</a:t>
            </a:r>
            <a:r>
              <a:rPr lang="en-US" sz="1800" b="1" i="1" dirty="0">
                <a:solidFill>
                  <a:srgbClr val="242021"/>
                </a:solidFill>
                <a:effectLst/>
                <a:latin typeface="Times-Italic"/>
              </a:rPr>
              <a:t> </a:t>
            </a:r>
            <a:r>
              <a:rPr lang="en-US" sz="1800" b="1" dirty="0">
                <a:solidFill>
                  <a:srgbClr val="242021"/>
                </a:solidFill>
                <a:effectLst/>
                <a:latin typeface="Times-Italic"/>
              </a:rPr>
              <a:t>V</a:t>
            </a:r>
            <a:endParaRPr lang="en-US" b="1" dirty="0"/>
          </a:p>
        </p:txBody>
      </p:sp>
      <p:sp>
        <p:nvSpPr>
          <p:cNvPr id="70" name="TextBox 69">
            <a:extLst>
              <a:ext uri="{FF2B5EF4-FFF2-40B4-BE49-F238E27FC236}">
                <a16:creationId xmlns:a16="http://schemas.microsoft.com/office/drawing/2014/main" id="{50544F9F-5A3A-461E-B6B2-D947AC638B8A}"/>
              </a:ext>
            </a:extLst>
          </p:cNvPr>
          <p:cNvSpPr txBox="1"/>
          <p:nvPr/>
        </p:nvSpPr>
        <p:spPr>
          <a:xfrm>
            <a:off x="7569321" y="2837386"/>
            <a:ext cx="3348887" cy="369332"/>
          </a:xfrm>
          <a:prstGeom prst="rect">
            <a:avLst/>
          </a:prstGeom>
          <a:noFill/>
        </p:spPr>
        <p:txBody>
          <a:bodyPr wrap="square" rtlCol="0">
            <a:spAutoFit/>
          </a:bodyPr>
          <a:lstStyle/>
          <a:p>
            <a:pPr algn="just"/>
            <a:r>
              <a:rPr lang="en-US" sz="1800" b="1" i="1" dirty="0">
                <a:solidFill>
                  <a:srgbClr val="242021"/>
                </a:solidFill>
                <a:effectLst/>
                <a:latin typeface="Times-Roman"/>
              </a:rPr>
              <a:t>i</a:t>
            </a:r>
            <a:r>
              <a:rPr lang="en-US" sz="1800" b="1" i="0" dirty="0">
                <a:solidFill>
                  <a:srgbClr val="242021"/>
                </a:solidFill>
                <a:effectLst/>
                <a:latin typeface="Times-Roman"/>
              </a:rPr>
              <a:t>(</a:t>
            </a:r>
            <a:r>
              <a:rPr lang="en-US" sz="1800" b="1" i="1" dirty="0">
                <a:solidFill>
                  <a:srgbClr val="242021"/>
                </a:solidFill>
                <a:effectLst/>
                <a:latin typeface="Times-Roman"/>
              </a:rPr>
              <a:t>t</a:t>
            </a:r>
            <a:r>
              <a:rPr lang="en-US" sz="1800" b="1" i="0" dirty="0">
                <a:solidFill>
                  <a:srgbClr val="242021"/>
                </a:solidFill>
                <a:effectLst/>
                <a:latin typeface="Times-Roman"/>
              </a:rPr>
              <a:t>) = </a:t>
            </a:r>
            <a:r>
              <a:rPr lang="en-US" dirty="0">
                <a:latin typeface="Times New Roman" pitchFamily="18" charset="0"/>
                <a:cs typeface="Times New Roman" pitchFamily="18" charset="0"/>
                <a:sym typeface="Symbol" panose="05050102010706020507" pitchFamily="18" charset="2"/>
              </a:rPr>
              <a:t> </a:t>
            </a:r>
            <a:r>
              <a:rPr lang="en-US" sz="1800" b="1" i="0" dirty="0">
                <a:solidFill>
                  <a:srgbClr val="242021"/>
                </a:solidFill>
                <a:effectLst/>
                <a:latin typeface="Times-Roman"/>
              </a:rPr>
              <a:t>3sin(</a:t>
            </a:r>
            <a:r>
              <a:rPr lang="en-US" b="1" dirty="0">
                <a:latin typeface="Times New Roman" pitchFamily="18" charset="0"/>
                <a:cs typeface="Times New Roman" pitchFamily="18" charset="0"/>
                <a:sym typeface="Symbol" panose="05050102010706020507" pitchFamily="18" charset="2"/>
              </a:rPr>
              <a:t>6280</a:t>
            </a:r>
            <a:r>
              <a:rPr lang="en-US" b="1" i="1" dirty="0">
                <a:latin typeface="Times New Roman" pitchFamily="18" charset="0"/>
                <a:cs typeface="Times New Roman" pitchFamily="18" charset="0"/>
                <a:sym typeface="Symbol" panose="05050102010706020507" pitchFamily="18" charset="2"/>
              </a:rPr>
              <a:t>t </a:t>
            </a:r>
            <a:r>
              <a:rPr lang="en-US" b="1" dirty="0">
                <a:latin typeface="Times New Roman" pitchFamily="18" charset="0"/>
                <a:cs typeface="Times New Roman" pitchFamily="18" charset="0"/>
                <a:sym typeface="Symbol" panose="05050102010706020507" pitchFamily="18" charset="2"/>
              </a:rPr>
              <a:t>+</a:t>
            </a:r>
            <a:r>
              <a:rPr lang="en-US" b="1" dirty="0">
                <a:latin typeface="Times New Roman" pitchFamily="18" charset="0"/>
                <a:cs typeface="Times New Roman" pitchFamily="18" charset="0"/>
              </a:rPr>
              <a:t> 120</a:t>
            </a:r>
            <a:r>
              <a:rPr lang="en-US" b="1" baseline="30000" dirty="0">
                <a:latin typeface="Times New Roman" pitchFamily="18" charset="0"/>
                <a:cs typeface="Times New Roman" pitchFamily="18" charset="0"/>
              </a:rPr>
              <a:t>o</a:t>
            </a:r>
            <a:r>
              <a:rPr lang="en-US" sz="1800" b="1" i="0" dirty="0">
                <a:solidFill>
                  <a:srgbClr val="242021"/>
                </a:solidFill>
                <a:effectLst/>
                <a:latin typeface="Times-Roman"/>
              </a:rPr>
              <a:t>)</a:t>
            </a:r>
            <a:r>
              <a:rPr lang="en-US" sz="1800" b="1" i="1" dirty="0">
                <a:solidFill>
                  <a:srgbClr val="242021"/>
                </a:solidFill>
                <a:effectLst/>
                <a:latin typeface="Times-Italic"/>
              </a:rPr>
              <a:t> </a:t>
            </a:r>
            <a:r>
              <a:rPr lang="en-US" sz="1800" b="1" dirty="0">
                <a:solidFill>
                  <a:srgbClr val="242021"/>
                </a:solidFill>
                <a:effectLst/>
                <a:latin typeface="Times-Italic"/>
              </a:rPr>
              <a:t>mA</a:t>
            </a:r>
            <a:endParaRPr lang="en-US" b="1" dirty="0"/>
          </a:p>
        </p:txBody>
      </p:sp>
      <p:sp>
        <p:nvSpPr>
          <p:cNvPr id="71" name="TextBox 70">
            <a:extLst>
              <a:ext uri="{FF2B5EF4-FFF2-40B4-BE49-F238E27FC236}">
                <a16:creationId xmlns:a16="http://schemas.microsoft.com/office/drawing/2014/main" id="{466035FC-519D-4526-8369-C5424E57687F}"/>
              </a:ext>
            </a:extLst>
          </p:cNvPr>
          <p:cNvSpPr txBox="1"/>
          <p:nvPr/>
        </p:nvSpPr>
        <p:spPr>
          <a:xfrm>
            <a:off x="8428290" y="5436247"/>
            <a:ext cx="3348887" cy="369332"/>
          </a:xfrm>
          <a:prstGeom prst="rect">
            <a:avLst/>
          </a:prstGeom>
          <a:noFill/>
        </p:spPr>
        <p:txBody>
          <a:bodyPr wrap="square" rtlCol="0">
            <a:spAutoFit/>
          </a:bodyPr>
          <a:lstStyle/>
          <a:p>
            <a:pPr algn="just"/>
            <a:r>
              <a:rPr lang="en-US" sz="1800" b="1" i="1" dirty="0">
                <a:solidFill>
                  <a:srgbClr val="242021"/>
                </a:solidFill>
                <a:effectLst/>
                <a:latin typeface="Times-Roman"/>
              </a:rPr>
              <a:t>i</a:t>
            </a:r>
            <a:r>
              <a:rPr lang="en-US" sz="1800" b="1" i="0" dirty="0">
                <a:solidFill>
                  <a:srgbClr val="242021"/>
                </a:solidFill>
                <a:effectLst/>
                <a:latin typeface="Times-Roman"/>
              </a:rPr>
              <a:t>(</a:t>
            </a:r>
            <a:r>
              <a:rPr lang="en-US" sz="1800" b="1" i="1" dirty="0">
                <a:solidFill>
                  <a:srgbClr val="242021"/>
                </a:solidFill>
                <a:effectLst/>
                <a:latin typeface="Times-Roman"/>
              </a:rPr>
              <a:t>t</a:t>
            </a:r>
            <a:r>
              <a:rPr lang="en-US" sz="1800" b="1" i="0" dirty="0">
                <a:solidFill>
                  <a:srgbClr val="242021"/>
                </a:solidFill>
                <a:effectLst/>
                <a:latin typeface="Times-Roman"/>
              </a:rPr>
              <a:t>) = 2sin(</a:t>
            </a:r>
            <a:r>
              <a:rPr lang="en-US" b="1" dirty="0">
                <a:latin typeface="Times New Roman" pitchFamily="18" charset="0"/>
                <a:cs typeface="Times New Roman" pitchFamily="18" charset="0"/>
                <a:sym typeface="Symbol" panose="05050102010706020507" pitchFamily="18" charset="2"/>
              </a:rPr>
              <a:t>62800</a:t>
            </a:r>
            <a:r>
              <a:rPr lang="en-US" b="1" i="1" dirty="0">
                <a:latin typeface="Times New Roman" pitchFamily="18" charset="0"/>
                <a:cs typeface="Times New Roman" pitchFamily="18" charset="0"/>
                <a:sym typeface="Symbol" panose="05050102010706020507" pitchFamily="18" charset="2"/>
              </a:rPr>
              <a:t>t </a:t>
            </a:r>
            <a:r>
              <a:rPr lang="en-US" b="1" dirty="0">
                <a:latin typeface="Times New Roman" pitchFamily="18" charset="0"/>
                <a:cs typeface="Times New Roman" pitchFamily="18" charset="0"/>
                <a:sym typeface="Symbol" panose="05050102010706020507" pitchFamily="18" charset="2"/>
              </a:rPr>
              <a:t>+</a:t>
            </a:r>
            <a:r>
              <a:rPr lang="en-US" b="1" dirty="0">
                <a:latin typeface="Times New Roman" pitchFamily="18" charset="0"/>
                <a:cs typeface="Times New Roman" pitchFamily="18" charset="0"/>
              </a:rPr>
              <a:t> 135</a:t>
            </a:r>
            <a:r>
              <a:rPr lang="en-US" b="1" baseline="30000" dirty="0">
                <a:latin typeface="Times New Roman" pitchFamily="18" charset="0"/>
                <a:cs typeface="Times New Roman" pitchFamily="18" charset="0"/>
              </a:rPr>
              <a:t>o</a:t>
            </a:r>
            <a:r>
              <a:rPr lang="en-US" sz="1800" b="1" i="0" dirty="0">
                <a:solidFill>
                  <a:srgbClr val="242021"/>
                </a:solidFill>
                <a:effectLst/>
                <a:latin typeface="Times-Roman"/>
              </a:rPr>
              <a:t>)</a:t>
            </a:r>
            <a:r>
              <a:rPr lang="en-US" sz="1800" b="1" i="1" dirty="0">
                <a:solidFill>
                  <a:srgbClr val="242021"/>
                </a:solidFill>
                <a:effectLst/>
                <a:latin typeface="Times-Italic"/>
              </a:rPr>
              <a:t> </a:t>
            </a:r>
            <a:r>
              <a:rPr lang="en-US" sz="1800" b="1" dirty="0">
                <a:solidFill>
                  <a:srgbClr val="242021"/>
                </a:solidFill>
                <a:effectLst/>
                <a:latin typeface="Times-Italic"/>
              </a:rPr>
              <a:t>mA</a:t>
            </a:r>
            <a:endParaRPr lang="en-US" b="1" dirty="0"/>
          </a:p>
        </p:txBody>
      </p:sp>
    </p:spTree>
    <p:extLst>
      <p:ext uri="{BB962C8B-B14F-4D97-AF65-F5344CB8AC3E}">
        <p14:creationId xmlns:p14="http://schemas.microsoft.com/office/powerpoint/2010/main" val="19084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500"/>
                                        <p:tgtEl>
                                          <p:spTgt spid="5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left)">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left)">
                                      <p:cBhvr>
                                        <p:cTn id="53" dur="500"/>
                                        <p:tgtEl>
                                          <p:spTgt spid="61"/>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left)">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left)">
                                      <p:cBhvr>
                                        <p:cTn id="62" dur="500"/>
                                        <p:tgtEl>
                                          <p:spTgt spid="63"/>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wipe(left)">
                                      <p:cBhvr>
                                        <p:cTn id="66" dur="500"/>
                                        <p:tgtEl>
                                          <p:spTgt spid="64"/>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wipe(left)">
                                      <p:cBhvr>
                                        <p:cTn id="70" dur="500"/>
                                        <p:tgtEl>
                                          <p:spTgt spid="65"/>
                                        </p:tgtEl>
                                      </p:cBhvr>
                                    </p:animEffect>
                                  </p:childTnLst>
                                </p:cTn>
                              </p:par>
                            </p:childTnLst>
                          </p:cTn>
                        </p:par>
                        <p:par>
                          <p:cTn id="71" fill="hold">
                            <p:stCondLst>
                              <p:cond delay="1500"/>
                            </p:stCondLst>
                            <p:childTnLst>
                              <p:par>
                                <p:cTn id="72" presetID="22" presetClass="entr" presetSubtype="8" fill="hold" grpId="0" nodeType="after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wipe(left)">
                                      <p:cBhvr>
                                        <p:cTn id="74" dur="500"/>
                                        <p:tgtEl>
                                          <p:spTgt spid="66"/>
                                        </p:tgtEl>
                                      </p:cBhvr>
                                    </p:animEffect>
                                  </p:childTnLst>
                                </p:cTn>
                              </p:par>
                            </p:childTnLst>
                          </p:cTn>
                        </p:par>
                        <p:par>
                          <p:cTn id="75" fill="hold">
                            <p:stCondLst>
                              <p:cond delay="2000"/>
                            </p:stCondLst>
                            <p:childTnLst>
                              <p:par>
                                <p:cTn id="76" presetID="22" presetClass="entr" presetSubtype="8" fill="hold" grpId="0" nodeType="after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wipe(left)">
                                      <p:cBhvr>
                                        <p:cTn id="7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56" grpId="0"/>
      <p:bldP spid="57" grpId="0"/>
      <p:bldP spid="58" grpId="0"/>
      <p:bldP spid="59" grpId="0"/>
      <p:bldP spid="60" grpId="0"/>
      <p:bldP spid="61" grpId="0"/>
      <p:bldP spid="62" grpId="0"/>
      <p:bldP spid="63" grpId="0"/>
      <p:bldP spid="64" grpId="0"/>
      <p:bldP spid="65" grpId="0"/>
      <p:bldP spid="66" grpId="0"/>
      <p:bldP spid="67" grpId="0"/>
      <p:bldP spid="68" grpId="0"/>
      <p:bldP spid="70" grpId="0"/>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23</a:t>
            </a:fld>
            <a:endParaRPr lang="en-US" sz="2000" b="1" dirty="0">
              <a:solidFill>
                <a:schemeClr val="bg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2762EAF6-541B-42D6-8D1C-C2B416A00B08}"/>
              </a:ext>
            </a:extLst>
          </p:cNvPr>
          <p:cNvSpPr/>
          <p:nvPr/>
        </p:nvSpPr>
        <p:spPr>
          <a:xfrm>
            <a:off x="1188442" y="1882423"/>
            <a:ext cx="9576576" cy="154657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4800" b="1" dirty="0">
                <a:solidFill>
                  <a:srgbClr val="0000CC"/>
                </a:solidFill>
                <a:latin typeface="Times New Roman" panose="02020603050405020304" pitchFamily="18" charset="0"/>
                <a:cs typeface="Times New Roman" panose="02020603050405020304" pitchFamily="18" charset="0"/>
              </a:rPr>
              <a:t>Phase Difference and Phase Relation Between Two Waveforms</a:t>
            </a:r>
            <a:endParaRPr lang="en-US" sz="4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924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24</a:t>
            </a:fld>
            <a:endParaRPr lang="en-US" sz="2000" b="1" dirty="0">
              <a:solidFill>
                <a:schemeClr val="bg1"/>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FC0E77B-305B-4F31-836E-1302675BA2F6}"/>
              </a:ext>
            </a:extLst>
          </p:cNvPr>
          <p:cNvSpPr txBox="1"/>
          <p:nvPr/>
        </p:nvSpPr>
        <p:spPr>
          <a:xfrm>
            <a:off x="273058" y="706983"/>
            <a:ext cx="5880900" cy="163121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Conditions to find the </a:t>
            </a:r>
            <a:r>
              <a:rPr lang="en-US" sz="2000" dirty="0">
                <a:solidFill>
                  <a:srgbClr val="FF0000"/>
                </a:solidFill>
                <a:latin typeface="Times New Roman" pitchFamily="18" charset="0"/>
                <a:cs typeface="Times New Roman" pitchFamily="18" charset="0"/>
              </a:rPr>
              <a:t>Phase difference, Time difference and phase relation</a:t>
            </a:r>
            <a:r>
              <a:rPr lang="en-US" sz="2000" dirty="0">
                <a:latin typeface="Times New Roman" pitchFamily="18" charset="0"/>
                <a:cs typeface="Times New Roman" pitchFamily="18" charset="0"/>
              </a:rPr>
              <a:t> between two waveforms:</a:t>
            </a:r>
          </a:p>
          <a:p>
            <a:pPr marL="457200" indent="-457200" algn="just">
              <a:buClr>
                <a:srgbClr val="0000CC"/>
              </a:buClr>
              <a:buFont typeface="+mj-lt"/>
              <a:buAutoNum type="alphaLcParenR"/>
            </a:pPr>
            <a:r>
              <a:rPr lang="en-US" sz="2000" dirty="0">
                <a:latin typeface="Times New Roman" pitchFamily="18" charset="0"/>
                <a:cs typeface="Times New Roman" pitchFamily="18" charset="0"/>
              </a:rPr>
              <a:t>They must be </a:t>
            </a:r>
            <a:r>
              <a:rPr lang="en-US" sz="2000" dirty="0">
                <a:solidFill>
                  <a:srgbClr val="CC3300"/>
                </a:solidFill>
                <a:latin typeface="Times New Roman" pitchFamily="18" charset="0"/>
                <a:cs typeface="Times New Roman" pitchFamily="18" charset="0"/>
              </a:rPr>
              <a:t>same type waveforms</a:t>
            </a:r>
          </a:p>
          <a:p>
            <a:pPr marL="457200" indent="-457200" algn="just">
              <a:buClr>
                <a:srgbClr val="0000CC"/>
              </a:buClr>
              <a:buFont typeface="+mj-lt"/>
              <a:buAutoNum type="alphaLcParenR"/>
            </a:pPr>
            <a:r>
              <a:rPr lang="en-US" sz="2000" dirty="0">
                <a:latin typeface="Times New Roman" pitchFamily="18" charset="0"/>
                <a:cs typeface="Times New Roman" pitchFamily="18" charset="0"/>
              </a:rPr>
              <a:t>Their </a:t>
            </a:r>
            <a:r>
              <a:rPr lang="en-US" sz="2000" dirty="0">
                <a:solidFill>
                  <a:srgbClr val="CC3300"/>
                </a:solidFill>
                <a:latin typeface="Times New Roman" pitchFamily="18" charset="0"/>
                <a:cs typeface="Times New Roman" pitchFamily="18" charset="0"/>
              </a:rPr>
              <a:t>frequency or angular frequency or time period must be same</a:t>
            </a:r>
          </a:p>
        </p:txBody>
      </p:sp>
      <p:cxnSp>
        <p:nvCxnSpPr>
          <p:cNvPr id="6" name="Straight Connector 5">
            <a:extLst>
              <a:ext uri="{FF2B5EF4-FFF2-40B4-BE49-F238E27FC236}">
                <a16:creationId xmlns:a16="http://schemas.microsoft.com/office/drawing/2014/main" id="{734D5849-5EF5-47CE-A14C-1A030C1AF54A}"/>
              </a:ext>
            </a:extLst>
          </p:cNvPr>
          <p:cNvCxnSpPr/>
          <p:nvPr/>
        </p:nvCxnSpPr>
        <p:spPr>
          <a:xfrm>
            <a:off x="6079692" y="490331"/>
            <a:ext cx="0" cy="59436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62EAF6-541B-42D6-8D1C-C2B416A00B08}"/>
              </a:ext>
            </a:extLst>
          </p:cNvPr>
          <p:cNvSpPr/>
          <p:nvPr/>
        </p:nvSpPr>
        <p:spPr>
          <a:xfrm>
            <a:off x="1913060" y="123889"/>
            <a:ext cx="8359637" cy="438582"/>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altLang="en-US" sz="2400" b="1" dirty="0">
                <a:solidFill>
                  <a:srgbClr val="0000CC"/>
                </a:solidFill>
                <a:latin typeface="Times New Roman" panose="02020603050405020304" pitchFamily="18" charset="0"/>
                <a:cs typeface="Times New Roman" panose="02020603050405020304" pitchFamily="18" charset="0"/>
              </a:rPr>
              <a:t>Phase Difference and Phase Relation Between Two Waveforms</a:t>
            </a:r>
            <a:endParaRPr lang="en-US" sz="24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8689537-A094-4B67-9637-A691F789335A}"/>
              </a:ext>
            </a:extLst>
          </p:cNvPr>
          <p:cNvSpPr txBox="1"/>
          <p:nvPr/>
        </p:nvSpPr>
        <p:spPr>
          <a:xfrm>
            <a:off x="313947" y="2493539"/>
            <a:ext cx="5522007" cy="707886"/>
          </a:xfrm>
          <a:prstGeom prst="rect">
            <a:avLst/>
          </a:prstGeom>
          <a:noFill/>
        </p:spPr>
        <p:txBody>
          <a:bodyPr wrap="square">
            <a:spAutoFit/>
          </a:bodyPr>
          <a:lstStyle/>
          <a:p>
            <a:pPr algn="just"/>
            <a:r>
              <a:rPr lang="en-US" sz="2000" b="0" i="0" dirty="0">
                <a:solidFill>
                  <a:srgbClr val="242021"/>
                </a:solidFill>
                <a:effectLst/>
              </a:rPr>
              <a:t>Angle Difference = Voltage angle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Current Angle</a:t>
            </a:r>
            <a:endParaRPr lang="en-US" sz="1800" b="0" i="0" dirty="0">
              <a:solidFill>
                <a:srgbClr val="242021"/>
              </a:solidFill>
              <a:effectLst/>
              <a:sym typeface="Symbol" panose="05050102010706020507" pitchFamily="18" charset="2"/>
            </a:endParaRPr>
          </a:p>
          <a:p>
            <a:pPr algn="just"/>
            <a:r>
              <a:rPr lang="en-US" sz="2000" b="0" i="0" dirty="0">
                <a:solidFill>
                  <a:srgbClr val="242021"/>
                </a:solidFill>
                <a:effectLst/>
              </a:rPr>
              <a:t>Phase Difference = </a:t>
            </a:r>
            <a:r>
              <a:rPr lang="en-US" sz="2000" b="0" i="0" dirty="0">
                <a:solidFill>
                  <a:srgbClr val="242021"/>
                </a:solidFill>
                <a:effectLst/>
                <a:sym typeface="Symbol" panose="05050102010706020507" pitchFamily="18" charset="2"/>
              </a:rPr>
              <a:t></a:t>
            </a:r>
            <a:r>
              <a:rPr lang="en-US" sz="2000" b="0" i="0" dirty="0">
                <a:solidFill>
                  <a:srgbClr val="242021"/>
                </a:solidFill>
                <a:effectLst/>
              </a:rPr>
              <a:t> Angle Difference </a:t>
            </a:r>
            <a:r>
              <a:rPr lang="en-US" sz="2000" b="0" i="0" dirty="0">
                <a:solidFill>
                  <a:srgbClr val="242021"/>
                </a:solidFill>
                <a:effectLst/>
                <a:sym typeface="Symbol" panose="05050102010706020507" pitchFamily="18" charset="2"/>
              </a:rPr>
              <a:t></a:t>
            </a:r>
            <a:endParaRPr lang="en-US" sz="2000" dirty="0"/>
          </a:p>
        </p:txBody>
      </p:sp>
      <p:sp>
        <p:nvSpPr>
          <p:cNvPr id="28" name="TextBox 27">
            <a:extLst>
              <a:ext uri="{FF2B5EF4-FFF2-40B4-BE49-F238E27FC236}">
                <a16:creationId xmlns:a16="http://schemas.microsoft.com/office/drawing/2014/main" id="{7F427469-DAF6-41A9-A5B9-29A240F4E7C7}"/>
              </a:ext>
            </a:extLst>
          </p:cNvPr>
          <p:cNvSpPr txBox="1"/>
          <p:nvPr/>
        </p:nvSpPr>
        <p:spPr>
          <a:xfrm>
            <a:off x="273058" y="3310708"/>
            <a:ext cx="5765746" cy="1323439"/>
          </a:xfrm>
          <a:prstGeom prst="rect">
            <a:avLst/>
          </a:prstGeom>
          <a:noFill/>
        </p:spPr>
        <p:txBody>
          <a:bodyPr wrap="square">
            <a:spAutoFit/>
          </a:bodyPr>
          <a:lstStyle/>
          <a:p>
            <a:pPr algn="just"/>
            <a:r>
              <a:rPr lang="en-US" sz="2000" b="1" i="0" dirty="0">
                <a:solidFill>
                  <a:srgbClr val="FF0000"/>
                </a:solidFill>
                <a:effectLst/>
              </a:rPr>
              <a:t>Case I:</a:t>
            </a:r>
          </a:p>
          <a:p>
            <a:pPr algn="just"/>
            <a:r>
              <a:rPr lang="en-US" sz="2000" b="0" i="0" dirty="0">
                <a:solidFill>
                  <a:srgbClr val="242021"/>
                </a:solidFill>
                <a:effectLst/>
              </a:rPr>
              <a:t>Angle Difference= Voltage angle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Current Angle = 0</a:t>
            </a:r>
            <a:r>
              <a:rPr lang="en-US" sz="2000" b="0" i="0" baseline="30000" dirty="0">
                <a:solidFill>
                  <a:srgbClr val="242021"/>
                </a:solidFill>
                <a:effectLst/>
              </a:rPr>
              <a:t>o</a:t>
            </a:r>
            <a:endParaRPr lang="en-US" sz="1800" b="0" i="0" baseline="30000" dirty="0">
              <a:solidFill>
                <a:srgbClr val="242021"/>
              </a:solidFill>
              <a:effectLst/>
              <a:sym typeface="Symbol" panose="05050102010706020507" pitchFamily="18" charset="2"/>
            </a:endParaRPr>
          </a:p>
          <a:p>
            <a:pPr algn="just"/>
            <a:r>
              <a:rPr lang="en-US" sz="2000" i="0" dirty="0">
                <a:solidFill>
                  <a:srgbClr val="242021"/>
                </a:solidFill>
                <a:effectLst/>
              </a:rPr>
              <a:t>Phase Relation</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and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are </a:t>
            </a:r>
            <a:r>
              <a:rPr lang="en-US" sz="2000" b="1" i="0" dirty="0">
                <a:solidFill>
                  <a:srgbClr val="242021"/>
                </a:solidFill>
                <a:effectLst/>
              </a:rPr>
              <a:t>in </a:t>
            </a:r>
            <a:r>
              <a:rPr lang="en-US" sz="2000" b="1" i="0" dirty="0" err="1">
                <a:solidFill>
                  <a:srgbClr val="242021"/>
                </a:solidFill>
                <a:effectLst/>
              </a:rPr>
              <a:t>phse</a:t>
            </a:r>
            <a:r>
              <a:rPr lang="en-US" sz="2000" b="0" i="0" dirty="0">
                <a:solidFill>
                  <a:srgbClr val="242021"/>
                </a:solidFill>
                <a:effectLst/>
              </a:rPr>
              <a:t>.</a:t>
            </a:r>
          </a:p>
          <a:p>
            <a:pPr algn="just"/>
            <a:r>
              <a:rPr lang="en-US" sz="2000" dirty="0">
                <a:solidFill>
                  <a:srgbClr val="242021"/>
                </a:solidFill>
              </a:rPr>
              <a:t>The starting points of </a:t>
            </a:r>
            <a:r>
              <a:rPr lang="en-US" sz="2000" i="1" dirty="0">
                <a:solidFill>
                  <a:srgbClr val="242021"/>
                </a:solidFill>
              </a:rPr>
              <a:t>v</a:t>
            </a:r>
            <a:r>
              <a:rPr lang="en-US" sz="2000" dirty="0">
                <a:solidFill>
                  <a:srgbClr val="242021"/>
                </a:solidFill>
              </a:rPr>
              <a:t>(</a:t>
            </a:r>
            <a:r>
              <a:rPr lang="en-US" sz="2000" i="1" dirty="0">
                <a:solidFill>
                  <a:srgbClr val="242021"/>
                </a:solidFill>
              </a:rPr>
              <a:t>t</a:t>
            </a:r>
            <a:r>
              <a:rPr lang="en-US" sz="2000" dirty="0">
                <a:solidFill>
                  <a:srgbClr val="242021"/>
                </a:solidFill>
              </a:rPr>
              <a:t>) and </a:t>
            </a:r>
            <a:r>
              <a:rPr lang="en-US" sz="2000" i="1" dirty="0">
                <a:solidFill>
                  <a:srgbClr val="242021"/>
                </a:solidFill>
              </a:rPr>
              <a:t>i</a:t>
            </a:r>
            <a:r>
              <a:rPr lang="en-US" sz="2000" dirty="0">
                <a:solidFill>
                  <a:srgbClr val="242021"/>
                </a:solidFill>
              </a:rPr>
              <a:t>(</a:t>
            </a:r>
            <a:r>
              <a:rPr lang="en-US" sz="2000" i="1" dirty="0">
                <a:solidFill>
                  <a:srgbClr val="242021"/>
                </a:solidFill>
              </a:rPr>
              <a:t>t</a:t>
            </a:r>
            <a:r>
              <a:rPr lang="en-US" sz="2000" dirty="0">
                <a:solidFill>
                  <a:srgbClr val="242021"/>
                </a:solidFill>
              </a:rPr>
              <a:t>) are same.</a:t>
            </a:r>
            <a:endParaRPr lang="en-US" sz="2000" dirty="0"/>
          </a:p>
        </p:txBody>
      </p:sp>
      <p:sp>
        <p:nvSpPr>
          <p:cNvPr id="29" name="TextBox 28">
            <a:extLst>
              <a:ext uri="{FF2B5EF4-FFF2-40B4-BE49-F238E27FC236}">
                <a16:creationId xmlns:a16="http://schemas.microsoft.com/office/drawing/2014/main" id="{34454902-7336-4B72-B19D-F55273D6D932}"/>
              </a:ext>
            </a:extLst>
          </p:cNvPr>
          <p:cNvSpPr txBox="1"/>
          <p:nvPr/>
        </p:nvSpPr>
        <p:spPr>
          <a:xfrm>
            <a:off x="6092878" y="563669"/>
            <a:ext cx="5765746" cy="1323439"/>
          </a:xfrm>
          <a:prstGeom prst="rect">
            <a:avLst/>
          </a:prstGeom>
          <a:noFill/>
        </p:spPr>
        <p:txBody>
          <a:bodyPr wrap="square">
            <a:spAutoFit/>
          </a:bodyPr>
          <a:lstStyle/>
          <a:p>
            <a:pPr algn="just"/>
            <a:r>
              <a:rPr lang="en-US" sz="2000" b="1" i="0" dirty="0">
                <a:solidFill>
                  <a:srgbClr val="FF0000"/>
                </a:solidFill>
                <a:effectLst/>
              </a:rPr>
              <a:t>Case II:</a:t>
            </a:r>
          </a:p>
          <a:p>
            <a:pPr algn="just"/>
            <a:r>
              <a:rPr lang="en-US" sz="2000" b="0" i="0" dirty="0">
                <a:solidFill>
                  <a:srgbClr val="242021"/>
                </a:solidFill>
                <a:effectLst/>
              </a:rPr>
              <a:t>Angle Difference= Voltage angle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Current Angle &gt; 0</a:t>
            </a:r>
            <a:r>
              <a:rPr lang="en-US" sz="2000" b="0" i="0" baseline="30000" dirty="0">
                <a:solidFill>
                  <a:srgbClr val="242021"/>
                </a:solidFill>
                <a:effectLst/>
              </a:rPr>
              <a:t>o</a:t>
            </a:r>
            <a:endParaRPr lang="en-US" sz="1800" b="0" i="0" baseline="30000" dirty="0">
              <a:solidFill>
                <a:srgbClr val="242021"/>
              </a:solidFill>
              <a:effectLst/>
              <a:sym typeface="Symbol" panose="05050102010706020507" pitchFamily="18" charset="2"/>
            </a:endParaRPr>
          </a:p>
          <a:p>
            <a:pPr algn="just"/>
            <a:r>
              <a:rPr lang="en-US" sz="2000" b="1" i="0" dirty="0">
                <a:solidFill>
                  <a:srgbClr val="242021"/>
                </a:solidFill>
                <a:effectLst/>
              </a:rPr>
              <a:t>Phase Relation</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leads</a:t>
            </a:r>
            <a:r>
              <a:rPr lang="en-US" sz="2000" b="0" i="0" dirty="0">
                <a:solidFill>
                  <a:srgbClr val="242021"/>
                </a:solidFill>
                <a:effectLst/>
              </a:rPr>
              <a:t>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or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lags</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a:t>
            </a:r>
          </a:p>
          <a:p>
            <a:pPr algn="just"/>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starts</a:t>
            </a:r>
            <a:r>
              <a:rPr lang="en-US" sz="2000" b="0" i="0" dirty="0">
                <a:solidFill>
                  <a:srgbClr val="242021"/>
                </a:solidFill>
                <a:effectLst/>
              </a:rPr>
              <a:t> </a:t>
            </a:r>
            <a:r>
              <a:rPr lang="en-US" sz="2000" b="1" i="0" dirty="0">
                <a:solidFill>
                  <a:srgbClr val="242021"/>
                </a:solidFill>
                <a:effectLst/>
              </a:rPr>
              <a:t>before</a:t>
            </a:r>
            <a:r>
              <a:rPr lang="en-US" sz="2000" b="0" i="0" dirty="0">
                <a:solidFill>
                  <a:srgbClr val="242021"/>
                </a:solidFill>
                <a:effectLst/>
              </a:rPr>
              <a:t>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or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starts after</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a:t>
            </a:r>
            <a:endParaRPr lang="en-US" sz="2000" dirty="0"/>
          </a:p>
        </p:txBody>
      </p:sp>
      <p:sp>
        <p:nvSpPr>
          <p:cNvPr id="30" name="TextBox 29">
            <a:extLst>
              <a:ext uri="{FF2B5EF4-FFF2-40B4-BE49-F238E27FC236}">
                <a16:creationId xmlns:a16="http://schemas.microsoft.com/office/drawing/2014/main" id="{F82A23D8-4AC1-40D2-B174-280445C408E9}"/>
              </a:ext>
            </a:extLst>
          </p:cNvPr>
          <p:cNvSpPr txBox="1"/>
          <p:nvPr/>
        </p:nvSpPr>
        <p:spPr>
          <a:xfrm>
            <a:off x="6112309" y="3299758"/>
            <a:ext cx="5765746" cy="1323439"/>
          </a:xfrm>
          <a:prstGeom prst="rect">
            <a:avLst/>
          </a:prstGeom>
          <a:noFill/>
        </p:spPr>
        <p:txBody>
          <a:bodyPr wrap="square">
            <a:spAutoFit/>
          </a:bodyPr>
          <a:lstStyle/>
          <a:p>
            <a:pPr algn="just"/>
            <a:r>
              <a:rPr lang="en-US" sz="2000" b="1" i="0" dirty="0">
                <a:solidFill>
                  <a:srgbClr val="FF0000"/>
                </a:solidFill>
                <a:effectLst/>
              </a:rPr>
              <a:t>Case III:</a:t>
            </a:r>
          </a:p>
          <a:p>
            <a:pPr algn="just"/>
            <a:r>
              <a:rPr lang="en-US" sz="2000" b="0" i="0" dirty="0">
                <a:solidFill>
                  <a:srgbClr val="242021"/>
                </a:solidFill>
                <a:effectLst/>
              </a:rPr>
              <a:t>Angle Difference= Voltage angle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Current Angle &lt; 0</a:t>
            </a:r>
            <a:r>
              <a:rPr lang="en-US" sz="2000" b="0" i="0" baseline="30000" dirty="0">
                <a:solidFill>
                  <a:srgbClr val="242021"/>
                </a:solidFill>
                <a:effectLst/>
              </a:rPr>
              <a:t>o</a:t>
            </a:r>
            <a:endParaRPr lang="en-US" sz="1800" b="0" i="0" baseline="30000" dirty="0">
              <a:solidFill>
                <a:srgbClr val="242021"/>
              </a:solidFill>
              <a:effectLst/>
              <a:sym typeface="Symbol" panose="05050102010706020507" pitchFamily="18" charset="2"/>
            </a:endParaRPr>
          </a:p>
          <a:p>
            <a:pPr algn="just"/>
            <a:r>
              <a:rPr lang="en-US" sz="2000" b="1" i="0" dirty="0">
                <a:solidFill>
                  <a:srgbClr val="242021"/>
                </a:solidFill>
                <a:effectLst/>
              </a:rPr>
              <a:t>Phase Relation</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lags</a:t>
            </a:r>
            <a:r>
              <a:rPr lang="en-US" sz="2000" b="0" i="0" dirty="0">
                <a:solidFill>
                  <a:srgbClr val="242021"/>
                </a:solidFill>
                <a:effectLst/>
              </a:rPr>
              <a:t>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or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leads</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a:t>
            </a:r>
          </a:p>
          <a:p>
            <a:pPr algn="just"/>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starts</a:t>
            </a:r>
            <a:r>
              <a:rPr lang="en-US" sz="2000" b="0" i="0" dirty="0">
                <a:solidFill>
                  <a:srgbClr val="242021"/>
                </a:solidFill>
                <a:effectLst/>
              </a:rPr>
              <a:t> </a:t>
            </a:r>
            <a:r>
              <a:rPr lang="en-US" sz="2000" b="1" i="0" dirty="0">
                <a:solidFill>
                  <a:srgbClr val="242021"/>
                </a:solidFill>
                <a:effectLst/>
              </a:rPr>
              <a:t>after</a:t>
            </a:r>
            <a:r>
              <a:rPr lang="en-US" sz="2000" b="0" i="0" dirty="0">
                <a:solidFill>
                  <a:srgbClr val="242021"/>
                </a:solidFill>
                <a:effectLst/>
              </a:rPr>
              <a:t>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or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a:t>
            </a:r>
            <a:r>
              <a:rPr lang="en-US" sz="2000" b="1" i="0" dirty="0">
                <a:solidFill>
                  <a:srgbClr val="242021"/>
                </a:solidFill>
                <a:effectLst/>
              </a:rPr>
              <a:t>starts before</a:t>
            </a:r>
            <a:r>
              <a:rPr lang="en-US" sz="2000" b="0" i="0" dirty="0">
                <a:solidFill>
                  <a:srgbClr val="242021"/>
                </a:solidFill>
                <a:effectLst/>
              </a:rPr>
              <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a:t>
            </a:r>
            <a:endParaRPr lang="en-US" sz="2000" dirty="0"/>
          </a:p>
        </p:txBody>
      </p:sp>
      <p:pic>
        <p:nvPicPr>
          <p:cNvPr id="3" name="Picture 2">
            <a:extLst>
              <a:ext uri="{FF2B5EF4-FFF2-40B4-BE49-F238E27FC236}">
                <a16:creationId xmlns:a16="http://schemas.microsoft.com/office/drawing/2014/main" id="{C2312813-EAEC-4541-A45F-B2D8AA9793EE}"/>
              </a:ext>
            </a:extLst>
          </p:cNvPr>
          <p:cNvPicPr>
            <a:picLocks noChangeAspect="1"/>
          </p:cNvPicPr>
          <p:nvPr/>
        </p:nvPicPr>
        <p:blipFill>
          <a:blip r:embed="rId2"/>
          <a:stretch>
            <a:fillRect/>
          </a:stretch>
        </p:blipFill>
        <p:spPr>
          <a:xfrm>
            <a:off x="1310326" y="4634147"/>
            <a:ext cx="4255585" cy="1700806"/>
          </a:xfrm>
          <a:prstGeom prst="rect">
            <a:avLst/>
          </a:prstGeom>
        </p:spPr>
      </p:pic>
      <p:pic>
        <p:nvPicPr>
          <p:cNvPr id="9" name="Picture 8">
            <a:extLst>
              <a:ext uri="{FF2B5EF4-FFF2-40B4-BE49-F238E27FC236}">
                <a16:creationId xmlns:a16="http://schemas.microsoft.com/office/drawing/2014/main" id="{C4A4C7E0-E269-46F2-8E93-3F4FE886CC2C}"/>
              </a:ext>
            </a:extLst>
          </p:cNvPr>
          <p:cNvPicPr>
            <a:picLocks noChangeAspect="1"/>
          </p:cNvPicPr>
          <p:nvPr/>
        </p:nvPicPr>
        <p:blipFill>
          <a:blip r:embed="rId3"/>
          <a:stretch>
            <a:fillRect/>
          </a:stretch>
        </p:blipFill>
        <p:spPr>
          <a:xfrm>
            <a:off x="7275443" y="1980780"/>
            <a:ext cx="4094922" cy="1590675"/>
          </a:xfrm>
          <a:prstGeom prst="rect">
            <a:avLst/>
          </a:prstGeom>
        </p:spPr>
      </p:pic>
      <p:pic>
        <p:nvPicPr>
          <p:cNvPr id="11" name="Picture 10">
            <a:extLst>
              <a:ext uri="{FF2B5EF4-FFF2-40B4-BE49-F238E27FC236}">
                <a16:creationId xmlns:a16="http://schemas.microsoft.com/office/drawing/2014/main" id="{E8CB65C4-D7BF-41C6-9AB0-B2189FEC7B54}"/>
              </a:ext>
            </a:extLst>
          </p:cNvPr>
          <p:cNvPicPr>
            <a:picLocks noChangeAspect="1"/>
          </p:cNvPicPr>
          <p:nvPr/>
        </p:nvPicPr>
        <p:blipFill>
          <a:blip r:embed="rId4"/>
          <a:stretch>
            <a:fillRect/>
          </a:stretch>
        </p:blipFill>
        <p:spPr>
          <a:xfrm>
            <a:off x="7332469" y="4702257"/>
            <a:ext cx="3980870" cy="1657350"/>
          </a:xfrm>
          <a:prstGeom prst="rect">
            <a:avLst/>
          </a:prstGeom>
        </p:spPr>
      </p:pic>
    </p:spTree>
    <p:extLst>
      <p:ext uri="{BB962C8B-B14F-4D97-AF65-F5344CB8AC3E}">
        <p14:creationId xmlns:p14="http://schemas.microsoft.com/office/powerpoint/2010/main" val="274082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8" grpId="0"/>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25</a:t>
            </a:fld>
            <a:endParaRPr lang="en-US" sz="2000" b="1" dirty="0">
              <a:solidFill>
                <a:schemeClr val="bg1"/>
              </a:solidFill>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B8689537-A094-4B67-9637-A691F789335A}"/>
              </a:ext>
            </a:extLst>
          </p:cNvPr>
          <p:cNvSpPr txBox="1"/>
          <p:nvPr/>
        </p:nvSpPr>
        <p:spPr>
          <a:xfrm>
            <a:off x="128588" y="887322"/>
            <a:ext cx="6463856" cy="707886"/>
          </a:xfrm>
          <a:prstGeom prst="rect">
            <a:avLst/>
          </a:prstGeom>
          <a:noFill/>
        </p:spPr>
        <p:txBody>
          <a:bodyPr wrap="square">
            <a:spAutoFit/>
          </a:bodyPr>
          <a:lstStyle/>
          <a:p>
            <a:pPr algn="just"/>
            <a:r>
              <a:rPr lang="en-US" sz="2000" b="1" i="0" dirty="0">
                <a:solidFill>
                  <a:srgbClr val="0166B3"/>
                </a:solidFill>
                <a:effectLst/>
              </a:rPr>
              <a:t>Solution:  </a:t>
            </a:r>
            <a:r>
              <a:rPr lang="en-US" sz="2000" b="0" i="0" dirty="0">
                <a:solidFill>
                  <a:srgbClr val="242021"/>
                </a:solidFill>
                <a:effectLst/>
              </a:rPr>
              <a:t>(</a:t>
            </a:r>
            <a:r>
              <a:rPr lang="en-US" sz="2000" b="1" i="1" dirty="0">
                <a:solidFill>
                  <a:srgbClr val="242021"/>
                </a:solidFill>
                <a:effectLst/>
              </a:rPr>
              <a:t>i</a:t>
            </a:r>
            <a:r>
              <a:rPr lang="en-US" sz="2000" b="0" i="0" dirty="0">
                <a:solidFill>
                  <a:srgbClr val="242021"/>
                </a:solidFill>
                <a:effectLst/>
              </a:rPr>
              <a:t>) Angle Difference </a:t>
            </a:r>
            <a:r>
              <a:rPr lang="en-US" sz="2000" dirty="0">
                <a:solidFill>
                  <a:srgbClr val="242021"/>
                </a:solidFill>
              </a:rPr>
              <a:t>= (+30°)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a:t>
            </a:r>
            <a:r>
              <a:rPr lang="en-US" sz="2000" dirty="0">
                <a:solidFill>
                  <a:srgbClr val="242021"/>
                </a:solidFill>
              </a:rPr>
              <a:t>(+70°) </a:t>
            </a:r>
            <a:r>
              <a:rPr lang="en-US" sz="2000" b="0" i="0" dirty="0">
                <a:solidFill>
                  <a:srgbClr val="242021"/>
                </a:solidFill>
                <a:effectLst/>
              </a:rPr>
              <a:t>=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40°</a:t>
            </a:r>
            <a:endParaRPr lang="en-US" sz="1800" b="0" i="0" dirty="0">
              <a:solidFill>
                <a:srgbClr val="242021"/>
              </a:solidFill>
              <a:effectLst/>
              <a:sym typeface="Symbol" panose="05050102010706020507" pitchFamily="18" charset="2"/>
            </a:endParaRPr>
          </a:p>
          <a:p>
            <a:pPr algn="just"/>
            <a:r>
              <a:rPr lang="en-US" sz="2000" b="0" i="0" dirty="0">
                <a:solidFill>
                  <a:srgbClr val="242021"/>
                </a:solidFill>
                <a:effectLst/>
              </a:rPr>
              <a:t>                      Phase Difference = </a:t>
            </a:r>
            <a:r>
              <a:rPr lang="en-US" sz="2000" b="0" i="0" dirty="0">
                <a:solidFill>
                  <a:srgbClr val="242021"/>
                </a:solidFill>
                <a:effectLst/>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40°</a:t>
            </a:r>
            <a:r>
              <a:rPr lang="en-US" sz="2000" b="0" i="0" dirty="0">
                <a:solidFill>
                  <a:srgbClr val="242021"/>
                </a:solidFill>
                <a:effectLst/>
                <a:sym typeface="Symbol" panose="05050102010706020507" pitchFamily="18" charset="2"/>
              </a:rPr>
              <a:t></a:t>
            </a:r>
            <a:r>
              <a:rPr lang="en-US" sz="2000" b="0" i="0" dirty="0">
                <a:solidFill>
                  <a:srgbClr val="242021"/>
                </a:solidFill>
                <a:effectLst/>
              </a:rPr>
              <a:t> =</a:t>
            </a:r>
            <a:r>
              <a:rPr lang="en-US" sz="2000" b="0" i="0" dirty="0">
                <a:solidFill>
                  <a:srgbClr val="242021"/>
                </a:solidFill>
                <a:effectLst/>
                <a:sym typeface="Symbol" panose="05050102010706020507" pitchFamily="18" charset="2"/>
              </a:rPr>
              <a:t> </a:t>
            </a:r>
            <a:r>
              <a:rPr lang="en-US" sz="2000" b="1" i="0" dirty="0">
                <a:solidFill>
                  <a:srgbClr val="242021"/>
                </a:solidFill>
                <a:effectLst/>
              </a:rPr>
              <a:t>40°</a:t>
            </a:r>
            <a:endParaRPr lang="en-US" sz="2000" b="1" dirty="0"/>
          </a:p>
        </p:txBody>
      </p:sp>
      <p:pic>
        <p:nvPicPr>
          <p:cNvPr id="26" name="Picture 25">
            <a:extLst>
              <a:ext uri="{FF2B5EF4-FFF2-40B4-BE49-F238E27FC236}">
                <a16:creationId xmlns:a16="http://schemas.microsoft.com/office/drawing/2014/main" id="{22522709-73FA-4B9B-A52F-23D892F45F27}"/>
              </a:ext>
            </a:extLst>
          </p:cNvPr>
          <p:cNvPicPr>
            <a:picLocks noChangeAspect="1"/>
          </p:cNvPicPr>
          <p:nvPr/>
        </p:nvPicPr>
        <p:blipFill>
          <a:blip r:embed="rId2"/>
          <a:stretch>
            <a:fillRect/>
          </a:stretch>
        </p:blipFill>
        <p:spPr>
          <a:xfrm>
            <a:off x="7380850" y="799070"/>
            <a:ext cx="3721210" cy="2194560"/>
          </a:xfrm>
          <a:prstGeom prst="rect">
            <a:avLst/>
          </a:prstGeom>
        </p:spPr>
      </p:pic>
      <p:sp>
        <p:nvSpPr>
          <p:cNvPr id="27" name="TextBox 26">
            <a:extLst>
              <a:ext uri="{FF2B5EF4-FFF2-40B4-BE49-F238E27FC236}">
                <a16:creationId xmlns:a16="http://schemas.microsoft.com/office/drawing/2014/main" id="{4C03454A-CD97-4E0F-AE16-1EC668E55BD3}"/>
              </a:ext>
            </a:extLst>
          </p:cNvPr>
          <p:cNvSpPr txBox="1"/>
          <p:nvPr/>
        </p:nvSpPr>
        <p:spPr>
          <a:xfrm>
            <a:off x="147810" y="1569751"/>
            <a:ext cx="6110116"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ii</a:t>
            </a:r>
            <a:r>
              <a:rPr lang="en-US" sz="2000" b="0" i="0" dirty="0">
                <a:solidFill>
                  <a:srgbClr val="242021"/>
                </a:solidFill>
                <a:effectLst/>
              </a:rPr>
              <a:t>) Angle Difference &lt; 0°; So, </a:t>
            </a:r>
          </a:p>
          <a:p>
            <a:pPr algn="just"/>
            <a:r>
              <a:rPr lang="en-US" sz="2000" b="0" i="1" dirty="0">
                <a:solidFill>
                  <a:srgbClr val="242021"/>
                </a:solidFill>
                <a:effectLst/>
              </a:rPr>
              <a:t>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lags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40</a:t>
            </a:r>
            <a:r>
              <a:rPr lang="en-US" sz="2000" b="1" i="0" baseline="30000" dirty="0">
                <a:solidFill>
                  <a:srgbClr val="242021"/>
                </a:solidFill>
                <a:effectLst/>
              </a:rPr>
              <a:t>o</a:t>
            </a:r>
            <a:r>
              <a:rPr lang="en-US" sz="2000" b="1" i="0" dirty="0">
                <a:solidFill>
                  <a:srgbClr val="242021"/>
                </a:solidFill>
                <a:effectLst/>
              </a:rPr>
              <a:t>, or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leads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40</a:t>
            </a:r>
            <a:r>
              <a:rPr lang="en-US" sz="2000" b="1" i="0" baseline="30000" dirty="0">
                <a:solidFill>
                  <a:srgbClr val="242021"/>
                </a:solidFill>
                <a:effectLst/>
              </a:rPr>
              <a:t>o</a:t>
            </a:r>
            <a:endParaRPr lang="en-US" sz="2000" b="1" i="0" dirty="0">
              <a:solidFill>
                <a:srgbClr val="242021"/>
              </a:solidFill>
              <a:effectLst/>
            </a:endParaRPr>
          </a:p>
        </p:txBody>
      </p:sp>
      <p:cxnSp>
        <p:nvCxnSpPr>
          <p:cNvPr id="22" name="Straight Connector 21">
            <a:extLst>
              <a:ext uri="{FF2B5EF4-FFF2-40B4-BE49-F238E27FC236}">
                <a16:creationId xmlns:a16="http://schemas.microsoft.com/office/drawing/2014/main" id="{A4DE6D9C-E721-4C1B-88BB-81BD8273C0F0}"/>
              </a:ext>
            </a:extLst>
          </p:cNvPr>
          <p:cNvCxnSpPr/>
          <p:nvPr/>
        </p:nvCxnSpPr>
        <p:spPr>
          <a:xfrm>
            <a:off x="0" y="3017191"/>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BC002-174C-4492-8AB3-143D95F2DC17}"/>
              </a:ext>
            </a:extLst>
          </p:cNvPr>
          <p:cNvSpPr txBox="1"/>
          <p:nvPr/>
        </p:nvSpPr>
        <p:spPr>
          <a:xfrm>
            <a:off x="128588" y="90589"/>
            <a:ext cx="11901366" cy="707886"/>
          </a:xfrm>
          <a:prstGeom prst="rect">
            <a:avLst/>
          </a:prstGeom>
          <a:noFill/>
        </p:spPr>
        <p:txBody>
          <a:bodyPr wrap="square">
            <a:spAutoFit/>
          </a:bodyPr>
          <a:lstStyle/>
          <a:p>
            <a:pPr algn="just"/>
            <a:r>
              <a:rPr lang="en-US" sz="2000" b="1" i="0" dirty="0">
                <a:solidFill>
                  <a:srgbClr val="0166B3"/>
                </a:solidFill>
                <a:effectLst/>
              </a:rPr>
              <a:t>EXAMPLE 13.12 (a) </a:t>
            </a:r>
            <a:r>
              <a:rPr lang="en-US" sz="2000" b="0" i="0" dirty="0">
                <a:solidFill>
                  <a:srgbClr val="242021"/>
                </a:solidFill>
                <a:effectLst/>
              </a:rPr>
              <a:t>What is (</a:t>
            </a:r>
            <a:r>
              <a:rPr lang="en-US" sz="2000" b="1" i="1" dirty="0">
                <a:solidFill>
                  <a:srgbClr val="242021"/>
                </a:solidFill>
                <a:effectLst/>
              </a:rPr>
              <a:t>i</a:t>
            </a:r>
            <a:r>
              <a:rPr lang="en-US" sz="2000" b="0" i="0" dirty="0">
                <a:solidFill>
                  <a:srgbClr val="242021"/>
                </a:solidFill>
                <a:effectLst/>
              </a:rPr>
              <a:t>) the phase difference, and (</a:t>
            </a:r>
            <a:r>
              <a:rPr lang="en-US" sz="2000" b="1" i="1" dirty="0">
                <a:solidFill>
                  <a:srgbClr val="242021"/>
                </a:solidFill>
                <a:effectLst/>
              </a:rPr>
              <a:t>ii</a:t>
            </a:r>
            <a:r>
              <a:rPr lang="en-US" sz="2000" b="0" i="0" dirty="0">
                <a:solidFill>
                  <a:srgbClr val="242021"/>
                </a:solidFill>
                <a:effectLst/>
              </a:rPr>
              <a:t>) the phase relationship between the sinusoidal waveforms of the following sets? 	(a)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 10sin(</a:t>
            </a:r>
            <a:r>
              <a:rPr lang="en-US" sz="2000" i="1" dirty="0">
                <a:latin typeface="Times New Roman" pitchFamily="18" charset="0"/>
                <a:cs typeface="Times New Roman" pitchFamily="18" charset="0"/>
                <a:sym typeface="Symbol" panose="05050102010706020507" pitchFamily="18" charset="2"/>
              </a:rPr>
              <a:t></a:t>
            </a:r>
            <a:r>
              <a:rPr lang="en-US" sz="2000" b="0" i="1" dirty="0">
                <a:solidFill>
                  <a:srgbClr val="242021"/>
                </a:solidFill>
                <a:effectLst/>
              </a:rPr>
              <a:t>t </a:t>
            </a:r>
            <a:r>
              <a:rPr lang="en-US" sz="2000" b="0" i="0" dirty="0">
                <a:solidFill>
                  <a:srgbClr val="242021"/>
                </a:solidFill>
                <a:effectLst/>
              </a:rPr>
              <a:t>+ 30°) V;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 5sin(</a:t>
            </a:r>
            <a:r>
              <a:rPr lang="en-US" sz="2000" i="1" dirty="0">
                <a:latin typeface="Times New Roman" pitchFamily="18" charset="0"/>
                <a:cs typeface="Times New Roman" pitchFamily="18" charset="0"/>
                <a:sym typeface="Symbol" panose="05050102010706020507" pitchFamily="18" charset="2"/>
              </a:rPr>
              <a:t></a:t>
            </a:r>
            <a:r>
              <a:rPr lang="en-US" sz="2000" b="0" i="1" dirty="0">
                <a:solidFill>
                  <a:srgbClr val="242021"/>
                </a:solidFill>
                <a:effectLst/>
              </a:rPr>
              <a:t>t </a:t>
            </a:r>
            <a:r>
              <a:rPr lang="en-US" sz="2000" b="0" i="0" dirty="0">
                <a:solidFill>
                  <a:srgbClr val="242021"/>
                </a:solidFill>
                <a:effectLst/>
              </a:rPr>
              <a:t>+ 70°) A</a:t>
            </a:r>
            <a:endParaRPr lang="en-US" sz="2000" dirty="0"/>
          </a:p>
        </p:txBody>
      </p:sp>
      <p:sp>
        <p:nvSpPr>
          <p:cNvPr id="29" name="TextBox 28">
            <a:extLst>
              <a:ext uri="{FF2B5EF4-FFF2-40B4-BE49-F238E27FC236}">
                <a16:creationId xmlns:a16="http://schemas.microsoft.com/office/drawing/2014/main" id="{855DDFDD-6261-416E-9989-176C8E953A78}"/>
              </a:ext>
            </a:extLst>
          </p:cNvPr>
          <p:cNvSpPr txBox="1"/>
          <p:nvPr/>
        </p:nvSpPr>
        <p:spPr>
          <a:xfrm>
            <a:off x="234603" y="4254553"/>
            <a:ext cx="5212040"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a:t>
            </a:r>
            <a:r>
              <a:rPr lang="en-US" sz="2000" b="0" i="0" dirty="0">
                <a:solidFill>
                  <a:srgbClr val="242021"/>
                </a:solidFill>
                <a:effectLst/>
              </a:rPr>
              <a:t>) Angle Difference = </a:t>
            </a:r>
            <a:r>
              <a:rPr lang="en-US" sz="2000" dirty="0">
                <a:solidFill>
                  <a:srgbClr val="242021"/>
                </a:solidFill>
              </a:rPr>
              <a:t>(</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20°</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a:t>
            </a:r>
            <a:r>
              <a:rPr lang="en-US" sz="2000" dirty="0">
                <a:solidFill>
                  <a:srgbClr val="242021"/>
                </a:solidFill>
              </a:rPr>
              <a:t>(+</a:t>
            </a:r>
            <a:r>
              <a:rPr lang="en-US" sz="2000" b="0" i="0" dirty="0">
                <a:solidFill>
                  <a:srgbClr val="242021"/>
                </a:solidFill>
                <a:effectLst/>
              </a:rPr>
              <a:t>60°</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80°</a:t>
            </a:r>
            <a:endParaRPr lang="en-US" sz="1800" b="0" i="0" dirty="0">
              <a:solidFill>
                <a:srgbClr val="242021"/>
              </a:solidFill>
              <a:effectLst/>
              <a:sym typeface="Symbol" panose="05050102010706020507" pitchFamily="18" charset="2"/>
            </a:endParaRPr>
          </a:p>
          <a:p>
            <a:pPr algn="just"/>
            <a:r>
              <a:rPr lang="en-US" sz="2000" b="0" i="0" dirty="0">
                <a:solidFill>
                  <a:srgbClr val="242021"/>
                </a:solidFill>
                <a:effectLst/>
              </a:rPr>
              <a:t>     Phase Difference = </a:t>
            </a:r>
            <a:r>
              <a:rPr lang="en-US" sz="2000" b="0" i="0" dirty="0">
                <a:solidFill>
                  <a:srgbClr val="242021"/>
                </a:solidFill>
                <a:effectLst/>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80°</a:t>
            </a:r>
            <a:r>
              <a:rPr lang="en-US" sz="2000" b="0" i="0" dirty="0">
                <a:solidFill>
                  <a:srgbClr val="242021"/>
                </a:solidFill>
                <a:effectLst/>
                <a:sym typeface="Symbol" panose="05050102010706020507" pitchFamily="18" charset="2"/>
              </a:rPr>
              <a:t></a:t>
            </a:r>
            <a:r>
              <a:rPr lang="en-US" sz="2000" b="0" i="0" dirty="0">
                <a:solidFill>
                  <a:srgbClr val="242021"/>
                </a:solidFill>
                <a:effectLst/>
              </a:rPr>
              <a:t> =</a:t>
            </a:r>
            <a:r>
              <a:rPr lang="en-US" sz="2000" b="0" i="0" dirty="0">
                <a:solidFill>
                  <a:srgbClr val="242021"/>
                </a:solidFill>
                <a:effectLst/>
                <a:sym typeface="Symbol" panose="05050102010706020507" pitchFamily="18" charset="2"/>
              </a:rPr>
              <a:t> </a:t>
            </a:r>
            <a:r>
              <a:rPr lang="en-US" sz="2000" b="1" i="0" dirty="0">
                <a:solidFill>
                  <a:srgbClr val="242021"/>
                </a:solidFill>
                <a:effectLst/>
              </a:rPr>
              <a:t>80°</a:t>
            </a:r>
            <a:endParaRPr lang="en-US" sz="2000" b="1" dirty="0"/>
          </a:p>
        </p:txBody>
      </p:sp>
      <p:sp>
        <p:nvSpPr>
          <p:cNvPr id="30" name="TextBox 29">
            <a:extLst>
              <a:ext uri="{FF2B5EF4-FFF2-40B4-BE49-F238E27FC236}">
                <a16:creationId xmlns:a16="http://schemas.microsoft.com/office/drawing/2014/main" id="{A12ED4B4-D41F-4729-A4AB-88661D699258}"/>
              </a:ext>
            </a:extLst>
          </p:cNvPr>
          <p:cNvSpPr txBox="1"/>
          <p:nvPr/>
        </p:nvSpPr>
        <p:spPr>
          <a:xfrm>
            <a:off x="115353" y="4955927"/>
            <a:ext cx="6110116"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ii</a:t>
            </a:r>
            <a:r>
              <a:rPr lang="en-US" sz="2000" b="0" i="0" dirty="0">
                <a:solidFill>
                  <a:srgbClr val="242021"/>
                </a:solidFill>
                <a:effectLst/>
              </a:rPr>
              <a:t>) Angle Difference &lt; 0°; So, </a:t>
            </a:r>
          </a:p>
          <a:p>
            <a:pPr algn="just"/>
            <a:r>
              <a:rPr lang="en-US" sz="2000" b="0" i="1" dirty="0">
                <a:solidFill>
                  <a:srgbClr val="242021"/>
                </a:solidFill>
                <a:effectLst/>
              </a:rPr>
              <a:t>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lags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80</a:t>
            </a:r>
            <a:r>
              <a:rPr lang="en-US" sz="2000" b="1" i="0" baseline="30000" dirty="0">
                <a:solidFill>
                  <a:srgbClr val="242021"/>
                </a:solidFill>
                <a:effectLst/>
              </a:rPr>
              <a:t>o</a:t>
            </a:r>
            <a:r>
              <a:rPr lang="en-US" sz="2000" b="1" i="0" dirty="0">
                <a:solidFill>
                  <a:srgbClr val="242021"/>
                </a:solidFill>
                <a:effectLst/>
              </a:rPr>
              <a:t>, or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leads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80</a:t>
            </a:r>
            <a:r>
              <a:rPr lang="en-US" sz="2000" b="1" i="0" baseline="30000" dirty="0">
                <a:solidFill>
                  <a:srgbClr val="242021"/>
                </a:solidFill>
                <a:effectLst/>
              </a:rPr>
              <a:t>o</a:t>
            </a:r>
            <a:endParaRPr lang="en-US" sz="2000" b="1" dirty="0"/>
          </a:p>
        </p:txBody>
      </p:sp>
      <p:pic>
        <p:nvPicPr>
          <p:cNvPr id="12" name="Picture 11">
            <a:extLst>
              <a:ext uri="{FF2B5EF4-FFF2-40B4-BE49-F238E27FC236}">
                <a16:creationId xmlns:a16="http://schemas.microsoft.com/office/drawing/2014/main" id="{C436C063-8F8B-4D65-A503-AF6BCEFEF4ED}"/>
              </a:ext>
            </a:extLst>
          </p:cNvPr>
          <p:cNvPicPr>
            <a:picLocks noChangeAspect="1"/>
          </p:cNvPicPr>
          <p:nvPr/>
        </p:nvPicPr>
        <p:blipFill>
          <a:blip r:embed="rId3"/>
          <a:stretch>
            <a:fillRect/>
          </a:stretch>
        </p:blipFill>
        <p:spPr>
          <a:xfrm>
            <a:off x="7323701" y="4242584"/>
            <a:ext cx="3520440" cy="2103120"/>
          </a:xfrm>
          <a:prstGeom prst="rect">
            <a:avLst/>
          </a:prstGeom>
        </p:spPr>
      </p:pic>
      <p:sp>
        <p:nvSpPr>
          <p:cNvPr id="32" name="TextBox 31">
            <a:extLst>
              <a:ext uri="{FF2B5EF4-FFF2-40B4-BE49-F238E27FC236}">
                <a16:creationId xmlns:a16="http://schemas.microsoft.com/office/drawing/2014/main" id="{1A8889B6-AEFC-482C-B5CE-3FFF035CB2F3}"/>
              </a:ext>
            </a:extLst>
          </p:cNvPr>
          <p:cNvSpPr txBox="1"/>
          <p:nvPr/>
        </p:nvSpPr>
        <p:spPr>
          <a:xfrm>
            <a:off x="111808" y="3103583"/>
            <a:ext cx="11901366" cy="707886"/>
          </a:xfrm>
          <a:prstGeom prst="rect">
            <a:avLst/>
          </a:prstGeom>
          <a:noFill/>
        </p:spPr>
        <p:txBody>
          <a:bodyPr wrap="square">
            <a:spAutoFit/>
          </a:bodyPr>
          <a:lstStyle/>
          <a:p>
            <a:pPr algn="just"/>
            <a:r>
              <a:rPr lang="en-US" sz="2000" b="1" i="0" dirty="0">
                <a:solidFill>
                  <a:srgbClr val="0166B3"/>
                </a:solidFill>
                <a:effectLst/>
              </a:rPr>
              <a:t>EXAMPLE 13.12 (b) </a:t>
            </a:r>
            <a:r>
              <a:rPr lang="en-US" sz="2000" b="0" i="0" dirty="0">
                <a:solidFill>
                  <a:srgbClr val="242021"/>
                </a:solidFill>
                <a:effectLst/>
              </a:rPr>
              <a:t>What is (</a:t>
            </a:r>
            <a:r>
              <a:rPr lang="en-US" sz="2000" b="1" i="1" dirty="0">
                <a:solidFill>
                  <a:srgbClr val="242021"/>
                </a:solidFill>
                <a:effectLst/>
              </a:rPr>
              <a:t>i</a:t>
            </a:r>
            <a:r>
              <a:rPr lang="en-US" sz="2000" b="0" i="0" dirty="0">
                <a:solidFill>
                  <a:srgbClr val="242021"/>
                </a:solidFill>
                <a:effectLst/>
              </a:rPr>
              <a:t>) the phase difference, and (</a:t>
            </a:r>
            <a:r>
              <a:rPr lang="en-US" sz="2000" b="1" i="1" dirty="0">
                <a:solidFill>
                  <a:srgbClr val="242021"/>
                </a:solidFill>
                <a:effectLst/>
              </a:rPr>
              <a:t>ii</a:t>
            </a:r>
            <a:r>
              <a:rPr lang="en-US" sz="2000" b="0" i="0" dirty="0">
                <a:solidFill>
                  <a:srgbClr val="242021"/>
                </a:solidFill>
                <a:effectLst/>
              </a:rPr>
              <a:t>) the phase relationship between the sinusoidal waveforms of the following sets? 	(b)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 </a:t>
            </a:r>
            <a:r>
              <a:rPr lang="en-US" sz="2000" b="0" i="0" dirty="0">
                <a:solidFill>
                  <a:srgbClr val="242021"/>
                </a:solidFill>
                <a:effectLst/>
                <a:sym typeface="Symbol" panose="05050102010706020507" pitchFamily="18" charset="2"/>
              </a:rPr>
              <a:t></a:t>
            </a:r>
            <a:r>
              <a:rPr lang="en-US" sz="2000" b="0" i="0" dirty="0">
                <a:solidFill>
                  <a:srgbClr val="242021"/>
                </a:solidFill>
                <a:effectLst/>
              </a:rPr>
              <a:t>15cos(</a:t>
            </a:r>
            <a:r>
              <a:rPr lang="en-US" sz="2000" i="1" dirty="0">
                <a:latin typeface="Times New Roman" pitchFamily="18" charset="0"/>
                <a:cs typeface="Times New Roman" pitchFamily="18" charset="0"/>
                <a:sym typeface="Symbol" panose="05050102010706020507" pitchFamily="18" charset="2"/>
              </a:rPr>
              <a:t></a:t>
            </a:r>
            <a:r>
              <a:rPr lang="en-US" sz="2000" b="0" i="1" dirty="0">
                <a:solidFill>
                  <a:srgbClr val="242021"/>
                </a:solidFill>
                <a:effectLst/>
              </a:rPr>
              <a:t>t </a:t>
            </a:r>
            <a:r>
              <a:rPr lang="en-US" sz="2000" dirty="0">
                <a:solidFill>
                  <a:srgbClr val="242021"/>
                </a:solidFill>
                <a:sym typeface="Symbol" panose="05050102010706020507" pitchFamily="18" charset="2"/>
              </a:rPr>
              <a:t>+</a:t>
            </a:r>
            <a:r>
              <a:rPr lang="en-US" sz="2000" dirty="0">
                <a:solidFill>
                  <a:srgbClr val="242021"/>
                </a:solidFill>
              </a:rPr>
              <a:t> 150°</a:t>
            </a:r>
            <a:r>
              <a:rPr lang="en-US" sz="2000" b="0" i="0" dirty="0">
                <a:solidFill>
                  <a:srgbClr val="242021"/>
                </a:solidFill>
                <a:effectLst/>
              </a:rPr>
              <a:t>) A;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 10sin(</a:t>
            </a:r>
            <a:r>
              <a:rPr lang="en-US" sz="2000" i="1" dirty="0">
                <a:latin typeface="Times New Roman" pitchFamily="18" charset="0"/>
                <a:cs typeface="Times New Roman" pitchFamily="18" charset="0"/>
                <a:sym typeface="Symbol" panose="05050102010706020507" pitchFamily="18" charset="2"/>
              </a:rPr>
              <a:t></a:t>
            </a:r>
            <a:r>
              <a:rPr lang="en-US" sz="2000" b="0" i="1" dirty="0">
                <a:solidFill>
                  <a:srgbClr val="242021"/>
                </a:solidFill>
                <a:effectLst/>
              </a:rPr>
              <a:t>t </a:t>
            </a:r>
            <a:r>
              <a:rPr lang="en-US" sz="2000" b="0" i="0" dirty="0">
                <a:solidFill>
                  <a:srgbClr val="242021"/>
                </a:solidFill>
                <a:effectLst/>
                <a:sym typeface="Symbol" panose="05050102010706020507" pitchFamily="18" charset="2"/>
              </a:rPr>
              <a:t></a:t>
            </a:r>
            <a:r>
              <a:rPr lang="en-US" sz="2000" b="0" i="0" dirty="0">
                <a:solidFill>
                  <a:srgbClr val="242021"/>
                </a:solidFill>
                <a:effectLst/>
              </a:rPr>
              <a:t> 20°) V</a:t>
            </a:r>
            <a:endParaRPr lang="en-US" sz="2000" dirty="0"/>
          </a:p>
        </p:txBody>
      </p:sp>
      <p:sp>
        <p:nvSpPr>
          <p:cNvPr id="33" name="TextBox 32">
            <a:extLst>
              <a:ext uri="{FF2B5EF4-FFF2-40B4-BE49-F238E27FC236}">
                <a16:creationId xmlns:a16="http://schemas.microsoft.com/office/drawing/2014/main" id="{0164177A-E9D5-45C1-8B14-10402FF6616D}"/>
              </a:ext>
            </a:extLst>
          </p:cNvPr>
          <p:cNvSpPr txBox="1"/>
          <p:nvPr/>
        </p:nvSpPr>
        <p:spPr>
          <a:xfrm>
            <a:off x="468680" y="2261451"/>
            <a:ext cx="6110116" cy="707886"/>
          </a:xfrm>
          <a:prstGeom prst="rect">
            <a:avLst/>
          </a:prstGeom>
          <a:noFill/>
        </p:spPr>
        <p:txBody>
          <a:bodyPr wrap="square">
            <a:spAutoFit/>
          </a:bodyPr>
          <a:lstStyle/>
          <a:p>
            <a:pPr algn="just"/>
            <a:r>
              <a:rPr lang="en-US" sz="2000" b="0" i="0" dirty="0">
                <a:solidFill>
                  <a:srgbClr val="242021"/>
                </a:solidFill>
                <a:effectLst/>
              </a:rPr>
              <a:t>It is seen from Fig. 13.31 that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starts before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thus:</a:t>
            </a:r>
          </a:p>
          <a:p>
            <a:pPr algn="just"/>
            <a:r>
              <a:rPr lang="en-US" sz="2000" b="1" i="1" dirty="0">
                <a:solidFill>
                  <a:srgbClr val="242021"/>
                </a:solidFill>
                <a:effectLst/>
              </a:rPr>
              <a:t>	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lags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40</a:t>
            </a:r>
            <a:r>
              <a:rPr lang="en-US" sz="2000" b="1" i="0" baseline="30000" dirty="0">
                <a:solidFill>
                  <a:srgbClr val="242021"/>
                </a:solidFill>
                <a:effectLst/>
              </a:rPr>
              <a:t>o</a:t>
            </a:r>
            <a:r>
              <a:rPr lang="en-US" sz="2000" b="1" i="0" dirty="0">
                <a:solidFill>
                  <a:srgbClr val="242021"/>
                </a:solidFill>
                <a:effectLst/>
              </a:rPr>
              <a:t>, or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leads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40</a:t>
            </a:r>
            <a:r>
              <a:rPr lang="en-US" sz="2000" b="1" i="0" baseline="30000" dirty="0">
                <a:solidFill>
                  <a:srgbClr val="242021"/>
                </a:solidFill>
                <a:effectLst/>
              </a:rPr>
              <a:t>o</a:t>
            </a:r>
            <a:endParaRPr lang="en-US" sz="2000" b="1" dirty="0"/>
          </a:p>
        </p:txBody>
      </p:sp>
      <p:sp>
        <p:nvSpPr>
          <p:cNvPr id="34" name="TextBox 33">
            <a:extLst>
              <a:ext uri="{FF2B5EF4-FFF2-40B4-BE49-F238E27FC236}">
                <a16:creationId xmlns:a16="http://schemas.microsoft.com/office/drawing/2014/main" id="{7961760C-8232-452E-B017-4A706DE34F21}"/>
              </a:ext>
            </a:extLst>
          </p:cNvPr>
          <p:cNvSpPr txBox="1"/>
          <p:nvPr/>
        </p:nvSpPr>
        <p:spPr>
          <a:xfrm>
            <a:off x="482328" y="5635148"/>
            <a:ext cx="6110116" cy="707886"/>
          </a:xfrm>
          <a:prstGeom prst="rect">
            <a:avLst/>
          </a:prstGeom>
          <a:noFill/>
        </p:spPr>
        <p:txBody>
          <a:bodyPr wrap="square">
            <a:spAutoFit/>
          </a:bodyPr>
          <a:lstStyle/>
          <a:p>
            <a:pPr algn="just"/>
            <a:r>
              <a:rPr lang="en-US" sz="2000" b="0" i="0" dirty="0">
                <a:solidFill>
                  <a:srgbClr val="242021"/>
                </a:solidFill>
                <a:effectLst/>
              </a:rPr>
              <a:t>It is seen from Fig. 13.32 that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starts before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thus:</a:t>
            </a:r>
          </a:p>
          <a:p>
            <a:pPr algn="just"/>
            <a:r>
              <a:rPr lang="en-US" sz="2000" b="1" i="1" dirty="0">
                <a:solidFill>
                  <a:srgbClr val="242021"/>
                </a:solidFill>
              </a:rPr>
              <a:t>	 v</a:t>
            </a:r>
            <a:r>
              <a:rPr lang="en-US" sz="2000" b="1" dirty="0">
                <a:solidFill>
                  <a:srgbClr val="242021"/>
                </a:solidFill>
              </a:rPr>
              <a:t>(</a:t>
            </a:r>
            <a:r>
              <a:rPr lang="en-US" sz="2000" b="1" i="1" dirty="0">
                <a:solidFill>
                  <a:srgbClr val="242021"/>
                </a:solidFill>
              </a:rPr>
              <a:t>t</a:t>
            </a:r>
            <a:r>
              <a:rPr lang="en-US" sz="2000" b="1" dirty="0">
                <a:solidFill>
                  <a:srgbClr val="242021"/>
                </a:solidFill>
              </a:rPr>
              <a:t>) lags </a:t>
            </a:r>
            <a:r>
              <a:rPr lang="en-US" sz="2000" b="1" i="1" dirty="0">
                <a:solidFill>
                  <a:srgbClr val="242021"/>
                </a:solidFill>
              </a:rPr>
              <a:t>i</a:t>
            </a:r>
            <a:r>
              <a:rPr lang="en-US" sz="2000" b="1" dirty="0">
                <a:solidFill>
                  <a:srgbClr val="242021"/>
                </a:solidFill>
              </a:rPr>
              <a:t>(</a:t>
            </a:r>
            <a:r>
              <a:rPr lang="en-US" sz="2000" b="1" i="1" dirty="0">
                <a:solidFill>
                  <a:srgbClr val="242021"/>
                </a:solidFill>
              </a:rPr>
              <a:t>t</a:t>
            </a:r>
            <a:r>
              <a:rPr lang="en-US" sz="2000" b="1" dirty="0">
                <a:solidFill>
                  <a:srgbClr val="242021"/>
                </a:solidFill>
              </a:rPr>
              <a:t>) by 80</a:t>
            </a:r>
            <a:r>
              <a:rPr lang="en-US" sz="2000" b="1" baseline="30000" dirty="0">
                <a:solidFill>
                  <a:srgbClr val="242021"/>
                </a:solidFill>
              </a:rPr>
              <a:t>o</a:t>
            </a:r>
            <a:r>
              <a:rPr lang="en-US" sz="2000" b="1" dirty="0">
                <a:solidFill>
                  <a:srgbClr val="242021"/>
                </a:solidFill>
              </a:rPr>
              <a:t>, or </a:t>
            </a:r>
            <a:r>
              <a:rPr lang="en-US" sz="2000" b="1" i="1" dirty="0">
                <a:solidFill>
                  <a:srgbClr val="242021"/>
                </a:solidFill>
              </a:rPr>
              <a:t>i</a:t>
            </a:r>
            <a:r>
              <a:rPr lang="en-US" sz="2000" b="1" dirty="0">
                <a:solidFill>
                  <a:srgbClr val="242021"/>
                </a:solidFill>
              </a:rPr>
              <a:t>(</a:t>
            </a:r>
            <a:r>
              <a:rPr lang="en-US" sz="2000" b="1" i="1" dirty="0">
                <a:solidFill>
                  <a:srgbClr val="242021"/>
                </a:solidFill>
              </a:rPr>
              <a:t>t</a:t>
            </a:r>
            <a:r>
              <a:rPr lang="en-US" sz="2000" b="1" dirty="0">
                <a:solidFill>
                  <a:srgbClr val="242021"/>
                </a:solidFill>
              </a:rPr>
              <a:t>) leads </a:t>
            </a:r>
            <a:r>
              <a:rPr lang="en-US" sz="2000" b="1" i="1" dirty="0">
                <a:solidFill>
                  <a:srgbClr val="242021"/>
                </a:solidFill>
              </a:rPr>
              <a:t>v</a:t>
            </a:r>
            <a:r>
              <a:rPr lang="en-US" sz="2000" b="1" dirty="0">
                <a:solidFill>
                  <a:srgbClr val="242021"/>
                </a:solidFill>
              </a:rPr>
              <a:t>(</a:t>
            </a:r>
            <a:r>
              <a:rPr lang="en-US" sz="2000" b="1" i="1" dirty="0">
                <a:solidFill>
                  <a:srgbClr val="242021"/>
                </a:solidFill>
              </a:rPr>
              <a:t>t</a:t>
            </a:r>
            <a:r>
              <a:rPr lang="en-US" sz="2000" b="1" dirty="0">
                <a:solidFill>
                  <a:srgbClr val="242021"/>
                </a:solidFill>
              </a:rPr>
              <a:t>) by 80</a:t>
            </a:r>
            <a:r>
              <a:rPr lang="en-US" sz="2000" b="1" baseline="30000" dirty="0">
                <a:solidFill>
                  <a:srgbClr val="242021"/>
                </a:solidFill>
              </a:rPr>
              <a:t>o</a:t>
            </a:r>
            <a:endParaRPr lang="en-US" sz="2000" b="1" dirty="0"/>
          </a:p>
        </p:txBody>
      </p:sp>
      <p:sp>
        <p:nvSpPr>
          <p:cNvPr id="35" name="TextBox 34">
            <a:extLst>
              <a:ext uri="{FF2B5EF4-FFF2-40B4-BE49-F238E27FC236}">
                <a16:creationId xmlns:a16="http://schemas.microsoft.com/office/drawing/2014/main" id="{69568958-F129-453D-8361-5E5F5FC8C7B7}"/>
              </a:ext>
            </a:extLst>
          </p:cNvPr>
          <p:cNvSpPr txBox="1"/>
          <p:nvPr/>
        </p:nvSpPr>
        <p:spPr>
          <a:xfrm>
            <a:off x="141822" y="3830281"/>
            <a:ext cx="8922666" cy="400110"/>
          </a:xfrm>
          <a:prstGeom prst="rect">
            <a:avLst/>
          </a:prstGeom>
          <a:noFill/>
        </p:spPr>
        <p:txBody>
          <a:bodyPr wrap="square">
            <a:spAutoFit/>
          </a:bodyPr>
          <a:lstStyle/>
          <a:p>
            <a:pPr algn="just"/>
            <a:r>
              <a:rPr lang="en-US" sz="2000" b="1" i="0" dirty="0">
                <a:solidFill>
                  <a:srgbClr val="0166B3"/>
                </a:solidFill>
                <a:effectLst/>
              </a:rPr>
              <a:t>Solution: </a:t>
            </a:r>
            <a:r>
              <a:rPr lang="en-US" sz="2000" i="1" dirty="0">
                <a:solidFill>
                  <a:srgbClr val="242021"/>
                </a:solidFill>
              </a:rPr>
              <a:t>i</a:t>
            </a:r>
            <a:r>
              <a:rPr lang="en-US" sz="2000" dirty="0">
                <a:solidFill>
                  <a:srgbClr val="242021"/>
                </a:solidFill>
              </a:rPr>
              <a:t>(</a:t>
            </a:r>
            <a:r>
              <a:rPr lang="en-US" sz="2000" i="1" dirty="0">
                <a:solidFill>
                  <a:srgbClr val="242021"/>
                </a:solidFill>
              </a:rPr>
              <a:t>t</a:t>
            </a:r>
            <a:r>
              <a:rPr lang="en-US" sz="2000" dirty="0">
                <a:solidFill>
                  <a:srgbClr val="242021"/>
                </a:solidFill>
              </a:rPr>
              <a:t>) = </a:t>
            </a:r>
            <a:r>
              <a:rPr lang="en-US" sz="2000" dirty="0">
                <a:solidFill>
                  <a:srgbClr val="242021"/>
                </a:solidFill>
                <a:sym typeface="Symbol" panose="05050102010706020507" pitchFamily="18" charset="2"/>
              </a:rPr>
              <a:t> </a:t>
            </a:r>
            <a:r>
              <a:rPr lang="en-US" sz="2000" dirty="0">
                <a:solidFill>
                  <a:srgbClr val="242021"/>
                </a:solidFill>
              </a:rPr>
              <a:t>15cos(</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150°) A = 15sin(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150°</a:t>
            </a:r>
            <a:r>
              <a:rPr lang="en-US" sz="2000" dirty="0">
                <a:solidFill>
                  <a:srgbClr val="242021"/>
                </a:solidFill>
                <a:sym typeface="Symbol" panose="05050102010706020507" pitchFamily="18" charset="2"/>
              </a:rPr>
              <a:t> </a:t>
            </a:r>
            <a:r>
              <a:rPr lang="en-US" sz="2000" dirty="0">
                <a:solidFill>
                  <a:srgbClr val="242021"/>
                </a:solidFill>
              </a:rPr>
              <a:t> 90°) A = 15sin(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60°) A</a:t>
            </a:r>
            <a:endParaRPr lang="en-US" sz="2000" b="1" dirty="0"/>
          </a:p>
        </p:txBody>
      </p:sp>
    </p:spTree>
    <p:extLst>
      <p:ext uri="{BB962C8B-B14F-4D97-AF65-F5344CB8AC3E}">
        <p14:creationId xmlns:p14="http://schemas.microsoft.com/office/powerpoint/2010/main" val="102437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9" grpId="0"/>
      <p:bldP spid="30" grpId="0"/>
      <p:bldP spid="33" grpId="0"/>
      <p:bldP spid="3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26</a:t>
            </a:fld>
            <a:endParaRPr lang="en-US" sz="2000" b="1" dirty="0">
              <a:solidFill>
                <a:schemeClr val="bg1"/>
              </a:solidFill>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B8689537-A094-4B67-9637-A691F789335A}"/>
              </a:ext>
            </a:extLst>
          </p:cNvPr>
          <p:cNvSpPr txBox="1"/>
          <p:nvPr/>
        </p:nvSpPr>
        <p:spPr>
          <a:xfrm>
            <a:off x="147810" y="1306732"/>
            <a:ext cx="6463856"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a:t>
            </a:r>
            <a:r>
              <a:rPr lang="en-US" sz="2000" b="0" i="0" dirty="0">
                <a:solidFill>
                  <a:srgbClr val="242021"/>
                </a:solidFill>
                <a:effectLst/>
              </a:rPr>
              <a:t>) Angle Difference </a:t>
            </a:r>
            <a:r>
              <a:rPr lang="en-US" sz="2000" dirty="0">
                <a:solidFill>
                  <a:srgbClr val="242021"/>
                </a:solidFill>
              </a:rPr>
              <a:t>= (10°)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a:t>
            </a:r>
            <a:r>
              <a:rPr lang="en-US" sz="2000" dirty="0">
                <a:solidFill>
                  <a:srgbClr val="242021"/>
                </a:solidFill>
              </a:rPr>
              <a:t>(</a:t>
            </a:r>
            <a:r>
              <a:rPr lang="en-US" sz="2000" dirty="0">
                <a:latin typeface="Times New Roman" pitchFamily="18" charset="0"/>
                <a:cs typeface="Times New Roman" pitchFamily="18" charset="0"/>
                <a:sym typeface="Symbol" panose="05050102010706020507" pitchFamily="18" charset="2"/>
              </a:rPr>
              <a:t> </a:t>
            </a:r>
            <a:r>
              <a:rPr lang="en-US" sz="2000" dirty="0">
                <a:solidFill>
                  <a:srgbClr val="242021"/>
                </a:solidFill>
              </a:rPr>
              <a:t>100°) </a:t>
            </a:r>
            <a:r>
              <a:rPr lang="en-US" sz="2000" b="0" i="0" dirty="0">
                <a:solidFill>
                  <a:srgbClr val="242021"/>
                </a:solidFill>
                <a:effectLst/>
              </a:rPr>
              <a:t>= 160°</a:t>
            </a:r>
            <a:endParaRPr lang="en-US" sz="1800" b="0" i="0" dirty="0">
              <a:solidFill>
                <a:srgbClr val="242021"/>
              </a:solidFill>
              <a:effectLst/>
              <a:sym typeface="Symbol" panose="05050102010706020507" pitchFamily="18" charset="2"/>
            </a:endParaRPr>
          </a:p>
          <a:p>
            <a:pPr algn="just"/>
            <a:r>
              <a:rPr lang="en-US" sz="2000" b="0" i="0" dirty="0">
                <a:solidFill>
                  <a:srgbClr val="242021"/>
                </a:solidFill>
                <a:effectLst/>
              </a:rPr>
              <a:t>    Phase Difference = </a:t>
            </a:r>
            <a:r>
              <a:rPr lang="en-US" sz="2000" b="0" i="0" dirty="0">
                <a:solidFill>
                  <a:srgbClr val="242021"/>
                </a:solidFill>
                <a:effectLst/>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160°</a:t>
            </a:r>
            <a:r>
              <a:rPr lang="en-US" sz="2000" b="0" i="0" dirty="0">
                <a:solidFill>
                  <a:srgbClr val="242021"/>
                </a:solidFill>
                <a:effectLst/>
                <a:sym typeface="Symbol" panose="05050102010706020507" pitchFamily="18" charset="2"/>
              </a:rPr>
              <a:t></a:t>
            </a:r>
            <a:r>
              <a:rPr lang="en-US" sz="2000" b="0" i="0" dirty="0">
                <a:solidFill>
                  <a:srgbClr val="242021"/>
                </a:solidFill>
                <a:effectLst/>
              </a:rPr>
              <a:t> =</a:t>
            </a:r>
            <a:r>
              <a:rPr lang="en-US" sz="2000" b="0" i="0" dirty="0">
                <a:solidFill>
                  <a:srgbClr val="242021"/>
                </a:solidFill>
                <a:effectLst/>
                <a:sym typeface="Symbol" panose="05050102010706020507" pitchFamily="18" charset="2"/>
              </a:rPr>
              <a:t> </a:t>
            </a:r>
            <a:r>
              <a:rPr lang="en-US" sz="2000" b="1" i="0" dirty="0">
                <a:solidFill>
                  <a:srgbClr val="242021"/>
                </a:solidFill>
                <a:effectLst/>
              </a:rPr>
              <a:t>160°</a:t>
            </a:r>
            <a:endParaRPr lang="en-US" sz="2000" b="1" dirty="0"/>
          </a:p>
        </p:txBody>
      </p:sp>
      <p:sp>
        <p:nvSpPr>
          <p:cNvPr id="27" name="TextBox 26">
            <a:extLst>
              <a:ext uri="{FF2B5EF4-FFF2-40B4-BE49-F238E27FC236}">
                <a16:creationId xmlns:a16="http://schemas.microsoft.com/office/drawing/2014/main" id="{4C03454A-CD97-4E0F-AE16-1EC668E55BD3}"/>
              </a:ext>
            </a:extLst>
          </p:cNvPr>
          <p:cNvSpPr txBox="1"/>
          <p:nvPr/>
        </p:nvSpPr>
        <p:spPr>
          <a:xfrm>
            <a:off x="147810" y="2140533"/>
            <a:ext cx="6110116"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ii</a:t>
            </a:r>
            <a:r>
              <a:rPr lang="en-US" sz="2000" b="0" i="0" dirty="0">
                <a:solidFill>
                  <a:srgbClr val="242021"/>
                </a:solidFill>
                <a:effectLst/>
              </a:rPr>
              <a:t>) Angle Difference &gt; 0°; So, </a:t>
            </a:r>
          </a:p>
          <a:p>
            <a:pPr algn="just"/>
            <a:r>
              <a:rPr lang="en-US" sz="2000" b="0" i="1" dirty="0">
                <a:solidFill>
                  <a:srgbClr val="242021"/>
                </a:solidFill>
                <a:effectLst/>
              </a:rPr>
              <a:t>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leads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160</a:t>
            </a:r>
            <a:r>
              <a:rPr lang="en-US" sz="2000" b="1" i="0" baseline="30000" dirty="0">
                <a:solidFill>
                  <a:srgbClr val="242021"/>
                </a:solidFill>
                <a:effectLst/>
              </a:rPr>
              <a:t>o</a:t>
            </a:r>
            <a:r>
              <a:rPr lang="en-US" sz="2000" b="1" i="0" dirty="0">
                <a:solidFill>
                  <a:srgbClr val="242021"/>
                </a:solidFill>
                <a:effectLst/>
              </a:rPr>
              <a:t>, or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lags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160</a:t>
            </a:r>
            <a:r>
              <a:rPr lang="en-US" sz="2000" b="1" i="0" baseline="30000" dirty="0">
                <a:solidFill>
                  <a:srgbClr val="242021"/>
                </a:solidFill>
                <a:effectLst/>
              </a:rPr>
              <a:t>o</a:t>
            </a:r>
            <a:endParaRPr lang="en-US" sz="2000" b="1" i="0" dirty="0">
              <a:solidFill>
                <a:srgbClr val="242021"/>
              </a:solidFill>
              <a:effectLst/>
            </a:endParaRPr>
          </a:p>
        </p:txBody>
      </p:sp>
      <p:sp>
        <p:nvSpPr>
          <p:cNvPr id="25" name="TextBox 24">
            <a:extLst>
              <a:ext uri="{FF2B5EF4-FFF2-40B4-BE49-F238E27FC236}">
                <a16:creationId xmlns:a16="http://schemas.microsoft.com/office/drawing/2014/main" id="{B6CBC002-174C-4492-8AB3-143D95F2DC17}"/>
              </a:ext>
            </a:extLst>
          </p:cNvPr>
          <p:cNvSpPr txBox="1"/>
          <p:nvPr/>
        </p:nvSpPr>
        <p:spPr>
          <a:xfrm>
            <a:off x="128588" y="90589"/>
            <a:ext cx="11901366" cy="707886"/>
          </a:xfrm>
          <a:prstGeom prst="rect">
            <a:avLst/>
          </a:prstGeom>
          <a:noFill/>
        </p:spPr>
        <p:txBody>
          <a:bodyPr wrap="square">
            <a:spAutoFit/>
          </a:bodyPr>
          <a:lstStyle/>
          <a:p>
            <a:pPr algn="just"/>
            <a:r>
              <a:rPr lang="en-US" sz="2000" b="1" i="0" dirty="0">
                <a:solidFill>
                  <a:srgbClr val="0166B3"/>
                </a:solidFill>
                <a:effectLst/>
              </a:rPr>
              <a:t>EXAMPLE 13.12 (e) </a:t>
            </a:r>
            <a:r>
              <a:rPr lang="en-US" sz="2000" b="0" i="0" dirty="0">
                <a:solidFill>
                  <a:srgbClr val="242021"/>
                </a:solidFill>
                <a:effectLst/>
              </a:rPr>
              <a:t>What is (</a:t>
            </a:r>
            <a:r>
              <a:rPr lang="en-US" sz="2000" b="1" i="1" dirty="0">
                <a:solidFill>
                  <a:srgbClr val="242021"/>
                </a:solidFill>
                <a:effectLst/>
              </a:rPr>
              <a:t>i</a:t>
            </a:r>
            <a:r>
              <a:rPr lang="en-US" sz="2000" b="0" i="0" dirty="0">
                <a:solidFill>
                  <a:srgbClr val="242021"/>
                </a:solidFill>
                <a:effectLst/>
              </a:rPr>
              <a:t>) the phase difference, and (</a:t>
            </a:r>
            <a:r>
              <a:rPr lang="en-US" sz="2000" b="1" i="1" dirty="0">
                <a:solidFill>
                  <a:srgbClr val="242021"/>
                </a:solidFill>
                <a:effectLst/>
              </a:rPr>
              <a:t>ii</a:t>
            </a:r>
            <a:r>
              <a:rPr lang="en-US" sz="2000" b="0" i="0" dirty="0">
                <a:solidFill>
                  <a:srgbClr val="242021"/>
                </a:solidFill>
                <a:effectLst/>
              </a:rPr>
              <a:t>) the phase relationship between the sinusoidal waveforms of the following sets? 	(e)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 2sin(</a:t>
            </a:r>
            <a:r>
              <a:rPr lang="en-US" sz="2000" i="1" dirty="0">
                <a:latin typeface="Times New Roman" pitchFamily="18" charset="0"/>
                <a:cs typeface="Times New Roman" pitchFamily="18" charset="0"/>
                <a:sym typeface="Symbol" panose="05050102010706020507" pitchFamily="18" charset="2"/>
              </a:rPr>
              <a:t></a:t>
            </a:r>
            <a:r>
              <a:rPr lang="en-US" sz="2000" b="0" i="1" dirty="0">
                <a:solidFill>
                  <a:srgbClr val="242021"/>
                </a:solidFill>
                <a:effectLst/>
              </a:rPr>
              <a:t>t </a:t>
            </a:r>
            <a:r>
              <a:rPr lang="en-US" sz="2000" b="0" i="0" dirty="0">
                <a:solidFill>
                  <a:srgbClr val="242021"/>
                </a:solidFill>
                <a:effectLst/>
              </a:rPr>
              <a:t>+ 10°) V;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 </a:t>
            </a:r>
            <a:r>
              <a:rPr lang="en-US" sz="2000" b="0" i="0" dirty="0">
                <a:solidFill>
                  <a:srgbClr val="242021"/>
                </a:solidFill>
                <a:effectLst/>
                <a:sym typeface="Symbol" panose="05050102010706020507" pitchFamily="18" charset="2"/>
              </a:rPr>
              <a:t> </a:t>
            </a:r>
            <a:r>
              <a:rPr lang="en-US" sz="2000" b="0" i="0" dirty="0">
                <a:solidFill>
                  <a:srgbClr val="242021"/>
                </a:solidFill>
                <a:effectLst/>
              </a:rPr>
              <a:t>sin(</a:t>
            </a:r>
            <a:r>
              <a:rPr lang="en-US" sz="2000" i="1" dirty="0">
                <a:latin typeface="Times New Roman" pitchFamily="18" charset="0"/>
                <a:cs typeface="Times New Roman" pitchFamily="18" charset="0"/>
                <a:sym typeface="Symbol" panose="05050102010706020507" pitchFamily="18" charset="2"/>
              </a:rPr>
              <a:t></a:t>
            </a:r>
            <a:r>
              <a:rPr lang="en-US" sz="2000" b="0" i="1" dirty="0">
                <a:solidFill>
                  <a:srgbClr val="242021"/>
                </a:solidFill>
                <a:effectLst/>
              </a:rPr>
              <a:t>t </a:t>
            </a:r>
            <a:r>
              <a:rPr lang="en-US" sz="2000" b="0" i="0" dirty="0">
                <a:solidFill>
                  <a:srgbClr val="242021"/>
                </a:solidFill>
                <a:effectLst/>
                <a:sym typeface="Symbol" panose="05050102010706020507" pitchFamily="18" charset="2"/>
              </a:rPr>
              <a:t>+</a:t>
            </a:r>
            <a:r>
              <a:rPr lang="en-US" sz="2000" b="0" i="0" dirty="0">
                <a:solidFill>
                  <a:srgbClr val="242021"/>
                </a:solidFill>
                <a:effectLst/>
              </a:rPr>
              <a:t> 30°) A</a:t>
            </a:r>
            <a:endParaRPr lang="en-US" sz="2000" dirty="0"/>
          </a:p>
        </p:txBody>
      </p:sp>
      <p:sp>
        <p:nvSpPr>
          <p:cNvPr id="33" name="TextBox 32">
            <a:extLst>
              <a:ext uri="{FF2B5EF4-FFF2-40B4-BE49-F238E27FC236}">
                <a16:creationId xmlns:a16="http://schemas.microsoft.com/office/drawing/2014/main" id="{0164177A-E9D5-45C1-8B14-10402FF6616D}"/>
              </a:ext>
            </a:extLst>
          </p:cNvPr>
          <p:cNvSpPr txBox="1"/>
          <p:nvPr/>
        </p:nvSpPr>
        <p:spPr>
          <a:xfrm>
            <a:off x="501550" y="2952468"/>
            <a:ext cx="6110116" cy="707886"/>
          </a:xfrm>
          <a:prstGeom prst="rect">
            <a:avLst/>
          </a:prstGeom>
          <a:noFill/>
        </p:spPr>
        <p:txBody>
          <a:bodyPr wrap="square">
            <a:spAutoFit/>
          </a:bodyPr>
          <a:lstStyle/>
          <a:p>
            <a:pPr algn="just"/>
            <a:r>
              <a:rPr lang="en-US" sz="2000" b="0" i="0" dirty="0">
                <a:solidFill>
                  <a:srgbClr val="242021"/>
                </a:solidFill>
                <a:effectLst/>
              </a:rPr>
              <a:t>It is seen from Fig. 13.33 that </a:t>
            </a:r>
            <a:r>
              <a:rPr lang="en-US" sz="2000" b="0" i="1" dirty="0">
                <a:solidFill>
                  <a:srgbClr val="242021"/>
                </a:solidFill>
                <a:effectLst/>
              </a:rPr>
              <a:t>v</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starts before </a:t>
            </a:r>
            <a:r>
              <a:rPr lang="en-US" sz="2000" b="0" i="1" dirty="0">
                <a:solidFill>
                  <a:srgbClr val="242021"/>
                </a:solidFill>
                <a:effectLst/>
              </a:rPr>
              <a:t>i</a:t>
            </a:r>
            <a:r>
              <a:rPr lang="en-US" sz="2000" b="0" i="0" dirty="0">
                <a:solidFill>
                  <a:srgbClr val="242021"/>
                </a:solidFill>
                <a:effectLst/>
              </a:rPr>
              <a:t>(</a:t>
            </a:r>
            <a:r>
              <a:rPr lang="en-US" sz="2000" b="0" i="1" dirty="0">
                <a:solidFill>
                  <a:srgbClr val="242021"/>
                </a:solidFill>
                <a:effectLst/>
              </a:rPr>
              <a:t>t</a:t>
            </a:r>
            <a:r>
              <a:rPr lang="en-US" sz="2000" b="0" i="0" dirty="0">
                <a:solidFill>
                  <a:srgbClr val="242021"/>
                </a:solidFill>
                <a:effectLst/>
              </a:rPr>
              <a:t>) thus:</a:t>
            </a:r>
          </a:p>
          <a:p>
            <a:pPr algn="just"/>
            <a:r>
              <a:rPr lang="en-US" sz="2000" b="1" i="1" dirty="0">
                <a:solidFill>
                  <a:srgbClr val="242021"/>
                </a:solidFill>
              </a:rPr>
              <a:t>	v</a:t>
            </a:r>
            <a:r>
              <a:rPr lang="en-US" sz="2000" b="1" dirty="0">
                <a:solidFill>
                  <a:srgbClr val="242021"/>
                </a:solidFill>
              </a:rPr>
              <a:t>(</a:t>
            </a:r>
            <a:r>
              <a:rPr lang="en-US" sz="2000" b="1" i="1" dirty="0">
                <a:solidFill>
                  <a:srgbClr val="242021"/>
                </a:solidFill>
              </a:rPr>
              <a:t>t</a:t>
            </a:r>
            <a:r>
              <a:rPr lang="en-US" sz="2000" b="1" dirty="0">
                <a:solidFill>
                  <a:srgbClr val="242021"/>
                </a:solidFill>
              </a:rPr>
              <a:t>) lags </a:t>
            </a:r>
            <a:r>
              <a:rPr lang="en-US" sz="2000" b="1" i="1" dirty="0">
                <a:solidFill>
                  <a:srgbClr val="242021"/>
                </a:solidFill>
              </a:rPr>
              <a:t>i</a:t>
            </a:r>
            <a:r>
              <a:rPr lang="en-US" sz="2000" b="1" dirty="0">
                <a:solidFill>
                  <a:srgbClr val="242021"/>
                </a:solidFill>
              </a:rPr>
              <a:t>(</a:t>
            </a:r>
            <a:r>
              <a:rPr lang="en-US" sz="2000" b="1" i="1" dirty="0">
                <a:solidFill>
                  <a:srgbClr val="242021"/>
                </a:solidFill>
              </a:rPr>
              <a:t>t</a:t>
            </a:r>
            <a:r>
              <a:rPr lang="en-US" sz="2000" b="1" dirty="0">
                <a:solidFill>
                  <a:srgbClr val="242021"/>
                </a:solidFill>
              </a:rPr>
              <a:t>) by 110</a:t>
            </a:r>
            <a:r>
              <a:rPr lang="en-US" sz="2000" b="1" baseline="30000" dirty="0">
                <a:solidFill>
                  <a:srgbClr val="242021"/>
                </a:solidFill>
              </a:rPr>
              <a:t>o</a:t>
            </a:r>
            <a:r>
              <a:rPr lang="en-US" sz="2000" b="1" dirty="0">
                <a:solidFill>
                  <a:srgbClr val="242021"/>
                </a:solidFill>
              </a:rPr>
              <a:t>, or </a:t>
            </a:r>
            <a:r>
              <a:rPr lang="en-US" sz="2000" b="1" i="1" dirty="0">
                <a:solidFill>
                  <a:srgbClr val="242021"/>
                </a:solidFill>
              </a:rPr>
              <a:t>i</a:t>
            </a:r>
            <a:r>
              <a:rPr lang="en-US" sz="2000" b="1" dirty="0">
                <a:solidFill>
                  <a:srgbClr val="242021"/>
                </a:solidFill>
              </a:rPr>
              <a:t>(</a:t>
            </a:r>
            <a:r>
              <a:rPr lang="en-US" sz="2000" b="1" i="1" dirty="0">
                <a:solidFill>
                  <a:srgbClr val="242021"/>
                </a:solidFill>
              </a:rPr>
              <a:t>t</a:t>
            </a:r>
            <a:r>
              <a:rPr lang="en-US" sz="2000" b="1" dirty="0">
                <a:solidFill>
                  <a:srgbClr val="242021"/>
                </a:solidFill>
              </a:rPr>
              <a:t>) leads </a:t>
            </a:r>
            <a:r>
              <a:rPr lang="en-US" sz="2000" b="1" i="1" dirty="0">
                <a:solidFill>
                  <a:srgbClr val="242021"/>
                </a:solidFill>
              </a:rPr>
              <a:t>v</a:t>
            </a:r>
            <a:r>
              <a:rPr lang="en-US" sz="2000" b="1" dirty="0">
                <a:solidFill>
                  <a:srgbClr val="242021"/>
                </a:solidFill>
              </a:rPr>
              <a:t>(</a:t>
            </a:r>
            <a:r>
              <a:rPr lang="en-US" sz="2000" b="1" i="1" dirty="0">
                <a:solidFill>
                  <a:srgbClr val="242021"/>
                </a:solidFill>
              </a:rPr>
              <a:t>t</a:t>
            </a:r>
            <a:r>
              <a:rPr lang="en-US" sz="2000" b="1" dirty="0">
                <a:solidFill>
                  <a:srgbClr val="242021"/>
                </a:solidFill>
              </a:rPr>
              <a:t>) by 110</a:t>
            </a:r>
            <a:r>
              <a:rPr lang="en-US" sz="2000" b="1" baseline="30000" dirty="0">
                <a:solidFill>
                  <a:srgbClr val="242021"/>
                </a:solidFill>
              </a:rPr>
              <a:t>o</a:t>
            </a:r>
            <a:endParaRPr lang="en-US" sz="2000" b="1" dirty="0"/>
          </a:p>
        </p:txBody>
      </p:sp>
      <p:sp>
        <p:nvSpPr>
          <p:cNvPr id="20" name="TextBox 19">
            <a:extLst>
              <a:ext uri="{FF2B5EF4-FFF2-40B4-BE49-F238E27FC236}">
                <a16:creationId xmlns:a16="http://schemas.microsoft.com/office/drawing/2014/main" id="{6F58FC82-A4B3-4816-B506-0335125BDF41}"/>
              </a:ext>
            </a:extLst>
          </p:cNvPr>
          <p:cNvSpPr txBox="1"/>
          <p:nvPr/>
        </p:nvSpPr>
        <p:spPr>
          <a:xfrm>
            <a:off x="147810" y="780707"/>
            <a:ext cx="1243668" cy="400110"/>
          </a:xfrm>
          <a:prstGeom prst="rect">
            <a:avLst/>
          </a:prstGeom>
          <a:noFill/>
        </p:spPr>
        <p:txBody>
          <a:bodyPr wrap="square">
            <a:spAutoFit/>
          </a:bodyPr>
          <a:lstStyle/>
          <a:p>
            <a:pPr algn="just"/>
            <a:r>
              <a:rPr lang="en-US" sz="2000" b="1" i="0" dirty="0">
                <a:solidFill>
                  <a:srgbClr val="0166B3"/>
                </a:solidFill>
                <a:effectLst/>
              </a:rPr>
              <a:t>Solution:</a:t>
            </a:r>
            <a:endParaRPr lang="en-US" sz="2000" b="1" dirty="0"/>
          </a:p>
        </p:txBody>
      </p:sp>
      <p:sp>
        <p:nvSpPr>
          <p:cNvPr id="18" name="TextBox 17">
            <a:extLst>
              <a:ext uri="{FF2B5EF4-FFF2-40B4-BE49-F238E27FC236}">
                <a16:creationId xmlns:a16="http://schemas.microsoft.com/office/drawing/2014/main" id="{F6608CC2-E0B8-4162-9D7F-30B9F23C76C3}"/>
              </a:ext>
            </a:extLst>
          </p:cNvPr>
          <p:cNvSpPr txBox="1"/>
          <p:nvPr/>
        </p:nvSpPr>
        <p:spPr>
          <a:xfrm>
            <a:off x="1240458" y="798475"/>
            <a:ext cx="7307194" cy="400110"/>
          </a:xfrm>
          <a:prstGeom prst="rect">
            <a:avLst/>
          </a:prstGeom>
          <a:noFill/>
        </p:spPr>
        <p:txBody>
          <a:bodyPr wrap="square">
            <a:spAutoFit/>
          </a:bodyPr>
          <a:lstStyle/>
          <a:p>
            <a:pPr algn="just"/>
            <a:r>
              <a:rPr lang="en-US" sz="2000" i="1" dirty="0">
                <a:solidFill>
                  <a:srgbClr val="242021"/>
                </a:solidFill>
              </a:rPr>
              <a:t>i</a:t>
            </a:r>
            <a:r>
              <a:rPr lang="en-US" sz="2000" dirty="0">
                <a:solidFill>
                  <a:srgbClr val="242021"/>
                </a:solidFill>
              </a:rPr>
              <a:t>(</a:t>
            </a:r>
            <a:r>
              <a:rPr lang="en-US" sz="2000" i="1" dirty="0">
                <a:solidFill>
                  <a:srgbClr val="242021"/>
                </a:solidFill>
              </a:rPr>
              <a:t>t</a:t>
            </a:r>
            <a:r>
              <a:rPr lang="en-US" sz="2000" dirty="0">
                <a:solidFill>
                  <a:srgbClr val="242021"/>
                </a:solidFill>
              </a:rPr>
              <a:t>) = </a:t>
            </a:r>
            <a:r>
              <a:rPr lang="en-US" sz="2000" dirty="0">
                <a:solidFill>
                  <a:srgbClr val="242021"/>
                </a:solidFill>
                <a:sym typeface="Symbol" panose="05050102010706020507" pitchFamily="18" charset="2"/>
              </a:rPr>
              <a:t> </a:t>
            </a:r>
            <a:r>
              <a:rPr lang="en-US" sz="2000" dirty="0">
                <a:solidFill>
                  <a:srgbClr val="242021"/>
                </a:solidFill>
              </a:rPr>
              <a:t>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30°) A = 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30°</a:t>
            </a:r>
            <a:r>
              <a:rPr lang="en-US" sz="2000" dirty="0">
                <a:solidFill>
                  <a:srgbClr val="242021"/>
                </a:solidFill>
                <a:sym typeface="Symbol" panose="05050102010706020507" pitchFamily="18" charset="2"/>
              </a:rPr>
              <a:t> </a:t>
            </a:r>
            <a:r>
              <a:rPr lang="en-US" sz="2000" dirty="0">
                <a:solidFill>
                  <a:srgbClr val="242021"/>
                </a:solidFill>
              </a:rPr>
              <a:t> 180°) A = 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150°) A</a:t>
            </a:r>
            <a:endParaRPr lang="en-US" sz="2000" b="1" dirty="0"/>
          </a:p>
        </p:txBody>
      </p:sp>
      <p:pic>
        <p:nvPicPr>
          <p:cNvPr id="7" name="Picture 6">
            <a:extLst>
              <a:ext uri="{FF2B5EF4-FFF2-40B4-BE49-F238E27FC236}">
                <a16:creationId xmlns:a16="http://schemas.microsoft.com/office/drawing/2014/main" id="{C2EC6042-77F8-485C-961C-365AAFD7932F}"/>
              </a:ext>
            </a:extLst>
          </p:cNvPr>
          <p:cNvPicPr>
            <a:picLocks noChangeAspect="1"/>
          </p:cNvPicPr>
          <p:nvPr/>
        </p:nvPicPr>
        <p:blipFill>
          <a:blip r:embed="rId2"/>
          <a:stretch>
            <a:fillRect/>
          </a:stretch>
        </p:blipFill>
        <p:spPr>
          <a:xfrm>
            <a:off x="6879318" y="1273908"/>
            <a:ext cx="4448175" cy="2085975"/>
          </a:xfrm>
          <a:prstGeom prst="rect">
            <a:avLst/>
          </a:prstGeom>
        </p:spPr>
      </p:pic>
      <p:sp>
        <p:nvSpPr>
          <p:cNvPr id="21" name="TextBox 20">
            <a:extLst>
              <a:ext uri="{FF2B5EF4-FFF2-40B4-BE49-F238E27FC236}">
                <a16:creationId xmlns:a16="http://schemas.microsoft.com/office/drawing/2014/main" id="{6B8C391A-2050-4F85-8BB1-AE3C0873F9D5}"/>
              </a:ext>
            </a:extLst>
          </p:cNvPr>
          <p:cNvSpPr txBox="1"/>
          <p:nvPr/>
        </p:nvSpPr>
        <p:spPr>
          <a:xfrm>
            <a:off x="372439" y="4091766"/>
            <a:ext cx="9606447" cy="400110"/>
          </a:xfrm>
          <a:prstGeom prst="rect">
            <a:avLst/>
          </a:prstGeom>
          <a:noFill/>
        </p:spPr>
        <p:txBody>
          <a:bodyPr wrap="square">
            <a:spAutoFit/>
          </a:bodyPr>
          <a:lstStyle/>
          <a:p>
            <a:pPr algn="just"/>
            <a:r>
              <a:rPr lang="en-US" sz="2000" b="1" dirty="0">
                <a:solidFill>
                  <a:srgbClr val="FF0000"/>
                </a:solidFill>
              </a:rPr>
              <a:t>Another Answer:</a:t>
            </a:r>
            <a:r>
              <a:rPr lang="en-US" sz="2000" b="1" dirty="0">
                <a:solidFill>
                  <a:srgbClr val="242021"/>
                </a:solidFill>
              </a:rPr>
              <a:t> </a:t>
            </a:r>
            <a:r>
              <a:rPr lang="en-US" sz="2000" i="1" dirty="0">
                <a:solidFill>
                  <a:srgbClr val="242021"/>
                </a:solidFill>
              </a:rPr>
              <a:t>i</a:t>
            </a:r>
            <a:r>
              <a:rPr lang="en-US" sz="2000" dirty="0">
                <a:solidFill>
                  <a:srgbClr val="242021"/>
                </a:solidFill>
              </a:rPr>
              <a:t>(</a:t>
            </a:r>
            <a:r>
              <a:rPr lang="en-US" sz="2000" i="1" dirty="0">
                <a:solidFill>
                  <a:srgbClr val="242021"/>
                </a:solidFill>
              </a:rPr>
              <a:t>t</a:t>
            </a:r>
            <a:r>
              <a:rPr lang="en-US" sz="2000" dirty="0">
                <a:solidFill>
                  <a:srgbClr val="242021"/>
                </a:solidFill>
              </a:rPr>
              <a:t>) = </a:t>
            </a:r>
            <a:r>
              <a:rPr lang="en-US" sz="2000" dirty="0">
                <a:solidFill>
                  <a:srgbClr val="242021"/>
                </a:solidFill>
                <a:sym typeface="Symbol" panose="05050102010706020507" pitchFamily="18" charset="2"/>
              </a:rPr>
              <a:t> </a:t>
            </a:r>
            <a:r>
              <a:rPr lang="en-US" sz="2000" dirty="0">
                <a:solidFill>
                  <a:srgbClr val="242021"/>
                </a:solidFill>
              </a:rPr>
              <a:t>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30°) A = 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30°</a:t>
            </a:r>
            <a:r>
              <a:rPr lang="en-US" sz="2000" dirty="0">
                <a:solidFill>
                  <a:srgbClr val="242021"/>
                </a:solidFill>
                <a:sym typeface="Symbol" panose="05050102010706020507" pitchFamily="18" charset="2"/>
              </a:rPr>
              <a:t> +</a:t>
            </a:r>
            <a:r>
              <a:rPr lang="en-US" sz="2000" dirty="0">
                <a:solidFill>
                  <a:srgbClr val="242021"/>
                </a:solidFill>
              </a:rPr>
              <a:t> 180°) A = sin(</a:t>
            </a:r>
            <a:r>
              <a:rPr lang="en-US" sz="2000" i="1" dirty="0">
                <a:latin typeface="Times New Roman" pitchFamily="18" charset="0"/>
                <a:cs typeface="Times New Roman" pitchFamily="18" charset="0"/>
                <a:sym typeface="Symbol" panose="05050102010706020507" pitchFamily="18" charset="2"/>
              </a:rPr>
              <a:t></a:t>
            </a:r>
            <a:r>
              <a:rPr lang="en-US" sz="2000" i="1" dirty="0">
                <a:solidFill>
                  <a:srgbClr val="242021"/>
                </a:solidFill>
              </a:rPr>
              <a:t>t </a:t>
            </a:r>
            <a:r>
              <a:rPr lang="en-US" sz="2000" dirty="0">
                <a:solidFill>
                  <a:srgbClr val="242021"/>
                </a:solidFill>
                <a:sym typeface="Symbol" panose="05050102010706020507" pitchFamily="18" charset="2"/>
              </a:rPr>
              <a:t>+</a:t>
            </a:r>
            <a:r>
              <a:rPr lang="en-US" sz="2000" dirty="0">
                <a:solidFill>
                  <a:srgbClr val="242021"/>
                </a:solidFill>
              </a:rPr>
              <a:t> 210°) A</a:t>
            </a:r>
            <a:endParaRPr lang="en-US" sz="2000" b="1" dirty="0"/>
          </a:p>
        </p:txBody>
      </p:sp>
      <p:sp>
        <p:nvSpPr>
          <p:cNvPr id="22" name="TextBox 21">
            <a:extLst>
              <a:ext uri="{FF2B5EF4-FFF2-40B4-BE49-F238E27FC236}">
                <a16:creationId xmlns:a16="http://schemas.microsoft.com/office/drawing/2014/main" id="{A4ED207D-2AA8-4702-9E6F-DF0435F37C89}"/>
              </a:ext>
            </a:extLst>
          </p:cNvPr>
          <p:cNvSpPr txBox="1"/>
          <p:nvPr/>
        </p:nvSpPr>
        <p:spPr>
          <a:xfrm>
            <a:off x="2191253" y="4598204"/>
            <a:ext cx="6463856"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a:t>
            </a:r>
            <a:r>
              <a:rPr lang="en-US" sz="2000" b="0" i="0" dirty="0">
                <a:solidFill>
                  <a:srgbClr val="242021"/>
                </a:solidFill>
                <a:effectLst/>
              </a:rPr>
              <a:t>) Angle Difference </a:t>
            </a:r>
            <a:r>
              <a:rPr lang="en-US" sz="2000" dirty="0">
                <a:solidFill>
                  <a:srgbClr val="242021"/>
                </a:solidFill>
              </a:rPr>
              <a:t>= (10°) </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a:t>
            </a:r>
            <a:r>
              <a:rPr lang="en-US" sz="2000" dirty="0">
                <a:solidFill>
                  <a:srgbClr val="242021"/>
                </a:solidFill>
              </a:rPr>
              <a:t>(</a:t>
            </a:r>
            <a:r>
              <a:rPr lang="en-US" sz="2000" dirty="0">
                <a:latin typeface="Times New Roman" pitchFamily="18" charset="0"/>
                <a:cs typeface="Times New Roman" pitchFamily="18" charset="0"/>
                <a:sym typeface="Symbol" panose="05050102010706020507" pitchFamily="18" charset="2"/>
              </a:rPr>
              <a:t>+</a:t>
            </a:r>
            <a:r>
              <a:rPr lang="en-US" sz="2000" dirty="0">
                <a:solidFill>
                  <a:srgbClr val="242021"/>
                </a:solidFill>
              </a:rPr>
              <a:t>210°) </a:t>
            </a:r>
            <a:r>
              <a:rPr lang="en-US" sz="2000" b="0" i="0" dirty="0">
                <a:solidFill>
                  <a:srgbClr val="242021"/>
                </a:solidFill>
                <a:effectLst/>
              </a:rPr>
              <a:t>= </a:t>
            </a:r>
            <a:r>
              <a:rPr lang="en-US" sz="2000" dirty="0">
                <a:latin typeface="Times New Roman" pitchFamily="18" charset="0"/>
                <a:cs typeface="Times New Roman" pitchFamily="18" charset="0"/>
                <a:sym typeface="Symbol" panose="05050102010706020507" pitchFamily="18" charset="2"/>
              </a:rPr>
              <a:t> </a:t>
            </a:r>
            <a:r>
              <a:rPr lang="en-US" sz="2000" b="0" i="0" dirty="0">
                <a:solidFill>
                  <a:srgbClr val="242021"/>
                </a:solidFill>
                <a:effectLst/>
              </a:rPr>
              <a:t>200°</a:t>
            </a:r>
            <a:endParaRPr lang="en-US" sz="1800" b="0" i="0" dirty="0">
              <a:solidFill>
                <a:srgbClr val="242021"/>
              </a:solidFill>
              <a:effectLst/>
              <a:sym typeface="Symbol" panose="05050102010706020507" pitchFamily="18" charset="2"/>
            </a:endParaRPr>
          </a:p>
          <a:p>
            <a:pPr algn="just"/>
            <a:r>
              <a:rPr lang="en-US" sz="2000" b="0" i="0" dirty="0">
                <a:solidFill>
                  <a:srgbClr val="242021"/>
                </a:solidFill>
                <a:effectLst/>
              </a:rPr>
              <a:t>    Phase Difference = </a:t>
            </a:r>
            <a:r>
              <a:rPr lang="en-US" sz="2000" b="0" i="0" dirty="0">
                <a:solidFill>
                  <a:srgbClr val="242021"/>
                </a:solidFill>
                <a:effectLst/>
                <a:sym typeface="Symbol" panose="05050102010706020507" pitchFamily="18" charset="2"/>
              </a:rPr>
              <a:t></a:t>
            </a:r>
            <a:r>
              <a:rPr lang="en-US" sz="2000" dirty="0">
                <a:latin typeface="Times New Roman" pitchFamily="18" charset="0"/>
                <a:cs typeface="Times New Roman" pitchFamily="18" charset="0"/>
                <a:sym typeface="Symbol" panose="05050102010706020507" pitchFamily="18" charset="2"/>
              </a:rPr>
              <a:t></a:t>
            </a:r>
            <a:r>
              <a:rPr lang="en-US" sz="2000" b="0" i="0" dirty="0">
                <a:solidFill>
                  <a:srgbClr val="242021"/>
                </a:solidFill>
                <a:effectLst/>
              </a:rPr>
              <a:t> 200°</a:t>
            </a:r>
            <a:r>
              <a:rPr lang="en-US" sz="2000" b="0" i="0" dirty="0">
                <a:solidFill>
                  <a:srgbClr val="242021"/>
                </a:solidFill>
                <a:effectLst/>
                <a:sym typeface="Symbol" panose="05050102010706020507" pitchFamily="18" charset="2"/>
              </a:rPr>
              <a:t></a:t>
            </a:r>
            <a:r>
              <a:rPr lang="en-US" sz="2000" b="0" i="0" dirty="0">
                <a:solidFill>
                  <a:srgbClr val="242021"/>
                </a:solidFill>
                <a:effectLst/>
              </a:rPr>
              <a:t> =</a:t>
            </a:r>
            <a:r>
              <a:rPr lang="en-US" sz="2000" b="0" i="0" dirty="0">
                <a:solidFill>
                  <a:srgbClr val="242021"/>
                </a:solidFill>
                <a:effectLst/>
                <a:sym typeface="Symbol" panose="05050102010706020507" pitchFamily="18" charset="2"/>
              </a:rPr>
              <a:t> </a:t>
            </a:r>
            <a:r>
              <a:rPr lang="en-US" sz="2000" b="1" i="0" dirty="0">
                <a:solidFill>
                  <a:srgbClr val="242021"/>
                </a:solidFill>
                <a:effectLst/>
              </a:rPr>
              <a:t>200°</a:t>
            </a:r>
            <a:endParaRPr lang="en-US" sz="2000" b="1" dirty="0"/>
          </a:p>
        </p:txBody>
      </p:sp>
      <p:sp>
        <p:nvSpPr>
          <p:cNvPr id="26" name="TextBox 25">
            <a:extLst>
              <a:ext uri="{FF2B5EF4-FFF2-40B4-BE49-F238E27FC236}">
                <a16:creationId xmlns:a16="http://schemas.microsoft.com/office/drawing/2014/main" id="{0F220976-6E6E-4022-B6B9-AEE38D2D8842}"/>
              </a:ext>
            </a:extLst>
          </p:cNvPr>
          <p:cNvSpPr txBox="1"/>
          <p:nvPr/>
        </p:nvSpPr>
        <p:spPr>
          <a:xfrm>
            <a:off x="2120604" y="5412418"/>
            <a:ext cx="6110116" cy="707886"/>
          </a:xfrm>
          <a:prstGeom prst="rect">
            <a:avLst/>
          </a:prstGeom>
          <a:noFill/>
        </p:spPr>
        <p:txBody>
          <a:bodyPr wrap="square">
            <a:spAutoFit/>
          </a:bodyPr>
          <a:lstStyle/>
          <a:p>
            <a:pPr algn="just"/>
            <a:r>
              <a:rPr lang="en-US" sz="2000" b="0" i="0" dirty="0">
                <a:solidFill>
                  <a:srgbClr val="242021"/>
                </a:solidFill>
                <a:effectLst/>
              </a:rPr>
              <a:t>(</a:t>
            </a:r>
            <a:r>
              <a:rPr lang="en-US" sz="2000" b="1" i="1" dirty="0">
                <a:solidFill>
                  <a:srgbClr val="242021"/>
                </a:solidFill>
                <a:effectLst/>
              </a:rPr>
              <a:t>ii</a:t>
            </a:r>
            <a:r>
              <a:rPr lang="en-US" sz="2000" b="0" i="0" dirty="0">
                <a:solidFill>
                  <a:srgbClr val="242021"/>
                </a:solidFill>
                <a:effectLst/>
              </a:rPr>
              <a:t>) Angle Difference &lt; 0°; So, </a:t>
            </a:r>
          </a:p>
          <a:p>
            <a:pPr algn="just"/>
            <a:r>
              <a:rPr lang="en-US" sz="2000" b="0" i="1" dirty="0">
                <a:solidFill>
                  <a:srgbClr val="242021"/>
                </a:solidFill>
                <a:effectLst/>
              </a:rPr>
              <a:t>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lags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200</a:t>
            </a:r>
            <a:r>
              <a:rPr lang="en-US" sz="2000" b="1" i="0" baseline="30000" dirty="0">
                <a:solidFill>
                  <a:srgbClr val="242021"/>
                </a:solidFill>
                <a:effectLst/>
              </a:rPr>
              <a:t>o</a:t>
            </a:r>
            <a:r>
              <a:rPr lang="en-US" sz="2000" b="1" i="0" dirty="0">
                <a:solidFill>
                  <a:srgbClr val="242021"/>
                </a:solidFill>
                <a:effectLst/>
              </a:rPr>
              <a:t>, or </a:t>
            </a:r>
            <a:r>
              <a:rPr lang="en-US" sz="2000" b="1" i="1" dirty="0">
                <a:solidFill>
                  <a:srgbClr val="242021"/>
                </a:solidFill>
                <a:effectLst/>
              </a:rPr>
              <a:t>i</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leads </a:t>
            </a:r>
            <a:r>
              <a:rPr lang="en-US" sz="2000" b="1" i="1" dirty="0">
                <a:solidFill>
                  <a:srgbClr val="242021"/>
                </a:solidFill>
                <a:effectLst/>
              </a:rPr>
              <a:t>v</a:t>
            </a:r>
            <a:r>
              <a:rPr lang="en-US" sz="2000" b="1" i="0" dirty="0">
                <a:solidFill>
                  <a:srgbClr val="242021"/>
                </a:solidFill>
                <a:effectLst/>
              </a:rPr>
              <a:t>(</a:t>
            </a:r>
            <a:r>
              <a:rPr lang="en-US" sz="2000" b="1" i="1" dirty="0">
                <a:solidFill>
                  <a:srgbClr val="242021"/>
                </a:solidFill>
                <a:effectLst/>
              </a:rPr>
              <a:t>t</a:t>
            </a:r>
            <a:r>
              <a:rPr lang="en-US" sz="2000" b="1" i="0" dirty="0">
                <a:solidFill>
                  <a:srgbClr val="242021"/>
                </a:solidFill>
                <a:effectLst/>
              </a:rPr>
              <a:t>) by 200</a:t>
            </a:r>
            <a:r>
              <a:rPr lang="en-US" sz="2000" b="1" i="0" baseline="30000" dirty="0">
                <a:solidFill>
                  <a:srgbClr val="242021"/>
                </a:solidFill>
                <a:effectLst/>
              </a:rPr>
              <a:t>o</a:t>
            </a:r>
            <a:endParaRPr lang="en-US" sz="2000" b="1" i="0" dirty="0">
              <a:solidFill>
                <a:srgbClr val="242021"/>
              </a:solidFill>
              <a:effectLst/>
            </a:endParaRPr>
          </a:p>
        </p:txBody>
      </p:sp>
      <p:sp>
        <p:nvSpPr>
          <p:cNvPr id="13" name="TextBox 12">
            <a:extLst>
              <a:ext uri="{FF2B5EF4-FFF2-40B4-BE49-F238E27FC236}">
                <a16:creationId xmlns:a16="http://schemas.microsoft.com/office/drawing/2014/main" id="{7419D111-53F7-4695-91FA-370ADA1DEA34}"/>
              </a:ext>
            </a:extLst>
          </p:cNvPr>
          <p:cNvSpPr txBox="1"/>
          <p:nvPr/>
        </p:nvSpPr>
        <p:spPr>
          <a:xfrm>
            <a:off x="7251796" y="5029304"/>
            <a:ext cx="4448175" cy="461665"/>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400" b="1" i="0" dirty="0">
                <a:solidFill>
                  <a:srgbClr val="FF0066"/>
                </a:solidFill>
                <a:effectLst/>
              </a:rPr>
              <a:t>Practice </a:t>
            </a:r>
            <a:r>
              <a:rPr lang="en-US" sz="2400" b="1" i="0" dirty="0">
                <a:solidFill>
                  <a:srgbClr val="0000CC"/>
                </a:solidFill>
                <a:effectLst/>
              </a:rPr>
              <a:t>Problem 29 ~ 33 [P583]</a:t>
            </a:r>
            <a:endParaRPr lang="en-US" sz="2400" b="0" i="0" dirty="0">
              <a:solidFill>
                <a:srgbClr val="0000CC"/>
              </a:solidFill>
              <a:effectLst/>
            </a:endParaRPr>
          </a:p>
        </p:txBody>
      </p:sp>
    </p:spTree>
    <p:extLst>
      <p:ext uri="{BB962C8B-B14F-4D97-AF65-F5344CB8AC3E}">
        <p14:creationId xmlns:p14="http://schemas.microsoft.com/office/powerpoint/2010/main" val="9746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33" grpId="0"/>
      <p:bldP spid="20" grpId="0"/>
      <p:bldP spid="18" grpId="0"/>
      <p:bldP spid="21" grpId="0"/>
      <p:bldP spid="22" grpId="0"/>
      <p:bldP spid="26"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a:t>
            </a:fld>
            <a:endParaRPr lang="en-US" sz="2000" b="1" dirty="0">
              <a:solidFill>
                <a:schemeClr val="bg1"/>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88B02DB0-4BF0-49C3-BCC8-8C1880DFEE7B}"/>
              </a:ext>
            </a:extLst>
          </p:cNvPr>
          <p:cNvSpPr/>
          <p:nvPr/>
        </p:nvSpPr>
        <p:spPr>
          <a:xfrm>
            <a:off x="4553963" y="151257"/>
            <a:ext cx="2826887"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Waveforms</a:t>
            </a:r>
          </a:p>
        </p:txBody>
      </p:sp>
      <p:sp>
        <p:nvSpPr>
          <p:cNvPr id="4" name="TextBox 3">
            <a:extLst>
              <a:ext uri="{FF2B5EF4-FFF2-40B4-BE49-F238E27FC236}">
                <a16:creationId xmlns:a16="http://schemas.microsoft.com/office/drawing/2014/main" id="{9959F99B-9FE3-435B-98DE-AA6FEC12801C}"/>
              </a:ext>
            </a:extLst>
          </p:cNvPr>
          <p:cNvSpPr txBox="1"/>
          <p:nvPr/>
        </p:nvSpPr>
        <p:spPr>
          <a:xfrm>
            <a:off x="434535" y="651394"/>
            <a:ext cx="5660037" cy="1384995"/>
          </a:xfrm>
          <a:prstGeom prst="rect">
            <a:avLst/>
          </a:prstGeom>
          <a:noFill/>
        </p:spPr>
        <p:txBody>
          <a:bodyPr wrap="square" rtlCol="0">
            <a:spAutoFit/>
          </a:bodyPr>
          <a:lstStyle/>
          <a:p>
            <a:pPr algn="just"/>
            <a:r>
              <a:rPr lang="en-US" sz="2000" b="1" dirty="0">
                <a:solidFill>
                  <a:srgbClr val="FF0000"/>
                </a:solidFill>
              </a:rPr>
              <a:t>Waveform</a:t>
            </a:r>
            <a:r>
              <a:rPr lang="en-US" sz="2000" b="1" dirty="0"/>
              <a:t>: </a:t>
            </a:r>
            <a:r>
              <a:rPr lang="en-US" sz="2000" dirty="0"/>
              <a:t>The path traced by a quantity, such as the voltage, current etc. as a function of some variable such as time (as above), position, degrees, radians, temperature, and so on</a:t>
            </a:r>
            <a:r>
              <a:rPr lang="en-US" sz="2400" dirty="0"/>
              <a:t>.</a:t>
            </a:r>
            <a:endParaRPr lang="en-US" sz="2000" dirty="0"/>
          </a:p>
        </p:txBody>
      </p:sp>
      <p:pic>
        <p:nvPicPr>
          <p:cNvPr id="9" name="Picture 8">
            <a:extLst>
              <a:ext uri="{FF2B5EF4-FFF2-40B4-BE49-F238E27FC236}">
                <a16:creationId xmlns:a16="http://schemas.microsoft.com/office/drawing/2014/main" id="{D85EF0F2-59B1-4522-AB2B-324A244158D5}"/>
              </a:ext>
            </a:extLst>
          </p:cNvPr>
          <p:cNvPicPr>
            <a:picLocks noChangeAspect="1"/>
          </p:cNvPicPr>
          <p:nvPr/>
        </p:nvPicPr>
        <p:blipFill>
          <a:blip r:embed="rId2"/>
          <a:stretch>
            <a:fillRect/>
          </a:stretch>
        </p:blipFill>
        <p:spPr>
          <a:xfrm>
            <a:off x="231748" y="2036388"/>
            <a:ext cx="5838825" cy="2030703"/>
          </a:xfrm>
          <a:prstGeom prst="rect">
            <a:avLst/>
          </a:prstGeom>
        </p:spPr>
      </p:pic>
      <p:grpSp>
        <p:nvGrpSpPr>
          <p:cNvPr id="52" name="Group 51">
            <a:extLst>
              <a:ext uri="{FF2B5EF4-FFF2-40B4-BE49-F238E27FC236}">
                <a16:creationId xmlns:a16="http://schemas.microsoft.com/office/drawing/2014/main" id="{B9E3B767-7692-42A8-ABEF-240372F3D12F}"/>
              </a:ext>
            </a:extLst>
          </p:cNvPr>
          <p:cNvGrpSpPr/>
          <p:nvPr/>
        </p:nvGrpSpPr>
        <p:grpSpPr>
          <a:xfrm>
            <a:off x="231748" y="4019406"/>
            <a:ext cx="5805275" cy="2306594"/>
            <a:chOff x="231748" y="4019406"/>
            <a:chExt cx="5805275" cy="2306594"/>
          </a:xfrm>
        </p:grpSpPr>
        <p:sp>
          <p:nvSpPr>
            <p:cNvPr id="17" name="TextBox 16">
              <a:extLst>
                <a:ext uri="{FF2B5EF4-FFF2-40B4-BE49-F238E27FC236}">
                  <a16:creationId xmlns:a16="http://schemas.microsoft.com/office/drawing/2014/main" id="{55732ACE-5B6C-4BA2-BF2E-3E6380E466A2}"/>
                </a:ext>
              </a:extLst>
            </p:cNvPr>
            <p:cNvSpPr txBox="1"/>
            <p:nvPr/>
          </p:nvSpPr>
          <p:spPr>
            <a:xfrm>
              <a:off x="562711" y="4019406"/>
              <a:ext cx="4913320" cy="369332"/>
            </a:xfrm>
            <a:prstGeom prst="rect">
              <a:avLst/>
            </a:prstGeom>
            <a:noFill/>
          </p:spPr>
          <p:txBody>
            <a:bodyPr wrap="square" rtlCol="0">
              <a:spAutoFit/>
            </a:bodyPr>
            <a:lstStyle/>
            <a:p>
              <a:pPr algn="just"/>
              <a:r>
                <a:rPr lang="en-US" b="1" dirty="0">
                  <a:solidFill>
                    <a:srgbClr val="FF0000"/>
                  </a:solidFill>
                </a:rPr>
                <a:t>(1) Waveform </a:t>
              </a:r>
              <a:r>
                <a:rPr lang="en-US" sz="1800" b="1" dirty="0">
                  <a:solidFill>
                    <a:srgbClr val="FF0000"/>
                  </a:solidFill>
                </a:rPr>
                <a:t>Based on the Following Sine Rule</a:t>
              </a:r>
              <a:endParaRPr lang="en-US" dirty="0">
                <a:solidFill>
                  <a:srgbClr val="FF0000"/>
                </a:solidFill>
              </a:endParaRPr>
            </a:p>
          </p:txBody>
        </p:sp>
        <p:grpSp>
          <p:nvGrpSpPr>
            <p:cNvPr id="23" name="Group 22">
              <a:extLst>
                <a:ext uri="{FF2B5EF4-FFF2-40B4-BE49-F238E27FC236}">
                  <a16:creationId xmlns:a16="http://schemas.microsoft.com/office/drawing/2014/main" id="{411FD58C-51A5-4CFC-A838-539F3F51407C}"/>
                </a:ext>
              </a:extLst>
            </p:cNvPr>
            <p:cNvGrpSpPr/>
            <p:nvPr/>
          </p:nvGrpSpPr>
          <p:grpSpPr>
            <a:xfrm>
              <a:off x="231748" y="4495260"/>
              <a:ext cx="1819275" cy="1691363"/>
              <a:chOff x="569373" y="4495260"/>
              <a:chExt cx="1819275" cy="1691363"/>
            </a:xfrm>
          </p:grpSpPr>
          <p:pic>
            <p:nvPicPr>
              <p:cNvPr id="11" name="Picture 10">
                <a:extLst>
                  <a:ext uri="{FF2B5EF4-FFF2-40B4-BE49-F238E27FC236}">
                    <a16:creationId xmlns:a16="http://schemas.microsoft.com/office/drawing/2014/main" id="{17ED42C1-316D-4D49-AEC8-89A41A719276}"/>
                  </a:ext>
                </a:extLst>
              </p:cNvPr>
              <p:cNvPicPr>
                <a:picLocks noChangeAspect="1"/>
              </p:cNvPicPr>
              <p:nvPr/>
            </p:nvPicPr>
            <p:blipFill>
              <a:blip r:embed="rId3"/>
              <a:stretch>
                <a:fillRect/>
              </a:stretch>
            </p:blipFill>
            <p:spPr>
              <a:xfrm>
                <a:off x="569373" y="4495260"/>
                <a:ext cx="1819275" cy="1400175"/>
              </a:xfrm>
              <a:prstGeom prst="rect">
                <a:avLst/>
              </a:prstGeom>
            </p:spPr>
          </p:pic>
          <p:sp>
            <p:nvSpPr>
              <p:cNvPr id="21" name="TextBox 20">
                <a:extLst>
                  <a:ext uri="{FF2B5EF4-FFF2-40B4-BE49-F238E27FC236}">
                    <a16:creationId xmlns:a16="http://schemas.microsoft.com/office/drawing/2014/main" id="{71BE4083-039C-4655-AA10-B60EDB207F02}"/>
                  </a:ext>
                </a:extLst>
              </p:cNvPr>
              <p:cNvSpPr txBox="1"/>
              <p:nvPr/>
            </p:nvSpPr>
            <p:spPr>
              <a:xfrm>
                <a:off x="720167" y="5817291"/>
                <a:ext cx="1249528" cy="369332"/>
              </a:xfrm>
              <a:prstGeom prst="rect">
                <a:avLst/>
              </a:prstGeom>
              <a:noFill/>
            </p:spPr>
            <p:txBody>
              <a:bodyPr wrap="square" rtlCol="0">
                <a:spAutoFit/>
              </a:bodyPr>
              <a:lstStyle/>
              <a:p>
                <a:pPr algn="ctr"/>
                <a:r>
                  <a:rPr lang="en-US" b="1" dirty="0"/>
                  <a:t>Sinusoidal</a:t>
                </a:r>
                <a:endParaRPr lang="en-US" dirty="0"/>
              </a:p>
            </p:txBody>
          </p:sp>
        </p:grpSp>
        <p:grpSp>
          <p:nvGrpSpPr>
            <p:cNvPr id="24" name="Group 23">
              <a:extLst>
                <a:ext uri="{FF2B5EF4-FFF2-40B4-BE49-F238E27FC236}">
                  <a16:creationId xmlns:a16="http://schemas.microsoft.com/office/drawing/2014/main" id="{4D8A2016-6B8E-4EAD-A365-2784A67DD8E8}"/>
                </a:ext>
              </a:extLst>
            </p:cNvPr>
            <p:cNvGrpSpPr/>
            <p:nvPr/>
          </p:nvGrpSpPr>
          <p:grpSpPr>
            <a:xfrm>
              <a:off x="2274648" y="4442193"/>
              <a:ext cx="3762375" cy="1883807"/>
              <a:chOff x="3116943" y="4380960"/>
              <a:chExt cx="3762375" cy="1883807"/>
            </a:xfrm>
          </p:grpSpPr>
          <p:pic>
            <p:nvPicPr>
              <p:cNvPr id="20" name="Picture 19">
                <a:extLst>
                  <a:ext uri="{FF2B5EF4-FFF2-40B4-BE49-F238E27FC236}">
                    <a16:creationId xmlns:a16="http://schemas.microsoft.com/office/drawing/2014/main" id="{7AC1DF1D-42C3-44D1-9639-090BA7CA9E45}"/>
                  </a:ext>
                </a:extLst>
              </p:cNvPr>
              <p:cNvPicPr>
                <a:picLocks noChangeAspect="1"/>
              </p:cNvPicPr>
              <p:nvPr/>
            </p:nvPicPr>
            <p:blipFill>
              <a:blip r:embed="rId4"/>
              <a:stretch>
                <a:fillRect/>
              </a:stretch>
            </p:blipFill>
            <p:spPr>
              <a:xfrm>
                <a:off x="3116943" y="4380960"/>
                <a:ext cx="3762375" cy="1514475"/>
              </a:xfrm>
              <a:prstGeom prst="rect">
                <a:avLst/>
              </a:prstGeom>
            </p:spPr>
          </p:pic>
          <p:sp>
            <p:nvSpPr>
              <p:cNvPr id="22" name="TextBox 21">
                <a:extLst>
                  <a:ext uri="{FF2B5EF4-FFF2-40B4-BE49-F238E27FC236}">
                    <a16:creationId xmlns:a16="http://schemas.microsoft.com/office/drawing/2014/main" id="{8649B9B9-85EA-4845-B034-51D2CEC7F346}"/>
                  </a:ext>
                </a:extLst>
              </p:cNvPr>
              <p:cNvSpPr txBox="1"/>
              <p:nvPr/>
            </p:nvSpPr>
            <p:spPr>
              <a:xfrm>
                <a:off x="4150338" y="5895435"/>
                <a:ext cx="1945661" cy="369332"/>
              </a:xfrm>
              <a:prstGeom prst="rect">
                <a:avLst/>
              </a:prstGeom>
              <a:noFill/>
            </p:spPr>
            <p:txBody>
              <a:bodyPr wrap="square" rtlCol="0">
                <a:spAutoFit/>
              </a:bodyPr>
              <a:lstStyle/>
              <a:p>
                <a:pPr algn="ctr"/>
                <a:r>
                  <a:rPr lang="en-US" b="1" dirty="0"/>
                  <a:t>Non-sinusoidal</a:t>
                </a:r>
                <a:endParaRPr lang="en-US" dirty="0"/>
              </a:p>
            </p:txBody>
          </p:sp>
        </p:grpSp>
      </p:grpSp>
      <p:cxnSp>
        <p:nvCxnSpPr>
          <p:cNvPr id="26" name="Straight Connector 25">
            <a:extLst>
              <a:ext uri="{FF2B5EF4-FFF2-40B4-BE49-F238E27FC236}">
                <a16:creationId xmlns:a16="http://schemas.microsoft.com/office/drawing/2014/main" id="{D404201E-CB93-4BF7-B8A8-653CE724A151}"/>
              </a:ext>
            </a:extLst>
          </p:cNvPr>
          <p:cNvCxnSpPr/>
          <p:nvPr/>
        </p:nvCxnSpPr>
        <p:spPr>
          <a:xfrm>
            <a:off x="6154978" y="651394"/>
            <a:ext cx="0" cy="5801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608FD0AE-D4D2-4864-9385-2C930B4C3E03}"/>
              </a:ext>
            </a:extLst>
          </p:cNvPr>
          <p:cNvGrpSpPr/>
          <p:nvPr/>
        </p:nvGrpSpPr>
        <p:grpSpPr>
          <a:xfrm>
            <a:off x="6370387" y="595564"/>
            <a:ext cx="5387078" cy="2073886"/>
            <a:chOff x="6370387" y="595564"/>
            <a:chExt cx="5387078" cy="2073886"/>
          </a:xfrm>
        </p:grpSpPr>
        <p:grpSp>
          <p:nvGrpSpPr>
            <p:cNvPr id="42" name="Group 41">
              <a:extLst>
                <a:ext uri="{FF2B5EF4-FFF2-40B4-BE49-F238E27FC236}">
                  <a16:creationId xmlns:a16="http://schemas.microsoft.com/office/drawing/2014/main" id="{5399C8C3-2BE0-428E-98F2-7B9F83DA1F4F}"/>
                </a:ext>
              </a:extLst>
            </p:cNvPr>
            <p:cNvGrpSpPr/>
            <p:nvPr/>
          </p:nvGrpSpPr>
          <p:grpSpPr>
            <a:xfrm>
              <a:off x="6370387" y="918519"/>
              <a:ext cx="5387078" cy="1750931"/>
              <a:chOff x="6370387" y="918519"/>
              <a:chExt cx="5387078" cy="1750931"/>
            </a:xfrm>
          </p:grpSpPr>
          <p:pic>
            <p:nvPicPr>
              <p:cNvPr id="31" name="Picture 30">
                <a:extLst>
                  <a:ext uri="{FF2B5EF4-FFF2-40B4-BE49-F238E27FC236}">
                    <a16:creationId xmlns:a16="http://schemas.microsoft.com/office/drawing/2014/main" id="{B0D95348-1B6B-4CC0-8B45-BDEBCB3249C9}"/>
                  </a:ext>
                </a:extLst>
              </p:cNvPr>
              <p:cNvPicPr>
                <a:picLocks noChangeAspect="1"/>
              </p:cNvPicPr>
              <p:nvPr/>
            </p:nvPicPr>
            <p:blipFill>
              <a:blip r:embed="rId5"/>
              <a:stretch>
                <a:fillRect/>
              </a:stretch>
            </p:blipFill>
            <p:spPr>
              <a:xfrm>
                <a:off x="6370387" y="918519"/>
                <a:ext cx="5387078" cy="1554480"/>
              </a:xfrm>
              <a:prstGeom prst="rect">
                <a:avLst/>
              </a:prstGeom>
            </p:spPr>
          </p:pic>
          <p:sp>
            <p:nvSpPr>
              <p:cNvPr id="36" name="TextBox 35">
                <a:extLst>
                  <a:ext uri="{FF2B5EF4-FFF2-40B4-BE49-F238E27FC236}">
                    <a16:creationId xmlns:a16="http://schemas.microsoft.com/office/drawing/2014/main" id="{EE5E7445-740C-4D5E-9E93-35D06C01BF31}"/>
                  </a:ext>
                </a:extLst>
              </p:cNvPr>
              <p:cNvSpPr txBox="1"/>
              <p:nvPr/>
            </p:nvSpPr>
            <p:spPr>
              <a:xfrm>
                <a:off x="6581846" y="2109880"/>
                <a:ext cx="1760437" cy="369332"/>
              </a:xfrm>
              <a:prstGeom prst="rect">
                <a:avLst/>
              </a:prstGeom>
              <a:noFill/>
            </p:spPr>
            <p:txBody>
              <a:bodyPr wrap="square" rtlCol="0">
                <a:spAutoFit/>
              </a:bodyPr>
              <a:lstStyle/>
              <a:p>
                <a:pPr algn="ctr"/>
                <a:r>
                  <a:rPr lang="en-US" b="1" dirty="0"/>
                  <a:t>Unidirectional</a:t>
                </a:r>
                <a:endParaRPr lang="en-US" dirty="0"/>
              </a:p>
            </p:txBody>
          </p:sp>
          <p:sp>
            <p:nvSpPr>
              <p:cNvPr id="37" name="TextBox 36">
                <a:extLst>
                  <a:ext uri="{FF2B5EF4-FFF2-40B4-BE49-F238E27FC236}">
                    <a16:creationId xmlns:a16="http://schemas.microsoft.com/office/drawing/2014/main" id="{D71B6FFA-C9FA-4BAA-B880-3DF39DCAED8A}"/>
                  </a:ext>
                </a:extLst>
              </p:cNvPr>
              <p:cNvSpPr txBox="1"/>
              <p:nvPr/>
            </p:nvSpPr>
            <p:spPr>
              <a:xfrm>
                <a:off x="9699533" y="2300118"/>
                <a:ext cx="1760437" cy="369332"/>
              </a:xfrm>
              <a:prstGeom prst="rect">
                <a:avLst/>
              </a:prstGeom>
              <a:noFill/>
            </p:spPr>
            <p:txBody>
              <a:bodyPr wrap="square" rtlCol="0">
                <a:spAutoFit/>
              </a:bodyPr>
              <a:lstStyle/>
              <a:p>
                <a:pPr algn="ctr"/>
                <a:r>
                  <a:rPr lang="en-US" b="1" dirty="0"/>
                  <a:t>Bidirectional</a:t>
                </a:r>
                <a:endParaRPr lang="en-US" dirty="0"/>
              </a:p>
            </p:txBody>
          </p:sp>
        </p:grpSp>
        <p:sp>
          <p:nvSpPr>
            <p:cNvPr id="45" name="TextBox 44">
              <a:extLst>
                <a:ext uri="{FF2B5EF4-FFF2-40B4-BE49-F238E27FC236}">
                  <a16:creationId xmlns:a16="http://schemas.microsoft.com/office/drawing/2014/main" id="{72ED748A-7190-45DF-8E6C-A5C99EE45D5F}"/>
                </a:ext>
              </a:extLst>
            </p:cNvPr>
            <p:cNvSpPr txBox="1"/>
            <p:nvPr/>
          </p:nvSpPr>
          <p:spPr>
            <a:xfrm>
              <a:off x="6377786" y="595564"/>
              <a:ext cx="5082183" cy="369332"/>
            </a:xfrm>
            <a:prstGeom prst="rect">
              <a:avLst/>
            </a:prstGeom>
            <a:noFill/>
          </p:spPr>
          <p:txBody>
            <a:bodyPr wrap="square" rtlCol="0">
              <a:spAutoFit/>
            </a:bodyPr>
            <a:lstStyle/>
            <a:p>
              <a:pPr algn="just"/>
              <a:r>
                <a:rPr lang="en-US" b="1" dirty="0">
                  <a:solidFill>
                    <a:srgbClr val="FF0000"/>
                  </a:solidFill>
                </a:rPr>
                <a:t>(2) Waveform </a:t>
              </a:r>
              <a:r>
                <a:rPr lang="en-US" sz="1800" b="1" dirty="0">
                  <a:solidFill>
                    <a:srgbClr val="FF0000"/>
                  </a:solidFill>
                </a:rPr>
                <a:t>Based on Direction of Propagation</a:t>
              </a:r>
              <a:endParaRPr lang="en-US" dirty="0">
                <a:solidFill>
                  <a:srgbClr val="FF0000"/>
                </a:solidFill>
              </a:endParaRPr>
            </a:p>
          </p:txBody>
        </p:sp>
      </p:grpSp>
      <p:grpSp>
        <p:nvGrpSpPr>
          <p:cNvPr id="48" name="Group 47">
            <a:extLst>
              <a:ext uri="{FF2B5EF4-FFF2-40B4-BE49-F238E27FC236}">
                <a16:creationId xmlns:a16="http://schemas.microsoft.com/office/drawing/2014/main" id="{122FD9D0-F596-46B6-A12C-D16647A1338E}"/>
              </a:ext>
            </a:extLst>
          </p:cNvPr>
          <p:cNvGrpSpPr/>
          <p:nvPr/>
        </p:nvGrpSpPr>
        <p:grpSpPr>
          <a:xfrm>
            <a:off x="6370386" y="2590490"/>
            <a:ext cx="5429398" cy="1958037"/>
            <a:chOff x="6370385" y="2630342"/>
            <a:chExt cx="5429398" cy="1958037"/>
          </a:xfrm>
        </p:grpSpPr>
        <p:grpSp>
          <p:nvGrpSpPr>
            <p:cNvPr id="43" name="Group 42">
              <a:extLst>
                <a:ext uri="{FF2B5EF4-FFF2-40B4-BE49-F238E27FC236}">
                  <a16:creationId xmlns:a16="http://schemas.microsoft.com/office/drawing/2014/main" id="{A542FA37-4066-45D8-8907-4ADD3F70CD41}"/>
                </a:ext>
              </a:extLst>
            </p:cNvPr>
            <p:cNvGrpSpPr/>
            <p:nvPr/>
          </p:nvGrpSpPr>
          <p:grpSpPr>
            <a:xfrm>
              <a:off x="6370386" y="2901024"/>
              <a:ext cx="5429397" cy="1687355"/>
              <a:chOff x="6370386" y="2901024"/>
              <a:chExt cx="5429397" cy="1687355"/>
            </a:xfrm>
          </p:grpSpPr>
          <p:pic>
            <p:nvPicPr>
              <p:cNvPr id="34" name="Picture 33">
                <a:extLst>
                  <a:ext uri="{FF2B5EF4-FFF2-40B4-BE49-F238E27FC236}">
                    <a16:creationId xmlns:a16="http://schemas.microsoft.com/office/drawing/2014/main" id="{DD978BB3-24CF-4286-BCB4-D72A5AF203A9}"/>
                  </a:ext>
                </a:extLst>
              </p:cNvPr>
              <p:cNvPicPr>
                <a:picLocks noChangeAspect="1"/>
              </p:cNvPicPr>
              <p:nvPr/>
            </p:nvPicPr>
            <p:blipFill>
              <a:blip r:embed="rId6"/>
              <a:stretch>
                <a:fillRect/>
              </a:stretch>
            </p:blipFill>
            <p:spPr>
              <a:xfrm>
                <a:off x="6370386" y="2901024"/>
                <a:ext cx="5429397" cy="1463040"/>
              </a:xfrm>
              <a:prstGeom prst="rect">
                <a:avLst/>
              </a:prstGeom>
            </p:spPr>
          </p:pic>
          <p:sp>
            <p:nvSpPr>
              <p:cNvPr id="38" name="TextBox 37">
                <a:extLst>
                  <a:ext uri="{FF2B5EF4-FFF2-40B4-BE49-F238E27FC236}">
                    <a16:creationId xmlns:a16="http://schemas.microsoft.com/office/drawing/2014/main" id="{66DF39DC-63F6-420E-9DC7-6524C0039567}"/>
                  </a:ext>
                </a:extLst>
              </p:cNvPr>
              <p:cNvSpPr txBox="1"/>
              <p:nvPr/>
            </p:nvSpPr>
            <p:spPr>
              <a:xfrm>
                <a:off x="6803211" y="4219047"/>
                <a:ext cx="1760437" cy="369332"/>
              </a:xfrm>
              <a:prstGeom prst="rect">
                <a:avLst/>
              </a:prstGeom>
              <a:noFill/>
            </p:spPr>
            <p:txBody>
              <a:bodyPr wrap="square" rtlCol="0">
                <a:spAutoFit/>
              </a:bodyPr>
              <a:lstStyle/>
              <a:p>
                <a:pPr algn="ctr"/>
                <a:r>
                  <a:rPr lang="en-US" b="1" dirty="0"/>
                  <a:t>Periodic</a:t>
                </a:r>
                <a:endParaRPr lang="en-US" dirty="0"/>
              </a:p>
            </p:txBody>
          </p:sp>
          <p:sp>
            <p:nvSpPr>
              <p:cNvPr id="39" name="TextBox 38">
                <a:extLst>
                  <a:ext uri="{FF2B5EF4-FFF2-40B4-BE49-F238E27FC236}">
                    <a16:creationId xmlns:a16="http://schemas.microsoft.com/office/drawing/2014/main" id="{273663FB-F338-4B8E-9F41-9FD5835BF3D6}"/>
                  </a:ext>
                </a:extLst>
              </p:cNvPr>
              <p:cNvSpPr txBox="1"/>
              <p:nvPr/>
            </p:nvSpPr>
            <p:spPr>
              <a:xfrm>
                <a:off x="9699533" y="4019406"/>
                <a:ext cx="1190042" cy="369332"/>
              </a:xfrm>
              <a:prstGeom prst="rect">
                <a:avLst/>
              </a:prstGeom>
              <a:noFill/>
            </p:spPr>
            <p:txBody>
              <a:bodyPr wrap="square" rtlCol="0">
                <a:spAutoFit/>
              </a:bodyPr>
              <a:lstStyle/>
              <a:p>
                <a:pPr algn="ctr"/>
                <a:r>
                  <a:rPr lang="en-US" b="1" dirty="0"/>
                  <a:t>Aperiodic</a:t>
                </a:r>
                <a:endParaRPr lang="en-US" dirty="0"/>
              </a:p>
            </p:txBody>
          </p:sp>
        </p:grpSp>
        <p:sp>
          <p:nvSpPr>
            <p:cNvPr id="47" name="TextBox 46">
              <a:extLst>
                <a:ext uri="{FF2B5EF4-FFF2-40B4-BE49-F238E27FC236}">
                  <a16:creationId xmlns:a16="http://schemas.microsoft.com/office/drawing/2014/main" id="{3AE79616-C651-4BD5-B743-3019258BDD12}"/>
                </a:ext>
              </a:extLst>
            </p:cNvPr>
            <p:cNvSpPr txBox="1"/>
            <p:nvPr/>
          </p:nvSpPr>
          <p:spPr>
            <a:xfrm>
              <a:off x="6370385" y="2630342"/>
              <a:ext cx="3754967" cy="369332"/>
            </a:xfrm>
            <a:prstGeom prst="rect">
              <a:avLst/>
            </a:prstGeom>
            <a:noFill/>
          </p:spPr>
          <p:txBody>
            <a:bodyPr wrap="square" rtlCol="0">
              <a:spAutoFit/>
            </a:bodyPr>
            <a:lstStyle/>
            <a:p>
              <a:pPr algn="just"/>
              <a:r>
                <a:rPr lang="en-US" b="1" dirty="0">
                  <a:solidFill>
                    <a:srgbClr val="FF0000"/>
                  </a:solidFill>
                </a:rPr>
                <a:t>(3) Waveform </a:t>
              </a:r>
              <a:r>
                <a:rPr lang="en-US" sz="1800" b="1" dirty="0">
                  <a:solidFill>
                    <a:srgbClr val="FF0000"/>
                  </a:solidFill>
                </a:rPr>
                <a:t>Based on Periodicity</a:t>
              </a:r>
              <a:endParaRPr lang="en-US" dirty="0">
                <a:solidFill>
                  <a:srgbClr val="FF0000"/>
                </a:solidFill>
              </a:endParaRPr>
            </a:p>
          </p:txBody>
        </p:sp>
      </p:grpSp>
      <p:grpSp>
        <p:nvGrpSpPr>
          <p:cNvPr id="51" name="Group 50">
            <a:extLst>
              <a:ext uri="{FF2B5EF4-FFF2-40B4-BE49-F238E27FC236}">
                <a16:creationId xmlns:a16="http://schemas.microsoft.com/office/drawing/2014/main" id="{950C0A7F-0794-4E91-9536-EB65B3FC227D}"/>
              </a:ext>
            </a:extLst>
          </p:cNvPr>
          <p:cNvGrpSpPr/>
          <p:nvPr/>
        </p:nvGrpSpPr>
        <p:grpSpPr>
          <a:xfrm>
            <a:off x="6162377" y="4495260"/>
            <a:ext cx="5810542" cy="1904770"/>
            <a:chOff x="6162377" y="4495260"/>
            <a:chExt cx="5810542" cy="1904770"/>
          </a:xfrm>
        </p:grpSpPr>
        <p:pic>
          <p:nvPicPr>
            <p:cNvPr id="41" name="Picture 40">
              <a:extLst>
                <a:ext uri="{FF2B5EF4-FFF2-40B4-BE49-F238E27FC236}">
                  <a16:creationId xmlns:a16="http://schemas.microsoft.com/office/drawing/2014/main" id="{E04B2C1C-C5DC-4A1B-B666-C8953E79A9BF}"/>
                </a:ext>
              </a:extLst>
            </p:cNvPr>
            <p:cNvPicPr>
              <a:picLocks noChangeAspect="1"/>
            </p:cNvPicPr>
            <p:nvPr/>
          </p:nvPicPr>
          <p:blipFill>
            <a:blip r:embed="rId7"/>
            <a:stretch>
              <a:fillRect/>
            </a:stretch>
          </p:blipFill>
          <p:spPr>
            <a:xfrm>
              <a:off x="6239384" y="4815023"/>
              <a:ext cx="5733535" cy="1463040"/>
            </a:xfrm>
            <a:prstGeom prst="rect">
              <a:avLst/>
            </a:prstGeom>
          </p:spPr>
        </p:pic>
        <p:sp>
          <p:nvSpPr>
            <p:cNvPr id="44" name="TextBox 43">
              <a:extLst>
                <a:ext uri="{FF2B5EF4-FFF2-40B4-BE49-F238E27FC236}">
                  <a16:creationId xmlns:a16="http://schemas.microsoft.com/office/drawing/2014/main" id="{0E0D3211-D16F-429C-B4D1-A2FF1E51179B}"/>
                </a:ext>
              </a:extLst>
            </p:cNvPr>
            <p:cNvSpPr txBox="1"/>
            <p:nvPr/>
          </p:nvSpPr>
          <p:spPr>
            <a:xfrm>
              <a:off x="6162377" y="4495260"/>
              <a:ext cx="3754974" cy="369332"/>
            </a:xfrm>
            <a:prstGeom prst="rect">
              <a:avLst/>
            </a:prstGeom>
            <a:noFill/>
          </p:spPr>
          <p:txBody>
            <a:bodyPr wrap="square" rtlCol="0">
              <a:spAutoFit/>
            </a:bodyPr>
            <a:lstStyle/>
            <a:p>
              <a:pPr algn="just"/>
              <a:r>
                <a:rPr lang="en-US" b="1" dirty="0">
                  <a:solidFill>
                    <a:srgbClr val="FF0000"/>
                  </a:solidFill>
                </a:rPr>
                <a:t>(4) Waveform </a:t>
              </a:r>
              <a:r>
                <a:rPr lang="en-US" sz="1800" b="1" dirty="0">
                  <a:solidFill>
                    <a:srgbClr val="FF0000"/>
                  </a:solidFill>
                </a:rPr>
                <a:t>Based on the Shape</a:t>
              </a:r>
              <a:endParaRPr lang="en-US" dirty="0">
                <a:solidFill>
                  <a:srgbClr val="FF0000"/>
                </a:solidFill>
              </a:endParaRPr>
            </a:p>
          </p:txBody>
        </p:sp>
        <p:sp>
          <p:nvSpPr>
            <p:cNvPr id="49" name="TextBox 48">
              <a:extLst>
                <a:ext uri="{FF2B5EF4-FFF2-40B4-BE49-F238E27FC236}">
                  <a16:creationId xmlns:a16="http://schemas.microsoft.com/office/drawing/2014/main" id="{6B699270-BDCE-4011-AA56-C1298FA14F9F}"/>
                </a:ext>
              </a:extLst>
            </p:cNvPr>
            <p:cNvSpPr txBox="1"/>
            <p:nvPr/>
          </p:nvSpPr>
          <p:spPr>
            <a:xfrm>
              <a:off x="6634541" y="6030698"/>
              <a:ext cx="1760437" cy="369332"/>
            </a:xfrm>
            <a:prstGeom prst="rect">
              <a:avLst/>
            </a:prstGeom>
            <a:noFill/>
          </p:spPr>
          <p:txBody>
            <a:bodyPr wrap="square" rtlCol="0">
              <a:spAutoFit/>
            </a:bodyPr>
            <a:lstStyle/>
            <a:p>
              <a:pPr algn="ctr"/>
              <a:r>
                <a:rPr lang="en-US" b="1" dirty="0"/>
                <a:t>Symmetrical</a:t>
              </a:r>
              <a:endParaRPr lang="en-US" dirty="0"/>
            </a:p>
          </p:txBody>
        </p:sp>
        <p:sp>
          <p:nvSpPr>
            <p:cNvPr id="50" name="TextBox 49">
              <a:extLst>
                <a:ext uri="{FF2B5EF4-FFF2-40B4-BE49-F238E27FC236}">
                  <a16:creationId xmlns:a16="http://schemas.microsoft.com/office/drawing/2014/main" id="{E27175BC-7C00-4685-9CC8-13BE6D21B9B8}"/>
                </a:ext>
              </a:extLst>
            </p:cNvPr>
            <p:cNvSpPr txBox="1"/>
            <p:nvPr/>
          </p:nvSpPr>
          <p:spPr>
            <a:xfrm>
              <a:off x="9699533" y="5982349"/>
              <a:ext cx="1760437" cy="369332"/>
            </a:xfrm>
            <a:prstGeom prst="rect">
              <a:avLst/>
            </a:prstGeom>
            <a:noFill/>
          </p:spPr>
          <p:txBody>
            <a:bodyPr wrap="square" rtlCol="0">
              <a:spAutoFit/>
            </a:bodyPr>
            <a:lstStyle/>
            <a:p>
              <a:pPr algn="ctr"/>
              <a:r>
                <a:rPr lang="en-US" b="1" dirty="0"/>
                <a:t>Asymmetrical</a:t>
              </a:r>
              <a:endParaRPr lang="en-US" dirty="0"/>
            </a:p>
          </p:txBody>
        </p:sp>
      </p:grpSp>
    </p:spTree>
    <p:extLst>
      <p:ext uri="{BB962C8B-B14F-4D97-AF65-F5344CB8AC3E}">
        <p14:creationId xmlns:p14="http://schemas.microsoft.com/office/powerpoint/2010/main" val="200167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4</a:t>
            </a:fld>
            <a:endParaRPr lang="en-US" sz="20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1F1E4759-8145-481C-9478-E4D19002D272}"/>
              </a:ext>
            </a:extLst>
          </p:cNvPr>
          <p:cNvSpPr txBox="1"/>
          <p:nvPr/>
        </p:nvSpPr>
        <p:spPr>
          <a:xfrm>
            <a:off x="193241" y="674092"/>
            <a:ext cx="6057434" cy="461665"/>
          </a:xfrm>
          <a:prstGeom prst="rect">
            <a:avLst/>
          </a:prstGeom>
          <a:noFill/>
        </p:spPr>
        <p:txBody>
          <a:bodyPr wrap="square" rtlCol="0">
            <a:spAutoFit/>
          </a:bodyPr>
          <a:lstStyle/>
          <a:p>
            <a:pPr algn="just"/>
            <a:r>
              <a:rPr lang="en-US" sz="2400" b="1" i="0" dirty="0">
                <a:solidFill>
                  <a:srgbClr val="03419A"/>
                </a:solidFill>
                <a:effectLst/>
              </a:rPr>
              <a:t>Faradays Law of Electromagnetic Induction</a:t>
            </a:r>
            <a:r>
              <a:rPr lang="en-US" sz="2400" b="1" dirty="0"/>
              <a:t>: </a:t>
            </a:r>
          </a:p>
        </p:txBody>
      </p:sp>
      <p:sp>
        <p:nvSpPr>
          <p:cNvPr id="20" name="TextBox 19">
            <a:extLst>
              <a:ext uri="{FF2B5EF4-FFF2-40B4-BE49-F238E27FC236}">
                <a16:creationId xmlns:a16="http://schemas.microsoft.com/office/drawing/2014/main" id="{BD048D8F-74B4-47AF-AB5A-8E0D9B83E2E2}"/>
              </a:ext>
            </a:extLst>
          </p:cNvPr>
          <p:cNvSpPr txBox="1"/>
          <p:nvPr/>
        </p:nvSpPr>
        <p:spPr>
          <a:xfrm>
            <a:off x="213714" y="1149405"/>
            <a:ext cx="7674692" cy="1323439"/>
          </a:xfrm>
          <a:prstGeom prst="rect">
            <a:avLst/>
          </a:prstGeom>
          <a:noFill/>
        </p:spPr>
        <p:txBody>
          <a:bodyPr wrap="square" rtlCol="0">
            <a:spAutoFit/>
          </a:bodyPr>
          <a:lstStyle/>
          <a:p>
            <a:pPr algn="just"/>
            <a:r>
              <a:rPr lang="en-US" sz="2000" b="1" i="0" dirty="0">
                <a:solidFill>
                  <a:srgbClr val="FF0000"/>
                </a:solidFill>
                <a:effectLst/>
              </a:rPr>
              <a:t>Faradays First Law</a:t>
            </a:r>
            <a:r>
              <a:rPr lang="en-US" sz="2000" b="1" dirty="0"/>
              <a:t>:</a:t>
            </a:r>
            <a:r>
              <a:rPr lang="en-US" sz="2000" dirty="0"/>
              <a:t> Whenever a </a:t>
            </a:r>
            <a:r>
              <a:rPr lang="en-US" sz="2000" b="1" dirty="0"/>
              <a:t>conductor</a:t>
            </a:r>
            <a:r>
              <a:rPr lang="en-US" sz="2000" dirty="0"/>
              <a:t> is placed in a </a:t>
            </a:r>
            <a:r>
              <a:rPr lang="en-US" sz="2000" b="1" dirty="0"/>
              <a:t>varying magnetic field</a:t>
            </a:r>
            <a:r>
              <a:rPr lang="en-US" sz="2000" dirty="0"/>
              <a:t> an electromotive force (EMF) is induced or produced or developed across the conductor (called as </a:t>
            </a:r>
            <a:r>
              <a:rPr lang="en-US" sz="2000" b="1" dirty="0"/>
              <a:t>induced emf</a:t>
            </a:r>
            <a:r>
              <a:rPr lang="en-US" sz="2000" dirty="0"/>
              <a:t>), and if the conductor is a closed circuit, then induced current flows through it.</a:t>
            </a:r>
          </a:p>
        </p:txBody>
      </p:sp>
      <p:sp>
        <p:nvSpPr>
          <p:cNvPr id="21" name="TextBox 20">
            <a:extLst>
              <a:ext uri="{FF2B5EF4-FFF2-40B4-BE49-F238E27FC236}">
                <a16:creationId xmlns:a16="http://schemas.microsoft.com/office/drawing/2014/main" id="{B9BBE83B-ABA2-4B23-8A74-43E8D8FCFDF4}"/>
              </a:ext>
            </a:extLst>
          </p:cNvPr>
          <p:cNvSpPr txBox="1"/>
          <p:nvPr/>
        </p:nvSpPr>
        <p:spPr>
          <a:xfrm>
            <a:off x="265701" y="2513788"/>
            <a:ext cx="5984974" cy="1015663"/>
          </a:xfrm>
          <a:prstGeom prst="rect">
            <a:avLst/>
          </a:prstGeom>
          <a:noFill/>
        </p:spPr>
        <p:txBody>
          <a:bodyPr wrap="square" rtlCol="0">
            <a:spAutoFit/>
          </a:bodyPr>
          <a:lstStyle/>
          <a:p>
            <a:pPr algn="just"/>
            <a:r>
              <a:rPr lang="en-US" sz="2000" b="1" i="0" dirty="0">
                <a:solidFill>
                  <a:srgbClr val="FF0000"/>
                </a:solidFill>
                <a:effectLst/>
              </a:rPr>
              <a:t>Faradays Second Law</a:t>
            </a:r>
            <a:r>
              <a:rPr lang="en-US" sz="2000" b="1" dirty="0"/>
              <a:t>:</a:t>
            </a:r>
            <a:r>
              <a:rPr lang="en-US" sz="2000" dirty="0"/>
              <a:t> The magnitude of induced emf is equal to the rate of change of flux linkages (</a:t>
            </a:r>
            <a:r>
              <a:rPr lang="en-US" sz="2000" i="1" dirty="0"/>
              <a:t>d</a:t>
            </a:r>
            <a:r>
              <a:rPr lang="en-US" sz="2000" i="1" dirty="0">
                <a:sym typeface="Symbol" panose="05050102010706020507" pitchFamily="18" charset="2"/>
              </a:rPr>
              <a:t></a:t>
            </a:r>
            <a:r>
              <a:rPr lang="en-US" sz="2000" dirty="0"/>
              <a:t>/</a:t>
            </a:r>
            <a:r>
              <a:rPr lang="en-US" sz="2000" i="1" dirty="0"/>
              <a:t>dt</a:t>
            </a:r>
            <a:r>
              <a:rPr lang="en-US" sz="2000" dirty="0"/>
              <a:t>) with the coil. So, induced emf: </a:t>
            </a:r>
            <a:r>
              <a:rPr lang="en-US" sz="2000" i="1" dirty="0"/>
              <a:t>e</a:t>
            </a:r>
            <a:r>
              <a:rPr lang="en-US" sz="2000" dirty="0"/>
              <a:t> = </a:t>
            </a:r>
            <a:r>
              <a:rPr lang="en-US" sz="2000" dirty="0">
                <a:sym typeface="Symbol" panose="05050102010706020507" pitchFamily="18" charset="2"/>
              </a:rPr>
              <a:t></a:t>
            </a:r>
            <a:r>
              <a:rPr lang="en-US" sz="2000" i="1" dirty="0"/>
              <a:t>N</a:t>
            </a:r>
            <a:r>
              <a:rPr lang="en-US" sz="2000" dirty="0"/>
              <a:t>(</a:t>
            </a:r>
            <a:r>
              <a:rPr lang="en-US" sz="2000" i="1" dirty="0"/>
              <a:t>d</a:t>
            </a:r>
            <a:r>
              <a:rPr lang="en-US" sz="2000" i="1" dirty="0">
                <a:sym typeface="Symbol" panose="05050102010706020507" pitchFamily="18" charset="2"/>
              </a:rPr>
              <a:t></a:t>
            </a:r>
            <a:r>
              <a:rPr lang="en-US" sz="2000" dirty="0"/>
              <a:t>/</a:t>
            </a:r>
            <a:r>
              <a:rPr lang="en-US" sz="2000" i="1" dirty="0"/>
              <a:t>dt</a:t>
            </a:r>
            <a:r>
              <a:rPr lang="en-US" sz="2000" dirty="0"/>
              <a:t>) V.</a:t>
            </a:r>
          </a:p>
        </p:txBody>
      </p:sp>
      <p:sp>
        <p:nvSpPr>
          <p:cNvPr id="24" name="TextBox 23">
            <a:extLst>
              <a:ext uri="{FF2B5EF4-FFF2-40B4-BE49-F238E27FC236}">
                <a16:creationId xmlns:a16="http://schemas.microsoft.com/office/drawing/2014/main" id="{6AF2295B-B73F-43AB-ABD4-05BE2A78CFF1}"/>
              </a:ext>
            </a:extLst>
          </p:cNvPr>
          <p:cNvSpPr txBox="1"/>
          <p:nvPr/>
        </p:nvSpPr>
        <p:spPr>
          <a:xfrm>
            <a:off x="595219" y="5349330"/>
            <a:ext cx="3180470" cy="400110"/>
          </a:xfrm>
          <a:prstGeom prst="rect">
            <a:avLst/>
          </a:prstGeom>
          <a:noFill/>
        </p:spPr>
        <p:txBody>
          <a:bodyPr wrap="square" rtlCol="0">
            <a:spAutoFit/>
          </a:bodyPr>
          <a:lstStyle/>
          <a:p>
            <a:pPr lvl="0" algn="just"/>
            <a:r>
              <a:rPr lang="en-US" sz="2000" dirty="0">
                <a:latin typeface="Times New Roman" pitchFamily="18" charset="0"/>
                <a:cs typeface="Times New Roman" pitchFamily="18" charset="0"/>
              </a:rPr>
              <a:t>where,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m</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Blv</a:t>
            </a:r>
            <a:r>
              <a:rPr lang="en-US" sz="2000" dirty="0">
                <a:latin typeface="Times New Roman" pitchFamily="18" charset="0"/>
                <a:cs typeface="Times New Roman" pitchFamily="18" charset="0"/>
              </a:rPr>
              <a:t> is constant.</a:t>
            </a:r>
          </a:p>
        </p:txBody>
      </p:sp>
      <p:sp>
        <p:nvSpPr>
          <p:cNvPr id="28" name="TextBox 27">
            <a:extLst>
              <a:ext uri="{FF2B5EF4-FFF2-40B4-BE49-F238E27FC236}">
                <a16:creationId xmlns:a16="http://schemas.microsoft.com/office/drawing/2014/main" id="{408ACCA4-4A03-46FA-B4DB-8DE9C904F91F}"/>
              </a:ext>
            </a:extLst>
          </p:cNvPr>
          <p:cNvSpPr txBox="1"/>
          <p:nvPr/>
        </p:nvSpPr>
        <p:spPr>
          <a:xfrm>
            <a:off x="637414" y="4935239"/>
            <a:ext cx="4001935" cy="400110"/>
          </a:xfrm>
          <a:prstGeom prst="rect">
            <a:avLst/>
          </a:prstGeom>
          <a:noFill/>
        </p:spPr>
        <p:txBody>
          <a:bodyPr wrap="square" rtlCol="0">
            <a:spAutoFit/>
          </a:bodyPr>
          <a:lstStyle/>
          <a:p>
            <a:pPr lvl="0" algn="just"/>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Blv</a:t>
            </a:r>
            <a:r>
              <a:rPr lang="en-US" sz="2000" dirty="0" err="1">
                <a:latin typeface="Times New Roman" pitchFamily="18" charset="0"/>
                <a:cs typeface="Times New Roman" pitchFamily="18" charset="0"/>
              </a:rPr>
              <a:t>sin</a:t>
            </a:r>
            <a:r>
              <a:rPr lang="en-US" sz="2000" i="1" dirty="0">
                <a:latin typeface="Times New Roman" pitchFamily="18" charset="0"/>
                <a:cs typeface="Times New Roman" pitchFamily="18" charset="0"/>
                <a:sym typeface="Symbol" panose="05050102010706020507" pitchFamily="18" charset="2"/>
              </a:rPr>
              <a:t> </a:t>
            </a:r>
            <a:r>
              <a:rPr lang="en-US" sz="2000" dirty="0">
                <a:latin typeface="Times New Roman" pitchFamily="18" charset="0"/>
                <a:cs typeface="Times New Roman" pitchFamily="18" charset="0"/>
              </a:rPr>
              <a:t>V =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sin</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V</a:t>
            </a:r>
            <a:endParaRPr lang="en-US" sz="2000" i="1"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id="{A6AECA84-B992-45B1-9510-C4EDCD85C332}"/>
              </a:ext>
            </a:extLst>
          </p:cNvPr>
          <p:cNvSpPr txBox="1"/>
          <p:nvPr/>
        </p:nvSpPr>
        <p:spPr>
          <a:xfrm>
            <a:off x="3832881" y="5335349"/>
            <a:ext cx="2417794" cy="461665"/>
          </a:xfrm>
          <a:prstGeom prst="rect">
            <a:avLst/>
          </a:prstGeom>
          <a:noFill/>
          <a:ln w="25400">
            <a:solidFill>
              <a:srgbClr val="0000CC"/>
            </a:solidFill>
          </a:ln>
        </p:spPr>
        <p:txBody>
          <a:bodyPr wrap="square" rtlCol="0">
            <a:spAutoFit/>
          </a:bodyPr>
          <a:lstStyle/>
          <a:p>
            <a:pPr lvl="0" algn="ctr"/>
            <a:r>
              <a:rPr lang="en-US" sz="2400" dirty="0">
                <a:latin typeface="Times New Roman" pitchFamily="18" charset="0"/>
                <a:cs typeface="Times New Roman" pitchFamily="18" charset="0"/>
              </a:rPr>
              <a:t>So, </a:t>
            </a:r>
            <a:r>
              <a:rPr lang="en-US" sz="2400" i="1" dirty="0">
                <a:latin typeface="Times New Roman" pitchFamily="18" charset="0"/>
                <a:cs typeface="Times New Roman" pitchFamily="18" charset="0"/>
              </a:rPr>
              <a:t>e</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a:t>
            </a:r>
            <a:r>
              <a:rPr lang="en-US" sz="2400" dirty="0">
                <a:latin typeface="Times New Roman" pitchFamily="18" charset="0"/>
                <a:cs typeface="Times New Roman" pitchFamily="18" charset="0"/>
              </a:rPr>
              <a:t> sin</a:t>
            </a:r>
            <a:r>
              <a:rPr lang="en-US" sz="2400" i="1" dirty="0">
                <a:latin typeface="Times New Roman" pitchFamily="18" charset="0"/>
                <a:cs typeface="Times New Roman" pitchFamily="18" charset="0"/>
                <a:sym typeface="Symbol" panose="05050102010706020507" pitchFamily="18" charset="2"/>
              </a:rPr>
              <a:t></a:t>
            </a:r>
            <a:r>
              <a:rPr lang="en-US" sz="2400" dirty="0">
                <a:latin typeface="Times New Roman" pitchFamily="18" charset="0"/>
                <a:cs typeface="Times New Roman" pitchFamily="18" charset="0"/>
              </a:rPr>
              <a:t> V</a:t>
            </a:r>
            <a:endParaRPr lang="en-US" sz="2400" i="1" dirty="0">
              <a:latin typeface="Times New Roman" pitchFamily="18" charset="0"/>
              <a:cs typeface="Times New Roman" pitchFamily="18" charset="0"/>
            </a:endParaRPr>
          </a:p>
        </p:txBody>
      </p:sp>
      <p:grpSp>
        <p:nvGrpSpPr>
          <p:cNvPr id="33" name="Group 32">
            <a:extLst>
              <a:ext uri="{FF2B5EF4-FFF2-40B4-BE49-F238E27FC236}">
                <a16:creationId xmlns:a16="http://schemas.microsoft.com/office/drawing/2014/main" id="{C4102EAC-5F18-4895-ADEC-93E0EFEB05B3}"/>
              </a:ext>
            </a:extLst>
          </p:cNvPr>
          <p:cNvGrpSpPr/>
          <p:nvPr/>
        </p:nvGrpSpPr>
        <p:grpSpPr>
          <a:xfrm>
            <a:off x="6254956" y="3202311"/>
            <a:ext cx="5617540" cy="3161117"/>
            <a:chOff x="6514264" y="3044893"/>
            <a:chExt cx="5617540" cy="3318536"/>
          </a:xfrm>
        </p:grpSpPr>
        <p:pic>
          <p:nvPicPr>
            <p:cNvPr id="17" name="Picture 16">
              <a:extLst>
                <a:ext uri="{FF2B5EF4-FFF2-40B4-BE49-F238E27FC236}">
                  <a16:creationId xmlns:a16="http://schemas.microsoft.com/office/drawing/2014/main" id="{789D4938-A1B6-4367-89CA-2E1B0E755E12}"/>
                </a:ext>
              </a:extLst>
            </p:cNvPr>
            <p:cNvPicPr>
              <a:picLocks noChangeAspect="1"/>
            </p:cNvPicPr>
            <p:nvPr/>
          </p:nvPicPr>
          <p:blipFill>
            <a:blip r:embed="rId2"/>
            <a:stretch>
              <a:fillRect/>
            </a:stretch>
          </p:blipFill>
          <p:spPr>
            <a:xfrm>
              <a:off x="6514264" y="3044893"/>
              <a:ext cx="5299630" cy="3318536"/>
            </a:xfrm>
            <a:prstGeom prst="rect">
              <a:avLst/>
            </a:prstGeom>
          </p:spPr>
        </p:pic>
        <p:sp>
          <p:nvSpPr>
            <p:cNvPr id="31" name="TextBox 30">
              <a:extLst>
                <a:ext uri="{FF2B5EF4-FFF2-40B4-BE49-F238E27FC236}">
                  <a16:creationId xmlns:a16="http://schemas.microsoft.com/office/drawing/2014/main" id="{1B49B77E-9199-4CAF-AD9D-1FFFAAEE1830}"/>
                </a:ext>
              </a:extLst>
            </p:cNvPr>
            <p:cNvSpPr txBox="1"/>
            <p:nvPr/>
          </p:nvSpPr>
          <p:spPr>
            <a:xfrm>
              <a:off x="8147713" y="5612434"/>
              <a:ext cx="3984091" cy="338554"/>
            </a:xfrm>
            <a:prstGeom prst="rect">
              <a:avLst/>
            </a:prstGeom>
            <a:noFill/>
          </p:spPr>
          <p:txBody>
            <a:bodyPr wrap="square" rtlCol="0">
              <a:spAutoFit/>
            </a:bodyPr>
            <a:lstStyle/>
            <a:p>
              <a:pPr algn="just"/>
              <a:r>
                <a:rPr lang="en-US" sz="1600" b="1" dirty="0">
                  <a:solidFill>
                    <a:srgbClr val="CC0099"/>
                  </a:solidFill>
                </a:rPr>
                <a:t>(b) Generated waveform by a generator</a:t>
              </a:r>
            </a:p>
          </p:txBody>
        </p:sp>
      </p:grpSp>
      <p:grpSp>
        <p:nvGrpSpPr>
          <p:cNvPr id="34" name="Group 33">
            <a:extLst>
              <a:ext uri="{FF2B5EF4-FFF2-40B4-BE49-F238E27FC236}">
                <a16:creationId xmlns:a16="http://schemas.microsoft.com/office/drawing/2014/main" id="{17D157B6-1CBF-4AD1-B7ED-719755368155}"/>
              </a:ext>
            </a:extLst>
          </p:cNvPr>
          <p:cNvGrpSpPr/>
          <p:nvPr/>
        </p:nvGrpSpPr>
        <p:grpSpPr>
          <a:xfrm>
            <a:off x="8118846" y="184792"/>
            <a:ext cx="3919651" cy="3299407"/>
            <a:chOff x="8118846" y="184792"/>
            <a:chExt cx="3919651" cy="3299407"/>
          </a:xfrm>
        </p:grpSpPr>
        <p:pic>
          <p:nvPicPr>
            <p:cNvPr id="35" name="Picture 34">
              <a:extLst>
                <a:ext uri="{FF2B5EF4-FFF2-40B4-BE49-F238E27FC236}">
                  <a16:creationId xmlns:a16="http://schemas.microsoft.com/office/drawing/2014/main" id="{148E3EDF-5B00-4BAA-9A40-D2E0A2BF9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8846" y="184792"/>
              <a:ext cx="3390804" cy="3017520"/>
            </a:xfrm>
            <a:prstGeom prst="rect">
              <a:avLst/>
            </a:prstGeom>
          </p:spPr>
        </p:pic>
        <p:sp>
          <p:nvSpPr>
            <p:cNvPr id="36" name="TextBox 35">
              <a:extLst>
                <a:ext uri="{FF2B5EF4-FFF2-40B4-BE49-F238E27FC236}">
                  <a16:creationId xmlns:a16="http://schemas.microsoft.com/office/drawing/2014/main" id="{FC1E2C5C-1CF5-45C6-B76F-87389AF64EC1}"/>
                </a:ext>
              </a:extLst>
            </p:cNvPr>
            <p:cNvSpPr txBox="1"/>
            <p:nvPr/>
          </p:nvSpPr>
          <p:spPr>
            <a:xfrm>
              <a:off x="8461612" y="3145645"/>
              <a:ext cx="3576885" cy="338554"/>
            </a:xfrm>
            <a:prstGeom prst="rect">
              <a:avLst/>
            </a:prstGeom>
            <a:noFill/>
          </p:spPr>
          <p:txBody>
            <a:bodyPr wrap="square" rtlCol="0">
              <a:spAutoFit/>
            </a:bodyPr>
            <a:lstStyle/>
            <a:p>
              <a:pPr algn="just"/>
              <a:r>
                <a:rPr lang="en-US" sz="1600" b="1" dirty="0">
                  <a:solidFill>
                    <a:srgbClr val="CC0099"/>
                  </a:solidFill>
                </a:rPr>
                <a:t>(a) Simple construction of a generator</a:t>
              </a:r>
            </a:p>
          </p:txBody>
        </p:sp>
      </p:grpSp>
      <p:sp>
        <p:nvSpPr>
          <p:cNvPr id="37" name="TextBox 36">
            <a:extLst>
              <a:ext uri="{FF2B5EF4-FFF2-40B4-BE49-F238E27FC236}">
                <a16:creationId xmlns:a16="http://schemas.microsoft.com/office/drawing/2014/main" id="{927E9466-30FC-43C1-B0C3-77B9A76F2200}"/>
              </a:ext>
            </a:extLst>
          </p:cNvPr>
          <p:cNvSpPr txBox="1"/>
          <p:nvPr/>
        </p:nvSpPr>
        <p:spPr>
          <a:xfrm>
            <a:off x="265701" y="3670653"/>
            <a:ext cx="5671344" cy="1323439"/>
          </a:xfrm>
          <a:prstGeom prst="rect">
            <a:avLst/>
          </a:prstGeom>
          <a:noFill/>
        </p:spPr>
        <p:txBody>
          <a:bodyPr wrap="square" rtlCol="0">
            <a:spAutoFit/>
          </a:bodyPr>
          <a:lstStyle/>
          <a:p>
            <a:pPr lvl="0" algn="just"/>
            <a:r>
              <a:rPr lang="en-US" sz="2000" b="1" u="sng" dirty="0">
                <a:solidFill>
                  <a:srgbClr val="FF0000"/>
                </a:solidFill>
                <a:latin typeface="Times New Roman" pitchFamily="18" charset="0"/>
                <a:cs typeface="Times New Roman" pitchFamily="18" charset="0"/>
              </a:rPr>
              <a:t>Magnitude of Induced voltage</a:t>
            </a:r>
            <a:r>
              <a:rPr lang="en-US" sz="2000" dirty="0">
                <a:latin typeface="Times New Roman" pitchFamily="18" charset="0"/>
                <a:cs typeface="Times New Roman" pitchFamily="18" charset="0"/>
              </a:rPr>
              <a:t> affected by </a:t>
            </a:r>
            <a:r>
              <a:rPr lang="en-US" sz="2000" b="1" dirty="0">
                <a:latin typeface="Times New Roman" pitchFamily="18" charset="0"/>
                <a:cs typeface="Times New Roman" pitchFamily="18" charset="0"/>
              </a:rPr>
              <a:t>flux density</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the </a:t>
            </a:r>
            <a:r>
              <a:rPr lang="en-US" sz="2000" b="1" dirty="0">
                <a:latin typeface="Times New Roman" pitchFamily="18" charset="0"/>
                <a:cs typeface="Times New Roman" pitchFamily="18" charset="0"/>
              </a:rPr>
              <a:t>effective length of conductor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l</a:t>
            </a:r>
            <a:r>
              <a:rPr lang="en-US" sz="2000" dirty="0">
                <a:latin typeface="Times New Roman" pitchFamily="18" charset="0"/>
                <a:cs typeface="Times New Roman" pitchFamily="18" charset="0"/>
              </a:rPr>
              <a:t>), the </a:t>
            </a:r>
            <a:r>
              <a:rPr lang="en-US" sz="2000" b="1" dirty="0">
                <a:latin typeface="Times New Roman" pitchFamily="18" charset="0"/>
                <a:cs typeface="Times New Roman" pitchFamily="18" charset="0"/>
              </a:rPr>
              <a:t>conductor velocity</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and sine of angle between </a:t>
            </a:r>
            <a:r>
              <a:rPr lang="en-US" sz="2000" b="1" dirty="0">
                <a:solidFill>
                  <a:srgbClr val="0000CC"/>
                </a:solidFill>
                <a:latin typeface="Times New Roman" pitchFamily="18" charset="0"/>
                <a:cs typeface="Times New Roman" pitchFamily="18" charset="0"/>
              </a:rPr>
              <a:t>flux line and the direction of motion of conductor</a:t>
            </a:r>
            <a:r>
              <a:rPr lang="en-US" sz="2000" dirty="0">
                <a:latin typeface="Times New Roman" pitchFamily="18" charset="0"/>
                <a:cs typeface="Times New Roman" pitchFamily="18" charset="0"/>
              </a:rPr>
              <a:t>.</a:t>
            </a:r>
          </a:p>
        </p:txBody>
      </p:sp>
      <p:sp>
        <p:nvSpPr>
          <p:cNvPr id="38" name="TextBox 37">
            <a:extLst>
              <a:ext uri="{FF2B5EF4-FFF2-40B4-BE49-F238E27FC236}">
                <a16:creationId xmlns:a16="http://schemas.microsoft.com/office/drawing/2014/main" id="{10424926-C538-4A38-8DF6-9D7D14D39325}"/>
              </a:ext>
            </a:extLst>
          </p:cNvPr>
          <p:cNvSpPr txBox="1"/>
          <p:nvPr/>
        </p:nvSpPr>
        <p:spPr>
          <a:xfrm>
            <a:off x="683869" y="5869074"/>
            <a:ext cx="4928499" cy="400110"/>
          </a:xfrm>
          <a:prstGeom prst="rect">
            <a:avLst/>
          </a:prstGeom>
          <a:noFill/>
        </p:spPr>
        <p:txBody>
          <a:bodyPr wrap="square" rtlCol="0">
            <a:spAutoFit/>
          </a:bodyPr>
          <a:lstStyle/>
          <a:p>
            <a:pPr algn="just"/>
            <a:r>
              <a:rPr lang="en-US" sz="2000" b="1" dirty="0">
                <a:solidFill>
                  <a:srgbClr val="FF0000"/>
                </a:solidFill>
                <a:latin typeface="Times New Roman" pitchFamily="18" charset="0"/>
                <a:cs typeface="Times New Roman" pitchFamily="18" charset="0"/>
              </a:rPr>
              <a:t>The average value of AC quantity is </a:t>
            </a:r>
            <a:r>
              <a:rPr lang="en-US" sz="2000" b="1" dirty="0">
                <a:solidFill>
                  <a:srgbClr val="0000CC"/>
                </a:solidFill>
                <a:latin typeface="Times New Roman" pitchFamily="18" charset="0"/>
                <a:cs typeface="Times New Roman" pitchFamily="18" charset="0"/>
              </a:rPr>
              <a:t>zero</a:t>
            </a:r>
            <a:r>
              <a:rPr lang="en-US" sz="2000" b="1" dirty="0">
                <a:solidFill>
                  <a:srgbClr val="FF0000"/>
                </a:solidFill>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39" name="Rectangle 38">
            <a:extLst>
              <a:ext uri="{FF2B5EF4-FFF2-40B4-BE49-F238E27FC236}">
                <a16:creationId xmlns:a16="http://schemas.microsoft.com/office/drawing/2014/main" id="{E7CEBCC0-7009-44A9-8BB3-AB86E21B3C44}"/>
              </a:ext>
            </a:extLst>
          </p:cNvPr>
          <p:cNvSpPr/>
          <p:nvPr/>
        </p:nvSpPr>
        <p:spPr>
          <a:xfrm>
            <a:off x="342082" y="123961"/>
            <a:ext cx="7222434"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Generation of </a:t>
            </a:r>
            <a:r>
              <a:rPr lang="en-US" sz="28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Sine</a:t>
            </a:r>
            <a:r>
              <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Waveform</a:t>
            </a:r>
          </a:p>
        </p:txBody>
      </p:sp>
    </p:spTree>
    <p:extLst>
      <p:ext uri="{BB962C8B-B14F-4D97-AF65-F5344CB8AC3E}">
        <p14:creationId xmlns:p14="http://schemas.microsoft.com/office/powerpoint/2010/main" val="6158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24" grpId="0"/>
      <p:bldP spid="28" grpId="0"/>
      <p:bldP spid="29"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5</a:t>
            </a:fld>
            <a:endParaRPr lang="en-US" sz="2000" b="1" dirty="0">
              <a:solidFill>
                <a:schemeClr val="bg1"/>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4710750A-F292-47CE-8366-58A177B75273}"/>
              </a:ext>
            </a:extLst>
          </p:cNvPr>
          <p:cNvSpPr txBox="1"/>
          <p:nvPr/>
        </p:nvSpPr>
        <p:spPr>
          <a:xfrm>
            <a:off x="202491" y="833917"/>
            <a:ext cx="5762211" cy="2554545"/>
          </a:xfrm>
          <a:prstGeom prst="rect">
            <a:avLst/>
          </a:prstGeom>
          <a:noFill/>
        </p:spPr>
        <p:txBody>
          <a:bodyPr wrap="square" rtlCol="0">
            <a:spAutoFit/>
          </a:bodyPr>
          <a:lstStyle/>
          <a:p>
            <a:pPr algn="just"/>
            <a:r>
              <a:rPr lang="en-US" sz="2000" b="1" i="0" dirty="0">
                <a:solidFill>
                  <a:srgbClr val="FF0000"/>
                </a:solidFill>
                <a:effectLst/>
                <a:latin typeface="Times-Bold"/>
              </a:rPr>
              <a:t>Instantaneous Value</a:t>
            </a:r>
            <a:r>
              <a:rPr lang="en-US" sz="2000" b="1" i="0" dirty="0">
                <a:solidFill>
                  <a:srgbClr val="242021"/>
                </a:solidFill>
                <a:effectLst/>
                <a:latin typeface="Times-Bold"/>
              </a:rPr>
              <a:t>: </a:t>
            </a:r>
            <a:r>
              <a:rPr lang="en-US" sz="2000" b="0" i="0" dirty="0">
                <a:solidFill>
                  <a:srgbClr val="242021"/>
                </a:solidFill>
                <a:effectLst/>
                <a:latin typeface="Times-Roman"/>
              </a:rPr>
              <a:t>The magnitude of a waveform at any instant of time is called instantaneous value. </a:t>
            </a:r>
          </a:p>
          <a:p>
            <a:pPr algn="just"/>
            <a:r>
              <a:rPr lang="en-US" sz="2000" b="0" i="0" dirty="0">
                <a:solidFill>
                  <a:srgbClr val="242021"/>
                </a:solidFill>
                <a:effectLst/>
                <a:latin typeface="Times-Roman"/>
              </a:rPr>
              <a:t>Instantaneous value is denoted by lowercase letters [such as </a:t>
            </a:r>
            <a:r>
              <a:rPr lang="en-US" sz="2000" b="0" i="1" dirty="0">
                <a:solidFill>
                  <a:srgbClr val="242021"/>
                </a:solidFill>
                <a:effectLst/>
                <a:latin typeface="Times-Roman"/>
              </a:rPr>
              <a:t>e</a:t>
            </a:r>
            <a:r>
              <a:rPr lang="en-US" sz="2000" b="0" i="0" dirty="0">
                <a:solidFill>
                  <a:srgbClr val="242021"/>
                </a:solidFill>
                <a:effectLst/>
                <a:latin typeface="Times-Roman"/>
              </a:rPr>
              <a:t> for sources of voltage, </a:t>
            </a:r>
            <a:r>
              <a:rPr lang="en-US" sz="2000" b="0" i="1" dirty="0">
                <a:solidFill>
                  <a:srgbClr val="242021"/>
                </a:solidFill>
                <a:effectLst/>
                <a:latin typeface="Times-Italic"/>
              </a:rPr>
              <a:t>v </a:t>
            </a:r>
            <a:r>
              <a:rPr lang="en-US" sz="2000" b="0" i="0" dirty="0">
                <a:solidFill>
                  <a:srgbClr val="242021"/>
                </a:solidFill>
                <a:effectLst/>
                <a:latin typeface="Times-Roman"/>
              </a:rPr>
              <a:t>for the voltage drop across a load, </a:t>
            </a:r>
            <a:r>
              <a:rPr lang="en-US" sz="2000" b="0" i="1" dirty="0" err="1">
                <a:solidFill>
                  <a:srgbClr val="242021"/>
                </a:solidFill>
                <a:effectLst/>
                <a:latin typeface="Times-Italic"/>
              </a:rPr>
              <a:t>i</a:t>
            </a:r>
            <a:r>
              <a:rPr lang="en-US" sz="2000" b="0" i="1" dirty="0">
                <a:solidFill>
                  <a:srgbClr val="242021"/>
                </a:solidFill>
                <a:effectLst/>
                <a:latin typeface="Times-Italic"/>
              </a:rPr>
              <a:t> </a:t>
            </a:r>
            <a:r>
              <a:rPr lang="en-US" sz="2000" b="0" i="0" dirty="0">
                <a:solidFill>
                  <a:srgbClr val="242021"/>
                </a:solidFill>
                <a:effectLst/>
                <a:latin typeface="Times-Roman"/>
              </a:rPr>
              <a:t>for the current pass through a load and </a:t>
            </a:r>
            <a:r>
              <a:rPr lang="en-US" sz="2000" b="0" i="1" dirty="0">
                <a:solidFill>
                  <a:srgbClr val="242021"/>
                </a:solidFill>
                <a:effectLst/>
                <a:latin typeface="Times-Roman"/>
              </a:rPr>
              <a:t>p</a:t>
            </a:r>
            <a:r>
              <a:rPr lang="en-US" sz="2000" b="0" i="0" dirty="0">
                <a:solidFill>
                  <a:srgbClr val="242021"/>
                </a:solidFill>
                <a:effectLst/>
                <a:latin typeface="Times-Roman"/>
              </a:rPr>
              <a:t> for the power]. In </a:t>
            </a:r>
            <a:r>
              <a:rPr lang="en-US" sz="2000" b="1" i="0" dirty="0">
                <a:solidFill>
                  <a:srgbClr val="242021"/>
                </a:solidFill>
                <a:effectLst/>
                <a:latin typeface="Times-Roman"/>
              </a:rPr>
              <a:t>Fig. 13.3</a:t>
            </a:r>
            <a:r>
              <a:rPr lang="en-US" sz="2000" b="0" i="0" dirty="0">
                <a:solidFill>
                  <a:srgbClr val="242021"/>
                </a:solidFill>
                <a:effectLst/>
                <a:latin typeface="Times-Roman"/>
              </a:rPr>
              <a:t>, </a:t>
            </a:r>
            <a:r>
              <a:rPr lang="en-US" sz="2000" b="0" i="1" dirty="0">
                <a:solidFill>
                  <a:srgbClr val="242021"/>
                </a:solidFill>
                <a:effectLst/>
                <a:latin typeface="Times-Italic"/>
              </a:rPr>
              <a:t>e</a:t>
            </a:r>
            <a:r>
              <a:rPr lang="en-US" sz="2000" b="0" i="0" baseline="-25000" dirty="0">
                <a:solidFill>
                  <a:srgbClr val="242021"/>
                </a:solidFill>
                <a:effectLst/>
                <a:latin typeface="Times-Roman"/>
              </a:rPr>
              <a:t>1</a:t>
            </a:r>
            <a:r>
              <a:rPr lang="en-US" sz="2000" b="0" i="0" dirty="0">
                <a:solidFill>
                  <a:srgbClr val="242021"/>
                </a:solidFill>
                <a:effectLst/>
                <a:latin typeface="Times-Roman"/>
              </a:rPr>
              <a:t> = 64.7 V and </a:t>
            </a:r>
            <a:r>
              <a:rPr lang="en-US" sz="2000" b="0" i="1" dirty="0">
                <a:solidFill>
                  <a:srgbClr val="242021"/>
                </a:solidFill>
                <a:effectLst/>
                <a:latin typeface="Times-Italic"/>
              </a:rPr>
              <a:t>e</a:t>
            </a:r>
            <a:r>
              <a:rPr lang="en-US" sz="2000" b="0" i="0" baseline="-25000" dirty="0">
                <a:solidFill>
                  <a:srgbClr val="242021"/>
                </a:solidFill>
                <a:effectLst/>
                <a:latin typeface="Times-Roman"/>
              </a:rPr>
              <a:t>2</a:t>
            </a:r>
            <a:r>
              <a:rPr lang="en-US" sz="2000" b="0" i="0" dirty="0">
                <a:solidFill>
                  <a:srgbClr val="242021"/>
                </a:solidFill>
                <a:effectLst/>
                <a:latin typeface="Times-Roman"/>
              </a:rPr>
              <a:t> = </a:t>
            </a:r>
            <a:r>
              <a:rPr lang="en-US" sz="2000" b="0" i="0" dirty="0">
                <a:solidFill>
                  <a:srgbClr val="242021"/>
                </a:solidFill>
                <a:effectLst/>
                <a:latin typeface="Times-Roman"/>
                <a:sym typeface="Symbol" panose="05050102010706020507" pitchFamily="18" charset="2"/>
              </a:rPr>
              <a:t></a:t>
            </a:r>
            <a:r>
              <a:rPr lang="en-US" sz="2000" b="0" i="0" dirty="0">
                <a:solidFill>
                  <a:srgbClr val="242021"/>
                </a:solidFill>
                <a:effectLst/>
                <a:latin typeface="Times-Roman"/>
              </a:rPr>
              <a:t>56.5 V are instantaneous value of </a:t>
            </a:r>
            <a:r>
              <a:rPr lang="en-US" sz="2000" b="0" i="1" dirty="0">
                <a:solidFill>
                  <a:srgbClr val="242021"/>
                </a:solidFill>
                <a:effectLst/>
                <a:latin typeface="Times-Roman"/>
              </a:rPr>
              <a:t>e </a:t>
            </a:r>
            <a:r>
              <a:rPr lang="en-US" sz="2000" b="0" dirty="0">
                <a:solidFill>
                  <a:srgbClr val="242021"/>
                </a:solidFill>
                <a:effectLst/>
                <a:latin typeface="Times-Roman"/>
              </a:rPr>
              <a:t>at time </a:t>
            </a:r>
            <a:r>
              <a:rPr lang="en-US" sz="2000" b="0" i="1" dirty="0">
                <a:solidFill>
                  <a:srgbClr val="242021"/>
                </a:solidFill>
                <a:effectLst/>
                <a:latin typeface="Times-Roman"/>
              </a:rPr>
              <a:t>t</a:t>
            </a:r>
            <a:r>
              <a:rPr lang="en-US" sz="2000" b="0" baseline="-25000" dirty="0">
                <a:solidFill>
                  <a:srgbClr val="242021"/>
                </a:solidFill>
                <a:effectLst/>
                <a:latin typeface="Times-Roman"/>
              </a:rPr>
              <a:t>1</a:t>
            </a:r>
            <a:r>
              <a:rPr lang="en-US" sz="2000" b="0" dirty="0">
                <a:solidFill>
                  <a:srgbClr val="242021"/>
                </a:solidFill>
                <a:effectLst/>
                <a:latin typeface="Times-Roman"/>
              </a:rPr>
              <a:t> </a:t>
            </a:r>
            <a:r>
              <a:rPr lang="en-US" sz="2000" b="0" i="0" dirty="0">
                <a:solidFill>
                  <a:srgbClr val="242021"/>
                </a:solidFill>
                <a:effectLst/>
                <a:latin typeface="Times-Roman"/>
              </a:rPr>
              <a:t>= 0.06 s </a:t>
            </a:r>
            <a:r>
              <a:rPr lang="en-US" sz="2000" b="0" dirty="0">
                <a:solidFill>
                  <a:srgbClr val="242021"/>
                </a:solidFill>
                <a:effectLst/>
                <a:latin typeface="Times-Roman"/>
              </a:rPr>
              <a:t>and </a:t>
            </a:r>
            <a:r>
              <a:rPr lang="en-US" sz="2000" b="0" i="1" dirty="0">
                <a:solidFill>
                  <a:srgbClr val="242021"/>
                </a:solidFill>
                <a:effectLst/>
                <a:latin typeface="Times-Roman"/>
              </a:rPr>
              <a:t>t</a:t>
            </a:r>
            <a:r>
              <a:rPr lang="en-US" sz="2000" b="0" baseline="-25000" dirty="0">
                <a:solidFill>
                  <a:srgbClr val="242021"/>
                </a:solidFill>
                <a:effectLst/>
                <a:latin typeface="Times-Roman"/>
              </a:rPr>
              <a:t>2</a:t>
            </a:r>
            <a:r>
              <a:rPr lang="en-US" sz="2000" b="0" i="0" dirty="0">
                <a:solidFill>
                  <a:srgbClr val="242021"/>
                </a:solidFill>
                <a:effectLst/>
                <a:latin typeface="Times-Roman"/>
              </a:rPr>
              <a:t> = 0.25 s</a:t>
            </a:r>
            <a:r>
              <a:rPr lang="en-US" sz="2000" b="0" dirty="0">
                <a:solidFill>
                  <a:srgbClr val="242021"/>
                </a:solidFill>
                <a:effectLst/>
                <a:latin typeface="Times-Roman"/>
              </a:rPr>
              <a:t>.</a:t>
            </a:r>
            <a:endParaRPr lang="en-US" sz="2000" dirty="0"/>
          </a:p>
        </p:txBody>
      </p:sp>
      <p:sp>
        <p:nvSpPr>
          <p:cNvPr id="7" name="TextBox 6">
            <a:extLst>
              <a:ext uri="{FF2B5EF4-FFF2-40B4-BE49-F238E27FC236}">
                <a16:creationId xmlns:a16="http://schemas.microsoft.com/office/drawing/2014/main" id="{27AB6965-6E72-4E2E-BEF7-ECC964A870DF}"/>
              </a:ext>
            </a:extLst>
          </p:cNvPr>
          <p:cNvSpPr txBox="1"/>
          <p:nvPr/>
        </p:nvSpPr>
        <p:spPr>
          <a:xfrm>
            <a:off x="202491" y="3816502"/>
            <a:ext cx="11787018" cy="1015663"/>
          </a:xfrm>
          <a:prstGeom prst="rect">
            <a:avLst/>
          </a:prstGeom>
          <a:noFill/>
        </p:spPr>
        <p:txBody>
          <a:bodyPr wrap="square" rtlCol="0">
            <a:spAutoFit/>
          </a:bodyPr>
          <a:lstStyle/>
          <a:p>
            <a:pPr algn="just"/>
            <a:r>
              <a:rPr lang="en-US" sz="2000" b="1" dirty="0">
                <a:solidFill>
                  <a:srgbClr val="FF0000"/>
                </a:solidFill>
                <a:effectLst>
                  <a:outerShdw blurRad="69850" dist="43180" dir="5400000" sx="0" sy="0">
                    <a:srgbClr val="000000">
                      <a:alpha val="65000"/>
                    </a:srgbClr>
                  </a:outerShdw>
                </a:effectLst>
                <a:latin typeface="Times New Roman" pitchFamily="18" charset="0"/>
                <a:cs typeface="Times New Roman" pitchFamily="18" charset="0"/>
              </a:rPr>
              <a:t>Peak or Crest or Amplitude or Maximum Value</a:t>
            </a:r>
            <a:r>
              <a:rPr lang="en-US" sz="2000" b="1" dirty="0">
                <a:effectLst>
                  <a:outerShdw blurRad="69850" dist="43180" dir="5400000" sx="0" sy="0">
                    <a:srgbClr val="000000">
                      <a:alpha val="65000"/>
                    </a:srgbClr>
                  </a:outerShdw>
                </a:effectLst>
                <a:latin typeface="Times New Roman" pitchFamily="18" charset="0"/>
                <a:cs typeface="Times New Roman" pitchFamily="18" charset="0"/>
              </a:rPr>
              <a:t>: </a:t>
            </a:r>
            <a:r>
              <a:rPr lang="en-US" sz="2000" dirty="0">
                <a:latin typeface="Times New Roman" pitchFamily="18" charset="0"/>
                <a:cs typeface="Times New Roman" pitchFamily="18" charset="0"/>
              </a:rPr>
              <a:t>The maximum instantaneous value attained by an alternating quantity during positive and negative half-cycle is called its </a:t>
            </a:r>
            <a:r>
              <a:rPr lang="en-US" sz="2000" b="1" i="1" dirty="0">
                <a:latin typeface="Times New Roman" pitchFamily="18" charset="0"/>
                <a:cs typeface="Times New Roman" pitchFamily="18" charset="0"/>
              </a:rPr>
              <a:t>amplitude</a:t>
            </a:r>
            <a:r>
              <a:rPr lang="en-US" sz="2000" dirty="0">
                <a:latin typeface="Times New Roman" pitchFamily="18" charset="0"/>
                <a:cs typeface="Times New Roman" pitchFamily="18" charset="0"/>
              </a:rPr>
              <a:t> or </a:t>
            </a:r>
            <a:r>
              <a:rPr lang="en-US" sz="2000" b="1" i="1" dirty="0">
                <a:latin typeface="Times New Roman" pitchFamily="18" charset="0"/>
                <a:cs typeface="Times New Roman" pitchFamily="18" charset="0"/>
              </a:rPr>
              <a:t>peak</a:t>
            </a:r>
            <a:r>
              <a:rPr lang="en-US" sz="2000" dirty="0">
                <a:latin typeface="Times New Roman" pitchFamily="18" charset="0"/>
                <a:cs typeface="Times New Roman" pitchFamily="18" charset="0"/>
              </a:rPr>
              <a:t> or </a:t>
            </a:r>
            <a:r>
              <a:rPr lang="en-US" sz="2000" b="1" i="1" dirty="0">
                <a:latin typeface="Times New Roman" pitchFamily="18" charset="0"/>
                <a:cs typeface="Times New Roman" pitchFamily="18" charset="0"/>
              </a:rPr>
              <a:t>crest</a:t>
            </a:r>
            <a:r>
              <a:rPr lang="en-US" sz="2000" dirty="0">
                <a:latin typeface="Times New Roman" pitchFamily="18" charset="0"/>
                <a:cs typeface="Times New Roman" pitchFamily="18" charset="0"/>
              </a:rPr>
              <a:t> or </a:t>
            </a:r>
            <a:r>
              <a:rPr lang="en-US" sz="2000" b="1" i="1" dirty="0">
                <a:latin typeface="Times New Roman" pitchFamily="18" charset="0"/>
                <a:cs typeface="Times New Roman" pitchFamily="18" charset="0"/>
              </a:rPr>
              <a:t>maximum</a:t>
            </a:r>
            <a:r>
              <a:rPr lang="en-US" sz="2000" dirty="0">
                <a:latin typeface="Times New Roman" pitchFamily="18" charset="0"/>
                <a:cs typeface="Times New Roman" pitchFamily="18" charset="0"/>
              </a:rPr>
              <a:t> value.</a:t>
            </a:r>
          </a:p>
          <a:p>
            <a:pPr algn="just"/>
            <a:r>
              <a:rPr lang="en-US" sz="2000" b="0" i="0" dirty="0">
                <a:solidFill>
                  <a:srgbClr val="242021"/>
                </a:solidFill>
                <a:effectLst/>
                <a:latin typeface="Times-Roman"/>
              </a:rPr>
              <a:t>Peak value is denoted by uppercase letters [such as </a:t>
            </a:r>
            <a:r>
              <a:rPr lang="en-US" sz="2000" b="0" i="1" dirty="0" err="1">
                <a:solidFill>
                  <a:srgbClr val="242021"/>
                </a:solidFill>
                <a:effectLst/>
                <a:latin typeface="Times-Roman"/>
              </a:rPr>
              <a:t>E</a:t>
            </a:r>
            <a:r>
              <a:rPr lang="en-US" sz="2000" b="0" i="1" baseline="-25000" dirty="0" err="1">
                <a:solidFill>
                  <a:srgbClr val="242021"/>
                </a:solidFill>
                <a:effectLst/>
                <a:latin typeface="Times-Roman"/>
              </a:rPr>
              <a:t>m</a:t>
            </a:r>
            <a:r>
              <a:rPr lang="en-US" sz="1800" b="0" i="0" dirty="0">
                <a:solidFill>
                  <a:srgbClr val="242021"/>
                </a:solidFill>
                <a:effectLst/>
                <a:latin typeface="Times-Roman"/>
              </a:rPr>
              <a:t>, </a:t>
            </a:r>
            <a:r>
              <a:rPr lang="en-US" sz="1800" b="0" i="1" dirty="0" err="1">
                <a:solidFill>
                  <a:srgbClr val="242021"/>
                </a:solidFill>
                <a:effectLst/>
                <a:latin typeface="Times-Roman"/>
              </a:rPr>
              <a:t>V</a:t>
            </a:r>
            <a:r>
              <a:rPr lang="en-US" sz="1800" b="0" i="1" baseline="-25000" dirty="0" err="1">
                <a:solidFill>
                  <a:srgbClr val="242021"/>
                </a:solidFill>
                <a:effectLst/>
                <a:latin typeface="Times-Roman"/>
              </a:rPr>
              <a:t>m</a:t>
            </a:r>
            <a:r>
              <a:rPr lang="en-US" sz="1800" b="0" i="1" dirty="0">
                <a:solidFill>
                  <a:srgbClr val="242021"/>
                </a:solidFill>
                <a:effectLst/>
                <a:latin typeface="Times-Italic"/>
              </a:rPr>
              <a:t> </a:t>
            </a:r>
            <a:r>
              <a:rPr lang="en-US" sz="1800" b="0" i="0" dirty="0">
                <a:solidFill>
                  <a:srgbClr val="242021"/>
                </a:solidFill>
                <a:effectLst/>
                <a:latin typeface="Times-Roman"/>
              </a:rPr>
              <a:t>and </a:t>
            </a:r>
            <a:r>
              <a:rPr lang="en-US" sz="1800" b="0" i="1" dirty="0" err="1">
                <a:solidFill>
                  <a:srgbClr val="242021"/>
                </a:solidFill>
                <a:effectLst/>
                <a:latin typeface="Times-Roman"/>
              </a:rPr>
              <a:t>I</a:t>
            </a:r>
            <a:r>
              <a:rPr lang="en-US" sz="1800" b="0" i="1" baseline="-25000" dirty="0" err="1">
                <a:solidFill>
                  <a:srgbClr val="242021"/>
                </a:solidFill>
                <a:effectLst/>
                <a:latin typeface="Times-Roman"/>
              </a:rPr>
              <a:t>m</a:t>
            </a:r>
            <a:r>
              <a:rPr lang="en-US" sz="2000" b="0" i="0" dirty="0">
                <a:solidFill>
                  <a:srgbClr val="242021"/>
                </a:solidFill>
                <a:effectLst/>
                <a:latin typeface="Times-Roman"/>
              </a:rPr>
              <a:t>].  In </a:t>
            </a:r>
            <a:r>
              <a:rPr lang="en-US" sz="2000" b="1" i="0" dirty="0">
                <a:solidFill>
                  <a:srgbClr val="242021"/>
                </a:solidFill>
                <a:effectLst/>
                <a:latin typeface="Times-Roman"/>
              </a:rPr>
              <a:t>Fig. 13.3</a:t>
            </a:r>
            <a:r>
              <a:rPr lang="en-US" sz="2000" b="0" i="0" dirty="0">
                <a:solidFill>
                  <a:srgbClr val="242021"/>
                </a:solidFill>
                <a:effectLst/>
                <a:latin typeface="Times-Roman"/>
              </a:rPr>
              <a:t>, </a:t>
            </a:r>
            <a:r>
              <a:rPr lang="en-US" sz="2000" b="0" i="1" dirty="0" err="1">
                <a:solidFill>
                  <a:srgbClr val="242021"/>
                </a:solidFill>
                <a:effectLst/>
                <a:latin typeface="Times-Roman"/>
              </a:rPr>
              <a:t>E</a:t>
            </a:r>
            <a:r>
              <a:rPr lang="en-US" sz="2000" b="0" i="1" baseline="-25000" dirty="0" err="1">
                <a:solidFill>
                  <a:srgbClr val="242021"/>
                </a:solidFill>
                <a:effectLst/>
                <a:latin typeface="Times-Roman"/>
              </a:rPr>
              <a:t>m</a:t>
            </a:r>
            <a:r>
              <a:rPr lang="en-US" sz="2000" b="0" i="0" dirty="0">
                <a:solidFill>
                  <a:srgbClr val="242021"/>
                </a:solidFill>
                <a:effectLst/>
                <a:latin typeface="Times-Roman"/>
              </a:rPr>
              <a:t> = 80 V peak value of </a:t>
            </a:r>
            <a:r>
              <a:rPr lang="en-US" sz="2000" b="0" i="1" dirty="0">
                <a:solidFill>
                  <a:srgbClr val="242021"/>
                </a:solidFill>
                <a:effectLst/>
                <a:latin typeface="Times-Roman"/>
              </a:rPr>
              <a:t>e</a:t>
            </a:r>
            <a:r>
              <a:rPr lang="en-US" sz="2000" b="0" i="0" dirty="0">
                <a:solidFill>
                  <a:srgbClr val="242021"/>
                </a:solidFill>
                <a:effectLst/>
                <a:latin typeface="Times-Roman"/>
              </a:rPr>
              <a:t>.</a:t>
            </a:r>
            <a:endParaRPr lang="en-US" sz="2000" dirty="0"/>
          </a:p>
        </p:txBody>
      </p:sp>
      <p:grpSp>
        <p:nvGrpSpPr>
          <p:cNvPr id="10" name="Group 9">
            <a:extLst>
              <a:ext uri="{FF2B5EF4-FFF2-40B4-BE49-F238E27FC236}">
                <a16:creationId xmlns:a16="http://schemas.microsoft.com/office/drawing/2014/main" id="{92B22412-9C58-4CAD-9E06-04E7D6CFFF7E}"/>
              </a:ext>
            </a:extLst>
          </p:cNvPr>
          <p:cNvGrpSpPr>
            <a:grpSpLocks noChangeAspect="1"/>
          </p:cNvGrpSpPr>
          <p:nvPr/>
        </p:nvGrpSpPr>
        <p:grpSpPr>
          <a:xfrm>
            <a:off x="6036844" y="670263"/>
            <a:ext cx="5952666" cy="3070460"/>
            <a:chOff x="6084488" y="677396"/>
            <a:chExt cx="5284370" cy="2725745"/>
          </a:xfrm>
        </p:grpSpPr>
        <p:pic>
          <p:nvPicPr>
            <p:cNvPr id="8" name="Picture 7">
              <a:extLst>
                <a:ext uri="{FF2B5EF4-FFF2-40B4-BE49-F238E27FC236}">
                  <a16:creationId xmlns:a16="http://schemas.microsoft.com/office/drawing/2014/main" id="{2FBB60D9-CCCD-4847-8DD7-1962E34C8A04}"/>
                </a:ext>
              </a:extLst>
            </p:cNvPr>
            <p:cNvPicPr>
              <a:picLocks noChangeAspect="1"/>
            </p:cNvPicPr>
            <p:nvPr/>
          </p:nvPicPr>
          <p:blipFill>
            <a:blip r:embed="rId2"/>
            <a:stretch>
              <a:fillRect/>
            </a:stretch>
          </p:blipFill>
          <p:spPr>
            <a:xfrm>
              <a:off x="6084488" y="677396"/>
              <a:ext cx="5284370" cy="2473341"/>
            </a:xfrm>
            <a:prstGeom prst="rect">
              <a:avLst/>
            </a:prstGeom>
          </p:spPr>
        </p:pic>
        <p:sp>
          <p:nvSpPr>
            <p:cNvPr id="9" name="TextBox 8">
              <a:extLst>
                <a:ext uri="{FF2B5EF4-FFF2-40B4-BE49-F238E27FC236}">
                  <a16:creationId xmlns:a16="http://schemas.microsoft.com/office/drawing/2014/main" id="{A3122625-F1BA-4CB5-A849-600A3C33B825}"/>
                </a:ext>
              </a:extLst>
            </p:cNvPr>
            <p:cNvSpPr txBox="1"/>
            <p:nvPr/>
          </p:nvSpPr>
          <p:spPr>
            <a:xfrm>
              <a:off x="6348566" y="3075273"/>
              <a:ext cx="4756213" cy="327868"/>
            </a:xfrm>
            <a:prstGeom prst="rect">
              <a:avLst/>
            </a:prstGeom>
            <a:noFill/>
          </p:spPr>
          <p:txBody>
            <a:bodyPr wrap="square" rtlCol="0">
              <a:spAutoFit/>
            </a:bodyPr>
            <a:lstStyle/>
            <a:p>
              <a:pPr algn="just"/>
              <a:r>
                <a:rPr lang="en-US" b="1" i="0" dirty="0">
                  <a:solidFill>
                    <a:srgbClr val="0000CC"/>
                  </a:solidFill>
                  <a:effectLst/>
                  <a:latin typeface="Times-Bold"/>
                </a:rPr>
                <a:t>Fig. 13.3</a:t>
              </a:r>
              <a:r>
                <a:rPr lang="en-US" b="1" i="0" dirty="0">
                  <a:solidFill>
                    <a:srgbClr val="242021"/>
                  </a:solidFill>
                  <a:effectLst/>
                  <a:latin typeface="Times-Bold"/>
                </a:rPr>
                <a:t> </a:t>
              </a:r>
              <a:r>
                <a:rPr lang="en-US" b="0" i="0" dirty="0">
                  <a:solidFill>
                    <a:srgbClr val="242021"/>
                  </a:solidFill>
                  <a:effectLst/>
                  <a:latin typeface="Times-Roman"/>
                </a:rPr>
                <a:t>Important parameters for a sinusoidal voltage.</a:t>
              </a:r>
            </a:p>
          </p:txBody>
        </p:sp>
      </p:grpSp>
      <p:sp>
        <p:nvSpPr>
          <p:cNvPr id="12" name="TextBox 11">
            <a:extLst>
              <a:ext uri="{FF2B5EF4-FFF2-40B4-BE49-F238E27FC236}">
                <a16:creationId xmlns:a16="http://schemas.microsoft.com/office/drawing/2014/main" id="{68C10EAB-3E73-473A-9654-D6642DF3614E}"/>
              </a:ext>
            </a:extLst>
          </p:cNvPr>
          <p:cNvSpPr txBox="1"/>
          <p:nvPr/>
        </p:nvSpPr>
        <p:spPr>
          <a:xfrm>
            <a:off x="202491" y="4986073"/>
            <a:ext cx="11313697" cy="1323439"/>
          </a:xfrm>
          <a:prstGeom prst="rect">
            <a:avLst/>
          </a:prstGeom>
          <a:noFill/>
        </p:spPr>
        <p:txBody>
          <a:bodyPr wrap="square" rtlCol="0">
            <a:spAutoFit/>
          </a:bodyPr>
          <a:lstStyle/>
          <a:p>
            <a:pPr algn="just"/>
            <a:r>
              <a:rPr lang="en-US" sz="2000" b="1" i="0" dirty="0">
                <a:solidFill>
                  <a:srgbClr val="FF0000"/>
                </a:solidFill>
                <a:effectLst/>
                <a:latin typeface="Times-Bold"/>
              </a:rPr>
              <a:t>Peak-to-Peak Value</a:t>
            </a:r>
            <a:r>
              <a:rPr lang="en-US" sz="2000" b="1" i="0" dirty="0">
                <a:solidFill>
                  <a:srgbClr val="242021"/>
                </a:solidFill>
                <a:effectLst/>
                <a:latin typeface="Times-Bold"/>
              </a:rPr>
              <a:t>: </a:t>
            </a:r>
            <a:r>
              <a:rPr lang="en-US" sz="2000" b="0" i="0" dirty="0">
                <a:solidFill>
                  <a:srgbClr val="242021"/>
                </a:solidFill>
                <a:effectLst/>
                <a:latin typeface="Times-Roman"/>
              </a:rPr>
              <a:t> The full voltage between positive and negative peaks of the waveform,</a:t>
            </a:r>
            <a:r>
              <a:rPr lang="en-US" sz="2000" dirty="0">
                <a:solidFill>
                  <a:srgbClr val="242021"/>
                </a:solidFill>
                <a:latin typeface="Times-Roman"/>
              </a:rPr>
              <a:t> </a:t>
            </a:r>
            <a:r>
              <a:rPr lang="en-US" sz="2000" b="0" i="0" dirty="0">
                <a:solidFill>
                  <a:srgbClr val="242021"/>
                </a:solidFill>
                <a:effectLst/>
                <a:latin typeface="Times-Roman"/>
              </a:rPr>
              <a:t>that is, the difference between the positive peak and the negative peak.</a:t>
            </a:r>
          </a:p>
          <a:p>
            <a:pPr algn="just"/>
            <a:r>
              <a:rPr lang="en-US" sz="2000" b="0" i="0" dirty="0">
                <a:solidFill>
                  <a:srgbClr val="242021"/>
                </a:solidFill>
                <a:effectLst/>
                <a:latin typeface="Times-Roman"/>
              </a:rPr>
              <a:t>Peak-to-Peak value is denoted by uppercase letters [such as </a:t>
            </a:r>
            <a:r>
              <a:rPr lang="en-US" sz="2000" b="0" i="1" dirty="0">
                <a:solidFill>
                  <a:srgbClr val="242021"/>
                </a:solidFill>
                <a:effectLst/>
                <a:latin typeface="Times-Roman"/>
              </a:rPr>
              <a:t>E</a:t>
            </a:r>
            <a:r>
              <a:rPr lang="en-US" sz="2000" b="0" i="1" baseline="-25000" dirty="0">
                <a:solidFill>
                  <a:srgbClr val="242021"/>
                </a:solidFill>
                <a:effectLst/>
                <a:latin typeface="Times-Roman"/>
              </a:rPr>
              <a:t>p-p</a:t>
            </a:r>
            <a:r>
              <a:rPr lang="en-US" sz="2000" b="0" i="0" dirty="0">
                <a:solidFill>
                  <a:srgbClr val="242021"/>
                </a:solidFill>
                <a:effectLst/>
                <a:latin typeface="Times-Roman"/>
              </a:rPr>
              <a:t>, </a:t>
            </a:r>
            <a:r>
              <a:rPr lang="en-US" sz="2000" b="0" i="1" dirty="0" err="1">
                <a:solidFill>
                  <a:srgbClr val="242021"/>
                </a:solidFill>
                <a:effectLst/>
                <a:latin typeface="Times-Roman"/>
              </a:rPr>
              <a:t>V</a:t>
            </a:r>
            <a:r>
              <a:rPr lang="en-US" sz="2000" b="0" i="1" baseline="-25000" dirty="0" err="1">
                <a:solidFill>
                  <a:srgbClr val="242021"/>
                </a:solidFill>
                <a:effectLst/>
                <a:latin typeface="Times-Roman"/>
              </a:rPr>
              <a:t>p</a:t>
            </a:r>
            <a:r>
              <a:rPr lang="en-US" sz="2000" b="0" i="1" baseline="-25000" dirty="0">
                <a:solidFill>
                  <a:srgbClr val="242021"/>
                </a:solidFill>
                <a:effectLst/>
                <a:latin typeface="Times-Roman"/>
              </a:rPr>
              <a:t>-p</a:t>
            </a:r>
            <a:r>
              <a:rPr lang="en-US" sz="2000" b="0" i="1" dirty="0">
                <a:solidFill>
                  <a:srgbClr val="242021"/>
                </a:solidFill>
                <a:effectLst/>
                <a:latin typeface="Times-Italic"/>
              </a:rPr>
              <a:t> </a:t>
            </a:r>
            <a:r>
              <a:rPr lang="en-US" sz="2000" b="0" i="0" dirty="0">
                <a:solidFill>
                  <a:srgbClr val="242021"/>
                </a:solidFill>
                <a:effectLst/>
                <a:latin typeface="Times-Roman"/>
              </a:rPr>
              <a:t>and </a:t>
            </a:r>
            <a:r>
              <a:rPr lang="en-US" sz="2000" b="0" i="1" dirty="0">
                <a:solidFill>
                  <a:srgbClr val="242021"/>
                </a:solidFill>
                <a:effectLst/>
                <a:latin typeface="Times-Roman"/>
              </a:rPr>
              <a:t>I</a:t>
            </a:r>
            <a:r>
              <a:rPr lang="en-US" sz="2000" b="0" i="1" baseline="-25000" dirty="0">
                <a:solidFill>
                  <a:srgbClr val="242021"/>
                </a:solidFill>
                <a:effectLst/>
                <a:latin typeface="Times-Roman"/>
              </a:rPr>
              <a:t>p-p</a:t>
            </a:r>
            <a:r>
              <a:rPr lang="en-US" sz="2000" b="0" i="0" dirty="0">
                <a:solidFill>
                  <a:srgbClr val="242021"/>
                </a:solidFill>
                <a:effectLst/>
                <a:latin typeface="Times-Roman"/>
              </a:rPr>
              <a:t>]. In </a:t>
            </a:r>
            <a:r>
              <a:rPr lang="en-US" sz="2000" b="1" i="0" dirty="0">
                <a:solidFill>
                  <a:srgbClr val="242021"/>
                </a:solidFill>
                <a:effectLst/>
                <a:latin typeface="Times-Roman"/>
              </a:rPr>
              <a:t>Fig. 13.3</a:t>
            </a:r>
            <a:r>
              <a:rPr lang="en-US" sz="2000" b="0" i="0" dirty="0">
                <a:solidFill>
                  <a:srgbClr val="242021"/>
                </a:solidFill>
                <a:effectLst/>
                <a:latin typeface="Times-Roman"/>
              </a:rPr>
              <a:t>, </a:t>
            </a:r>
            <a:r>
              <a:rPr lang="en-US" sz="2000" b="0" i="1" dirty="0">
                <a:solidFill>
                  <a:srgbClr val="242021"/>
                </a:solidFill>
                <a:effectLst/>
                <a:latin typeface="Times-Roman"/>
              </a:rPr>
              <a:t>E</a:t>
            </a:r>
            <a:r>
              <a:rPr lang="en-US" sz="2000" b="0" i="1" baseline="-25000" dirty="0">
                <a:solidFill>
                  <a:srgbClr val="242021"/>
                </a:solidFill>
                <a:effectLst/>
                <a:latin typeface="Times-Roman"/>
              </a:rPr>
              <a:t>p-p</a:t>
            </a:r>
            <a:r>
              <a:rPr lang="en-US" sz="2000" b="0" i="0" dirty="0">
                <a:solidFill>
                  <a:srgbClr val="242021"/>
                </a:solidFill>
                <a:effectLst/>
                <a:latin typeface="Times-Roman"/>
              </a:rPr>
              <a:t> = 80 V </a:t>
            </a:r>
            <a:r>
              <a:rPr lang="en-US" sz="2000" b="0" i="0" dirty="0">
                <a:solidFill>
                  <a:srgbClr val="242021"/>
                </a:solidFill>
                <a:effectLst/>
                <a:latin typeface="Times-Roman"/>
                <a:sym typeface="Symbol" panose="05050102010706020507" pitchFamily="18" charset="2"/>
              </a:rPr>
              <a:t> (</a:t>
            </a:r>
            <a:r>
              <a:rPr lang="en-US" sz="2000" b="0" i="0" dirty="0">
                <a:solidFill>
                  <a:srgbClr val="242021"/>
                </a:solidFill>
                <a:effectLst/>
                <a:latin typeface="Times-Roman"/>
              </a:rPr>
              <a:t> 80 V</a:t>
            </a:r>
            <a:r>
              <a:rPr lang="en-US" sz="2000" b="0" i="0" dirty="0">
                <a:solidFill>
                  <a:srgbClr val="242021"/>
                </a:solidFill>
                <a:effectLst/>
                <a:latin typeface="Times-Roman"/>
                <a:sym typeface="Symbol" panose="05050102010706020507" pitchFamily="18" charset="2"/>
              </a:rPr>
              <a:t>)</a:t>
            </a:r>
            <a:r>
              <a:rPr lang="en-US" sz="2000" b="0" i="0" dirty="0">
                <a:solidFill>
                  <a:srgbClr val="242021"/>
                </a:solidFill>
                <a:effectLst/>
                <a:latin typeface="Times-Roman"/>
              </a:rPr>
              <a:t> = 160 V peak-to-peak value of </a:t>
            </a:r>
            <a:r>
              <a:rPr lang="en-US" sz="2000" b="0" i="1" dirty="0">
                <a:solidFill>
                  <a:srgbClr val="242021"/>
                </a:solidFill>
                <a:effectLst/>
                <a:latin typeface="Times-Roman"/>
              </a:rPr>
              <a:t>e</a:t>
            </a:r>
            <a:r>
              <a:rPr lang="en-US" sz="2000" b="0" i="0" dirty="0">
                <a:solidFill>
                  <a:srgbClr val="242021"/>
                </a:solidFill>
                <a:effectLst/>
                <a:latin typeface="Times-Roman"/>
              </a:rPr>
              <a:t>.</a:t>
            </a:r>
            <a:endParaRPr lang="en-US" sz="2000" b="1" i="0" dirty="0">
              <a:solidFill>
                <a:srgbClr val="242021"/>
              </a:solidFill>
              <a:effectLst/>
              <a:latin typeface="Times-Bold"/>
            </a:endParaRPr>
          </a:p>
        </p:txBody>
      </p:sp>
      <p:sp>
        <p:nvSpPr>
          <p:cNvPr id="11" name="Rectangle 10">
            <a:extLst>
              <a:ext uri="{FF2B5EF4-FFF2-40B4-BE49-F238E27FC236}">
                <a16:creationId xmlns:a16="http://schemas.microsoft.com/office/drawing/2014/main" id="{166CF53C-51DB-4D42-87F5-6D39F2F3B8FC}"/>
              </a:ext>
            </a:extLst>
          </p:cNvPr>
          <p:cNvSpPr/>
          <p:nvPr/>
        </p:nvSpPr>
        <p:spPr>
          <a:xfrm>
            <a:off x="1543877" y="151257"/>
            <a:ext cx="9031405"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Some Definition Related to Waveforms</a:t>
            </a:r>
          </a:p>
        </p:txBody>
      </p:sp>
    </p:spTree>
    <p:extLst>
      <p:ext uri="{BB962C8B-B14F-4D97-AF65-F5344CB8AC3E}">
        <p14:creationId xmlns:p14="http://schemas.microsoft.com/office/powerpoint/2010/main" val="324649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6</a:t>
            </a:fld>
            <a:endParaRPr lang="en-US" sz="2000" b="1" dirty="0">
              <a:solidFill>
                <a:schemeClr val="bg1"/>
              </a:solidFill>
              <a:latin typeface="Times New Roman" pitchFamily="18" charset="0"/>
              <a:cs typeface="Times New Roman" pitchFamily="18" charset="0"/>
            </a:endParaRPr>
          </a:p>
        </p:txBody>
      </p:sp>
      <p:grpSp>
        <p:nvGrpSpPr>
          <p:cNvPr id="11" name="Group 10">
            <a:extLst>
              <a:ext uri="{FF2B5EF4-FFF2-40B4-BE49-F238E27FC236}">
                <a16:creationId xmlns:a16="http://schemas.microsoft.com/office/drawing/2014/main" id="{D6FE70B6-8750-4C61-8055-297D71CB17F4}"/>
              </a:ext>
            </a:extLst>
          </p:cNvPr>
          <p:cNvGrpSpPr>
            <a:grpSpLocks noChangeAspect="1"/>
          </p:cNvGrpSpPr>
          <p:nvPr/>
        </p:nvGrpSpPr>
        <p:grpSpPr>
          <a:xfrm>
            <a:off x="5486213" y="324459"/>
            <a:ext cx="6447026" cy="3307503"/>
            <a:chOff x="6084488" y="677395"/>
            <a:chExt cx="5723229" cy="2936176"/>
          </a:xfrm>
        </p:grpSpPr>
        <p:pic>
          <p:nvPicPr>
            <p:cNvPr id="12" name="Picture 11">
              <a:extLst>
                <a:ext uri="{FF2B5EF4-FFF2-40B4-BE49-F238E27FC236}">
                  <a16:creationId xmlns:a16="http://schemas.microsoft.com/office/drawing/2014/main" id="{30098C43-AF4D-42CA-8CF1-5A2A7603AD1C}"/>
                </a:ext>
              </a:extLst>
            </p:cNvPr>
            <p:cNvPicPr>
              <a:picLocks noChangeAspect="1"/>
            </p:cNvPicPr>
            <p:nvPr/>
          </p:nvPicPr>
          <p:blipFill>
            <a:blip r:embed="rId2"/>
            <a:stretch>
              <a:fillRect/>
            </a:stretch>
          </p:blipFill>
          <p:spPr>
            <a:xfrm>
              <a:off x="6084488" y="677395"/>
              <a:ext cx="5723229" cy="2678749"/>
            </a:xfrm>
            <a:prstGeom prst="rect">
              <a:avLst/>
            </a:prstGeom>
          </p:spPr>
        </p:pic>
        <p:sp>
          <p:nvSpPr>
            <p:cNvPr id="13" name="TextBox 12">
              <a:extLst>
                <a:ext uri="{FF2B5EF4-FFF2-40B4-BE49-F238E27FC236}">
                  <a16:creationId xmlns:a16="http://schemas.microsoft.com/office/drawing/2014/main" id="{5F8CFC7E-2A2D-4C19-80B4-B5F27BB50BF6}"/>
                </a:ext>
              </a:extLst>
            </p:cNvPr>
            <p:cNvSpPr txBox="1"/>
            <p:nvPr/>
          </p:nvSpPr>
          <p:spPr>
            <a:xfrm>
              <a:off x="6728285" y="3285703"/>
              <a:ext cx="4756213" cy="327868"/>
            </a:xfrm>
            <a:prstGeom prst="rect">
              <a:avLst/>
            </a:prstGeom>
            <a:noFill/>
          </p:spPr>
          <p:txBody>
            <a:bodyPr wrap="square" rtlCol="0">
              <a:spAutoFit/>
            </a:bodyPr>
            <a:lstStyle/>
            <a:p>
              <a:pPr algn="just"/>
              <a:r>
                <a:rPr lang="en-US" b="1" i="0" dirty="0">
                  <a:solidFill>
                    <a:srgbClr val="0000CC"/>
                  </a:solidFill>
                  <a:effectLst/>
                  <a:latin typeface="Times-Bold"/>
                </a:rPr>
                <a:t>Fig. 13.3</a:t>
              </a:r>
              <a:r>
                <a:rPr lang="en-US" b="1" i="0" dirty="0">
                  <a:solidFill>
                    <a:srgbClr val="242021"/>
                  </a:solidFill>
                  <a:effectLst/>
                  <a:latin typeface="Times-Bold"/>
                </a:rPr>
                <a:t> </a:t>
              </a:r>
              <a:r>
                <a:rPr lang="en-US" b="0" i="0" dirty="0">
                  <a:solidFill>
                    <a:srgbClr val="242021"/>
                  </a:solidFill>
                  <a:effectLst/>
                  <a:latin typeface="Times-Roman"/>
                </a:rPr>
                <a:t>Important parameters for a sinusoidal voltage.</a:t>
              </a:r>
            </a:p>
          </p:txBody>
        </p:sp>
      </p:grpSp>
      <p:sp>
        <p:nvSpPr>
          <p:cNvPr id="14" name="TextBox 13">
            <a:extLst>
              <a:ext uri="{FF2B5EF4-FFF2-40B4-BE49-F238E27FC236}">
                <a16:creationId xmlns:a16="http://schemas.microsoft.com/office/drawing/2014/main" id="{0932ABD3-DCDF-43E3-BDE2-7C33A5E7842B}"/>
              </a:ext>
            </a:extLst>
          </p:cNvPr>
          <p:cNvSpPr txBox="1"/>
          <p:nvPr/>
        </p:nvSpPr>
        <p:spPr>
          <a:xfrm>
            <a:off x="258761" y="271705"/>
            <a:ext cx="5030691" cy="1323439"/>
          </a:xfrm>
          <a:prstGeom prst="rect">
            <a:avLst/>
          </a:prstGeom>
          <a:noFill/>
        </p:spPr>
        <p:txBody>
          <a:bodyPr wrap="square" rtlCol="0">
            <a:spAutoFit/>
          </a:bodyPr>
          <a:lstStyle/>
          <a:p>
            <a:pPr algn="just"/>
            <a:r>
              <a:rPr lang="en-US" sz="2000" b="1" i="0" dirty="0">
                <a:solidFill>
                  <a:srgbClr val="FF0000"/>
                </a:solidFill>
                <a:effectLst/>
                <a:latin typeface="Times-Bold"/>
              </a:rPr>
              <a:t>Periodic Waveform</a:t>
            </a:r>
            <a:r>
              <a:rPr lang="en-US" sz="2000" b="1" i="0" dirty="0">
                <a:solidFill>
                  <a:srgbClr val="242021"/>
                </a:solidFill>
                <a:effectLst/>
                <a:latin typeface="Times-Bold"/>
              </a:rPr>
              <a:t>: </a:t>
            </a:r>
            <a:r>
              <a:rPr lang="en-US" sz="2000" b="0" i="0" dirty="0">
                <a:solidFill>
                  <a:srgbClr val="242021"/>
                </a:solidFill>
                <a:effectLst/>
                <a:latin typeface="Times-Roman"/>
              </a:rPr>
              <a:t>A waveform that continually repeats itself after the same time interval. The waveform in Fig. 13.3 is a periodic waveform.</a:t>
            </a:r>
          </a:p>
        </p:txBody>
      </p:sp>
      <p:sp>
        <p:nvSpPr>
          <p:cNvPr id="16" name="TextBox 15">
            <a:extLst>
              <a:ext uri="{FF2B5EF4-FFF2-40B4-BE49-F238E27FC236}">
                <a16:creationId xmlns:a16="http://schemas.microsoft.com/office/drawing/2014/main" id="{8B6CA5C1-28D8-4355-A579-E0612ED12431}"/>
              </a:ext>
            </a:extLst>
          </p:cNvPr>
          <p:cNvSpPr txBox="1"/>
          <p:nvPr/>
        </p:nvSpPr>
        <p:spPr>
          <a:xfrm>
            <a:off x="291585" y="1675176"/>
            <a:ext cx="5194628" cy="2246769"/>
          </a:xfrm>
          <a:prstGeom prst="rect">
            <a:avLst/>
          </a:prstGeom>
          <a:noFill/>
        </p:spPr>
        <p:txBody>
          <a:bodyPr wrap="square" rtlCol="0">
            <a:spAutoFit/>
          </a:bodyPr>
          <a:lstStyle/>
          <a:p>
            <a:pPr algn="just"/>
            <a:r>
              <a:rPr lang="en-US" sz="2000" b="1" i="0" dirty="0">
                <a:solidFill>
                  <a:srgbClr val="FF0000"/>
                </a:solidFill>
                <a:effectLst/>
                <a:latin typeface="Times-Bold"/>
              </a:rPr>
              <a:t>Cycle</a:t>
            </a:r>
            <a:r>
              <a:rPr lang="en-US" sz="2000" b="1" i="0" dirty="0">
                <a:solidFill>
                  <a:srgbClr val="242021"/>
                </a:solidFill>
                <a:effectLst/>
                <a:latin typeface="Times-Bold"/>
              </a:rPr>
              <a:t>: </a:t>
            </a:r>
            <a:r>
              <a:rPr lang="en-US" sz="2000" b="0" i="0" dirty="0">
                <a:solidFill>
                  <a:srgbClr val="242021"/>
                </a:solidFill>
                <a:effectLst/>
                <a:latin typeface="Times-Roman"/>
              </a:rPr>
              <a:t>The portion of a waveform that continually repeats itself after the same time interval is called a cycle.</a:t>
            </a:r>
          </a:p>
          <a:p>
            <a:pPr algn="just"/>
            <a:r>
              <a:rPr lang="en-US" sz="2000" b="0" i="0" dirty="0">
                <a:solidFill>
                  <a:srgbClr val="242021"/>
                </a:solidFill>
                <a:effectLst/>
                <a:latin typeface="Times-Roman"/>
              </a:rPr>
              <a:t>The cycles within </a:t>
            </a:r>
            <a:r>
              <a:rPr lang="en-US" sz="2000" b="0" i="1" dirty="0">
                <a:solidFill>
                  <a:srgbClr val="242021"/>
                </a:solidFill>
                <a:effectLst/>
                <a:latin typeface="Times-Italic"/>
              </a:rPr>
              <a:t>T</a:t>
            </a:r>
            <a:r>
              <a:rPr lang="en-US" sz="2000" b="0" i="0" baseline="-25000" dirty="0">
                <a:solidFill>
                  <a:srgbClr val="242021"/>
                </a:solidFill>
                <a:effectLst/>
                <a:latin typeface="Times-Roman"/>
              </a:rPr>
              <a:t>1</a:t>
            </a:r>
            <a:r>
              <a:rPr lang="en-US" sz="2000" b="0" i="0" dirty="0">
                <a:solidFill>
                  <a:srgbClr val="242021"/>
                </a:solidFill>
                <a:effectLst/>
                <a:latin typeface="Times-Roman"/>
              </a:rPr>
              <a:t>, </a:t>
            </a:r>
            <a:r>
              <a:rPr lang="en-US" sz="2000" b="0" i="1" dirty="0">
                <a:solidFill>
                  <a:srgbClr val="242021"/>
                </a:solidFill>
                <a:effectLst/>
                <a:latin typeface="Times-Italic"/>
              </a:rPr>
              <a:t>T</a:t>
            </a:r>
            <a:r>
              <a:rPr lang="en-US" sz="2000" b="0" i="0" baseline="-25000" dirty="0">
                <a:solidFill>
                  <a:srgbClr val="242021"/>
                </a:solidFill>
                <a:effectLst/>
                <a:latin typeface="Times-Roman"/>
              </a:rPr>
              <a:t>2</a:t>
            </a:r>
            <a:r>
              <a:rPr lang="en-US" sz="2000" b="0" i="0" dirty="0">
                <a:solidFill>
                  <a:srgbClr val="242021"/>
                </a:solidFill>
                <a:effectLst/>
                <a:latin typeface="Times-Roman"/>
              </a:rPr>
              <a:t>, and </a:t>
            </a:r>
            <a:r>
              <a:rPr lang="en-US" sz="2000" b="0" i="1" dirty="0">
                <a:solidFill>
                  <a:srgbClr val="242021"/>
                </a:solidFill>
                <a:effectLst/>
                <a:latin typeface="Times-Italic"/>
              </a:rPr>
              <a:t>T</a:t>
            </a:r>
            <a:r>
              <a:rPr lang="en-US" sz="2000" b="0" i="0" baseline="-25000" dirty="0">
                <a:solidFill>
                  <a:srgbClr val="242021"/>
                </a:solidFill>
                <a:effectLst/>
                <a:latin typeface="Times-Roman"/>
              </a:rPr>
              <a:t>3</a:t>
            </a:r>
            <a:r>
              <a:rPr lang="en-US" sz="2000" b="0" i="0" dirty="0">
                <a:solidFill>
                  <a:srgbClr val="242021"/>
                </a:solidFill>
                <a:effectLst/>
                <a:latin typeface="Times-Roman"/>
              </a:rPr>
              <a:t> in Fig. 13.3 may appear different in Fig. 13.4, but they are all bounded by one period of time and therefore satisfy the definition of a cycle.</a:t>
            </a:r>
            <a:r>
              <a:rPr lang="en-US" sz="2000" dirty="0"/>
              <a:t> </a:t>
            </a:r>
          </a:p>
        </p:txBody>
      </p:sp>
      <p:pic>
        <p:nvPicPr>
          <p:cNvPr id="3" name="Picture 2">
            <a:extLst>
              <a:ext uri="{FF2B5EF4-FFF2-40B4-BE49-F238E27FC236}">
                <a16:creationId xmlns:a16="http://schemas.microsoft.com/office/drawing/2014/main" id="{2B5E005F-8668-46D6-B95C-ABC45F769651}"/>
              </a:ext>
            </a:extLst>
          </p:cNvPr>
          <p:cNvPicPr>
            <a:picLocks noChangeAspect="1"/>
          </p:cNvPicPr>
          <p:nvPr/>
        </p:nvPicPr>
        <p:blipFill>
          <a:blip r:embed="rId3"/>
          <a:stretch>
            <a:fillRect/>
          </a:stretch>
        </p:blipFill>
        <p:spPr>
          <a:xfrm>
            <a:off x="362266" y="3998812"/>
            <a:ext cx="6835141" cy="2377440"/>
          </a:xfrm>
          <a:prstGeom prst="rect">
            <a:avLst/>
          </a:prstGeom>
        </p:spPr>
      </p:pic>
      <p:sp>
        <p:nvSpPr>
          <p:cNvPr id="17" name="TextBox 16">
            <a:extLst>
              <a:ext uri="{FF2B5EF4-FFF2-40B4-BE49-F238E27FC236}">
                <a16:creationId xmlns:a16="http://schemas.microsoft.com/office/drawing/2014/main" id="{4C49FC4C-981A-4CDF-BC01-44266AB1DDBA}"/>
              </a:ext>
            </a:extLst>
          </p:cNvPr>
          <p:cNvSpPr txBox="1"/>
          <p:nvPr/>
        </p:nvSpPr>
        <p:spPr>
          <a:xfrm>
            <a:off x="7380850" y="4112348"/>
            <a:ext cx="4446789" cy="1938992"/>
          </a:xfrm>
          <a:prstGeom prst="rect">
            <a:avLst/>
          </a:prstGeom>
          <a:noFill/>
        </p:spPr>
        <p:txBody>
          <a:bodyPr wrap="square" rtlCol="0">
            <a:spAutoFit/>
          </a:bodyPr>
          <a:lstStyle/>
          <a:p>
            <a:pPr algn="just"/>
            <a:r>
              <a:rPr lang="en-US" sz="2000" b="1" i="0" dirty="0">
                <a:solidFill>
                  <a:srgbClr val="FF0000"/>
                </a:solidFill>
                <a:effectLst/>
                <a:latin typeface="Times-Bold"/>
              </a:rPr>
              <a:t>Period (</a:t>
            </a:r>
            <a:r>
              <a:rPr lang="en-US" sz="2000" b="1" i="1" dirty="0">
                <a:solidFill>
                  <a:srgbClr val="FF0000"/>
                </a:solidFill>
                <a:effectLst/>
                <a:latin typeface="Times-BoldItalic"/>
              </a:rPr>
              <a:t>T</a:t>
            </a:r>
            <a:r>
              <a:rPr lang="en-US" sz="2000" b="1" i="0" dirty="0">
                <a:solidFill>
                  <a:srgbClr val="FF0000"/>
                </a:solidFill>
                <a:effectLst/>
                <a:latin typeface="Times-Bold"/>
              </a:rPr>
              <a:t>)</a:t>
            </a:r>
            <a:r>
              <a:rPr lang="en-US" sz="2000" b="1" i="0" dirty="0">
                <a:solidFill>
                  <a:srgbClr val="242021"/>
                </a:solidFill>
                <a:effectLst/>
                <a:latin typeface="Times-Bold"/>
              </a:rPr>
              <a:t>: </a:t>
            </a:r>
            <a:r>
              <a:rPr lang="en-US" sz="2000" dirty="0">
                <a:latin typeface="Times New Roman" panose="02020603050405020304" pitchFamily="18" charset="0"/>
                <a:cs typeface="Times New Roman" panose="02020603050405020304" pitchFamily="18" charset="0"/>
              </a:rPr>
              <a:t>The time taken by an alternating quantity to complete its one cycle is known as time period.</a:t>
            </a:r>
          </a:p>
          <a:p>
            <a:pPr algn="just"/>
            <a:r>
              <a:rPr lang="en-US" sz="2000" dirty="0">
                <a:latin typeface="Times New Roman" panose="02020603050405020304" pitchFamily="18" charset="0"/>
                <a:cs typeface="Times New Roman" panose="02020603050405020304" pitchFamily="18" charset="0"/>
              </a:rPr>
              <a:t>It is denoted by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seconds. After every seconds, the cycle of an alternating quantity repeats.</a:t>
            </a:r>
            <a:r>
              <a:rPr lang="en-US" sz="2000" dirty="0"/>
              <a:t> </a:t>
            </a:r>
          </a:p>
        </p:txBody>
      </p:sp>
    </p:spTree>
    <p:extLst>
      <p:ext uri="{BB962C8B-B14F-4D97-AF65-F5344CB8AC3E}">
        <p14:creationId xmlns:p14="http://schemas.microsoft.com/office/powerpoint/2010/main" val="100858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7</a:t>
            </a:fld>
            <a:endParaRPr lang="en-US" sz="2000" b="1" dirty="0">
              <a:solidFill>
                <a:schemeClr val="bg1"/>
              </a:solidFill>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0932ABD3-DCDF-43E3-BDE2-7C33A5E7842B}"/>
              </a:ext>
            </a:extLst>
          </p:cNvPr>
          <p:cNvSpPr txBox="1"/>
          <p:nvPr/>
        </p:nvSpPr>
        <p:spPr>
          <a:xfrm>
            <a:off x="146219" y="145096"/>
            <a:ext cx="6231567" cy="1400383"/>
          </a:xfrm>
          <a:prstGeom prst="rect">
            <a:avLst/>
          </a:prstGeom>
          <a:noFill/>
        </p:spPr>
        <p:txBody>
          <a:bodyPr wrap="square" rtlCol="0">
            <a:spAutoFit/>
          </a:bodyPr>
          <a:lstStyle/>
          <a:p>
            <a:pPr algn="just">
              <a:spcAft>
                <a:spcPts val="600"/>
              </a:spcAft>
            </a:pPr>
            <a:r>
              <a:rPr lang="en-US" sz="2000" b="1" dirty="0">
                <a:solidFill>
                  <a:srgbClr val="FF0000"/>
                </a:solidFill>
                <a:effectLst>
                  <a:outerShdw blurRad="69850" dist="43180" dir="5400000" sx="0" sy="0">
                    <a:srgbClr val="000000">
                      <a:alpha val="65000"/>
                    </a:srgbClr>
                  </a:outerShdw>
                </a:effectLst>
                <a:latin typeface="Times New Roman" panose="02020603050405020304" pitchFamily="18" charset="0"/>
                <a:cs typeface="Times New Roman" panose="02020603050405020304" pitchFamily="18" charset="0"/>
              </a:rPr>
              <a:t>Frequency (</a:t>
            </a:r>
            <a:r>
              <a:rPr lang="en-US" sz="2000" b="1" i="1" dirty="0">
                <a:solidFill>
                  <a:srgbClr val="FF0000"/>
                </a:solidFill>
                <a:effectLst>
                  <a:outerShdw blurRad="69850" dist="43180" dir="5400000" sx="0" sy="0">
                    <a:srgbClr val="000000">
                      <a:alpha val="65000"/>
                    </a:srgbClr>
                  </a:outerShdw>
                </a:effectLst>
                <a:latin typeface="Times New Roman" panose="02020603050405020304" pitchFamily="18" charset="0"/>
                <a:cs typeface="Times New Roman" panose="02020603050405020304" pitchFamily="18" charset="0"/>
              </a:rPr>
              <a:t>f</a:t>
            </a:r>
            <a:r>
              <a:rPr lang="en-US" sz="2000" b="1" dirty="0">
                <a:solidFill>
                  <a:srgbClr val="FF0000"/>
                </a:solidFill>
                <a:effectLst>
                  <a:outerShdw blurRad="69850" dist="43180" dir="5400000" sx="0" sy="0">
                    <a:srgbClr val="000000">
                      <a:alpha val="65000"/>
                    </a:srgbClr>
                  </a:outerShdw>
                </a:effectLst>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number of cycles completed by an alternating quantity per second is known as frequency. </a:t>
            </a:r>
          </a:p>
          <a:p>
            <a:pPr algn="just">
              <a:spcAft>
                <a:spcPts val="600"/>
              </a:spcAft>
            </a:pPr>
            <a:r>
              <a:rPr lang="en-US" sz="2000" dirty="0">
                <a:latin typeface="Times New Roman" panose="02020603050405020304" pitchFamily="18" charset="0"/>
                <a:cs typeface="Times New Roman" panose="02020603050405020304" pitchFamily="18" charset="0"/>
              </a:rPr>
              <a:t>It is denoted by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and it is measured in </a:t>
            </a:r>
            <a:r>
              <a:rPr lang="en-US" sz="2000" b="1" dirty="0">
                <a:latin typeface="Times New Roman" panose="02020603050405020304" pitchFamily="18" charset="0"/>
                <a:cs typeface="Times New Roman" panose="02020603050405020304" pitchFamily="18" charset="0"/>
              </a:rPr>
              <a:t>cycle/second</a:t>
            </a:r>
            <a:r>
              <a:rPr lang="en-US" sz="2000" dirty="0">
                <a:latin typeface="Times New Roman" panose="02020603050405020304" pitchFamily="18" charset="0"/>
                <a:cs typeface="Times New Roman" panose="02020603050405020304" pitchFamily="18" charset="0"/>
              </a:rPr>
              <a:t> which is known as </a:t>
            </a:r>
            <a:r>
              <a:rPr lang="en-US" sz="2000" b="1" dirty="0">
                <a:latin typeface="Times New Roman" panose="02020603050405020304" pitchFamily="18" charset="0"/>
                <a:cs typeface="Times New Roman" panose="02020603050405020304" pitchFamily="18" charset="0"/>
              </a:rPr>
              <a:t>Hertz</a:t>
            </a:r>
            <a:r>
              <a:rPr lang="en-US" sz="2000" dirty="0">
                <a:latin typeface="Times New Roman" panose="02020603050405020304" pitchFamily="18" charset="0"/>
                <a:cs typeface="Times New Roman" panose="02020603050405020304" pitchFamily="18" charset="0"/>
              </a:rPr>
              <a:t>, denoted by </a:t>
            </a:r>
            <a:r>
              <a:rPr lang="en-US" sz="2000" b="1" dirty="0">
                <a:latin typeface="Times New Roman" panose="02020603050405020304" pitchFamily="18" charset="0"/>
                <a:cs typeface="Times New Roman" panose="02020603050405020304" pitchFamily="18" charset="0"/>
              </a:rPr>
              <a:t>Hz</a:t>
            </a:r>
            <a:r>
              <a:rPr lang="en-US" sz="2000" dirty="0">
                <a:latin typeface="Times New Roman" panose="02020603050405020304" pitchFamily="18" charset="0"/>
                <a:cs typeface="Times New Roman" panose="02020603050405020304" pitchFamily="18" charset="0"/>
              </a:rPr>
              <a:t>.</a:t>
            </a:r>
          </a:p>
        </p:txBody>
      </p:sp>
      <p:sp>
        <p:nvSpPr>
          <p:cNvPr id="21" name="TextBox 20">
            <a:extLst>
              <a:ext uri="{FF2B5EF4-FFF2-40B4-BE49-F238E27FC236}">
                <a16:creationId xmlns:a16="http://schemas.microsoft.com/office/drawing/2014/main" id="{CC8B2120-7AE1-4AF2-985B-80B87C40F61B}"/>
              </a:ext>
            </a:extLst>
          </p:cNvPr>
          <p:cNvSpPr txBox="1"/>
          <p:nvPr/>
        </p:nvSpPr>
        <p:spPr>
          <a:xfrm>
            <a:off x="188940" y="3224864"/>
            <a:ext cx="6493047" cy="707886"/>
          </a:xfrm>
          <a:prstGeom prst="rect">
            <a:avLst/>
          </a:prstGeom>
          <a:noFill/>
        </p:spPr>
        <p:txBody>
          <a:bodyPr wrap="square" rtlCol="0">
            <a:spAutoFit/>
          </a:bodyPr>
          <a:lstStyle/>
          <a:p>
            <a:pPr algn="just">
              <a:spcAft>
                <a:spcPts val="1200"/>
              </a:spcAft>
            </a:pPr>
            <a:r>
              <a:rPr lang="en-US" sz="2000" b="1" dirty="0">
                <a:solidFill>
                  <a:srgbClr val="FF0000"/>
                </a:solidFill>
                <a:latin typeface="Times New Roman" panose="02020603050405020304" pitchFamily="18" charset="0"/>
                <a:cs typeface="Times New Roman" panose="02020603050405020304" pitchFamily="18" charset="0"/>
              </a:rPr>
              <a:t>Relation between Frequency and Time Period</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Frequency is reciprocal of time period.</a:t>
            </a:r>
            <a:endParaRPr lang="en-US" sz="2000" b="0" i="0" dirty="0">
              <a:solidFill>
                <a:srgbClr val="242021"/>
              </a:solidFill>
              <a:effectLst/>
              <a:latin typeface="Times-Roman"/>
            </a:endParaRPr>
          </a:p>
        </p:txBody>
      </p:sp>
      <mc:AlternateContent xmlns:mc="http://schemas.openxmlformats.org/markup-compatibility/2006" xmlns:a14="http://schemas.microsoft.com/office/drawing/2010/main">
        <mc:Choice Requires="a14">
          <p:sp>
            <p:nvSpPr>
              <p:cNvPr id="22" name="Object 8">
                <a:extLst>
                  <a:ext uri="{FF2B5EF4-FFF2-40B4-BE49-F238E27FC236}">
                    <a16:creationId xmlns:a16="http://schemas.microsoft.com/office/drawing/2014/main" id="{7847D4FF-5A74-4B20-91EF-2D759367C1AD}"/>
                  </a:ext>
                </a:extLst>
              </p:cNvPr>
              <p:cNvSpPr txBox="1"/>
              <p:nvPr/>
            </p:nvSpPr>
            <p:spPr bwMode="auto">
              <a:xfrm>
                <a:off x="1419528" y="4001252"/>
                <a:ext cx="1653352" cy="985526"/>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spcBef>
                    <a:spcPts val="600"/>
                  </a:spcBef>
                  <a:spcAft>
                    <a:spcPts val="600"/>
                  </a:spcAft>
                </a:pPr>
                <a14:m>
                  <m:oMathPara xmlns:m="http://schemas.openxmlformats.org/officeDocument/2006/math">
                    <m:oMathParaPr>
                      <m:jc m:val="center"/>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𝑓</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b="0" i="0" smtClean="0">
                              <a:solidFill>
                                <a:srgbClr val="000000"/>
                              </a:solidFill>
                              <a:latin typeface="Cambria Math" panose="02040503050406030204" pitchFamily="18" charset="0"/>
                              <a:sym typeface="Symbol" panose="05050102010706020507" pitchFamily="18" charset="2"/>
                            </a:rPr>
                            <m:t>1</m:t>
                          </m:r>
                        </m:num>
                        <m:den>
                          <m:r>
                            <a:rPr lang="en-US" sz="2400" b="0" i="1" smtClean="0">
                              <a:solidFill>
                                <a:srgbClr val="000000"/>
                              </a:solidFill>
                              <a:latin typeface="Cambria Math" panose="02040503050406030204" pitchFamily="18" charset="0"/>
                            </a:rPr>
                            <m:t>𝑇</m:t>
                          </m:r>
                        </m:den>
                      </m:f>
                      <m: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Hz</m:t>
                      </m:r>
                      <m:r>
                        <m:rPr>
                          <m:nor/>
                        </m:rPr>
                        <a:rPr lang="en-US" sz="2400" b="0" i="0" smtClean="0">
                          <a:solidFill>
                            <a:srgbClr val="000000"/>
                          </a:solidFill>
                          <a:latin typeface="Cambria Math" panose="02040503050406030204" pitchFamily="18" charset="0"/>
                        </a:rPr>
                        <m:t> </m:t>
                      </m:r>
                    </m:oMath>
                  </m:oMathPara>
                </a14:m>
                <a:endParaRPr lang="en-US" sz="2400" dirty="0"/>
              </a:p>
            </p:txBody>
          </p:sp>
        </mc:Choice>
        <mc:Fallback xmlns="">
          <p:sp>
            <p:nvSpPr>
              <p:cNvPr id="22" name="Object 8">
                <a:extLst>
                  <a:ext uri="{FF2B5EF4-FFF2-40B4-BE49-F238E27FC236}">
                    <a16:creationId xmlns:a16="http://schemas.microsoft.com/office/drawing/2014/main" id="{7847D4FF-5A74-4B20-91EF-2D759367C1AD}"/>
                  </a:ext>
                </a:extLst>
              </p:cNvPr>
              <p:cNvSpPr txBox="1">
                <a:spLocks noRot="1" noChangeAspect="1" noMove="1" noResize="1" noEditPoints="1" noAdjustHandles="1" noChangeArrowheads="1" noChangeShapeType="1" noTextEdit="1"/>
              </p:cNvSpPr>
              <p:nvPr/>
            </p:nvSpPr>
            <p:spPr bwMode="auto">
              <a:xfrm>
                <a:off x="1419528" y="4001252"/>
                <a:ext cx="1653352" cy="985526"/>
              </a:xfrm>
              <a:prstGeom prst="rect">
                <a:avLst/>
              </a:prstGeom>
              <a:blipFill>
                <a:blip r:embed="rId2"/>
                <a:stretch>
                  <a:fillRect/>
                </a:stretch>
              </a:blipFill>
              <a:ln w="25400">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bject 8">
                <a:extLst>
                  <a:ext uri="{FF2B5EF4-FFF2-40B4-BE49-F238E27FC236}">
                    <a16:creationId xmlns:a16="http://schemas.microsoft.com/office/drawing/2014/main" id="{8208A121-C6DA-4514-90D1-1EE5B3D0400A}"/>
                  </a:ext>
                </a:extLst>
              </p:cNvPr>
              <p:cNvSpPr txBox="1"/>
              <p:nvPr/>
            </p:nvSpPr>
            <p:spPr bwMode="auto">
              <a:xfrm>
                <a:off x="4318465" y="4025552"/>
                <a:ext cx="1653352" cy="938409"/>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spcBef>
                    <a:spcPts val="600"/>
                  </a:spcBef>
                  <a:spcAft>
                    <a:spcPts val="600"/>
                  </a:spcAft>
                </a:pPr>
                <a14:m>
                  <m:oMathPara xmlns:m="http://schemas.openxmlformats.org/officeDocument/2006/math">
                    <m:oMathParaPr>
                      <m:jc m:val="center"/>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𝑇</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b="0" i="0" smtClean="0">
                              <a:solidFill>
                                <a:srgbClr val="000000"/>
                              </a:solidFill>
                              <a:latin typeface="Cambria Math" panose="02040503050406030204" pitchFamily="18" charset="0"/>
                              <a:sym typeface="Symbol" panose="05050102010706020507" pitchFamily="18" charset="2"/>
                            </a:rPr>
                            <m:t>1</m:t>
                          </m:r>
                        </m:num>
                        <m:den>
                          <m:r>
                            <a:rPr lang="en-US" sz="2400" b="0" i="1" smtClean="0">
                              <a:solidFill>
                                <a:srgbClr val="000000"/>
                              </a:solidFill>
                              <a:latin typeface="Cambria Math" panose="02040503050406030204" pitchFamily="18" charset="0"/>
                              <a:sym typeface="Symbol" panose="05050102010706020507" pitchFamily="18" charset="2"/>
                            </a:rPr>
                            <m:t>𝑓</m:t>
                          </m:r>
                        </m:den>
                      </m:f>
                      <m: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s</m:t>
                      </m:r>
                      <m:r>
                        <m:rPr>
                          <m:nor/>
                        </m:rPr>
                        <a:rPr lang="en-US" sz="2400" b="0" i="0" smtClean="0">
                          <a:solidFill>
                            <a:srgbClr val="000000"/>
                          </a:solidFill>
                          <a:latin typeface="Cambria Math" panose="02040503050406030204" pitchFamily="18" charset="0"/>
                        </a:rPr>
                        <m:t> </m:t>
                      </m:r>
                    </m:oMath>
                  </m:oMathPara>
                </a14:m>
                <a:endParaRPr lang="en-US" sz="2400" dirty="0"/>
              </a:p>
            </p:txBody>
          </p:sp>
        </mc:Choice>
        <mc:Fallback xmlns="">
          <p:sp>
            <p:nvSpPr>
              <p:cNvPr id="23" name="Object 8">
                <a:extLst>
                  <a:ext uri="{FF2B5EF4-FFF2-40B4-BE49-F238E27FC236}">
                    <a16:creationId xmlns:a16="http://schemas.microsoft.com/office/drawing/2014/main" id="{8208A121-C6DA-4514-90D1-1EE5B3D0400A}"/>
                  </a:ext>
                </a:extLst>
              </p:cNvPr>
              <p:cNvSpPr txBox="1">
                <a:spLocks noRot="1" noChangeAspect="1" noMove="1" noResize="1" noEditPoints="1" noAdjustHandles="1" noChangeArrowheads="1" noChangeShapeType="1" noTextEdit="1"/>
              </p:cNvSpPr>
              <p:nvPr/>
            </p:nvSpPr>
            <p:spPr bwMode="auto">
              <a:xfrm>
                <a:off x="4318465" y="4025552"/>
                <a:ext cx="1653352" cy="938409"/>
              </a:xfrm>
              <a:prstGeom prst="rect">
                <a:avLst/>
              </a:prstGeom>
              <a:blipFill>
                <a:blip r:embed="rId3"/>
                <a:stretch>
                  <a:fillRect/>
                </a:stretch>
              </a:blipFill>
              <a:ln w="25400">
                <a:solidFill>
                  <a:schemeClr val="tx1"/>
                </a:solidFill>
                <a:miter lim="800000"/>
                <a:headEnd/>
                <a:tailEnd/>
              </a:ln>
            </p:spPr>
            <p:txBody>
              <a:bodyPr/>
              <a:lstStyle/>
              <a:p>
                <a:r>
                  <a:rPr lang="en-US">
                    <a:noFill/>
                  </a:rPr>
                  <a:t> </a:t>
                </a:r>
              </a:p>
            </p:txBody>
          </p:sp>
        </mc:Fallback>
      </mc:AlternateContent>
      <p:pic>
        <p:nvPicPr>
          <p:cNvPr id="27" name="Picture 26">
            <a:extLst>
              <a:ext uri="{FF2B5EF4-FFF2-40B4-BE49-F238E27FC236}">
                <a16:creationId xmlns:a16="http://schemas.microsoft.com/office/drawing/2014/main" id="{9167029A-B4DA-42F3-AC9D-EF107C6A8107}"/>
              </a:ext>
            </a:extLst>
          </p:cNvPr>
          <p:cNvPicPr>
            <a:picLocks noChangeAspect="1"/>
          </p:cNvPicPr>
          <p:nvPr/>
        </p:nvPicPr>
        <p:blipFill>
          <a:blip r:embed="rId4"/>
          <a:stretch>
            <a:fillRect/>
          </a:stretch>
        </p:blipFill>
        <p:spPr>
          <a:xfrm>
            <a:off x="9468913" y="2998288"/>
            <a:ext cx="2253498" cy="2377440"/>
          </a:xfrm>
          <a:prstGeom prst="rect">
            <a:avLst/>
          </a:prstGeom>
        </p:spPr>
      </p:pic>
      <mc:AlternateContent xmlns:mc="http://schemas.openxmlformats.org/markup-compatibility/2006" xmlns:a14="http://schemas.microsoft.com/office/drawing/2010/main">
        <mc:Choice Requires="a14">
          <p:sp>
            <p:nvSpPr>
              <p:cNvPr id="29" name="Object 8">
                <a:extLst>
                  <a:ext uri="{FF2B5EF4-FFF2-40B4-BE49-F238E27FC236}">
                    <a16:creationId xmlns:a16="http://schemas.microsoft.com/office/drawing/2014/main" id="{AEA645B8-1CDA-4EA6-A852-FD661FFF0CC5}"/>
                  </a:ext>
                </a:extLst>
              </p:cNvPr>
              <p:cNvSpPr txBox="1"/>
              <p:nvPr/>
            </p:nvSpPr>
            <p:spPr bwMode="auto">
              <a:xfrm>
                <a:off x="7000865" y="3782149"/>
                <a:ext cx="1973723" cy="723900"/>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0" smtClean="0">
                              <a:solidFill>
                                <a:srgbClr val="000000"/>
                              </a:solidFill>
                              <a:latin typeface="Cambria Math" panose="02040503050406030204" pitchFamily="18" charset="0"/>
                              <a:sym typeface="Symbol" panose="05050102010706020507" pitchFamily="18" charset="2"/>
                            </a:rPr>
                            <m:t></m:t>
                          </m:r>
                        </m:num>
                        <m:den>
                          <m:r>
                            <a:rPr lang="en-US" sz="2400" i="1">
                              <a:solidFill>
                                <a:srgbClr val="000000"/>
                              </a:solidFill>
                              <a:latin typeface="Cambria Math" panose="02040503050406030204" pitchFamily="18" charset="0"/>
                            </a:rPr>
                            <m:t>𝑡</m:t>
                          </m:r>
                        </m:den>
                      </m:f>
                      <m:r>
                        <m:rPr>
                          <m:nor/>
                        </m:rPr>
                        <a:rPr lang="en-US" sz="2400" i="0">
                          <a:solidFill>
                            <a:srgbClr val="000000"/>
                          </a:solidFill>
                          <a:latin typeface="Cambria Math" panose="02040503050406030204" pitchFamily="18" charset="0"/>
                        </a:rPr>
                        <m:t>rad</m:t>
                      </m:r>
                      <m:r>
                        <m:rPr>
                          <m:nor/>
                        </m:rPr>
                        <a:rPr lang="en-US" sz="2400" i="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s</m:t>
                      </m:r>
                      <m:r>
                        <m:rPr>
                          <m:nor/>
                        </m:rPr>
                        <a:rPr lang="en-US" sz="2400" b="0" i="0" smtClean="0">
                          <a:solidFill>
                            <a:srgbClr val="000000"/>
                          </a:solidFill>
                          <a:latin typeface="Cambria Math" panose="02040503050406030204" pitchFamily="18" charset="0"/>
                        </a:rPr>
                        <m:t> </m:t>
                      </m:r>
                    </m:oMath>
                  </m:oMathPara>
                </a14:m>
                <a:endParaRPr lang="en-US" sz="2400" dirty="0"/>
              </a:p>
            </p:txBody>
          </p:sp>
        </mc:Choice>
        <mc:Fallback xmlns="">
          <p:sp>
            <p:nvSpPr>
              <p:cNvPr id="29" name="Object 8">
                <a:extLst>
                  <a:ext uri="{FF2B5EF4-FFF2-40B4-BE49-F238E27FC236}">
                    <a16:creationId xmlns:a16="http://schemas.microsoft.com/office/drawing/2014/main" id="{AEA645B8-1CDA-4EA6-A852-FD661FFF0CC5}"/>
                  </a:ext>
                </a:extLst>
              </p:cNvPr>
              <p:cNvSpPr txBox="1">
                <a:spLocks noRot="1" noChangeAspect="1" noMove="1" noResize="1" noEditPoints="1" noAdjustHandles="1" noChangeArrowheads="1" noChangeShapeType="1" noTextEdit="1"/>
              </p:cNvSpPr>
              <p:nvPr/>
            </p:nvSpPr>
            <p:spPr bwMode="auto">
              <a:xfrm>
                <a:off x="7000865" y="3782149"/>
                <a:ext cx="1973723" cy="723900"/>
              </a:xfrm>
              <a:prstGeom prst="rect">
                <a:avLst/>
              </a:prstGeom>
              <a:blipFill>
                <a:blip r:embed="rId5"/>
                <a:stretch>
                  <a:fillRect/>
                </a:stretch>
              </a:blipFill>
              <a:ln w="25400">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bject 9">
                <a:extLst>
                  <a:ext uri="{FF2B5EF4-FFF2-40B4-BE49-F238E27FC236}">
                    <a16:creationId xmlns:a16="http://schemas.microsoft.com/office/drawing/2014/main" id="{9072E4F8-B793-4377-AC8D-72C88B92068C}"/>
                  </a:ext>
                </a:extLst>
              </p:cNvPr>
              <p:cNvSpPr txBox="1"/>
              <p:nvPr/>
            </p:nvSpPr>
            <p:spPr bwMode="auto">
              <a:xfrm>
                <a:off x="7042480" y="4685878"/>
                <a:ext cx="2053389" cy="455565"/>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14:m>
                  <m:oMathPara xmlns:m="http://schemas.openxmlformats.org/officeDocument/2006/math">
                    <m:oMathParaPr>
                      <m:jc m:val="left"/>
                    </m:oMathParaPr>
                    <m:oMath xmlns:m="http://schemas.openxmlformats.org/officeDocument/2006/math">
                      <m:r>
                        <a:rPr lang="en-US" sz="2400" b="0" i="0" smtClean="0">
                          <a:solidFill>
                            <a:srgbClr val="000000"/>
                          </a:solidFill>
                          <a:latin typeface="Cambria Math" panose="02040503050406030204" pitchFamily="18" charset="0"/>
                          <a:sym typeface="Symbol" panose="05050102010706020507" pitchFamily="18" charset="2"/>
                        </a:rPr>
                        <m:t> </m:t>
                      </m:r>
                      <m:r>
                        <a:rPr lang="en-US" sz="2400">
                          <a:solidFill>
                            <a:srgbClr val="000000"/>
                          </a:solidFill>
                          <a:latin typeface="Cambria Math" panose="02040503050406030204" pitchFamily="18" charset="0"/>
                          <a:sym typeface="Symbol" panose="05050102010706020507" pitchFamily="18" charset="2"/>
                        </a:rPr>
                        <m:t></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𝜔</m:t>
                      </m:r>
                      <m:r>
                        <a:rPr lang="en-US" sz="2400" i="1" smtClean="0">
                          <a:solidFill>
                            <a:srgbClr val="000000"/>
                          </a:solidFill>
                          <a:latin typeface="Cambria Math" panose="02040503050406030204" pitchFamily="18" charset="0"/>
                        </a:rPr>
                        <m:t>𝑡</m:t>
                      </m:r>
                      <m: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rad</m:t>
                      </m:r>
                      <m:r>
                        <m:rPr>
                          <m:nor/>
                        </m:rPr>
                        <a:rPr lang="en-US" sz="2400" b="0" i="0" smtClean="0">
                          <a:solidFill>
                            <a:srgbClr val="000000"/>
                          </a:solidFill>
                          <a:latin typeface="Cambria Math" panose="02040503050406030204" pitchFamily="18" charset="0"/>
                        </a:rPr>
                        <m:t>]</m:t>
                      </m:r>
                    </m:oMath>
                  </m:oMathPara>
                </a14:m>
                <a:endParaRPr lang="en-US" sz="2400" dirty="0"/>
              </a:p>
            </p:txBody>
          </p:sp>
        </mc:Choice>
        <mc:Fallback xmlns="">
          <p:sp>
            <p:nvSpPr>
              <p:cNvPr id="30" name="Object 9">
                <a:extLst>
                  <a:ext uri="{FF2B5EF4-FFF2-40B4-BE49-F238E27FC236}">
                    <a16:creationId xmlns:a16="http://schemas.microsoft.com/office/drawing/2014/main" id="{9072E4F8-B793-4377-AC8D-72C88B92068C}"/>
                  </a:ext>
                </a:extLst>
              </p:cNvPr>
              <p:cNvSpPr txBox="1">
                <a:spLocks noRot="1" noChangeAspect="1" noMove="1" noResize="1" noEditPoints="1" noAdjustHandles="1" noChangeArrowheads="1" noChangeShapeType="1" noTextEdit="1"/>
              </p:cNvSpPr>
              <p:nvPr/>
            </p:nvSpPr>
            <p:spPr bwMode="auto">
              <a:xfrm>
                <a:off x="7042480" y="4685878"/>
                <a:ext cx="2053389" cy="455565"/>
              </a:xfrm>
              <a:prstGeom prst="rect">
                <a:avLst/>
              </a:prstGeom>
              <a:blipFill>
                <a:blip r:embed="rId6"/>
                <a:stretch>
                  <a:fillRect b="-17949"/>
                </a:stretch>
              </a:blipFill>
              <a:ln w="25400">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9DDA7E0-9325-46FF-BB06-110B803B67F2}"/>
                  </a:ext>
                </a:extLst>
              </p:cNvPr>
              <p:cNvSpPr txBox="1"/>
              <p:nvPr/>
            </p:nvSpPr>
            <p:spPr>
              <a:xfrm>
                <a:off x="7042480" y="5507888"/>
                <a:ext cx="4091217" cy="636841"/>
              </a:xfrm>
              <a:prstGeom prst="rect">
                <a:avLst/>
              </a:prstGeom>
              <a:solidFill>
                <a:schemeClr val="accent2">
                  <a:lumMod val="20000"/>
                  <a:lumOff val="80000"/>
                </a:schemeClr>
              </a:solidFill>
              <a:ln w="25400">
                <a:solidFill>
                  <a:schemeClr val="tx1"/>
                </a:solidFill>
              </a:ln>
            </p:spPr>
            <p:txBody>
              <a:bodyPr wrap="square" rtlCol="0" anchor="ctr">
                <a:spAutoFit/>
              </a:bodyPr>
              <a:lstStyle/>
              <a:p>
                <a:pPr algn="just">
                  <a:spcAft>
                    <a:spcPts val="600"/>
                  </a:spcAft>
                </a:pPr>
                <a:r>
                  <a:rPr lang="en-US" sz="2400" b="0" i="1" dirty="0">
                    <a:solidFill>
                      <a:srgbClr val="242021"/>
                    </a:solidFill>
                    <a:effectLst/>
                    <a:latin typeface="Times-Roman"/>
                    <a:sym typeface="Symbol" panose="05050102010706020507" pitchFamily="18" charset="2"/>
                  </a:rPr>
                  <a:t> t</a:t>
                </a:r>
                <a:r>
                  <a:rPr lang="en-US" sz="2400" b="0" i="0" dirty="0">
                    <a:solidFill>
                      <a:srgbClr val="242021"/>
                    </a:solidFill>
                    <a:effectLst/>
                    <a:latin typeface="Times-Roman"/>
                    <a:sym typeface="Symbol" panose="05050102010706020507" pitchFamily="18" charset="2"/>
                  </a:rPr>
                  <a:t> = </a:t>
                </a:r>
                <a14:m>
                  <m:oMath xmlns:m="http://schemas.openxmlformats.org/officeDocument/2006/math">
                    <m:f>
                      <m:fPr>
                        <m:ctrlPr>
                          <a:rPr lang="en-US" sz="2400" b="0" i="1" smtClean="0">
                            <a:solidFill>
                              <a:srgbClr val="242021"/>
                            </a:solidFill>
                            <a:effectLst/>
                            <a:latin typeface="Cambria Math" panose="02040503050406030204" pitchFamily="18" charset="0"/>
                            <a:sym typeface="Symbol" panose="05050102010706020507" pitchFamily="18" charset="2"/>
                          </a:rPr>
                        </m:ctrlPr>
                      </m:fPr>
                      <m:num>
                        <m:r>
                          <a:rPr lang="en-US" sz="2400" b="0" i="1" smtClean="0">
                            <a:solidFill>
                              <a:srgbClr val="242021"/>
                            </a:solidFill>
                            <a:effectLst/>
                            <a:latin typeface="Cambria Math" panose="02040503050406030204" pitchFamily="18" charset="0"/>
                            <a:sym typeface="Symbol" panose="05050102010706020507" pitchFamily="18" charset="2"/>
                          </a:rPr>
                          <m:t> [</m:t>
                        </m:r>
                        <m:r>
                          <m:rPr>
                            <m:sty m:val="p"/>
                          </m:rPr>
                          <a:rPr lang="en-US" sz="2400" b="0" i="0" smtClean="0">
                            <a:solidFill>
                              <a:srgbClr val="242021"/>
                            </a:solidFill>
                            <a:effectLst/>
                            <a:latin typeface="Cambria Math" panose="02040503050406030204" pitchFamily="18" charset="0"/>
                            <a:sym typeface="Symbol" panose="05050102010706020507" pitchFamily="18" charset="2"/>
                          </a:rPr>
                          <m:t>rad</m:t>
                        </m:r>
                        <m:r>
                          <a:rPr lang="en-US" sz="2400" b="0" i="0" smtClean="0">
                            <a:solidFill>
                              <a:srgbClr val="242021"/>
                            </a:solidFill>
                            <a:effectLst/>
                            <a:latin typeface="Cambria Math" panose="02040503050406030204" pitchFamily="18" charset="0"/>
                            <a:sym typeface="Symbol" panose="05050102010706020507" pitchFamily="18" charset="2"/>
                          </a:rPr>
                          <m:t>.</m:t>
                        </m:r>
                        <m:r>
                          <a:rPr lang="en-US" sz="2400" b="0" i="1" smtClean="0">
                            <a:solidFill>
                              <a:srgbClr val="242021"/>
                            </a:solidFill>
                            <a:effectLst/>
                            <a:latin typeface="Cambria Math" panose="02040503050406030204" pitchFamily="18" charset="0"/>
                            <a:sym typeface="Symbol" panose="05050102010706020507" pitchFamily="18" charset="2"/>
                          </a:rPr>
                          <m:t>]</m:t>
                        </m:r>
                      </m:num>
                      <m:den>
                        <m:r>
                          <a:rPr lang="en-US" sz="2400" i="1">
                            <a:solidFill>
                              <a:srgbClr val="242021"/>
                            </a:solidFill>
                            <a:latin typeface="Cambria Math" panose="02040503050406030204" pitchFamily="18" charset="0"/>
                            <a:sym typeface="Symbol" panose="05050102010706020507" pitchFamily="18" charset="2"/>
                          </a:rPr>
                          <m:t></m:t>
                        </m:r>
                      </m:den>
                    </m:f>
                  </m:oMath>
                </a14:m>
                <a:r>
                  <a:rPr lang="en-US" sz="2400" b="0" i="0" dirty="0">
                    <a:solidFill>
                      <a:srgbClr val="242021"/>
                    </a:solidFill>
                    <a:effectLst/>
                    <a:latin typeface="Times-Roman"/>
                  </a:rPr>
                  <a:t> s  </a:t>
                </a:r>
                <a:r>
                  <a:rPr lang="en-US" sz="2400" dirty="0">
                    <a:solidFill>
                      <a:srgbClr val="242021"/>
                    </a:solidFill>
                    <a:latin typeface="Times-Roman"/>
                    <a:sym typeface="Symbol" panose="05050102010706020507" pitchFamily="18" charset="2"/>
                  </a:rPr>
                  <a:t>= </a:t>
                </a:r>
                <a14:m>
                  <m:oMath xmlns:m="http://schemas.openxmlformats.org/officeDocument/2006/math">
                    <m:f>
                      <m:fPr>
                        <m:ctrlPr>
                          <a:rPr lang="en-US" sz="2400" i="1" smtClean="0">
                            <a:solidFill>
                              <a:srgbClr val="242021"/>
                            </a:solidFill>
                            <a:latin typeface="Cambria Math" panose="02040503050406030204" pitchFamily="18" charset="0"/>
                            <a:sym typeface="Symbol" panose="05050102010706020507" pitchFamily="18" charset="2"/>
                          </a:rPr>
                        </m:ctrlPr>
                      </m:fPr>
                      <m:num>
                        <m:r>
                          <a:rPr lang="en-US" sz="2400" i="1">
                            <a:solidFill>
                              <a:srgbClr val="242021"/>
                            </a:solidFill>
                            <a:latin typeface="Cambria Math" panose="02040503050406030204" pitchFamily="18" charset="0"/>
                            <a:sym typeface="Symbol" panose="05050102010706020507" pitchFamily="18" charset="2"/>
                          </a:rPr>
                          <m:t> [</m:t>
                        </m:r>
                        <m:r>
                          <m:rPr>
                            <m:sty m:val="p"/>
                          </m:rPr>
                          <a:rPr lang="en-US" sz="2400">
                            <a:solidFill>
                              <a:srgbClr val="242021"/>
                            </a:solidFill>
                            <a:latin typeface="Cambria Math" panose="02040503050406030204" pitchFamily="18" charset="0"/>
                            <a:sym typeface="Symbol" panose="05050102010706020507" pitchFamily="18" charset="2"/>
                          </a:rPr>
                          <m:t>d</m:t>
                        </m:r>
                        <m:r>
                          <m:rPr>
                            <m:sty m:val="p"/>
                          </m:rPr>
                          <a:rPr lang="en-US" sz="2400" b="0" i="0" smtClean="0">
                            <a:solidFill>
                              <a:srgbClr val="242021"/>
                            </a:solidFill>
                            <a:latin typeface="Cambria Math" panose="02040503050406030204" pitchFamily="18" charset="0"/>
                            <a:sym typeface="Symbol" panose="05050102010706020507" pitchFamily="18" charset="2"/>
                          </a:rPr>
                          <m:t>eg</m:t>
                        </m:r>
                        <m:r>
                          <a:rPr lang="en-US" sz="2400">
                            <a:solidFill>
                              <a:srgbClr val="242021"/>
                            </a:solidFill>
                            <a:latin typeface="Cambria Math" panose="02040503050406030204" pitchFamily="18" charset="0"/>
                            <a:sym typeface="Symbol" panose="05050102010706020507" pitchFamily="18" charset="2"/>
                          </a:rPr>
                          <m:t>.</m:t>
                        </m:r>
                        <m:r>
                          <a:rPr lang="en-US" sz="2400" i="1">
                            <a:solidFill>
                              <a:srgbClr val="242021"/>
                            </a:solidFill>
                            <a:latin typeface="Cambria Math" panose="02040503050406030204" pitchFamily="18" charset="0"/>
                            <a:sym typeface="Symbol" panose="05050102010706020507" pitchFamily="18" charset="2"/>
                          </a:rPr>
                          <m:t>]</m:t>
                        </m:r>
                      </m:num>
                      <m:den>
                        <m:r>
                          <a:rPr lang="en-US" sz="2400" i="1">
                            <a:solidFill>
                              <a:srgbClr val="242021"/>
                            </a:solidFill>
                            <a:latin typeface="Cambria Math" panose="02040503050406030204" pitchFamily="18" charset="0"/>
                            <a:sym typeface="Symbol" panose="05050102010706020507" pitchFamily="18" charset="2"/>
                          </a:rPr>
                          <m:t></m:t>
                        </m:r>
                      </m:den>
                    </m:f>
                    <m:r>
                      <a:rPr lang="en-US" sz="2400" i="1" smtClean="0">
                        <a:solidFill>
                          <a:srgbClr val="242021"/>
                        </a:solidFill>
                        <a:latin typeface="Cambria Math" panose="02040503050406030204" pitchFamily="18" charset="0"/>
                        <a:sym typeface="Symbol" panose="05050102010706020507" pitchFamily="18" charset="2"/>
                      </a:rPr>
                      <m:t></m:t>
                    </m:r>
                    <m:f>
                      <m:fPr>
                        <m:ctrlPr>
                          <a:rPr lang="en-US" sz="2400" i="1">
                            <a:solidFill>
                              <a:srgbClr val="242021"/>
                            </a:solidFill>
                            <a:latin typeface="Cambria Math" panose="02040503050406030204" pitchFamily="18" charset="0"/>
                            <a:sym typeface="Symbol" panose="05050102010706020507" pitchFamily="18" charset="2"/>
                          </a:rPr>
                        </m:ctrlPr>
                      </m:fPr>
                      <m:num>
                        <m:r>
                          <a:rPr lang="en-US" sz="2400" i="1" smtClean="0">
                            <a:solidFill>
                              <a:srgbClr val="242021"/>
                            </a:solidFill>
                            <a:latin typeface="Cambria Math" panose="02040503050406030204" pitchFamily="18" charset="0"/>
                            <a:sym typeface="Symbol" panose="05050102010706020507" pitchFamily="18" charset="2"/>
                          </a:rPr>
                          <m:t></m:t>
                        </m:r>
                      </m:num>
                      <m:den>
                        <m:sSup>
                          <m:sSupPr>
                            <m:ctrlPr>
                              <a:rPr lang="en-US" sz="2400" i="1" smtClean="0">
                                <a:solidFill>
                                  <a:srgbClr val="242021"/>
                                </a:solidFill>
                                <a:latin typeface="Cambria Math" panose="02040503050406030204" pitchFamily="18" charset="0"/>
                                <a:sym typeface="Symbol" panose="05050102010706020507" pitchFamily="18" charset="2"/>
                              </a:rPr>
                            </m:ctrlPr>
                          </m:sSupPr>
                          <m:e>
                            <m:r>
                              <a:rPr lang="en-US" sz="2400" b="0" i="1" smtClean="0">
                                <a:solidFill>
                                  <a:srgbClr val="242021"/>
                                </a:solidFill>
                                <a:latin typeface="Cambria Math" panose="02040503050406030204" pitchFamily="18" charset="0"/>
                                <a:sym typeface="Symbol" panose="05050102010706020507" pitchFamily="18" charset="2"/>
                              </a:rPr>
                              <m:t>180</m:t>
                            </m:r>
                          </m:e>
                          <m:sup>
                            <m:r>
                              <m:rPr>
                                <m:sty m:val="p"/>
                              </m:rPr>
                              <a:rPr lang="en-US" sz="2400" b="0" i="0" smtClean="0">
                                <a:solidFill>
                                  <a:srgbClr val="242021"/>
                                </a:solidFill>
                                <a:latin typeface="Cambria Math" panose="02040503050406030204" pitchFamily="18" charset="0"/>
                                <a:sym typeface="Symbol" panose="05050102010706020507" pitchFamily="18" charset="2"/>
                              </a:rPr>
                              <m:t>o</m:t>
                            </m:r>
                          </m:sup>
                        </m:sSup>
                      </m:den>
                    </m:f>
                  </m:oMath>
                </a14:m>
                <a:r>
                  <a:rPr lang="en-US" sz="2400" dirty="0">
                    <a:solidFill>
                      <a:srgbClr val="242021"/>
                    </a:solidFill>
                    <a:latin typeface="Times-Roman"/>
                  </a:rPr>
                  <a:t> s  </a:t>
                </a:r>
              </a:p>
            </p:txBody>
          </p:sp>
        </mc:Choice>
        <mc:Fallback xmlns="">
          <p:sp>
            <p:nvSpPr>
              <p:cNvPr id="31" name="TextBox 30">
                <a:extLst>
                  <a:ext uri="{FF2B5EF4-FFF2-40B4-BE49-F238E27FC236}">
                    <a16:creationId xmlns:a16="http://schemas.microsoft.com/office/drawing/2014/main" id="{19DDA7E0-9325-46FF-BB06-110B803B67F2}"/>
                  </a:ext>
                </a:extLst>
              </p:cNvPr>
              <p:cNvSpPr txBox="1">
                <a:spLocks noRot="1" noChangeAspect="1" noMove="1" noResize="1" noEditPoints="1" noAdjustHandles="1" noChangeArrowheads="1" noChangeShapeType="1" noTextEdit="1"/>
              </p:cNvSpPr>
              <p:nvPr/>
            </p:nvSpPr>
            <p:spPr>
              <a:xfrm>
                <a:off x="7042480" y="5507888"/>
                <a:ext cx="4091217" cy="636841"/>
              </a:xfrm>
              <a:prstGeom prst="rect">
                <a:avLst/>
              </a:prstGeom>
              <a:blipFill>
                <a:blip r:embed="rId7"/>
                <a:stretch>
                  <a:fillRect l="-148" b="-6481"/>
                </a:stretch>
              </a:blipFill>
              <a:ln w="25400">
                <a:solidFill>
                  <a:schemeClr val="tx1"/>
                </a:solidFill>
              </a:ln>
            </p:spPr>
            <p:txBody>
              <a:bodyPr/>
              <a:lstStyle/>
              <a:p>
                <a:r>
                  <a:rPr lang="en-US">
                    <a:noFill/>
                  </a:rPr>
                  <a:t> </a:t>
                </a:r>
              </a:p>
            </p:txBody>
          </p:sp>
        </mc:Fallback>
      </mc:AlternateContent>
      <p:sp>
        <p:nvSpPr>
          <p:cNvPr id="17" name="object 5">
            <a:extLst>
              <a:ext uri="{FF2B5EF4-FFF2-40B4-BE49-F238E27FC236}">
                <a16:creationId xmlns:a16="http://schemas.microsoft.com/office/drawing/2014/main" id="{AF636C58-ADA8-427D-A096-BD102E8907A0}"/>
              </a:ext>
            </a:extLst>
          </p:cNvPr>
          <p:cNvSpPr>
            <a:spLocks noChangeAspect="1"/>
          </p:cNvSpPr>
          <p:nvPr/>
        </p:nvSpPr>
        <p:spPr>
          <a:xfrm>
            <a:off x="185581" y="5053233"/>
            <a:ext cx="6612782" cy="1243170"/>
          </a:xfrm>
          <a:prstGeom prst="rect">
            <a:avLst/>
          </a:prstGeom>
          <a:blipFill>
            <a:blip r:embed="rId8" cstate="print"/>
            <a:stretch>
              <a:fillRect/>
            </a:stretch>
          </a:blipFill>
        </p:spPr>
        <p:txBody>
          <a:bodyPr wrap="square" lIns="0" tIns="0" rIns="0" bIns="0" rtlCol="0"/>
          <a:lstStyle/>
          <a:p>
            <a:endParaRPr dirty="0"/>
          </a:p>
        </p:txBody>
      </p:sp>
      <p:sp>
        <p:nvSpPr>
          <p:cNvPr id="15" name="TextBox 14">
            <a:extLst>
              <a:ext uri="{FF2B5EF4-FFF2-40B4-BE49-F238E27FC236}">
                <a16:creationId xmlns:a16="http://schemas.microsoft.com/office/drawing/2014/main" id="{08FBED95-07FF-4F75-AC78-0C5898186F84}"/>
              </a:ext>
            </a:extLst>
          </p:cNvPr>
          <p:cNvSpPr txBox="1"/>
          <p:nvPr/>
        </p:nvSpPr>
        <p:spPr>
          <a:xfrm>
            <a:off x="6823221" y="1986659"/>
            <a:ext cx="5153329" cy="1323439"/>
          </a:xfrm>
          <a:prstGeom prst="rect">
            <a:avLst/>
          </a:prstGeom>
          <a:noFill/>
        </p:spPr>
        <p:txBody>
          <a:bodyPr wrap="square" rtlCol="0">
            <a:spAutoFit/>
          </a:bodyPr>
          <a:lstStyle/>
          <a:p>
            <a:pPr algn="just">
              <a:spcAft>
                <a:spcPts val="600"/>
              </a:spcAft>
            </a:pPr>
            <a:r>
              <a:rPr lang="en-US" sz="2000" b="1" dirty="0">
                <a:solidFill>
                  <a:srgbClr val="FF0000"/>
                </a:solidFill>
                <a:effectLst>
                  <a:outerShdw blurRad="69850" dist="43180" dir="5400000" sx="0" sy="0">
                    <a:srgbClr val="000000">
                      <a:alpha val="65000"/>
                    </a:srgbClr>
                  </a:outerShdw>
                </a:effectLst>
                <a:latin typeface="Times New Roman" panose="02020603050405020304" pitchFamily="18" charset="0"/>
                <a:cs typeface="Times New Roman" panose="02020603050405020304" pitchFamily="18" charset="0"/>
              </a:rPr>
              <a:t>Angular Frequency or Velocity (</a:t>
            </a:r>
            <a:r>
              <a:rPr lang="en-US" sz="2000" b="1" i="1" dirty="0">
                <a:solidFill>
                  <a:srgbClr val="FF0000"/>
                </a:solidFill>
                <a:effectLst>
                  <a:outerShdw blurRad="69850" dist="43180" dir="5400000" sx="0" sy="0">
                    <a:srgbClr val="000000">
                      <a:alpha val="65000"/>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2000" b="1" dirty="0">
                <a:solidFill>
                  <a:srgbClr val="FF0000"/>
                </a:solidFill>
                <a:effectLst>
                  <a:outerShdw blurRad="69850" dist="43180" dir="5400000" sx="0" sy="0">
                    <a:srgbClr val="000000">
                      <a:alpha val="65000"/>
                    </a:srgbClr>
                  </a:outerShdw>
                </a:effectLst>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effectLst>
                  <a:outerShdw blurRad="69850" dist="43180" dir="5400000" sx="0" sy="0">
                    <a:srgbClr val="000000">
                      <a:alpha val="65000"/>
                    </a:srgbClr>
                  </a:outerShdw>
                </a:effectLst>
                <a:latin typeface="Times New Roman" pitchFamily="18" charset="0"/>
                <a:cs typeface="Times New Roman" pitchFamily="18" charset="0"/>
              </a:rPr>
              <a:t>The rate of change of angular position is called angular frequency or angular velocity. Unit of angular frequency is </a:t>
            </a:r>
            <a:r>
              <a:rPr lang="en-US" sz="2000" b="1" dirty="0">
                <a:effectLst>
                  <a:outerShdw blurRad="69850" dist="43180" dir="5400000" sx="0" sy="0">
                    <a:srgbClr val="000000">
                      <a:alpha val="65000"/>
                    </a:srgbClr>
                  </a:outerShdw>
                </a:effectLst>
                <a:latin typeface="Times New Roman" pitchFamily="18" charset="0"/>
                <a:cs typeface="Times New Roman" pitchFamily="18" charset="0"/>
              </a:rPr>
              <a:t>rad/s</a:t>
            </a:r>
            <a:r>
              <a:rPr lang="en-US" sz="2000" dirty="0">
                <a:effectLst>
                  <a:outerShdw blurRad="69850" dist="43180" dir="5400000" sx="0" sy="0">
                    <a:srgbClr val="000000">
                      <a:alpha val="65000"/>
                    </a:srgbClr>
                  </a:outerShdw>
                </a:effectLst>
                <a:latin typeface="Times New Roman" pitchFamily="18" charset="0"/>
                <a:cs typeface="Times New Roman"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423C78A-3F90-469C-AC24-7AF9ADB584E4}"/>
              </a:ext>
            </a:extLst>
          </p:cNvPr>
          <p:cNvSpPr txBox="1"/>
          <p:nvPr/>
        </p:nvSpPr>
        <p:spPr>
          <a:xfrm>
            <a:off x="7000865" y="185528"/>
            <a:ext cx="4581535" cy="400110"/>
          </a:xfrm>
          <a:prstGeom prst="rect">
            <a:avLst/>
          </a:prstGeom>
          <a:noFill/>
        </p:spPr>
        <p:txBody>
          <a:bodyPr wrap="square" rtlCol="0">
            <a:spAutoFit/>
          </a:bodyPr>
          <a:lstStyle/>
          <a:p>
            <a:pPr algn="just">
              <a:spcAft>
                <a:spcPts val="1200"/>
              </a:spcAft>
            </a:pPr>
            <a:r>
              <a:rPr lang="en-US" sz="2000" b="1" dirty="0">
                <a:solidFill>
                  <a:srgbClr val="FF0000"/>
                </a:solidFill>
                <a:latin typeface="Times New Roman" panose="02020603050405020304" pitchFamily="18" charset="0"/>
                <a:cs typeface="Times New Roman" panose="02020603050405020304" pitchFamily="18" charset="0"/>
              </a:rPr>
              <a:t>Relation Between Degree and Radian</a:t>
            </a:r>
            <a:r>
              <a:rPr lang="en-US" sz="2000" dirty="0">
                <a:solidFill>
                  <a:srgbClr val="FF0000"/>
                </a:solidFill>
                <a:latin typeface="Times New Roman" panose="02020603050405020304" pitchFamily="18" charset="0"/>
                <a:cs typeface="Times New Roman" panose="02020603050405020304" pitchFamily="18" charset="0"/>
              </a:rPr>
              <a:t>:</a:t>
            </a:r>
            <a:endParaRPr lang="en-US" sz="2000" b="0" i="0" dirty="0">
              <a:solidFill>
                <a:srgbClr val="242021"/>
              </a:solidFill>
              <a:effectLst/>
              <a:latin typeface="Times-Roman"/>
            </a:endParaRPr>
          </a:p>
        </p:txBody>
      </p:sp>
      <p:pic>
        <p:nvPicPr>
          <p:cNvPr id="25" name="Picture 24">
            <a:extLst>
              <a:ext uri="{FF2B5EF4-FFF2-40B4-BE49-F238E27FC236}">
                <a16:creationId xmlns:a16="http://schemas.microsoft.com/office/drawing/2014/main" id="{916C732F-C388-43C0-8C83-D284C10DC482}"/>
              </a:ext>
            </a:extLst>
          </p:cNvPr>
          <p:cNvPicPr>
            <a:picLocks noChangeAspect="1"/>
          </p:cNvPicPr>
          <p:nvPr/>
        </p:nvPicPr>
        <p:blipFill>
          <a:blip r:embed="rId9"/>
          <a:stretch>
            <a:fillRect/>
          </a:stretch>
        </p:blipFill>
        <p:spPr>
          <a:xfrm>
            <a:off x="7347502" y="575969"/>
            <a:ext cx="4229100" cy="676275"/>
          </a:xfrm>
          <a:prstGeom prst="rect">
            <a:avLst/>
          </a:prstGeom>
        </p:spPr>
      </p:pic>
      <p:pic>
        <p:nvPicPr>
          <p:cNvPr id="28" name="Picture 27">
            <a:extLst>
              <a:ext uri="{FF2B5EF4-FFF2-40B4-BE49-F238E27FC236}">
                <a16:creationId xmlns:a16="http://schemas.microsoft.com/office/drawing/2014/main" id="{1F6F87A3-60F7-44C2-B57B-D380D62B824B}"/>
              </a:ext>
            </a:extLst>
          </p:cNvPr>
          <p:cNvPicPr>
            <a:picLocks noChangeAspect="1"/>
          </p:cNvPicPr>
          <p:nvPr/>
        </p:nvPicPr>
        <p:blipFill>
          <a:blip r:embed="rId10"/>
          <a:stretch>
            <a:fillRect/>
          </a:stretch>
        </p:blipFill>
        <p:spPr>
          <a:xfrm>
            <a:off x="7374421" y="1242956"/>
            <a:ext cx="4162425" cy="666750"/>
          </a:xfrm>
          <a:prstGeom prst="rect">
            <a:avLst/>
          </a:prstGeom>
        </p:spPr>
      </p:pic>
      <p:cxnSp>
        <p:nvCxnSpPr>
          <p:cNvPr id="32" name="Straight Connector 31">
            <a:extLst>
              <a:ext uri="{FF2B5EF4-FFF2-40B4-BE49-F238E27FC236}">
                <a16:creationId xmlns:a16="http://schemas.microsoft.com/office/drawing/2014/main" id="{57D2DBC5-14EE-4D76-AF5F-067A5A239935}"/>
              </a:ext>
            </a:extLst>
          </p:cNvPr>
          <p:cNvCxnSpPr/>
          <p:nvPr/>
        </p:nvCxnSpPr>
        <p:spPr>
          <a:xfrm>
            <a:off x="6791776" y="52319"/>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F04217-4847-42B9-BA42-EE4DEB04848F}"/>
              </a:ext>
            </a:extLst>
          </p:cNvPr>
          <p:cNvSpPr txBox="1"/>
          <p:nvPr/>
        </p:nvSpPr>
        <p:spPr>
          <a:xfrm>
            <a:off x="215450" y="1522209"/>
            <a:ext cx="6231567" cy="1708160"/>
          </a:xfrm>
          <a:prstGeom prst="rect">
            <a:avLst/>
          </a:prstGeom>
          <a:noFill/>
        </p:spPr>
        <p:txBody>
          <a:bodyPr wrap="square" rtlCol="0">
            <a:spAutoFit/>
          </a:bodyPr>
          <a:lstStyle/>
          <a:p>
            <a:pPr algn="just">
              <a:spcAft>
                <a:spcPts val="600"/>
              </a:spcAft>
            </a:pPr>
            <a:r>
              <a:rPr lang="en-US" sz="2000" b="0" i="0" dirty="0">
                <a:solidFill>
                  <a:srgbClr val="242021"/>
                </a:solidFill>
                <a:effectLst/>
                <a:latin typeface="Times New Roman" panose="02020603050405020304" pitchFamily="18" charset="0"/>
                <a:cs typeface="Times New Roman" panose="02020603050405020304" pitchFamily="18" charset="0"/>
              </a:rPr>
              <a:t>I</a:t>
            </a:r>
            <a:r>
              <a:rPr lang="en-US" sz="2000" dirty="0">
                <a:solidFill>
                  <a:srgbClr val="242021"/>
                </a:solidFill>
                <a:latin typeface="Times New Roman" panose="02020603050405020304" pitchFamily="18" charset="0"/>
                <a:cs typeface="Times New Roman" panose="02020603050405020304" pitchFamily="18" charset="0"/>
              </a:rPr>
              <a:t>n the world, some countries (</a:t>
            </a:r>
            <a:r>
              <a:rPr lang="en-US" sz="2000" b="1" dirty="0">
                <a:solidFill>
                  <a:srgbClr val="0000CC"/>
                </a:solidFill>
                <a:latin typeface="Times New Roman" panose="02020603050405020304" pitchFamily="18" charset="0"/>
                <a:cs typeface="Times New Roman" panose="02020603050405020304" pitchFamily="18" charset="0"/>
              </a:rPr>
              <a:t>Bangladesh</a:t>
            </a:r>
            <a:r>
              <a:rPr lang="en-US" sz="2000" dirty="0">
                <a:solidFill>
                  <a:srgbClr val="242021"/>
                </a:solidFill>
                <a:latin typeface="Times New Roman" panose="02020603050405020304" pitchFamily="18" charset="0"/>
                <a:cs typeface="Times New Roman" panose="02020603050405020304" pitchFamily="18" charset="0"/>
              </a:rPr>
              <a:t>, India, Argentina, Australia, </a:t>
            </a:r>
            <a:r>
              <a:rPr lang="en-US" sz="2000" dirty="0" err="1">
                <a:solidFill>
                  <a:srgbClr val="242021"/>
                </a:solidFill>
                <a:latin typeface="Times New Roman" panose="02020603050405020304" pitchFamily="18" charset="0"/>
                <a:cs typeface="Times New Roman" panose="02020603050405020304" pitchFamily="18" charset="0"/>
              </a:rPr>
              <a:t>Combodia</a:t>
            </a:r>
            <a:r>
              <a:rPr lang="en-US" sz="2000" dirty="0">
                <a:solidFill>
                  <a:srgbClr val="242021"/>
                </a:solidFill>
                <a:latin typeface="Times New Roman" panose="02020603050405020304" pitchFamily="18" charset="0"/>
                <a:cs typeface="Times New Roman" panose="02020603050405020304" pitchFamily="18" charset="0"/>
              </a:rPr>
              <a:t> etc.) use </a:t>
            </a:r>
            <a:r>
              <a:rPr lang="en-US" sz="2000" b="1" dirty="0">
                <a:solidFill>
                  <a:srgbClr val="FF0000"/>
                </a:solidFill>
                <a:latin typeface="Times New Roman" panose="02020603050405020304" pitchFamily="18" charset="0"/>
                <a:cs typeface="Times New Roman" panose="02020603050405020304" pitchFamily="18" charset="0"/>
              </a:rPr>
              <a:t>50 Hz</a:t>
            </a:r>
            <a:r>
              <a:rPr lang="en-US" sz="2000" dirty="0">
                <a:solidFill>
                  <a:srgbClr val="242021"/>
                </a:solidFill>
                <a:latin typeface="Times New Roman" panose="02020603050405020304" pitchFamily="18" charset="0"/>
                <a:cs typeface="Times New Roman" panose="02020603050405020304" pitchFamily="18" charset="0"/>
              </a:rPr>
              <a:t> and some countries (USA, Canada, Brazil, Haiti, </a:t>
            </a:r>
            <a:r>
              <a:rPr lang="en-US" sz="2000" dirty="0" err="1">
                <a:solidFill>
                  <a:srgbClr val="242021"/>
                </a:solidFill>
                <a:latin typeface="Times New Roman" panose="02020603050405020304" pitchFamily="18" charset="0"/>
                <a:cs typeface="Times New Roman" panose="02020603050405020304" pitchFamily="18" charset="0"/>
              </a:rPr>
              <a:t>Eucador</a:t>
            </a:r>
            <a:r>
              <a:rPr lang="en-US" sz="2000" dirty="0">
                <a:solidFill>
                  <a:srgbClr val="242021"/>
                </a:solidFill>
                <a:latin typeface="Times New Roman" panose="02020603050405020304" pitchFamily="18" charset="0"/>
                <a:cs typeface="Times New Roman" panose="02020603050405020304" pitchFamily="18" charset="0"/>
              </a:rPr>
              <a:t>, Colombia, Costa Rica etc.) use </a:t>
            </a:r>
            <a:r>
              <a:rPr lang="en-US" sz="2000" b="1" dirty="0">
                <a:solidFill>
                  <a:srgbClr val="FF0000"/>
                </a:solidFill>
                <a:latin typeface="Times New Roman" panose="02020603050405020304" pitchFamily="18" charset="0"/>
                <a:cs typeface="Times New Roman" panose="02020603050405020304" pitchFamily="18" charset="0"/>
              </a:rPr>
              <a:t>60 Hz</a:t>
            </a:r>
            <a:r>
              <a:rPr lang="en-US" sz="2000" dirty="0">
                <a:solidFill>
                  <a:srgbClr val="242021"/>
                </a:solidFill>
                <a:latin typeface="Times New Roman" panose="02020603050405020304" pitchFamily="18" charset="0"/>
                <a:cs typeface="Times New Roman" panose="02020603050405020304" pitchFamily="18" charset="0"/>
              </a:rPr>
              <a:t> as power frequency.</a:t>
            </a:r>
          </a:p>
          <a:p>
            <a:pPr algn="just">
              <a:spcAft>
                <a:spcPts val="600"/>
              </a:spcAft>
            </a:pPr>
            <a:r>
              <a:rPr lang="en-US" sz="2000" b="0" i="0" dirty="0">
                <a:solidFill>
                  <a:srgbClr val="242021"/>
                </a:solidFill>
                <a:effectLst/>
                <a:latin typeface="Times New Roman" panose="02020603050405020304" pitchFamily="18" charset="0"/>
                <a:cs typeface="Times New Roman" panose="02020603050405020304" pitchFamily="18" charset="0"/>
              </a:rPr>
              <a:t>The frequency of </a:t>
            </a:r>
            <a:r>
              <a:rPr lang="en-US" sz="2000" b="1" i="0" dirty="0">
                <a:solidFill>
                  <a:srgbClr val="0000CC"/>
                </a:solidFill>
                <a:effectLst/>
                <a:latin typeface="Times New Roman" panose="02020603050405020304" pitchFamily="18" charset="0"/>
                <a:cs typeface="Times New Roman" panose="02020603050405020304" pitchFamily="18" charset="0"/>
              </a:rPr>
              <a:t>DC voltage is </a:t>
            </a:r>
            <a:r>
              <a:rPr lang="en-US" sz="2000" b="1" dirty="0">
                <a:solidFill>
                  <a:srgbClr val="0000CC"/>
                </a:solidFill>
                <a:latin typeface="Times New Roman" panose="02020603050405020304" pitchFamily="18" charset="0"/>
                <a:cs typeface="Times New Roman" panose="02020603050405020304" pitchFamily="18" charset="0"/>
              </a:rPr>
              <a:t>zero (0) Hz</a:t>
            </a:r>
            <a:r>
              <a:rPr lang="en-US" sz="2000" dirty="0">
                <a:solidFill>
                  <a:srgbClr val="242021"/>
                </a:solidFill>
                <a:latin typeface="Times New Roman" panose="02020603050405020304" pitchFamily="18" charset="0"/>
                <a:cs typeface="Times New Roman" panose="02020603050405020304" pitchFamily="18" charset="0"/>
              </a:rPr>
              <a:t>.</a:t>
            </a:r>
            <a:endParaRPr lang="en-US" sz="2000" b="0" i="0" dirty="0">
              <a:solidFill>
                <a:srgbClr val="242021"/>
              </a:solidFill>
              <a:effectLst/>
              <a:latin typeface="Times-Roman"/>
            </a:endParaRPr>
          </a:p>
        </p:txBody>
      </p:sp>
    </p:spTree>
    <p:extLst>
      <p:ext uri="{BB962C8B-B14F-4D97-AF65-F5344CB8AC3E}">
        <p14:creationId xmlns:p14="http://schemas.microsoft.com/office/powerpoint/2010/main" val="344221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9" grpId="0" animBg="1"/>
      <p:bldP spid="30" grpId="0" animBg="1"/>
      <p:bldP spid="31" grpId="0" animBg="1"/>
      <p:bldP spid="17" grpId="0" animBg="1"/>
      <p:bldP spid="15" grpId="0"/>
      <p:bldP spid="20"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8</a:t>
            </a:fld>
            <a:endParaRPr lang="en-US" sz="2000" b="1" dirty="0">
              <a:solidFill>
                <a:schemeClr val="bg1"/>
              </a:solidFill>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id="{CC8B2120-7AE1-4AF2-985B-80B87C40F61B}"/>
              </a:ext>
            </a:extLst>
          </p:cNvPr>
          <p:cNvSpPr txBox="1"/>
          <p:nvPr/>
        </p:nvSpPr>
        <p:spPr>
          <a:xfrm>
            <a:off x="194770" y="286120"/>
            <a:ext cx="5675943" cy="707886"/>
          </a:xfrm>
          <a:prstGeom prst="rect">
            <a:avLst/>
          </a:prstGeom>
          <a:noFill/>
        </p:spPr>
        <p:txBody>
          <a:bodyPr wrap="square" rtlCol="0">
            <a:spAutoFit/>
          </a:bodyPr>
          <a:lstStyle/>
          <a:p>
            <a:pPr algn="just">
              <a:spcAft>
                <a:spcPts val="1200"/>
              </a:spcAft>
            </a:pPr>
            <a:r>
              <a:rPr lang="en-US" sz="2000" b="1" dirty="0">
                <a:solidFill>
                  <a:srgbClr val="FF0000"/>
                </a:solidFill>
                <a:latin typeface="Times New Roman" panose="02020603050405020304" pitchFamily="18" charset="0"/>
                <a:cs typeface="Times New Roman" panose="02020603050405020304" pitchFamily="18" charset="0"/>
              </a:rPr>
              <a:t>Relation among Angular Frequency, Frequency and Time Period</a:t>
            </a:r>
            <a:r>
              <a:rPr lang="en-US" sz="2000" dirty="0">
                <a:solidFill>
                  <a:srgbClr val="FF0000"/>
                </a:solidFill>
                <a:latin typeface="Times New Roman" panose="02020603050405020304" pitchFamily="18" charset="0"/>
                <a:cs typeface="Times New Roman" panose="02020603050405020304" pitchFamily="18" charset="0"/>
              </a:rPr>
              <a:t>:</a:t>
            </a:r>
            <a:endParaRPr lang="en-US" sz="2000" b="0" i="0" dirty="0">
              <a:solidFill>
                <a:srgbClr val="242021"/>
              </a:solidFill>
              <a:effectLst/>
              <a:latin typeface="Times-Roman"/>
            </a:endParaRPr>
          </a:p>
        </p:txBody>
      </p:sp>
      <mc:AlternateContent xmlns:mc="http://schemas.openxmlformats.org/markup-compatibility/2006" xmlns:a14="http://schemas.microsoft.com/office/drawing/2010/main">
        <mc:Choice Requires="a14">
          <p:sp>
            <p:nvSpPr>
              <p:cNvPr id="22" name="Object 8">
                <a:extLst>
                  <a:ext uri="{FF2B5EF4-FFF2-40B4-BE49-F238E27FC236}">
                    <a16:creationId xmlns:a16="http://schemas.microsoft.com/office/drawing/2014/main" id="{7847D4FF-5A74-4B20-91EF-2D759367C1AD}"/>
                  </a:ext>
                </a:extLst>
              </p:cNvPr>
              <p:cNvSpPr txBox="1"/>
              <p:nvPr/>
            </p:nvSpPr>
            <p:spPr bwMode="auto">
              <a:xfrm>
                <a:off x="1216755" y="1149596"/>
                <a:ext cx="4045586" cy="985526"/>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spcBef>
                    <a:spcPts val="600"/>
                  </a:spcBef>
                  <a:spcAft>
                    <a:spcPts val="600"/>
                  </a:spcAft>
                </a:pPr>
                <a14:m>
                  <m:oMathPara xmlns:m="http://schemas.openxmlformats.org/officeDocument/2006/math">
                    <m:oMathParaPr>
                      <m:jc m:val="center"/>
                    </m:oMathParaPr>
                    <m:oMath xmlns:m="http://schemas.openxmlformats.org/officeDocument/2006/math">
                      <m:r>
                        <a:rPr lang="en-US" sz="2400" b="0" i="1" smtClean="0">
                          <a:solidFill>
                            <a:srgbClr val="000000"/>
                          </a:solidFill>
                          <a:latin typeface="Cambria Math" panose="02040503050406030204" pitchFamily="18" charset="0"/>
                        </a:rPr>
                        <m:t> </m:t>
                      </m:r>
                      <m:r>
                        <a:rPr lang="en-US" sz="2400" b="0" i="0" smtClean="0">
                          <a:solidFill>
                            <a:srgbClr val="000000"/>
                          </a:solidFill>
                          <a:latin typeface="Cambria Math" panose="02040503050406030204" pitchFamily="18" charset="0"/>
                          <a:sym typeface="Symbol" panose="05050102010706020507" pitchFamily="18" charset="2"/>
                        </a:rPr>
                        <m:t></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b="0" i="0" smtClean="0">
                              <a:solidFill>
                                <a:srgbClr val="000000"/>
                              </a:solidFill>
                              <a:latin typeface="Cambria Math" panose="02040503050406030204" pitchFamily="18" charset="0"/>
                              <a:sym typeface="Symbol" panose="05050102010706020507" pitchFamily="18" charset="2"/>
                            </a:rPr>
                            <m:t>2</m:t>
                          </m:r>
                          <m:r>
                            <a:rPr lang="en-US" sz="2400" b="0" i="1" smtClean="0">
                              <a:solidFill>
                                <a:srgbClr val="000000"/>
                              </a:solidFill>
                              <a:latin typeface="Cambria Math" panose="02040503050406030204" pitchFamily="18" charset="0"/>
                              <a:sym typeface="Symbol" panose="05050102010706020507" pitchFamily="18" charset="2"/>
                            </a:rPr>
                            <m:t></m:t>
                          </m:r>
                        </m:num>
                        <m:den>
                          <m:r>
                            <a:rPr lang="en-US" sz="2400" b="0" i="1" smtClean="0">
                              <a:solidFill>
                                <a:srgbClr val="000000"/>
                              </a:solidFill>
                              <a:latin typeface="Cambria Math" panose="02040503050406030204" pitchFamily="18" charset="0"/>
                            </a:rPr>
                            <m:t>𝑇</m:t>
                          </m:r>
                        </m:den>
                      </m:f>
                      <m: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rad</m:t>
                      </m:r>
                      <m:r>
                        <m:rPr>
                          <m:nor/>
                        </m:rPr>
                        <a:rPr lang="en-US" sz="2400" b="0" i="0" smtClean="0">
                          <a:solidFill>
                            <a:srgbClr val="000000"/>
                          </a:solidFill>
                          <a:latin typeface="Cambria Math" panose="02040503050406030204" pitchFamily="18" charset="0"/>
                        </a:rPr>
                        <m:t>/</m:t>
                      </m:r>
                      <m:r>
                        <m:rPr>
                          <m:nor/>
                        </m:rPr>
                        <a:rPr lang="en-US" sz="2400" b="0" i="0" smtClean="0">
                          <a:solidFill>
                            <a:srgbClr val="000000"/>
                          </a:solidFill>
                          <a:latin typeface="Cambria Math" panose="02040503050406030204" pitchFamily="18" charset="0"/>
                        </a:rPr>
                        <m:t>s</m:t>
                      </m:r>
                      <m:r>
                        <a:rPr lang="en-US" sz="2400" i="1">
                          <a:solidFill>
                            <a:srgbClr val="000000"/>
                          </a:solidFill>
                          <a:latin typeface="Cambria Math" panose="02040503050406030204" pitchFamily="18" charset="0"/>
                        </a:rPr>
                        <m:t>=</m:t>
                      </m:r>
                      <m:r>
                        <a:rPr lang="en-US" sz="2400">
                          <a:solidFill>
                            <a:srgbClr val="000000"/>
                          </a:solidFill>
                          <a:latin typeface="Cambria Math" panose="02040503050406030204" pitchFamily="18" charset="0"/>
                          <a:sym typeface="Symbol" panose="05050102010706020507" pitchFamily="18" charset="2"/>
                        </a:rPr>
                        <m:t>2</m:t>
                      </m:r>
                      <m:r>
                        <a:rPr lang="en-US" sz="2400" i="1">
                          <a:solidFill>
                            <a:srgbClr val="000000"/>
                          </a:solidFill>
                          <a:latin typeface="Cambria Math" panose="02040503050406030204" pitchFamily="18" charset="0"/>
                          <a:sym typeface="Symbol" panose="05050102010706020507" pitchFamily="18" charset="2"/>
                        </a:rPr>
                        <m:t></m:t>
                      </m:r>
                      <m:r>
                        <a:rPr lang="en-US" sz="2400" i="1">
                          <a:solidFill>
                            <a:srgbClr val="000000"/>
                          </a:solidFill>
                          <a:latin typeface="Cambria Math" panose="02040503050406030204" pitchFamily="18" charset="0"/>
                          <a:sym typeface="Symbol" panose="05050102010706020507" pitchFamily="18" charset="2"/>
                        </a:rPr>
                        <m:t>𝑓</m:t>
                      </m:r>
                      <m:r>
                        <a:rPr lang="en-US" sz="2400" i="1">
                          <a:solidFill>
                            <a:srgbClr val="000000"/>
                          </a:solidFill>
                          <a:latin typeface="Cambria Math" panose="02040503050406030204" pitchFamily="18" charset="0"/>
                        </a:rPr>
                        <m:t> </m:t>
                      </m:r>
                      <m:r>
                        <m:rPr>
                          <m:nor/>
                        </m:rPr>
                        <a:rPr lang="en-US" sz="2400">
                          <a:solidFill>
                            <a:srgbClr val="000000"/>
                          </a:solidFill>
                          <a:latin typeface="Cambria Math" panose="02040503050406030204" pitchFamily="18" charset="0"/>
                        </a:rPr>
                        <m:t>rad</m:t>
                      </m:r>
                      <m:r>
                        <m:rPr>
                          <m:nor/>
                        </m:rPr>
                        <a:rPr lang="en-US" sz="2400">
                          <a:solidFill>
                            <a:srgbClr val="000000"/>
                          </a:solidFill>
                          <a:latin typeface="Cambria Math" panose="02040503050406030204" pitchFamily="18" charset="0"/>
                        </a:rPr>
                        <m:t>/</m:t>
                      </m:r>
                      <m:r>
                        <m:rPr>
                          <m:nor/>
                        </m:rPr>
                        <a:rPr lang="en-US" sz="2400">
                          <a:solidFill>
                            <a:srgbClr val="000000"/>
                          </a:solidFill>
                          <a:latin typeface="Cambria Math" panose="02040503050406030204" pitchFamily="18" charset="0"/>
                        </a:rPr>
                        <m:t>s</m:t>
                      </m:r>
                    </m:oMath>
                  </m:oMathPara>
                </a14:m>
                <a:endParaRPr lang="en-US" sz="2400" dirty="0"/>
              </a:p>
            </p:txBody>
          </p:sp>
        </mc:Choice>
        <mc:Fallback xmlns="">
          <p:sp>
            <p:nvSpPr>
              <p:cNvPr id="22" name="Object 8">
                <a:extLst>
                  <a:ext uri="{FF2B5EF4-FFF2-40B4-BE49-F238E27FC236}">
                    <a16:creationId xmlns:a16="http://schemas.microsoft.com/office/drawing/2014/main" id="{7847D4FF-5A74-4B20-91EF-2D759367C1AD}"/>
                  </a:ext>
                </a:extLst>
              </p:cNvPr>
              <p:cNvSpPr txBox="1">
                <a:spLocks noRot="1" noChangeAspect="1" noMove="1" noResize="1" noEditPoints="1" noAdjustHandles="1" noChangeArrowheads="1" noChangeShapeType="1" noTextEdit="1"/>
              </p:cNvSpPr>
              <p:nvPr/>
            </p:nvSpPr>
            <p:spPr bwMode="auto">
              <a:xfrm>
                <a:off x="1216755" y="1149596"/>
                <a:ext cx="4045586" cy="985526"/>
              </a:xfrm>
              <a:prstGeom prst="rect">
                <a:avLst/>
              </a:prstGeom>
              <a:blipFill>
                <a:blip r:embed="rId2"/>
                <a:stretch>
                  <a:fillRect/>
                </a:stretch>
              </a:blipFill>
              <a:ln w="25400">
                <a:solidFill>
                  <a:schemeClr val="tx1"/>
                </a:solidFill>
                <a:miter lim="800000"/>
                <a:headEnd/>
                <a:tailEnd/>
              </a:ln>
            </p:spPr>
            <p:txBody>
              <a:bodyPr/>
              <a:lstStyle/>
              <a:p>
                <a:r>
                  <a:rPr lang="en-US">
                    <a:noFill/>
                  </a:rPr>
                  <a:t> </a:t>
                </a:r>
              </a:p>
            </p:txBody>
          </p:sp>
        </mc:Fallback>
      </mc:AlternateContent>
      <p:pic>
        <p:nvPicPr>
          <p:cNvPr id="37" name="Picture 36">
            <a:extLst>
              <a:ext uri="{FF2B5EF4-FFF2-40B4-BE49-F238E27FC236}">
                <a16:creationId xmlns:a16="http://schemas.microsoft.com/office/drawing/2014/main" id="{F259ADDE-10BA-4A11-88DD-35860C7B0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924" y="291549"/>
            <a:ext cx="5167677" cy="3392556"/>
          </a:xfrm>
          <a:prstGeom prst="rect">
            <a:avLst/>
          </a:prstGeom>
        </p:spPr>
      </p:pic>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768F8749-6D17-4D11-8EF6-B8288CA49613}"/>
                  </a:ext>
                </a:extLst>
              </p:cNvPr>
              <p:cNvSpPr txBox="1"/>
              <p:nvPr/>
            </p:nvSpPr>
            <p:spPr bwMode="auto">
              <a:xfrm>
                <a:off x="1216755" y="2227426"/>
                <a:ext cx="1516685" cy="985526"/>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spcBef>
                    <a:spcPts val="600"/>
                  </a:spcBef>
                  <a:spcAft>
                    <a:spcPts val="600"/>
                  </a:spcAft>
                </a:pPr>
                <a14:m>
                  <m:oMathPara xmlns:m="http://schemas.openxmlformats.org/officeDocument/2006/math">
                    <m:oMathParaPr>
                      <m:jc m:val="center"/>
                    </m:oMathParaPr>
                    <m:oMath xmlns:m="http://schemas.openxmlformats.org/officeDocument/2006/math">
                      <m:r>
                        <a:rPr lang="en-US" sz="2400" i="1">
                          <a:solidFill>
                            <a:srgbClr val="000000"/>
                          </a:solidFill>
                          <a:latin typeface="Cambria Math" panose="02040503050406030204" pitchFamily="18" charset="0"/>
                        </a:rPr>
                        <m:t>𝑇</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b="0" i="0" smtClean="0">
                              <a:solidFill>
                                <a:srgbClr val="000000"/>
                              </a:solidFill>
                              <a:latin typeface="Cambria Math" panose="02040503050406030204" pitchFamily="18" charset="0"/>
                              <a:sym typeface="Symbol" panose="05050102010706020507" pitchFamily="18" charset="2"/>
                            </a:rPr>
                            <m:t>2</m:t>
                          </m:r>
                          <m:r>
                            <a:rPr lang="en-US" sz="2400" b="0" i="1" smtClean="0">
                              <a:solidFill>
                                <a:srgbClr val="000000"/>
                              </a:solidFill>
                              <a:latin typeface="Cambria Math" panose="02040503050406030204" pitchFamily="18" charset="0"/>
                              <a:sym typeface="Symbol" panose="05050102010706020507" pitchFamily="18" charset="2"/>
                            </a:rPr>
                            <m:t></m:t>
                          </m:r>
                        </m:num>
                        <m:den>
                          <m:r>
                            <a:rPr lang="en-US" sz="2400">
                              <a:solidFill>
                                <a:srgbClr val="000000"/>
                              </a:solidFill>
                              <a:latin typeface="Cambria Math" panose="02040503050406030204" pitchFamily="18" charset="0"/>
                              <a:sym typeface="Symbol" panose="05050102010706020507" pitchFamily="18" charset="2"/>
                            </a:rPr>
                            <m:t></m:t>
                          </m:r>
                        </m:den>
                      </m:f>
                      <m: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s</m:t>
                      </m:r>
                    </m:oMath>
                  </m:oMathPara>
                </a14:m>
                <a:endParaRPr lang="en-US" sz="2400" dirty="0"/>
              </a:p>
            </p:txBody>
          </p:sp>
        </mc:Choice>
        <mc:Fallback xmlns="">
          <p:sp>
            <p:nvSpPr>
              <p:cNvPr id="40" name="Object 8">
                <a:extLst>
                  <a:ext uri="{FF2B5EF4-FFF2-40B4-BE49-F238E27FC236}">
                    <a16:creationId xmlns:a16="http://schemas.microsoft.com/office/drawing/2014/main" id="{768F8749-6D17-4D11-8EF6-B8288CA49613}"/>
                  </a:ext>
                </a:extLst>
              </p:cNvPr>
              <p:cNvSpPr txBox="1">
                <a:spLocks noRot="1" noChangeAspect="1" noMove="1" noResize="1" noEditPoints="1" noAdjustHandles="1" noChangeArrowheads="1" noChangeShapeType="1" noTextEdit="1"/>
              </p:cNvSpPr>
              <p:nvPr/>
            </p:nvSpPr>
            <p:spPr bwMode="auto">
              <a:xfrm>
                <a:off x="1216755" y="2227426"/>
                <a:ext cx="1516685" cy="985526"/>
              </a:xfrm>
              <a:prstGeom prst="rect">
                <a:avLst/>
              </a:prstGeom>
              <a:blipFill>
                <a:blip r:embed="rId4"/>
                <a:stretch>
                  <a:fillRect/>
                </a:stretch>
              </a:blipFill>
              <a:ln w="25400">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bject 8">
                <a:extLst>
                  <a:ext uri="{FF2B5EF4-FFF2-40B4-BE49-F238E27FC236}">
                    <a16:creationId xmlns:a16="http://schemas.microsoft.com/office/drawing/2014/main" id="{21F0AC46-01F3-4856-800A-63B8C0E8EEDA}"/>
                  </a:ext>
                </a:extLst>
              </p:cNvPr>
              <p:cNvSpPr txBox="1"/>
              <p:nvPr/>
            </p:nvSpPr>
            <p:spPr bwMode="auto">
              <a:xfrm>
                <a:off x="3573155" y="2227426"/>
                <a:ext cx="1653352" cy="985526"/>
              </a:xfrm>
              <a:prstGeom prst="rect">
                <a:avLst/>
              </a:prstGeom>
              <a:solidFill>
                <a:schemeClr val="accent2">
                  <a:lumMod val="20000"/>
                  <a:lumOff val="80000"/>
                </a:schemeClr>
              </a:solidFill>
              <a:ln w="25400">
                <a:solidFill>
                  <a:schemeClr val="tx1"/>
                </a:solidFill>
                <a:miter lim="800000"/>
                <a:headEnd/>
                <a:tailEnd/>
              </a:ln>
            </p:spPr>
            <p:txBody>
              <a:bodyPr anchor="ctr">
                <a:noAutofit/>
              </a:bodyPr>
              <a:lstStyle/>
              <a:p>
                <a:pPr>
                  <a:spcBef>
                    <a:spcPts val="600"/>
                  </a:spcBef>
                  <a:spcAft>
                    <a:spcPts val="600"/>
                  </a:spcAft>
                </a:pPr>
                <a14:m>
                  <m:oMathPara xmlns:m="http://schemas.openxmlformats.org/officeDocument/2006/math">
                    <m:oMathParaPr>
                      <m:jc m:val="center"/>
                    </m:oMathParaPr>
                    <m:oMath xmlns:m="http://schemas.openxmlformats.org/officeDocument/2006/math">
                      <m:r>
                        <a:rPr lang="en-US" sz="2400" i="1">
                          <a:solidFill>
                            <a:srgbClr val="000000"/>
                          </a:solidFill>
                          <a:latin typeface="Cambria Math" panose="02040503050406030204" pitchFamily="18" charset="0"/>
                          <a:sym typeface="Symbol" panose="05050102010706020507" pitchFamily="18" charset="2"/>
                        </a:rPr>
                        <m:t>𝑓</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a:solidFill>
                                <a:srgbClr val="000000"/>
                              </a:solidFill>
                              <a:latin typeface="Cambria Math" panose="02040503050406030204" pitchFamily="18" charset="0"/>
                              <a:sym typeface="Symbol" panose="05050102010706020507" pitchFamily="18" charset="2"/>
                            </a:rPr>
                            <m:t></m:t>
                          </m:r>
                        </m:num>
                        <m:den>
                          <m:r>
                            <a:rPr lang="en-US" sz="2400">
                              <a:solidFill>
                                <a:srgbClr val="000000"/>
                              </a:solidFill>
                              <a:latin typeface="Cambria Math" panose="02040503050406030204" pitchFamily="18" charset="0"/>
                              <a:sym typeface="Symbol" panose="05050102010706020507" pitchFamily="18" charset="2"/>
                            </a:rPr>
                            <m:t>2</m:t>
                          </m:r>
                          <m:r>
                            <a:rPr lang="en-US" sz="2400" i="1">
                              <a:solidFill>
                                <a:srgbClr val="000000"/>
                              </a:solidFill>
                              <a:latin typeface="Cambria Math" panose="02040503050406030204" pitchFamily="18" charset="0"/>
                              <a:sym typeface="Symbol" panose="05050102010706020507" pitchFamily="18" charset="2"/>
                            </a:rPr>
                            <m:t></m:t>
                          </m:r>
                        </m:den>
                      </m:f>
                      <m: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Hz</m:t>
                      </m:r>
                    </m:oMath>
                  </m:oMathPara>
                </a14:m>
                <a:endParaRPr lang="en-US" sz="2400" dirty="0"/>
              </a:p>
            </p:txBody>
          </p:sp>
        </mc:Choice>
        <mc:Fallback xmlns="">
          <p:sp>
            <p:nvSpPr>
              <p:cNvPr id="41" name="Object 8">
                <a:extLst>
                  <a:ext uri="{FF2B5EF4-FFF2-40B4-BE49-F238E27FC236}">
                    <a16:creationId xmlns:a16="http://schemas.microsoft.com/office/drawing/2014/main" id="{21F0AC46-01F3-4856-800A-63B8C0E8EEDA}"/>
                  </a:ext>
                </a:extLst>
              </p:cNvPr>
              <p:cNvSpPr txBox="1">
                <a:spLocks noRot="1" noChangeAspect="1" noMove="1" noResize="1" noEditPoints="1" noAdjustHandles="1" noChangeArrowheads="1" noChangeShapeType="1" noTextEdit="1"/>
              </p:cNvSpPr>
              <p:nvPr/>
            </p:nvSpPr>
            <p:spPr bwMode="auto">
              <a:xfrm>
                <a:off x="3573155" y="2227426"/>
                <a:ext cx="1653352" cy="985526"/>
              </a:xfrm>
              <a:prstGeom prst="rect">
                <a:avLst/>
              </a:prstGeom>
              <a:blipFill>
                <a:blip r:embed="rId5"/>
                <a:stretch>
                  <a:fillRect/>
                </a:stretch>
              </a:blipFill>
              <a:ln w="25400">
                <a:solidFill>
                  <a:schemeClr val="tx1"/>
                </a:solidFill>
                <a:miter lim="800000"/>
                <a:headEnd/>
                <a:tailEnd/>
              </a:ln>
            </p:spPr>
            <p:txBody>
              <a:bodyPr/>
              <a:lstStyle/>
              <a:p>
                <a:r>
                  <a:rPr lang="en-US">
                    <a:noFill/>
                  </a:rPr>
                  <a:t> </a:t>
                </a:r>
              </a:p>
            </p:txBody>
          </p:sp>
        </mc:Fallback>
      </mc:AlternateContent>
      <p:sp>
        <p:nvSpPr>
          <p:cNvPr id="42" name="TextBox 41">
            <a:extLst>
              <a:ext uri="{FF2B5EF4-FFF2-40B4-BE49-F238E27FC236}">
                <a16:creationId xmlns:a16="http://schemas.microsoft.com/office/drawing/2014/main" id="{EF3C0907-ACE8-43DB-AE71-FE0BBE39527D}"/>
              </a:ext>
            </a:extLst>
          </p:cNvPr>
          <p:cNvSpPr txBox="1"/>
          <p:nvPr/>
        </p:nvSpPr>
        <p:spPr>
          <a:xfrm>
            <a:off x="194770" y="3524592"/>
            <a:ext cx="11798999" cy="2554545"/>
          </a:xfrm>
          <a:prstGeom prst="rect">
            <a:avLst/>
          </a:prstGeom>
          <a:noFill/>
        </p:spPr>
        <p:txBody>
          <a:bodyPr wrap="square" rtlCol="0">
            <a:spAutoFit/>
          </a:bodyPr>
          <a:lstStyle/>
          <a:p>
            <a:pPr algn="just"/>
            <a:r>
              <a:rPr lang="en-US" sz="2000" b="1" dirty="0">
                <a:solidFill>
                  <a:srgbClr val="FF0000"/>
                </a:solidFill>
                <a:latin typeface="Times New Roman" pitchFamily="18" charset="0"/>
                <a:cs typeface="Times New Roman" pitchFamily="18" charset="0"/>
              </a:rPr>
              <a:t>Alternating Current/Voltage</a:t>
            </a:r>
            <a:r>
              <a:rPr lang="en-US" sz="2000" b="1" dirty="0">
                <a:latin typeface="Times New Roman" pitchFamily="18" charset="0"/>
                <a:cs typeface="Times New Roman" pitchFamily="18" charset="0"/>
              </a:rPr>
              <a:t>:  </a:t>
            </a:r>
          </a:p>
          <a:p>
            <a:pPr algn="just">
              <a:spcAft>
                <a:spcPts val="1200"/>
              </a:spcAft>
            </a:pPr>
            <a:r>
              <a:rPr lang="en-US" sz="2000" dirty="0">
                <a:latin typeface="Times New Roman" pitchFamily="18" charset="0"/>
                <a:cs typeface="Times New Roman" pitchFamily="18" charset="0"/>
              </a:rPr>
              <a:t>Alternating current/voltage rises from zero to a maximum value in one direction and decreases back to zero. It then rises to the same maximum value in the opposite direction and again decreases to zero. These values are repeated again and again at equal intervals of time.</a:t>
            </a:r>
          </a:p>
          <a:p>
            <a:pPr algn="just">
              <a:spcAft>
                <a:spcPts val="1200"/>
              </a:spcAft>
            </a:pPr>
            <a:r>
              <a:rPr lang="en-US" sz="2000" b="1" dirty="0">
                <a:solidFill>
                  <a:srgbClr val="FF0000"/>
                </a:solidFill>
                <a:latin typeface="Times New Roman" pitchFamily="18" charset="0"/>
                <a:cs typeface="Times New Roman" pitchFamily="18" charset="0"/>
              </a:rPr>
              <a:t>The average value of AC quantity is </a:t>
            </a:r>
            <a:r>
              <a:rPr lang="en-US" sz="2000" b="1" dirty="0">
                <a:solidFill>
                  <a:srgbClr val="0000CC"/>
                </a:solidFill>
                <a:latin typeface="Times New Roman" pitchFamily="18" charset="0"/>
                <a:cs typeface="Times New Roman" pitchFamily="18" charset="0"/>
              </a:rPr>
              <a:t>zero</a:t>
            </a:r>
            <a:r>
              <a:rPr lang="en-US" sz="2000" b="1" dirty="0">
                <a:solidFill>
                  <a:srgbClr val="FF0000"/>
                </a:solidFill>
                <a:latin typeface="Times New Roman" pitchFamily="18" charset="0"/>
                <a:cs typeface="Times New Roman" pitchFamily="18" charset="0"/>
              </a:rPr>
              <a:t>.</a:t>
            </a:r>
          </a:p>
          <a:p>
            <a:pPr algn="just">
              <a:spcAft>
                <a:spcPts val="1200"/>
              </a:spcAft>
            </a:pPr>
            <a:r>
              <a:rPr lang="en-US" sz="2000" dirty="0">
                <a:latin typeface="Times New Roman" pitchFamily="18" charset="0"/>
                <a:cs typeface="Times New Roman" pitchFamily="18" charset="0"/>
              </a:rPr>
              <a:t>It is seen from the following figure that the abscissa (</a:t>
            </a:r>
            <a:r>
              <a:rPr lang="en-US" sz="2000" b="1" i="1" dirty="0">
                <a:latin typeface="Times New Roman" pitchFamily="18" charset="0"/>
                <a:cs typeface="Times New Roman" pitchFamily="18" charset="0"/>
              </a:rPr>
              <a:t>x</a:t>
            </a:r>
            <a:r>
              <a:rPr lang="en-US" sz="2000" b="1" dirty="0">
                <a:latin typeface="Times New Roman" pitchFamily="18" charset="0"/>
                <a:cs typeface="Times New Roman" pitchFamily="18" charset="0"/>
              </a:rPr>
              <a:t>-axis</a:t>
            </a:r>
            <a:r>
              <a:rPr lang="en-US" sz="2000" dirty="0">
                <a:latin typeface="Times New Roman" pitchFamily="18" charset="0"/>
                <a:cs typeface="Times New Roman" pitchFamily="18" charset="0"/>
              </a:rPr>
              <a:t>) of alternating voltage and current can be represent in terms of time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angle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in deg., or angle (</a:t>
            </a:r>
            <a:r>
              <a:rPr lang="en-US" sz="2000" i="1"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 in rad.</a:t>
            </a:r>
          </a:p>
        </p:txBody>
      </p:sp>
    </p:spTree>
    <p:extLst>
      <p:ext uri="{BB962C8B-B14F-4D97-AF65-F5344CB8AC3E}">
        <p14:creationId xmlns:p14="http://schemas.microsoft.com/office/powerpoint/2010/main" val="38761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40" grpId="0" animBg="1"/>
      <p:bldP spid="41"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9</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38FFB328-B56D-4768-A67F-8A3DFAAEB790}"/>
              </a:ext>
            </a:extLst>
          </p:cNvPr>
          <p:cNvPicPr>
            <a:picLocks noChangeAspect="1"/>
          </p:cNvPicPr>
          <p:nvPr/>
        </p:nvPicPr>
        <p:blipFill>
          <a:blip r:embed="rId2"/>
          <a:stretch>
            <a:fillRect/>
          </a:stretch>
        </p:blipFill>
        <p:spPr>
          <a:xfrm>
            <a:off x="207099" y="2464496"/>
            <a:ext cx="5600700" cy="495300"/>
          </a:xfrm>
          <a:prstGeom prst="rect">
            <a:avLst/>
          </a:prstGeom>
        </p:spPr>
      </p:pic>
      <p:cxnSp>
        <p:nvCxnSpPr>
          <p:cNvPr id="6" name="Straight Connector 5">
            <a:extLst>
              <a:ext uri="{FF2B5EF4-FFF2-40B4-BE49-F238E27FC236}">
                <a16:creationId xmlns:a16="http://schemas.microsoft.com/office/drawing/2014/main" id="{596460BC-635B-42AB-8306-360CF41B3C7F}"/>
              </a:ext>
            </a:extLst>
          </p:cNvPr>
          <p:cNvCxnSpPr/>
          <p:nvPr/>
        </p:nvCxnSpPr>
        <p:spPr>
          <a:xfrm>
            <a:off x="5973676"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B043DF9-628A-41D9-A8EB-822CF6D158C5}"/>
              </a:ext>
            </a:extLst>
          </p:cNvPr>
          <p:cNvPicPr>
            <a:picLocks noChangeAspect="1"/>
          </p:cNvPicPr>
          <p:nvPr/>
        </p:nvPicPr>
        <p:blipFill>
          <a:blip r:embed="rId3"/>
          <a:stretch>
            <a:fillRect/>
          </a:stretch>
        </p:blipFill>
        <p:spPr>
          <a:xfrm>
            <a:off x="214222" y="3224883"/>
            <a:ext cx="3895725" cy="352425"/>
          </a:xfrm>
          <a:prstGeom prst="rect">
            <a:avLst/>
          </a:prstGeom>
        </p:spPr>
      </p:pic>
      <p:cxnSp>
        <p:nvCxnSpPr>
          <p:cNvPr id="8" name="Straight Connector 7">
            <a:extLst>
              <a:ext uri="{FF2B5EF4-FFF2-40B4-BE49-F238E27FC236}">
                <a16:creationId xmlns:a16="http://schemas.microsoft.com/office/drawing/2014/main" id="{F8449415-A928-44C3-9731-8C058EAB90C6}"/>
              </a:ext>
            </a:extLst>
          </p:cNvPr>
          <p:cNvCxnSpPr/>
          <p:nvPr/>
        </p:nvCxnSpPr>
        <p:spPr>
          <a:xfrm>
            <a:off x="5967057" y="3031683"/>
            <a:ext cx="62179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CF4038-5DB4-4BBD-8281-CFC5C3AF13CA}"/>
              </a:ext>
            </a:extLst>
          </p:cNvPr>
          <p:cNvSpPr txBox="1"/>
          <p:nvPr/>
        </p:nvSpPr>
        <p:spPr>
          <a:xfrm>
            <a:off x="141633" y="3899700"/>
            <a:ext cx="5648324" cy="646331"/>
          </a:xfrm>
          <a:prstGeom prst="rect">
            <a:avLst/>
          </a:prstGeom>
          <a:noFill/>
        </p:spPr>
        <p:txBody>
          <a:bodyPr wrap="square" rtlCol="0">
            <a:spAutoFit/>
          </a:bodyPr>
          <a:lstStyle/>
          <a:p>
            <a:pPr algn="just"/>
            <a:r>
              <a:rPr lang="en-US" b="1" i="0" dirty="0">
                <a:solidFill>
                  <a:srgbClr val="0000CC"/>
                </a:solidFill>
                <a:effectLst/>
                <a:latin typeface="Times-Bold"/>
              </a:rPr>
              <a:t>EXAMPLE 13.5</a:t>
            </a:r>
            <a:r>
              <a:rPr lang="en-US" i="0" dirty="0">
                <a:effectLst/>
                <a:latin typeface="Times-Bold"/>
              </a:rPr>
              <a:t> Determine the frequency and period of the sine wave having an angular frequency of 500 rad/s.</a:t>
            </a:r>
            <a:endParaRPr lang="en-US" b="1" dirty="0"/>
          </a:p>
        </p:txBody>
      </p:sp>
      <p:pic>
        <p:nvPicPr>
          <p:cNvPr id="13" name="Picture 12">
            <a:extLst>
              <a:ext uri="{FF2B5EF4-FFF2-40B4-BE49-F238E27FC236}">
                <a16:creationId xmlns:a16="http://schemas.microsoft.com/office/drawing/2014/main" id="{63AA0F9B-48ED-4AE3-A3BE-6EF9702F2C6B}"/>
              </a:ext>
            </a:extLst>
          </p:cNvPr>
          <p:cNvPicPr>
            <a:picLocks noChangeAspect="1"/>
          </p:cNvPicPr>
          <p:nvPr/>
        </p:nvPicPr>
        <p:blipFill>
          <a:blip r:embed="rId4"/>
          <a:stretch>
            <a:fillRect/>
          </a:stretch>
        </p:blipFill>
        <p:spPr>
          <a:xfrm>
            <a:off x="215929" y="4580905"/>
            <a:ext cx="2950464" cy="365760"/>
          </a:xfrm>
          <a:prstGeom prst="rect">
            <a:avLst/>
          </a:prstGeom>
        </p:spPr>
      </p:pic>
      <p:pic>
        <p:nvPicPr>
          <p:cNvPr id="15" name="Picture 14">
            <a:extLst>
              <a:ext uri="{FF2B5EF4-FFF2-40B4-BE49-F238E27FC236}">
                <a16:creationId xmlns:a16="http://schemas.microsoft.com/office/drawing/2014/main" id="{4D143DC2-BBF1-45BA-805C-77719750452B}"/>
              </a:ext>
            </a:extLst>
          </p:cNvPr>
          <p:cNvPicPr>
            <a:picLocks noChangeAspect="1"/>
          </p:cNvPicPr>
          <p:nvPr/>
        </p:nvPicPr>
        <p:blipFill>
          <a:blip r:embed="rId5"/>
          <a:stretch>
            <a:fillRect/>
          </a:stretch>
        </p:blipFill>
        <p:spPr>
          <a:xfrm>
            <a:off x="1052296" y="5031260"/>
            <a:ext cx="3910307" cy="548640"/>
          </a:xfrm>
          <a:prstGeom prst="rect">
            <a:avLst/>
          </a:prstGeom>
        </p:spPr>
      </p:pic>
      <p:pic>
        <p:nvPicPr>
          <p:cNvPr id="17" name="Picture 16">
            <a:extLst>
              <a:ext uri="{FF2B5EF4-FFF2-40B4-BE49-F238E27FC236}">
                <a16:creationId xmlns:a16="http://schemas.microsoft.com/office/drawing/2014/main" id="{8DF0640A-E794-4AA0-9F8E-F11A3343187B}"/>
              </a:ext>
            </a:extLst>
          </p:cNvPr>
          <p:cNvPicPr>
            <a:picLocks noChangeAspect="1"/>
          </p:cNvPicPr>
          <p:nvPr/>
        </p:nvPicPr>
        <p:blipFill>
          <a:blip r:embed="rId6"/>
          <a:stretch>
            <a:fillRect/>
          </a:stretch>
        </p:blipFill>
        <p:spPr>
          <a:xfrm>
            <a:off x="485873" y="5715942"/>
            <a:ext cx="4070909" cy="548640"/>
          </a:xfrm>
          <a:prstGeom prst="rect">
            <a:avLst/>
          </a:prstGeom>
        </p:spPr>
      </p:pic>
      <p:pic>
        <p:nvPicPr>
          <p:cNvPr id="20" name="Picture 19">
            <a:extLst>
              <a:ext uri="{FF2B5EF4-FFF2-40B4-BE49-F238E27FC236}">
                <a16:creationId xmlns:a16="http://schemas.microsoft.com/office/drawing/2014/main" id="{10AE480F-8FEE-43F1-B7F3-37FFA461D9A1}"/>
              </a:ext>
            </a:extLst>
          </p:cNvPr>
          <p:cNvPicPr>
            <a:picLocks noChangeAspect="1"/>
          </p:cNvPicPr>
          <p:nvPr/>
        </p:nvPicPr>
        <p:blipFill>
          <a:blip r:embed="rId7"/>
          <a:stretch>
            <a:fillRect/>
          </a:stretch>
        </p:blipFill>
        <p:spPr>
          <a:xfrm>
            <a:off x="6039187" y="203485"/>
            <a:ext cx="5581650" cy="57150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76C6187-8152-4B21-A0E5-A34853557270}"/>
                  </a:ext>
                </a:extLst>
              </p:cNvPr>
              <p:cNvSpPr txBox="1"/>
              <p:nvPr/>
            </p:nvSpPr>
            <p:spPr>
              <a:xfrm>
                <a:off x="6073585" y="837712"/>
                <a:ext cx="5303520" cy="483787"/>
              </a:xfrm>
              <a:prstGeom prst="rect">
                <a:avLst/>
              </a:prstGeom>
              <a:noFill/>
            </p:spPr>
            <p:txBody>
              <a:bodyPr wrap="square" rtlCol="0">
                <a:spAutoFit/>
              </a:bodyPr>
              <a:lstStyle/>
              <a:p>
                <a:pPr algn="just"/>
                <a:r>
                  <a:rPr lang="en-US" b="1" i="1" dirty="0">
                    <a:solidFill>
                      <a:srgbClr val="0000CC"/>
                    </a:solidFill>
                    <a:effectLst/>
                    <a:latin typeface="Times-Bold"/>
                  </a:rPr>
                  <a:t>Solution</a:t>
                </a:r>
                <a:r>
                  <a:rPr lang="en-US" b="1" i="0" dirty="0">
                    <a:solidFill>
                      <a:srgbClr val="0000CC"/>
                    </a:solidFill>
                    <a:effectLst/>
                    <a:latin typeface="Times-Bold"/>
                  </a:rPr>
                  <a:t>:</a:t>
                </a:r>
                <a:r>
                  <a:rPr lang="en-US" i="0" dirty="0">
                    <a:effectLst/>
                    <a:latin typeface="Times-Bold"/>
                  </a:rPr>
                  <a:t> We know that,  </a:t>
                </a:r>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 </a:t>
                </a:r>
                <a:r>
                  <a:rPr lang="en-US" i="1" dirty="0">
                    <a:effectLst/>
                    <a:latin typeface="Times-Bold"/>
                    <a:sym typeface="Symbol" panose="05050102010706020507" pitchFamily="18" charset="2"/>
                  </a:rPr>
                  <a:t>t</a:t>
                </a:r>
                <a:r>
                  <a:rPr lang="en-US" i="0" dirty="0">
                    <a:effectLst/>
                    <a:latin typeface="Times-Bold"/>
                    <a:sym typeface="Symbol" panose="05050102010706020507" pitchFamily="18" charset="2"/>
                  </a:rPr>
                  <a:t>, thus  </a:t>
                </a:r>
                <a14:m>
                  <m:oMath xmlns:m="http://schemas.openxmlformats.org/officeDocument/2006/math">
                    <m:r>
                      <a:rPr lang="en-US" b="0" i="1" smtClean="0">
                        <a:effectLst/>
                        <a:latin typeface="Cambria Math" panose="02040503050406030204" pitchFamily="18" charset="0"/>
                        <a:sym typeface="Symbol" panose="05050102010706020507" pitchFamily="18" charset="2"/>
                      </a:rPr>
                      <m:t>𝑡</m:t>
                    </m:r>
                    <m:r>
                      <a:rPr lang="en-US" b="0" i="1" smtClean="0">
                        <a:effectLst/>
                        <a:latin typeface="Cambria Math" panose="02040503050406030204" pitchFamily="18" charset="0"/>
                        <a:sym typeface="Symbol" panose="05050102010706020507" pitchFamily="18" charset="2"/>
                      </a:rPr>
                      <m:t>=</m:t>
                    </m:r>
                    <m:f>
                      <m:fPr>
                        <m:ctrlPr>
                          <a:rPr lang="en-US" b="0" i="1" smtClean="0">
                            <a:effectLst/>
                            <a:latin typeface="Cambria Math" panose="02040503050406030204" pitchFamily="18" charset="0"/>
                            <a:sym typeface="Symbol" panose="05050102010706020507" pitchFamily="18" charset="2"/>
                          </a:rPr>
                        </m:ctrlPr>
                      </m:fPr>
                      <m:num>
                        <m:r>
                          <a:rPr lang="en-US" b="0" i="1" smtClean="0">
                            <a:effectLst/>
                            <a:latin typeface="Cambria Math" panose="02040503050406030204" pitchFamily="18" charset="0"/>
                            <a:sym typeface="Symbol" panose="05050102010706020507" pitchFamily="18" charset="2"/>
                          </a:rPr>
                          <m:t></m:t>
                        </m:r>
                      </m:num>
                      <m:den>
                        <m:r>
                          <a:rPr lang="en-US" b="0" i="1" smtClean="0">
                            <a:effectLst/>
                            <a:latin typeface="Cambria Math" panose="02040503050406030204" pitchFamily="18" charset="0"/>
                            <a:sym typeface="Symbol" panose="05050102010706020507" pitchFamily="18" charset="2"/>
                          </a:rPr>
                          <m:t></m:t>
                        </m:r>
                      </m:den>
                    </m:f>
                  </m:oMath>
                </a14:m>
                <a:r>
                  <a:rPr lang="en-US" b="1" dirty="0"/>
                  <a:t> s</a:t>
                </a:r>
              </a:p>
            </p:txBody>
          </p:sp>
        </mc:Choice>
        <mc:Fallback xmlns="">
          <p:sp>
            <p:nvSpPr>
              <p:cNvPr id="21" name="TextBox 20">
                <a:extLst>
                  <a:ext uri="{FF2B5EF4-FFF2-40B4-BE49-F238E27FC236}">
                    <a16:creationId xmlns:a16="http://schemas.microsoft.com/office/drawing/2014/main" id="{576C6187-8152-4B21-A0E5-A34853557270}"/>
                  </a:ext>
                </a:extLst>
              </p:cNvPr>
              <p:cNvSpPr txBox="1">
                <a:spLocks noRot="1" noChangeAspect="1" noMove="1" noResize="1" noEditPoints="1" noAdjustHandles="1" noChangeArrowheads="1" noChangeShapeType="1" noTextEdit="1"/>
              </p:cNvSpPr>
              <p:nvPr/>
            </p:nvSpPr>
            <p:spPr>
              <a:xfrm>
                <a:off x="6073585" y="837712"/>
                <a:ext cx="5303520" cy="483787"/>
              </a:xfrm>
              <a:prstGeom prst="rect">
                <a:avLst/>
              </a:prstGeom>
              <a:blipFill>
                <a:blip r:embed="rId8"/>
                <a:stretch>
                  <a:fillRect l="-920" b="-6250"/>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3077C9EC-A141-4031-ABBC-92EA1803262C}"/>
              </a:ext>
            </a:extLst>
          </p:cNvPr>
          <p:cNvSpPr txBox="1"/>
          <p:nvPr/>
        </p:nvSpPr>
        <p:spPr>
          <a:xfrm>
            <a:off x="6143632" y="1285408"/>
            <a:ext cx="5303520" cy="369332"/>
          </a:xfrm>
          <a:prstGeom prst="rect">
            <a:avLst/>
          </a:prstGeom>
          <a:noFill/>
        </p:spPr>
        <p:txBody>
          <a:bodyPr wrap="square" rtlCol="0">
            <a:spAutoFit/>
          </a:bodyPr>
          <a:lstStyle/>
          <a:p>
            <a:pPr algn="just"/>
            <a:r>
              <a:rPr lang="en-US" i="0" dirty="0">
                <a:effectLst/>
                <a:latin typeface="Times-Bold"/>
              </a:rPr>
              <a:t>However </a:t>
            </a:r>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must be converted to rad., since is </a:t>
            </a:r>
            <a:r>
              <a:rPr lang="en-US" i="1" dirty="0">
                <a:latin typeface="Times-Bold"/>
                <a:sym typeface="Symbol" panose="05050102010706020507" pitchFamily="18" charset="2"/>
              </a:rPr>
              <a:t></a:t>
            </a:r>
            <a:r>
              <a:rPr lang="en-US" i="0" dirty="0">
                <a:effectLst/>
                <a:latin typeface="Times-Bold"/>
                <a:sym typeface="Symbol" panose="05050102010706020507" pitchFamily="18" charset="2"/>
              </a:rPr>
              <a:t> rad/s.</a:t>
            </a:r>
            <a:endParaRPr lang="en-US" b="1"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B7A0CB6-5D19-4152-84A9-E19210DB8FDE}"/>
                  </a:ext>
                </a:extLst>
              </p:cNvPr>
              <p:cNvSpPr txBox="1"/>
              <p:nvPr/>
            </p:nvSpPr>
            <p:spPr>
              <a:xfrm>
                <a:off x="6073585" y="1648298"/>
                <a:ext cx="4091217" cy="546112"/>
              </a:xfrm>
              <a:prstGeom prst="rect">
                <a:avLst/>
              </a:prstGeom>
              <a:noFill/>
              <a:ln w="25400">
                <a:noFill/>
              </a:ln>
            </p:spPr>
            <p:txBody>
              <a:bodyPr wrap="square" rtlCol="0" anchor="ctr">
                <a:spAutoFit/>
              </a:bodyPr>
              <a:lstStyle/>
              <a:p>
                <a:pPr algn="just">
                  <a:spcAft>
                    <a:spcPts val="600"/>
                  </a:spcAft>
                </a:pPr>
                <a:r>
                  <a:rPr lang="en-US" sz="2000" b="0" i="1" dirty="0">
                    <a:solidFill>
                      <a:srgbClr val="242021"/>
                    </a:solidFill>
                    <a:effectLst/>
                    <a:latin typeface="Times-Roman"/>
                    <a:sym typeface="Symbol" panose="05050102010706020507" pitchFamily="18" charset="2"/>
                  </a:rPr>
                  <a:t> </a:t>
                </a:r>
                <a14:m>
                  <m:oMath xmlns:m="http://schemas.openxmlformats.org/officeDocument/2006/math">
                    <m:r>
                      <a:rPr lang="en-US" sz="2000" i="1">
                        <a:solidFill>
                          <a:srgbClr val="242021"/>
                        </a:solidFill>
                        <a:latin typeface="Cambria Math" panose="02040503050406030204" pitchFamily="18" charset="0"/>
                        <a:sym typeface="Symbol" panose="05050102010706020507" pitchFamily="18" charset="2"/>
                      </a:rPr>
                      <m:t> [</m:t>
                    </m:r>
                    <m:r>
                      <m:rPr>
                        <m:sty m:val="p"/>
                      </m:rPr>
                      <a:rPr lang="en-US" sz="2000">
                        <a:solidFill>
                          <a:srgbClr val="242021"/>
                        </a:solidFill>
                        <a:latin typeface="Cambria Math" panose="02040503050406030204" pitchFamily="18" charset="0"/>
                        <a:sym typeface="Symbol" panose="05050102010706020507" pitchFamily="18" charset="2"/>
                      </a:rPr>
                      <m:t>rad</m:t>
                    </m:r>
                    <m:r>
                      <a:rPr lang="en-US" sz="2000">
                        <a:solidFill>
                          <a:srgbClr val="242021"/>
                        </a:solidFill>
                        <a:latin typeface="Cambria Math" panose="02040503050406030204" pitchFamily="18" charset="0"/>
                        <a:sym typeface="Symbol" panose="05050102010706020507" pitchFamily="18" charset="2"/>
                      </a:rPr>
                      <m:t>.</m:t>
                    </m:r>
                    <m:r>
                      <a:rPr lang="en-US" sz="2000" i="1">
                        <a:solidFill>
                          <a:srgbClr val="242021"/>
                        </a:solidFill>
                        <a:latin typeface="Cambria Math" panose="02040503050406030204" pitchFamily="18" charset="0"/>
                        <a:sym typeface="Symbol" panose="05050102010706020507" pitchFamily="18" charset="2"/>
                      </a:rPr>
                      <m:t>]</m:t>
                    </m:r>
                  </m:oMath>
                </a14:m>
                <a:r>
                  <a:rPr lang="en-US" sz="2000" b="0" i="0" dirty="0">
                    <a:solidFill>
                      <a:srgbClr val="242021"/>
                    </a:solidFill>
                    <a:effectLst/>
                    <a:latin typeface="Times-Roman"/>
                    <a:sym typeface="Symbol" panose="05050102010706020507" pitchFamily="18" charset="2"/>
                  </a:rPr>
                  <a:t> = </a:t>
                </a:r>
                <a14:m>
                  <m:oMath xmlns:m="http://schemas.openxmlformats.org/officeDocument/2006/math">
                    <m:f>
                      <m:fPr>
                        <m:ctrlPr>
                          <a:rPr lang="en-US" sz="2000" i="1">
                            <a:solidFill>
                              <a:srgbClr val="242021"/>
                            </a:solidFill>
                            <a:latin typeface="Cambria Math" panose="02040503050406030204" pitchFamily="18" charset="0"/>
                            <a:sym typeface="Symbol" panose="05050102010706020507" pitchFamily="18" charset="2"/>
                          </a:rPr>
                        </m:ctrlPr>
                      </m:fPr>
                      <m:num>
                        <m:r>
                          <a:rPr lang="en-US" sz="2000" i="1">
                            <a:solidFill>
                              <a:srgbClr val="242021"/>
                            </a:solidFill>
                            <a:latin typeface="Cambria Math" panose="02040503050406030204" pitchFamily="18" charset="0"/>
                            <a:sym typeface="Symbol" panose="05050102010706020507" pitchFamily="18" charset="2"/>
                          </a:rPr>
                          <m:t></m:t>
                        </m:r>
                      </m:num>
                      <m:den>
                        <m:sSup>
                          <m:sSupPr>
                            <m:ctrlPr>
                              <a:rPr lang="en-US" sz="2000" i="1">
                                <a:solidFill>
                                  <a:srgbClr val="242021"/>
                                </a:solidFill>
                                <a:latin typeface="Cambria Math" panose="02040503050406030204" pitchFamily="18" charset="0"/>
                                <a:sym typeface="Symbol" panose="05050102010706020507" pitchFamily="18" charset="2"/>
                              </a:rPr>
                            </m:ctrlPr>
                          </m:sSupPr>
                          <m:e>
                            <m:r>
                              <a:rPr lang="en-US" sz="2000" i="1">
                                <a:solidFill>
                                  <a:srgbClr val="242021"/>
                                </a:solidFill>
                                <a:latin typeface="Cambria Math" panose="02040503050406030204" pitchFamily="18" charset="0"/>
                                <a:sym typeface="Symbol" panose="05050102010706020507" pitchFamily="18" charset="2"/>
                              </a:rPr>
                              <m:t>180</m:t>
                            </m:r>
                          </m:e>
                          <m:sup>
                            <m:r>
                              <m:rPr>
                                <m:sty m:val="p"/>
                              </m:rPr>
                              <a:rPr lang="en-US" sz="2000">
                                <a:solidFill>
                                  <a:srgbClr val="242021"/>
                                </a:solidFill>
                                <a:latin typeface="Cambria Math" panose="02040503050406030204" pitchFamily="18" charset="0"/>
                                <a:sym typeface="Symbol" panose="05050102010706020507" pitchFamily="18" charset="2"/>
                              </a:rPr>
                              <m:t>o</m:t>
                            </m:r>
                          </m:sup>
                        </m:sSup>
                      </m:den>
                    </m:f>
                    <m:r>
                      <a:rPr lang="en-US" sz="2000" i="1">
                        <a:solidFill>
                          <a:srgbClr val="242021"/>
                        </a:solidFill>
                        <a:latin typeface="Cambria Math" panose="02040503050406030204" pitchFamily="18" charset="0"/>
                        <a:sym typeface="Symbol" panose="05050102010706020507" pitchFamily="18" charset="2"/>
                      </a:rPr>
                      <m:t> </m:t>
                    </m:r>
                    <m:r>
                      <a:rPr lang="en-US" sz="2000" i="1" smtClean="0">
                        <a:solidFill>
                          <a:srgbClr val="242021"/>
                        </a:solidFill>
                        <a:latin typeface="Cambria Math" panose="02040503050406030204" pitchFamily="18" charset="0"/>
                        <a:sym typeface="Symbol" panose="05050102010706020507" pitchFamily="18" charset="2"/>
                      </a:rPr>
                      <m:t></m:t>
                    </m:r>
                    <m:sSup>
                      <m:sSupPr>
                        <m:ctrlPr>
                          <a:rPr lang="en-US" sz="2000" i="1">
                            <a:solidFill>
                              <a:srgbClr val="242021"/>
                            </a:solidFill>
                            <a:latin typeface="Cambria Math" panose="02040503050406030204" pitchFamily="18" charset="0"/>
                            <a:sym typeface="Symbol" panose="05050102010706020507" pitchFamily="18" charset="2"/>
                          </a:rPr>
                        </m:ctrlPr>
                      </m:sSupPr>
                      <m:e>
                        <m:r>
                          <a:rPr lang="en-US" sz="2000" b="0" i="1" smtClean="0">
                            <a:solidFill>
                              <a:srgbClr val="242021"/>
                            </a:solidFill>
                            <a:latin typeface="Cambria Math" panose="02040503050406030204" pitchFamily="18" charset="0"/>
                            <a:sym typeface="Symbol" panose="05050102010706020507" pitchFamily="18" charset="2"/>
                          </a:rPr>
                          <m:t>9</m:t>
                        </m:r>
                        <m:r>
                          <a:rPr lang="en-US" sz="2000" i="1">
                            <a:solidFill>
                              <a:srgbClr val="242021"/>
                            </a:solidFill>
                            <a:latin typeface="Cambria Math" panose="02040503050406030204" pitchFamily="18" charset="0"/>
                            <a:sym typeface="Symbol" panose="05050102010706020507" pitchFamily="18" charset="2"/>
                          </a:rPr>
                          <m:t>0</m:t>
                        </m:r>
                      </m:e>
                      <m:sup>
                        <m:r>
                          <m:rPr>
                            <m:sty m:val="p"/>
                          </m:rPr>
                          <a:rPr lang="en-US" sz="2000">
                            <a:solidFill>
                              <a:srgbClr val="242021"/>
                            </a:solidFill>
                            <a:latin typeface="Cambria Math" panose="02040503050406030204" pitchFamily="18" charset="0"/>
                            <a:sym typeface="Symbol" panose="05050102010706020507" pitchFamily="18" charset="2"/>
                          </a:rPr>
                          <m:t>o</m:t>
                        </m:r>
                      </m:sup>
                    </m:sSup>
                  </m:oMath>
                </a14:m>
                <a:r>
                  <a:rPr lang="en-US" sz="2000" dirty="0">
                    <a:solidFill>
                      <a:srgbClr val="242021"/>
                    </a:solidFill>
                    <a:latin typeface="Times-Roman"/>
                  </a:rPr>
                  <a:t> s  = 1.57 rad</a:t>
                </a:r>
              </a:p>
            </p:txBody>
          </p:sp>
        </mc:Choice>
        <mc:Fallback xmlns="">
          <p:sp>
            <p:nvSpPr>
              <p:cNvPr id="23" name="TextBox 22">
                <a:extLst>
                  <a:ext uri="{FF2B5EF4-FFF2-40B4-BE49-F238E27FC236}">
                    <a16:creationId xmlns:a16="http://schemas.microsoft.com/office/drawing/2014/main" id="{9B7A0CB6-5D19-4152-84A9-E19210DB8FDE}"/>
                  </a:ext>
                </a:extLst>
              </p:cNvPr>
              <p:cNvSpPr txBox="1">
                <a:spLocks noRot="1" noChangeAspect="1" noMove="1" noResize="1" noEditPoints="1" noAdjustHandles="1" noChangeArrowheads="1" noChangeShapeType="1" noTextEdit="1"/>
              </p:cNvSpPr>
              <p:nvPr/>
            </p:nvSpPr>
            <p:spPr>
              <a:xfrm>
                <a:off x="6073585" y="1648298"/>
                <a:ext cx="4091217" cy="546112"/>
              </a:xfrm>
              <a:prstGeom prst="rect">
                <a:avLst/>
              </a:prstGeom>
              <a:blipFill>
                <a:blip r:embed="rId9"/>
                <a:stretch>
                  <a:fillRect b="-4444"/>
                </a:stretch>
              </a:blipFill>
              <a:ln w="25400">
                <a:noFill/>
              </a:ln>
            </p:spPr>
            <p:txBody>
              <a:bodyPr/>
              <a:lstStyle/>
              <a:p>
                <a:r>
                  <a:rPr lang="en-US">
                    <a:noFill/>
                  </a:rPr>
                  <a:t> </a:t>
                </a:r>
              </a:p>
            </p:txBody>
          </p:sp>
        </mc:Fallback>
      </mc:AlternateContent>
      <p:pic>
        <p:nvPicPr>
          <p:cNvPr id="25" name="Picture 24">
            <a:extLst>
              <a:ext uri="{FF2B5EF4-FFF2-40B4-BE49-F238E27FC236}">
                <a16:creationId xmlns:a16="http://schemas.microsoft.com/office/drawing/2014/main" id="{88AEEC3D-0D1D-45AD-A40C-F2C0920D7833}"/>
              </a:ext>
            </a:extLst>
          </p:cNvPr>
          <p:cNvPicPr>
            <a:picLocks noChangeAspect="1"/>
          </p:cNvPicPr>
          <p:nvPr/>
        </p:nvPicPr>
        <p:blipFill>
          <a:blip r:embed="rId10"/>
          <a:stretch>
            <a:fillRect/>
          </a:stretch>
        </p:blipFill>
        <p:spPr>
          <a:xfrm>
            <a:off x="6168445" y="2241280"/>
            <a:ext cx="3806791" cy="640080"/>
          </a:xfrm>
          <a:prstGeom prst="rect">
            <a:avLst/>
          </a:prstGeom>
        </p:spPr>
      </p:pic>
      <p:pic>
        <p:nvPicPr>
          <p:cNvPr id="27" name="Picture 26">
            <a:extLst>
              <a:ext uri="{FF2B5EF4-FFF2-40B4-BE49-F238E27FC236}">
                <a16:creationId xmlns:a16="http://schemas.microsoft.com/office/drawing/2014/main" id="{0F9FB801-FAAE-43EC-A5FE-D9FD4D7FFFF5}"/>
              </a:ext>
            </a:extLst>
          </p:cNvPr>
          <p:cNvPicPr>
            <a:picLocks noChangeAspect="1"/>
          </p:cNvPicPr>
          <p:nvPr/>
        </p:nvPicPr>
        <p:blipFill>
          <a:blip r:embed="rId11"/>
          <a:stretch>
            <a:fillRect/>
          </a:stretch>
        </p:blipFill>
        <p:spPr>
          <a:xfrm>
            <a:off x="6094982" y="3143921"/>
            <a:ext cx="5572125" cy="514350"/>
          </a:xfrm>
          <a:prstGeom prst="rect">
            <a:avLst/>
          </a:prstGeom>
        </p:spPr>
      </p:pic>
      <p:sp>
        <p:nvSpPr>
          <p:cNvPr id="28" name="TextBox 27">
            <a:extLst>
              <a:ext uri="{FF2B5EF4-FFF2-40B4-BE49-F238E27FC236}">
                <a16:creationId xmlns:a16="http://schemas.microsoft.com/office/drawing/2014/main" id="{09B9A679-8887-461C-9B89-1BF86F9C2DE5}"/>
              </a:ext>
            </a:extLst>
          </p:cNvPr>
          <p:cNvSpPr txBox="1"/>
          <p:nvPr/>
        </p:nvSpPr>
        <p:spPr>
          <a:xfrm>
            <a:off x="6094982" y="3761150"/>
            <a:ext cx="5303520" cy="369332"/>
          </a:xfrm>
          <a:prstGeom prst="rect">
            <a:avLst/>
          </a:prstGeom>
          <a:noFill/>
        </p:spPr>
        <p:txBody>
          <a:bodyPr wrap="square" rtlCol="0">
            <a:spAutoFit/>
          </a:bodyPr>
          <a:lstStyle/>
          <a:p>
            <a:pPr algn="just"/>
            <a:r>
              <a:rPr lang="en-US" b="1" i="1" dirty="0">
                <a:solidFill>
                  <a:srgbClr val="0000CC"/>
                </a:solidFill>
                <a:effectLst/>
                <a:latin typeface="Times-Bold"/>
              </a:rPr>
              <a:t>Solution</a:t>
            </a:r>
            <a:r>
              <a:rPr lang="en-US" b="1" i="0" dirty="0">
                <a:solidFill>
                  <a:srgbClr val="0000CC"/>
                </a:solidFill>
                <a:effectLst/>
                <a:latin typeface="Times-Bold"/>
              </a:rPr>
              <a:t>:</a:t>
            </a:r>
            <a:r>
              <a:rPr lang="en-US" i="0" dirty="0">
                <a:effectLst/>
                <a:latin typeface="Times-Bold"/>
              </a:rPr>
              <a:t> We know that,  </a:t>
            </a:r>
            <a:r>
              <a:rPr lang="en-US" i="1" dirty="0">
                <a:effectLst/>
                <a:latin typeface="Times-Bold"/>
                <a:sym typeface="Symbol" panose="05050102010706020507" pitchFamily="18" charset="2"/>
              </a:rPr>
              <a:t></a:t>
            </a:r>
            <a:r>
              <a:rPr lang="en-US" i="0" dirty="0">
                <a:effectLst/>
                <a:latin typeface="Times-Bold"/>
                <a:sym typeface="Symbol" panose="05050102010706020507" pitchFamily="18" charset="2"/>
              </a:rPr>
              <a:t> = </a:t>
            </a:r>
            <a:r>
              <a:rPr lang="en-US" i="1" dirty="0">
                <a:effectLst/>
                <a:latin typeface="Times-Bold"/>
                <a:sym typeface="Symbol" panose="05050102010706020507" pitchFamily="18" charset="2"/>
              </a:rPr>
              <a:t>t</a:t>
            </a:r>
            <a:r>
              <a:rPr lang="en-US" i="0" dirty="0">
                <a:effectLst/>
                <a:latin typeface="Times-Bold"/>
                <a:sym typeface="Symbol" panose="05050102010706020507" pitchFamily="18" charset="2"/>
              </a:rPr>
              <a:t> or</a:t>
            </a:r>
            <a:endParaRPr lang="en-US" b="1" dirty="0"/>
          </a:p>
        </p:txBody>
      </p:sp>
      <p:pic>
        <p:nvPicPr>
          <p:cNvPr id="30" name="Picture 29">
            <a:extLst>
              <a:ext uri="{FF2B5EF4-FFF2-40B4-BE49-F238E27FC236}">
                <a16:creationId xmlns:a16="http://schemas.microsoft.com/office/drawing/2014/main" id="{0CEB4AF9-99EC-411B-B92D-9381D46CBA58}"/>
              </a:ext>
            </a:extLst>
          </p:cNvPr>
          <p:cNvPicPr>
            <a:picLocks noChangeAspect="1"/>
          </p:cNvPicPr>
          <p:nvPr/>
        </p:nvPicPr>
        <p:blipFill>
          <a:blip r:embed="rId12"/>
          <a:stretch>
            <a:fillRect/>
          </a:stretch>
        </p:blipFill>
        <p:spPr>
          <a:xfrm>
            <a:off x="6054038" y="4178769"/>
            <a:ext cx="6021409" cy="1645920"/>
          </a:xfrm>
          <a:prstGeom prst="rect">
            <a:avLst/>
          </a:prstGeom>
        </p:spPr>
      </p:pic>
      <p:sp>
        <p:nvSpPr>
          <p:cNvPr id="31" name="TextBox 30">
            <a:extLst>
              <a:ext uri="{FF2B5EF4-FFF2-40B4-BE49-F238E27FC236}">
                <a16:creationId xmlns:a16="http://schemas.microsoft.com/office/drawing/2014/main" id="{9F52566E-6A1A-4980-BA26-A5CFB9F3A6D0}"/>
              </a:ext>
            </a:extLst>
          </p:cNvPr>
          <p:cNvSpPr txBox="1"/>
          <p:nvPr/>
        </p:nvSpPr>
        <p:spPr>
          <a:xfrm>
            <a:off x="6225520" y="5843861"/>
            <a:ext cx="4784790" cy="461665"/>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400" b="1" i="0" dirty="0">
                <a:solidFill>
                  <a:srgbClr val="FF0066"/>
                </a:solidFill>
                <a:effectLst/>
              </a:rPr>
              <a:t>Practice </a:t>
            </a:r>
            <a:r>
              <a:rPr lang="en-US" sz="2400" b="1" i="0" dirty="0">
                <a:solidFill>
                  <a:srgbClr val="0000CC"/>
                </a:solidFill>
                <a:effectLst/>
              </a:rPr>
              <a:t>Problem 4 ~ 16 [P582]</a:t>
            </a:r>
            <a:endParaRPr lang="en-US" sz="2400" b="0" i="0" dirty="0">
              <a:solidFill>
                <a:srgbClr val="0000CC"/>
              </a:solidFill>
              <a:effectLst/>
            </a:endParaRPr>
          </a:p>
        </p:txBody>
      </p:sp>
      <p:cxnSp>
        <p:nvCxnSpPr>
          <p:cNvPr id="32" name="Straight Connector 31">
            <a:extLst>
              <a:ext uri="{FF2B5EF4-FFF2-40B4-BE49-F238E27FC236}">
                <a16:creationId xmlns:a16="http://schemas.microsoft.com/office/drawing/2014/main" id="{D63052AC-A0E8-44B9-B542-3A4C9A6C3095}"/>
              </a:ext>
            </a:extLst>
          </p:cNvPr>
          <p:cNvCxnSpPr/>
          <p:nvPr/>
        </p:nvCxnSpPr>
        <p:spPr>
          <a:xfrm>
            <a:off x="-13648" y="3761150"/>
            <a:ext cx="59893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DE772C-1AAC-4EC5-94C2-1BDEBB40DCA3}"/>
              </a:ext>
            </a:extLst>
          </p:cNvPr>
          <p:cNvCxnSpPr/>
          <p:nvPr/>
        </p:nvCxnSpPr>
        <p:spPr>
          <a:xfrm>
            <a:off x="-26849" y="2330414"/>
            <a:ext cx="59893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2404E803-4AFA-48AC-8A44-A2C2E5C58C66}"/>
              </a:ext>
            </a:extLst>
          </p:cNvPr>
          <p:cNvPicPr>
            <a:picLocks noChangeAspect="1"/>
          </p:cNvPicPr>
          <p:nvPr/>
        </p:nvPicPr>
        <p:blipFill>
          <a:blip r:embed="rId13"/>
          <a:stretch>
            <a:fillRect/>
          </a:stretch>
        </p:blipFill>
        <p:spPr>
          <a:xfrm>
            <a:off x="201914" y="120380"/>
            <a:ext cx="5475642" cy="731520"/>
          </a:xfrm>
          <a:prstGeom prst="rect">
            <a:avLst/>
          </a:prstGeom>
        </p:spPr>
      </p:pic>
      <p:pic>
        <p:nvPicPr>
          <p:cNvPr id="37" name="Picture 36">
            <a:extLst>
              <a:ext uri="{FF2B5EF4-FFF2-40B4-BE49-F238E27FC236}">
                <a16:creationId xmlns:a16="http://schemas.microsoft.com/office/drawing/2014/main" id="{2E05B237-8F8D-40E2-99E7-7AFEA7031627}"/>
              </a:ext>
            </a:extLst>
          </p:cNvPr>
          <p:cNvPicPr>
            <a:picLocks noChangeAspect="1"/>
          </p:cNvPicPr>
          <p:nvPr/>
        </p:nvPicPr>
        <p:blipFill>
          <a:blip r:embed="rId14"/>
          <a:stretch>
            <a:fillRect/>
          </a:stretch>
        </p:blipFill>
        <p:spPr>
          <a:xfrm>
            <a:off x="214222" y="955176"/>
            <a:ext cx="4937761" cy="1188720"/>
          </a:xfrm>
          <a:prstGeom prst="rect">
            <a:avLst/>
          </a:prstGeom>
        </p:spPr>
      </p:pic>
    </p:spTree>
    <p:extLst>
      <p:ext uri="{BB962C8B-B14F-4D97-AF65-F5344CB8AC3E}">
        <p14:creationId xmlns:p14="http://schemas.microsoft.com/office/powerpoint/2010/main" val="135869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8" grpId="0"/>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6820</TotalTime>
  <Words>4740</Words>
  <Application>Microsoft Office PowerPoint</Application>
  <PresentationFormat>Widescreen</PresentationFormat>
  <Paragraphs>415</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 Math</vt:lpstr>
      <vt:lpstr>Times New Roman</vt:lpstr>
      <vt:lpstr>Times-Bold</vt:lpstr>
      <vt:lpstr>Times-BoldItalic</vt:lpstr>
      <vt:lpstr>Times-Italic</vt:lpstr>
      <vt:lpstr>Times-Roman</vt:lpstr>
      <vt:lpstr>Vladimir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Abdul Mannan</dc:creator>
  <cp:lastModifiedBy>Mohammad Abdul Mannan</cp:lastModifiedBy>
  <cp:revision>243</cp:revision>
  <dcterms:created xsi:type="dcterms:W3CDTF">2021-08-08T10:21:10Z</dcterms:created>
  <dcterms:modified xsi:type="dcterms:W3CDTF">2021-12-16T17:51:08Z</dcterms:modified>
</cp:coreProperties>
</file>