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625" r:id="rId2"/>
    <p:sldId id="1941" r:id="rId3"/>
    <p:sldId id="1942" r:id="rId4"/>
    <p:sldId id="1943" r:id="rId5"/>
    <p:sldId id="1771" r:id="rId6"/>
    <p:sldId id="1871" r:id="rId7"/>
    <p:sldId id="1698" r:id="rId8"/>
    <p:sldId id="1699" r:id="rId9"/>
    <p:sldId id="1866" r:id="rId10"/>
    <p:sldId id="1701" r:id="rId11"/>
    <p:sldId id="1702" r:id="rId12"/>
    <p:sldId id="1564" r:id="rId13"/>
    <p:sldId id="1704" r:id="rId14"/>
    <p:sldId id="1705" r:id="rId15"/>
    <p:sldId id="1706" r:id="rId16"/>
    <p:sldId id="1707" r:id="rId17"/>
    <p:sldId id="1708" r:id="rId18"/>
    <p:sldId id="1709" r:id="rId19"/>
    <p:sldId id="1710" r:id="rId20"/>
    <p:sldId id="1861" r:id="rId21"/>
    <p:sldId id="1658" r:id="rId22"/>
    <p:sldId id="1778" r:id="rId23"/>
    <p:sldId id="1776" r:id="rId24"/>
    <p:sldId id="1779" r:id="rId25"/>
    <p:sldId id="1939" r:id="rId26"/>
    <p:sldId id="1940" r:id="rId27"/>
    <p:sldId id="194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0066FF"/>
    <a:srgbClr val="008080"/>
    <a:srgbClr val="990000"/>
    <a:srgbClr val="FF9900"/>
    <a:srgbClr val="0000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</a:t>
            </a:r>
            <a:r>
              <a:rPr lang="en-GB" sz="1600" b="1" baseline="0" dirty="0">
                <a:solidFill>
                  <a:schemeClr val="bg1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DMAM</a:t>
            </a:r>
            <a:endParaRPr lang="en-GB" sz="2000" b="1" baseline="0" dirty="0">
              <a:solidFill>
                <a:schemeClr val="bg1"/>
              </a:solidFill>
              <a:latin typeface="Vladimir Script" panose="03050402040407070305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6" y="6381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01-Jun-22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6.bin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12" Type="http://schemas.openxmlformats.org/officeDocument/2006/relationships/image" Target="../media/image60.png"/><Relationship Id="rId2" Type="http://schemas.openxmlformats.org/officeDocument/2006/relationships/oleObject" Target="../embeddings/oleObject32.bin"/><Relationship Id="rId16" Type="http://schemas.openxmlformats.org/officeDocument/2006/relationships/image" Target="../media/image62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9.png"/><Relationship Id="rId5" Type="http://schemas.openxmlformats.org/officeDocument/2006/relationships/image" Target="../media/image55.wmf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7.wmf"/><Relationship Id="rId14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69.wmf"/><Relationship Id="rId3" Type="http://schemas.openxmlformats.org/officeDocument/2006/relationships/oleObject" Target="../embeddings/oleObject38.bin"/><Relationship Id="rId7" Type="http://schemas.openxmlformats.org/officeDocument/2006/relationships/image" Target="../media/image66.png"/><Relationship Id="rId12" Type="http://schemas.openxmlformats.org/officeDocument/2006/relationships/oleObject" Target="../embeddings/oleObject42.bin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wmf"/><Relationship Id="rId11" Type="http://schemas.openxmlformats.org/officeDocument/2006/relationships/image" Target="../media/image68.wmf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64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13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380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1400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0.png"/><Relationship Id="rId13" Type="http://schemas.openxmlformats.org/officeDocument/2006/relationships/image" Target="../media/image1811.png"/><Relationship Id="rId3" Type="http://schemas.openxmlformats.org/officeDocument/2006/relationships/image" Target="../media/image1030.png"/><Relationship Id="rId7" Type="http://schemas.openxmlformats.org/officeDocument/2006/relationships/image" Target="../media/image1750.png"/><Relationship Id="rId12" Type="http://schemas.openxmlformats.org/officeDocument/2006/relationships/image" Target="../media/image1800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0.png"/><Relationship Id="rId11" Type="http://schemas.openxmlformats.org/officeDocument/2006/relationships/image" Target="../media/image1790.png"/><Relationship Id="rId5" Type="http://schemas.openxmlformats.org/officeDocument/2006/relationships/image" Target="../media/image1730.png"/><Relationship Id="rId10" Type="http://schemas.openxmlformats.org/officeDocument/2006/relationships/image" Target="../media/image1780.png"/><Relationship Id="rId4" Type="http://schemas.openxmlformats.org/officeDocument/2006/relationships/image" Target="../media/image1040.png"/><Relationship Id="rId9" Type="http://schemas.openxmlformats.org/officeDocument/2006/relationships/image" Target="../media/image17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0.png"/><Relationship Id="rId13" Type="http://schemas.openxmlformats.org/officeDocument/2006/relationships/image" Target="../media/image1930.png"/><Relationship Id="rId3" Type="http://schemas.openxmlformats.org/officeDocument/2006/relationships/image" Target="../media/image639.png"/><Relationship Id="rId7" Type="http://schemas.openxmlformats.org/officeDocument/2006/relationships/image" Target="../media/image1870.png"/><Relationship Id="rId12" Type="http://schemas.openxmlformats.org/officeDocument/2006/relationships/image" Target="../media/image1920.png"/><Relationship Id="rId2" Type="http://schemas.openxmlformats.org/officeDocument/2006/relationships/image" Target="../media/image638.png"/><Relationship Id="rId16" Type="http://schemas.openxmlformats.org/officeDocument/2006/relationships/image" Target="../media/image6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0.png"/><Relationship Id="rId11" Type="http://schemas.openxmlformats.org/officeDocument/2006/relationships/image" Target="../media/image1910.png"/><Relationship Id="rId5" Type="http://schemas.openxmlformats.org/officeDocument/2006/relationships/image" Target="../media/image641.png"/><Relationship Id="rId15" Type="http://schemas.openxmlformats.org/officeDocument/2006/relationships/image" Target="../media/image643.png"/><Relationship Id="rId10" Type="http://schemas.openxmlformats.org/officeDocument/2006/relationships/image" Target="../media/image1900.png"/><Relationship Id="rId4" Type="http://schemas.openxmlformats.org/officeDocument/2006/relationships/image" Target="../media/image640.png"/><Relationship Id="rId9" Type="http://schemas.openxmlformats.org/officeDocument/2006/relationships/image" Target="../media/image1890.png"/><Relationship Id="rId14" Type="http://schemas.openxmlformats.org/officeDocument/2006/relationships/image" Target="../media/image6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50.png"/><Relationship Id="rId7" Type="http://schemas.openxmlformats.org/officeDocument/2006/relationships/image" Target="../media/image108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700.png"/><Relationship Id="rId10" Type="http://schemas.openxmlformats.org/officeDocument/2006/relationships/image" Target="../media/image110.png"/><Relationship Id="rId4" Type="http://schemas.openxmlformats.org/officeDocument/2006/relationships/image" Target="../media/image600.png"/><Relationship Id="rId9" Type="http://schemas.openxmlformats.org/officeDocument/2006/relationships/image" Target="../media/image10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100.png"/><Relationship Id="rId7" Type="http://schemas.openxmlformats.org/officeDocument/2006/relationships/oleObject" Target="../embeddings/oleObject4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30.png"/><Relationship Id="rId10" Type="http://schemas.openxmlformats.org/officeDocument/2006/relationships/image" Target="../media/image113.wmf"/><Relationship Id="rId4" Type="http://schemas.openxmlformats.org/officeDocument/2006/relationships/image" Target="../media/image120.png"/><Relationship Id="rId9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121.w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5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6.bin"/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12" Type="http://schemas.openxmlformats.org/officeDocument/2006/relationships/image" Target="../media/image130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5.bin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129.wmf"/><Relationship Id="rId14" Type="http://schemas.openxmlformats.org/officeDocument/2006/relationships/image" Target="../media/image13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138.png"/><Relationship Id="rId18" Type="http://schemas.openxmlformats.org/officeDocument/2006/relationships/oleObject" Target="../embeddings/oleObject74.bin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12" Type="http://schemas.openxmlformats.org/officeDocument/2006/relationships/image" Target="../media/image137.wmf"/><Relationship Id="rId17" Type="http://schemas.openxmlformats.org/officeDocument/2006/relationships/image" Target="../media/image140.w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133.wmf"/><Relationship Id="rId15" Type="http://schemas.openxmlformats.org/officeDocument/2006/relationships/image" Target="../media/image139.wmf"/><Relationship Id="rId10" Type="http://schemas.openxmlformats.org/officeDocument/2006/relationships/image" Target="../media/image136.png"/><Relationship Id="rId19" Type="http://schemas.openxmlformats.org/officeDocument/2006/relationships/image" Target="../media/image141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7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png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image" Target="../media/image1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emf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9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png"/><Relationship Id="rId10" Type="http://schemas.openxmlformats.org/officeDocument/2006/relationships/image" Target="../media/image21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wmf"/><Relationship Id="rId3" Type="http://schemas.openxmlformats.org/officeDocument/2006/relationships/image" Target="../media/image22.wmf"/><Relationship Id="rId7" Type="http://schemas.openxmlformats.org/officeDocument/2006/relationships/image" Target="../media/image25.png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5.png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image" Target="../media/image14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3.emf"/><Relationship Id="rId5" Type="http://schemas.openxmlformats.org/officeDocument/2006/relationships/image" Target="../media/image30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5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40.png"/><Relationship Id="rId7" Type="http://schemas.openxmlformats.org/officeDocument/2006/relationships/image" Target="../media/image42.w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31.bin"/><Relationship Id="rId2" Type="http://schemas.openxmlformats.org/officeDocument/2006/relationships/image" Target="../media/image45.png"/><Relationship Id="rId16" Type="http://schemas.openxmlformats.org/officeDocument/2006/relationships/image" Target="../media/image5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594836-B53A-4F63-AC79-40EC07BE2642}"/>
              </a:ext>
            </a:extLst>
          </p:cNvPr>
          <p:cNvSpPr/>
          <p:nvPr/>
        </p:nvSpPr>
        <p:spPr>
          <a:xfrm>
            <a:off x="451958" y="247303"/>
            <a:ext cx="391532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will Be Covered: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D4A46AE-4ADE-479F-ABD3-07D13080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057" y="1065973"/>
            <a:ext cx="9415521" cy="3600986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or Mean Value of Waveforms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or Effective Value of Waveforms</a:t>
            </a:r>
          </a:p>
          <a:p>
            <a:pPr algn="just">
              <a:spcAft>
                <a:spcPts val="1200"/>
              </a:spcAft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and RMS Value for Rectangular Waveform</a:t>
            </a:r>
          </a:p>
          <a:p>
            <a:pPr algn="just">
              <a:spcAft>
                <a:spcPts val="120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Phasor Algebra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/Complex Number</a:t>
            </a:r>
          </a:p>
          <a:p>
            <a:pPr algn="just">
              <a:spcAft>
                <a:spcPts val="1200"/>
              </a:spcAft>
            </a:pP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COMPLEX NUMBERS IN AC CIRCUIT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Impedance: Resistance and Reactance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Admittance: Conductance and Susceptance</a:t>
            </a:r>
          </a:p>
        </p:txBody>
      </p:sp>
    </p:spTree>
    <p:extLst>
      <p:ext uri="{BB962C8B-B14F-4D97-AF65-F5344CB8AC3E}">
        <p14:creationId xmlns:p14="http://schemas.microsoft.com/office/powerpoint/2010/main" val="2906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B3B96-F71F-47E1-BF97-2AFB8741CE14}"/>
              </a:ext>
            </a:extLst>
          </p:cNvPr>
          <p:cNvSpPr txBox="1"/>
          <p:nvPr/>
        </p:nvSpPr>
        <p:spPr>
          <a:xfrm>
            <a:off x="177736" y="105698"/>
            <a:ext cx="91517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0166B3"/>
                </a:solidFill>
                <a:effectLst/>
              </a:rPr>
              <a:t>EXAMPLE 13.14 D</a:t>
            </a:r>
            <a:r>
              <a:rPr lang="en-US" sz="1800" i="0" dirty="0">
                <a:effectLst/>
              </a:rPr>
              <a:t>etermine the average value, the rms value for the following waveforms.</a:t>
            </a: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5AFC3-E169-4F91-BC55-31CAC8ECC400}"/>
              </a:ext>
            </a:extLst>
          </p:cNvPr>
          <p:cNvCxnSpPr/>
          <p:nvPr/>
        </p:nvCxnSpPr>
        <p:spPr>
          <a:xfrm>
            <a:off x="5934165" y="2729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20B5F11-2519-40F3-9E03-63B323ECB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099" y="3585891"/>
          <a:ext cx="467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73520" imgH="749160" progId="Equation.3">
                  <p:embed/>
                </p:oleObj>
              </mc:Choice>
              <mc:Fallback>
                <p:oleObj name="Equation" r:id="rId2" imgW="4673520" imgH="7491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20B5F11-2519-40F3-9E03-63B323ECB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099" y="3585891"/>
                        <a:ext cx="4673600" cy="7493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B851134-39EF-4180-BEC1-683D880530D3}"/>
              </a:ext>
            </a:extLst>
          </p:cNvPr>
          <p:cNvGrpSpPr/>
          <p:nvPr/>
        </p:nvGrpSpPr>
        <p:grpSpPr>
          <a:xfrm>
            <a:off x="6096000" y="3032125"/>
            <a:ext cx="4948238" cy="609600"/>
            <a:chOff x="-174640" y="3266561"/>
            <a:chExt cx="4948238" cy="609600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849C37F1-82AA-421A-8F2A-B6972C8FD0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898" y="3266561"/>
            <a:ext cx="44577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457520" imgH="609480" progId="Equation.3">
                    <p:embed/>
                  </p:oleObj>
                </mc:Choice>
                <mc:Fallback>
                  <p:oleObj name="Equation" r:id="rId4" imgW="4457520" imgH="609480" progId="Equation.3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849C37F1-82AA-421A-8F2A-B6972C8FD0F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5898" y="3266561"/>
                          <a:ext cx="445770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9222D-C938-4C3A-8932-655BC4ED0AD9}"/>
                </a:ext>
              </a:extLst>
            </p:cNvPr>
            <p:cNvSpPr txBox="1"/>
            <p:nvPr/>
          </p:nvSpPr>
          <p:spPr>
            <a:xfrm>
              <a:off x="-174640" y="3371632"/>
              <a:ext cx="460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sz="1800" b="0" i="0" dirty="0">
                  <a:solidFill>
                    <a:srgbClr val="242021"/>
                  </a:solidFill>
                  <a:effectLst/>
                </a:rPr>
                <a:t>(c)</a:t>
              </a:r>
              <a:endParaRPr lang="en-US" sz="2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E97891-F922-4022-BBD6-902473CD5E93}"/>
              </a:ext>
            </a:extLst>
          </p:cNvPr>
          <p:cNvGrpSpPr/>
          <p:nvPr/>
        </p:nvGrpSpPr>
        <p:grpSpPr>
          <a:xfrm>
            <a:off x="290840" y="4762874"/>
            <a:ext cx="4273223" cy="609600"/>
            <a:chOff x="208087" y="3268344"/>
            <a:chExt cx="4273223" cy="609600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E3B32791-2959-4DA2-AD3D-3CEE60EADD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7810" y="3268344"/>
            <a:ext cx="38735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73240" imgH="609480" progId="Equation.3">
                    <p:embed/>
                  </p:oleObj>
                </mc:Choice>
                <mc:Fallback>
                  <p:oleObj name="Equation" r:id="rId6" imgW="3873240" imgH="609480" progId="Equation.3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E3B32791-2959-4DA2-AD3D-3CEE60EADD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7810" y="3268344"/>
                          <a:ext cx="387350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022963-0F1D-4EA0-8BC1-6284209D37B5}"/>
                </a:ext>
              </a:extLst>
            </p:cNvPr>
            <p:cNvSpPr txBox="1"/>
            <p:nvPr/>
          </p:nvSpPr>
          <p:spPr>
            <a:xfrm>
              <a:off x="208087" y="3371632"/>
              <a:ext cx="460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sz="1800" b="0" i="0" dirty="0">
                  <a:solidFill>
                    <a:srgbClr val="242021"/>
                  </a:solidFill>
                  <a:effectLst/>
                </a:rPr>
                <a:t>(b)</a:t>
              </a:r>
              <a:endParaRPr lang="en-US" sz="2000" dirty="0"/>
            </a:p>
          </p:txBody>
        </p:sp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5012F6F-9410-4F92-A975-C2CE7C76E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5437188"/>
          <a:ext cx="4864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63960" imgH="749160" progId="Equation.3">
                  <p:embed/>
                </p:oleObj>
              </mc:Choice>
              <mc:Fallback>
                <p:oleObj name="Equation" r:id="rId8" imgW="4863960" imgH="74916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5012F6F-9410-4F92-A975-C2CE7C76E4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888" y="5437188"/>
                        <a:ext cx="4864100" cy="7493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DC576D-6C8A-4BF8-8E86-E680E643F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153" y="640180"/>
            <a:ext cx="2988238" cy="1920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61327B-4614-4D8C-9DA4-58D99A8F0E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0272" y="526492"/>
            <a:ext cx="2930486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D1C0B1-DB42-4D13-A3C9-8AB71034DE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0241" y="627611"/>
            <a:ext cx="5430260" cy="21945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B72C2D-FB50-4CDD-BFB0-435AD9771ED0}"/>
              </a:ext>
            </a:extLst>
          </p:cNvPr>
          <p:cNvSpPr txBox="1"/>
          <p:nvPr/>
        </p:nvSpPr>
        <p:spPr>
          <a:xfrm>
            <a:off x="1446945" y="2250080"/>
            <a:ext cx="46065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242021"/>
                </a:solidFill>
                <a:effectLst/>
              </a:rPr>
              <a:t>(a)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73A41C-996E-4DC2-807B-2BD6D6343D44}"/>
              </a:ext>
            </a:extLst>
          </p:cNvPr>
          <p:cNvSpPr txBox="1"/>
          <p:nvPr/>
        </p:nvSpPr>
        <p:spPr>
          <a:xfrm>
            <a:off x="4496854" y="2250080"/>
            <a:ext cx="67327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242021"/>
                </a:solidFill>
                <a:effectLst/>
              </a:rPr>
              <a:t>(b)</a:t>
            </a:r>
            <a:endParaRPr 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5C3BD0-ECD0-4728-A04C-5D28AF3D44B2}"/>
              </a:ext>
            </a:extLst>
          </p:cNvPr>
          <p:cNvSpPr txBox="1"/>
          <p:nvPr/>
        </p:nvSpPr>
        <p:spPr>
          <a:xfrm>
            <a:off x="8729687" y="2250080"/>
            <a:ext cx="46065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242021"/>
                </a:solidFill>
                <a:effectLst/>
              </a:rPr>
              <a:t>(c)</a:t>
            </a:r>
            <a:endParaRPr lang="en-US" sz="2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E82333-13DB-4B4C-B0DA-5655FE523B76}"/>
              </a:ext>
            </a:extLst>
          </p:cNvPr>
          <p:cNvGrpSpPr/>
          <p:nvPr/>
        </p:nvGrpSpPr>
        <p:grpSpPr>
          <a:xfrm>
            <a:off x="428727" y="2953247"/>
            <a:ext cx="4168320" cy="609600"/>
            <a:chOff x="262679" y="3267841"/>
            <a:chExt cx="4168320" cy="609600"/>
          </a:xfrm>
        </p:grpSpPr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6878BF4E-B422-4ACC-8795-FC82BED6CC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9099" y="3267841"/>
            <a:ext cx="37719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771720" imgH="609480" progId="Equation.3">
                    <p:embed/>
                  </p:oleObj>
                </mc:Choice>
                <mc:Fallback>
                  <p:oleObj name="Equation" r:id="rId13" imgW="3771720" imgH="609480" progId="Equation.3">
                    <p:embed/>
                    <p:pic>
                      <p:nvPicPr>
                        <p:cNvPr id="24" name="Object 23">
                          <a:extLst>
                            <a:ext uri="{FF2B5EF4-FFF2-40B4-BE49-F238E27FC236}">
                              <a16:creationId xmlns:a16="http://schemas.microsoft.com/office/drawing/2014/main" id="{6878BF4E-B422-4ACC-8795-FC82BED6CC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59099" y="3267841"/>
                          <a:ext cx="377190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5DB1A7-BB66-48E1-9D7F-C3CFE6A4FF69}"/>
                </a:ext>
              </a:extLst>
            </p:cNvPr>
            <p:cNvSpPr txBox="1"/>
            <p:nvPr/>
          </p:nvSpPr>
          <p:spPr>
            <a:xfrm>
              <a:off x="262679" y="3371632"/>
              <a:ext cx="4606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sz="1800" b="0" i="0" dirty="0">
                  <a:solidFill>
                    <a:srgbClr val="242021"/>
                  </a:solidFill>
                  <a:effectLst/>
                </a:rPr>
                <a:t>(a)</a:t>
              </a:r>
              <a:endParaRPr lang="en-US" sz="2000" dirty="0"/>
            </a:p>
          </p:txBody>
        </p:sp>
      </p:grp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081DBA9-974B-4319-8165-617C88A9C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2725" y="3786188"/>
          <a:ext cx="4978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78080" imgH="749160" progId="Equation.3">
                  <p:embed/>
                </p:oleObj>
              </mc:Choice>
              <mc:Fallback>
                <p:oleObj name="Equation" r:id="rId15" imgW="4978080" imgH="74916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C081DBA9-974B-4319-8165-617C88A9C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62725" y="3786188"/>
                        <a:ext cx="4978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36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20E30-8098-42B5-A696-1E2D83382D45}"/>
              </a:ext>
            </a:extLst>
          </p:cNvPr>
          <p:cNvSpPr txBox="1"/>
          <p:nvPr/>
        </p:nvSpPr>
        <p:spPr>
          <a:xfrm>
            <a:off x="177735" y="158706"/>
            <a:ext cx="1167695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FF0066"/>
                </a:solidFill>
                <a:effectLst/>
              </a:rPr>
              <a:t>EXAMPLE 13.14.1</a:t>
            </a:r>
            <a:r>
              <a:rPr lang="en-US" sz="1800" b="1" i="0" dirty="0">
                <a:solidFill>
                  <a:srgbClr val="0166B3"/>
                </a:solidFill>
                <a:effectLst/>
              </a:rPr>
              <a:t> D</a:t>
            </a:r>
            <a:r>
              <a:rPr lang="en-US" sz="1800" i="0" dirty="0">
                <a:effectLst/>
              </a:rPr>
              <a:t>etermine the average value, the rms value for the following waveforms. Also, determine the average power consumption if the voltage applied across 10 ohm resistance.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40C45-F9D2-4185-9FC8-ACD931CB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94" y="779829"/>
            <a:ext cx="4912675" cy="237744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6A526A-E74D-4BCF-AF38-D91D06F55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132" y="3183408"/>
          <a:ext cx="6045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45120" imgH="990360" progId="Equation.3">
                  <p:embed/>
                </p:oleObj>
              </mc:Choice>
              <mc:Fallback>
                <p:oleObj name="Equation" r:id="rId3" imgW="6045120" imgH="99036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86A526A-E74D-4BCF-AF38-D91D06F55A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132" y="3183408"/>
                        <a:ext cx="6045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E6895DF-DBB2-48F0-B48A-DD901428A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628" y="4235126"/>
          <a:ext cx="71501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49960" imgH="1130040" progId="Equation.3">
                  <p:embed/>
                </p:oleObj>
              </mc:Choice>
              <mc:Fallback>
                <p:oleObj name="Equation" r:id="rId5" imgW="7149960" imgH="113004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E6895DF-DBB2-48F0-B48A-DD901428A5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628" y="4235126"/>
                        <a:ext cx="71501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F8B98B2-6A04-489B-8B15-A34C0855A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665" y="784469"/>
            <a:ext cx="3248025" cy="19526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715886-2595-4617-B99C-7D19B303731B}"/>
              </a:ext>
            </a:extLst>
          </p:cNvPr>
          <p:cNvCxnSpPr/>
          <p:nvPr/>
        </p:nvCxnSpPr>
        <p:spPr>
          <a:xfrm>
            <a:off x="7582736" y="523980"/>
            <a:ext cx="0" cy="585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77AD6A8-DE51-407B-BA9D-9E18942DB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5210" y="3124200"/>
          <a:ext cx="368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0" imgH="609480" progId="Equation.3">
                  <p:embed/>
                </p:oleObj>
              </mc:Choice>
              <mc:Fallback>
                <p:oleObj name="Equation" r:id="rId8" imgW="3682800" imgH="60948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77AD6A8-DE51-407B-BA9D-9E18942DB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35210" y="3124200"/>
                        <a:ext cx="3683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74E78EB-F8A1-4603-B500-9FC61B809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5210" y="3889583"/>
          <a:ext cx="3771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71720" imgH="1143000" progId="Equation.3">
                  <p:embed/>
                </p:oleObj>
              </mc:Choice>
              <mc:Fallback>
                <p:oleObj name="Equation" r:id="rId10" imgW="3771720" imgH="11430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74E78EB-F8A1-4603-B500-9FC61B8096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35210" y="3889583"/>
                        <a:ext cx="37719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34BF8B0-7892-4FF6-92AC-F472252E5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628" y="5535640"/>
          <a:ext cx="3454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54200" imgH="711000" progId="Equation.3">
                  <p:embed/>
                </p:oleObj>
              </mc:Choice>
              <mc:Fallback>
                <p:oleObj name="Equation" r:id="rId12" imgW="3454200" imgH="7110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34BF8B0-7892-4FF6-92AC-F472252E5D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9628" y="5535640"/>
                        <a:ext cx="3454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D9D4ABE-CBC8-4970-8376-7587A43FE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5210" y="5127032"/>
          <a:ext cx="3314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14520" imgH="711000" progId="Equation.3">
                  <p:embed/>
                </p:oleObj>
              </mc:Choice>
              <mc:Fallback>
                <p:oleObj name="Equation" r:id="rId14" imgW="3314520" imgH="71100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D9D4ABE-CBC8-4970-8376-7587A43FEA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35210" y="5127032"/>
                        <a:ext cx="3314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0FF6AC-9F33-4B94-9DB0-1694C94E2456}"/>
              </a:ext>
            </a:extLst>
          </p:cNvPr>
          <p:cNvSpPr txBox="1"/>
          <p:nvPr/>
        </p:nvSpPr>
        <p:spPr>
          <a:xfrm>
            <a:off x="4794071" y="5933910"/>
            <a:ext cx="46984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b="1" i="0" dirty="0">
                <a:solidFill>
                  <a:srgbClr val="FF0066"/>
                </a:solidFill>
                <a:effectLst/>
              </a:rPr>
              <a:t>Practice </a:t>
            </a:r>
            <a:r>
              <a:rPr lang="en-US" sz="2000" b="1" i="0" dirty="0">
                <a:solidFill>
                  <a:srgbClr val="0000CC"/>
                </a:solidFill>
                <a:effectLst/>
              </a:rPr>
              <a:t>Problems 37 ~ 46 [Ch. 13]</a:t>
            </a:r>
            <a:endParaRPr lang="en-US" sz="2000" b="0" i="0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5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AC7F0-D86D-419F-A7CC-9D48FEB73DC2}"/>
              </a:ext>
            </a:extLst>
          </p:cNvPr>
          <p:cNvSpPr/>
          <p:nvPr/>
        </p:nvSpPr>
        <p:spPr>
          <a:xfrm>
            <a:off x="2047711" y="903497"/>
            <a:ext cx="8452496" cy="1854354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14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Elements and Phasors</a:t>
            </a:r>
            <a:endParaRPr lang="en-US" sz="44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EAFD9-90AA-4617-85CE-E64F812CC8FC}"/>
              </a:ext>
            </a:extLst>
          </p:cNvPr>
          <p:cNvSpPr/>
          <p:nvPr/>
        </p:nvSpPr>
        <p:spPr>
          <a:xfrm>
            <a:off x="883920" y="4331051"/>
            <a:ext cx="10424159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Phasor Algebra</a:t>
            </a:r>
            <a:r>
              <a:rPr lang="en-US" altLang="en-US" sz="5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/Complex Number</a:t>
            </a:r>
            <a:endParaRPr lang="en-US" sz="5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5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F545BF-C632-4F81-AC14-3BC17AA9DBB7}"/>
              </a:ext>
            </a:extLst>
          </p:cNvPr>
          <p:cNvCxnSpPr/>
          <p:nvPr/>
        </p:nvCxnSpPr>
        <p:spPr>
          <a:xfrm>
            <a:off x="6217017" y="244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07EFDD-877C-4252-8A09-7A770CC616C7}"/>
              </a:ext>
            </a:extLst>
          </p:cNvPr>
          <p:cNvSpPr txBox="1"/>
          <p:nvPr/>
        </p:nvSpPr>
        <p:spPr>
          <a:xfrm>
            <a:off x="281856" y="153892"/>
            <a:ext cx="5763705" cy="70788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Vector Quantities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Represent by Complex Number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Magnitude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ACE2C-9D35-495B-9EF3-A0311F63DC05}"/>
              </a:ext>
            </a:extLst>
          </p:cNvPr>
          <p:cNvSpPr txBox="1"/>
          <p:nvPr/>
        </p:nvSpPr>
        <p:spPr>
          <a:xfrm>
            <a:off x="241517" y="850633"/>
            <a:ext cx="5864583" cy="16312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 Quantities 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Represent by Complex Number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Magnitude (RMS value for voltage and current)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Direction (Phase angle)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Continuously change with respect to time [such as sine and cosine waves)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A0DAA-292C-4873-B8F9-DA143057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79" y="1243312"/>
            <a:ext cx="2365084" cy="23408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765BEA-1CC9-4DA7-8D98-16C1F9873D19}"/>
              </a:ext>
            </a:extLst>
          </p:cNvPr>
          <p:cNvSpPr txBox="1"/>
          <p:nvPr/>
        </p:nvSpPr>
        <p:spPr>
          <a:xfrm>
            <a:off x="240101" y="2476801"/>
            <a:ext cx="5818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Complex Number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can be represented by three different ways: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Polar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Phasor </a:t>
            </a:r>
            <a:r>
              <a:rPr lang="pl-PL" sz="20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Cartesian or Rectangular form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Exponential form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0DF783-7FA5-47D0-A553-6FDD384A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970" y="3988905"/>
            <a:ext cx="3057525" cy="2308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CC2382-5823-4A74-BC79-5687D7BB178A}"/>
                  </a:ext>
                </a:extLst>
              </p:cNvPr>
              <p:cNvSpPr txBox="1"/>
              <p:nvPr/>
            </p:nvSpPr>
            <p:spPr>
              <a:xfrm>
                <a:off x="427811" y="4808074"/>
                <a:ext cx="2942344" cy="3462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CC2382-5823-4A74-BC79-5687D7BB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1" y="4808074"/>
                <a:ext cx="2942344" cy="346249"/>
              </a:xfrm>
              <a:prstGeom prst="rect">
                <a:avLst/>
              </a:prstGeom>
              <a:blipFill>
                <a:blip r:embed="rId4"/>
                <a:stretch>
                  <a:fillRect b="-186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33785F2A-57ED-4253-9D2D-077BC9459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364" y="270433"/>
            <a:ext cx="5572125" cy="904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1DC661-6EEB-4991-A5A0-C4FCC77B1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913" y="1213931"/>
            <a:ext cx="2519472" cy="24688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E58B118-937F-4CE7-9E04-A84D0640D581}"/>
              </a:ext>
            </a:extLst>
          </p:cNvPr>
          <p:cNvSpPr txBox="1"/>
          <p:nvPr/>
        </p:nvSpPr>
        <p:spPr>
          <a:xfrm>
            <a:off x="280535" y="4247545"/>
            <a:ext cx="3522839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00CC"/>
                </a:solidFill>
              </a:rPr>
              <a:t>14.7 </a:t>
            </a:r>
            <a:r>
              <a:rPr lang="en-US" sz="2000" b="1" dirty="0">
                <a:solidFill>
                  <a:srgbClr val="0000CC"/>
                </a:solidFill>
              </a:rPr>
              <a:t>RECTANGULAR</a:t>
            </a:r>
            <a:r>
              <a:rPr lang="en-US" b="1" dirty="0">
                <a:solidFill>
                  <a:srgbClr val="0000CC"/>
                </a:solidFill>
              </a:rPr>
              <a:t> FORM</a:t>
            </a:r>
            <a:r>
              <a:rPr lang="en-US" sz="2000" b="1" dirty="0">
                <a:solidFill>
                  <a:srgbClr val="0000CC"/>
                </a:solidFill>
                <a:cs typeface="Times New Roman" pitchFamily="18" charset="0"/>
              </a:rPr>
              <a:t>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E1DEF78-25BE-449F-9906-D01DB7484A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635" y="3611457"/>
            <a:ext cx="2671195" cy="26932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83A0A50-AF4F-40A6-A8B9-8765C6B99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3936" y="4174277"/>
            <a:ext cx="3018037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1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B0DB5-FB6D-4BA5-B518-5FA583C62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28" y="506739"/>
            <a:ext cx="2919846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1ACB8-C831-401F-AD46-377A6418A8F9}"/>
              </a:ext>
            </a:extLst>
          </p:cNvPr>
          <p:cNvSpPr txBox="1"/>
          <p:nvPr/>
        </p:nvSpPr>
        <p:spPr>
          <a:xfrm>
            <a:off x="254031" y="192380"/>
            <a:ext cx="429146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00CC"/>
                </a:solidFill>
              </a:rPr>
              <a:t>14.8 </a:t>
            </a:r>
            <a:r>
              <a:rPr lang="en-US" sz="2000" b="1" dirty="0">
                <a:solidFill>
                  <a:srgbClr val="0000CC"/>
                </a:solidFill>
              </a:rPr>
              <a:t>POLAR OR PHASOR</a:t>
            </a:r>
            <a:r>
              <a:rPr lang="en-US" b="1" dirty="0">
                <a:solidFill>
                  <a:srgbClr val="0000CC"/>
                </a:solidFill>
              </a:rPr>
              <a:t> FORM</a:t>
            </a:r>
            <a:r>
              <a:rPr lang="en-US" sz="2000" b="1" dirty="0">
                <a:solidFill>
                  <a:srgbClr val="0000CC"/>
                </a:solidFill>
                <a:cs typeface="Times New Roman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F2F2B5-0002-4A90-A1C3-D79DF56DD61B}"/>
                  </a:ext>
                </a:extLst>
              </p:cNvPr>
              <p:cNvSpPr txBox="1"/>
              <p:nvPr/>
            </p:nvSpPr>
            <p:spPr>
              <a:xfrm>
                <a:off x="487034" y="838637"/>
                <a:ext cx="2656561" cy="3462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F2F2B5-0002-4A90-A1C3-D79DF56DD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4" y="838637"/>
                <a:ext cx="2656561" cy="346249"/>
              </a:xfrm>
              <a:prstGeom prst="rect">
                <a:avLst/>
              </a:prstGeom>
              <a:blipFill>
                <a:blip r:embed="rId3"/>
                <a:stretch>
                  <a:fillRect r="-457" b="-206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A47FC03-365B-4831-8051-C1AFA439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81" y="3580708"/>
            <a:ext cx="3476625" cy="2762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08D4E1-EC6C-4546-83A7-058EF93982D3}"/>
                  </a:ext>
                </a:extLst>
              </p:cNvPr>
              <p:cNvSpPr txBox="1"/>
              <p:nvPr/>
            </p:nvSpPr>
            <p:spPr>
              <a:xfrm>
                <a:off x="487034" y="3207552"/>
                <a:ext cx="4202945" cy="34624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𝜃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180°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08D4E1-EC6C-4546-83A7-058EF9398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4" y="3207552"/>
                <a:ext cx="4202945" cy="346249"/>
              </a:xfrm>
              <a:prstGeom prst="rect">
                <a:avLst/>
              </a:prstGeom>
              <a:blipFill>
                <a:blip r:embed="rId5"/>
                <a:stretch>
                  <a:fillRect r="-289" b="-186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373B6-E565-4EA2-9DED-122D36E50C8B}"/>
              </a:ext>
            </a:extLst>
          </p:cNvPr>
          <p:cNvCxnSpPr/>
          <p:nvPr/>
        </p:nvCxnSpPr>
        <p:spPr>
          <a:xfrm>
            <a:off x="5988419" y="-13008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7E0A016-4677-4A7F-A2F8-DC4AAF195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365" y="192380"/>
            <a:ext cx="5619750" cy="866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1428DD-B3A0-49EC-8E2E-17E4CFA8F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3631" y="3521403"/>
            <a:ext cx="3133566" cy="28346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415EDA-C37C-4169-BB61-B6D0DA2E21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7011" y="1434019"/>
            <a:ext cx="2728664" cy="21031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55628C-0043-4852-A3E5-8D8AEB957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3372" y="1353080"/>
            <a:ext cx="2857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45061-81BF-405A-9B13-2F69934443C7}"/>
              </a:ext>
            </a:extLst>
          </p:cNvPr>
          <p:cNvSpPr txBox="1"/>
          <p:nvPr/>
        </p:nvSpPr>
        <p:spPr>
          <a:xfrm>
            <a:off x="95004" y="106016"/>
            <a:ext cx="5735952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14.9 CONVERSION BETWEEN FORMS</a:t>
            </a:r>
            <a:endParaRPr lang="en-US" sz="2800" b="1" dirty="0">
              <a:solidFill>
                <a:srgbClr val="0000CC"/>
              </a:solidFill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610988-BDCD-4053-8373-84C1E8E1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9" y="567092"/>
            <a:ext cx="3371371" cy="2468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311F9C-A724-471B-9661-B78A3581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8" y="3133928"/>
            <a:ext cx="3607943" cy="1645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7144A5-06BF-461A-9FB6-C2A0ABFE2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8" y="4867701"/>
            <a:ext cx="3520813" cy="14630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796414-E36F-48A6-87CA-5350D93DC404}"/>
              </a:ext>
            </a:extLst>
          </p:cNvPr>
          <p:cNvCxnSpPr/>
          <p:nvPr/>
        </p:nvCxnSpPr>
        <p:spPr>
          <a:xfrm>
            <a:off x="5816142" y="-13008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5E0FF72-F332-4BCE-B276-D5DCBB16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010" y="168964"/>
            <a:ext cx="5553075" cy="485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F0DB7D-3787-44F8-98C3-94D57F453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045" y="681489"/>
            <a:ext cx="2562225" cy="23336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DDFAB3-0EF6-4D68-8B32-B423D2A8C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2066" y="1011036"/>
            <a:ext cx="3445726" cy="1828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CEFB57-13C0-4CD8-A021-2C6142562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5855" y="3922887"/>
            <a:ext cx="3020417" cy="2286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FE6C33-B6DB-470A-B489-1EF273DEE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4664" y="3243226"/>
            <a:ext cx="5581650" cy="5810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AD54C7-CE4D-42DB-BFEC-E93D721D5B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42688" y="3950316"/>
            <a:ext cx="2944027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968-65BA-4829-BF9E-7DA6A5B3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5" y="762711"/>
            <a:ext cx="5278197" cy="1463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28ACE-8F34-41AD-9C95-F43B068EE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86" y="584742"/>
            <a:ext cx="5608075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E830A-A939-4D74-8F31-A12C6A50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5" y="2422916"/>
            <a:ext cx="4901184" cy="3657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C5C59F-D69A-4E8D-B3F3-CE29E5BACF57}"/>
              </a:ext>
            </a:extLst>
          </p:cNvPr>
          <p:cNvCxnSpPr/>
          <p:nvPr/>
        </p:nvCxnSpPr>
        <p:spPr>
          <a:xfrm>
            <a:off x="5988419" y="372756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6A9221-706C-4FDB-A53B-E30D59D01677}"/>
              </a:ext>
            </a:extLst>
          </p:cNvPr>
          <p:cNvSpPr txBox="1"/>
          <p:nvPr/>
        </p:nvSpPr>
        <p:spPr>
          <a:xfrm>
            <a:off x="108651" y="106016"/>
            <a:ext cx="9949749" cy="4616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14.10 MATHEMATICAL OPERATIONS WITH COMPLEX NUMBERS</a:t>
            </a:r>
            <a:endParaRPr lang="en-US" sz="2800" b="1" dirty="0">
              <a:solidFill>
                <a:srgbClr val="0000CC"/>
              </a:solidFill>
              <a:cs typeface="Times New Roman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988B7B-AE97-4B0C-9231-62C4FDCAE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00" y="2805812"/>
            <a:ext cx="5349240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3DF18F-8165-49ED-86C8-0A98C7B9D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758" y="3122979"/>
            <a:ext cx="3286606" cy="3200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0B7D3E-BAF1-4D61-A212-297399E04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599" y="2387442"/>
            <a:ext cx="5344160" cy="274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DD0E7F-40E0-4E19-8110-55A41426D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3582" y="2886773"/>
            <a:ext cx="5498199" cy="3657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BA1DA2-A2E3-46BF-A1FB-E861AF054E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946" y="3227429"/>
            <a:ext cx="267716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F0AAB-173F-43ED-8BCC-1A82846F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" y="176213"/>
            <a:ext cx="5440680" cy="310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3F0D9-9B0F-452C-98A0-E71A3FD9603F}"/>
              </a:ext>
            </a:extLst>
          </p:cNvPr>
          <p:cNvSpPr txBox="1"/>
          <p:nvPr/>
        </p:nvSpPr>
        <p:spPr>
          <a:xfrm>
            <a:off x="291054" y="3857625"/>
            <a:ext cx="3552827" cy="40011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</a:rPr>
              <a:t>Multiplication in Polar Form:</a:t>
            </a:r>
            <a:endParaRPr lang="en-US" sz="2400" b="1" dirty="0">
              <a:solidFill>
                <a:srgbClr val="0000CC"/>
              </a:solidFill>
              <a:cs typeface="Times New Roman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EDD08D-57D9-43A3-A74F-B6D4D9F443EB}"/>
              </a:ext>
            </a:extLst>
          </p:cNvPr>
          <p:cNvCxnSpPr/>
          <p:nvPr/>
        </p:nvCxnSpPr>
        <p:spPr>
          <a:xfrm>
            <a:off x="5988419" y="15561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5A8702-D4F6-4735-8FAD-65893D76A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54" y="4471986"/>
            <a:ext cx="5421087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7E408-0FF6-4023-BE45-7DE6184A2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047" y="176213"/>
            <a:ext cx="5052060" cy="3108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BE9A4F-4D3E-45D7-BE82-5348B7AF956A}"/>
              </a:ext>
            </a:extLst>
          </p:cNvPr>
          <p:cNvSpPr txBox="1"/>
          <p:nvPr/>
        </p:nvSpPr>
        <p:spPr>
          <a:xfrm>
            <a:off x="6203583" y="3857625"/>
            <a:ext cx="3197592" cy="40011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</a:rPr>
              <a:t>Division in Polar Form:</a:t>
            </a:r>
            <a:endParaRPr lang="en-US" sz="2400" b="1" dirty="0">
              <a:solidFill>
                <a:srgbClr val="0000CC"/>
              </a:solidFill>
              <a:cs typeface="Times New Roman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24DDBE-5C60-4678-8EB6-10F47F96C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292" y="4422268"/>
            <a:ext cx="453590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CD9D2-5481-4EDA-9B0B-071BAC89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8" y="194227"/>
            <a:ext cx="6171338" cy="128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49042-0597-4C84-9EC3-6E84D4686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67" y="1577837"/>
            <a:ext cx="7214301" cy="146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7D370-B4E8-4F22-A8FD-873735E95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1" y="3293994"/>
            <a:ext cx="5424352" cy="1005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2A3D0-5D61-4D82-B1F2-307A25D36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076" y="4402536"/>
            <a:ext cx="6120881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39F26B-B715-409F-ADB1-F84202124977}"/>
              </a:ext>
            </a:extLst>
          </p:cNvPr>
          <p:cNvSpPr txBox="1"/>
          <p:nvPr/>
        </p:nvSpPr>
        <p:spPr>
          <a:xfrm>
            <a:off x="7279199" y="3599147"/>
            <a:ext cx="46984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Problem 39 ~ 49 [</a:t>
            </a:r>
            <a:r>
              <a:rPr lang="en-US" sz="2400" b="1" i="0" dirty="0">
                <a:solidFill>
                  <a:srgbClr val="CC0099"/>
                </a:solidFill>
                <a:effectLst/>
              </a:rPr>
              <a:t>Ch. 14</a:t>
            </a:r>
            <a:r>
              <a:rPr lang="en-US" sz="2400" b="1" i="0" dirty="0">
                <a:solidFill>
                  <a:srgbClr val="0000CC"/>
                </a:solidFill>
                <a:effectLst/>
              </a:rPr>
              <a:t>]</a:t>
            </a:r>
            <a:endParaRPr lang="en-US" sz="2400" b="0" i="0" dirty="0">
              <a:solidFill>
                <a:srgbClr val="0000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57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B1C926-C2AD-47DA-A1B0-802EB0D47F3D}"/>
              </a:ext>
            </a:extLst>
          </p:cNvPr>
          <p:cNvSpPr/>
          <p:nvPr/>
        </p:nvSpPr>
        <p:spPr>
          <a:xfrm>
            <a:off x="1433224" y="158376"/>
            <a:ext cx="9325552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COMPLEX NUMBERS IN AC CIRCUIT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A35997-F6C7-4446-9E79-E400D13FEC47}"/>
              </a:ext>
            </a:extLst>
          </p:cNvPr>
          <p:cNvGrpSpPr/>
          <p:nvPr/>
        </p:nvGrpSpPr>
        <p:grpSpPr>
          <a:xfrm>
            <a:off x="302903" y="679573"/>
            <a:ext cx="3199466" cy="1913052"/>
            <a:chOff x="221015" y="597685"/>
            <a:chExt cx="3199466" cy="19130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607C8-6EE4-4EAB-862B-33C534BF6F84}"/>
                </a:ext>
              </a:extLst>
            </p:cNvPr>
            <p:cNvSpPr txBox="1"/>
            <p:nvPr/>
          </p:nvSpPr>
          <p:spPr>
            <a:xfrm>
              <a:off x="261959" y="597685"/>
              <a:ext cx="3027154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Instantaneous Form (</a:t>
              </a:r>
              <a:r>
                <a:rPr lang="en-US" sz="2000" b="1" dirty="0">
                  <a:solidFill>
                    <a:srgbClr val="FF0000"/>
                  </a:solidFill>
                </a:rPr>
                <a:t>Time Domain</a:t>
              </a:r>
              <a:r>
                <a:rPr lang="en-US" sz="2000" b="1" dirty="0">
                  <a:solidFill>
                    <a:srgbClr val="0000CC"/>
                  </a:solidFill>
                </a:rPr>
                <a:t>) Equation:</a:t>
              </a:r>
              <a:endParaRPr lang="en-US" sz="2400" b="1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89CBB1E-5C77-463F-9E66-96553BA71458}"/>
                    </a:ext>
                  </a:extLst>
                </p:cNvPr>
                <p:cNvSpPr txBox="1"/>
                <p:nvPr/>
              </p:nvSpPr>
              <p:spPr>
                <a:xfrm>
                  <a:off x="366859" y="1332867"/>
                  <a:ext cx="2797624" cy="10387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2000" b="0" dirty="0"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2000" dirty="0"/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89CBB1E-5C77-463F-9E66-96553BA71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59" y="1332867"/>
                  <a:ext cx="2797624" cy="1038746"/>
                </a:xfrm>
                <a:prstGeom prst="rect">
                  <a:avLst/>
                </a:prstGeom>
                <a:blipFill>
                  <a:blip r:embed="rId2"/>
                  <a:stretch>
                    <a:fillRect l="-871" r="-1525" b="-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5D193A5-698E-4148-9E2A-A4FA0DC910E4}"/>
                </a:ext>
              </a:extLst>
            </p:cNvPr>
            <p:cNvSpPr/>
            <p:nvPr/>
          </p:nvSpPr>
          <p:spPr>
            <a:xfrm>
              <a:off x="221015" y="624617"/>
              <a:ext cx="3199466" cy="1886120"/>
            </a:xfrm>
            <a:prstGeom prst="rect">
              <a:avLst/>
            </a:prstGeom>
            <a:noFill/>
            <a:ln w="50800"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326B8C-E744-4D9B-BA53-70378D9662DC}"/>
              </a:ext>
            </a:extLst>
          </p:cNvPr>
          <p:cNvGrpSpPr/>
          <p:nvPr/>
        </p:nvGrpSpPr>
        <p:grpSpPr>
          <a:xfrm>
            <a:off x="4194797" y="693221"/>
            <a:ext cx="3386358" cy="1901676"/>
            <a:chOff x="4085613" y="611333"/>
            <a:chExt cx="3386358" cy="19016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DC0F06-7362-4814-80C6-ECF336386E3D}"/>
                </a:ext>
              </a:extLst>
            </p:cNvPr>
            <p:cNvSpPr txBox="1"/>
            <p:nvPr/>
          </p:nvSpPr>
          <p:spPr>
            <a:xfrm>
              <a:off x="4220931" y="611333"/>
              <a:ext cx="3199466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Phasor Form (</a:t>
              </a:r>
              <a:r>
                <a:rPr lang="en-US" sz="2000" b="1" dirty="0">
                  <a:solidFill>
                    <a:srgbClr val="FF0000"/>
                  </a:solidFill>
                </a:rPr>
                <a:t>Polar Form</a:t>
              </a:r>
              <a:r>
                <a:rPr lang="en-US" sz="2000" b="1" dirty="0">
                  <a:solidFill>
                    <a:srgbClr val="0000CC"/>
                  </a:solidFill>
                </a:rPr>
                <a:t>) Equation:</a:t>
              </a:r>
              <a:endParaRPr lang="en-US" sz="2400" b="1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6A7916-94FA-45E7-BB02-53CED0EB1865}"/>
                    </a:ext>
                  </a:extLst>
                </p:cNvPr>
                <p:cNvSpPr txBox="1"/>
                <p:nvPr/>
              </p:nvSpPr>
              <p:spPr>
                <a:xfrm>
                  <a:off x="4114770" y="1305571"/>
                  <a:ext cx="3357201" cy="1150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2000" b="0" dirty="0">
                    <a:ea typeface="Cambria Math" panose="02040503050406030204" pitchFamily="18" charset="0"/>
                  </a:endParaRPr>
                </a:p>
                <a:p>
                  <a:pPr algn="just"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2000" b="0" dirty="0">
                    <a:ea typeface="Cambria Math" panose="02040503050406030204" pitchFamily="18" charset="0"/>
                  </a:endParaRPr>
                </a:p>
                <a:p>
                  <a:pPr algn="just"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en-US" sz="20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6A7916-94FA-45E7-BB02-53CED0EB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770" y="1305571"/>
                  <a:ext cx="3357201" cy="115089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D34C21-D4D0-401F-8CCB-33858CB536AB}"/>
                </a:ext>
              </a:extLst>
            </p:cNvPr>
            <p:cNvSpPr/>
            <p:nvPr/>
          </p:nvSpPr>
          <p:spPr>
            <a:xfrm>
              <a:off x="4085613" y="626889"/>
              <a:ext cx="3375728" cy="1886120"/>
            </a:xfrm>
            <a:prstGeom prst="rect">
              <a:avLst/>
            </a:prstGeom>
            <a:noFill/>
            <a:ln w="50800"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501746-C8B2-4F11-A617-9D32108272FB}"/>
              </a:ext>
            </a:extLst>
          </p:cNvPr>
          <p:cNvGrpSpPr/>
          <p:nvPr/>
        </p:nvGrpSpPr>
        <p:grpSpPr>
          <a:xfrm>
            <a:off x="8277761" y="706505"/>
            <a:ext cx="3375728" cy="1890664"/>
            <a:chOff x="8086689" y="624617"/>
            <a:chExt cx="3375728" cy="18906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FBC793-D3BC-4CB4-B58D-37F5D447438F}"/>
                </a:ext>
              </a:extLst>
            </p:cNvPr>
            <p:cNvSpPr txBox="1"/>
            <p:nvPr/>
          </p:nvSpPr>
          <p:spPr>
            <a:xfrm>
              <a:off x="8134275" y="624617"/>
              <a:ext cx="3325296" cy="70788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Rectangular Form (</a:t>
              </a:r>
              <a:r>
                <a:rPr lang="en-US" sz="2000" b="1" dirty="0">
                  <a:solidFill>
                    <a:srgbClr val="FF0000"/>
                  </a:solidFill>
                </a:rPr>
                <a:t>Cartesian Form</a:t>
              </a:r>
              <a:r>
                <a:rPr lang="en-US" sz="2000" b="1" dirty="0">
                  <a:solidFill>
                    <a:srgbClr val="0000CC"/>
                  </a:solidFill>
                </a:rPr>
                <a:t>) Equation:</a:t>
              </a:r>
              <a:endParaRPr lang="en-US" sz="2400" b="1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DC25BA-B0C4-4190-A055-7CAD24A630D6}"/>
                    </a:ext>
                  </a:extLst>
                </p:cNvPr>
                <p:cNvSpPr txBox="1"/>
                <p:nvPr/>
              </p:nvSpPr>
              <p:spPr>
                <a:xfrm>
                  <a:off x="8557526" y="1335223"/>
                  <a:ext cx="2478794" cy="11508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𝑗𝐸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baseline="-2500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𝑗𝑉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baseline="-2500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𝑗𝐼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baseline="-2500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en-US" sz="20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DC25BA-B0C4-4190-A055-7CAD24A63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526" y="1335223"/>
                  <a:ext cx="2478794" cy="11508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825098-4DCC-4A76-B18A-58BF39577593}"/>
                </a:ext>
              </a:extLst>
            </p:cNvPr>
            <p:cNvSpPr/>
            <p:nvPr/>
          </p:nvSpPr>
          <p:spPr>
            <a:xfrm>
              <a:off x="8086689" y="629161"/>
              <a:ext cx="3375728" cy="1886120"/>
            </a:xfrm>
            <a:prstGeom prst="rect">
              <a:avLst/>
            </a:prstGeom>
            <a:noFill/>
            <a:ln w="50800"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F297D45-E0CE-4EF7-AB2F-58F653445443}"/>
              </a:ext>
            </a:extLst>
          </p:cNvPr>
          <p:cNvSpPr txBox="1"/>
          <p:nvPr/>
        </p:nvSpPr>
        <p:spPr>
          <a:xfrm>
            <a:off x="129553" y="2718848"/>
            <a:ext cx="11932893" cy="40011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</a:rPr>
              <a:t>EXAMPLE 14.27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Convert the following from the time to (</a:t>
            </a:r>
            <a:r>
              <a:rPr lang="en-US" sz="2000" b="1" i="1" dirty="0"/>
              <a:t>i</a:t>
            </a:r>
            <a:r>
              <a:rPr lang="en-US" sz="2000" dirty="0"/>
              <a:t>) the phasor domain, and (</a:t>
            </a:r>
            <a:r>
              <a:rPr lang="en-US" sz="2000" b="1" i="1" dirty="0"/>
              <a:t>ii</a:t>
            </a:r>
            <a:r>
              <a:rPr lang="en-US" sz="2000" dirty="0"/>
              <a:t>) the rectangular domain.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652F55-0838-4267-8A92-7F75A22D09EF}"/>
              </a:ext>
            </a:extLst>
          </p:cNvPr>
          <p:cNvCxnSpPr/>
          <p:nvPr/>
        </p:nvCxnSpPr>
        <p:spPr>
          <a:xfrm>
            <a:off x="-6927" y="2668140"/>
            <a:ext cx="12192000" cy="0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C9A2431-41C4-407E-AE0F-48D3157F2381}"/>
              </a:ext>
            </a:extLst>
          </p:cNvPr>
          <p:cNvGrpSpPr/>
          <p:nvPr/>
        </p:nvGrpSpPr>
        <p:grpSpPr>
          <a:xfrm>
            <a:off x="-25024" y="3110163"/>
            <a:ext cx="12217024" cy="3341579"/>
            <a:chOff x="-25024" y="3110163"/>
            <a:chExt cx="12217024" cy="334157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CB327B-CE2F-426D-ABFB-D2DAAB2B7275}"/>
                </a:ext>
              </a:extLst>
            </p:cNvPr>
            <p:cNvCxnSpPr/>
            <p:nvPr/>
          </p:nvCxnSpPr>
          <p:spPr>
            <a:xfrm>
              <a:off x="3481448" y="3150079"/>
              <a:ext cx="0" cy="3291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E72343-64C3-4862-8FAD-D54BE3B964D1}"/>
                </a:ext>
              </a:extLst>
            </p:cNvPr>
            <p:cNvCxnSpPr/>
            <p:nvPr/>
          </p:nvCxnSpPr>
          <p:spPr>
            <a:xfrm>
              <a:off x="0" y="3152982"/>
              <a:ext cx="12192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5C37FA-569A-4A78-9E74-AB90174998C4}"/>
                </a:ext>
              </a:extLst>
            </p:cNvPr>
            <p:cNvCxnSpPr/>
            <p:nvPr/>
          </p:nvCxnSpPr>
          <p:spPr>
            <a:xfrm>
              <a:off x="-25024" y="3537398"/>
              <a:ext cx="12192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090B7E-549B-4396-BD5F-5E533614EDC6}"/>
                </a:ext>
              </a:extLst>
            </p:cNvPr>
            <p:cNvSpPr txBox="1"/>
            <p:nvPr/>
          </p:nvSpPr>
          <p:spPr>
            <a:xfrm>
              <a:off x="605644" y="3143538"/>
              <a:ext cx="1717712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Time Domain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3A03B8-77B1-46FA-96B8-A7107C5D8015}"/>
                </a:ext>
              </a:extLst>
            </p:cNvPr>
            <p:cNvSpPr txBox="1"/>
            <p:nvPr/>
          </p:nvSpPr>
          <p:spPr>
            <a:xfrm>
              <a:off x="4462691" y="3110163"/>
              <a:ext cx="2048864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Phasor Domain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07859E-254B-4265-A215-2F54689987EE}"/>
                </a:ext>
              </a:extLst>
            </p:cNvPr>
            <p:cNvSpPr txBox="1"/>
            <p:nvPr/>
          </p:nvSpPr>
          <p:spPr>
            <a:xfrm>
              <a:off x="8628097" y="3150079"/>
              <a:ext cx="2791391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Rectangular Domain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4731E1-CBCB-43B9-AD69-D36B24C27ABF}"/>
                </a:ext>
              </a:extLst>
            </p:cNvPr>
            <p:cNvSpPr txBox="1"/>
            <p:nvPr/>
          </p:nvSpPr>
          <p:spPr>
            <a:xfrm>
              <a:off x="136275" y="3562969"/>
              <a:ext cx="3335709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(</a:t>
              </a:r>
              <a:r>
                <a:rPr lang="en-US" sz="2000" b="1" i="1" dirty="0"/>
                <a:t>a</a:t>
              </a:r>
              <a:r>
                <a:rPr lang="en-US" sz="2000" dirty="0"/>
                <a:t>) </a:t>
              </a:r>
              <a:r>
                <a:rPr lang="en-US" sz="2000" i="1" dirty="0"/>
                <a:t>v</a:t>
              </a:r>
              <a:r>
                <a:rPr lang="en-US" sz="2000" dirty="0"/>
                <a:t>(</a:t>
              </a:r>
              <a:r>
                <a:rPr lang="en-US" sz="2000" i="1" dirty="0"/>
                <a:t>t</a:t>
              </a:r>
              <a:r>
                <a:rPr lang="en-US" sz="2000" dirty="0"/>
                <a:t>) = 70.7sin(</a:t>
              </a:r>
              <a:r>
                <a:rPr lang="en-US" sz="2000" i="1" dirty="0">
                  <a:sym typeface="Symbol" panose="05050102010706020507" pitchFamily="18" charset="2"/>
                </a:rPr>
                <a:t>t </a:t>
              </a:r>
              <a:r>
                <a:rPr lang="en-US" sz="2000" dirty="0">
                  <a:sym typeface="Symbol" panose="05050102010706020507" pitchFamily="18" charset="2"/>
                </a:rPr>
                <a:t> </a:t>
              </a:r>
              <a:r>
                <a:rPr lang="en-US" sz="2000" dirty="0"/>
                <a:t>60</a:t>
              </a:r>
              <a:r>
                <a:rPr lang="en-US" sz="2000" baseline="30000" dirty="0"/>
                <a:t>o</a:t>
              </a:r>
              <a:r>
                <a:rPr lang="en-US" sz="2000" dirty="0"/>
                <a:t>) V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63356C-3D5F-450A-8588-84C6B2BAE9E8}"/>
                </a:ext>
              </a:extLst>
            </p:cNvPr>
            <p:cNvSpPr txBox="1"/>
            <p:nvPr/>
          </p:nvSpPr>
          <p:spPr>
            <a:xfrm>
              <a:off x="139125" y="3947155"/>
              <a:ext cx="3424211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(</a:t>
              </a:r>
              <a:r>
                <a:rPr lang="en-US" sz="2000" b="1" i="1" dirty="0"/>
                <a:t>b</a:t>
              </a:r>
              <a:r>
                <a:rPr lang="en-US" sz="2000" dirty="0"/>
                <a:t>) </a:t>
              </a:r>
              <a:r>
                <a:rPr lang="en-US" sz="2000" i="1" dirty="0"/>
                <a:t>i</a:t>
              </a:r>
              <a:r>
                <a:rPr lang="en-US" sz="2000" dirty="0"/>
                <a:t>(</a:t>
              </a:r>
              <a:r>
                <a:rPr lang="en-US" sz="2000" i="1" dirty="0"/>
                <a:t>t</a:t>
              </a:r>
              <a:r>
                <a:rPr lang="en-US" sz="2000" dirty="0"/>
                <a:t>) = 21.21cos(</a:t>
              </a:r>
              <a:r>
                <a:rPr lang="en-US" sz="2000" i="1" dirty="0">
                  <a:sym typeface="Symbol" panose="05050102010706020507" pitchFamily="18" charset="2"/>
                </a:rPr>
                <a:t>t </a:t>
              </a:r>
              <a:r>
                <a:rPr lang="en-US" sz="2000" dirty="0">
                  <a:sym typeface="Symbol" panose="05050102010706020507" pitchFamily="18" charset="2"/>
                </a:rPr>
                <a:t>+ </a:t>
              </a:r>
              <a:r>
                <a:rPr lang="en-US" sz="2000" dirty="0"/>
                <a:t>20</a:t>
              </a:r>
              <a:r>
                <a:rPr lang="en-US" sz="2000" baseline="30000" dirty="0"/>
                <a:t>o</a:t>
              </a:r>
              <a:r>
                <a:rPr lang="en-US" sz="2000" dirty="0"/>
                <a:t>) 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F82BBC8-353E-49F5-B9B4-509A20014045}"/>
                </a:ext>
              </a:extLst>
            </p:cNvPr>
            <p:cNvSpPr txBox="1"/>
            <p:nvPr/>
          </p:nvSpPr>
          <p:spPr>
            <a:xfrm>
              <a:off x="132939" y="4645952"/>
              <a:ext cx="3231869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(</a:t>
              </a:r>
              <a:r>
                <a:rPr lang="en-US" sz="2000" b="1" i="1" dirty="0"/>
                <a:t>c</a:t>
              </a:r>
              <a:r>
                <a:rPr lang="en-US" sz="2000" dirty="0"/>
                <a:t>) </a:t>
              </a:r>
              <a:r>
                <a:rPr lang="en-US" sz="2000" i="1" dirty="0"/>
                <a:t>e</a:t>
              </a:r>
              <a:r>
                <a:rPr lang="en-US" sz="2000" dirty="0"/>
                <a:t>(</a:t>
              </a:r>
              <a:r>
                <a:rPr lang="en-US" sz="2000" i="1" dirty="0"/>
                <a:t>t</a:t>
              </a:r>
              <a:r>
                <a:rPr lang="en-US" sz="2000" dirty="0"/>
                <a:t>) = </a:t>
              </a:r>
              <a:r>
                <a:rPr lang="en-US" sz="2000" dirty="0">
                  <a:sym typeface="Symbol" panose="05050102010706020507" pitchFamily="18" charset="2"/>
                </a:rPr>
                <a:t>  </a:t>
              </a:r>
              <a:r>
                <a:rPr lang="en-US" sz="2000" dirty="0"/>
                <a:t>200cos</a:t>
              </a:r>
              <a:r>
                <a:rPr lang="en-US" sz="2000" i="1" dirty="0">
                  <a:sym typeface="Symbol" panose="05050102010706020507" pitchFamily="18" charset="2"/>
                </a:rPr>
                <a:t>t</a:t>
              </a:r>
              <a:r>
                <a:rPr lang="en-US" sz="2000" dirty="0"/>
                <a:t> V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6B5C20-203C-46AD-8859-87670C3D8097}"/>
                </a:ext>
              </a:extLst>
            </p:cNvPr>
            <p:cNvSpPr txBox="1"/>
            <p:nvPr/>
          </p:nvSpPr>
          <p:spPr>
            <a:xfrm>
              <a:off x="91995" y="5345919"/>
              <a:ext cx="3231869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/>
                <a:t>(</a:t>
              </a:r>
              <a:r>
                <a:rPr lang="en-US" sz="2000" b="1" i="1" dirty="0"/>
                <a:t>d</a:t>
              </a:r>
              <a:r>
                <a:rPr lang="en-US" sz="2000" dirty="0"/>
                <a:t>) </a:t>
              </a:r>
              <a:r>
                <a:rPr lang="en-US" sz="2000" i="1" dirty="0"/>
                <a:t>i</a:t>
              </a:r>
              <a:r>
                <a:rPr lang="en-US" sz="2000" dirty="0"/>
                <a:t>(</a:t>
              </a:r>
              <a:r>
                <a:rPr lang="en-US" sz="2000" i="1" dirty="0"/>
                <a:t>t</a:t>
              </a:r>
              <a:r>
                <a:rPr lang="en-US" sz="2000" dirty="0"/>
                <a:t>) = </a:t>
              </a:r>
              <a:r>
                <a:rPr lang="en-US" sz="2000" dirty="0">
                  <a:sym typeface="Symbol" panose="05050102010706020507" pitchFamily="18" charset="2"/>
                </a:rPr>
                <a:t></a:t>
              </a:r>
              <a:r>
                <a:rPr lang="en-US" sz="2000" dirty="0"/>
                <a:t>4.5sin (</a:t>
              </a:r>
              <a:r>
                <a:rPr lang="en-US" sz="2000" i="1" dirty="0">
                  <a:sym typeface="Symbol" panose="05050102010706020507" pitchFamily="18" charset="2"/>
                </a:rPr>
                <a:t>t </a:t>
              </a:r>
              <a:r>
                <a:rPr lang="en-US" sz="2000" dirty="0">
                  <a:sym typeface="Symbol" panose="05050102010706020507" pitchFamily="18" charset="2"/>
                </a:rPr>
                <a:t>+ 3</a:t>
              </a:r>
              <a:r>
                <a:rPr lang="en-US" sz="2000" dirty="0"/>
                <a:t>0</a:t>
              </a:r>
              <a:r>
                <a:rPr lang="en-US" sz="2000" baseline="30000" dirty="0"/>
                <a:t>o</a:t>
              </a:r>
              <a:r>
                <a:rPr lang="en-US" sz="2000" dirty="0"/>
                <a:t>) A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34A717-A06E-479F-9606-74AE64B72E0E}"/>
                </a:ext>
              </a:extLst>
            </p:cNvPr>
            <p:cNvCxnSpPr/>
            <p:nvPr/>
          </p:nvCxnSpPr>
          <p:spPr>
            <a:xfrm>
              <a:off x="-9104" y="3990052"/>
              <a:ext cx="12192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D17B3D-2ECD-46F4-AA55-74674DD3F669}"/>
                </a:ext>
              </a:extLst>
            </p:cNvPr>
            <p:cNvCxnSpPr/>
            <p:nvPr/>
          </p:nvCxnSpPr>
          <p:spPr>
            <a:xfrm>
              <a:off x="-6832" y="4633773"/>
              <a:ext cx="12192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DA0129-B701-423B-9FF9-3FD8885AD8F0}"/>
                </a:ext>
              </a:extLst>
            </p:cNvPr>
            <p:cNvCxnSpPr/>
            <p:nvPr/>
          </p:nvCxnSpPr>
          <p:spPr>
            <a:xfrm>
              <a:off x="-18207" y="5332089"/>
              <a:ext cx="12192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3073B8-8FC7-4790-8C06-3F96F8667168}"/>
                </a:ext>
              </a:extLst>
            </p:cNvPr>
            <p:cNvCxnSpPr/>
            <p:nvPr/>
          </p:nvCxnSpPr>
          <p:spPr>
            <a:xfrm>
              <a:off x="8331388" y="3159902"/>
              <a:ext cx="0" cy="3291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4752F3C-9B01-45E5-84E7-05A4A860ED20}"/>
              </a:ext>
            </a:extLst>
          </p:cNvPr>
          <p:cNvSpPr txBox="1"/>
          <p:nvPr/>
        </p:nvSpPr>
        <p:spPr>
          <a:xfrm>
            <a:off x="852193" y="4247557"/>
            <a:ext cx="275208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= 21.21sin(</a:t>
            </a:r>
            <a:r>
              <a:rPr lang="en-US" sz="2000" i="1" dirty="0">
                <a:sym typeface="Symbol" panose="05050102010706020507" pitchFamily="18" charset="2"/>
              </a:rPr>
              <a:t>t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/>
              <a:t>110</a:t>
            </a:r>
            <a:r>
              <a:rPr lang="en-US" sz="2000" baseline="30000" dirty="0"/>
              <a:t>o</a:t>
            </a:r>
            <a:r>
              <a:rPr lang="en-US" sz="2000" dirty="0"/>
              <a:t>)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6CF56A-5FC3-4398-A835-29996F152DD4}"/>
              </a:ext>
            </a:extLst>
          </p:cNvPr>
          <p:cNvSpPr txBox="1"/>
          <p:nvPr/>
        </p:nvSpPr>
        <p:spPr>
          <a:xfrm>
            <a:off x="881497" y="4947578"/>
            <a:ext cx="2619791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= 200sin(</a:t>
            </a:r>
            <a:r>
              <a:rPr lang="en-US" sz="2000" i="1" dirty="0">
                <a:sym typeface="Symbol" panose="05050102010706020507" pitchFamily="18" charset="2"/>
              </a:rPr>
              <a:t>t</a:t>
            </a:r>
            <a:r>
              <a:rPr lang="en-US" sz="2000" dirty="0">
                <a:sym typeface="Symbol" panose="05050102010706020507" pitchFamily="18" charset="2"/>
              </a:rPr>
              <a:t>  </a:t>
            </a:r>
            <a:r>
              <a:rPr lang="en-US" sz="2000" dirty="0"/>
              <a:t>90</a:t>
            </a:r>
            <a:r>
              <a:rPr lang="en-US" sz="2000" baseline="30000" dirty="0"/>
              <a:t>o</a:t>
            </a:r>
            <a:r>
              <a:rPr lang="en-US" sz="2000" dirty="0"/>
              <a:t>) 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EACD06-1A32-48CF-8A49-7C3B5B331539}"/>
              </a:ext>
            </a:extLst>
          </p:cNvPr>
          <p:cNvSpPr txBox="1"/>
          <p:nvPr/>
        </p:nvSpPr>
        <p:spPr>
          <a:xfrm>
            <a:off x="816985" y="5992384"/>
            <a:ext cx="2619791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= 4.5sin (</a:t>
            </a:r>
            <a:r>
              <a:rPr lang="en-US" sz="2000" i="1" dirty="0">
                <a:sym typeface="Symbol" panose="05050102010706020507" pitchFamily="18" charset="2"/>
              </a:rPr>
              <a:t>t </a:t>
            </a:r>
            <a:r>
              <a:rPr lang="en-US" sz="2000" dirty="0">
                <a:sym typeface="Symbol" panose="05050102010706020507" pitchFamily="18" charset="2"/>
              </a:rPr>
              <a:t>+ 21</a:t>
            </a:r>
            <a:r>
              <a:rPr lang="en-US" sz="2000" dirty="0"/>
              <a:t>0</a:t>
            </a:r>
            <a:r>
              <a:rPr lang="en-US" sz="2000" baseline="30000" dirty="0"/>
              <a:t>o</a:t>
            </a:r>
            <a:r>
              <a:rPr lang="en-US" sz="2000" dirty="0"/>
              <a:t>) 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030917-53E6-4127-8F04-0A9903E6954E}"/>
              </a:ext>
            </a:extLst>
          </p:cNvPr>
          <p:cNvSpPr txBox="1"/>
          <p:nvPr/>
        </p:nvSpPr>
        <p:spPr>
          <a:xfrm>
            <a:off x="813257" y="5663923"/>
            <a:ext cx="2619791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= 4.5sin (</a:t>
            </a:r>
            <a:r>
              <a:rPr lang="en-US" sz="2000" i="1" dirty="0">
                <a:sym typeface="Symbol" panose="05050102010706020507" pitchFamily="18" charset="2"/>
              </a:rPr>
              <a:t>t </a:t>
            </a:r>
            <a:r>
              <a:rPr lang="en-US" sz="2000" dirty="0">
                <a:sym typeface="Symbol" panose="05050102010706020507" pitchFamily="18" charset="2"/>
              </a:rPr>
              <a:t> 15</a:t>
            </a:r>
            <a:r>
              <a:rPr lang="en-US" sz="2000" dirty="0"/>
              <a:t>0</a:t>
            </a:r>
            <a:r>
              <a:rPr lang="en-US" sz="2000" baseline="30000" dirty="0"/>
              <a:t>o</a:t>
            </a:r>
            <a:r>
              <a:rPr lang="en-US" sz="2000" dirty="0"/>
              <a:t>)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2645CD-A009-41CA-819B-0D391FC3AFAA}"/>
                  </a:ext>
                </a:extLst>
              </p:cNvPr>
              <p:cNvSpPr txBox="1"/>
              <p:nvPr/>
            </p:nvSpPr>
            <p:spPr>
              <a:xfrm>
                <a:off x="3590976" y="3587512"/>
                <a:ext cx="4405918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0.707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70.7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dirty="0">
                          <a:sym typeface="Symbol" panose="05050102010706020507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sz="2000" dirty="0"/>
                        <m:t>60</m:t>
                      </m:r>
                      <m:r>
                        <m:rPr>
                          <m:nor/>
                        </m:rPr>
                        <a:rPr lang="en-US" sz="2000" baseline="30000" dirty="0"/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000" b="1" i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𝐕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b="1" dirty="0">
                          <a:sym typeface="Symbol" panose="05050102010706020507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sz="2000" b="1" dirty="0"/>
                        <m:t>60</m:t>
                      </m:r>
                      <m:r>
                        <m:rPr>
                          <m:nor/>
                        </m:rPr>
                        <a:rPr lang="en-US" sz="2000" b="1" baseline="30000" dirty="0"/>
                        <m:t>o</m:t>
                      </m:r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A2645CD-A009-41CA-819B-0D391FC3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76" y="3587512"/>
                <a:ext cx="4405918" cy="383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CFA82BE-6D90-4BD9-A800-1362102E7ABA}"/>
                  </a:ext>
                </a:extLst>
              </p:cNvPr>
              <p:cNvSpPr txBox="1"/>
              <p:nvPr/>
            </p:nvSpPr>
            <p:spPr>
              <a:xfrm>
                <a:off x="3576387" y="4136542"/>
                <a:ext cx="4420506" cy="383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0.707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21.21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ym typeface="Symbol" panose="05050102010706020507" pitchFamily="18" charset="2"/>
                        </a:rPr>
                        <m:t>11</m:t>
                      </m:r>
                      <m:r>
                        <m:rPr>
                          <m:nor/>
                        </m:rPr>
                        <a:rPr lang="en-US" sz="2000" dirty="0"/>
                        <m:t>0</m:t>
                      </m:r>
                      <m:r>
                        <m:rPr>
                          <m:nor/>
                        </m:rPr>
                        <a:rPr lang="en-US" sz="2000" baseline="30000" dirty="0"/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𝐀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ym typeface="Symbol" panose="05050102010706020507" pitchFamily="18" charset="2"/>
                        </a:rPr>
                        <m:t>11</m:t>
                      </m:r>
                      <m:r>
                        <m:rPr>
                          <m:nor/>
                        </m:rPr>
                        <a:rPr lang="en-US" sz="2000" b="1" dirty="0"/>
                        <m:t>0</m:t>
                      </m:r>
                      <m:r>
                        <m:rPr>
                          <m:nor/>
                        </m:rPr>
                        <a:rPr lang="en-US" sz="2000" b="1" baseline="30000" dirty="0"/>
                        <m:t>o</m:t>
                      </m:r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CFA82BE-6D90-4BD9-A800-1362102E7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87" y="4136542"/>
                <a:ext cx="4420506" cy="383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4EA99CE-4A6E-4C2A-84A3-4EA06BC56BD0}"/>
                  </a:ext>
                </a:extLst>
              </p:cNvPr>
              <p:cNvSpPr txBox="1"/>
              <p:nvPr/>
            </p:nvSpPr>
            <p:spPr>
              <a:xfrm>
                <a:off x="3525008" y="4804441"/>
                <a:ext cx="4830129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0.707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200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V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dirty="0">
                          <a:sym typeface="Symbol" panose="05050102010706020507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9</m:t>
                      </m:r>
                      <m:r>
                        <m:rPr>
                          <m:nor/>
                        </m:rPr>
                        <a:rPr lang="en-US" sz="2000" dirty="0"/>
                        <m:t>0</m:t>
                      </m:r>
                      <m:r>
                        <m:rPr>
                          <m:nor/>
                        </m:rPr>
                        <a:rPr lang="en-US" sz="2000" baseline="30000" dirty="0"/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𝟏𝟒𝟏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sz="2000" b="1" i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𝐕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b="1" dirty="0">
                          <a:sym typeface="Symbol" panose="05050102010706020507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sz="2000" b="1" i="0" dirty="0" smtClean="0"/>
                        <m:t>9</m:t>
                      </m:r>
                      <m:r>
                        <m:rPr>
                          <m:nor/>
                        </m:rPr>
                        <a:rPr lang="en-US" sz="2000" b="1" dirty="0"/>
                        <m:t>0</m:t>
                      </m:r>
                      <m:r>
                        <m:rPr>
                          <m:nor/>
                        </m:rPr>
                        <a:rPr lang="en-US" sz="2000" b="1" baseline="30000" dirty="0"/>
                        <m:t>o</m:t>
                      </m:r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4EA99CE-4A6E-4C2A-84A3-4EA06BC5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08" y="4804441"/>
                <a:ext cx="4830129" cy="383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D6EC38-97BF-40C8-AA2B-491480559570}"/>
                  </a:ext>
                </a:extLst>
              </p:cNvPr>
              <p:cNvSpPr txBox="1"/>
              <p:nvPr/>
            </p:nvSpPr>
            <p:spPr>
              <a:xfrm>
                <a:off x="3580170" y="5427740"/>
                <a:ext cx="4663649" cy="383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0.707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4.5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dirty="0">
                          <a:sym typeface="Symbol" panose="05050102010706020507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ym typeface="Symbol" panose="05050102010706020507" pitchFamily="18" charset="2"/>
                        </a:rPr>
                        <m:t>15</m:t>
                      </m:r>
                      <m:r>
                        <m:rPr>
                          <m:nor/>
                        </m:rPr>
                        <a:rPr lang="en-US" sz="2000" dirty="0"/>
                        <m:t>0</m:t>
                      </m:r>
                      <m:r>
                        <m:rPr>
                          <m:nor/>
                        </m:rPr>
                        <a:rPr lang="en-US" sz="2000" baseline="30000" dirty="0"/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𝐀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b="1" dirty="0">
                          <a:sym typeface="Symbol" panose="05050102010706020507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ym typeface="Symbol" panose="05050102010706020507" pitchFamily="18" charset="2"/>
                        </a:rPr>
                        <m:t>15</m:t>
                      </m:r>
                      <m:r>
                        <m:rPr>
                          <m:nor/>
                        </m:rPr>
                        <a:rPr lang="en-US" sz="2000" b="1" dirty="0"/>
                        <m:t>0</m:t>
                      </m:r>
                      <m:r>
                        <m:rPr>
                          <m:nor/>
                        </m:rPr>
                        <a:rPr lang="en-US" sz="2000" b="1" baseline="30000" dirty="0"/>
                        <m:t>o</m:t>
                      </m:r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D6EC38-97BF-40C8-AA2B-491480559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0" y="5427740"/>
                <a:ext cx="4663649" cy="383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7E7D61-1931-4F34-A066-F16C690F7170}"/>
                  </a:ext>
                </a:extLst>
              </p:cNvPr>
              <p:cNvSpPr txBox="1"/>
              <p:nvPr/>
            </p:nvSpPr>
            <p:spPr>
              <a:xfrm>
                <a:off x="3600675" y="5907688"/>
                <a:ext cx="4381520" cy="383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0.707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4.5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dirty="0" smtClean="0"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000" b="0" dirty="0" smtClean="0"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0</m:t>
                      </m:r>
                      <m:r>
                        <m:rPr>
                          <m:nor/>
                        </m:rPr>
                        <a:rPr lang="en-US" sz="2000" baseline="30000" dirty="0"/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𝐀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b="1" dirty="0" smtClean="0">
                          <a:sym typeface="Symbol" panose="05050102010706020507" pitchFamily="18" charset="2"/>
                        </a:rPr>
                        <m:t>21</m:t>
                      </m:r>
                      <m:r>
                        <m:rPr>
                          <m:nor/>
                        </m:rPr>
                        <a:rPr lang="en-US" sz="2000" b="1" dirty="0"/>
                        <m:t>0</m:t>
                      </m:r>
                      <m:r>
                        <m:rPr>
                          <m:nor/>
                        </m:rPr>
                        <a:rPr lang="en-US" sz="2000" b="1" baseline="30000" dirty="0"/>
                        <m:t>o</m:t>
                      </m:r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7E7D61-1931-4F34-A066-F16C690F7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675" y="5907688"/>
                <a:ext cx="4381520" cy="383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2998F40-FFDA-4A6F-8EAA-01EEB840F6B3}"/>
                  </a:ext>
                </a:extLst>
              </p:cNvPr>
              <p:cNvSpPr txBox="1"/>
              <p:nvPr/>
            </p:nvSpPr>
            <p:spPr>
              <a:xfrm>
                <a:off x="8952491" y="3603391"/>
                <a:ext cx="2129490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m:rPr>
                          <m:nor/>
                        </m:rPr>
                        <a:rPr lang="en-US" sz="2000" dirty="0">
                          <a:sym typeface="Symbol" panose="05050102010706020507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43.3 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V</m:t>
                      </m:r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2998F40-FFDA-4A6F-8EAA-01EEB840F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491" y="3603391"/>
                <a:ext cx="2129490" cy="346249"/>
              </a:xfrm>
              <a:prstGeom prst="rect">
                <a:avLst/>
              </a:prstGeom>
              <a:blipFill>
                <a:blip r:embed="rId10"/>
                <a:stretch>
                  <a:fillRect l="-4298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DB23B48-B19F-4DD2-881F-4981ECA5AF53}"/>
                  </a:ext>
                </a:extLst>
              </p:cNvPr>
              <p:cNvSpPr txBox="1"/>
              <p:nvPr/>
            </p:nvSpPr>
            <p:spPr>
              <a:xfrm>
                <a:off x="8383364" y="4001608"/>
                <a:ext cx="3462890" cy="69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15[cos(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ym typeface="Symbol" panose="05050102010706020507" pitchFamily="18" charset="2"/>
                      </a:rPr>
                      <m:t>11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  <m:r>
                      <m:rPr>
                        <m:nor/>
                      </m:rPr>
                      <a:rPr lang="en-US" sz="2000" baseline="30000" dirty="0"/>
                      <m:t>o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)+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j</a:t>
                </a:r>
                <a:r>
                  <a:rPr lang="en-US" sz="2000" dirty="0">
                    <a:latin typeface="Cambria Math" panose="02040503050406030204" pitchFamily="18" charset="0"/>
                  </a:rPr>
                  <a:t> sin(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ym typeface="Symbol" panose="05050102010706020507" pitchFamily="18" charset="2"/>
                      </a:rPr>
                      <m:t>11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  <m:r>
                      <m:rPr>
                        <m:nor/>
                      </m:rPr>
                      <a:rPr lang="en-US" sz="2000" baseline="30000" dirty="0"/>
                      <m:t>o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)]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m:rPr>
                          <m:nor/>
                        </m:rPr>
                        <a:rPr lang="en-US" sz="2000" dirty="0">
                          <a:sym typeface="Symbol" panose="05050102010706020507" pitchFamily="18" charset="2"/>
                        </a:rPr>
                        <m:t>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5.13 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14.1 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DB23B48-B19F-4DD2-881F-4981ECA5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364" y="4001608"/>
                <a:ext cx="3462890" cy="692497"/>
              </a:xfrm>
              <a:prstGeom prst="rect">
                <a:avLst/>
              </a:prstGeom>
              <a:blipFill>
                <a:blip r:embed="rId11"/>
                <a:stretch>
                  <a:fillRect l="-2465" t="-11404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119BA56-84A9-469B-BC96-ECA57B63967C}"/>
                  </a:ext>
                </a:extLst>
              </p:cNvPr>
              <p:cNvSpPr txBox="1"/>
              <p:nvPr/>
            </p:nvSpPr>
            <p:spPr>
              <a:xfrm>
                <a:off x="8491617" y="5490617"/>
                <a:ext cx="3463823" cy="69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3.18[cos(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ym typeface="Symbol" panose="05050102010706020507" pitchFamily="18" charset="2"/>
                      </a:rPr>
                      <m:t>21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  <m:r>
                      <m:rPr>
                        <m:nor/>
                      </m:rPr>
                      <a:rPr lang="en-US" sz="2000" baseline="30000" dirty="0"/>
                      <m:t>o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)+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j</a:t>
                </a:r>
                <a:r>
                  <a:rPr lang="en-US" sz="2000" dirty="0">
                    <a:latin typeface="Cambria Math" panose="02040503050406030204" pitchFamily="18" charset="0"/>
                  </a:rPr>
                  <a:t> sin(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ym typeface="Symbol" panose="05050102010706020507" pitchFamily="18" charset="2"/>
                      </a:rPr>
                      <m:t>21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  <m:r>
                      <m:rPr>
                        <m:nor/>
                      </m:rPr>
                      <a:rPr lang="en-US" sz="2000" baseline="30000" dirty="0"/>
                      <m:t>o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)]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  = </m:t>
                      </m:r>
                      <m:r>
                        <m:rPr>
                          <m:nor/>
                        </m:rPr>
                        <a:rPr lang="en-US" sz="2000" dirty="0">
                          <a:sym typeface="Symbol" panose="05050102010706020507" pitchFamily="18" charset="2"/>
                        </a:rPr>
                        <m:t>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2.75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sym typeface="Symbol" panose="05050102010706020507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1.59 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119BA56-84A9-469B-BC96-ECA57B639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17" y="5490617"/>
                <a:ext cx="3463823" cy="692497"/>
              </a:xfrm>
              <a:prstGeom prst="rect">
                <a:avLst/>
              </a:prstGeom>
              <a:blipFill>
                <a:blip r:embed="rId12"/>
                <a:stretch>
                  <a:fillRect l="-2641" t="-11504" r="-1585" b="-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8EC6035-F054-4EC5-A65A-68E1B3FD00A4}"/>
                  </a:ext>
                </a:extLst>
              </p:cNvPr>
              <p:cNvSpPr txBox="1"/>
              <p:nvPr/>
            </p:nvSpPr>
            <p:spPr>
              <a:xfrm>
                <a:off x="8357752" y="4686845"/>
                <a:ext cx="3809223" cy="69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141.42[cos(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sz="2000" dirty="0"/>
                      <m:t>90</m:t>
                    </m:r>
                    <m:r>
                      <m:rPr>
                        <m:nor/>
                      </m:rPr>
                      <a:rPr lang="en-US" sz="2000" baseline="30000" dirty="0"/>
                      <m:t>o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)+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j</a:t>
                </a:r>
                <a:r>
                  <a:rPr lang="en-US" sz="2000" dirty="0">
                    <a:latin typeface="Cambria Math" panose="02040503050406030204" pitchFamily="18" charset="0"/>
                  </a:rPr>
                  <a:t> sin(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sz="2000" dirty="0"/>
                      <m:t>90</m:t>
                    </m:r>
                    <m:r>
                      <m:rPr>
                        <m:nor/>
                      </m:rPr>
                      <a:rPr lang="en-US" sz="2000" baseline="30000" dirty="0"/>
                      <m:t>o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)]</a:t>
                </a: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sz="2000" dirty="0">
                          <a:sym typeface="Symbol" panose="05050102010706020507" pitchFamily="18" charset="2"/>
                        </a:rPr>
                        <m:t>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141.42 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V</m:t>
                      </m:r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8EC6035-F054-4EC5-A65A-68E1B3FD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52" y="4686845"/>
                <a:ext cx="3809223" cy="692497"/>
              </a:xfrm>
              <a:prstGeom prst="rect">
                <a:avLst/>
              </a:prstGeom>
              <a:blipFill>
                <a:blip r:embed="rId13"/>
                <a:stretch>
                  <a:fillRect l="-2240" t="-11504" r="-2080" b="-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5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9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705FF9-A10D-44F3-AD1E-FD8604A05102}"/>
              </a:ext>
            </a:extLst>
          </p:cNvPr>
          <p:cNvCxnSpPr/>
          <p:nvPr/>
        </p:nvCxnSpPr>
        <p:spPr>
          <a:xfrm>
            <a:off x="6174177" y="418079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B01779-4E32-4D26-8F52-0FB467344469}"/>
              </a:ext>
            </a:extLst>
          </p:cNvPr>
          <p:cNvSpPr/>
          <p:nvPr/>
        </p:nvSpPr>
        <p:spPr>
          <a:xfrm>
            <a:off x="3008068" y="123653"/>
            <a:ext cx="6175863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or Mean Value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8D959E-892F-43BA-8C05-5E07B234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01" y="4161722"/>
            <a:ext cx="3606800" cy="2103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4F1B6D-2B3D-4EC9-B2C6-6505A6624789}"/>
              </a:ext>
            </a:extLst>
          </p:cNvPr>
          <p:cNvSpPr txBox="1"/>
          <p:nvPr/>
        </p:nvSpPr>
        <p:spPr>
          <a:xfrm>
            <a:off x="161507" y="1916597"/>
            <a:ext cx="5960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symmetrical waveform, the average value over a full cycle is zero. Thus,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value is calculated over half-cycle for symmetrical waveform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But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asymmetrical waveform, the average value is calculated over a full cycle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254C8-2C37-4533-A024-BC17822D7DC5}"/>
              </a:ext>
            </a:extLst>
          </p:cNvPr>
          <p:cNvSpPr txBox="1"/>
          <p:nvPr/>
        </p:nvSpPr>
        <p:spPr>
          <a:xfrm>
            <a:off x="161507" y="3550568"/>
            <a:ext cx="57476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can be calculated by the following methods: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Graphical Method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Analytical or 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Integral Method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7DFEC-339C-4CCA-B75D-FA70C8DA93F2}"/>
              </a:ext>
            </a:extLst>
          </p:cNvPr>
          <p:cNvSpPr txBox="1"/>
          <p:nvPr/>
        </p:nvSpPr>
        <p:spPr>
          <a:xfrm>
            <a:off x="135717" y="593158"/>
            <a:ext cx="5975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alternating current is expressed by that dc current which transfers across any circuit the same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transferred by that alternating current during the same time.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17DB82-AD2A-46A9-9A8A-6BAA6D40F3AE}"/>
              </a:ext>
            </a:extLst>
          </p:cNvPr>
          <p:cNvGrpSpPr/>
          <p:nvPr/>
        </p:nvGrpSpPr>
        <p:grpSpPr>
          <a:xfrm>
            <a:off x="6174177" y="795338"/>
            <a:ext cx="5322498" cy="595312"/>
            <a:chOff x="6174177" y="795338"/>
            <a:chExt cx="5322498" cy="5953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AEF42F-6752-4150-BB72-99A06D0A8D2C}"/>
                </a:ext>
              </a:extLst>
            </p:cNvPr>
            <p:cNvSpPr txBox="1"/>
            <p:nvPr/>
          </p:nvSpPr>
          <p:spPr>
            <a:xfrm>
              <a:off x="6174177" y="939618"/>
              <a:ext cx="2319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Graphical Method:</a:t>
              </a:r>
            </a:p>
          </p:txBody>
        </p:sp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2EC9AE2C-5CEF-4D61-B8DD-5E98E36A85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29650" y="795338"/>
            <a:ext cx="2867025" cy="59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869920" imgH="609480" progId="Equation.3">
                    <p:embed/>
                  </p:oleObj>
                </mc:Choice>
                <mc:Fallback>
                  <p:oleObj name="Equation" r:id="rId3" imgW="2869920" imgH="609480" progId="Equation.3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2EC9AE2C-5CEF-4D61-B8DD-5E98E36A85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9650" y="795338"/>
                          <a:ext cx="2867025" cy="59531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3D2187A-8BD2-4D65-8485-801E23E16F19}"/>
              </a:ext>
            </a:extLst>
          </p:cNvPr>
          <p:cNvSpPr txBox="1"/>
          <p:nvPr/>
        </p:nvSpPr>
        <p:spPr>
          <a:xfrm>
            <a:off x="6970665" y="2527536"/>
            <a:ext cx="365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or Integral Method: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23E7B78-3F18-467B-9B7A-EFF39E5FD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006" y="2901597"/>
            <a:ext cx="4636721" cy="3474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90FD9D-DE75-47B5-A39E-527682C7B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291" y="1311168"/>
            <a:ext cx="3659121" cy="1372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22CF8-E176-43AD-AFB1-7B10E08F8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291" y="3840061"/>
            <a:ext cx="2198871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F297D45-E0CE-4EF7-AB2F-58F653445443}"/>
              </a:ext>
            </a:extLst>
          </p:cNvPr>
          <p:cNvSpPr txBox="1"/>
          <p:nvPr/>
        </p:nvSpPr>
        <p:spPr>
          <a:xfrm>
            <a:off x="154577" y="71571"/>
            <a:ext cx="11932893" cy="70788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00CC"/>
                </a:solidFill>
              </a:rPr>
              <a:t>EXAMPLE 14.27.1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Convert the following from Cartesian form to (</a:t>
            </a:r>
            <a:r>
              <a:rPr lang="en-US" sz="2000" b="1" i="1" dirty="0"/>
              <a:t>i</a:t>
            </a:r>
            <a:r>
              <a:rPr lang="en-US" sz="2000" dirty="0"/>
              <a:t>) the phasor domain, and (</a:t>
            </a:r>
            <a:r>
              <a:rPr lang="en-US" sz="2000" b="1" i="1" dirty="0"/>
              <a:t>ii</a:t>
            </a:r>
            <a:r>
              <a:rPr lang="en-US" sz="2000" dirty="0"/>
              <a:t>) the instantaneous form for 50 Hz.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90B7E-549B-4396-BD5F-5E533614EDC6}"/>
              </a:ext>
            </a:extLst>
          </p:cNvPr>
          <p:cNvSpPr txBox="1"/>
          <p:nvPr/>
        </p:nvSpPr>
        <p:spPr>
          <a:xfrm>
            <a:off x="576076" y="741529"/>
            <a:ext cx="2541310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Rectangular Form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A03B8-77B1-46FA-96B8-A7107C5D8015}"/>
              </a:ext>
            </a:extLst>
          </p:cNvPr>
          <p:cNvSpPr txBox="1"/>
          <p:nvPr/>
        </p:nvSpPr>
        <p:spPr>
          <a:xfrm>
            <a:off x="4255704" y="708154"/>
            <a:ext cx="2048864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Phasor Form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07859E-254B-4265-A215-2F54689987EE}"/>
              </a:ext>
            </a:extLst>
          </p:cNvPr>
          <p:cNvSpPr txBox="1"/>
          <p:nvPr/>
        </p:nvSpPr>
        <p:spPr>
          <a:xfrm>
            <a:off x="8243685" y="748070"/>
            <a:ext cx="2791391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Instantaneous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4731E1-CBCB-43B9-AD69-D36B24C27ABF}"/>
                  </a:ext>
                </a:extLst>
              </p:cNvPr>
              <p:cNvSpPr txBox="1"/>
              <p:nvPr/>
            </p:nvSpPr>
            <p:spPr>
              <a:xfrm>
                <a:off x="215892" y="1161749"/>
                <a:ext cx="2537798" cy="43749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(</a:t>
                </a:r>
                <a:r>
                  <a:rPr lang="en-US" sz="2000" b="1" i="1" dirty="0"/>
                  <a:t>a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m:rPr>
                        <m:nor/>
                      </m:rPr>
                      <a:rPr lang="en-US" sz="2000" dirty="0"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sz="2000" b="0" i="0" dirty="0" smtClean="0">
                        <a:sym typeface="Symbol" panose="05050102010706020507" pitchFamily="18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43.3 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4731E1-CBCB-43B9-AD69-D36B24C27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92" y="1161749"/>
                <a:ext cx="2537798" cy="437492"/>
              </a:xfrm>
              <a:prstGeom prst="rect">
                <a:avLst/>
              </a:prstGeom>
              <a:blipFill>
                <a:blip r:embed="rId2"/>
                <a:stretch>
                  <a:fillRect l="-2398" b="-253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82BBC8-353E-49F5-B9B4-509A20014045}"/>
                  </a:ext>
                </a:extLst>
              </p:cNvPr>
              <p:cNvSpPr txBox="1"/>
              <p:nvPr/>
            </p:nvSpPr>
            <p:spPr>
              <a:xfrm>
                <a:off x="226204" y="2558634"/>
                <a:ext cx="1916498" cy="43749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(</a:t>
                </a:r>
                <a:r>
                  <a:rPr lang="en-US" sz="2000" b="1" i="1" dirty="0"/>
                  <a:t>b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>
                        <a:sym typeface="Symbol" panose="05050102010706020507" pitchFamily="18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150 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82BBC8-353E-49F5-B9B4-509A20014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4" y="2558634"/>
                <a:ext cx="1916498" cy="437492"/>
              </a:xfrm>
              <a:prstGeom prst="rect">
                <a:avLst/>
              </a:prstGeom>
              <a:blipFill>
                <a:blip r:embed="rId3"/>
                <a:stretch>
                  <a:fillRect l="-3185" b="-253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6B5C20-203C-46AD-8859-87670C3D8097}"/>
                  </a:ext>
                </a:extLst>
              </p:cNvPr>
              <p:cNvSpPr txBox="1"/>
              <p:nvPr/>
            </p:nvSpPr>
            <p:spPr>
              <a:xfrm>
                <a:off x="226205" y="3940995"/>
                <a:ext cx="2189450" cy="43749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(</a:t>
                </a:r>
                <a:r>
                  <a:rPr lang="en-US" sz="2000" b="1" i="1" dirty="0"/>
                  <a:t>d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sz="2000" b="0" i="0" dirty="0" smtClean="0">
                        <a:sym typeface="Symbol" panose="05050102010706020507" pitchFamily="18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6B5C20-203C-46AD-8859-87670C3D8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5" y="3940995"/>
                <a:ext cx="2189450" cy="437492"/>
              </a:xfrm>
              <a:prstGeom prst="rect">
                <a:avLst/>
              </a:prstGeom>
              <a:blipFill>
                <a:blip r:embed="rId4"/>
                <a:stretch>
                  <a:fillRect l="-2786" t="-18056" b="-236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AFFE02-C893-46E1-A814-87E6BBD62FC4}"/>
                  </a:ext>
                </a:extLst>
              </p:cNvPr>
              <p:cNvSpPr txBox="1"/>
              <p:nvPr/>
            </p:nvSpPr>
            <p:spPr>
              <a:xfrm>
                <a:off x="242576" y="5338184"/>
                <a:ext cx="2132136" cy="43749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(</a:t>
                </a:r>
                <a:r>
                  <a:rPr lang="en-US" sz="2000" b="1" i="1" dirty="0"/>
                  <a:t>e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sz="2000" b="0" i="0" dirty="0" smtClean="0">
                        <a:sym typeface="Symbol" panose="05050102010706020507" pitchFamily="18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V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AFFE02-C893-46E1-A814-87E6BBD62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76" y="5338184"/>
                <a:ext cx="2132136" cy="437492"/>
              </a:xfrm>
              <a:prstGeom prst="rect">
                <a:avLst/>
              </a:prstGeom>
              <a:blipFill>
                <a:blip r:embed="rId5"/>
                <a:stretch>
                  <a:fillRect l="-3143" b="-253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D0AF75-D5CA-4B2B-A784-AC845EB1A8CE}"/>
              </a:ext>
            </a:extLst>
          </p:cNvPr>
          <p:cNvCxnSpPr/>
          <p:nvPr/>
        </p:nvCxnSpPr>
        <p:spPr>
          <a:xfrm>
            <a:off x="3208497" y="764137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0545FF-E413-4623-889D-22C4AF894CFE}"/>
              </a:ext>
            </a:extLst>
          </p:cNvPr>
          <p:cNvCxnSpPr/>
          <p:nvPr/>
        </p:nvCxnSpPr>
        <p:spPr>
          <a:xfrm>
            <a:off x="-19460" y="761718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95FBA0-1B52-45DD-90D2-AEA580DE8F7D}"/>
              </a:ext>
            </a:extLst>
          </p:cNvPr>
          <p:cNvCxnSpPr/>
          <p:nvPr/>
        </p:nvCxnSpPr>
        <p:spPr>
          <a:xfrm>
            <a:off x="-17188" y="1132486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CD8126-FBC5-4096-8C90-CF8AAB3626BF}"/>
              </a:ext>
            </a:extLst>
          </p:cNvPr>
          <p:cNvCxnSpPr/>
          <p:nvPr/>
        </p:nvCxnSpPr>
        <p:spPr>
          <a:xfrm>
            <a:off x="-17187" y="2524556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BD4C9B-0375-4B3B-9491-E9A02AE75823}"/>
              </a:ext>
            </a:extLst>
          </p:cNvPr>
          <p:cNvCxnSpPr/>
          <p:nvPr/>
        </p:nvCxnSpPr>
        <p:spPr>
          <a:xfrm>
            <a:off x="-17188" y="3916633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0A8485-07BF-4960-860D-B0A6EFFF048F}"/>
              </a:ext>
            </a:extLst>
          </p:cNvPr>
          <p:cNvCxnSpPr/>
          <p:nvPr/>
        </p:nvCxnSpPr>
        <p:spPr>
          <a:xfrm>
            <a:off x="-17187" y="5322357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95ABF0-AB24-48B3-AA58-E1C3F6FC4794}"/>
              </a:ext>
            </a:extLst>
          </p:cNvPr>
          <p:cNvCxnSpPr/>
          <p:nvPr/>
        </p:nvCxnSpPr>
        <p:spPr>
          <a:xfrm>
            <a:off x="7564855" y="764137"/>
            <a:ext cx="0" cy="566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48ABEC-0404-4C27-8772-DB8B40020017}"/>
                  </a:ext>
                </a:extLst>
              </p:cNvPr>
              <p:cNvSpPr txBox="1"/>
              <p:nvPr/>
            </p:nvSpPr>
            <p:spPr>
              <a:xfrm>
                <a:off x="3616000" y="1185503"/>
                <a:ext cx="3261778" cy="12927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(−43.3)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2000" b="0" i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V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tan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−43.3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25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sz="2000" dirty="0"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sz="2000" dirty="0"/>
                      <m:t>60</m:t>
                    </m:r>
                    <m:r>
                      <m:rPr>
                        <m:nor/>
                      </m:rPr>
                      <a:rPr lang="en-US" sz="2000" baseline="30000" dirty="0"/>
                      <m:t>o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000" b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𝐕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b="1" dirty="0">
                          <a:sym typeface="Symbol" panose="05050102010706020507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sz="2000" b="1" dirty="0"/>
                        <m:t>60</m:t>
                      </m:r>
                      <m:r>
                        <m:rPr>
                          <m:nor/>
                        </m:rPr>
                        <a:rPr lang="en-US" sz="2000" b="1" baseline="30000" dirty="0"/>
                        <m:t>o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48ABEC-0404-4C27-8772-DB8B4002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00" y="1185503"/>
                <a:ext cx="3261778" cy="1292790"/>
              </a:xfrm>
              <a:prstGeom prst="rect">
                <a:avLst/>
              </a:prstGeom>
              <a:blipFill>
                <a:blip r:embed="rId6"/>
                <a:stretch>
                  <a:fillRect l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27D4E-4D8C-4B39-85FB-BAF887F26D79}"/>
                  </a:ext>
                </a:extLst>
              </p:cNvPr>
              <p:cNvSpPr txBox="1"/>
              <p:nvPr/>
            </p:nvSpPr>
            <p:spPr>
              <a:xfrm>
                <a:off x="3550032" y="2607155"/>
                <a:ext cx="3178321" cy="12927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m:rPr>
                          <m:sty m:val="p"/>
                        </m:rPr>
                        <a:rPr lang="en-US" sz="2000" b="0" i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V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tan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150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dirty="0" smtClean="0"/>
                      <m:t>9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  <m:r>
                      <m:rPr>
                        <m:nor/>
                      </m:rPr>
                      <a:rPr lang="en-US" sz="2000" baseline="30000" dirty="0"/>
                      <m:t>o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𝐕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ym typeface="Symbol" panose="05050102010706020507" pitchFamily="18" charset="2"/>
                        </a:rPr>
                        <m:t>9</m:t>
                      </m:r>
                      <m:r>
                        <m:rPr>
                          <m:nor/>
                        </m:rPr>
                        <a:rPr lang="en-US" sz="2000" b="1" dirty="0"/>
                        <m:t>0</m:t>
                      </m:r>
                      <m:r>
                        <m:rPr>
                          <m:nor/>
                        </m:rPr>
                        <a:rPr lang="en-US" sz="2000" b="1" baseline="30000" dirty="0"/>
                        <m:t>o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27D4E-4D8C-4B39-85FB-BAF887F26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32" y="2607155"/>
                <a:ext cx="3178321" cy="1292790"/>
              </a:xfrm>
              <a:prstGeom prst="rect">
                <a:avLst/>
              </a:prstGeom>
              <a:blipFill>
                <a:blip r:embed="rId7"/>
                <a:stretch>
                  <a:fillRect l="-2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CDD752-31B3-462C-95C9-A245C6E1414D}"/>
                  </a:ext>
                </a:extLst>
              </p:cNvPr>
              <p:cNvSpPr txBox="1"/>
              <p:nvPr/>
            </p:nvSpPr>
            <p:spPr>
              <a:xfrm>
                <a:off x="3550032" y="4043446"/>
                <a:ext cx="3055490" cy="12927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A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tan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−5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sz="2000" dirty="0"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sz="2000" b="0" i="0" dirty="0" smtClean="0"/>
                      <m:t>9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  <m:r>
                      <m:rPr>
                        <m:nor/>
                      </m:rPr>
                      <a:rPr lang="en-US" sz="2000" baseline="30000" dirty="0"/>
                      <m:t>o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𝐀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m:rPr>
                          <m:nor/>
                        </m:rPr>
                        <a:rPr lang="en-US" sz="2000" b="1" dirty="0">
                          <a:sym typeface="Symbol" panose="05050102010706020507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sz="2000" b="1" i="0" dirty="0" smtClean="0"/>
                        <m:t>9</m:t>
                      </m:r>
                      <m:r>
                        <m:rPr>
                          <m:nor/>
                        </m:rPr>
                        <a:rPr lang="en-US" sz="2000" b="1" dirty="0"/>
                        <m:t>0</m:t>
                      </m:r>
                      <m:r>
                        <m:rPr>
                          <m:nor/>
                        </m:rPr>
                        <a:rPr lang="en-US" sz="2000" b="1" baseline="30000" dirty="0"/>
                        <m:t>o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CDD752-31B3-462C-95C9-A245C6E14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32" y="4043446"/>
                <a:ext cx="3055490" cy="1292790"/>
              </a:xfrm>
              <a:prstGeom prst="rect">
                <a:avLst/>
              </a:prstGeom>
              <a:blipFill>
                <a:blip r:embed="rId8"/>
                <a:stretch>
                  <a:fillRect l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314F46-BB3C-4507-AF2A-973220B3AF9A}"/>
                  </a:ext>
                </a:extLst>
              </p:cNvPr>
              <p:cNvSpPr txBox="1"/>
              <p:nvPr/>
            </p:nvSpPr>
            <p:spPr>
              <a:xfrm>
                <a:off x="3513178" y="5570551"/>
                <a:ext cx="2491844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𝐕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</m:t>
                      </m:r>
                      <m:r>
                        <m:rPr>
                          <m:nor/>
                        </m:rPr>
                        <a:rPr lang="en-US" sz="2000" b="1" i="0" dirty="0" smtClean="0"/>
                        <m:t>18</m:t>
                      </m:r>
                      <m:r>
                        <m:rPr>
                          <m:nor/>
                        </m:rPr>
                        <a:rPr lang="en-US" sz="2000" b="1" dirty="0"/>
                        <m:t>0</m:t>
                      </m:r>
                      <m:r>
                        <m:rPr>
                          <m:nor/>
                        </m:rPr>
                        <a:rPr lang="en-US" sz="2000" b="1" baseline="30000" dirty="0"/>
                        <m:t>o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E314F46-BB3C-4507-AF2A-973220B3A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178" y="5570551"/>
                <a:ext cx="2491844" cy="346249"/>
              </a:xfrm>
              <a:prstGeom prst="rect">
                <a:avLst/>
              </a:prstGeom>
              <a:blipFill>
                <a:blip r:embed="rId9"/>
                <a:stretch>
                  <a:fillRect l="-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B507C4F-1EA9-4E86-B240-CDBF2412454B}"/>
                  </a:ext>
                </a:extLst>
              </p:cNvPr>
              <p:cNvSpPr txBox="1"/>
              <p:nvPr/>
            </p:nvSpPr>
            <p:spPr>
              <a:xfrm>
                <a:off x="7916157" y="1593898"/>
                <a:ext cx="3588909" cy="73789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i="1" dirty="0"/>
                  <a:t>v</a:t>
                </a:r>
                <a:r>
                  <a:rPr lang="en-US" sz="2000" dirty="0"/>
                  <a:t>(</a:t>
                </a:r>
                <a:r>
                  <a:rPr lang="en-US" sz="2000" i="1" dirty="0"/>
                  <a:t>t</a:t>
                </a:r>
                <a:r>
                  <a:rPr lang="en-US" sz="2000" dirty="0"/>
                  <a:t>) =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Symbol" panose="05050102010706020507" pitchFamily="18" charset="2"/>
                  </a:rPr>
                  <a:t></a:t>
                </a:r>
                <a:r>
                  <a:rPr lang="en-US" sz="2000" dirty="0"/>
                  <a:t>50sin(</a:t>
                </a:r>
                <a:r>
                  <a:rPr lang="en-US" sz="2000" dirty="0">
                    <a:sym typeface="Symbol" panose="05050102010706020507" pitchFamily="18" charset="2"/>
                  </a:rPr>
                  <a:t>314</a:t>
                </a:r>
                <a:r>
                  <a:rPr lang="en-US" sz="2000" i="1" dirty="0">
                    <a:sym typeface="Symbol" panose="05050102010706020507" pitchFamily="18" charset="2"/>
                  </a:rPr>
                  <a:t>t </a:t>
                </a:r>
                <a:r>
                  <a:rPr lang="en-US" sz="2000" dirty="0">
                    <a:sym typeface="Symbol" panose="05050102010706020507" pitchFamily="18" charset="2"/>
                  </a:rPr>
                  <a:t> </a:t>
                </a:r>
                <a:r>
                  <a:rPr lang="en-US" sz="2000" dirty="0"/>
                  <a:t>60</a:t>
                </a:r>
                <a:r>
                  <a:rPr lang="en-US" sz="2000" baseline="30000" dirty="0"/>
                  <a:t>o</a:t>
                </a:r>
                <a:r>
                  <a:rPr lang="en-US" sz="2000" dirty="0"/>
                  <a:t>) V</a:t>
                </a:r>
              </a:p>
              <a:p>
                <a:pPr algn="just"/>
                <a:r>
                  <a:rPr lang="en-US" sz="2000" dirty="0"/>
                  <a:t>       = </a:t>
                </a:r>
                <a:r>
                  <a:rPr lang="en-US" sz="2000" b="1" dirty="0"/>
                  <a:t>70.7sin(</a:t>
                </a:r>
                <a:r>
                  <a:rPr lang="en-US" sz="2000" b="1" dirty="0">
                    <a:sym typeface="Symbol" panose="05050102010706020507" pitchFamily="18" charset="2"/>
                  </a:rPr>
                  <a:t>314</a:t>
                </a:r>
                <a:r>
                  <a:rPr lang="en-US" sz="2000" b="1" i="1" dirty="0">
                    <a:sym typeface="Symbol" panose="05050102010706020507" pitchFamily="18" charset="2"/>
                  </a:rPr>
                  <a:t>t </a:t>
                </a:r>
                <a:r>
                  <a:rPr lang="en-US" sz="2000" b="1" dirty="0">
                    <a:sym typeface="Symbol" panose="05050102010706020507" pitchFamily="18" charset="2"/>
                  </a:rPr>
                  <a:t> </a:t>
                </a:r>
                <a:r>
                  <a:rPr lang="en-US" sz="2000" b="1" dirty="0"/>
                  <a:t>60</a:t>
                </a:r>
                <a:r>
                  <a:rPr lang="en-US" sz="2000" b="1" baseline="30000" dirty="0"/>
                  <a:t>o</a:t>
                </a:r>
                <a:r>
                  <a:rPr lang="en-US" sz="2000" b="1" dirty="0"/>
                  <a:t>) V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B507C4F-1EA9-4E86-B240-CDBF2412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57" y="1593898"/>
                <a:ext cx="3588909" cy="737894"/>
              </a:xfrm>
              <a:prstGeom prst="rect">
                <a:avLst/>
              </a:prstGeom>
              <a:blipFill>
                <a:blip r:embed="rId10"/>
                <a:stretch>
                  <a:fillRect l="-1871" t="-820" b="-131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CFAA23A-E859-4D52-AE2B-2E50F9DA4598}"/>
                  </a:ext>
                </a:extLst>
              </p:cNvPr>
              <p:cNvSpPr txBox="1"/>
              <p:nvPr/>
            </p:nvSpPr>
            <p:spPr>
              <a:xfrm>
                <a:off x="7902509" y="2620599"/>
                <a:ext cx="3588909" cy="104567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i="1" dirty="0"/>
                  <a:t>e</a:t>
                </a:r>
                <a:r>
                  <a:rPr lang="en-US" sz="2000" dirty="0"/>
                  <a:t>(</a:t>
                </a:r>
                <a:r>
                  <a:rPr lang="en-US" sz="2000" i="1" dirty="0"/>
                  <a:t>t</a:t>
                </a:r>
                <a:r>
                  <a:rPr lang="en-US" sz="2000" dirty="0"/>
                  <a:t>) =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Symbol" panose="05050102010706020507" pitchFamily="18" charset="2"/>
                  </a:rPr>
                  <a:t>1</a:t>
                </a:r>
                <a:r>
                  <a:rPr lang="en-US" sz="2000" dirty="0"/>
                  <a:t>50sin(</a:t>
                </a:r>
                <a:r>
                  <a:rPr lang="en-US" sz="2000" dirty="0">
                    <a:sym typeface="Symbol" panose="05050102010706020507" pitchFamily="18" charset="2"/>
                  </a:rPr>
                  <a:t>314</a:t>
                </a:r>
                <a:r>
                  <a:rPr lang="en-US" sz="2000" i="1" dirty="0">
                    <a:sym typeface="Symbol" panose="05050102010706020507" pitchFamily="18" charset="2"/>
                  </a:rPr>
                  <a:t>t </a:t>
                </a:r>
                <a:r>
                  <a:rPr lang="en-US" sz="2000" dirty="0">
                    <a:sym typeface="Symbol" panose="05050102010706020507" pitchFamily="18" charset="2"/>
                  </a:rPr>
                  <a:t>+ </a:t>
                </a:r>
                <a:r>
                  <a:rPr lang="en-US" sz="2000" dirty="0"/>
                  <a:t>90</a:t>
                </a:r>
                <a:r>
                  <a:rPr lang="en-US" sz="2000" baseline="30000" dirty="0"/>
                  <a:t>o</a:t>
                </a:r>
                <a:r>
                  <a:rPr lang="en-US" sz="2000" dirty="0"/>
                  <a:t>) V</a:t>
                </a:r>
              </a:p>
              <a:p>
                <a:pPr algn="just"/>
                <a:r>
                  <a:rPr lang="en-US" sz="2000" dirty="0"/>
                  <a:t>       = </a:t>
                </a:r>
                <a:r>
                  <a:rPr lang="en-US" sz="2000" b="1" dirty="0"/>
                  <a:t>212.13sin(</a:t>
                </a:r>
                <a:r>
                  <a:rPr lang="en-US" sz="2000" b="1" dirty="0">
                    <a:sym typeface="Symbol" panose="05050102010706020507" pitchFamily="18" charset="2"/>
                  </a:rPr>
                  <a:t>314</a:t>
                </a:r>
                <a:r>
                  <a:rPr lang="en-US" sz="2000" b="1" i="1" dirty="0">
                    <a:sym typeface="Symbol" panose="05050102010706020507" pitchFamily="18" charset="2"/>
                  </a:rPr>
                  <a:t>t </a:t>
                </a:r>
                <a:r>
                  <a:rPr lang="en-US" sz="2000" b="1" dirty="0">
                    <a:sym typeface="Symbol" panose="05050102010706020507" pitchFamily="18" charset="2"/>
                  </a:rPr>
                  <a:t>+ </a:t>
                </a:r>
                <a:r>
                  <a:rPr lang="en-US" sz="2000" b="1" dirty="0"/>
                  <a:t>90</a:t>
                </a:r>
                <a:r>
                  <a:rPr lang="en-US" sz="2000" b="1" baseline="30000" dirty="0"/>
                  <a:t>o</a:t>
                </a:r>
                <a:r>
                  <a:rPr lang="en-US" sz="2000" b="1" dirty="0"/>
                  <a:t>) V</a:t>
                </a:r>
              </a:p>
              <a:p>
                <a:pPr algn="just"/>
                <a:r>
                  <a:rPr lang="en-US" sz="2000" dirty="0"/>
                  <a:t>       = </a:t>
                </a:r>
                <a:r>
                  <a:rPr lang="en-US" sz="2000" b="1" dirty="0"/>
                  <a:t>212.13cos</a:t>
                </a:r>
                <a:r>
                  <a:rPr lang="en-US" sz="2000" b="1" dirty="0">
                    <a:sym typeface="Symbol" panose="05050102010706020507" pitchFamily="18" charset="2"/>
                  </a:rPr>
                  <a:t>314</a:t>
                </a:r>
                <a:r>
                  <a:rPr lang="en-US" sz="2000" b="1" i="1" dirty="0">
                    <a:sym typeface="Symbol" panose="05050102010706020507" pitchFamily="18" charset="2"/>
                  </a:rPr>
                  <a:t>t </a:t>
                </a:r>
                <a:r>
                  <a:rPr lang="en-US" sz="2000" b="1" dirty="0"/>
                  <a:t>V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CFAA23A-E859-4D52-AE2B-2E50F9DA4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509" y="2620599"/>
                <a:ext cx="3588909" cy="1045671"/>
              </a:xfrm>
              <a:prstGeom prst="rect">
                <a:avLst/>
              </a:prstGeom>
              <a:blipFill>
                <a:blip r:embed="rId11"/>
                <a:stretch>
                  <a:fillRect l="-1698" t="-1170" r="-1188" b="-994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569A4F62-CE09-4A1D-B655-61A8ACE7FF80}"/>
              </a:ext>
            </a:extLst>
          </p:cNvPr>
          <p:cNvSpPr txBox="1"/>
          <p:nvPr/>
        </p:nvSpPr>
        <p:spPr>
          <a:xfrm>
            <a:off x="7902509" y="1174448"/>
            <a:ext cx="2688154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>
                <a:sym typeface="Symbol" panose="05050102010706020507" pitchFamily="18" charset="2"/>
              </a:rPr>
              <a:t></a:t>
            </a:r>
            <a:r>
              <a:rPr lang="en-US" sz="2000" dirty="0"/>
              <a:t> =2</a:t>
            </a:r>
            <a:r>
              <a:rPr lang="en-US" sz="2000" dirty="0">
                <a:sym typeface="Symbol" panose="05050102010706020507" pitchFamily="18" charset="2"/>
              </a:rPr>
              <a:t>50 = 314 rad/s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437211-106A-453F-BF0D-4B6D09572049}"/>
                  </a:ext>
                </a:extLst>
              </p:cNvPr>
              <p:cNvSpPr txBox="1"/>
              <p:nvPr/>
            </p:nvSpPr>
            <p:spPr>
              <a:xfrm>
                <a:off x="7904782" y="4069539"/>
                <a:ext cx="3588909" cy="104567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i="1" dirty="0"/>
                  <a:t>i</a:t>
                </a:r>
                <a:r>
                  <a:rPr lang="en-US" sz="2000" dirty="0"/>
                  <a:t>(</a:t>
                </a:r>
                <a:r>
                  <a:rPr lang="en-US" sz="2000" i="1" dirty="0"/>
                  <a:t>t</a:t>
                </a:r>
                <a:r>
                  <a:rPr lang="en-US" sz="2000" dirty="0"/>
                  <a:t>) =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Symbol" panose="05050102010706020507" pitchFamily="18" charset="2"/>
                  </a:rPr>
                  <a:t>5</a:t>
                </a:r>
                <a:r>
                  <a:rPr lang="en-US" sz="2000" dirty="0"/>
                  <a:t>sin(</a:t>
                </a:r>
                <a:r>
                  <a:rPr lang="en-US" sz="2000" dirty="0">
                    <a:sym typeface="Symbol" panose="05050102010706020507" pitchFamily="18" charset="2"/>
                  </a:rPr>
                  <a:t>314</a:t>
                </a:r>
                <a:r>
                  <a:rPr lang="en-US" sz="2000" i="1" dirty="0">
                    <a:sym typeface="Symbol" panose="05050102010706020507" pitchFamily="18" charset="2"/>
                  </a:rPr>
                  <a:t>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sz="2000" dirty="0"/>
                  <a:t>90</a:t>
                </a:r>
                <a:r>
                  <a:rPr lang="en-US" sz="2000" baseline="30000" dirty="0"/>
                  <a:t>o</a:t>
                </a:r>
                <a:r>
                  <a:rPr lang="en-US" sz="2000" dirty="0"/>
                  <a:t>) A</a:t>
                </a:r>
              </a:p>
              <a:p>
                <a:pPr algn="just"/>
                <a:r>
                  <a:rPr lang="en-US" sz="2000" dirty="0"/>
                  <a:t>       = </a:t>
                </a:r>
                <a:r>
                  <a:rPr lang="en-US" sz="2000" b="1" dirty="0"/>
                  <a:t>7.07sin(</a:t>
                </a:r>
                <a:r>
                  <a:rPr lang="en-US" sz="2000" b="1" dirty="0">
                    <a:sym typeface="Symbol" panose="05050102010706020507" pitchFamily="18" charset="2"/>
                  </a:rPr>
                  <a:t>314</a:t>
                </a:r>
                <a:r>
                  <a:rPr lang="en-US" sz="2000" b="1" i="1" dirty="0">
                    <a:sym typeface="Symbol" panose="05050102010706020507" pitchFamily="18" charset="2"/>
                  </a:rPr>
                  <a:t>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b="1" dirty="0">
                    <a:sym typeface="Symbol" panose="05050102010706020507" pitchFamily="18" charset="2"/>
                  </a:rPr>
                  <a:t> </a:t>
                </a:r>
                <a:r>
                  <a:rPr lang="en-US" sz="2000" b="1" dirty="0"/>
                  <a:t>90</a:t>
                </a:r>
                <a:r>
                  <a:rPr lang="en-US" sz="2000" b="1" baseline="30000" dirty="0"/>
                  <a:t>o</a:t>
                </a:r>
                <a:r>
                  <a:rPr lang="en-US" sz="2000" b="1" dirty="0"/>
                  <a:t>) A</a:t>
                </a:r>
              </a:p>
              <a:p>
                <a:pPr algn="just"/>
                <a:r>
                  <a:rPr lang="en-US" sz="2000" dirty="0"/>
                  <a:t>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000" b="1" dirty="0"/>
                  <a:t>7.07cos</a:t>
                </a:r>
                <a:r>
                  <a:rPr lang="en-US" sz="2000" b="1" dirty="0">
                    <a:sym typeface="Symbol" panose="05050102010706020507" pitchFamily="18" charset="2"/>
                  </a:rPr>
                  <a:t>314</a:t>
                </a:r>
                <a:r>
                  <a:rPr lang="en-US" sz="2000" b="1" i="1" dirty="0">
                    <a:sym typeface="Symbol" panose="05050102010706020507" pitchFamily="18" charset="2"/>
                  </a:rPr>
                  <a:t>t </a:t>
                </a:r>
                <a:r>
                  <a:rPr lang="en-US" sz="2000" b="1" dirty="0"/>
                  <a:t>A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C437211-106A-453F-BF0D-4B6D09572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782" y="4069539"/>
                <a:ext cx="3588909" cy="1045671"/>
              </a:xfrm>
              <a:prstGeom prst="rect">
                <a:avLst/>
              </a:prstGeom>
              <a:blipFill>
                <a:blip r:embed="rId12"/>
                <a:stretch>
                  <a:fillRect l="-1871" t="-1170" b="-994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128BEC3-0E0D-4F7A-9DFE-EAED7E9CBF30}"/>
                  </a:ext>
                </a:extLst>
              </p:cNvPr>
              <p:cNvSpPr txBox="1"/>
              <p:nvPr/>
            </p:nvSpPr>
            <p:spPr>
              <a:xfrm>
                <a:off x="7801011" y="5319657"/>
                <a:ext cx="3990655" cy="104567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i="1" dirty="0"/>
                  <a:t>v</a:t>
                </a:r>
                <a:r>
                  <a:rPr lang="en-US" sz="2000" dirty="0"/>
                  <a:t>(</a:t>
                </a:r>
                <a:r>
                  <a:rPr lang="en-US" sz="2000" i="1" dirty="0"/>
                  <a:t>t</a:t>
                </a:r>
                <a:r>
                  <a:rPr lang="en-US" sz="2000" dirty="0"/>
                  <a:t>) =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Symbol" panose="05050102010706020507" pitchFamily="18" charset="2"/>
                  </a:rPr>
                  <a:t>1</a:t>
                </a:r>
                <a:r>
                  <a:rPr lang="en-US" sz="2000" dirty="0"/>
                  <a:t>00sin(</a:t>
                </a:r>
                <a:r>
                  <a:rPr lang="en-US" sz="2000" dirty="0">
                    <a:sym typeface="Symbol" panose="05050102010706020507" pitchFamily="18" charset="2"/>
                  </a:rPr>
                  <a:t>314</a:t>
                </a:r>
                <a:r>
                  <a:rPr lang="en-US" sz="2000" i="1" dirty="0">
                    <a:sym typeface="Symbol" panose="05050102010706020507" pitchFamily="18" charset="2"/>
                  </a:rPr>
                  <a:t>t </a:t>
                </a:r>
                <a:r>
                  <a:rPr lang="en-US" sz="2000" dirty="0">
                    <a:sym typeface="Symbol" panose="05050102010706020507" pitchFamily="18" charset="2"/>
                  </a:rPr>
                  <a:t> </a:t>
                </a:r>
                <a:r>
                  <a:rPr lang="en-US" sz="2000" dirty="0"/>
                  <a:t>180</a:t>
                </a:r>
                <a:r>
                  <a:rPr lang="en-US" sz="2000" baseline="30000" dirty="0"/>
                  <a:t>o</a:t>
                </a:r>
                <a:r>
                  <a:rPr lang="en-US" sz="2000" dirty="0"/>
                  <a:t>) V</a:t>
                </a:r>
              </a:p>
              <a:p>
                <a:pPr algn="just"/>
                <a:r>
                  <a:rPr lang="en-US" sz="2000" dirty="0"/>
                  <a:t>       = </a:t>
                </a:r>
                <a:r>
                  <a:rPr lang="en-US" sz="2000" b="1" dirty="0"/>
                  <a:t>141.42sin(</a:t>
                </a:r>
                <a:r>
                  <a:rPr lang="en-US" sz="2000" b="1" dirty="0">
                    <a:sym typeface="Symbol" panose="05050102010706020507" pitchFamily="18" charset="2"/>
                  </a:rPr>
                  <a:t>314</a:t>
                </a:r>
                <a:r>
                  <a:rPr lang="en-US" sz="2000" b="1" i="1" dirty="0">
                    <a:sym typeface="Symbol" panose="05050102010706020507" pitchFamily="18" charset="2"/>
                  </a:rPr>
                  <a:t>t </a:t>
                </a:r>
                <a:r>
                  <a:rPr lang="en-US" sz="2000" b="1" dirty="0">
                    <a:sym typeface="Symbol" panose="05050102010706020507" pitchFamily="18" charset="2"/>
                  </a:rPr>
                  <a:t> </a:t>
                </a:r>
                <a:r>
                  <a:rPr lang="en-US" sz="2000" b="1" dirty="0"/>
                  <a:t>180</a:t>
                </a:r>
                <a:r>
                  <a:rPr lang="en-US" sz="2000" b="1" baseline="30000" dirty="0"/>
                  <a:t>o</a:t>
                </a:r>
                <a:r>
                  <a:rPr lang="en-US" sz="2000" b="1" dirty="0"/>
                  <a:t>) V</a:t>
                </a:r>
                <a:endParaRPr lang="en-US" sz="2000" dirty="0"/>
              </a:p>
              <a:p>
                <a:pPr algn="just"/>
                <a:r>
                  <a:rPr lang="en-US" sz="2000" dirty="0"/>
                  <a:t>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000" b="1" dirty="0"/>
                  <a:t>141.42sin</a:t>
                </a:r>
                <a:r>
                  <a:rPr lang="en-US" sz="2000" b="1" dirty="0">
                    <a:sym typeface="Symbol" panose="05050102010706020507" pitchFamily="18" charset="2"/>
                  </a:rPr>
                  <a:t>314</a:t>
                </a:r>
                <a:r>
                  <a:rPr lang="en-US" sz="2000" b="1" i="1" dirty="0">
                    <a:sym typeface="Symbol" panose="05050102010706020507" pitchFamily="18" charset="2"/>
                  </a:rPr>
                  <a:t>t</a:t>
                </a:r>
                <a:r>
                  <a:rPr lang="en-US" sz="2000" b="1" dirty="0"/>
                  <a:t> V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128BEC3-0E0D-4F7A-9DFE-EAED7E9CB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11" y="5319657"/>
                <a:ext cx="3990655" cy="1045671"/>
              </a:xfrm>
              <a:prstGeom prst="rect">
                <a:avLst/>
              </a:prstGeom>
              <a:blipFill>
                <a:blip r:embed="rId13"/>
                <a:stretch>
                  <a:fillRect l="-1682" t="-1170" b="-994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71E529-135A-46E6-9042-2E2D358EF79F}"/>
                  </a:ext>
                </a:extLst>
              </p:cNvPr>
              <p:cNvSpPr txBox="1"/>
              <p:nvPr/>
            </p:nvSpPr>
            <p:spPr>
              <a:xfrm>
                <a:off x="1031815" y="1563345"/>
                <a:ext cx="2169369" cy="923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RMS value: 50 V</a:t>
                </a:r>
              </a:p>
              <a:p>
                <a:pPr algn="just"/>
                <a:r>
                  <a:rPr lang="en-US" dirty="0"/>
                  <a:t>Phase Angle: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dirty="0" smtClean="0"/>
                      <m:t>60</m:t>
                    </m:r>
                    <m:r>
                      <m:rPr>
                        <m:nor/>
                      </m:rPr>
                      <a:rPr lang="en-US" baseline="30000" dirty="0" smtClean="0"/>
                      <m:t>o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Peak Value: 70.7 V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71E529-135A-46E6-9042-2E2D358EF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15" y="1563345"/>
                <a:ext cx="2169369" cy="923330"/>
              </a:xfrm>
              <a:prstGeom prst="rect">
                <a:avLst/>
              </a:prstGeom>
              <a:blipFill>
                <a:blip r:embed="rId14"/>
                <a:stretch>
                  <a:fillRect l="-2247" t="-3289" b="-9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79B6DA-A656-497E-865D-FFE8B7E0980C}"/>
                  </a:ext>
                </a:extLst>
              </p:cNvPr>
              <p:cNvSpPr txBox="1"/>
              <p:nvPr/>
            </p:nvSpPr>
            <p:spPr>
              <a:xfrm>
                <a:off x="1044492" y="2974581"/>
                <a:ext cx="2169369" cy="923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RMS value: 150 V</a:t>
                </a:r>
              </a:p>
              <a:p>
                <a:pPr algn="just"/>
                <a:r>
                  <a:rPr lang="en-US" dirty="0"/>
                  <a:t>Phase Angle: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ym typeface="Symbol" panose="05050102010706020507" pitchFamily="18" charset="2"/>
                      </a:rPr>
                      <m:t>9</m:t>
                    </m:r>
                    <m:r>
                      <m:rPr>
                        <m:nor/>
                      </m:rPr>
                      <a:rPr lang="en-US" dirty="0" smtClean="0"/>
                      <m:t>0</m:t>
                    </m:r>
                    <m:r>
                      <m:rPr>
                        <m:nor/>
                      </m:rPr>
                      <a:rPr lang="en-US" baseline="30000" dirty="0" smtClean="0"/>
                      <m:t>o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Peak Value: 212.13 V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79B6DA-A656-497E-865D-FFE8B7E09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92" y="2974581"/>
                <a:ext cx="2169369" cy="923330"/>
              </a:xfrm>
              <a:prstGeom prst="rect">
                <a:avLst/>
              </a:prstGeom>
              <a:blipFill>
                <a:blip r:embed="rId15"/>
                <a:stretch>
                  <a:fillRect l="-2247" t="-3974" r="-2528" b="-993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5CE788-E17A-4670-BC89-346D741A48B2}"/>
                  </a:ext>
                </a:extLst>
              </p:cNvPr>
              <p:cNvSpPr txBox="1"/>
              <p:nvPr/>
            </p:nvSpPr>
            <p:spPr>
              <a:xfrm>
                <a:off x="1011348" y="4384514"/>
                <a:ext cx="2169369" cy="923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RMS value: 5 A</a:t>
                </a:r>
              </a:p>
              <a:p>
                <a:pPr algn="just"/>
                <a:r>
                  <a:rPr lang="en-US" dirty="0"/>
                  <a:t>Phase Angle: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 panose="05050102010706020507" pitchFamily="18" charset="2"/>
                      </a:rPr>
                      <m:t>9</m:t>
                    </m:r>
                    <m:r>
                      <m:rPr>
                        <m:nor/>
                      </m:rPr>
                      <a:rPr lang="en-US" dirty="0" smtClean="0"/>
                      <m:t>0</m:t>
                    </m:r>
                    <m:r>
                      <m:rPr>
                        <m:nor/>
                      </m:rPr>
                      <a:rPr lang="en-US" baseline="30000" dirty="0" smtClean="0"/>
                      <m:t>o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Peak Value: 7.07 A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5CE788-E17A-4670-BC89-346D741A4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48" y="4384514"/>
                <a:ext cx="2169369" cy="923330"/>
              </a:xfrm>
              <a:prstGeom prst="rect">
                <a:avLst/>
              </a:prstGeom>
              <a:blipFill>
                <a:blip r:embed="rId16"/>
                <a:stretch>
                  <a:fillRect l="-2528" t="-3289" b="-9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A7D99CE-D3EC-485B-9437-31F6174830F9}"/>
              </a:ext>
            </a:extLst>
          </p:cNvPr>
          <p:cNvSpPr txBox="1"/>
          <p:nvPr/>
        </p:nvSpPr>
        <p:spPr>
          <a:xfrm>
            <a:off x="400334" y="5943176"/>
            <a:ext cx="6657691" cy="36933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RMS value: 100 V           Phase Angle: </a:t>
            </a:r>
            <a:r>
              <a:rPr lang="en-US" dirty="0">
                <a:sym typeface="Symbol" panose="05050102010706020507" pitchFamily="18" charset="2"/>
              </a:rPr>
              <a:t> </a:t>
            </a:r>
            <a:r>
              <a:rPr lang="en-US" dirty="0"/>
              <a:t>180</a:t>
            </a:r>
            <a:r>
              <a:rPr lang="en-US" baseline="30000" dirty="0"/>
              <a:t>o     </a:t>
            </a:r>
            <a:r>
              <a:rPr lang="en-US" dirty="0"/>
              <a:t>Peak Value: 141.42 V</a:t>
            </a:r>
          </a:p>
        </p:txBody>
      </p:sp>
    </p:spTree>
    <p:extLst>
      <p:ext uri="{BB962C8B-B14F-4D97-AF65-F5344CB8AC3E}">
        <p14:creationId xmlns:p14="http://schemas.microsoft.com/office/powerpoint/2010/main" val="18196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75" grpId="0"/>
      <p:bldP spid="78" grpId="0"/>
      <p:bldP spid="81" grpId="0"/>
      <p:bldP spid="82" grpId="0"/>
      <p:bldP spid="83" grpId="0"/>
      <p:bldP spid="26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9F99B-9FE3-435B-98DE-AA6FEC12801C}"/>
              </a:ext>
            </a:extLst>
          </p:cNvPr>
          <p:cNvSpPr txBox="1"/>
          <p:nvPr/>
        </p:nvSpPr>
        <p:spPr>
          <a:xfrm>
            <a:off x="294173" y="2077162"/>
            <a:ext cx="61385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Impedance</a:t>
            </a:r>
            <a:r>
              <a:rPr lang="en-US" sz="2000" b="1" dirty="0"/>
              <a:t>: </a:t>
            </a:r>
            <a:r>
              <a:rPr lang="en-US" sz="2000" dirty="0"/>
              <a:t>Impedance is the ratio of </a:t>
            </a:r>
            <a:r>
              <a:rPr lang="en-US" sz="2000" b="1" dirty="0"/>
              <a:t>voltage</a:t>
            </a:r>
            <a:r>
              <a:rPr lang="en-US" sz="2000" dirty="0"/>
              <a:t> to </a:t>
            </a:r>
            <a:r>
              <a:rPr lang="en-US" sz="2000" b="1" dirty="0"/>
              <a:t>current</a:t>
            </a:r>
            <a:r>
              <a:rPr lang="en-US" sz="2000" dirty="0"/>
              <a:t>.</a:t>
            </a:r>
          </a:p>
          <a:p>
            <a:pPr algn="just">
              <a:spcAft>
                <a:spcPts val="600"/>
              </a:spcAft>
            </a:pPr>
            <a:r>
              <a:rPr lang="en-US" sz="2000" b="1" dirty="0"/>
              <a:t>Impedance</a:t>
            </a:r>
            <a:r>
              <a:rPr lang="en-US" sz="2000" dirty="0"/>
              <a:t> opposes the flow of current.</a:t>
            </a:r>
          </a:p>
          <a:p>
            <a:pPr algn="just">
              <a:spcAft>
                <a:spcPts val="600"/>
              </a:spcAft>
            </a:pPr>
            <a:r>
              <a:rPr lang="en-US" sz="2000" b="1" dirty="0"/>
              <a:t>Impedance</a:t>
            </a:r>
            <a:r>
              <a:rPr lang="en-US" sz="2000" dirty="0"/>
              <a:t> represent by </a:t>
            </a:r>
            <a:r>
              <a:rPr lang="en-US" sz="2000" b="1" i="1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. Its unit is </a:t>
            </a:r>
            <a:r>
              <a:rPr lang="en-US" sz="2000" b="1" dirty="0">
                <a:solidFill>
                  <a:srgbClr val="FF0000"/>
                </a:solidFill>
              </a:rPr>
              <a:t>ohm</a:t>
            </a:r>
            <a:r>
              <a:rPr lang="en-US" sz="2000" dirty="0"/>
              <a:t> (</a:t>
            </a:r>
            <a:r>
              <a:rPr lang="en-US" sz="2000" dirty="0">
                <a:sym typeface="Symbol" panose="05050102010706020507" pitchFamily="18" charset="2"/>
              </a:rPr>
              <a:t></a:t>
            </a:r>
            <a:r>
              <a:rPr lang="en-US" sz="2000" dirty="0"/>
              <a:t>).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04201E-CB93-4BF7-B8A8-653CE724A151}"/>
              </a:ext>
            </a:extLst>
          </p:cNvPr>
          <p:cNvCxnSpPr/>
          <p:nvPr/>
        </p:nvCxnSpPr>
        <p:spPr>
          <a:xfrm>
            <a:off x="7311796" y="457198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6E40A6-F665-42C5-9F50-C68F2E796261}"/>
                  </a:ext>
                </a:extLst>
              </p:cNvPr>
              <p:cNvSpPr txBox="1"/>
              <p:nvPr/>
            </p:nvSpPr>
            <p:spPr>
              <a:xfrm>
                <a:off x="239244" y="3476492"/>
                <a:ext cx="7089207" cy="63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𝑟𝑚𝑠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6E40A6-F665-42C5-9F50-C68F2E7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4" y="3476492"/>
                <a:ext cx="7089207" cy="632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3C4349-A20D-46DC-958D-CFEFF3C827C5}"/>
                  </a:ext>
                </a:extLst>
              </p:cNvPr>
              <p:cNvSpPr txBox="1"/>
              <p:nvPr/>
            </p:nvSpPr>
            <p:spPr>
              <a:xfrm>
                <a:off x="294173" y="4145371"/>
                <a:ext cx="6481562" cy="103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/>
                  <a:t>Magnitude of Impedance</a:t>
                </a:r>
                <a:r>
                  <a:rPr lang="en-US" sz="2000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000" b="1" dirty="0"/>
                  <a:t>Angle of Impedance</a:t>
                </a:r>
                <a:r>
                  <a:rPr lang="en-US" sz="20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3C4349-A20D-46DC-958D-CFEFF3C82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73" y="4145371"/>
                <a:ext cx="6481562" cy="1031886"/>
              </a:xfrm>
              <a:prstGeom prst="rect">
                <a:avLst/>
              </a:prstGeom>
              <a:blipFill>
                <a:blip r:embed="rId4"/>
                <a:stretch>
                  <a:fillRect l="-940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0FA959B-0D95-4108-8B6A-DEB37F353B12}"/>
                  </a:ext>
                </a:extLst>
              </p:cNvPr>
              <p:cNvSpPr txBox="1"/>
              <p:nvPr/>
            </p:nvSpPr>
            <p:spPr>
              <a:xfrm>
                <a:off x="285663" y="5371345"/>
                <a:ext cx="655912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2000" b="1" dirty="0"/>
                  <a:t>Resistance</a:t>
                </a:r>
                <a:r>
                  <a:rPr lang="en-US" sz="2000" dirty="0"/>
                  <a:t> (Real Part of Impedance):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𝑍𝑐𝑜𝑠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</m:oMath>
                </a14:m>
                <a:endParaRPr lang="en-US" sz="2000" dirty="0"/>
              </a:p>
              <a:p>
                <a:pPr algn="just">
                  <a:spcAft>
                    <a:spcPts val="1200"/>
                  </a:spcAft>
                </a:pPr>
                <a:r>
                  <a:rPr lang="en-US" sz="2000" b="1" dirty="0"/>
                  <a:t>Reactance</a:t>
                </a:r>
                <a:r>
                  <a:rPr lang="en-US" sz="2000" dirty="0"/>
                  <a:t> (Imaginary Part of Impedance):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𝑍𝑠𝑖𝑛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0FA959B-0D95-4108-8B6A-DEB37F353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63" y="5371345"/>
                <a:ext cx="6559128" cy="861774"/>
              </a:xfrm>
              <a:prstGeom prst="rect">
                <a:avLst/>
              </a:prstGeom>
              <a:blipFill>
                <a:blip r:embed="rId5"/>
                <a:stretch>
                  <a:fillRect l="-1022" t="-3546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C049266E-2DCD-4F36-8AB5-67CFBD8AA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8075" y="3253584"/>
          <a:ext cx="4076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76640" imgH="685800" progId="Equation.3">
                  <p:embed/>
                </p:oleObj>
              </mc:Choice>
              <mc:Fallback>
                <p:oleObj name="Equation" r:id="rId6" imgW="4076640" imgH="685800" progId="Equation.3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C049266E-2DCD-4F36-8AB5-67CFBD8AA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3253584"/>
                        <a:ext cx="4076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0225AAE-0DE0-40D9-98C5-A261EEDC3F3C}"/>
              </a:ext>
            </a:extLst>
          </p:cNvPr>
          <p:cNvSpPr txBox="1"/>
          <p:nvPr/>
        </p:nvSpPr>
        <p:spPr>
          <a:xfrm>
            <a:off x="7380850" y="1512784"/>
            <a:ext cx="45851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property of inductor and capacitor to oppose the flow of current. The are two reactance in electrical circuit: (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reactance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reactance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EF2D136-F98B-49DF-BF6C-9777E6ED0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8075" y="4033965"/>
          <a:ext cx="41910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760" imgH="1015920" progId="Equation.3">
                  <p:embed/>
                </p:oleObj>
              </mc:Choice>
              <mc:Fallback>
                <p:oleObj name="Equation" r:id="rId8" imgW="4190760" imgH="101592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EF2D136-F98B-49DF-BF6C-9777E6ED0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4033965"/>
                        <a:ext cx="41910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70A3E45-BB97-40B5-A93F-BDC4381984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672" y="115714"/>
            <a:ext cx="3756696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A977FD6-BBAC-4552-BD96-4333DE36AF8B}"/>
              </a:ext>
            </a:extLst>
          </p:cNvPr>
          <p:cNvSpPr/>
          <p:nvPr/>
        </p:nvSpPr>
        <p:spPr>
          <a:xfrm>
            <a:off x="5020971" y="155657"/>
            <a:ext cx="2826887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cap="all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Impedance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13FA1-951A-4D98-A3D3-A32327E2735C}"/>
              </a:ext>
            </a:extLst>
          </p:cNvPr>
          <p:cNvSpPr txBox="1"/>
          <p:nvPr/>
        </p:nvSpPr>
        <p:spPr>
          <a:xfrm>
            <a:off x="7380849" y="5000624"/>
            <a:ext cx="4585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Impedance</a:t>
            </a:r>
            <a:r>
              <a:rPr lang="en-US" sz="2000" dirty="0"/>
              <a:t> (</a:t>
            </a:r>
            <a:r>
              <a:rPr lang="en-US" sz="2000" b="1" i="1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) is not a phasor quantity because for a circuit it is constant. That means impedance does not change with respect to time.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2CC51-1B09-4CA6-99BA-5911DBCE9F99}"/>
              </a:ext>
            </a:extLst>
          </p:cNvPr>
          <p:cNvSpPr txBox="1"/>
          <p:nvPr/>
        </p:nvSpPr>
        <p:spPr>
          <a:xfrm>
            <a:off x="7380849" y="947972"/>
            <a:ext cx="352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67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/>
      <p:bldP spid="57" grpId="0"/>
      <p:bldP spid="16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04201E-CB93-4BF7-B8A8-653CE724A151}"/>
              </a:ext>
            </a:extLst>
          </p:cNvPr>
          <p:cNvCxnSpPr/>
          <p:nvPr/>
        </p:nvCxnSpPr>
        <p:spPr>
          <a:xfrm>
            <a:off x="6986043" y="363069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2C60850-0E59-46EA-83F4-ACC877089813}"/>
              </a:ext>
            </a:extLst>
          </p:cNvPr>
          <p:cNvSpPr/>
          <p:nvPr/>
        </p:nvSpPr>
        <p:spPr>
          <a:xfrm>
            <a:off x="5623873" y="78999"/>
            <a:ext cx="2826887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cap="all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Admittance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2A0921-7DF7-425E-8104-674114904D51}"/>
              </a:ext>
            </a:extLst>
          </p:cNvPr>
          <p:cNvSpPr txBox="1"/>
          <p:nvPr/>
        </p:nvSpPr>
        <p:spPr>
          <a:xfrm>
            <a:off x="155943" y="2066078"/>
            <a:ext cx="6675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Admittance</a:t>
            </a:r>
            <a:r>
              <a:rPr lang="en-US" sz="2000" b="1" dirty="0"/>
              <a:t>: </a:t>
            </a:r>
            <a:r>
              <a:rPr lang="en-US" sz="2000" dirty="0"/>
              <a:t>Admittance is the ratio of </a:t>
            </a:r>
            <a:r>
              <a:rPr lang="en-US" sz="2000" b="1" dirty="0"/>
              <a:t>current</a:t>
            </a:r>
            <a:r>
              <a:rPr lang="en-US" sz="2000" dirty="0"/>
              <a:t> to </a:t>
            </a:r>
            <a:r>
              <a:rPr lang="en-US" sz="2000" b="1" dirty="0"/>
              <a:t>voltage</a:t>
            </a:r>
            <a:r>
              <a:rPr lang="en-US" sz="2000" dirty="0"/>
              <a:t>. </a:t>
            </a:r>
            <a:r>
              <a:rPr lang="en-US" sz="2000" b="1" i="1" dirty="0"/>
              <a:t>Admittance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FF0000"/>
                </a:solidFill>
              </a:rPr>
              <a:t>reciprocal of impedance</a:t>
            </a:r>
            <a:r>
              <a:rPr lang="en-US" sz="2000" dirty="0"/>
              <a:t>. </a:t>
            </a:r>
          </a:p>
          <a:p>
            <a:pPr algn="just"/>
            <a:r>
              <a:rPr lang="en-US" sz="2000" b="1" dirty="0">
                <a:ea typeface="Calibri" pitchFamily="34" charset="0"/>
                <a:cs typeface="Times New Roman" pitchFamily="18" charset="0"/>
              </a:rPr>
              <a:t>Admittance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-Roman"/>
              </a:rPr>
              <a:t> is a measure of how well an ac circuit will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-Italic"/>
              </a:rPr>
              <a:t>admit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-Roman"/>
              </a:rPr>
              <a:t>, or allow, current to flow in the circuit.</a:t>
            </a:r>
            <a:endParaRPr lang="en-US" sz="2000" dirty="0">
              <a:ea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ea typeface="Calibri" pitchFamily="34" charset="0"/>
                <a:cs typeface="Times New Roman" pitchFamily="18" charset="0"/>
              </a:rPr>
              <a:t>Admittance</a:t>
            </a:r>
            <a:r>
              <a:rPr lang="en-US" sz="2000" dirty="0"/>
              <a:t> represent by </a:t>
            </a:r>
            <a:r>
              <a:rPr lang="en-US" sz="2000" b="1" i="1" dirty="0">
                <a:solidFill>
                  <a:srgbClr val="FF0000"/>
                </a:solidFill>
              </a:rPr>
              <a:t>Y</a:t>
            </a:r>
            <a:r>
              <a:rPr lang="en-US" sz="2000" dirty="0"/>
              <a:t>. Its unit is </a:t>
            </a:r>
            <a:r>
              <a:rPr lang="en-US" sz="2000" b="1" dirty="0">
                <a:solidFill>
                  <a:srgbClr val="FF0000"/>
                </a:solidFill>
              </a:rPr>
              <a:t>Siemens</a:t>
            </a:r>
            <a:r>
              <a:rPr lang="en-US" sz="2000" dirty="0"/>
              <a:t> (</a:t>
            </a:r>
            <a:r>
              <a:rPr lang="en-US" sz="2000" dirty="0">
                <a:sym typeface="Symbol" panose="05050102010706020507" pitchFamily="18" charset="2"/>
              </a:rPr>
              <a:t>S</a:t>
            </a:r>
            <a:r>
              <a:rPr lang="en-US" sz="2000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1199E62-6922-44B1-B2DA-60095D000E70}"/>
                  </a:ext>
                </a:extLst>
              </p:cNvPr>
              <p:cNvSpPr txBox="1"/>
              <p:nvPr/>
            </p:nvSpPr>
            <p:spPr>
              <a:xfrm>
                <a:off x="209734" y="3869178"/>
                <a:ext cx="6520036" cy="11579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𝑟𝑚𝑠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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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 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algn="just"/>
                <a:r>
                  <a:rPr lang="en-US" sz="2400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1199E62-6922-44B1-B2DA-60095D00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4" y="3869178"/>
                <a:ext cx="6520036" cy="1157946"/>
              </a:xfrm>
              <a:prstGeom prst="rect">
                <a:avLst/>
              </a:prstGeom>
              <a:blipFill>
                <a:blip r:embed="rId3"/>
                <a:stretch>
                  <a:fillRect b="-1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7C707C-070A-40A7-B507-49E214BC3747}"/>
                  </a:ext>
                </a:extLst>
              </p:cNvPr>
              <p:cNvSpPr txBox="1"/>
              <p:nvPr/>
            </p:nvSpPr>
            <p:spPr>
              <a:xfrm>
                <a:off x="155943" y="5186273"/>
                <a:ext cx="6675163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/>
                  <a:t>Magnitude of Admittance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000" b="1" dirty="0"/>
                  <a:t>Angle of Admittance</a:t>
                </a:r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7C707C-070A-40A7-B507-49E214BC3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3" y="5186273"/>
                <a:ext cx="6675163" cy="1061060"/>
              </a:xfrm>
              <a:prstGeom prst="rect">
                <a:avLst/>
              </a:prstGeom>
              <a:blipFill>
                <a:blip r:embed="rId4"/>
                <a:stretch>
                  <a:fillRect l="-1005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8A74B60-50AE-4858-BB00-79494BBFCEA1}"/>
                  </a:ext>
                </a:extLst>
              </p:cNvPr>
              <p:cNvSpPr txBox="1"/>
              <p:nvPr/>
            </p:nvSpPr>
            <p:spPr>
              <a:xfrm>
                <a:off x="7134731" y="751405"/>
                <a:ext cx="4860985" cy="160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/>
                  <a:t>Conductance</a:t>
                </a:r>
                <a:r>
                  <a:rPr lang="en-US" sz="2000" dirty="0"/>
                  <a:t> (Real Part of admittance):</a:t>
                </a:r>
              </a:p>
              <a:p>
                <a:pPr algn="just"/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𝑌𝑐𝑜𝑠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    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2000" dirty="0"/>
              </a:p>
              <a:p>
                <a:pPr algn="just"/>
                <a:r>
                  <a:rPr lang="en-US" sz="2000" b="1" dirty="0"/>
                  <a:t>Susceptance</a:t>
                </a:r>
                <a:r>
                  <a:rPr lang="en-US" sz="2000" dirty="0"/>
                  <a:t> (Imaginary Part of admittance):</a:t>
                </a:r>
              </a:p>
              <a:p>
                <a:pPr algn="just"/>
                <a:r>
                  <a:rPr lang="en-US" sz="20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𝑌𝑠𝑖𝑛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      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8A74B60-50AE-4858-BB00-79494BBFC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731" y="751405"/>
                <a:ext cx="4860985" cy="1601272"/>
              </a:xfrm>
              <a:prstGeom prst="rect">
                <a:avLst/>
              </a:prstGeom>
              <a:blipFill>
                <a:blip r:embed="rId5"/>
                <a:stretch>
                  <a:fillRect l="-1253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185F57C-C09B-4D73-86CC-E272B2C88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43" y="126152"/>
            <a:ext cx="3774713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7D1D5F-FA27-4171-9316-BFDCC377FAD0}"/>
              </a:ext>
            </a:extLst>
          </p:cNvPr>
          <p:cNvSpPr txBox="1"/>
          <p:nvPr/>
        </p:nvSpPr>
        <p:spPr>
          <a:xfrm>
            <a:off x="7094696" y="2497494"/>
            <a:ext cx="48609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property of inductor and capacitor to help the flow of current. The are two susceptance in electrical circuit: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susceptance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susceptance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C8F475A-4287-45BD-A12F-59B996E1B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7323" y="4242904"/>
          <a:ext cx="4724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24280" imgH="1041120" progId="Equation.3">
                  <p:embed/>
                </p:oleObj>
              </mc:Choice>
              <mc:Fallback>
                <p:oleObj name="Equation" r:id="rId7" imgW="4724280" imgH="10411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C8F475A-4287-45BD-A12F-59B996E1B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323" y="4242904"/>
                        <a:ext cx="4724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F93AFDB-E756-4575-AECC-9E28432B0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6668" y="5312422"/>
          <a:ext cx="4546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46440" imgH="1041120" progId="Equation.3">
                  <p:embed/>
                </p:oleObj>
              </mc:Choice>
              <mc:Fallback>
                <p:oleObj name="Equation" r:id="rId9" imgW="4546440" imgH="104112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F93AFDB-E756-4575-AECC-9E28432B0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668" y="5312422"/>
                        <a:ext cx="4546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835E6C1-8635-4FC5-ACF0-7AA3E8A8811B}"/>
              </a:ext>
            </a:extLst>
          </p:cNvPr>
          <p:cNvSpPr txBox="1"/>
          <p:nvPr/>
        </p:nvSpPr>
        <p:spPr>
          <a:xfrm>
            <a:off x="4079343" y="900899"/>
            <a:ext cx="2561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Admittance</a:t>
            </a:r>
            <a:r>
              <a:rPr lang="en-US" sz="2000" dirty="0"/>
              <a:t> (</a:t>
            </a:r>
            <a:r>
              <a:rPr lang="en-US" sz="2000" b="1" i="1" dirty="0">
                <a:solidFill>
                  <a:srgbClr val="FF0000"/>
                </a:solidFill>
              </a:rPr>
              <a:t>Y</a:t>
            </a:r>
            <a:r>
              <a:rPr lang="en-US" sz="2000" dirty="0"/>
              <a:t>) is also not a phasor quantity.</a:t>
            </a:r>
          </a:p>
        </p:txBody>
      </p:sp>
    </p:spTree>
    <p:extLst>
      <p:ext uri="{BB962C8B-B14F-4D97-AF65-F5344CB8AC3E}">
        <p14:creationId xmlns:p14="http://schemas.microsoft.com/office/powerpoint/2010/main" val="1799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5" grpId="0"/>
      <p:bldP spid="58" grpId="0"/>
      <p:bldP spid="17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3FEFA7B-4CF6-4468-B03A-FDAA1B3B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35" y="111445"/>
            <a:ext cx="5829853" cy="395730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supply voltage and current of a circuit are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= 100sin314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V 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= 15cos(314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120</a:t>
            </a:r>
            <a:r>
              <a:rPr lang="en-US" sz="2000" b="0" i="0" baseline="30000" dirty="0">
                <a:solidFill>
                  <a:srgbClr val="242021"/>
                </a:solidFill>
                <a:effectLst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A.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Find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magnitude of impedance,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angle of impedance,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value of resistance, and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iv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value of reactance.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Find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magnitude of admittance,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angle of admittance,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value of conductance, and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iv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value of susceptance.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Write the impedance and admittance in both polar and cartesian or rectangular form.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ABB8B6-F604-4E14-AF5D-5E1AF5663224}"/>
              </a:ext>
            </a:extLst>
          </p:cNvPr>
          <p:cNvCxnSpPr/>
          <p:nvPr/>
        </p:nvCxnSpPr>
        <p:spPr>
          <a:xfrm>
            <a:off x="6033231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4">
            <a:extLst>
              <a:ext uri="{FF2B5EF4-FFF2-40B4-BE49-F238E27FC236}">
                <a16:creationId xmlns:a16="http://schemas.microsoft.com/office/drawing/2014/main" id="{FD666323-2965-4AD2-9DC6-010478EFA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05" y="4068747"/>
            <a:ext cx="5829853" cy="771814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000CC"/>
                </a:solidFill>
                <a:effectLst/>
              </a:rPr>
              <a:t>Solution</a:t>
            </a:r>
            <a:r>
              <a:rPr lang="en-US" sz="2000" b="1" i="0" dirty="0">
                <a:effectLst/>
              </a:rPr>
              <a:t>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Converting current from cosine to sine, we have: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= 15sin(314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30</a:t>
            </a:r>
            <a:r>
              <a:rPr lang="en-US" sz="2000" b="0" i="0" baseline="30000" dirty="0">
                <a:solidFill>
                  <a:srgbClr val="242021"/>
                </a:solidFill>
                <a:effectLst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A.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F4F107C-4217-49A4-9018-832A6243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53" y="4787883"/>
            <a:ext cx="5476574" cy="41690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i="0" dirty="0">
                <a:effectLst/>
              </a:rPr>
              <a:t>Now, </a:t>
            </a:r>
            <a:r>
              <a:rPr lang="en-US" sz="2000" i="1" dirty="0" err="1">
                <a:effectLst/>
              </a:rPr>
              <a:t>V</a:t>
            </a:r>
            <a:r>
              <a:rPr lang="en-US" sz="2000" i="1" baseline="-25000" dirty="0" err="1">
                <a:effectLst/>
              </a:rPr>
              <a:t>m</a:t>
            </a:r>
            <a:r>
              <a:rPr lang="en-US" sz="2000" i="0" dirty="0">
                <a:effectLst/>
              </a:rPr>
              <a:t> = 100 V, </a:t>
            </a:r>
            <a:r>
              <a:rPr lang="en-US" sz="2000" i="1" dirty="0" err="1">
                <a:effectLst/>
              </a:rPr>
              <a:t>I</a:t>
            </a:r>
            <a:r>
              <a:rPr lang="en-US" sz="2000" i="1" baseline="-25000" dirty="0" err="1">
                <a:effectLst/>
              </a:rPr>
              <a:t>m</a:t>
            </a:r>
            <a:r>
              <a:rPr lang="en-US" sz="2000" i="0" dirty="0">
                <a:effectLst/>
              </a:rPr>
              <a:t> = 15 A, </a:t>
            </a:r>
            <a:r>
              <a:rPr lang="en-US" sz="2000" i="1" dirty="0">
                <a:effectLst/>
                <a:sym typeface="Symbol" panose="05050102010706020507" pitchFamily="18" charset="2"/>
              </a:rPr>
              <a:t></a:t>
            </a:r>
            <a:r>
              <a:rPr lang="en-US" sz="2000" i="1" baseline="-25000" dirty="0">
                <a:effectLst/>
                <a:sym typeface="Symbol" panose="05050102010706020507" pitchFamily="18" charset="2"/>
              </a:rPr>
              <a:t>v</a:t>
            </a:r>
            <a:r>
              <a:rPr lang="en-US" sz="2000" i="0" dirty="0">
                <a:effectLst/>
                <a:sym typeface="Symbol" panose="05050102010706020507" pitchFamily="18" charset="2"/>
              </a:rPr>
              <a:t> </a:t>
            </a:r>
            <a:r>
              <a:rPr lang="en-US" sz="2000" i="0" dirty="0">
                <a:effectLst/>
              </a:rPr>
              <a:t>=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0</a:t>
            </a:r>
            <a:r>
              <a:rPr lang="en-US" sz="2000" b="0" i="0" baseline="30000" dirty="0">
                <a:solidFill>
                  <a:srgbClr val="242021"/>
                </a:solidFill>
                <a:effectLst/>
              </a:rPr>
              <a:t>o</a:t>
            </a:r>
            <a:r>
              <a:rPr lang="en-US" sz="2000" i="0" dirty="0">
                <a:effectLst/>
              </a:rPr>
              <a:t> and </a:t>
            </a:r>
            <a:r>
              <a:rPr lang="en-US" sz="2000" i="1" dirty="0">
                <a:effectLst/>
                <a:sym typeface="Symbol" panose="05050102010706020507" pitchFamily="18" charset="2"/>
              </a:rPr>
              <a:t></a:t>
            </a:r>
            <a:r>
              <a:rPr lang="en-US" sz="2000" i="1" baseline="-25000" dirty="0">
                <a:effectLst/>
                <a:sym typeface="Symbol" panose="05050102010706020507" pitchFamily="18" charset="2"/>
              </a:rPr>
              <a:t>i</a:t>
            </a:r>
            <a:r>
              <a:rPr lang="en-US" sz="2000" i="0" dirty="0">
                <a:effectLst/>
                <a:sym typeface="Symbol" panose="05050102010706020507" pitchFamily="18" charset="2"/>
              </a:rPr>
              <a:t> </a:t>
            </a:r>
            <a:r>
              <a:rPr lang="en-US" sz="2000" i="0" dirty="0">
                <a:effectLst/>
              </a:rPr>
              <a:t>= </a:t>
            </a:r>
            <a:r>
              <a:rPr lang="en-US" sz="2000" i="0" dirty="0">
                <a:effectLst/>
                <a:sym typeface="Symbol" panose="05050102010706020507" pitchFamily="18" charset="2"/>
              </a:rPr>
              <a:t></a:t>
            </a:r>
            <a:r>
              <a:rPr lang="en-US" sz="2000" i="0" dirty="0">
                <a:effectLst/>
              </a:rPr>
              <a:t>3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0</a:t>
            </a:r>
            <a:r>
              <a:rPr lang="en-US" sz="2000" b="0" i="0" baseline="30000" dirty="0">
                <a:solidFill>
                  <a:srgbClr val="242021"/>
                </a:solidFill>
                <a:effectLst/>
              </a:rPr>
              <a:t>o</a:t>
            </a:r>
            <a:endParaRPr lang="en-US" sz="2000" i="0" dirty="0">
              <a:effectLst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2CAF929-4928-4E72-A63B-E11C40D0D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756" y="5276850"/>
          <a:ext cx="3822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480" imgH="672840" progId="Equation.3">
                  <p:embed/>
                </p:oleObj>
              </mc:Choice>
              <mc:Fallback>
                <p:oleObj name="Equation" r:id="rId2" imgW="3822480" imgH="6728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2CAF929-4928-4E72-A63B-E11C40D0D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56" y="5276850"/>
                        <a:ext cx="3822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E25E5FC-98DF-413C-A078-A721D9D12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374" y="5937448"/>
          <a:ext cx="37084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360" imgH="330120" progId="Equation.3">
                  <p:embed/>
                </p:oleObj>
              </mc:Choice>
              <mc:Fallback>
                <p:oleObj name="Equation" r:id="rId4" imgW="3708360" imgH="33012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E25E5FC-98DF-413C-A078-A721D9D125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74" y="5937448"/>
                        <a:ext cx="37084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62E09C0-1D1E-4A21-88BC-6B0C21D63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0561" y="291064"/>
          <a:ext cx="46228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22760" imgH="317160" progId="Equation.3">
                  <p:embed/>
                </p:oleObj>
              </mc:Choice>
              <mc:Fallback>
                <p:oleObj name="Equation" r:id="rId6" imgW="4622760" imgH="31716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62E09C0-1D1E-4A21-88BC-6B0C21D63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561" y="291064"/>
                        <a:ext cx="46228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57DE698-D97E-4BED-9FA4-4E48C78A2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041" y="761585"/>
          <a:ext cx="45593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59040" imgH="317160" progId="Equation.3">
                  <p:embed/>
                </p:oleObj>
              </mc:Choice>
              <mc:Fallback>
                <p:oleObj name="Equation" r:id="rId8" imgW="4559040" imgH="31716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57DE698-D97E-4BED-9FA4-4E48C78A2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041" y="761585"/>
                        <a:ext cx="45593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8556166-7F61-47BD-85F6-9811E241C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4722" y="1825142"/>
          <a:ext cx="5321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21160" imgH="672840" progId="Equation.3">
                  <p:embed/>
                </p:oleObj>
              </mc:Choice>
              <mc:Fallback>
                <p:oleObj name="Equation" r:id="rId10" imgW="5321160" imgH="67284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8556166-7F61-47BD-85F6-9811E241C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722" y="1825142"/>
                        <a:ext cx="5321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60131BC-8A04-420C-9323-D0861A518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1796" y="2472842"/>
          <a:ext cx="4356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56000" imgH="368280" progId="Equation.3">
                  <p:embed/>
                </p:oleObj>
              </mc:Choice>
              <mc:Fallback>
                <p:oleObj name="Equation" r:id="rId12" imgW="4356000" imgH="36828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60131BC-8A04-420C-9323-D0861A518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796" y="2472842"/>
                        <a:ext cx="4356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7DB0586-B031-4ABF-A2DC-3B0E2868D7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6889" y="2943294"/>
          <a:ext cx="4914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14720" imgH="368280" progId="Equation.3">
                  <p:embed/>
                </p:oleObj>
              </mc:Choice>
              <mc:Fallback>
                <p:oleObj name="Equation" r:id="rId14" imgW="4914720" imgH="36828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7DB0586-B031-4ABF-A2DC-3B0E2868D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889" y="2943294"/>
                        <a:ext cx="49149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C8CE1D8-5606-4C00-8CB5-C12A6AB4D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6838" y="3427481"/>
          <a:ext cx="46228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22760" imgH="368280" progId="Equation.3">
                  <p:embed/>
                </p:oleObj>
              </mc:Choice>
              <mc:Fallback>
                <p:oleObj name="Equation" r:id="rId16" imgW="4622760" imgH="36828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FC8CE1D8-5606-4C00-8CB5-C12A6AB4D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3427481"/>
                        <a:ext cx="46228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86D9A34-09CB-4AEC-ADBA-F9C94949A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8770" y="3991171"/>
          <a:ext cx="49911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91040" imgH="2387520" progId="Equation.3">
                  <p:embed/>
                </p:oleObj>
              </mc:Choice>
              <mc:Fallback>
                <p:oleObj name="Equation" r:id="rId18" imgW="4991040" imgH="238752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86D9A34-09CB-4AEC-ADBA-F9C94949A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770" y="3991171"/>
                        <a:ext cx="49911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2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3FEFA7B-4CF6-4468-B03A-FDAA1B3B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01" y="193333"/>
            <a:ext cx="11340423" cy="218758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supply voltage and current of a circuit are 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200V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90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10A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30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Find the impedance and admittance in both polar and cartesian or rectangular form.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Find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magnitude of impedance,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angle of impedance,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value of resistance, and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iv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value of reactance.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Find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magnitude of admittance,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angle of admittance,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iii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value of conductance, and (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iv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the value of susceptance.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D666323-2965-4AD2-9DC6-010478EFA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25" y="2553864"/>
            <a:ext cx="1355146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000CC"/>
                </a:solidFill>
                <a:effectLst/>
              </a:rPr>
              <a:t>Solution</a:t>
            </a:r>
            <a:r>
              <a:rPr lang="en-US" sz="2000" b="1" i="0" dirty="0">
                <a:effectLst/>
              </a:rPr>
              <a:t>:</a:t>
            </a:r>
            <a:endParaRPr lang="en-US" sz="2000" b="0" i="0" dirty="0">
              <a:solidFill>
                <a:srgbClr val="242021"/>
              </a:solidFill>
              <a:effectLst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86D9A34-09CB-4AEC-ADBA-F9C94949A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180" y="3047634"/>
          <a:ext cx="8293101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92960" imgH="1295280" progId="Equation.3">
                  <p:embed/>
                </p:oleObj>
              </mc:Choice>
              <mc:Fallback>
                <p:oleObj name="Equation" r:id="rId2" imgW="8292960" imgH="129528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86D9A34-09CB-4AEC-ADBA-F9C94949A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180" y="3047634"/>
                        <a:ext cx="8293101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7D0D1E25-BB4F-4185-B74D-231CA09F9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180" y="4755202"/>
          <a:ext cx="7747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6840" imgH="317160" progId="Equation.3">
                  <p:embed/>
                </p:oleObj>
              </mc:Choice>
              <mc:Fallback>
                <p:oleObj name="Equation" r:id="rId4" imgW="7746840" imgH="31716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7D0D1E25-BB4F-4185-B74D-231CA09F9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180" y="4755202"/>
                        <a:ext cx="7747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C528D2D-0840-41EA-9A4D-11B1B29F1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30" y="5580348"/>
          <a:ext cx="7810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10200" imgH="368280" progId="Equation.3">
                  <p:embed/>
                </p:oleObj>
              </mc:Choice>
              <mc:Fallback>
                <p:oleObj name="Equation" r:id="rId6" imgW="7810200" imgH="36828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C528D2D-0840-41EA-9A4D-11B1B29F1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30" y="5580348"/>
                        <a:ext cx="78105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19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3FEFA7B-4CF6-4468-B03A-FDAA1B3B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35" y="270469"/>
            <a:ext cx="5829853" cy="112575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supply voltage and impedance of a circuit are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= 282.84cos314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V and 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20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60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0" dirty="0">
                <a:solidFill>
                  <a:srgbClr val="242021"/>
                </a:solidFill>
                <a:effectLst/>
              </a:rPr>
              <a:t>Find the current </a:t>
            </a:r>
            <a:r>
              <a:rPr lang="en-US" sz="2000" b="0" i="1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ABB8B6-F604-4E14-AF5D-5E1AF5663224}"/>
              </a:ext>
            </a:extLst>
          </p:cNvPr>
          <p:cNvCxnSpPr/>
          <p:nvPr/>
        </p:nvCxnSpPr>
        <p:spPr>
          <a:xfrm>
            <a:off x="6033231" y="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4">
            <a:extLst>
              <a:ext uri="{FF2B5EF4-FFF2-40B4-BE49-F238E27FC236}">
                <a16:creationId xmlns:a16="http://schemas.microsoft.com/office/drawing/2014/main" id="{FD666323-2965-4AD2-9DC6-010478EFA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3" y="1589853"/>
            <a:ext cx="5829853" cy="771814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000CC"/>
                </a:solidFill>
                <a:effectLst/>
              </a:rPr>
              <a:t>Solution</a:t>
            </a:r>
            <a:r>
              <a:rPr lang="en-US" sz="2000" b="1" i="0" dirty="0">
                <a:effectLst/>
              </a:rPr>
              <a:t>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Converting voltage from cosine to sine, we have: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= 282.84sin(314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+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90</a:t>
            </a:r>
            <a:r>
              <a:rPr lang="en-US" sz="2000" b="0" i="0" baseline="30000" dirty="0">
                <a:solidFill>
                  <a:srgbClr val="242021"/>
                </a:solidFill>
                <a:effectLst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V.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F4F107C-4217-49A4-9018-832A6243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82" y="2439894"/>
            <a:ext cx="5715758" cy="41690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i="0" dirty="0">
                <a:effectLst/>
              </a:rPr>
              <a:t>Now, </a:t>
            </a:r>
            <a:r>
              <a:rPr lang="en-US" sz="2000" i="1" dirty="0" err="1">
                <a:effectLst/>
              </a:rPr>
              <a:t>V</a:t>
            </a:r>
            <a:r>
              <a:rPr lang="en-US" sz="2000" i="1" baseline="-25000" dirty="0" err="1">
                <a:effectLst/>
              </a:rPr>
              <a:t>m</a:t>
            </a:r>
            <a:r>
              <a:rPr lang="en-US" sz="2000" i="0" dirty="0">
                <a:effectLst/>
              </a:rPr>
              <a:t> = 282.84 V, </a:t>
            </a:r>
            <a:r>
              <a:rPr lang="en-US" sz="2000" i="1" dirty="0">
                <a:effectLst/>
                <a:sym typeface="Symbol" panose="05050102010706020507" pitchFamily="18" charset="2"/>
              </a:rPr>
              <a:t></a:t>
            </a:r>
            <a:r>
              <a:rPr lang="en-US" sz="2000" i="1" baseline="-25000" dirty="0">
                <a:effectLst/>
                <a:sym typeface="Symbol" panose="05050102010706020507" pitchFamily="18" charset="2"/>
              </a:rPr>
              <a:t>v</a:t>
            </a:r>
            <a:r>
              <a:rPr lang="en-US" sz="2000" i="0" dirty="0">
                <a:effectLst/>
                <a:sym typeface="Symbol" panose="05050102010706020507" pitchFamily="18" charset="2"/>
              </a:rPr>
              <a:t> </a:t>
            </a:r>
            <a:r>
              <a:rPr lang="en-US" sz="2000" i="0" dirty="0">
                <a:effectLst/>
              </a:rPr>
              <a:t>= 9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0</a:t>
            </a:r>
            <a:r>
              <a:rPr lang="en-US" sz="2000" b="0" i="0" baseline="30000" dirty="0">
                <a:solidFill>
                  <a:srgbClr val="242021"/>
                </a:solidFill>
                <a:effectLst/>
              </a:rPr>
              <a:t>o</a:t>
            </a:r>
            <a:r>
              <a:rPr lang="en-US" sz="2000" i="0" dirty="0">
                <a:effectLst/>
              </a:rPr>
              <a:t> and </a:t>
            </a:r>
            <a:r>
              <a:rPr lang="en-US" sz="2000" i="1" dirty="0"/>
              <a:t>Z</a:t>
            </a:r>
            <a:r>
              <a:rPr lang="en-US" sz="2000" dirty="0"/>
              <a:t> = 20 </a:t>
            </a:r>
            <a:r>
              <a:rPr lang="en-US" sz="2000" dirty="0">
                <a:sym typeface="Symbol" panose="05050102010706020507" pitchFamily="18" charset="2"/>
              </a:rPr>
              <a:t></a:t>
            </a:r>
            <a:r>
              <a:rPr lang="en-US" sz="2000" dirty="0"/>
              <a:t>, </a:t>
            </a:r>
            <a:r>
              <a:rPr lang="en-US" sz="2000" i="1" dirty="0">
                <a:sym typeface="Symbol" panose="05050102010706020507" pitchFamily="18" charset="2"/>
              </a:rPr>
              <a:t></a:t>
            </a:r>
            <a:r>
              <a:rPr lang="en-US" sz="2000" i="1" baseline="-25000" dirty="0">
                <a:sym typeface="Symbol" panose="05050102010706020507" pitchFamily="18" charset="2"/>
              </a:rPr>
              <a:t>z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/>
              <a:t>= 6</a:t>
            </a:r>
            <a:r>
              <a:rPr lang="en-US" sz="2000" dirty="0">
                <a:solidFill>
                  <a:srgbClr val="242021"/>
                </a:solidFill>
              </a:rPr>
              <a:t>0</a:t>
            </a:r>
            <a:r>
              <a:rPr lang="en-US" sz="2000" baseline="30000" dirty="0">
                <a:solidFill>
                  <a:srgbClr val="242021"/>
                </a:solidFill>
              </a:rPr>
              <a:t>o</a:t>
            </a:r>
            <a:endParaRPr lang="en-US" sz="2000" i="0" dirty="0">
              <a:effectLst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2CAF929-4928-4E72-A63B-E11C40D0D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1884" y="3037648"/>
          <a:ext cx="26162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672840" progId="Equation.3">
                  <p:embed/>
                </p:oleObj>
              </mc:Choice>
              <mc:Fallback>
                <p:oleObj name="Equation" r:id="rId2" imgW="2616120" imgH="6728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2CAF929-4928-4E72-A63B-E11C40D0D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884" y="3037648"/>
                        <a:ext cx="26162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>
            <a:extLst>
              <a:ext uri="{FF2B5EF4-FFF2-40B4-BE49-F238E27FC236}">
                <a16:creationId xmlns:a16="http://schemas.microsoft.com/office/drawing/2014/main" id="{02A463EF-77B2-43DB-A47B-8AE495B3B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91" y="3104359"/>
            <a:ext cx="2021178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i="0" dirty="0">
                <a:effectLst/>
              </a:rPr>
              <a:t>We know that: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AE907BD-8520-4577-A2BC-1AEA6436D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902" y="3963069"/>
          <a:ext cx="3098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609480" progId="Equation.3">
                  <p:embed/>
                </p:oleObj>
              </mc:Choice>
              <mc:Fallback>
                <p:oleObj name="Equation" r:id="rId4" imgW="3098520" imgH="60948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7AE907BD-8520-4577-A2BC-1AEA6436D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902" y="3963069"/>
                        <a:ext cx="3098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6C71E6C-0A14-489A-9FD4-4A33ADBC0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902" y="4712202"/>
          <a:ext cx="30099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600" imgH="330120" progId="Equation.3">
                  <p:embed/>
                </p:oleObj>
              </mc:Choice>
              <mc:Fallback>
                <p:oleObj name="Equation" r:id="rId6" imgW="3009600" imgH="33012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96C71E6C-0A14-489A-9FD4-4A33ADBC0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902" y="4712202"/>
                        <a:ext cx="30099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>
            <a:extLst>
              <a:ext uri="{FF2B5EF4-FFF2-40B4-BE49-F238E27FC236}">
                <a16:creationId xmlns:a16="http://schemas.microsoft.com/office/drawing/2014/main" id="{406BB889-A423-4852-A04E-439443874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91" y="5301132"/>
            <a:ext cx="1061021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i="0" dirty="0">
                <a:effectLst/>
              </a:rPr>
              <a:t>Thus,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7E410761-55BF-4BB3-9D58-F5105B84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130" y="5301132"/>
            <a:ext cx="3363508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= 14.142sin(314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+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 30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A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47DF56A4-6C49-4F96-8DA5-60230824B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579" y="270468"/>
            <a:ext cx="5829853" cy="112575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The supply current and impedance of a circuit are </a:t>
            </a:r>
            <a:r>
              <a:rPr lang="en-US" sz="2000" b="0" i="1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= 15sin377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V and 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Z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= 17.32 +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j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10 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0" dirty="0">
                <a:solidFill>
                  <a:srgbClr val="242021"/>
                </a:solidFill>
                <a:effectLst/>
              </a:rPr>
              <a:t>Find the voltage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).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62677D1F-194A-4A98-86B9-35033F89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89853"/>
            <a:ext cx="5829853" cy="771814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000CC"/>
                </a:solidFill>
                <a:effectLst/>
              </a:rPr>
              <a:t>Solution</a:t>
            </a:r>
            <a:r>
              <a:rPr lang="en-US" sz="2000" b="1" i="0" dirty="0">
                <a:effectLst/>
              </a:rPr>
              <a:t>: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Converting impedance from Cartesian to Polar form: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53AEB991-913E-482E-8753-1D8EAC7A9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6023" y="2507060"/>
          <a:ext cx="3136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36680" imgH="291960" progId="Equation.3">
                  <p:embed/>
                </p:oleObj>
              </mc:Choice>
              <mc:Fallback>
                <p:oleObj name="Equation" r:id="rId8" imgW="3136680" imgH="29196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53AEB991-913E-482E-8753-1D8EAC7A9E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023" y="2507060"/>
                        <a:ext cx="3136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">
            <a:extLst>
              <a:ext uri="{FF2B5EF4-FFF2-40B4-BE49-F238E27FC236}">
                <a16:creationId xmlns:a16="http://schemas.microsoft.com/office/drawing/2014/main" id="{F8BC5902-2262-438F-BC3F-62B05297A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231" y="2811057"/>
            <a:ext cx="5715758" cy="41690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i="0" dirty="0">
                <a:effectLst/>
              </a:rPr>
              <a:t>Now, </a:t>
            </a:r>
            <a:r>
              <a:rPr lang="en-US" sz="2000" i="1" dirty="0" err="1">
                <a:effectLst/>
              </a:rPr>
              <a:t>I</a:t>
            </a:r>
            <a:r>
              <a:rPr lang="en-US" sz="2000" i="1" baseline="-25000" dirty="0" err="1">
                <a:effectLst/>
              </a:rPr>
              <a:t>m</a:t>
            </a:r>
            <a:r>
              <a:rPr lang="en-US" sz="2000" i="0" dirty="0">
                <a:effectLst/>
              </a:rPr>
              <a:t> = 15 V, </a:t>
            </a:r>
            <a:r>
              <a:rPr lang="en-US" sz="2000" i="1" dirty="0">
                <a:effectLst/>
                <a:sym typeface="Symbol" panose="05050102010706020507" pitchFamily="18" charset="2"/>
              </a:rPr>
              <a:t></a:t>
            </a:r>
            <a:r>
              <a:rPr lang="en-US" sz="2000" i="1" baseline="-25000" dirty="0" err="1">
                <a:effectLst/>
                <a:sym typeface="Symbol" panose="05050102010706020507" pitchFamily="18" charset="2"/>
              </a:rPr>
              <a:t>i</a:t>
            </a:r>
            <a:r>
              <a:rPr lang="en-US" sz="2000" i="0" dirty="0">
                <a:effectLst/>
                <a:sym typeface="Symbol" panose="05050102010706020507" pitchFamily="18" charset="2"/>
              </a:rPr>
              <a:t> </a:t>
            </a:r>
            <a:r>
              <a:rPr lang="en-US" sz="2000" i="0" dirty="0">
                <a:effectLst/>
              </a:rPr>
              <a:t>=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0</a:t>
            </a:r>
            <a:r>
              <a:rPr lang="en-US" sz="2000" b="0" i="0" baseline="30000" dirty="0">
                <a:solidFill>
                  <a:srgbClr val="242021"/>
                </a:solidFill>
                <a:effectLst/>
              </a:rPr>
              <a:t>o</a:t>
            </a:r>
            <a:r>
              <a:rPr lang="en-US" sz="2000" i="0" dirty="0">
                <a:effectLst/>
              </a:rPr>
              <a:t> and </a:t>
            </a:r>
            <a:r>
              <a:rPr lang="en-US" sz="2000" i="1" dirty="0"/>
              <a:t>Z</a:t>
            </a:r>
            <a:r>
              <a:rPr lang="en-US" sz="2000" dirty="0"/>
              <a:t> = 20 </a:t>
            </a:r>
            <a:r>
              <a:rPr lang="en-US" sz="2000" dirty="0">
                <a:sym typeface="Symbol" panose="05050102010706020507" pitchFamily="18" charset="2"/>
              </a:rPr>
              <a:t></a:t>
            </a:r>
            <a:r>
              <a:rPr lang="en-US" sz="2000" dirty="0"/>
              <a:t>, </a:t>
            </a:r>
            <a:r>
              <a:rPr lang="en-US" sz="2000" i="1" dirty="0">
                <a:sym typeface="Symbol" panose="05050102010706020507" pitchFamily="18" charset="2"/>
              </a:rPr>
              <a:t></a:t>
            </a:r>
            <a:r>
              <a:rPr lang="en-US" sz="2000" i="1" baseline="-25000" dirty="0">
                <a:sym typeface="Symbol" panose="05050102010706020507" pitchFamily="18" charset="2"/>
              </a:rPr>
              <a:t>z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/>
              <a:t>= 3</a:t>
            </a:r>
            <a:r>
              <a:rPr lang="en-US" sz="2000" dirty="0">
                <a:solidFill>
                  <a:srgbClr val="242021"/>
                </a:solidFill>
              </a:rPr>
              <a:t>0</a:t>
            </a:r>
            <a:r>
              <a:rPr lang="en-US" sz="2000" baseline="30000" dirty="0">
                <a:solidFill>
                  <a:srgbClr val="242021"/>
                </a:solidFill>
              </a:rPr>
              <a:t>o</a:t>
            </a:r>
            <a:endParaRPr lang="en-US" sz="2000" i="0" dirty="0">
              <a:effectLst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60DC50B8-3A06-4DB8-B997-B1A41BBD2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0596" y="3379231"/>
          <a:ext cx="26162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16120" imgH="672840" progId="Equation.3">
                  <p:embed/>
                </p:oleObj>
              </mc:Choice>
              <mc:Fallback>
                <p:oleObj name="Equation" r:id="rId10" imgW="2616120" imgH="67284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60DC50B8-3A06-4DB8-B997-B1A41BBD20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596" y="3379231"/>
                        <a:ext cx="26162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4">
            <a:extLst>
              <a:ext uri="{FF2B5EF4-FFF2-40B4-BE49-F238E27FC236}">
                <a16:creationId xmlns:a16="http://schemas.microsoft.com/office/drawing/2014/main" id="{025D27C7-6B83-469B-95C8-E6B4AAC36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403" y="3445942"/>
            <a:ext cx="2021178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i="0" dirty="0">
                <a:effectLst/>
              </a:rPr>
              <a:t>We know that: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22F223ED-186E-483B-A6DA-43D5D8B12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7823" y="4224982"/>
          <a:ext cx="287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69920" imgH="330120" progId="Equation.3">
                  <p:embed/>
                </p:oleObj>
              </mc:Choice>
              <mc:Fallback>
                <p:oleObj name="Equation" r:id="rId11" imgW="2869920" imgH="33012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22F223ED-186E-483B-A6DA-43D5D8B12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823" y="4224982"/>
                        <a:ext cx="2870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4A15F24A-34D7-4B90-B5F4-8EB317162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4738688"/>
          <a:ext cx="28956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95480" imgH="330120" progId="Equation.3">
                  <p:embed/>
                </p:oleObj>
              </mc:Choice>
              <mc:Fallback>
                <p:oleObj name="Equation" r:id="rId13" imgW="2895480" imgH="33012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4A15F24A-34D7-4B90-B5F4-8EB317162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738688"/>
                        <a:ext cx="28956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">
            <a:extLst>
              <a:ext uri="{FF2B5EF4-FFF2-40B4-BE49-F238E27FC236}">
                <a16:creationId xmlns:a16="http://schemas.microsoft.com/office/drawing/2014/main" id="{2FA94A4A-10B6-49E8-8264-88D0CBBFF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571" y="5431847"/>
            <a:ext cx="1061021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i="0" dirty="0">
                <a:effectLst/>
              </a:rPr>
              <a:t>Thus,</a:t>
            </a:r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5A431C5A-E7EC-4123-8011-B2FB24B27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010" y="5431847"/>
            <a:ext cx="3363508" cy="41787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= 300sin(377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t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+</a:t>
            </a:r>
            <a:r>
              <a:rPr lang="en-US" sz="20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 30</a:t>
            </a:r>
            <a:r>
              <a:rPr lang="en-US" sz="2000" b="0" i="0" baseline="3000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o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V</a:t>
            </a:r>
          </a:p>
        </p:txBody>
      </p:sp>
    </p:spTree>
    <p:extLst>
      <p:ext uri="{BB962C8B-B14F-4D97-AF65-F5344CB8AC3E}">
        <p14:creationId xmlns:p14="http://schemas.microsoft.com/office/powerpoint/2010/main" val="35453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23" grpId="0"/>
      <p:bldP spid="24" grpId="0"/>
      <p:bldP spid="26" grpId="0"/>
      <p:bldP spid="28" grpId="0"/>
      <p:bldP spid="30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2B1D5F-F59D-4412-839C-F558D8A32C82}"/>
              </a:ext>
            </a:extLst>
          </p:cNvPr>
          <p:cNvSpPr/>
          <p:nvPr/>
        </p:nvSpPr>
        <p:spPr>
          <a:xfrm>
            <a:off x="627285" y="600632"/>
            <a:ext cx="4524992" cy="40011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Voltage</a:t>
            </a:r>
            <a:r>
              <a:rPr lang="en-US" sz="20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Source Given in Different Ways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C3908052-BF7B-427D-8393-DE18E9EE1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247993"/>
              </p:ext>
            </p:extLst>
          </p:nvPr>
        </p:nvGraphicFramePr>
        <p:xfrm>
          <a:off x="1773867" y="1991097"/>
          <a:ext cx="2847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304560" progId="Equation.3">
                  <p:embed/>
                </p:oleObj>
              </mc:Choice>
              <mc:Fallback>
                <p:oleObj name="Equation" r:id="rId2" imgW="2857320" imgH="30456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867" y="1991097"/>
                        <a:ext cx="28479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676E402A-5937-4DFF-BE7E-1139BDDCA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407755"/>
              </p:ext>
            </p:extLst>
          </p:nvPr>
        </p:nvGraphicFramePr>
        <p:xfrm>
          <a:off x="1821291" y="2917849"/>
          <a:ext cx="25320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545760" progId="Equation.3">
                  <p:embed/>
                </p:oleObj>
              </mc:Choice>
              <mc:Fallback>
                <p:oleObj name="Equation" r:id="rId4" imgW="2539800" imgH="54576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291" y="2917849"/>
                        <a:ext cx="25320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889788E8-192F-4149-B288-822675A1A8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186036"/>
              </p:ext>
            </p:extLst>
          </p:nvPr>
        </p:nvGraphicFramePr>
        <p:xfrm>
          <a:off x="1821291" y="2320175"/>
          <a:ext cx="21907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080" imgH="545760" progId="Equation.3">
                  <p:embed/>
                </p:oleObj>
              </mc:Choice>
              <mc:Fallback>
                <p:oleObj name="Equation" r:id="rId6" imgW="2197080" imgH="54576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291" y="2320175"/>
                        <a:ext cx="21907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66B63F9B-1ABC-4251-A0DD-543EA4F10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107388"/>
              </p:ext>
            </p:extLst>
          </p:nvPr>
        </p:nvGraphicFramePr>
        <p:xfrm>
          <a:off x="1849814" y="3664476"/>
          <a:ext cx="7223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291960" progId="Equation.3">
                  <p:embed/>
                </p:oleObj>
              </mc:Choice>
              <mc:Fallback>
                <p:oleObj name="Equation" r:id="rId8" imgW="723600" imgH="291960" progId="Equation.3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814" y="3664476"/>
                        <a:ext cx="7223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14D6E3B7-B3A5-4A30-A112-4BA7C560B6E5}"/>
              </a:ext>
            </a:extLst>
          </p:cNvPr>
          <p:cNvSpPr/>
          <p:nvPr/>
        </p:nvSpPr>
        <p:spPr>
          <a:xfrm>
            <a:off x="6377785" y="600632"/>
            <a:ext cx="4745139" cy="40011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Current</a:t>
            </a:r>
            <a:r>
              <a:rPr lang="en-US" sz="20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 Source Given in Different Ways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46CB792D-D8D3-4B40-A8B4-1C3A0D9E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79" y="1377401"/>
            <a:ext cx="1656536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8C7ABFD9-6C83-40EF-9592-782E06FDB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46325"/>
              </p:ext>
            </p:extLst>
          </p:nvPr>
        </p:nvGraphicFramePr>
        <p:xfrm>
          <a:off x="7576348" y="1718841"/>
          <a:ext cx="2670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79480" imgH="304560" progId="Equation.3">
                  <p:embed/>
                </p:oleObj>
              </mc:Choice>
              <mc:Fallback>
                <p:oleObj name="Equation" r:id="rId11" imgW="2679480" imgH="3045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6348" y="1718841"/>
                        <a:ext cx="26701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6147782-B64F-4120-8593-17C265D962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801" y="1261979"/>
            <a:ext cx="1235082" cy="3017520"/>
          </a:xfrm>
          <a:prstGeom prst="rect">
            <a:avLst/>
          </a:prstGeom>
        </p:spPr>
      </p:pic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F2F30507-D701-490A-9B7B-0E8EADD0F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346900"/>
              </p:ext>
            </p:extLst>
          </p:nvPr>
        </p:nvGraphicFramePr>
        <p:xfrm>
          <a:off x="7576348" y="2116434"/>
          <a:ext cx="21891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97080" imgH="545760" progId="Equation.3">
                  <p:embed/>
                </p:oleObj>
              </mc:Choice>
              <mc:Fallback>
                <p:oleObj name="Equation" r:id="rId14" imgW="2197080" imgH="5457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6348" y="2116434"/>
                        <a:ext cx="21891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F754DD9B-091A-4405-A85E-8BB5ADB1D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441549"/>
              </p:ext>
            </p:extLst>
          </p:nvPr>
        </p:nvGraphicFramePr>
        <p:xfrm>
          <a:off x="7586242" y="2741681"/>
          <a:ext cx="20494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57400" imgH="545760" progId="Equation.3">
                  <p:embed/>
                </p:oleObj>
              </mc:Choice>
              <mc:Fallback>
                <p:oleObj name="Equation" r:id="rId16" imgW="2057400" imgH="5457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242" y="2741681"/>
                        <a:ext cx="20494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8CAEB6E5-6480-4682-95A0-B16E42145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179072"/>
              </p:ext>
            </p:extLst>
          </p:nvPr>
        </p:nvGraphicFramePr>
        <p:xfrm>
          <a:off x="7575083" y="3440920"/>
          <a:ext cx="5699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71320" imgH="291960" progId="Equation.3">
                  <p:embed/>
                </p:oleObj>
              </mc:Choice>
              <mc:Fallback>
                <p:oleObj name="Equation" r:id="rId18" imgW="571320" imgH="29196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083" y="3440920"/>
                        <a:ext cx="5699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98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0F729D-0E92-447E-8C7A-78F3E3A698F2}"/>
              </a:ext>
            </a:extLst>
          </p:cNvPr>
          <p:cNvCxnSpPr/>
          <p:nvPr/>
        </p:nvCxnSpPr>
        <p:spPr>
          <a:xfrm>
            <a:off x="1475258" y="3869037"/>
            <a:ext cx="46634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819DB34-6F5A-4D7A-9796-BDEA82B529C0}"/>
              </a:ext>
            </a:extLst>
          </p:cNvPr>
          <p:cNvSpPr/>
          <p:nvPr/>
        </p:nvSpPr>
        <p:spPr>
          <a:xfrm>
            <a:off x="4030030" y="260149"/>
            <a:ext cx="4349701" cy="584775"/>
          </a:xfrm>
          <a:prstGeom prst="rect">
            <a:avLst/>
          </a:prstGeom>
          <a:ln w="508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rgbClr val="A54200"/>
                    </a:gs>
                    <a:gs pos="78000">
                      <a:srgbClr val="FF8C19"/>
                    </a:gs>
                    <a:gs pos="100000">
                      <a:srgbClr val="FFF1E9"/>
                    </a:gs>
                  </a:gsLst>
                  <a:lin ang="5400000" scaled="0"/>
                </a:gra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Impedance Diagram</a:t>
            </a:r>
            <a:endParaRPr lang="en-US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0CAC2-0326-4280-A90F-286E36F71EBD}"/>
              </a:ext>
            </a:extLst>
          </p:cNvPr>
          <p:cNvCxnSpPr/>
          <p:nvPr/>
        </p:nvCxnSpPr>
        <p:spPr>
          <a:xfrm flipV="1">
            <a:off x="3067988" y="1170492"/>
            <a:ext cx="0" cy="4023360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F69A9E4-FC80-40F3-B479-A3824D797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950" y="917320"/>
          <a:ext cx="2794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1091880" progId="Equation.3">
                  <p:embed/>
                </p:oleObj>
              </mc:Choice>
              <mc:Fallback>
                <p:oleObj name="Equation" r:id="rId2" imgW="2793960" imgH="109188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B6B548B-E777-42E4-8A58-53305072B3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950" y="917320"/>
                        <a:ext cx="2794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C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40341F-D3C1-47CB-9023-123052E99DE8}"/>
              </a:ext>
            </a:extLst>
          </p:cNvPr>
          <p:cNvSpPr txBox="1"/>
          <p:nvPr/>
        </p:nvSpPr>
        <p:spPr>
          <a:xfrm>
            <a:off x="5217673" y="3951513"/>
            <a:ext cx="262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Real-Axis (1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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D426-978C-4B54-A667-06C44128C6C1}"/>
              </a:ext>
            </a:extLst>
          </p:cNvPr>
          <p:cNvSpPr txBox="1"/>
          <p:nvPr/>
        </p:nvSpPr>
        <p:spPr>
          <a:xfrm>
            <a:off x="3095297" y="950231"/>
            <a:ext cx="2197815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Imaginary-Axis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94B48-5013-40F6-8389-A6C9DEA2139C}"/>
              </a:ext>
            </a:extLst>
          </p:cNvPr>
          <p:cNvSpPr txBox="1"/>
          <p:nvPr/>
        </p:nvSpPr>
        <p:spPr>
          <a:xfrm>
            <a:off x="1436160" y="928405"/>
            <a:ext cx="160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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r>
              <a:rPr lang="en-US" sz="24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21723-3EE2-4C70-A314-D34B6D172201}"/>
              </a:ext>
            </a:extLst>
          </p:cNvPr>
          <p:cNvSpPr txBox="1"/>
          <p:nvPr/>
        </p:nvSpPr>
        <p:spPr>
          <a:xfrm>
            <a:off x="144047" y="3901121"/>
            <a:ext cx="2669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(1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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  <a:r>
              <a:rPr lang="en-US" sz="24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76D26-7039-4D97-92C6-0C00A9EC7A2F}"/>
              </a:ext>
            </a:extLst>
          </p:cNvPr>
          <p:cNvSpPr txBox="1"/>
          <p:nvPr/>
        </p:nvSpPr>
        <p:spPr>
          <a:xfrm>
            <a:off x="2995518" y="4873414"/>
            <a:ext cx="308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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270</a:t>
            </a:r>
            <a:r>
              <a:rPr lang="en-US" sz="24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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7D9E2A-5391-4F60-81F0-7A1E1F1275EE}"/>
              </a:ext>
            </a:extLst>
          </p:cNvPr>
          <p:cNvCxnSpPr/>
          <p:nvPr/>
        </p:nvCxnSpPr>
        <p:spPr>
          <a:xfrm>
            <a:off x="3064733" y="3867194"/>
            <a:ext cx="164592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26F6A6-533E-497F-9B2D-0116ADCDDE3E}"/>
              </a:ext>
            </a:extLst>
          </p:cNvPr>
          <p:cNvSpPr txBox="1"/>
          <p:nvPr/>
        </p:nvSpPr>
        <p:spPr>
          <a:xfrm>
            <a:off x="3116002" y="3811138"/>
            <a:ext cx="143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30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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00C7C9-B07C-4ABB-88BE-4CF9E4C25906}"/>
              </a:ext>
            </a:extLst>
          </p:cNvPr>
          <p:cNvCxnSpPr>
            <a:cxnSpLocks/>
          </p:cNvCxnSpPr>
          <p:nvPr/>
        </p:nvCxnSpPr>
        <p:spPr>
          <a:xfrm rot="16200000">
            <a:off x="1964965" y="2781350"/>
            <a:ext cx="2212848" cy="0"/>
          </a:xfrm>
          <a:prstGeom prst="straightConnector1">
            <a:avLst/>
          </a:prstGeom>
          <a:ln w="38100">
            <a:solidFill>
              <a:srgbClr val="0000CC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E5F739-E1E8-4648-ADA4-4743986F7B6D}"/>
              </a:ext>
            </a:extLst>
          </p:cNvPr>
          <p:cNvCxnSpPr>
            <a:cxnSpLocks/>
          </p:cNvCxnSpPr>
          <p:nvPr/>
        </p:nvCxnSpPr>
        <p:spPr>
          <a:xfrm rot="18420000">
            <a:off x="2534118" y="2779279"/>
            <a:ext cx="2743200" cy="0"/>
          </a:xfrm>
          <a:prstGeom prst="straightConnector1">
            <a:avLst/>
          </a:prstGeom>
          <a:ln w="50800">
            <a:solidFill>
              <a:srgbClr val="CC33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751A23-74F9-4321-B19B-372F9CFEA16B}"/>
              </a:ext>
            </a:extLst>
          </p:cNvPr>
          <p:cNvCxnSpPr/>
          <p:nvPr/>
        </p:nvCxnSpPr>
        <p:spPr>
          <a:xfrm flipV="1">
            <a:off x="4726153" y="1668937"/>
            <a:ext cx="0" cy="219456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6D38C4-403F-4432-9049-7AF17B9A75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96373" y="863878"/>
            <a:ext cx="0" cy="1645920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AC11AB-3654-460D-91A8-4F99401ED57E}"/>
              </a:ext>
            </a:extLst>
          </p:cNvPr>
          <p:cNvSpPr txBox="1"/>
          <p:nvPr/>
        </p:nvSpPr>
        <p:spPr>
          <a:xfrm rot="16200000">
            <a:off x="2123541" y="2473252"/>
            <a:ext cx="137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40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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4172DA-F344-4386-A11A-76BCB366641D}"/>
              </a:ext>
            </a:extLst>
          </p:cNvPr>
          <p:cNvSpPr txBox="1"/>
          <p:nvPr/>
        </p:nvSpPr>
        <p:spPr>
          <a:xfrm>
            <a:off x="2679679" y="3751677"/>
            <a:ext cx="55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D940BF-E933-4CDA-9ADB-06595101947C}"/>
              </a:ext>
            </a:extLst>
          </p:cNvPr>
          <p:cNvSpPr txBox="1"/>
          <p:nvPr/>
        </p:nvSpPr>
        <p:spPr>
          <a:xfrm>
            <a:off x="4500667" y="3811137"/>
            <a:ext cx="55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2D2F12-9A5F-4143-ACA0-8D7708DCD97B}"/>
              </a:ext>
            </a:extLst>
          </p:cNvPr>
          <p:cNvSpPr txBox="1"/>
          <p:nvPr/>
        </p:nvSpPr>
        <p:spPr>
          <a:xfrm>
            <a:off x="2528020" y="1476713"/>
            <a:ext cx="55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D34AD-59D4-4B48-84B2-E67347F2788A}"/>
              </a:ext>
            </a:extLst>
          </p:cNvPr>
          <p:cNvSpPr txBox="1"/>
          <p:nvPr/>
        </p:nvSpPr>
        <p:spPr>
          <a:xfrm>
            <a:off x="4604083" y="1351390"/>
            <a:ext cx="55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9B76F-2133-4C5B-ACE4-F97F81B90C42}"/>
              </a:ext>
            </a:extLst>
          </p:cNvPr>
          <p:cNvSpPr txBox="1"/>
          <p:nvPr/>
        </p:nvSpPr>
        <p:spPr>
          <a:xfrm rot="18420000">
            <a:off x="2868043" y="2576871"/>
            <a:ext cx="143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50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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9C57A2-5C56-46CE-A1F8-AD29EEF873EE}"/>
              </a:ext>
            </a:extLst>
          </p:cNvPr>
          <p:cNvSpPr txBox="1"/>
          <p:nvPr/>
        </p:nvSpPr>
        <p:spPr>
          <a:xfrm rot="18420000">
            <a:off x="4086476" y="1694493"/>
            <a:ext cx="3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7D1E25-2CAB-4129-A4CE-535EE51F2D61}"/>
              </a:ext>
            </a:extLst>
          </p:cNvPr>
          <p:cNvSpPr/>
          <p:nvPr/>
        </p:nvSpPr>
        <p:spPr>
          <a:xfrm>
            <a:off x="7604712" y="1091949"/>
            <a:ext cx="457200" cy="457200"/>
          </a:xfrm>
          <a:prstGeom prst="ellipse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0EE3CD-0F6A-4BCA-B2CE-E578F4E88816}"/>
              </a:ext>
            </a:extLst>
          </p:cNvPr>
          <p:cNvSpPr/>
          <p:nvPr/>
        </p:nvSpPr>
        <p:spPr>
          <a:xfrm>
            <a:off x="8557221" y="1087183"/>
            <a:ext cx="457200" cy="457200"/>
          </a:xfrm>
          <a:prstGeom prst="ellipse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20F774-84FE-45D0-9683-C4D63A40BCDA}"/>
              </a:ext>
            </a:extLst>
          </p:cNvPr>
          <p:cNvSpPr/>
          <p:nvPr/>
        </p:nvSpPr>
        <p:spPr>
          <a:xfrm>
            <a:off x="7523750" y="1568195"/>
            <a:ext cx="457200" cy="457200"/>
          </a:xfrm>
          <a:prstGeom prst="ellipse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D7A8BF-B621-43F4-BABB-327415A1CECA}"/>
              </a:ext>
            </a:extLst>
          </p:cNvPr>
          <p:cNvSpPr/>
          <p:nvPr/>
        </p:nvSpPr>
        <p:spPr>
          <a:xfrm>
            <a:off x="8381002" y="1525335"/>
            <a:ext cx="917214" cy="457200"/>
          </a:xfrm>
          <a:prstGeom prst="ellipse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FB912CE-B334-4D42-A1F6-8F87884D168D}"/>
              </a:ext>
            </a:extLst>
          </p:cNvPr>
          <p:cNvSpPr/>
          <p:nvPr/>
        </p:nvSpPr>
        <p:spPr>
          <a:xfrm>
            <a:off x="3175331" y="3223070"/>
            <a:ext cx="774915" cy="653772"/>
          </a:xfrm>
          <a:prstGeom prst="arc">
            <a:avLst>
              <a:gd name="adj1" fmla="val 16200000"/>
              <a:gd name="adj2" fmla="val 4324864"/>
            </a:avLst>
          </a:prstGeom>
          <a:ln>
            <a:solidFill>
              <a:srgbClr val="CC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35B94F-B57B-4110-872D-38C9CCC47847}"/>
              </a:ext>
            </a:extLst>
          </p:cNvPr>
          <p:cNvSpPr txBox="1"/>
          <p:nvPr/>
        </p:nvSpPr>
        <p:spPr>
          <a:xfrm>
            <a:off x="3353389" y="3432716"/>
            <a:ext cx="114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53.13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DF8692-4197-41EF-BFCE-8C7004354CCB}"/>
              </a:ext>
            </a:extLst>
          </p:cNvPr>
          <p:cNvCxnSpPr/>
          <p:nvPr/>
        </p:nvCxnSpPr>
        <p:spPr>
          <a:xfrm>
            <a:off x="8923063" y="4556741"/>
            <a:ext cx="164592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17E491-EB10-4958-92F5-6107586E555E}"/>
              </a:ext>
            </a:extLst>
          </p:cNvPr>
          <p:cNvSpPr txBox="1"/>
          <p:nvPr/>
        </p:nvSpPr>
        <p:spPr>
          <a:xfrm>
            <a:off x="8974332" y="4500685"/>
            <a:ext cx="143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30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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4B561C-B63A-4E00-8978-624AAF54EDF8}"/>
              </a:ext>
            </a:extLst>
          </p:cNvPr>
          <p:cNvCxnSpPr>
            <a:cxnSpLocks/>
          </p:cNvCxnSpPr>
          <p:nvPr/>
        </p:nvCxnSpPr>
        <p:spPr>
          <a:xfrm rot="16200000">
            <a:off x="9490759" y="3480041"/>
            <a:ext cx="2194560" cy="0"/>
          </a:xfrm>
          <a:prstGeom prst="straightConnector1">
            <a:avLst/>
          </a:prstGeom>
          <a:ln w="38100">
            <a:solidFill>
              <a:srgbClr val="0000CC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0568FB-15B5-462C-96A0-775AE92E69A5}"/>
              </a:ext>
            </a:extLst>
          </p:cNvPr>
          <p:cNvCxnSpPr>
            <a:cxnSpLocks/>
          </p:cNvCxnSpPr>
          <p:nvPr/>
        </p:nvCxnSpPr>
        <p:spPr>
          <a:xfrm rot="18420000">
            <a:off x="8392448" y="3468826"/>
            <a:ext cx="2743200" cy="0"/>
          </a:xfrm>
          <a:prstGeom prst="straightConnector1">
            <a:avLst/>
          </a:prstGeom>
          <a:ln w="50800">
            <a:solidFill>
              <a:srgbClr val="CC33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34363A-0AE7-4564-AAEF-F9A0734E7784}"/>
              </a:ext>
            </a:extLst>
          </p:cNvPr>
          <p:cNvSpPr txBox="1"/>
          <p:nvPr/>
        </p:nvSpPr>
        <p:spPr>
          <a:xfrm rot="16200000">
            <a:off x="10136141" y="3162799"/>
            <a:ext cx="137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40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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E84AF-269C-4714-A797-63CBDB9BFEAF}"/>
              </a:ext>
            </a:extLst>
          </p:cNvPr>
          <p:cNvSpPr txBox="1"/>
          <p:nvPr/>
        </p:nvSpPr>
        <p:spPr>
          <a:xfrm rot="18420000">
            <a:off x="8726373" y="3266418"/>
            <a:ext cx="143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50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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70F30B-0029-4373-A32F-C47C4844F0EC}"/>
              </a:ext>
            </a:extLst>
          </p:cNvPr>
          <p:cNvSpPr txBox="1"/>
          <p:nvPr/>
        </p:nvSpPr>
        <p:spPr>
          <a:xfrm rot="18420000">
            <a:off x="9944806" y="2384040"/>
            <a:ext cx="3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6AEAB71-5C00-40D1-934E-BE483541BD58}"/>
              </a:ext>
            </a:extLst>
          </p:cNvPr>
          <p:cNvSpPr/>
          <p:nvPr/>
        </p:nvSpPr>
        <p:spPr>
          <a:xfrm>
            <a:off x="9033661" y="3912617"/>
            <a:ext cx="774915" cy="653772"/>
          </a:xfrm>
          <a:prstGeom prst="arc">
            <a:avLst>
              <a:gd name="adj1" fmla="val 16200000"/>
              <a:gd name="adj2" fmla="val 4324864"/>
            </a:avLst>
          </a:prstGeom>
          <a:ln>
            <a:solidFill>
              <a:srgbClr val="CC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A666C6-1D79-44F8-8666-FC4E11EC50B1}"/>
              </a:ext>
            </a:extLst>
          </p:cNvPr>
          <p:cNvSpPr txBox="1"/>
          <p:nvPr/>
        </p:nvSpPr>
        <p:spPr>
          <a:xfrm>
            <a:off x="9196221" y="4013777"/>
            <a:ext cx="114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53.13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85ABCD-6353-466B-AA3F-C2B5D916FB73}"/>
              </a:ext>
            </a:extLst>
          </p:cNvPr>
          <p:cNvCxnSpPr/>
          <p:nvPr/>
        </p:nvCxnSpPr>
        <p:spPr>
          <a:xfrm>
            <a:off x="7815864" y="2176502"/>
            <a:ext cx="0" cy="42976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F6E36F-25F0-43A0-9E6C-2987C55FF96B}"/>
              </a:ext>
            </a:extLst>
          </p:cNvPr>
          <p:cNvSpPr txBox="1"/>
          <p:nvPr/>
        </p:nvSpPr>
        <p:spPr>
          <a:xfrm>
            <a:off x="8744183" y="5329641"/>
            <a:ext cx="262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Moving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C236AE-11F1-4052-8572-A7B07A3D90BC}"/>
              </a:ext>
            </a:extLst>
          </p:cNvPr>
          <p:cNvSpPr txBox="1"/>
          <p:nvPr/>
        </p:nvSpPr>
        <p:spPr>
          <a:xfrm>
            <a:off x="1729326" y="5669257"/>
            <a:ext cx="380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Parallelogram Method</a:t>
            </a:r>
          </a:p>
        </p:txBody>
      </p:sp>
    </p:spTree>
    <p:extLst>
      <p:ext uri="{BB962C8B-B14F-4D97-AF65-F5344CB8AC3E}">
        <p14:creationId xmlns:p14="http://schemas.microsoft.com/office/powerpoint/2010/main" val="14089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0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0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8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0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/>
      <p:bldP spid="36" grpId="0"/>
      <p:bldP spid="37" grpId="0"/>
      <p:bldP spid="38" grpId="0"/>
      <p:bldP spid="39" grpId="0" animBg="1"/>
      <p:bldP spid="40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746C01C-6334-4061-B7B6-11069C780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87" y="195717"/>
          <a:ext cx="623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35560" imgH="965160" progId="Equation.3">
                  <p:embed/>
                </p:oleObj>
              </mc:Choice>
              <mc:Fallback>
                <p:oleObj name="Equation" r:id="rId2" imgW="6235560" imgH="96516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F746C01C-6334-4061-B7B6-11069C780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687" y="195717"/>
                        <a:ext cx="6235700" cy="9652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05B2479C-4DAF-438B-A55F-D191E83BF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87" y="1312697"/>
          <a:ext cx="598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81400" imgH="965160" progId="Equation.3">
                  <p:embed/>
                </p:oleObj>
              </mc:Choice>
              <mc:Fallback>
                <p:oleObj name="Equation" r:id="rId4" imgW="5981400" imgH="96516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05B2479C-4DAF-438B-A55F-D191E83BF7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687" y="1312697"/>
                        <a:ext cx="5981700" cy="9652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8F773CF8-F243-4214-AB66-B6DA3F55E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719" y="2420954"/>
          <a:ext cx="589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92480" imgH="965160" progId="Equation.3">
                  <p:embed/>
                </p:oleObj>
              </mc:Choice>
              <mc:Fallback>
                <p:oleObj name="Equation" r:id="rId6" imgW="5892480" imgH="96516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8F773CF8-F243-4214-AB66-B6DA3F55E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719" y="2420954"/>
                        <a:ext cx="5892800" cy="9652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B2B4F825-411D-4D72-B14A-092444E24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87" y="3543727"/>
          <a:ext cx="579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90960" imgH="685800" progId="Equation.3">
                  <p:embed/>
                </p:oleObj>
              </mc:Choice>
              <mc:Fallback>
                <p:oleObj name="Equation" r:id="rId8" imgW="5790960" imgH="685800" progId="Equation.3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B2B4F825-411D-4D72-B14A-092444E24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687" y="3543727"/>
                        <a:ext cx="5791200" cy="6858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B16B4985-2348-4596-BC29-A43AA27A53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5003" y="79605"/>
            <a:ext cx="2948638" cy="1828800"/>
          </a:xfrm>
          <a:prstGeom prst="rect">
            <a:avLst/>
          </a:prstGeom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165204F2-7876-4F89-8291-3A89D7D0E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59" y="1945556"/>
            <a:ext cx="3524986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64A1F4D-9040-4910-9BF8-BF349F2BC6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0562" y="4142443"/>
            <a:ext cx="3911265" cy="201168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C9E4BBB-96EC-470D-A3A8-CDF1840CFA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360" y="4270988"/>
            <a:ext cx="5030640" cy="201168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455BEF-19CE-4382-B819-6504A6EED99C}"/>
              </a:ext>
            </a:extLst>
          </p:cNvPr>
          <p:cNvSpPr txBox="1"/>
          <p:nvPr/>
        </p:nvSpPr>
        <p:spPr>
          <a:xfrm>
            <a:off x="9999917" y="637876"/>
            <a:ext cx="2192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 Waveform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AE8490-4574-49DA-B835-7AFB8E3AE929}"/>
              </a:ext>
            </a:extLst>
          </p:cNvPr>
          <p:cNvSpPr txBox="1"/>
          <p:nvPr/>
        </p:nvSpPr>
        <p:spPr>
          <a:xfrm>
            <a:off x="7331390" y="3670550"/>
            <a:ext cx="419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Symmetrical Triangular Waveform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B402BD-FA40-4817-AB99-FE1675274F91}"/>
              </a:ext>
            </a:extLst>
          </p:cNvPr>
          <p:cNvSpPr txBox="1"/>
          <p:nvPr/>
        </p:nvSpPr>
        <p:spPr>
          <a:xfrm>
            <a:off x="7380850" y="5983096"/>
            <a:ext cx="419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Symmetrical Sawtooth Waveform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76F336-E5C4-4D46-83C5-A9ECADE82688}"/>
              </a:ext>
            </a:extLst>
          </p:cNvPr>
          <p:cNvSpPr txBox="1"/>
          <p:nvPr/>
        </p:nvSpPr>
        <p:spPr>
          <a:xfrm>
            <a:off x="1397580" y="5991722"/>
            <a:ext cx="419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Waveform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4778C-854C-4B18-BDF9-0BDA96F65753}"/>
              </a:ext>
            </a:extLst>
          </p:cNvPr>
          <p:cNvGrpSpPr/>
          <p:nvPr/>
        </p:nvGrpSpPr>
        <p:grpSpPr>
          <a:xfrm>
            <a:off x="638005" y="1095752"/>
            <a:ext cx="3048000" cy="2209800"/>
            <a:chOff x="923755" y="528038"/>
            <a:chExt cx="3048000" cy="2209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85E491-A845-4C9A-BED8-5618CBF0B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755" y="528038"/>
              <a:ext cx="3048000" cy="2209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855B86-B0BA-46F7-A96F-40FA102ED874}"/>
                </a:ext>
              </a:extLst>
            </p:cNvPr>
            <p:cNvSpPr txBox="1"/>
            <p:nvPr/>
          </p:nvSpPr>
          <p:spPr>
            <a:xfrm>
              <a:off x="1211406" y="549636"/>
              <a:ext cx="9619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sz="2000" i="1" dirty="0">
                  <a:effectLst/>
                </a:rPr>
                <a:t>i</a:t>
              </a:r>
              <a:r>
                <a:rPr lang="en-US" sz="2000" i="0" dirty="0">
                  <a:effectLst/>
                </a:rPr>
                <a:t>(</a:t>
              </a:r>
              <a:r>
                <a:rPr lang="en-US" sz="2000" i="1" dirty="0">
                  <a:effectLst/>
                </a:rPr>
                <a:t>t</a:t>
              </a:r>
              <a:r>
                <a:rPr lang="en-US" sz="2000" i="0" dirty="0">
                  <a:effectLst/>
                </a:rPr>
                <a:t>) [A]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81167-328A-4980-802B-4E602CBD1D4C}"/>
                </a:ext>
              </a:extLst>
            </p:cNvPr>
            <p:cNvSpPr txBox="1"/>
            <p:nvPr/>
          </p:nvSpPr>
          <p:spPr>
            <a:xfrm>
              <a:off x="3206895" y="1518634"/>
              <a:ext cx="6793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effectLst/>
                </a:rPr>
                <a:t>20</a:t>
              </a:r>
              <a:endParaRPr lang="en-US" sz="2800" dirty="0"/>
            </a:p>
          </p:txBody>
        </p:sp>
      </p:grp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2770D79-D991-41E7-988B-0ED19E765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465" y="3372221"/>
          <a:ext cx="3594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3880" imgH="609480" progId="Equation.3">
                  <p:embed/>
                </p:oleObj>
              </mc:Choice>
              <mc:Fallback>
                <p:oleObj name="Equation" r:id="rId3" imgW="3593880" imgH="60948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2770D79-D991-41E7-988B-0ED19E7655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465" y="3372221"/>
                        <a:ext cx="3594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DB4B552-9407-4273-9D70-400A342C9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980" y="899100"/>
            <a:ext cx="4836827" cy="2011680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9834D22-16BD-4636-9E1F-FBD01D5F5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3819" y="3190462"/>
          <a:ext cx="421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16320" imgH="609480" progId="Equation.3">
                  <p:embed/>
                </p:oleObj>
              </mc:Choice>
              <mc:Fallback>
                <p:oleObj name="Equation" r:id="rId6" imgW="4216320" imgH="609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9834D22-16BD-4636-9E1F-FBD01D5F5D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73819" y="3190462"/>
                        <a:ext cx="421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477D208-5E30-4E42-A8EC-A8627830C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7607" y="4202466"/>
            <a:ext cx="4749355" cy="2103120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6D8C60A-3AB9-4437-B796-AF42C1051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9318" y="5259037"/>
          <a:ext cx="351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17560" imgH="609480" progId="Equation.3">
                  <p:embed/>
                </p:oleObj>
              </mc:Choice>
              <mc:Fallback>
                <p:oleObj name="Equation" r:id="rId9" imgW="3517560" imgH="60948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6D8C60A-3AB9-4437-B796-AF42C10518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79318" y="5259037"/>
                        <a:ext cx="351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C35C18-2641-4551-AC43-E14DF4BBF98F}"/>
              </a:ext>
            </a:extLst>
          </p:cNvPr>
          <p:cNvCxnSpPr/>
          <p:nvPr/>
        </p:nvCxnSpPr>
        <p:spPr>
          <a:xfrm>
            <a:off x="0" y="4190215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2DE558-71FE-4141-8891-A385CF040C7A}"/>
              </a:ext>
            </a:extLst>
          </p:cNvPr>
          <p:cNvSpPr txBox="1"/>
          <p:nvPr/>
        </p:nvSpPr>
        <p:spPr>
          <a:xfrm>
            <a:off x="177736" y="158706"/>
            <a:ext cx="758803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FF0066"/>
                </a:solidFill>
                <a:effectLst/>
              </a:rPr>
              <a:t>EXAMPLE 13.14.1</a:t>
            </a:r>
            <a:r>
              <a:rPr lang="en-US" sz="1800" b="1" i="0" dirty="0">
                <a:solidFill>
                  <a:srgbClr val="0166B3"/>
                </a:solidFill>
                <a:effectLst/>
              </a:rPr>
              <a:t> D</a:t>
            </a:r>
            <a:r>
              <a:rPr lang="en-US" sz="1800" i="0" dirty="0">
                <a:effectLst/>
              </a:rPr>
              <a:t>etermine the average value for the following waveforms.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21F34B-8CF0-4CE9-B971-A30A46A9EC2A}"/>
              </a:ext>
            </a:extLst>
          </p:cNvPr>
          <p:cNvSpPr txBox="1"/>
          <p:nvPr/>
        </p:nvSpPr>
        <p:spPr>
          <a:xfrm>
            <a:off x="273698" y="619162"/>
            <a:ext cx="652029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800" i="0" dirty="0">
                <a:effectLst/>
              </a:rPr>
              <a:t>We know that the area of half-cycle of sine wave = 2 </a:t>
            </a:r>
            <a:r>
              <a:rPr lang="en-US" sz="1800" i="0" dirty="0">
                <a:effectLst/>
                <a:sym typeface="Symbol" panose="05050102010706020507" pitchFamily="18" charset="2"/>
              </a:rPr>
              <a:t> Peak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091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705FF9-A10D-44F3-AD1E-FD8604A05102}"/>
              </a:ext>
            </a:extLst>
          </p:cNvPr>
          <p:cNvCxnSpPr/>
          <p:nvPr/>
        </p:nvCxnSpPr>
        <p:spPr>
          <a:xfrm>
            <a:off x="6916298" y="418079"/>
            <a:ext cx="0" cy="603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B01779-4E32-4D26-8F52-0FB467344469}"/>
              </a:ext>
            </a:extLst>
          </p:cNvPr>
          <p:cNvSpPr/>
          <p:nvPr/>
        </p:nvSpPr>
        <p:spPr>
          <a:xfrm>
            <a:off x="3008068" y="123653"/>
            <a:ext cx="6175863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(RMS) or Effective Value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7DFEC-339C-4CCA-B75D-FA70C8DA93F2}"/>
              </a:ext>
            </a:extLst>
          </p:cNvPr>
          <p:cNvSpPr txBox="1"/>
          <p:nvPr/>
        </p:nvSpPr>
        <p:spPr>
          <a:xfrm>
            <a:off x="135716" y="593158"/>
            <a:ext cx="6732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 or Effective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or RMS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alternating current is given by that dc current which, when flowing through a given circuit for a given time, produces the same amount of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produced by the alternating current, when flowing through the same circuit for the same time.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8C4063-E68B-45D0-BEC6-7A6CC2917ABA}"/>
              </a:ext>
            </a:extLst>
          </p:cNvPr>
          <p:cNvGrpSpPr/>
          <p:nvPr/>
        </p:nvGrpSpPr>
        <p:grpSpPr>
          <a:xfrm>
            <a:off x="7081990" y="2347145"/>
            <a:ext cx="3335625" cy="1301701"/>
            <a:chOff x="7081990" y="2347145"/>
            <a:chExt cx="3335625" cy="13017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AEF42F-6752-4150-BB72-99A06D0A8D2C}"/>
                </a:ext>
              </a:extLst>
            </p:cNvPr>
            <p:cNvSpPr txBox="1"/>
            <p:nvPr/>
          </p:nvSpPr>
          <p:spPr>
            <a:xfrm>
              <a:off x="7081990" y="2347145"/>
              <a:ext cx="2319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Graphical Method:</a:t>
              </a:r>
            </a:p>
          </p:txBody>
        </p:sp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2EC9AE2C-5CEF-4D61-B8DD-5E98E36A85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82290" y="2880496"/>
            <a:ext cx="3235325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238200" imgH="787320" progId="Equation.3">
                    <p:embed/>
                  </p:oleObj>
                </mc:Choice>
                <mc:Fallback>
                  <p:oleObj name="Equation" r:id="rId2" imgW="3238200" imgH="787320" progId="Equation.3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2EC9AE2C-5CEF-4D61-B8DD-5E98E36A85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2290" y="2880496"/>
                          <a:ext cx="3235325" cy="76835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023F08F-9E9C-407D-B5F7-EC3355F2C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742" y="2965564"/>
            <a:ext cx="4322619" cy="2286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41EDD88-B1F6-4D54-84E7-203D928A9DF0}"/>
              </a:ext>
            </a:extLst>
          </p:cNvPr>
          <p:cNvSpPr txBox="1"/>
          <p:nvPr/>
        </p:nvSpPr>
        <p:spPr>
          <a:xfrm>
            <a:off x="283459" y="2237245"/>
            <a:ext cx="6567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value can be calculated by the following methods: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Graphical Method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Analytical or  Integral Method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327D1D57-687E-41B3-8417-0A4BF7341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719" y="5412384"/>
          <a:ext cx="18272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28800" imgH="749160" progId="Equation.3">
                  <p:embed/>
                </p:oleObj>
              </mc:Choice>
              <mc:Fallback>
                <p:oleObj name="Equation" r:id="rId5" imgW="1828800" imgH="749160" progId="Equation.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327D1D57-687E-41B3-8417-0A4BF7341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19" y="5412384"/>
                        <a:ext cx="1827212" cy="730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A168D33C-606B-48F3-B8F2-13A182C633A4}"/>
              </a:ext>
            </a:extLst>
          </p:cNvPr>
          <p:cNvGrpSpPr/>
          <p:nvPr/>
        </p:nvGrpSpPr>
        <p:grpSpPr>
          <a:xfrm>
            <a:off x="7028792" y="3837720"/>
            <a:ext cx="4917910" cy="2513566"/>
            <a:chOff x="7028792" y="3837720"/>
            <a:chExt cx="4917910" cy="251356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D2187A-8BD2-4D65-8485-801E23E16F19}"/>
                </a:ext>
              </a:extLst>
            </p:cNvPr>
            <p:cNvSpPr txBox="1"/>
            <p:nvPr/>
          </p:nvSpPr>
          <p:spPr>
            <a:xfrm>
              <a:off x="7028792" y="3837720"/>
              <a:ext cx="4257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Analytical or Integral Method: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FD65A3-392E-4E7E-9F4D-1FC2A5D99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3845" y="5389261"/>
              <a:ext cx="4829175" cy="9620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821FBAF-9C78-4A5B-AFA8-E5FD7759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5627" y="4391971"/>
              <a:ext cx="4791075" cy="93345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2614919-D8E5-438F-A2EE-E99BECFDA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3900" y="480301"/>
            <a:ext cx="5078408" cy="1889869"/>
          </a:xfrm>
          <a:prstGeom prst="rect">
            <a:avLst/>
          </a:prstGeom>
        </p:spPr>
      </p:pic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45BE39D7-AFA6-449E-833E-598941B11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4351" y="5444177"/>
          <a:ext cx="20812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711000" progId="Equation.3">
                  <p:embed/>
                </p:oleObj>
              </mc:Choice>
              <mc:Fallback>
                <p:oleObj name="Equation" r:id="rId10" imgW="2082600" imgH="711000" progId="Equation.3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45BE39D7-AFA6-449E-833E-598941B11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351" y="5444177"/>
                        <a:ext cx="2081212" cy="692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668AEC93-F463-40A9-BB61-9F2E3BEC0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0243" y="5629120"/>
          <a:ext cx="1016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5920" imgH="330120" progId="Equation.3">
                  <p:embed/>
                </p:oleObj>
              </mc:Choice>
              <mc:Fallback>
                <p:oleObj name="Equation" r:id="rId12" imgW="1015920" imgH="330120" progId="Equation.3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668AEC93-F463-40A9-BB61-9F2E3BEC0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243" y="5629120"/>
                        <a:ext cx="1016000" cy="322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07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746C01C-6334-4061-B7B6-11069C780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568654"/>
              </p:ext>
            </p:extLst>
          </p:nvPr>
        </p:nvGraphicFramePr>
        <p:xfrm>
          <a:off x="292862" y="182563"/>
          <a:ext cx="7391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91160" imgH="990360" progId="Equation.3">
                  <p:embed/>
                </p:oleObj>
              </mc:Choice>
              <mc:Fallback>
                <p:oleObj name="Equation" r:id="rId2" imgW="7391160" imgH="99036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F746C01C-6334-4061-B7B6-11069C780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862" y="182563"/>
                        <a:ext cx="7391400" cy="9906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05B2479C-4DAF-438B-A55F-D191E83BF7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02370"/>
              </p:ext>
            </p:extLst>
          </p:nvPr>
        </p:nvGraphicFramePr>
        <p:xfrm>
          <a:off x="281296" y="1300163"/>
          <a:ext cx="609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5880" imgH="990360" progId="Equation.3">
                  <p:embed/>
                </p:oleObj>
              </mc:Choice>
              <mc:Fallback>
                <p:oleObj name="Equation" r:id="rId4" imgW="6095880" imgH="99036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05B2479C-4DAF-438B-A55F-D191E83BF7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296" y="1300163"/>
                        <a:ext cx="6096000" cy="9906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8F773CF8-F243-4214-AB66-B6DA3F55E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986033"/>
              </p:ext>
            </p:extLst>
          </p:nvPr>
        </p:nvGraphicFramePr>
        <p:xfrm>
          <a:off x="280657" y="2408238"/>
          <a:ext cx="6007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06960" imgH="990360" progId="Equation.3">
                  <p:embed/>
                </p:oleObj>
              </mc:Choice>
              <mc:Fallback>
                <p:oleObj name="Equation" r:id="rId6" imgW="6006960" imgH="99036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8F773CF8-F243-4214-AB66-B6DA3F55E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0657" y="2408238"/>
                        <a:ext cx="6007100" cy="9906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B2B4F825-411D-4D72-B14A-092444E24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986885"/>
              </p:ext>
            </p:extLst>
          </p:nvPr>
        </p:nvGraphicFramePr>
        <p:xfrm>
          <a:off x="270743" y="3543727"/>
          <a:ext cx="579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90960" imgH="685800" progId="Equation.3">
                  <p:embed/>
                </p:oleObj>
              </mc:Choice>
              <mc:Fallback>
                <p:oleObj name="Equation" r:id="rId8" imgW="5790960" imgH="685800" progId="Equation.3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B2B4F825-411D-4D72-B14A-092444E24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743" y="3543727"/>
                        <a:ext cx="5791200" cy="6858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B16B4985-2348-4596-BC29-A43AA27A53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1042" y="79605"/>
            <a:ext cx="2948638" cy="1828800"/>
          </a:xfrm>
          <a:prstGeom prst="rect">
            <a:avLst/>
          </a:prstGeom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165204F2-7876-4F89-8291-3A89D7D0E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59" y="1945556"/>
            <a:ext cx="3524986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64A1F4D-9040-4910-9BF8-BF349F2BC6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0562" y="4142443"/>
            <a:ext cx="3911265" cy="201168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C9E4BBB-96EC-470D-A3A8-CDF1840CFA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360" y="4270988"/>
            <a:ext cx="5030640" cy="201168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455BEF-19CE-4382-B819-6504A6EED99C}"/>
              </a:ext>
            </a:extLst>
          </p:cNvPr>
          <p:cNvSpPr txBox="1"/>
          <p:nvPr/>
        </p:nvSpPr>
        <p:spPr>
          <a:xfrm>
            <a:off x="9999917" y="555988"/>
            <a:ext cx="2192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 Waveform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AE8490-4574-49DA-B835-7AFB8E3AE929}"/>
              </a:ext>
            </a:extLst>
          </p:cNvPr>
          <p:cNvSpPr txBox="1"/>
          <p:nvPr/>
        </p:nvSpPr>
        <p:spPr>
          <a:xfrm>
            <a:off x="7331390" y="3670550"/>
            <a:ext cx="419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Symmetrical Triangular Waveform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B402BD-FA40-4817-AB99-FE1675274F91}"/>
              </a:ext>
            </a:extLst>
          </p:cNvPr>
          <p:cNvSpPr txBox="1"/>
          <p:nvPr/>
        </p:nvSpPr>
        <p:spPr>
          <a:xfrm>
            <a:off x="7380850" y="5983096"/>
            <a:ext cx="419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Symmetrical Sawtooth Waveform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76F336-E5C4-4D46-83C5-A9ECADE82688}"/>
              </a:ext>
            </a:extLst>
          </p:cNvPr>
          <p:cNvSpPr txBox="1"/>
          <p:nvPr/>
        </p:nvSpPr>
        <p:spPr>
          <a:xfrm>
            <a:off x="1397580" y="5991722"/>
            <a:ext cx="419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Waveform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9607FC-CBEA-4FD4-B334-F861B33AAFE6}"/>
              </a:ext>
            </a:extLst>
          </p:cNvPr>
          <p:cNvGrpSpPr/>
          <p:nvPr/>
        </p:nvGrpSpPr>
        <p:grpSpPr>
          <a:xfrm>
            <a:off x="602116" y="1199512"/>
            <a:ext cx="2800350" cy="1771650"/>
            <a:chOff x="602116" y="3178442"/>
            <a:chExt cx="2800350" cy="17716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D9FBD-3F28-40B8-8C9F-CE3739D6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116" y="3178442"/>
              <a:ext cx="2800350" cy="17716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833D55-E4E2-46AB-81EE-6A0D18A80FA0}"/>
                </a:ext>
              </a:extLst>
            </p:cNvPr>
            <p:cNvSpPr txBox="1"/>
            <p:nvPr/>
          </p:nvSpPr>
          <p:spPr>
            <a:xfrm>
              <a:off x="1690318" y="3346547"/>
              <a:ext cx="6239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0" dirty="0">
                  <a:solidFill>
                    <a:srgbClr val="242021"/>
                  </a:solidFill>
                  <a:effectLst/>
                  <a:latin typeface="Times-Roman"/>
                </a:rPr>
                <a:t>(</a:t>
              </a:r>
              <a:r>
                <a:rPr lang="en-US" sz="2000" b="1" i="1" dirty="0">
                  <a:solidFill>
                    <a:srgbClr val="242021"/>
                  </a:solidFill>
                  <a:effectLst/>
                  <a:latin typeface="Times-Roman"/>
                </a:rPr>
                <a:t>a</a:t>
              </a:r>
              <a:r>
                <a:rPr lang="en-US" sz="2000" b="0" i="0" dirty="0">
                  <a:solidFill>
                    <a:srgbClr val="242021"/>
                  </a:solidFill>
                  <a:effectLst/>
                  <a:latin typeface="Times-Roman"/>
                </a:rPr>
                <a:t>)</a:t>
              </a:r>
              <a:endParaRPr lang="en-US" sz="2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75F08B-C52D-47A4-8BF5-57053E5645C5}"/>
              </a:ext>
            </a:extLst>
          </p:cNvPr>
          <p:cNvGrpSpPr/>
          <p:nvPr/>
        </p:nvGrpSpPr>
        <p:grpSpPr>
          <a:xfrm>
            <a:off x="4856725" y="1237612"/>
            <a:ext cx="2946967" cy="1737360"/>
            <a:chOff x="4856725" y="3216542"/>
            <a:chExt cx="2946967" cy="173736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6E0F88E-FBE2-49F2-99DF-ED4C00C83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6725" y="3216542"/>
              <a:ext cx="2946967" cy="173736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DC25F3-2C7C-4A76-97CD-3029B9304B8A}"/>
                </a:ext>
              </a:extLst>
            </p:cNvPr>
            <p:cNvSpPr txBox="1"/>
            <p:nvPr/>
          </p:nvSpPr>
          <p:spPr>
            <a:xfrm>
              <a:off x="6058515" y="3387426"/>
              <a:ext cx="6239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0" dirty="0">
                  <a:solidFill>
                    <a:srgbClr val="242021"/>
                  </a:solidFill>
                  <a:effectLst/>
                  <a:latin typeface="Times-Roman"/>
                </a:rPr>
                <a:t>(</a:t>
              </a:r>
              <a:r>
                <a:rPr lang="en-US" sz="2000" b="1" i="1" dirty="0">
                  <a:solidFill>
                    <a:srgbClr val="242021"/>
                  </a:solidFill>
                  <a:effectLst/>
                  <a:latin typeface="Times-Roman"/>
                </a:rPr>
                <a:t>b</a:t>
              </a:r>
              <a:r>
                <a:rPr lang="en-US" sz="2000" b="0" i="0" dirty="0">
                  <a:solidFill>
                    <a:srgbClr val="242021"/>
                  </a:solidFill>
                  <a:effectLst/>
                  <a:latin typeface="Times-Roman"/>
                </a:rPr>
                <a:t>)</a:t>
              </a:r>
              <a:endParaRPr lang="en-US" sz="20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9298CF6-1AF9-42C4-813C-57C0E533C6D3}"/>
              </a:ext>
            </a:extLst>
          </p:cNvPr>
          <p:cNvSpPr txBox="1"/>
          <p:nvPr/>
        </p:nvSpPr>
        <p:spPr>
          <a:xfrm>
            <a:off x="329158" y="3152172"/>
            <a:ext cx="2195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Here,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Times-Roman"/>
              </a:rPr>
              <a:t>I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Times-Roman"/>
              </a:rPr>
              <a:t>m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 = 20 mA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E4A0A9-465D-4296-8A3D-BDBAB56382BA}"/>
              </a:ext>
            </a:extLst>
          </p:cNvPr>
          <p:cNvSpPr txBox="1"/>
          <p:nvPr/>
        </p:nvSpPr>
        <p:spPr>
          <a:xfrm>
            <a:off x="4998932" y="3095180"/>
            <a:ext cx="1984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Here,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Times-Roman"/>
              </a:rPr>
              <a:t>V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Times-Roman"/>
              </a:rPr>
              <a:t>m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 = 25 V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D82C4F-CA97-4BB1-B829-586B29DD1E02}"/>
              </a:ext>
            </a:extLst>
          </p:cNvPr>
          <p:cNvSpPr txBox="1"/>
          <p:nvPr/>
        </p:nvSpPr>
        <p:spPr>
          <a:xfrm>
            <a:off x="8889557" y="3033973"/>
            <a:ext cx="19058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Here, </a:t>
            </a:r>
            <a:r>
              <a:rPr lang="en-US" sz="2000" b="0" i="1" dirty="0" err="1">
                <a:solidFill>
                  <a:srgbClr val="242021"/>
                </a:solidFill>
                <a:effectLst/>
                <a:latin typeface="Times-Roman"/>
              </a:rPr>
              <a:t>I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  <a:latin typeface="Times-Roman"/>
              </a:rPr>
              <a:t>m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 = 4 A</a:t>
            </a:r>
            <a:endParaRPr lang="en-US" sz="2000" dirty="0"/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F0545EAF-C429-4212-8AA7-B899D72DD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04341"/>
              </p:ext>
            </p:extLst>
          </p:nvPr>
        </p:nvGraphicFramePr>
        <p:xfrm>
          <a:off x="335294" y="3624637"/>
          <a:ext cx="3848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8040" imgH="711000" progId="Equation.3">
                  <p:embed/>
                </p:oleObj>
              </mc:Choice>
              <mc:Fallback>
                <p:oleObj name="Equation" r:id="rId4" imgW="3848040" imgH="711000" progId="Equation.3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F0545EAF-C429-4212-8AA7-B899D72DD6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94" y="3624637"/>
                        <a:ext cx="3848100" cy="711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A4ED0D-22C3-48F4-B785-049E42DD1991}"/>
              </a:ext>
            </a:extLst>
          </p:cNvPr>
          <p:cNvCxnSpPr/>
          <p:nvPr/>
        </p:nvCxnSpPr>
        <p:spPr>
          <a:xfrm>
            <a:off x="4345377" y="785988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D946F7-1C16-414E-B15D-5FC0B341177B}"/>
              </a:ext>
            </a:extLst>
          </p:cNvPr>
          <p:cNvCxnSpPr/>
          <p:nvPr/>
        </p:nvCxnSpPr>
        <p:spPr>
          <a:xfrm>
            <a:off x="8223616" y="802941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B9B073-ACC8-4C1E-94B1-A09BDECFABDC}"/>
              </a:ext>
            </a:extLst>
          </p:cNvPr>
          <p:cNvSpPr txBox="1"/>
          <p:nvPr/>
        </p:nvSpPr>
        <p:spPr>
          <a:xfrm>
            <a:off x="309980" y="854737"/>
            <a:ext cx="1120873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166B3"/>
                </a:solidFill>
                <a:effectLst/>
                <a:latin typeface="Univers-Bold"/>
              </a:rPr>
              <a:t>EXAMPLE 13.20 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Find the average value and rms values for the following sinusoidal waveforms.</a:t>
            </a:r>
            <a:endParaRPr lang="en-US" sz="2000" dirty="0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A44A8023-C052-4991-973C-151FF6839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515283"/>
              </p:ext>
            </p:extLst>
          </p:nvPr>
        </p:nvGraphicFramePr>
        <p:xfrm>
          <a:off x="4642798" y="3651404"/>
          <a:ext cx="3517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17560" imgH="711000" progId="Equation.3">
                  <p:embed/>
                </p:oleObj>
              </mc:Choice>
              <mc:Fallback>
                <p:oleObj name="Equation" r:id="rId6" imgW="3517560" imgH="711000" progId="Equation.3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A44A8023-C052-4991-973C-151FF68394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2798" y="3651404"/>
                        <a:ext cx="3517900" cy="711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4409E7E0-D58F-4C6E-A33D-5273B73C9843}"/>
              </a:ext>
            </a:extLst>
          </p:cNvPr>
          <p:cNvGrpSpPr/>
          <p:nvPr/>
        </p:nvGrpSpPr>
        <p:grpSpPr>
          <a:xfrm>
            <a:off x="8457695" y="1289661"/>
            <a:ext cx="2687014" cy="1645920"/>
            <a:chOff x="8457695" y="3268591"/>
            <a:chExt cx="2687014" cy="164592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2FABA58-2408-4F4B-BE46-568E4535D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7695" y="3268591"/>
              <a:ext cx="2687014" cy="164592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01FACC-80E4-4A43-9289-78E8FB7B77E9}"/>
                </a:ext>
              </a:extLst>
            </p:cNvPr>
            <p:cNvSpPr txBox="1"/>
            <p:nvPr/>
          </p:nvSpPr>
          <p:spPr>
            <a:xfrm>
              <a:off x="9515309" y="3355292"/>
              <a:ext cx="6239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0" dirty="0">
                  <a:solidFill>
                    <a:srgbClr val="242021"/>
                  </a:solidFill>
                  <a:effectLst/>
                  <a:latin typeface="Times-Roman"/>
                </a:rPr>
                <a:t>(</a:t>
              </a:r>
              <a:r>
                <a:rPr lang="en-US" sz="2000" b="1" i="1" dirty="0">
                  <a:solidFill>
                    <a:srgbClr val="242021"/>
                  </a:solidFill>
                  <a:effectLst/>
                  <a:latin typeface="Times-Roman"/>
                </a:rPr>
                <a:t>c</a:t>
              </a:r>
              <a:r>
                <a:rPr lang="en-US" sz="2000" b="0" i="0" dirty="0">
                  <a:solidFill>
                    <a:srgbClr val="242021"/>
                  </a:solidFill>
                  <a:effectLst/>
                  <a:latin typeface="Times-Roman"/>
                </a:rPr>
                <a:t>)</a:t>
              </a:r>
              <a:endParaRPr lang="en-US" sz="2000" dirty="0"/>
            </a:p>
          </p:txBody>
        </p:sp>
      </p:grp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3A61A8D9-B121-4C7C-BB0A-6CA7A9C17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136486"/>
              </p:ext>
            </p:extLst>
          </p:nvPr>
        </p:nvGraphicFramePr>
        <p:xfrm>
          <a:off x="8613775" y="3570970"/>
          <a:ext cx="3213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13000" imgH="711000" progId="Equation.3">
                  <p:embed/>
                </p:oleObj>
              </mc:Choice>
              <mc:Fallback>
                <p:oleObj name="Equation" r:id="rId9" imgW="3213000" imgH="711000" progId="Equation.3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3A61A8D9-B121-4C7C-BB0A-6CA7A9C17B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13775" y="3570970"/>
                        <a:ext cx="3213100" cy="711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38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6B27C-4523-47B3-B603-7D9C0C29EEE6}"/>
              </a:ext>
            </a:extLst>
          </p:cNvPr>
          <p:cNvSpPr txBox="1"/>
          <p:nvPr/>
        </p:nvSpPr>
        <p:spPr>
          <a:xfrm>
            <a:off x="177736" y="158706"/>
            <a:ext cx="641048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0166B3"/>
                </a:solidFill>
                <a:effectLst/>
              </a:rPr>
              <a:t>EXAMPLE 13.21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The 120 V dc source in Fig. 13.59(a) delivers 3.6 W to the load. Determine the peak value of the applied voltage (</a:t>
            </a:r>
            <a:r>
              <a:rPr lang="en-US" sz="1800" b="0" i="1" dirty="0" err="1">
                <a:solidFill>
                  <a:srgbClr val="242021"/>
                </a:solidFill>
                <a:effectLst/>
              </a:rPr>
              <a:t>E</a:t>
            </a:r>
            <a:r>
              <a:rPr lang="en-US" sz="1800" b="0" i="1" baseline="-25000" dirty="0" err="1">
                <a:solidFill>
                  <a:srgbClr val="242021"/>
                </a:solidFill>
                <a:effectLst/>
              </a:rPr>
              <a:t>m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) and the current (</a:t>
            </a:r>
            <a:r>
              <a:rPr lang="en-US" sz="1800" b="0" i="1" dirty="0" err="1">
                <a:solidFill>
                  <a:srgbClr val="242021"/>
                </a:solidFill>
                <a:effectLst/>
              </a:rPr>
              <a:t>I</a:t>
            </a:r>
            <a:r>
              <a:rPr lang="en-US" sz="1800" b="0" i="1" baseline="-25000" dirty="0" err="1">
                <a:solidFill>
                  <a:srgbClr val="242021"/>
                </a:solidFill>
                <a:effectLst/>
              </a:rPr>
              <a:t>m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) if the ac source [Fig. 13.59(b)] is to deliver the same power to the load.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A33B0-D5EB-43E9-9859-E9B4AEA2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1" y="1382969"/>
            <a:ext cx="6419850" cy="25908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FC633D-EC0C-471C-AB0A-81EBEE26F1DB}"/>
              </a:ext>
            </a:extLst>
          </p:cNvPr>
          <p:cNvCxnSpPr/>
          <p:nvPr/>
        </p:nvCxnSpPr>
        <p:spPr>
          <a:xfrm>
            <a:off x="6702791" y="-27296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96A3B97-8168-4503-BF92-99A63CE5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9" y="4114800"/>
            <a:ext cx="5653291" cy="1920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81A5-93A9-4DCB-A712-95D4C70932F3}"/>
              </a:ext>
            </a:extLst>
          </p:cNvPr>
          <p:cNvSpPr txBox="1"/>
          <p:nvPr/>
        </p:nvSpPr>
        <p:spPr>
          <a:xfrm>
            <a:off x="6776419" y="122315"/>
            <a:ext cx="5192620" cy="1877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FF0000"/>
                </a:solidFill>
                <a:effectLst/>
              </a:rPr>
              <a:t>EXAMPLE 13.20.1</a:t>
            </a:r>
            <a:r>
              <a:rPr lang="en-US" sz="18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Find the average value and rms values for the following sinusoidal waveforms:</a:t>
            </a:r>
          </a:p>
          <a:p>
            <a:pPr algn="just"/>
            <a:r>
              <a:rPr lang="en-US" dirty="0">
                <a:solidFill>
                  <a:srgbClr val="242021"/>
                </a:solidFill>
              </a:rPr>
              <a:t>(</a:t>
            </a:r>
            <a:r>
              <a:rPr lang="en-US" b="1" i="1" dirty="0">
                <a:solidFill>
                  <a:srgbClr val="242021"/>
                </a:solidFill>
              </a:rPr>
              <a:t>a</a:t>
            </a:r>
            <a:r>
              <a:rPr lang="en-US" dirty="0">
                <a:solidFill>
                  <a:srgbClr val="242021"/>
                </a:solidFill>
              </a:rPr>
              <a:t>)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) = 10sin(</a:t>
            </a:r>
            <a:r>
              <a:rPr lang="en-US" sz="2000" i="1" dirty="0">
                <a:cs typeface="Times New Roman" pitchFamily="18" charset="0"/>
                <a:sym typeface="Symbol" panose="05050102010706020507" pitchFamily="18" charset="2"/>
              </a:rPr>
              <a:t></a:t>
            </a:r>
            <a:r>
              <a:rPr lang="en-US" sz="2000" i="1" dirty="0">
                <a:solidFill>
                  <a:srgbClr val="242021"/>
                </a:solidFill>
              </a:rPr>
              <a:t>t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+</a:t>
            </a:r>
            <a:r>
              <a:rPr lang="en-US" sz="2000" dirty="0">
                <a:solidFill>
                  <a:srgbClr val="242021"/>
                </a:solidFill>
              </a:rPr>
              <a:t> 30°) A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b="1" i="1" dirty="0">
                <a:solidFill>
                  <a:srgbClr val="242021"/>
                </a:solidFill>
              </a:rPr>
              <a:t>b</a:t>
            </a:r>
            <a:r>
              <a:rPr lang="en-US" sz="2000" dirty="0">
                <a:solidFill>
                  <a:srgbClr val="242021"/>
                </a:solidFill>
              </a:rPr>
              <a:t>) </a:t>
            </a:r>
            <a:r>
              <a:rPr lang="en-US" sz="2000" i="1" dirty="0">
                <a:solidFill>
                  <a:srgbClr val="242021"/>
                </a:solidFill>
              </a:rPr>
              <a:t>v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) = 150cos(</a:t>
            </a:r>
            <a:r>
              <a:rPr lang="en-US" sz="2000" i="1" dirty="0">
                <a:cs typeface="Times New Roman" pitchFamily="18" charset="0"/>
                <a:sym typeface="Symbol" panose="05050102010706020507" pitchFamily="18" charset="2"/>
              </a:rPr>
              <a:t></a:t>
            </a:r>
            <a:r>
              <a:rPr lang="en-US" sz="2000" i="1" dirty="0">
                <a:solidFill>
                  <a:srgbClr val="242021"/>
                </a:solidFill>
              </a:rPr>
              <a:t>t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</a:t>
            </a:r>
            <a:r>
              <a:rPr lang="en-US" sz="2000" dirty="0">
                <a:solidFill>
                  <a:srgbClr val="242021"/>
                </a:solidFill>
              </a:rPr>
              <a:t> 60°) A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b="1" i="1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) </a:t>
            </a:r>
            <a:r>
              <a:rPr lang="en-US" sz="2000" i="1" dirty="0">
                <a:solidFill>
                  <a:srgbClr val="242021"/>
                </a:solidFill>
              </a:rPr>
              <a:t>i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)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dirty="0">
                <a:solidFill>
                  <a:srgbClr val="242021"/>
                </a:solidFill>
              </a:rPr>
              <a:t>12cos(</a:t>
            </a:r>
            <a:r>
              <a:rPr lang="en-US" sz="2000" i="1" dirty="0">
                <a:cs typeface="Times New Roman" pitchFamily="18" charset="0"/>
                <a:sym typeface="Symbol" panose="05050102010706020507" pitchFamily="18" charset="2"/>
              </a:rPr>
              <a:t></a:t>
            </a:r>
            <a:r>
              <a:rPr lang="en-US" sz="2000" i="1" dirty="0">
                <a:solidFill>
                  <a:srgbClr val="242021"/>
                </a:solidFill>
              </a:rPr>
              <a:t>t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+</a:t>
            </a:r>
            <a:r>
              <a:rPr lang="en-US" sz="2000" dirty="0">
                <a:solidFill>
                  <a:srgbClr val="242021"/>
                </a:solidFill>
              </a:rPr>
              <a:t> 80°)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</a:t>
            </a:r>
            <a:r>
              <a:rPr lang="en-US" sz="2000" dirty="0">
                <a:solidFill>
                  <a:srgbClr val="242021"/>
                </a:solidFill>
              </a:rPr>
              <a:t>A</a:t>
            </a:r>
          </a:p>
          <a:p>
            <a:pPr algn="just"/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b="1" i="1" dirty="0">
                <a:solidFill>
                  <a:srgbClr val="242021"/>
                </a:solidFill>
              </a:rPr>
              <a:t>d</a:t>
            </a:r>
            <a:r>
              <a:rPr lang="en-US" sz="2000" dirty="0">
                <a:solidFill>
                  <a:srgbClr val="242021"/>
                </a:solidFill>
              </a:rPr>
              <a:t>) </a:t>
            </a:r>
            <a:r>
              <a:rPr lang="en-US" sz="2000" i="1" dirty="0">
                <a:solidFill>
                  <a:srgbClr val="242021"/>
                </a:solidFill>
              </a:rPr>
              <a:t>v</a:t>
            </a: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i="1" dirty="0">
                <a:solidFill>
                  <a:srgbClr val="242021"/>
                </a:solidFill>
              </a:rPr>
              <a:t>t</a:t>
            </a:r>
            <a:r>
              <a:rPr lang="en-US" sz="2000" dirty="0">
                <a:solidFill>
                  <a:srgbClr val="242021"/>
                </a:solidFill>
              </a:rPr>
              <a:t>) =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 </a:t>
            </a:r>
            <a:r>
              <a:rPr lang="en-US" sz="2000" dirty="0">
                <a:solidFill>
                  <a:srgbClr val="242021"/>
                </a:solidFill>
              </a:rPr>
              <a:t>200sin(</a:t>
            </a:r>
            <a:r>
              <a:rPr lang="en-US" sz="2000" i="1" dirty="0">
                <a:cs typeface="Times New Roman" pitchFamily="18" charset="0"/>
                <a:sym typeface="Symbol" panose="05050102010706020507" pitchFamily="18" charset="2"/>
              </a:rPr>
              <a:t></a:t>
            </a:r>
            <a:r>
              <a:rPr lang="en-US" sz="2000" i="1" dirty="0">
                <a:solidFill>
                  <a:srgbClr val="242021"/>
                </a:solidFill>
              </a:rPr>
              <a:t>t </a:t>
            </a:r>
            <a:r>
              <a:rPr lang="en-US" sz="2000" dirty="0">
                <a:solidFill>
                  <a:srgbClr val="242021"/>
                </a:solidFill>
                <a:sym typeface="Symbol" panose="05050102010706020507" pitchFamily="18" charset="2"/>
              </a:rPr>
              <a:t></a:t>
            </a:r>
            <a:r>
              <a:rPr lang="en-US" sz="2000" dirty="0">
                <a:solidFill>
                  <a:srgbClr val="242021"/>
                </a:solidFill>
              </a:rPr>
              <a:t> 120°) mV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73EC4DC-3186-4643-9F23-1B193D276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3966" y="2308165"/>
          <a:ext cx="3657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711000" progId="Equation.3">
                  <p:embed/>
                </p:oleObj>
              </mc:Choice>
              <mc:Fallback>
                <p:oleObj name="Equation" r:id="rId4" imgW="3657600" imgH="7110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73EC4DC-3186-4643-9F23-1B193D2765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3966" y="2308165"/>
                        <a:ext cx="3657600" cy="711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3DCBE75-86BE-4783-82D2-106C9FA93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3966" y="3283602"/>
          <a:ext cx="4089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89240" imgH="711000" progId="Equation.3">
                  <p:embed/>
                </p:oleObj>
              </mc:Choice>
              <mc:Fallback>
                <p:oleObj name="Equation" r:id="rId6" imgW="4089240" imgH="7110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3DCBE75-86BE-4783-82D2-106C9FA93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03966" y="3283602"/>
                        <a:ext cx="4089400" cy="711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0AC7EBD-A144-4B04-824F-485E0808D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166" y="4303215"/>
          <a:ext cx="3937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6960" imgH="711000" progId="Equation.3">
                  <p:embed/>
                </p:oleObj>
              </mc:Choice>
              <mc:Fallback>
                <p:oleObj name="Equation" r:id="rId8" imgW="3936960" imgH="7110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0AC7EBD-A144-4B04-824F-485E0808DC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80166" y="4303215"/>
                        <a:ext cx="3937000" cy="711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9A259C6-B771-481E-BF81-62DA57ACE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5324475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81200" imgH="711000" progId="Equation.3">
                  <p:embed/>
                </p:oleObj>
              </mc:Choice>
              <mc:Fallback>
                <p:oleObj name="Equation" r:id="rId10" imgW="4381200" imgH="7110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9A259C6-B771-481E-BF81-62DA57ACE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64413" y="5324475"/>
                        <a:ext cx="4381500" cy="711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3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377786" y="6453119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DDF2C-CD46-4A39-BC5A-7DE3A57A8EF0}"/>
              </a:ext>
            </a:extLst>
          </p:cNvPr>
          <p:cNvSpPr/>
          <p:nvPr/>
        </p:nvSpPr>
        <p:spPr>
          <a:xfrm>
            <a:off x="2031561" y="106555"/>
            <a:ext cx="8128878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 and RMS Value for Rectangular Waveform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6C9C8-DEED-405D-867F-D33F6FC6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4" y="600077"/>
            <a:ext cx="5852160" cy="2926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E4B94-56F5-40AB-96E7-9C2CE7B75BCD}"/>
              </a:ext>
            </a:extLst>
          </p:cNvPr>
          <p:cNvSpPr txBox="1"/>
          <p:nvPr/>
        </p:nvSpPr>
        <p:spPr>
          <a:xfrm>
            <a:off x="865370" y="1217138"/>
            <a:ext cx="59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17C3D-9468-4D9C-91BA-06141F50F605}"/>
              </a:ext>
            </a:extLst>
          </p:cNvPr>
          <p:cNvSpPr txBox="1"/>
          <p:nvPr/>
        </p:nvSpPr>
        <p:spPr>
          <a:xfrm>
            <a:off x="1501489" y="1678803"/>
            <a:ext cx="59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85C0A-8F37-4FCE-BCA3-67425874CDB7}"/>
              </a:ext>
            </a:extLst>
          </p:cNvPr>
          <p:cNvSpPr txBox="1"/>
          <p:nvPr/>
        </p:nvSpPr>
        <p:spPr>
          <a:xfrm>
            <a:off x="2164112" y="1962643"/>
            <a:ext cx="59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53798-B01C-468D-AC5C-38772AE3B9B1}"/>
              </a:ext>
            </a:extLst>
          </p:cNvPr>
          <p:cNvSpPr txBox="1"/>
          <p:nvPr/>
        </p:nvSpPr>
        <p:spPr>
          <a:xfrm>
            <a:off x="2826735" y="2649593"/>
            <a:ext cx="59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ADF9E-6912-41E3-AF15-21E981F588F3}"/>
              </a:ext>
            </a:extLst>
          </p:cNvPr>
          <p:cNvSpPr txBox="1"/>
          <p:nvPr/>
        </p:nvSpPr>
        <p:spPr>
          <a:xfrm>
            <a:off x="3515806" y="2304195"/>
            <a:ext cx="59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E0529-4201-4E38-93CD-E45AD2E4A047}"/>
              </a:ext>
            </a:extLst>
          </p:cNvPr>
          <p:cNvSpPr txBox="1"/>
          <p:nvPr/>
        </p:nvSpPr>
        <p:spPr>
          <a:xfrm>
            <a:off x="4237136" y="1869576"/>
            <a:ext cx="59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5A14A5D-050D-4AE0-BEA6-2F97A1586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7786" y="1031354"/>
          <a:ext cx="196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480" imgH="368280" progId="Equation.3">
                  <p:embed/>
                </p:oleObj>
              </mc:Choice>
              <mc:Fallback>
                <p:oleObj name="Equation" r:id="rId3" imgW="1968480" imgH="36828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5A14A5D-050D-4AE0-BEA6-2F97A1586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7786" y="1031354"/>
                        <a:ext cx="1968500" cy="3683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88D62EC-4AF3-4D0C-BD88-DFE0D21BC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35045" y="990328"/>
          <a:ext cx="209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95200" imgH="330120" progId="Equation.3">
                  <p:embed/>
                </p:oleObj>
              </mc:Choice>
              <mc:Fallback>
                <p:oleObj name="Equation" r:id="rId5" imgW="2095200" imgH="3301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88D62EC-4AF3-4D0C-BD88-DFE0D21BC2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35045" y="990328"/>
                        <a:ext cx="2095500" cy="330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F79243A-66E0-4032-AE3E-4773897CC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1431" y="1698126"/>
          <a:ext cx="209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95200" imgH="342720" progId="Equation.3">
                  <p:embed/>
                </p:oleObj>
              </mc:Choice>
              <mc:Fallback>
                <p:oleObj name="Equation" r:id="rId7" imgW="2095200" imgH="34272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F79243A-66E0-4032-AE3E-4773897CC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1431" y="1698126"/>
                        <a:ext cx="2095500" cy="3429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DD6CFE0-9A3E-4EFF-B7D4-A8894001A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1952" y="1698126"/>
          <a:ext cx="2324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23800" imgH="342720" progId="Equation.3">
                  <p:embed/>
                </p:oleObj>
              </mc:Choice>
              <mc:Fallback>
                <p:oleObj name="Equation" r:id="rId9" imgW="2323800" imgH="3427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DD6CFE0-9A3E-4EFF-B7D4-A8894001A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11952" y="1698126"/>
                        <a:ext cx="2324100" cy="3429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489B291-C5F3-420E-9893-5529C33EC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7786" y="2339498"/>
          <a:ext cx="233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36760" imgH="342720" progId="Equation.3">
                  <p:embed/>
                </p:oleObj>
              </mc:Choice>
              <mc:Fallback>
                <p:oleObj name="Equation" r:id="rId11" imgW="2336760" imgH="34272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A489B291-C5F3-420E-9893-5529C33EC9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77786" y="2339498"/>
                        <a:ext cx="2336800" cy="3429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D0A179B-5E5B-4B75-A3C8-BA191F1C2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57536" y="2324786"/>
          <a:ext cx="193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30320" imgH="342720" progId="Equation.3">
                  <p:embed/>
                </p:oleObj>
              </mc:Choice>
              <mc:Fallback>
                <p:oleObj name="Equation" r:id="rId13" imgW="1930320" imgH="34272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D0A179B-5E5B-4B75-A3C8-BA191F1C2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457536" y="2324786"/>
                        <a:ext cx="1930400" cy="3429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DD15B23B-BF87-4F74-9E78-9C4CAA1F9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943" y="3466791"/>
          <a:ext cx="7404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403760" imgH="1028520" progId="Equation.3">
                  <p:embed/>
                </p:oleObj>
              </mc:Choice>
              <mc:Fallback>
                <p:oleObj name="Equation" r:id="rId15" imgW="7403760" imgH="102852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DD15B23B-BF87-4F74-9E78-9C4CAA1F98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95943" y="3466791"/>
                        <a:ext cx="7404100" cy="10287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985FD8AA-571E-4FF2-997A-E0C444D63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943" y="4731558"/>
          <a:ext cx="8204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204040" imgH="1257120" progId="Equation.3">
                  <p:embed/>
                </p:oleObj>
              </mc:Choice>
              <mc:Fallback>
                <p:oleObj name="Equation" r:id="rId17" imgW="8204040" imgH="125712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985FD8AA-571E-4FF2-997A-E0C444D635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95943" y="4731558"/>
                        <a:ext cx="8204200" cy="12573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6848</TotalTime>
  <Words>2348</Words>
  <Application>Microsoft Office PowerPoint</Application>
  <PresentationFormat>Widescreen</PresentationFormat>
  <Paragraphs>263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Times-Italic</vt:lpstr>
      <vt:lpstr>Times-Roman</vt:lpstr>
      <vt:lpstr>Univers-Bold</vt:lpstr>
      <vt:lpstr>Vladimir Script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Dr. Mohammad Nasir Uddin, P.Eng.</cp:lastModifiedBy>
  <cp:revision>244</cp:revision>
  <dcterms:created xsi:type="dcterms:W3CDTF">2021-08-08T10:21:10Z</dcterms:created>
  <dcterms:modified xsi:type="dcterms:W3CDTF">2022-06-01T12:26:57Z</dcterms:modified>
</cp:coreProperties>
</file>