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625" r:id="rId2"/>
    <p:sldId id="1880" r:id="rId3"/>
    <p:sldId id="1881" r:id="rId4"/>
    <p:sldId id="1827" r:id="rId5"/>
    <p:sldId id="1835" r:id="rId6"/>
    <p:sldId id="1828" r:id="rId7"/>
    <p:sldId id="1850" r:id="rId8"/>
    <p:sldId id="1851" r:id="rId9"/>
    <p:sldId id="1839" r:id="rId10"/>
    <p:sldId id="1837" r:id="rId11"/>
    <p:sldId id="1852" r:id="rId12"/>
    <p:sldId id="1853" r:id="rId13"/>
    <p:sldId id="1840" r:id="rId14"/>
    <p:sldId id="1838" r:id="rId15"/>
    <p:sldId id="1854" r:id="rId16"/>
    <p:sldId id="1855" r:id="rId17"/>
    <p:sldId id="1859" r:id="rId18"/>
    <p:sldId id="1856" r:id="rId19"/>
    <p:sldId id="1857" r:id="rId20"/>
    <p:sldId id="1858" r:id="rId21"/>
    <p:sldId id="1846" r:id="rId22"/>
    <p:sldId id="1847" r:id="rId23"/>
    <p:sldId id="1848" r:id="rId24"/>
    <p:sldId id="1849" r:id="rId25"/>
    <p:sldId id="1830" r:id="rId26"/>
    <p:sldId id="1882" r:id="rId27"/>
    <p:sldId id="1831" r:id="rId28"/>
    <p:sldId id="18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rif Hossain" initials="MAH" lastIdx="1" clrIdx="0">
    <p:extLst>
      <p:ext uri="{19B8F6BF-5375-455C-9EA6-DF929625EA0E}">
        <p15:presenceInfo xmlns:p15="http://schemas.microsoft.com/office/powerpoint/2012/main" userId="Md. Arif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CC0099"/>
    <a:srgbClr val="66CCFF"/>
    <a:srgbClr val="3399FF"/>
    <a:srgbClr val="0066FF"/>
    <a:srgbClr val="008080"/>
    <a:srgbClr val="00CC99"/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   </a:t>
            </a:r>
            <a:r>
              <a:rPr lang="en-GB" sz="1600" b="1" baseline="0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DMAM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67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wmf"/><Relationship Id="rId3" Type="http://schemas.openxmlformats.org/officeDocument/2006/relationships/image" Target="../media/image44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png"/><Relationship Id="rId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png"/><Relationship Id="rId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image" Target="../media/image52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2.png"/><Relationship Id="rId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5.wmf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png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7.pn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68.bin"/><Relationship Id="rId3" Type="http://schemas.openxmlformats.org/officeDocument/2006/relationships/image" Target="../media/image67.png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92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image" Target="../media/image18.png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Relationship Id="rId8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9.png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2.wmf"/><Relationship Id="rId3" Type="http://schemas.openxmlformats.org/officeDocument/2006/relationships/image" Target="../media/image34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451958" y="247303"/>
            <a:ext cx="39153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will Be Covered: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4A46AE-4ADE-479F-ABD3-07D13080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317" y="864567"/>
            <a:ext cx="10138705" cy="5293757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 Parallel Circuit: </a:t>
            </a: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Circuit; </a:t>
            </a: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Circuit; </a:t>
            </a: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RLC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Admittance Calculation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Admittance Diagram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Impedance Calculation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Current/Voltage calculation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Current calculation in different branch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Phasor Diagram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Power Calculation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Power Triangle</a:t>
            </a:r>
            <a:endParaRPr lang="en-US" sz="2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ivider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ule (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irchhoff’s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urrent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 (KCL)</a:t>
            </a:r>
          </a:p>
        </p:txBody>
      </p:sp>
    </p:spTree>
    <p:extLst>
      <p:ext uri="{BB962C8B-B14F-4D97-AF65-F5344CB8AC3E}">
        <p14:creationId xmlns:p14="http://schemas.microsoft.com/office/powerpoint/2010/main" val="2906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881408" y="188188"/>
            <a:ext cx="2865705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7952E-EE89-44C3-B2C3-3429BF83B7A4}"/>
              </a:ext>
            </a:extLst>
          </p:cNvPr>
          <p:cNvGrpSpPr/>
          <p:nvPr/>
        </p:nvGrpSpPr>
        <p:grpSpPr>
          <a:xfrm>
            <a:off x="235467" y="913894"/>
            <a:ext cx="4634568" cy="1933845"/>
            <a:chOff x="235467" y="913894"/>
            <a:chExt cx="4634568" cy="19338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ED17B9-2C0E-4AC5-8DF6-9E6CD8517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37" y="913894"/>
              <a:ext cx="3924848" cy="193384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3BBF07-2F3B-40D9-B2C3-A59FE471A86F}"/>
                </a:ext>
              </a:extLst>
            </p:cNvPr>
            <p:cNvSpPr txBox="1"/>
            <p:nvPr/>
          </p:nvSpPr>
          <p:spPr>
            <a:xfrm>
              <a:off x="2225338" y="159270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BDF694-08BF-4C5E-84D3-47E06359A361}"/>
                </a:ext>
              </a:extLst>
            </p:cNvPr>
            <p:cNvSpPr txBox="1"/>
            <p:nvPr/>
          </p:nvSpPr>
          <p:spPr>
            <a:xfrm>
              <a:off x="3597650" y="1566205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9DA3A9-418B-467F-B8F9-DA7D244146B0}"/>
                </a:ext>
              </a:extLst>
            </p:cNvPr>
            <p:cNvSpPr txBox="1"/>
            <p:nvPr/>
          </p:nvSpPr>
          <p:spPr>
            <a:xfrm>
              <a:off x="2737378" y="1566205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78EF1F-9FE4-4D6D-9A0A-529C7380AD06}"/>
                </a:ext>
              </a:extLst>
            </p:cNvPr>
            <p:cNvSpPr txBox="1"/>
            <p:nvPr/>
          </p:nvSpPr>
          <p:spPr>
            <a:xfrm>
              <a:off x="4295839" y="1507962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EFDBD03-0B41-46E7-BE59-ABA59DB1C742}"/>
                </a:ext>
              </a:extLst>
            </p:cNvPr>
            <p:cNvCxnSpPr/>
            <p:nvPr/>
          </p:nvCxnSpPr>
          <p:spPr>
            <a:xfrm>
              <a:off x="4022018" y="1079448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EE9D00-60DE-4526-8B5B-7DBEE43D1FD5}"/>
                </a:ext>
              </a:extLst>
            </p:cNvPr>
            <p:cNvCxnSpPr/>
            <p:nvPr/>
          </p:nvCxnSpPr>
          <p:spPr>
            <a:xfrm>
              <a:off x="2767649" y="1091169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DF2573-FB90-42EF-BCDD-3455BBF5A584}"/>
                </a:ext>
              </a:extLst>
            </p:cNvPr>
            <p:cNvCxnSpPr/>
            <p:nvPr/>
          </p:nvCxnSpPr>
          <p:spPr>
            <a:xfrm>
              <a:off x="1083210" y="110523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F0A22D-A821-42FB-B636-0067C63085CA}"/>
                </a:ext>
              </a:extLst>
            </p:cNvPr>
            <p:cNvSpPr txBox="1"/>
            <p:nvPr/>
          </p:nvSpPr>
          <p:spPr>
            <a:xfrm>
              <a:off x="907841" y="119226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DFA399-6F34-4AF8-9368-A1827528D1F6}"/>
                </a:ext>
              </a:extLst>
            </p:cNvPr>
            <p:cNvSpPr txBox="1"/>
            <p:nvPr/>
          </p:nvSpPr>
          <p:spPr>
            <a:xfrm>
              <a:off x="859429" y="19290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5FE928-B824-40AA-881A-73C7556ECF76}"/>
                </a:ext>
              </a:extLst>
            </p:cNvPr>
            <p:cNvSpPr txBox="1"/>
            <p:nvPr/>
          </p:nvSpPr>
          <p:spPr>
            <a:xfrm>
              <a:off x="235467" y="159082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D9DDBD-4944-42A0-A55D-0CD07D20233A}"/>
                </a:ext>
              </a:extLst>
            </p:cNvPr>
            <p:cNvSpPr txBox="1"/>
            <p:nvPr/>
          </p:nvSpPr>
          <p:spPr>
            <a:xfrm>
              <a:off x="1099381" y="1588932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6E20C-B98F-49E2-89D1-1970BD8E0582}"/>
                </a:ext>
              </a:extLst>
            </p:cNvPr>
            <p:cNvSpPr txBox="1"/>
            <p:nvPr/>
          </p:nvSpPr>
          <p:spPr>
            <a:xfrm>
              <a:off x="3663446" y="1041728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5710DA-653A-4F49-9182-47CA400BD6A0}"/>
                </a:ext>
              </a:extLst>
            </p:cNvPr>
            <p:cNvSpPr txBox="1"/>
            <p:nvPr/>
          </p:nvSpPr>
          <p:spPr>
            <a:xfrm>
              <a:off x="2763997" y="1069865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C1F2E0-A9D6-418B-B51A-93AE7B4BE4E9}"/>
                </a:ext>
              </a:extLst>
            </p:cNvPr>
            <p:cNvSpPr txBox="1"/>
            <p:nvPr/>
          </p:nvSpPr>
          <p:spPr>
            <a:xfrm>
              <a:off x="1189701" y="106435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723F11D-98E8-4617-A9E3-881EFAC0E39B}"/>
              </a:ext>
            </a:extLst>
          </p:cNvPr>
          <p:cNvSpPr txBox="1"/>
          <p:nvPr/>
        </p:nvSpPr>
        <p:spPr>
          <a:xfrm>
            <a:off x="1346010" y="2796521"/>
            <a:ext cx="17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C4BA1CB8-953B-4C23-B4E3-95E01D245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381" y="3252434"/>
          <a:ext cx="26543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Equation" r:id="rId4" imgW="2654280" imgH="711000" progId="Equation.3">
                  <p:embed/>
                </p:oleObj>
              </mc:Choice>
              <mc:Fallback>
                <p:oleObj name="Equation" r:id="rId4" imgW="2654280" imgH="71100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C4BA1CB8-953B-4C23-B4E3-95E01D245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81" y="3252434"/>
                        <a:ext cx="26543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CA59BD8-2FF9-441B-A23B-46AA846FC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25" y="3958827"/>
          <a:ext cx="4546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6" imgW="4546440" imgH="1422360" progId="Equation.3">
                  <p:embed/>
                </p:oleObj>
              </mc:Choice>
              <mc:Fallback>
                <p:oleObj name="Equation" r:id="rId6" imgW="4546440" imgH="142236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CA59BD8-2FF9-441B-A23B-46AA846FC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25" y="3958827"/>
                        <a:ext cx="45466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B5E6D14D-6F09-4149-81E4-E5D6605D6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25" y="5493238"/>
          <a:ext cx="3225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Equation" r:id="rId8" imgW="3225600" imgH="711000" progId="Equation.3">
                  <p:embed/>
                </p:oleObj>
              </mc:Choice>
              <mc:Fallback>
                <p:oleObj name="Equation" r:id="rId8" imgW="3225600" imgH="71100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B5E6D14D-6F09-4149-81E4-E5D6605D6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25" y="5493238"/>
                        <a:ext cx="32258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D20434-5FCF-4A97-B2A9-CB31BDC2BCCB}"/>
              </a:ext>
            </a:extLst>
          </p:cNvPr>
          <p:cNvCxnSpPr/>
          <p:nvPr/>
        </p:nvCxnSpPr>
        <p:spPr>
          <a:xfrm>
            <a:off x="5112849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A17E2F-5612-40DB-AB8C-0FA409384D9A}"/>
              </a:ext>
            </a:extLst>
          </p:cNvPr>
          <p:cNvSpPr txBox="1"/>
          <p:nvPr/>
        </p:nvSpPr>
        <p:spPr>
          <a:xfrm>
            <a:off x="5183037" y="151562"/>
            <a:ext cx="298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D120DF-34C1-4C12-BD56-0B651B126674}"/>
              </a:ext>
            </a:extLst>
          </p:cNvPr>
          <p:cNvGrpSpPr/>
          <p:nvPr/>
        </p:nvGrpSpPr>
        <p:grpSpPr>
          <a:xfrm>
            <a:off x="5260706" y="659550"/>
            <a:ext cx="3612710" cy="3403088"/>
            <a:chOff x="7250685" y="2199289"/>
            <a:chExt cx="3612710" cy="340308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C62D2A1-29DF-4F42-A835-06C3B9D11549}"/>
                </a:ext>
              </a:extLst>
            </p:cNvPr>
            <p:cNvCxnSpPr/>
            <p:nvPr/>
          </p:nvCxnSpPr>
          <p:spPr>
            <a:xfrm>
              <a:off x="7254481" y="4861321"/>
              <a:ext cx="338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2508D73-C3B6-4166-A5F6-36AB4AFE91A8}"/>
                </a:ext>
              </a:extLst>
            </p:cNvPr>
            <p:cNvCxnSpPr/>
            <p:nvPr/>
          </p:nvCxnSpPr>
          <p:spPr>
            <a:xfrm>
              <a:off x="7877142" y="4868577"/>
              <a:ext cx="1115568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CE05A-E64A-49A7-BF80-10D5E59623A1}"/>
                </a:ext>
              </a:extLst>
            </p:cNvPr>
            <p:cNvSpPr txBox="1"/>
            <p:nvPr/>
          </p:nvSpPr>
          <p:spPr>
            <a:xfrm>
              <a:off x="7943956" y="4879837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CE0913-FB0B-4A60-B979-56A27F0326AF}"/>
                </a:ext>
              </a:extLst>
            </p:cNvPr>
            <p:cNvSpPr txBox="1"/>
            <p:nvPr/>
          </p:nvSpPr>
          <p:spPr>
            <a:xfrm>
              <a:off x="10341583" y="4881239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8BF563-6119-40FA-9A77-4DF4BD671E08}"/>
                </a:ext>
              </a:extLst>
            </p:cNvPr>
            <p:cNvCxnSpPr/>
            <p:nvPr/>
          </p:nvCxnSpPr>
          <p:spPr>
            <a:xfrm flipV="1">
              <a:off x="8982622" y="2669050"/>
              <a:ext cx="0" cy="219456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6EFE7F-F487-48CE-A85F-34DDAF4A1233}"/>
                </a:ext>
              </a:extLst>
            </p:cNvPr>
            <p:cNvCxnSpPr>
              <a:cxnSpLocks/>
            </p:cNvCxnSpPr>
            <p:nvPr/>
          </p:nvCxnSpPr>
          <p:spPr>
            <a:xfrm rot="17820000">
              <a:off x="7208505" y="3785407"/>
              <a:ext cx="246888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7F5837E-9677-464B-BDC0-4B64B18441FD}"/>
                </a:ext>
              </a:extLst>
            </p:cNvPr>
            <p:cNvCxnSpPr/>
            <p:nvPr/>
          </p:nvCxnSpPr>
          <p:spPr>
            <a:xfrm flipV="1">
              <a:off x="7877142" y="2351430"/>
              <a:ext cx="0" cy="320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38B6920-D1F2-4173-AD63-00CE84062635}"/>
                </a:ext>
              </a:extLst>
            </p:cNvPr>
            <p:cNvCxnSpPr/>
            <p:nvPr/>
          </p:nvCxnSpPr>
          <p:spPr>
            <a:xfrm>
              <a:off x="7871274" y="2697088"/>
              <a:ext cx="10972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72F882-C9A1-4692-85FE-C471B3CAD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6279" y="2671864"/>
              <a:ext cx="0" cy="219456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E334041-2099-4098-9DA2-B0EFBB9E4B5E}"/>
                </a:ext>
              </a:extLst>
            </p:cNvPr>
            <p:cNvSpPr txBox="1"/>
            <p:nvPr/>
          </p:nvSpPr>
          <p:spPr>
            <a:xfrm>
              <a:off x="7250685" y="3495474"/>
              <a:ext cx="70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30A5C8-6B85-4A0B-958D-A9BB213B3557}"/>
                </a:ext>
              </a:extLst>
            </p:cNvPr>
            <p:cNvSpPr txBox="1"/>
            <p:nvPr/>
          </p:nvSpPr>
          <p:spPr>
            <a:xfrm rot="17820000">
              <a:off x="7627528" y="3315594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0.224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C10C62-6D66-463D-B47D-DE0C3D509E24}"/>
                </a:ext>
              </a:extLst>
            </p:cNvPr>
            <p:cNvSpPr txBox="1"/>
            <p:nvPr/>
          </p:nvSpPr>
          <p:spPr>
            <a:xfrm>
              <a:off x="8050023" y="4419029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63.43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5216C662-7E9B-4344-B52C-C31CA5FA466B}"/>
                </a:ext>
              </a:extLst>
            </p:cNvPr>
            <p:cNvSpPr/>
            <p:nvPr/>
          </p:nvSpPr>
          <p:spPr>
            <a:xfrm rot="3600000">
              <a:off x="8058749" y="4475166"/>
              <a:ext cx="64008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1C4B85-6524-4FD6-AE52-3A110E28BD09}"/>
                </a:ext>
              </a:extLst>
            </p:cNvPr>
            <p:cNvSpPr txBox="1"/>
            <p:nvPr/>
          </p:nvSpPr>
          <p:spPr>
            <a:xfrm>
              <a:off x="7367674" y="2199289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E1BB7F-01E4-4D5B-A987-7B801277CFA1}"/>
                </a:ext>
              </a:extLst>
            </p:cNvPr>
            <p:cNvSpPr txBox="1"/>
            <p:nvPr/>
          </p:nvSpPr>
          <p:spPr>
            <a:xfrm>
              <a:off x="7282441" y="2590244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902E5F-638E-4DC1-B491-83E9F1A01F15}"/>
                </a:ext>
              </a:extLst>
            </p:cNvPr>
            <p:cNvSpPr txBox="1"/>
            <p:nvPr/>
          </p:nvSpPr>
          <p:spPr>
            <a:xfrm>
              <a:off x="8688382" y="4856449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181CF0-FE51-46DD-AEC5-74A15FBDF07D}"/>
                </a:ext>
              </a:extLst>
            </p:cNvPr>
            <p:cNvSpPr txBox="1"/>
            <p:nvPr/>
          </p:nvSpPr>
          <p:spPr>
            <a:xfrm>
              <a:off x="8836821" y="264981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557DAC-61E8-4773-9092-1FE66949A611}"/>
                </a:ext>
              </a:extLst>
            </p:cNvPr>
            <p:cNvSpPr txBox="1"/>
            <p:nvPr/>
          </p:nvSpPr>
          <p:spPr>
            <a:xfrm>
              <a:off x="7889354" y="5202267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Admittance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F9CE42D-7835-405A-91FB-7D2A6F45E76E}"/>
              </a:ext>
            </a:extLst>
          </p:cNvPr>
          <p:cNvSpPr txBox="1"/>
          <p:nvPr/>
        </p:nvSpPr>
        <p:spPr>
          <a:xfrm>
            <a:off x="5352399" y="4160467"/>
            <a:ext cx="198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Impedance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40C6FA-0220-46F8-B953-EDADD00B0882}"/>
              </a:ext>
            </a:extLst>
          </p:cNvPr>
          <p:cNvCxnSpPr/>
          <p:nvPr/>
        </p:nvCxnSpPr>
        <p:spPr>
          <a:xfrm>
            <a:off x="8784787" y="-1541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57788B45-8979-4DB7-BAF3-F82CB2475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4297" y="4708250"/>
          <a:ext cx="29718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9" name="Equation" r:id="rId10" imgW="2971800" imgH="1434960" progId="Equation.3">
                  <p:embed/>
                </p:oleObj>
              </mc:Choice>
              <mc:Fallback>
                <p:oleObj name="Equation" r:id="rId10" imgW="2971800" imgH="143496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57788B45-8979-4DB7-BAF3-F82CB2475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297" y="4708250"/>
                        <a:ext cx="29718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10532FBB-4B74-43BE-A3C1-584B0EA66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0771" y="237016"/>
          <a:ext cx="24384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0" name="Equation" r:id="rId12" imgW="2438280" imgH="2184120" progId="Equation.3">
                  <p:embed/>
                </p:oleObj>
              </mc:Choice>
              <mc:Fallback>
                <p:oleObj name="Equation" r:id="rId12" imgW="2438280" imgH="2184120" progId="Equation.3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10532FBB-4B74-43BE-A3C1-584B0EA66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771" y="237016"/>
                        <a:ext cx="24384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CFEB1925-7A62-44F9-A16A-307746F82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9477" y="2796521"/>
          <a:ext cx="24384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Equation" r:id="rId14" imgW="2438280" imgH="2793960" progId="Equation.3">
                  <p:embed/>
                </p:oleObj>
              </mc:Choice>
              <mc:Fallback>
                <p:oleObj name="Equation" r:id="rId14" imgW="2438280" imgH="279396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CFEB1925-7A62-44F9-A16A-307746F82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477" y="2796521"/>
                        <a:ext cx="2438400" cy="277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0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881408" y="188188"/>
            <a:ext cx="2865705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5311629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9DDD0B-3619-43BD-BCD2-E137C82270B7}"/>
              </a:ext>
            </a:extLst>
          </p:cNvPr>
          <p:cNvSpPr txBox="1"/>
          <p:nvPr/>
        </p:nvSpPr>
        <p:spPr>
          <a:xfrm>
            <a:off x="5982021" y="1376133"/>
            <a:ext cx="31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Phasor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6EFB78-5743-425F-BF92-5C4513934949}"/>
              </a:ext>
            </a:extLst>
          </p:cNvPr>
          <p:cNvSpPr txBox="1"/>
          <p:nvPr/>
        </p:nvSpPr>
        <p:spPr>
          <a:xfrm>
            <a:off x="60837" y="2898612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Current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676364A4-ECBB-47E3-A3A7-2183B96B2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59" y="3550601"/>
          <a:ext cx="43053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Equation" r:id="rId3" imgW="4305240" imgH="2539800" progId="Equation.3">
                  <p:embed/>
                </p:oleObj>
              </mc:Choice>
              <mc:Fallback>
                <p:oleObj name="Equation" r:id="rId3" imgW="4305240" imgH="253980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676364A4-ECBB-47E3-A3A7-2183B96B2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59" y="3550601"/>
                        <a:ext cx="43053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ACAF3786-BBFD-426F-84DB-293C416241BD}"/>
              </a:ext>
            </a:extLst>
          </p:cNvPr>
          <p:cNvSpPr txBox="1"/>
          <p:nvPr/>
        </p:nvSpPr>
        <p:spPr>
          <a:xfrm>
            <a:off x="7459868" y="5434086"/>
            <a:ext cx="4575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Solution of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Fig. 15.72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], Problem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29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CBD32-35F1-4F99-AFAE-495AB0CB33DA}"/>
              </a:ext>
            </a:extLst>
          </p:cNvPr>
          <p:cNvGrpSpPr/>
          <p:nvPr/>
        </p:nvGrpSpPr>
        <p:grpSpPr>
          <a:xfrm>
            <a:off x="235467" y="927146"/>
            <a:ext cx="4634568" cy="1933845"/>
            <a:chOff x="235467" y="913894"/>
            <a:chExt cx="4634568" cy="193384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8B24681-EE03-4DA9-9C9C-8DDB05AB8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637" y="913894"/>
              <a:ext cx="3924848" cy="193384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004C25-0035-4785-86E3-454806677F99}"/>
                </a:ext>
              </a:extLst>
            </p:cNvPr>
            <p:cNvSpPr txBox="1"/>
            <p:nvPr/>
          </p:nvSpPr>
          <p:spPr>
            <a:xfrm>
              <a:off x="2225338" y="159270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F5DE2B-B185-470A-9B1F-AA0EF94D6678}"/>
                </a:ext>
              </a:extLst>
            </p:cNvPr>
            <p:cNvSpPr txBox="1"/>
            <p:nvPr/>
          </p:nvSpPr>
          <p:spPr>
            <a:xfrm>
              <a:off x="3597650" y="1566205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F056B0-F4BD-49C9-9BC9-8207643D4FA8}"/>
                </a:ext>
              </a:extLst>
            </p:cNvPr>
            <p:cNvSpPr txBox="1"/>
            <p:nvPr/>
          </p:nvSpPr>
          <p:spPr>
            <a:xfrm>
              <a:off x="2737378" y="1566205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8A0B70-C81B-4BBB-A50E-22CADF7A256A}"/>
                </a:ext>
              </a:extLst>
            </p:cNvPr>
            <p:cNvSpPr txBox="1"/>
            <p:nvPr/>
          </p:nvSpPr>
          <p:spPr>
            <a:xfrm>
              <a:off x="4295839" y="1507962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CAA4B52-A9BA-42DD-B504-324984394AFE}"/>
                </a:ext>
              </a:extLst>
            </p:cNvPr>
            <p:cNvCxnSpPr/>
            <p:nvPr/>
          </p:nvCxnSpPr>
          <p:spPr>
            <a:xfrm>
              <a:off x="4022018" y="1079448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D1661DC-B8A0-43DD-9626-B02527C5B614}"/>
                </a:ext>
              </a:extLst>
            </p:cNvPr>
            <p:cNvCxnSpPr/>
            <p:nvPr/>
          </p:nvCxnSpPr>
          <p:spPr>
            <a:xfrm>
              <a:off x="2767649" y="1091169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506F50-BEA0-46DA-BEEC-AEE3F55CA2ED}"/>
                </a:ext>
              </a:extLst>
            </p:cNvPr>
            <p:cNvCxnSpPr/>
            <p:nvPr/>
          </p:nvCxnSpPr>
          <p:spPr>
            <a:xfrm>
              <a:off x="1083210" y="110523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93BEEB-525E-4B8F-937E-F55080B58275}"/>
                </a:ext>
              </a:extLst>
            </p:cNvPr>
            <p:cNvSpPr txBox="1"/>
            <p:nvPr/>
          </p:nvSpPr>
          <p:spPr>
            <a:xfrm>
              <a:off x="907841" y="119226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E5AB92B-0B68-4BD3-B28C-28A1C09A7A12}"/>
                </a:ext>
              </a:extLst>
            </p:cNvPr>
            <p:cNvSpPr txBox="1"/>
            <p:nvPr/>
          </p:nvSpPr>
          <p:spPr>
            <a:xfrm>
              <a:off x="859429" y="19290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D90040-746D-452D-B57B-366BD9BB252F}"/>
                </a:ext>
              </a:extLst>
            </p:cNvPr>
            <p:cNvSpPr txBox="1"/>
            <p:nvPr/>
          </p:nvSpPr>
          <p:spPr>
            <a:xfrm>
              <a:off x="235467" y="159082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0E092B-18A0-4B53-913B-46ECF54EE7A0}"/>
                </a:ext>
              </a:extLst>
            </p:cNvPr>
            <p:cNvSpPr txBox="1"/>
            <p:nvPr/>
          </p:nvSpPr>
          <p:spPr>
            <a:xfrm>
              <a:off x="1099381" y="1588932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D3052FD-3270-4B42-B225-1D2AC8B01E11}"/>
                </a:ext>
              </a:extLst>
            </p:cNvPr>
            <p:cNvSpPr txBox="1"/>
            <p:nvPr/>
          </p:nvSpPr>
          <p:spPr>
            <a:xfrm>
              <a:off x="3663446" y="1041728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140577-5633-4B2B-8F43-19418C343920}"/>
                </a:ext>
              </a:extLst>
            </p:cNvPr>
            <p:cNvSpPr txBox="1"/>
            <p:nvPr/>
          </p:nvSpPr>
          <p:spPr>
            <a:xfrm>
              <a:off x="2763997" y="1069865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98F911-1A64-476D-B152-17857B0EDB88}"/>
                </a:ext>
              </a:extLst>
            </p:cNvPr>
            <p:cNvSpPr txBox="1"/>
            <p:nvPr/>
          </p:nvSpPr>
          <p:spPr>
            <a:xfrm>
              <a:off x="1189701" y="106435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0728C8B-3128-4EA2-97A5-D90131318A5D}"/>
              </a:ext>
            </a:extLst>
          </p:cNvPr>
          <p:cNvGrpSpPr/>
          <p:nvPr/>
        </p:nvGrpSpPr>
        <p:grpSpPr>
          <a:xfrm>
            <a:off x="5753224" y="1733052"/>
            <a:ext cx="3631684" cy="3428755"/>
            <a:chOff x="5753224" y="1146195"/>
            <a:chExt cx="3631684" cy="3428755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904F4B6-D21D-4554-A78C-75BA1F6F9577}"/>
                </a:ext>
              </a:extLst>
            </p:cNvPr>
            <p:cNvCxnSpPr/>
            <p:nvPr/>
          </p:nvCxnSpPr>
          <p:spPr>
            <a:xfrm>
              <a:off x="5757020" y="3808227"/>
              <a:ext cx="34747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DEC7561-E444-47DD-9E8E-9EFA5AA89BA8}"/>
                </a:ext>
              </a:extLst>
            </p:cNvPr>
            <p:cNvCxnSpPr/>
            <p:nvPr/>
          </p:nvCxnSpPr>
          <p:spPr>
            <a:xfrm>
              <a:off x="6379681" y="3815483"/>
              <a:ext cx="1115568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356B09A-8663-4B6A-89CF-796475C9C893}"/>
                </a:ext>
              </a:extLst>
            </p:cNvPr>
            <p:cNvSpPr txBox="1"/>
            <p:nvPr/>
          </p:nvSpPr>
          <p:spPr>
            <a:xfrm>
              <a:off x="6446495" y="3826743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01C9A2-4559-4BC5-B917-75BC54C13CF7}"/>
                </a:ext>
              </a:extLst>
            </p:cNvPr>
            <p:cNvSpPr txBox="1"/>
            <p:nvPr/>
          </p:nvSpPr>
          <p:spPr>
            <a:xfrm>
              <a:off x="8844122" y="3828145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D1C6B07-4A92-4158-95B4-D10E107B5DE0}"/>
                </a:ext>
              </a:extLst>
            </p:cNvPr>
            <p:cNvCxnSpPr/>
            <p:nvPr/>
          </p:nvCxnSpPr>
          <p:spPr>
            <a:xfrm flipV="1">
              <a:off x="7485161" y="1615956"/>
              <a:ext cx="0" cy="219456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CE0EFB8-7C1C-420B-8531-22BBA0F0E630}"/>
                </a:ext>
              </a:extLst>
            </p:cNvPr>
            <p:cNvCxnSpPr>
              <a:cxnSpLocks/>
            </p:cNvCxnSpPr>
            <p:nvPr/>
          </p:nvCxnSpPr>
          <p:spPr>
            <a:xfrm rot="17820000">
              <a:off x="5711044" y="2732313"/>
              <a:ext cx="246888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853DFEE-0F7C-4AF0-ADC6-F257778A2D6A}"/>
                </a:ext>
              </a:extLst>
            </p:cNvPr>
            <p:cNvCxnSpPr/>
            <p:nvPr/>
          </p:nvCxnSpPr>
          <p:spPr>
            <a:xfrm flipV="1">
              <a:off x="6379681" y="1298336"/>
              <a:ext cx="0" cy="320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CF7422A-450D-4A26-9EC7-F8D2932A8BF5}"/>
                </a:ext>
              </a:extLst>
            </p:cNvPr>
            <p:cNvCxnSpPr/>
            <p:nvPr/>
          </p:nvCxnSpPr>
          <p:spPr>
            <a:xfrm>
              <a:off x="6373813" y="1643994"/>
              <a:ext cx="10972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E0BB8F-A4AF-4902-825A-B3D148280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818" y="1618770"/>
              <a:ext cx="0" cy="219456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5514498-54D8-4DFC-B15A-3DDCE2D2C941}"/>
                </a:ext>
              </a:extLst>
            </p:cNvPr>
            <p:cNvSpPr txBox="1"/>
            <p:nvPr/>
          </p:nvSpPr>
          <p:spPr>
            <a:xfrm>
              <a:off x="5753224" y="2442380"/>
              <a:ext cx="70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D01C7B-0DC6-4FA4-8C69-645E815724F2}"/>
                </a:ext>
              </a:extLst>
            </p:cNvPr>
            <p:cNvSpPr txBox="1"/>
            <p:nvPr/>
          </p:nvSpPr>
          <p:spPr>
            <a:xfrm rot="17820000">
              <a:off x="6130067" y="2262500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11.18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0E32EE7-8BDA-4B0D-9EF9-7B73BE1BD784}"/>
                </a:ext>
              </a:extLst>
            </p:cNvPr>
            <p:cNvSpPr txBox="1"/>
            <p:nvPr/>
          </p:nvSpPr>
          <p:spPr>
            <a:xfrm>
              <a:off x="6552562" y="3365935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63.43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BDF8653-92F2-45F8-9BF0-D5675B9D8167}"/>
                </a:ext>
              </a:extLst>
            </p:cNvPr>
            <p:cNvSpPr/>
            <p:nvPr/>
          </p:nvSpPr>
          <p:spPr>
            <a:xfrm rot="3600000">
              <a:off x="6561288" y="3422072"/>
              <a:ext cx="64008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24B2FB-5D31-46E2-BA11-B7F9C18338D8}"/>
                </a:ext>
              </a:extLst>
            </p:cNvPr>
            <p:cNvSpPr txBox="1"/>
            <p:nvPr/>
          </p:nvSpPr>
          <p:spPr>
            <a:xfrm>
              <a:off x="5870213" y="1146195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33F7FAC-39D5-4EFA-8047-60A53B0EB1B9}"/>
                </a:ext>
              </a:extLst>
            </p:cNvPr>
            <p:cNvSpPr txBox="1"/>
            <p:nvPr/>
          </p:nvSpPr>
          <p:spPr>
            <a:xfrm>
              <a:off x="5784980" y="1537150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6685778-86B0-49DB-986B-422AE64DB4DD}"/>
                </a:ext>
              </a:extLst>
            </p:cNvPr>
            <p:cNvSpPr txBox="1"/>
            <p:nvPr/>
          </p:nvSpPr>
          <p:spPr>
            <a:xfrm>
              <a:off x="7190921" y="3803355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2F1556-1052-42A1-B874-EDE538025653}"/>
                </a:ext>
              </a:extLst>
            </p:cNvPr>
            <p:cNvSpPr txBox="1"/>
            <p:nvPr/>
          </p:nvSpPr>
          <p:spPr>
            <a:xfrm>
              <a:off x="7271120" y="156942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EE71A3A-12B2-4384-9597-6ABDEDC4D893}"/>
                </a:ext>
              </a:extLst>
            </p:cNvPr>
            <p:cNvSpPr txBox="1"/>
            <p:nvPr/>
          </p:nvSpPr>
          <p:spPr>
            <a:xfrm>
              <a:off x="6579429" y="4174840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Phasor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1273CA-595A-4FF6-BFF2-01A94F588C83}"/>
                </a:ext>
              </a:extLst>
            </p:cNvPr>
            <p:cNvCxnSpPr/>
            <p:nvPr/>
          </p:nvCxnSpPr>
          <p:spPr>
            <a:xfrm>
              <a:off x="6532081" y="3817755"/>
              <a:ext cx="237744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A7F0B9-92BC-4789-A71F-89E5EE2AD3F7}"/>
                </a:ext>
              </a:extLst>
            </p:cNvPr>
            <p:cNvSpPr txBox="1"/>
            <p:nvPr/>
          </p:nvSpPr>
          <p:spPr>
            <a:xfrm>
              <a:off x="8320715" y="3799622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DFB553A-9A46-4CBD-97FC-CB6C345B812D}"/>
              </a:ext>
            </a:extLst>
          </p:cNvPr>
          <p:cNvSpPr txBox="1"/>
          <p:nvPr/>
        </p:nvSpPr>
        <p:spPr>
          <a:xfrm>
            <a:off x="5897464" y="155798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KCL: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C12767E0-90E7-4C03-B9CA-D9CF37C42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650875"/>
          <a:ext cx="5283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6" imgW="5283000" imgH="330120" progId="Equation.3">
                  <p:embed/>
                </p:oleObj>
              </mc:Choice>
              <mc:Fallback>
                <p:oleObj name="Equation" r:id="rId6" imgW="5283000" imgH="330120" progId="Equation.3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C12767E0-90E7-4C03-B9CA-D9CF37C42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650875"/>
                        <a:ext cx="5283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8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2" grpId="0"/>
      <p:bldP spid="91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881408" y="188188"/>
            <a:ext cx="2865705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6094107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4">
            <a:extLst>
              <a:ext uri="{FF2B5EF4-FFF2-40B4-BE49-F238E27FC236}">
                <a16:creationId xmlns:a16="http://schemas.microsoft.com/office/drawing/2014/main" id="{6D8826B6-3AE3-4009-84FF-6654C6F7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5" y="3207056"/>
            <a:ext cx="5489585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(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G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Y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cos(63.43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0.447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leading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B</a:t>
            </a:r>
            <a:r>
              <a:rPr lang="en-US" sz="2000" i="1" baseline="-25000" dirty="0">
                <a:solidFill>
                  <a:srgbClr val="242021"/>
                </a:solidFill>
              </a:rPr>
              <a:t>L 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Y</a:t>
            </a:r>
            <a:r>
              <a:rPr lang="en-US" sz="2000" i="1" baseline="-25000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sin(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63.43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0.894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2864FD-C736-4331-979D-14DCBFAFB8DD}"/>
              </a:ext>
            </a:extLst>
          </p:cNvPr>
          <p:cNvSpPr txBox="1"/>
          <p:nvPr/>
        </p:nvSpPr>
        <p:spPr>
          <a:xfrm>
            <a:off x="482688" y="2889219"/>
            <a:ext cx="39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and Reactive Factor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97AD6F-2DE8-4C05-A384-8CC162A57CEE}"/>
              </a:ext>
            </a:extLst>
          </p:cNvPr>
          <p:cNvSpPr txBox="1"/>
          <p:nvPr/>
        </p:nvSpPr>
        <p:spPr>
          <a:xfrm>
            <a:off x="333927" y="4037630"/>
            <a:ext cx="39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[Total watts]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C523C2CB-77F4-4B11-8C66-EBB2FA14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6" y="4405309"/>
            <a:ext cx="5302599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5011.18cos(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63.43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250.1 W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</a:rPr>
              <a:t>2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)=</a:t>
            </a:r>
            <a:r>
              <a:rPr lang="en-US" sz="2000" dirty="0">
                <a:solidFill>
                  <a:srgbClr val="242021"/>
                </a:solidFill>
              </a:rPr>
              <a:t>(50V)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/10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250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CB7594-BB45-4CB3-9658-76CD0F357BE4}"/>
              </a:ext>
            </a:extLst>
          </p:cNvPr>
          <p:cNvSpPr txBox="1"/>
          <p:nvPr/>
        </p:nvSpPr>
        <p:spPr>
          <a:xfrm>
            <a:off x="524316" y="5243556"/>
            <a:ext cx="435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Power [volt-ampere reactive]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4">
            <a:extLst>
              <a:ext uri="{FF2B5EF4-FFF2-40B4-BE49-F238E27FC236}">
                <a16:creationId xmlns:a16="http://schemas.microsoft.com/office/drawing/2014/main" id="{8FF3AA94-5DE2-4311-B586-B9BC66C4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47" y="5611235"/>
            <a:ext cx="5694517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5011.18sin(63.43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)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=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500.19 Var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 </a:t>
            </a:r>
            <a:r>
              <a:rPr lang="en-US" sz="2000" dirty="0">
                <a:solidFill>
                  <a:srgbClr val="242021"/>
                </a:solidFill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)=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</a:t>
            </a:r>
            <a:r>
              <a:rPr lang="en-US" sz="2000" dirty="0">
                <a:solidFill>
                  <a:srgbClr val="242021"/>
                </a:solidFill>
              </a:rPr>
              <a:t>(50V)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/5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500 Var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5D6744-CECA-4D53-918A-F4F0323DE0E1}"/>
              </a:ext>
            </a:extLst>
          </p:cNvPr>
          <p:cNvSpPr txBox="1"/>
          <p:nvPr/>
        </p:nvSpPr>
        <p:spPr>
          <a:xfrm>
            <a:off x="6226193" y="119208"/>
            <a:ext cx="353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Power [volt-ampere]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 Box 4">
            <a:extLst>
              <a:ext uri="{FF2B5EF4-FFF2-40B4-BE49-F238E27FC236}">
                <a16:creationId xmlns:a16="http://schemas.microsoft.com/office/drawing/2014/main" id="{05A0E487-7BAF-4B2A-A9CE-76D2297B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447" y="550760"/>
            <a:ext cx="2562160" cy="193899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dirty="0">
                <a:solidFill>
                  <a:srgbClr val="242021"/>
                </a:solidFill>
                <a:latin typeface="+mj-lt"/>
                <a:sym typeface="Symbol" panose="05050102010706020507" pitchFamily="18" charset="2"/>
              </a:rPr>
              <a:t>    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5011.18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VA</a:t>
            </a:r>
            <a:endParaRPr lang="en-US" sz="2000" i="0" dirty="0">
              <a:solidFill>
                <a:srgbClr val="242021"/>
              </a:solidFill>
              <a:effectLst/>
              <a:latin typeface="+mj-lt"/>
              <a:sym typeface="Symbol" panose="05050102010706020507" pitchFamily="18" charset="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solidFill>
                  <a:srgbClr val="242021"/>
                </a:solidFill>
                <a:latin typeface="+mj-lt"/>
                <a:sym typeface="Symbol" panose="05050102010706020507" pitchFamily="18" charset="2"/>
              </a:rPr>
              <a:t>    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559.5 VA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dirty="0">
                <a:solidFill>
                  <a:srgbClr val="242021"/>
                </a:solidFill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solidFill>
                  <a:srgbClr val="242021"/>
                </a:solidFill>
              </a:rPr>
              <a:t>     =(50V)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/4.47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    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559.72 VA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5B4FCB-2BC2-447B-9A9D-4E05145C1263}"/>
              </a:ext>
            </a:extLst>
          </p:cNvPr>
          <p:cNvGrpSpPr/>
          <p:nvPr/>
        </p:nvGrpSpPr>
        <p:grpSpPr>
          <a:xfrm>
            <a:off x="9979774" y="1173726"/>
            <a:ext cx="1829283" cy="3202765"/>
            <a:chOff x="9979774" y="1876092"/>
            <a:chExt cx="1829283" cy="3202765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5094D5C-EFC2-436C-9299-9C1339D5D59C}"/>
                </a:ext>
              </a:extLst>
            </p:cNvPr>
            <p:cNvCxnSpPr/>
            <p:nvPr/>
          </p:nvCxnSpPr>
          <p:spPr>
            <a:xfrm>
              <a:off x="10082590" y="2231288"/>
              <a:ext cx="13716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D1DB134-7004-484B-9F1B-3A6C810E0D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450973" y="2234585"/>
              <a:ext cx="0" cy="2697480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8F8F7A-4229-4E41-814D-B2668BF13AA0}"/>
                </a:ext>
              </a:extLst>
            </p:cNvPr>
            <p:cNvCxnSpPr>
              <a:cxnSpLocks/>
            </p:cNvCxnSpPr>
            <p:nvPr/>
          </p:nvCxnSpPr>
          <p:spPr>
            <a:xfrm rot="3780000">
              <a:off x="9264291" y="3570097"/>
              <a:ext cx="3017520" cy="0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4">
              <a:extLst>
                <a:ext uri="{FF2B5EF4-FFF2-40B4-BE49-F238E27FC236}">
                  <a16:creationId xmlns:a16="http://schemas.microsoft.com/office/drawing/2014/main" id="{816771FD-2F5B-4E34-8756-B923E71D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9774" y="1876092"/>
              <a:ext cx="1524419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000" b="0" i="1" dirty="0">
                  <a:solidFill>
                    <a:srgbClr val="242021"/>
                  </a:solidFill>
                  <a:effectLst/>
                  <a:latin typeface="+mj-lt"/>
                </a:rPr>
                <a:t>P</a:t>
              </a:r>
              <a:r>
                <a:rPr lang="en-US" sz="2000" b="0" dirty="0">
                  <a:solidFill>
                    <a:srgbClr val="242021"/>
                  </a:solidFill>
                  <a:effectLst/>
                  <a:latin typeface="+mj-lt"/>
                </a:rPr>
                <a:t> = 500 W</a:t>
              </a:r>
              <a:endParaRPr lang="en-US" sz="2000" b="1" i="0" dirty="0">
                <a:solidFill>
                  <a:srgbClr val="242021"/>
                </a:solidFill>
                <a:effectLst/>
                <a:latin typeface="+mj-lt"/>
              </a:endParaRPr>
            </a:p>
          </p:txBody>
        </p:sp>
        <p:sp>
          <p:nvSpPr>
            <p:cNvPr id="93" name="Text Box 4">
              <a:extLst>
                <a:ext uri="{FF2B5EF4-FFF2-40B4-BE49-F238E27FC236}">
                  <a16:creationId xmlns:a16="http://schemas.microsoft.com/office/drawing/2014/main" id="{6680328F-F5AB-4612-8144-6F1C0AB1C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784802" y="3084159"/>
              <a:ext cx="1648400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000" b="0" i="1" dirty="0">
                  <a:solidFill>
                    <a:srgbClr val="242021"/>
                  </a:solidFill>
                  <a:effectLst/>
                  <a:latin typeface="+mj-lt"/>
                </a:rPr>
                <a:t>Q</a:t>
              </a:r>
              <a:r>
                <a:rPr lang="en-US" sz="2000" b="0" dirty="0">
                  <a:solidFill>
                    <a:srgbClr val="242021"/>
                  </a:solidFill>
                  <a:effectLst/>
                  <a:latin typeface="+mj-lt"/>
                </a:rPr>
                <a:t> = 500 Var</a:t>
              </a:r>
              <a:endParaRPr lang="en-US" sz="2000" b="1" i="0" dirty="0">
                <a:solidFill>
                  <a:srgbClr val="242021"/>
                </a:solidFill>
                <a:effectLst/>
                <a:latin typeface="+mj-lt"/>
              </a:endParaRPr>
            </a:p>
          </p:txBody>
        </p:sp>
        <p:sp>
          <p:nvSpPr>
            <p:cNvPr id="94" name="Text Box 4">
              <a:extLst>
                <a:ext uri="{FF2B5EF4-FFF2-40B4-BE49-F238E27FC236}">
                  <a16:creationId xmlns:a16="http://schemas.microsoft.com/office/drawing/2014/main" id="{0D98CE0C-6D78-41D5-A515-695AE08B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80000">
              <a:off x="9549953" y="3357400"/>
              <a:ext cx="1967517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000" b="0" i="1" dirty="0">
                  <a:solidFill>
                    <a:srgbClr val="242021"/>
                  </a:solidFill>
                  <a:effectLst/>
                  <a:latin typeface="+mj-lt"/>
                </a:rPr>
                <a:t>S</a:t>
              </a:r>
              <a:r>
                <a:rPr lang="en-US" sz="2000" b="0" dirty="0">
                  <a:solidFill>
                    <a:srgbClr val="242021"/>
                  </a:solidFill>
                  <a:effectLst/>
                  <a:latin typeface="+mj-lt"/>
                </a:rPr>
                <a:t> = 559.72 VA</a:t>
              </a:r>
              <a:endParaRPr lang="en-US" sz="2000" b="1" i="0" dirty="0">
                <a:solidFill>
                  <a:srgbClr val="242021"/>
                </a:solidFill>
                <a:effectLst/>
                <a:latin typeface="+mj-lt"/>
              </a:endParaRPr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00E3F9F-BB54-4682-AB70-C5D6BFF347EE}"/>
                </a:ext>
              </a:extLst>
            </p:cNvPr>
            <p:cNvSpPr>
              <a:spLocks noChangeAspect="1"/>
            </p:cNvSpPr>
            <p:nvPr/>
          </p:nvSpPr>
          <p:spPr>
            <a:xfrm rot="7200000">
              <a:off x="10286087" y="2450846"/>
              <a:ext cx="671252" cy="178565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 Box 4">
              <a:extLst>
                <a:ext uri="{FF2B5EF4-FFF2-40B4-BE49-F238E27FC236}">
                  <a16:creationId xmlns:a16="http://schemas.microsoft.com/office/drawing/2014/main" id="{76CB5AF7-546E-49C5-ABDD-00629B37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4782" y="2204826"/>
              <a:ext cx="913245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342900" algn="l"/>
                </a:tabLst>
              </a:pPr>
              <a:r>
                <a:rPr lang="en-US" sz="2000" b="0" dirty="0">
                  <a:solidFill>
                    <a:srgbClr val="242021"/>
                  </a:solidFill>
                  <a:effectLst/>
                  <a:latin typeface="+mj-lt"/>
                </a:rPr>
                <a:t>63.43</a:t>
              </a:r>
              <a:r>
                <a:rPr lang="en-US" sz="2000" b="0" baseline="30000" dirty="0">
                  <a:solidFill>
                    <a:srgbClr val="242021"/>
                  </a:solidFill>
                  <a:effectLst/>
                  <a:latin typeface="+mj-lt"/>
                </a:rPr>
                <a:t>o</a:t>
              </a:r>
              <a:endParaRPr lang="en-US" sz="2000" b="1" i="0" baseline="30000" dirty="0">
                <a:solidFill>
                  <a:srgbClr val="242021"/>
                </a:solidFill>
                <a:effectLst/>
                <a:latin typeface="+mj-lt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4C50F2E-C786-4F89-9693-C77489E223B8}"/>
              </a:ext>
            </a:extLst>
          </p:cNvPr>
          <p:cNvSpPr txBox="1"/>
          <p:nvPr/>
        </p:nvSpPr>
        <p:spPr>
          <a:xfrm>
            <a:off x="9676614" y="674342"/>
            <a:ext cx="213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Triangle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D3C6EB-2A4F-4326-AA16-B95D729E0EF7}"/>
              </a:ext>
            </a:extLst>
          </p:cNvPr>
          <p:cNvSpPr txBox="1"/>
          <p:nvPr/>
        </p:nvSpPr>
        <p:spPr>
          <a:xfrm>
            <a:off x="6103863" y="2973942"/>
            <a:ext cx="3531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Equation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 Box 4">
            <a:extLst>
              <a:ext uri="{FF2B5EF4-FFF2-40B4-BE49-F238E27FC236}">
                <a16:creationId xmlns:a16="http://schemas.microsoft.com/office/drawing/2014/main" id="{01D5C6E9-8D50-4ABA-A27B-45D94BB70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339" y="3395007"/>
            <a:ext cx="4198504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t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)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</a:rPr>
              <a:t> 250(1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 </a:t>
            </a:r>
            <a:r>
              <a:rPr lang="en-US" sz="2000" dirty="0">
                <a:solidFill>
                  <a:srgbClr val="242021"/>
                </a:solidFill>
              </a:rPr>
              <a:t>cos2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</a:rPr>
              <a:t> 500sin2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75E21FD-A1AD-4A4D-B757-CC9A68D82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8294" y="3903758"/>
          <a:ext cx="37084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3" imgW="3708360" imgH="1600200" progId="Equation.3">
                  <p:embed/>
                </p:oleObj>
              </mc:Choice>
              <mc:Fallback>
                <p:oleObj name="Equation" r:id="rId3" imgW="3708360" imgH="1600200" progId="Equation.3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575E21FD-A1AD-4A4D-B757-CC9A68D8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294" y="3903758"/>
                        <a:ext cx="37084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539DB43-DD59-448D-8059-A8FDAC5FB973}"/>
              </a:ext>
            </a:extLst>
          </p:cNvPr>
          <p:cNvSpPr txBox="1"/>
          <p:nvPr/>
        </p:nvSpPr>
        <p:spPr>
          <a:xfrm>
            <a:off x="6218737" y="5866538"/>
            <a:ext cx="581124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Practice Solution of Fig.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15.72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], Problem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29</a:t>
            </a:r>
            <a:endParaRPr lang="en-US" sz="2000" b="0" i="0" dirty="0">
              <a:solidFill>
                <a:srgbClr val="0000CC"/>
              </a:solidFill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29D0C3-E8CB-4D42-AD4A-8FC87336538B}"/>
              </a:ext>
            </a:extLst>
          </p:cNvPr>
          <p:cNvGrpSpPr/>
          <p:nvPr/>
        </p:nvGrpSpPr>
        <p:grpSpPr>
          <a:xfrm>
            <a:off x="290059" y="913894"/>
            <a:ext cx="4634568" cy="1933845"/>
            <a:chOff x="235467" y="913894"/>
            <a:chExt cx="4634568" cy="193384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ED0B2E8-EC38-456D-ADFB-9939749C3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637" y="913894"/>
              <a:ext cx="3924848" cy="193384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34464D-6D10-409A-A150-B50253ED1D07}"/>
                </a:ext>
              </a:extLst>
            </p:cNvPr>
            <p:cNvSpPr txBox="1"/>
            <p:nvPr/>
          </p:nvSpPr>
          <p:spPr>
            <a:xfrm>
              <a:off x="2225338" y="159270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B1ED1C-7568-40E0-8ED6-A0548A425F83}"/>
                </a:ext>
              </a:extLst>
            </p:cNvPr>
            <p:cNvSpPr txBox="1"/>
            <p:nvPr/>
          </p:nvSpPr>
          <p:spPr>
            <a:xfrm>
              <a:off x="3597650" y="1566205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FE3595-4B60-42C5-A67F-ADE0AAAB8C8B}"/>
                </a:ext>
              </a:extLst>
            </p:cNvPr>
            <p:cNvSpPr txBox="1"/>
            <p:nvPr/>
          </p:nvSpPr>
          <p:spPr>
            <a:xfrm>
              <a:off x="2737378" y="1566205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33F721-EFA2-46FD-8A32-479941548812}"/>
                </a:ext>
              </a:extLst>
            </p:cNvPr>
            <p:cNvSpPr txBox="1"/>
            <p:nvPr/>
          </p:nvSpPr>
          <p:spPr>
            <a:xfrm>
              <a:off x="4295839" y="1507962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7C6BBD9-0261-4DD7-8A5A-B7C15D0CAC01}"/>
                </a:ext>
              </a:extLst>
            </p:cNvPr>
            <p:cNvCxnSpPr/>
            <p:nvPr/>
          </p:nvCxnSpPr>
          <p:spPr>
            <a:xfrm>
              <a:off x="4022018" y="1079448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348ABE-2F4F-4ED7-914E-E3682027B22B}"/>
                </a:ext>
              </a:extLst>
            </p:cNvPr>
            <p:cNvCxnSpPr/>
            <p:nvPr/>
          </p:nvCxnSpPr>
          <p:spPr>
            <a:xfrm>
              <a:off x="2767649" y="1091169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D870E75-426D-4AC1-9981-0415DD431351}"/>
                </a:ext>
              </a:extLst>
            </p:cNvPr>
            <p:cNvCxnSpPr/>
            <p:nvPr/>
          </p:nvCxnSpPr>
          <p:spPr>
            <a:xfrm>
              <a:off x="1083210" y="110523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553FA2-316B-451D-B77F-764EA01C0946}"/>
                </a:ext>
              </a:extLst>
            </p:cNvPr>
            <p:cNvSpPr txBox="1"/>
            <p:nvPr/>
          </p:nvSpPr>
          <p:spPr>
            <a:xfrm>
              <a:off x="907841" y="119226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329749-EA94-4DE7-A8A3-037000ADB7E8}"/>
                </a:ext>
              </a:extLst>
            </p:cNvPr>
            <p:cNvSpPr txBox="1"/>
            <p:nvPr/>
          </p:nvSpPr>
          <p:spPr>
            <a:xfrm>
              <a:off x="859429" y="192906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8528E1-0F40-4F95-A575-9FB4AAB52584}"/>
                </a:ext>
              </a:extLst>
            </p:cNvPr>
            <p:cNvSpPr txBox="1"/>
            <p:nvPr/>
          </p:nvSpPr>
          <p:spPr>
            <a:xfrm>
              <a:off x="235467" y="159082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AC5324-97E1-4FE5-ADE9-4133029F4D03}"/>
                </a:ext>
              </a:extLst>
            </p:cNvPr>
            <p:cNvSpPr txBox="1"/>
            <p:nvPr/>
          </p:nvSpPr>
          <p:spPr>
            <a:xfrm>
              <a:off x="1099381" y="1588932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45F9E-0690-4714-8F62-83D48B77C002}"/>
                </a:ext>
              </a:extLst>
            </p:cNvPr>
            <p:cNvSpPr txBox="1"/>
            <p:nvPr/>
          </p:nvSpPr>
          <p:spPr>
            <a:xfrm>
              <a:off x="3663446" y="1041728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9FEDC2-9861-4135-9ABD-58BBD9DBE629}"/>
                </a:ext>
              </a:extLst>
            </p:cNvPr>
            <p:cNvSpPr txBox="1"/>
            <p:nvPr/>
          </p:nvSpPr>
          <p:spPr>
            <a:xfrm>
              <a:off x="2763997" y="1069865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9DFDA2-AFAA-4A84-BFB7-A619836F5F8D}"/>
                </a:ext>
              </a:extLst>
            </p:cNvPr>
            <p:cNvSpPr txBox="1"/>
            <p:nvPr/>
          </p:nvSpPr>
          <p:spPr>
            <a:xfrm>
              <a:off x="1189701" y="106435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9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97" grpId="0"/>
      <p:bldP spid="98" grpId="0"/>
      <p:bldP spid="99" grpId="0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58A53-376B-4C85-A429-9A295E0879DF}"/>
              </a:ext>
            </a:extLst>
          </p:cNvPr>
          <p:cNvSpPr/>
          <p:nvPr/>
        </p:nvSpPr>
        <p:spPr>
          <a:xfrm>
            <a:off x="2244544" y="1770882"/>
            <a:ext cx="8266484" cy="2254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L-C</a:t>
            </a:r>
            <a:r>
              <a:rPr lang="en-US" sz="66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</a:p>
          <a:p>
            <a:pPr algn="ctr">
              <a:spcAft>
                <a:spcPts val="1200"/>
              </a:spcAft>
            </a:pPr>
            <a:r>
              <a:rPr lang="en-US" sz="66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6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4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5992412" y="243492"/>
            <a:ext cx="3682904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R-L-C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 1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F0857273-2BE8-4AB2-9ED7-250AC8FCD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14" y="2551869"/>
          <a:ext cx="47371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Equation" r:id="rId3" imgW="4736880" imgH="711000" progId="Equation.3">
                  <p:embed/>
                </p:oleObj>
              </mc:Choice>
              <mc:Fallback>
                <p:oleObj name="Equation" r:id="rId3" imgW="4736880" imgH="71100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F0857273-2BE8-4AB2-9ED7-250AC8FCD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14" y="2551869"/>
                        <a:ext cx="47371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C9CD1DF-885D-4240-BA98-2E74126DB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59" y="3302832"/>
          <a:ext cx="51435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5" imgW="5143320" imgH="2145960" progId="Equation.3">
                  <p:embed/>
                </p:oleObj>
              </mc:Choice>
              <mc:Fallback>
                <p:oleObj name="Equation" r:id="rId5" imgW="5143320" imgH="214596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DC9CD1DF-885D-4240-BA98-2E74126DB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9" y="3302832"/>
                        <a:ext cx="51435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847300D-99AF-4436-AACA-F48A34DA3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10" y="5545623"/>
          <a:ext cx="4851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Equation" r:id="rId7" imgW="4851360" imgH="711000" progId="Equation.3">
                  <p:embed/>
                </p:oleObj>
              </mc:Choice>
              <mc:Fallback>
                <p:oleObj name="Equation" r:id="rId7" imgW="4851360" imgH="71100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847300D-99AF-4436-AACA-F48A34DA3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0" y="5545623"/>
                        <a:ext cx="4851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AE3662B-09A7-47DC-97A0-77D56267CB31}"/>
              </a:ext>
            </a:extLst>
          </p:cNvPr>
          <p:cNvGrpSpPr/>
          <p:nvPr/>
        </p:nvGrpSpPr>
        <p:grpSpPr>
          <a:xfrm>
            <a:off x="5464252" y="2269254"/>
            <a:ext cx="3805174" cy="4059765"/>
            <a:chOff x="5464252" y="2269254"/>
            <a:chExt cx="3805174" cy="405976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54E69E-8803-449A-90C0-EA6077570FA9}"/>
                </a:ext>
              </a:extLst>
            </p:cNvPr>
            <p:cNvCxnSpPr/>
            <p:nvPr/>
          </p:nvCxnSpPr>
          <p:spPr>
            <a:xfrm>
              <a:off x="5660512" y="3842174"/>
              <a:ext cx="338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C28DD6B-7BCC-494C-8BE4-8B0B38CF96B8}"/>
                </a:ext>
              </a:extLst>
            </p:cNvPr>
            <p:cNvCxnSpPr/>
            <p:nvPr/>
          </p:nvCxnSpPr>
          <p:spPr>
            <a:xfrm>
              <a:off x="6283173" y="3849430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29BCD7-24F8-4B61-99C1-C89D90BA5963}"/>
                </a:ext>
              </a:extLst>
            </p:cNvPr>
            <p:cNvSpPr txBox="1"/>
            <p:nvPr/>
          </p:nvSpPr>
          <p:spPr>
            <a:xfrm>
              <a:off x="6905835" y="3508620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4E3900-9162-441C-BCFA-4FAA2D7909BE}"/>
                </a:ext>
              </a:extLst>
            </p:cNvPr>
            <p:cNvSpPr txBox="1"/>
            <p:nvPr/>
          </p:nvSpPr>
          <p:spPr>
            <a:xfrm>
              <a:off x="8747614" y="3862092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D0E2820-1524-4B91-9D63-2B88A6EA0144}"/>
                </a:ext>
              </a:extLst>
            </p:cNvPr>
            <p:cNvCxnSpPr/>
            <p:nvPr/>
          </p:nvCxnSpPr>
          <p:spPr>
            <a:xfrm flipV="1">
              <a:off x="8458132" y="3873930"/>
              <a:ext cx="0" cy="82296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5D26CB6-627C-473E-8D11-DFB8ABAE6DAD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6205913" y="4257781"/>
              <a:ext cx="2359152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41A0FE9-4D46-41FD-8784-602511C83040}"/>
                </a:ext>
              </a:extLst>
            </p:cNvPr>
            <p:cNvCxnSpPr/>
            <p:nvPr/>
          </p:nvCxnSpPr>
          <p:spPr>
            <a:xfrm flipV="1">
              <a:off x="6283173" y="2461981"/>
              <a:ext cx="0" cy="3474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53E174-82EF-448A-A8B2-A534C779FFBF}"/>
                </a:ext>
              </a:extLst>
            </p:cNvPr>
            <p:cNvCxnSpPr/>
            <p:nvPr/>
          </p:nvCxnSpPr>
          <p:spPr>
            <a:xfrm>
              <a:off x="6278532" y="4689421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008936-E0F8-4E15-AB84-754610DEA3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92310" y="2968044"/>
              <a:ext cx="0" cy="283464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25ABF3-8FCE-4686-B44F-0E87D6304130}"/>
                </a:ext>
              </a:extLst>
            </p:cNvPr>
            <p:cNvSpPr txBox="1"/>
            <p:nvPr/>
          </p:nvSpPr>
          <p:spPr>
            <a:xfrm>
              <a:off x="6316889" y="2992722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3FC91B-446F-465F-A221-9B8AD0B94B90}"/>
                </a:ext>
              </a:extLst>
            </p:cNvPr>
            <p:cNvSpPr txBox="1"/>
            <p:nvPr/>
          </p:nvSpPr>
          <p:spPr>
            <a:xfrm rot="1260000">
              <a:off x="6593127" y="4229283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0.214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FB4F62-8C7E-4C48-8E15-669E4BD3BEE9}"/>
                </a:ext>
              </a:extLst>
            </p:cNvPr>
            <p:cNvSpPr txBox="1"/>
            <p:nvPr/>
          </p:nvSpPr>
          <p:spPr>
            <a:xfrm>
              <a:off x="6974621" y="3844808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20.56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59FA8AF-866E-4570-8947-1F21161DABBA}"/>
                </a:ext>
              </a:extLst>
            </p:cNvPr>
            <p:cNvSpPr/>
            <p:nvPr/>
          </p:nvSpPr>
          <p:spPr>
            <a:xfrm rot="7200000">
              <a:off x="7422458" y="4030920"/>
              <a:ext cx="45720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093E6-C320-4711-A059-B8B674B83F3E}"/>
                </a:ext>
              </a:extLst>
            </p:cNvPr>
            <p:cNvSpPr txBox="1"/>
            <p:nvPr/>
          </p:nvSpPr>
          <p:spPr>
            <a:xfrm>
              <a:off x="5834259" y="2269254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2BDBF6-739D-484E-9BBA-F70DC6942B09}"/>
                </a:ext>
              </a:extLst>
            </p:cNvPr>
            <p:cNvSpPr txBox="1"/>
            <p:nvPr/>
          </p:nvSpPr>
          <p:spPr>
            <a:xfrm>
              <a:off x="5701918" y="5433352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6B43AF-8079-4AF7-A6A1-0730F344C496}"/>
                </a:ext>
              </a:extLst>
            </p:cNvPr>
            <p:cNvSpPr txBox="1"/>
            <p:nvPr/>
          </p:nvSpPr>
          <p:spPr>
            <a:xfrm>
              <a:off x="8077702" y="339004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B4A392-7454-4507-8344-9F2D4C586BCA}"/>
                </a:ext>
              </a:extLst>
            </p:cNvPr>
            <p:cNvSpPr txBox="1"/>
            <p:nvPr/>
          </p:nvSpPr>
          <p:spPr>
            <a:xfrm>
              <a:off x="8325524" y="4549850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D0EF02-F118-4420-874D-67D4FE5DDA8E}"/>
                </a:ext>
              </a:extLst>
            </p:cNvPr>
            <p:cNvSpPr txBox="1"/>
            <p:nvPr/>
          </p:nvSpPr>
          <p:spPr>
            <a:xfrm>
              <a:off x="6161246" y="5928909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Admittance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1C7098-5A7D-47E1-A370-4AC6D1613ED0}"/>
                </a:ext>
              </a:extLst>
            </p:cNvPr>
            <p:cNvSpPr txBox="1"/>
            <p:nvPr/>
          </p:nvSpPr>
          <p:spPr>
            <a:xfrm>
              <a:off x="5710178" y="280861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3E70C82-C52A-46E0-ADB1-47DF24040E7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296774" y="3860853"/>
              <a:ext cx="0" cy="859536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3A5D3C-4C84-4C69-BD72-F73947272EA6}"/>
                </a:ext>
              </a:extLst>
            </p:cNvPr>
            <p:cNvSpPr txBox="1"/>
            <p:nvPr/>
          </p:nvSpPr>
          <p:spPr>
            <a:xfrm>
              <a:off x="6278504" y="5007766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0.125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38E893-F6EE-4204-9D85-8B38243A1260}"/>
                </a:ext>
              </a:extLst>
            </p:cNvPr>
            <p:cNvCxnSpPr/>
            <p:nvPr/>
          </p:nvCxnSpPr>
          <p:spPr>
            <a:xfrm>
              <a:off x="5638424" y="4692253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92E5B6A-5571-47DB-BDCF-96C4DC9D84EA}"/>
                </a:ext>
              </a:extLst>
            </p:cNvPr>
            <p:cNvCxnSpPr/>
            <p:nvPr/>
          </p:nvCxnSpPr>
          <p:spPr>
            <a:xfrm flipV="1">
              <a:off x="5874056" y="3860853"/>
              <a:ext cx="0" cy="8595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39CDCF9-DBC0-48DE-B0F3-8F7C990BBEE6}"/>
                </a:ext>
              </a:extLst>
            </p:cNvPr>
            <p:cNvSpPr txBox="1"/>
            <p:nvPr/>
          </p:nvSpPr>
          <p:spPr>
            <a:xfrm>
              <a:off x="5464252" y="4045913"/>
              <a:ext cx="792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55F6-1C91-4F8A-BD7F-148DDD93549D}"/>
              </a:ext>
            </a:extLst>
          </p:cNvPr>
          <p:cNvCxnSpPr/>
          <p:nvPr/>
        </p:nvCxnSpPr>
        <p:spPr>
          <a:xfrm>
            <a:off x="5484967" y="677253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46079C-C95E-4543-872E-12F587AA468F}"/>
              </a:ext>
            </a:extLst>
          </p:cNvPr>
          <p:cNvCxnSpPr/>
          <p:nvPr/>
        </p:nvCxnSpPr>
        <p:spPr>
          <a:xfrm>
            <a:off x="9269426" y="662410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53F4315D-F576-4198-BFC8-90A18960A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3689" y="2551869"/>
          <a:ext cx="27178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Equation" r:id="rId9" imgW="2717640" imgH="2793960" progId="Equation.3">
                  <p:embed/>
                </p:oleObj>
              </mc:Choice>
              <mc:Fallback>
                <p:oleObj name="Equation" r:id="rId9" imgW="2717640" imgH="2793960" progId="Equation.3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53F4315D-F576-4198-BFC8-90A18960A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689" y="2551869"/>
                        <a:ext cx="27178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24DFA4E-E650-4A0B-8D15-BCA2763A26F7}"/>
              </a:ext>
            </a:extLst>
          </p:cNvPr>
          <p:cNvSpPr txBox="1"/>
          <p:nvPr/>
        </p:nvSpPr>
        <p:spPr>
          <a:xfrm>
            <a:off x="9669649" y="1734203"/>
            <a:ext cx="17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Impedance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B75A2F-04A6-4AB8-BD42-E1EE614414AD}"/>
              </a:ext>
            </a:extLst>
          </p:cNvPr>
          <p:cNvGrpSpPr/>
          <p:nvPr/>
        </p:nvGrpSpPr>
        <p:grpSpPr>
          <a:xfrm>
            <a:off x="220932" y="316629"/>
            <a:ext cx="6320279" cy="1952625"/>
            <a:chOff x="141420" y="833460"/>
            <a:chExt cx="6320279" cy="195262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2C7E985-52D0-4E1D-B5F7-7B3AA0B2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1223" y="833460"/>
              <a:ext cx="5381625" cy="195262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38E7F0-883A-45F2-A236-D33496EBAF3A}"/>
                </a:ext>
              </a:extLst>
            </p:cNvPr>
            <p:cNvSpPr txBox="1"/>
            <p:nvPr/>
          </p:nvSpPr>
          <p:spPr>
            <a:xfrm>
              <a:off x="2134267" y="148000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65ED95-F54D-4280-BABA-A4C9636343DB}"/>
                </a:ext>
              </a:extLst>
            </p:cNvPr>
            <p:cNvSpPr txBox="1"/>
            <p:nvPr/>
          </p:nvSpPr>
          <p:spPr>
            <a:xfrm>
              <a:off x="4990641" y="1463421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AA61D31-9542-4063-AB65-F861E20FD673}"/>
                </a:ext>
              </a:extLst>
            </p:cNvPr>
            <p:cNvSpPr txBox="1"/>
            <p:nvPr/>
          </p:nvSpPr>
          <p:spPr>
            <a:xfrm>
              <a:off x="260570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DC588B-E970-459A-907E-5FD228378F0E}"/>
                </a:ext>
              </a:extLst>
            </p:cNvPr>
            <p:cNvSpPr txBox="1"/>
            <p:nvPr/>
          </p:nvSpPr>
          <p:spPr>
            <a:xfrm>
              <a:off x="5759263" y="1424379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495C1C7-F78C-4904-8822-2F3F60658B16}"/>
                </a:ext>
              </a:extLst>
            </p:cNvPr>
            <p:cNvCxnSpPr/>
            <p:nvPr/>
          </p:nvCxnSpPr>
          <p:spPr>
            <a:xfrm>
              <a:off x="5461614" y="966902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11192B2-26A8-4011-A3DA-30C4B14939E4}"/>
                </a:ext>
              </a:extLst>
            </p:cNvPr>
            <p:cNvCxnSpPr/>
            <p:nvPr/>
          </p:nvCxnSpPr>
          <p:spPr>
            <a:xfrm>
              <a:off x="2641040" y="97862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928DA98-35CB-4BE1-8840-F5984FE755F6}"/>
                </a:ext>
              </a:extLst>
            </p:cNvPr>
            <p:cNvCxnSpPr/>
            <p:nvPr/>
          </p:nvCxnSpPr>
          <p:spPr>
            <a:xfrm>
              <a:off x="871147" y="100344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F253F6-A9C8-45A4-A497-930E5F9B06B3}"/>
                </a:ext>
              </a:extLst>
            </p:cNvPr>
            <p:cNvSpPr txBox="1"/>
            <p:nvPr/>
          </p:nvSpPr>
          <p:spPr>
            <a:xfrm>
              <a:off x="695778" y="106233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46D5F0A-E5BC-4EAD-8DD5-0A85CD8878D2}"/>
                </a:ext>
              </a:extLst>
            </p:cNvPr>
            <p:cNvSpPr txBox="1"/>
            <p:nvPr/>
          </p:nvSpPr>
          <p:spPr>
            <a:xfrm>
              <a:off x="141420" y="14800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9EB129-F608-4AF2-BB0F-05B27B05E405}"/>
                </a:ext>
              </a:extLst>
            </p:cNvPr>
            <p:cNvSpPr txBox="1"/>
            <p:nvPr/>
          </p:nvSpPr>
          <p:spPr>
            <a:xfrm>
              <a:off x="985794" y="1459006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D639ABB-4570-4682-915A-DD2F69FE510D}"/>
                </a:ext>
              </a:extLst>
            </p:cNvPr>
            <p:cNvSpPr txBox="1"/>
            <p:nvPr/>
          </p:nvSpPr>
          <p:spPr>
            <a:xfrm>
              <a:off x="5038096" y="951050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C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4BDCDE-3AC5-41EF-B2C8-29EB0FB0DBC1}"/>
                </a:ext>
              </a:extLst>
            </p:cNvPr>
            <p:cNvSpPr txBox="1"/>
            <p:nvPr/>
          </p:nvSpPr>
          <p:spPr>
            <a:xfrm>
              <a:off x="2623320" y="95731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318DD79-AC60-4B23-A73E-28A98A3BBE58}"/>
                </a:ext>
              </a:extLst>
            </p:cNvPr>
            <p:cNvSpPr txBox="1"/>
            <p:nvPr/>
          </p:nvSpPr>
          <p:spPr>
            <a:xfrm>
              <a:off x="977638" y="94849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94B8D45-C940-4FDC-99F7-254001972BA9}"/>
                </a:ext>
              </a:extLst>
            </p:cNvPr>
            <p:cNvSpPr txBox="1"/>
            <p:nvPr/>
          </p:nvSpPr>
          <p:spPr>
            <a:xfrm>
              <a:off x="745842" y="17991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4762B6-E932-408B-9E62-2705D59FF3BD}"/>
                </a:ext>
              </a:extLst>
            </p:cNvPr>
            <p:cNvSpPr txBox="1"/>
            <p:nvPr/>
          </p:nvSpPr>
          <p:spPr>
            <a:xfrm>
              <a:off x="3494930" y="142437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B83A81-A548-4447-8CB5-4AF0E94DFFA1}"/>
                </a:ext>
              </a:extLst>
            </p:cNvPr>
            <p:cNvSpPr txBox="1"/>
            <p:nvPr/>
          </p:nvSpPr>
          <p:spPr>
            <a:xfrm>
              <a:off x="415737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E513C3-AEB6-4238-AC8A-F0A08BD26AB8}"/>
                </a:ext>
              </a:extLst>
            </p:cNvPr>
            <p:cNvCxnSpPr/>
            <p:nvPr/>
          </p:nvCxnSpPr>
          <p:spPr>
            <a:xfrm>
              <a:off x="4115803" y="9481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C11025-DA7C-44B7-9E1F-E69931E6CE94}"/>
                </a:ext>
              </a:extLst>
            </p:cNvPr>
            <p:cNvSpPr txBox="1"/>
            <p:nvPr/>
          </p:nvSpPr>
          <p:spPr>
            <a:xfrm>
              <a:off x="4126219" y="926839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263C746-5116-4A45-B949-9246DC1F0A6F}"/>
              </a:ext>
            </a:extLst>
          </p:cNvPr>
          <p:cNvSpPr txBox="1"/>
          <p:nvPr/>
        </p:nvSpPr>
        <p:spPr>
          <a:xfrm>
            <a:off x="1865142" y="1964043"/>
            <a:ext cx="17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F7404A-9642-45A0-96E4-F0B0DEE86A39}"/>
              </a:ext>
            </a:extLst>
          </p:cNvPr>
          <p:cNvSpPr txBox="1"/>
          <p:nvPr/>
        </p:nvSpPr>
        <p:spPr>
          <a:xfrm>
            <a:off x="5613759" y="1979132"/>
            <a:ext cx="298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6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6594521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676364A4-ECBB-47E3-A3A7-2183B96B2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79" y="3284289"/>
          <a:ext cx="54737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3" imgW="5473440" imgH="2895480" progId="Equation.3">
                  <p:embed/>
                </p:oleObj>
              </mc:Choice>
              <mc:Fallback>
                <p:oleObj name="Equation" r:id="rId3" imgW="5473440" imgH="289548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676364A4-ECBB-47E3-A3A7-2183B96B2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79" y="3284289"/>
                        <a:ext cx="547370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ACAF3786-BBFD-426F-84DB-293C416241BD}"/>
              </a:ext>
            </a:extLst>
          </p:cNvPr>
          <p:cNvSpPr txBox="1"/>
          <p:nvPr/>
        </p:nvSpPr>
        <p:spPr>
          <a:xfrm>
            <a:off x="7459868" y="5434086"/>
            <a:ext cx="4575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Solution of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Fig. 15.77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], Problem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31 to 32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B2FBE2-1780-4FA2-9C6C-B73CCC4B10C8}"/>
              </a:ext>
            </a:extLst>
          </p:cNvPr>
          <p:cNvGrpSpPr/>
          <p:nvPr/>
        </p:nvGrpSpPr>
        <p:grpSpPr>
          <a:xfrm>
            <a:off x="220932" y="685122"/>
            <a:ext cx="6320279" cy="1952625"/>
            <a:chOff x="141420" y="833460"/>
            <a:chExt cx="6320279" cy="195262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705C232-1845-4B3F-A315-24554B1E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223" y="833460"/>
              <a:ext cx="5381625" cy="19526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FCB869-F68B-43FF-8410-8A31E2C0F171}"/>
                </a:ext>
              </a:extLst>
            </p:cNvPr>
            <p:cNvSpPr txBox="1"/>
            <p:nvPr/>
          </p:nvSpPr>
          <p:spPr>
            <a:xfrm>
              <a:off x="2134267" y="148000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4EA2BD-7D93-4B0B-895D-59320B1028FA}"/>
                </a:ext>
              </a:extLst>
            </p:cNvPr>
            <p:cNvSpPr txBox="1"/>
            <p:nvPr/>
          </p:nvSpPr>
          <p:spPr>
            <a:xfrm>
              <a:off x="4990641" y="1463421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F72C8E-D728-4F37-8D5D-9F20FB04530D}"/>
                </a:ext>
              </a:extLst>
            </p:cNvPr>
            <p:cNvSpPr txBox="1"/>
            <p:nvPr/>
          </p:nvSpPr>
          <p:spPr>
            <a:xfrm>
              <a:off x="260570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994821-434C-4D63-9B5E-B6867D9176D1}"/>
                </a:ext>
              </a:extLst>
            </p:cNvPr>
            <p:cNvSpPr txBox="1"/>
            <p:nvPr/>
          </p:nvSpPr>
          <p:spPr>
            <a:xfrm>
              <a:off x="5759263" y="1424379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778338-55F8-43B4-9BF0-75948CC56AE2}"/>
                </a:ext>
              </a:extLst>
            </p:cNvPr>
            <p:cNvCxnSpPr/>
            <p:nvPr/>
          </p:nvCxnSpPr>
          <p:spPr>
            <a:xfrm>
              <a:off x="5461614" y="966902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BF8326-3D63-4767-A369-84567E283C57}"/>
                </a:ext>
              </a:extLst>
            </p:cNvPr>
            <p:cNvCxnSpPr/>
            <p:nvPr/>
          </p:nvCxnSpPr>
          <p:spPr>
            <a:xfrm>
              <a:off x="2641040" y="97862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421BD6-55B8-4C61-AD7A-BC3BA38DF252}"/>
                </a:ext>
              </a:extLst>
            </p:cNvPr>
            <p:cNvCxnSpPr/>
            <p:nvPr/>
          </p:nvCxnSpPr>
          <p:spPr>
            <a:xfrm>
              <a:off x="871147" y="100344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02108E-97C9-4437-AFF1-1FD1BE7A3DE7}"/>
                </a:ext>
              </a:extLst>
            </p:cNvPr>
            <p:cNvSpPr txBox="1"/>
            <p:nvPr/>
          </p:nvSpPr>
          <p:spPr>
            <a:xfrm>
              <a:off x="695778" y="106233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5422A4-8674-4948-A9A8-EA3E691A1DBA}"/>
                </a:ext>
              </a:extLst>
            </p:cNvPr>
            <p:cNvSpPr txBox="1"/>
            <p:nvPr/>
          </p:nvSpPr>
          <p:spPr>
            <a:xfrm>
              <a:off x="141420" y="14800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0113DA-792B-43E6-9710-C317508C961A}"/>
                </a:ext>
              </a:extLst>
            </p:cNvPr>
            <p:cNvSpPr txBox="1"/>
            <p:nvPr/>
          </p:nvSpPr>
          <p:spPr>
            <a:xfrm>
              <a:off x="985794" y="1459006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F9443D-CEE0-4983-9587-E559B6E3AD6B}"/>
                </a:ext>
              </a:extLst>
            </p:cNvPr>
            <p:cNvSpPr txBox="1"/>
            <p:nvPr/>
          </p:nvSpPr>
          <p:spPr>
            <a:xfrm>
              <a:off x="5038096" y="95105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19580A9-4EA1-46BB-BC89-CD359AAA6CE7}"/>
                </a:ext>
              </a:extLst>
            </p:cNvPr>
            <p:cNvSpPr txBox="1"/>
            <p:nvPr/>
          </p:nvSpPr>
          <p:spPr>
            <a:xfrm>
              <a:off x="2623320" y="95731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0C5BD4-D520-4489-B42C-B6CB76A35003}"/>
                </a:ext>
              </a:extLst>
            </p:cNvPr>
            <p:cNvSpPr txBox="1"/>
            <p:nvPr/>
          </p:nvSpPr>
          <p:spPr>
            <a:xfrm>
              <a:off x="977638" y="94849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4E260-CF6E-4CBF-A371-892FF268ADBE}"/>
                </a:ext>
              </a:extLst>
            </p:cNvPr>
            <p:cNvSpPr txBox="1"/>
            <p:nvPr/>
          </p:nvSpPr>
          <p:spPr>
            <a:xfrm>
              <a:off x="745842" y="17991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9667D1-29CD-459C-B8E8-A7C92E2DD7FF}"/>
                </a:ext>
              </a:extLst>
            </p:cNvPr>
            <p:cNvSpPr txBox="1"/>
            <p:nvPr/>
          </p:nvSpPr>
          <p:spPr>
            <a:xfrm>
              <a:off x="3494930" y="142437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602F2D-9C83-4956-951A-36AC0B739F2A}"/>
                </a:ext>
              </a:extLst>
            </p:cNvPr>
            <p:cNvSpPr txBox="1"/>
            <p:nvPr/>
          </p:nvSpPr>
          <p:spPr>
            <a:xfrm>
              <a:off x="415737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173D37E-F645-4C98-A6B1-A5B678067155}"/>
                </a:ext>
              </a:extLst>
            </p:cNvPr>
            <p:cNvCxnSpPr/>
            <p:nvPr/>
          </p:nvCxnSpPr>
          <p:spPr>
            <a:xfrm>
              <a:off x="4115803" y="9481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CDB4B8-678F-45F3-807E-92BEBE78AC11}"/>
                </a:ext>
              </a:extLst>
            </p:cNvPr>
            <p:cNvSpPr txBox="1"/>
            <p:nvPr/>
          </p:nvSpPr>
          <p:spPr>
            <a:xfrm>
              <a:off x="4126219" y="926839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B4BC83F-87BC-43E4-A716-9988ADFC2B47}"/>
              </a:ext>
            </a:extLst>
          </p:cNvPr>
          <p:cNvSpPr txBox="1"/>
          <p:nvPr/>
        </p:nvSpPr>
        <p:spPr>
          <a:xfrm>
            <a:off x="1538294" y="2580569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Current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DBEF0B-D336-4982-8582-11F496F920AF}"/>
              </a:ext>
            </a:extLst>
          </p:cNvPr>
          <p:cNvSpPr txBox="1"/>
          <p:nvPr/>
        </p:nvSpPr>
        <p:spPr>
          <a:xfrm>
            <a:off x="7498032" y="1355055"/>
            <a:ext cx="31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Phasor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BD3509-DD71-4E4A-9C7D-03B858B2578C}"/>
              </a:ext>
            </a:extLst>
          </p:cNvPr>
          <p:cNvGrpSpPr/>
          <p:nvPr/>
        </p:nvGrpSpPr>
        <p:grpSpPr>
          <a:xfrm>
            <a:off x="6751910" y="1702242"/>
            <a:ext cx="5051073" cy="3619139"/>
            <a:chOff x="6881098" y="874438"/>
            <a:chExt cx="5051073" cy="3619139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C17322C-D4BE-49EA-AE7D-848FCBB52F7A}"/>
                </a:ext>
              </a:extLst>
            </p:cNvPr>
            <p:cNvCxnSpPr/>
            <p:nvPr/>
          </p:nvCxnSpPr>
          <p:spPr>
            <a:xfrm>
              <a:off x="7077358" y="2258042"/>
              <a:ext cx="46634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728A6DE-1016-4867-B885-1F00848A0A92}"/>
                </a:ext>
              </a:extLst>
            </p:cNvPr>
            <p:cNvCxnSpPr/>
            <p:nvPr/>
          </p:nvCxnSpPr>
          <p:spPr>
            <a:xfrm>
              <a:off x="7700019" y="2265298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8671AE-10F8-467C-B4D7-57E4826D4285}"/>
                </a:ext>
              </a:extLst>
            </p:cNvPr>
            <p:cNvSpPr txBox="1"/>
            <p:nvPr/>
          </p:nvSpPr>
          <p:spPr>
            <a:xfrm>
              <a:off x="8322681" y="1924488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202CCB0-2C7B-4986-B082-CE1B9F45A5CB}"/>
                </a:ext>
              </a:extLst>
            </p:cNvPr>
            <p:cNvSpPr txBox="1"/>
            <p:nvPr/>
          </p:nvSpPr>
          <p:spPr>
            <a:xfrm>
              <a:off x="11410359" y="2265159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8DF58FD-940A-4C27-82EB-A37168B92B3E}"/>
                </a:ext>
              </a:extLst>
            </p:cNvPr>
            <p:cNvCxnSpPr/>
            <p:nvPr/>
          </p:nvCxnSpPr>
          <p:spPr>
            <a:xfrm flipV="1">
              <a:off x="9874978" y="2289798"/>
              <a:ext cx="0" cy="82296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1948D5E-4F84-42D4-ACD3-352CEF18F072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7622759" y="2673649"/>
              <a:ext cx="2359152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51E4FFF-3282-45E1-BC59-1CE54699AF67}"/>
                </a:ext>
              </a:extLst>
            </p:cNvPr>
            <p:cNvCxnSpPr/>
            <p:nvPr/>
          </p:nvCxnSpPr>
          <p:spPr>
            <a:xfrm flipV="1">
              <a:off x="7700019" y="877849"/>
              <a:ext cx="0" cy="3474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C8CF429-777B-45B7-82FF-B989338F5FED}"/>
                </a:ext>
              </a:extLst>
            </p:cNvPr>
            <p:cNvCxnSpPr/>
            <p:nvPr/>
          </p:nvCxnSpPr>
          <p:spPr>
            <a:xfrm>
              <a:off x="7695378" y="3105289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99EBCE1-FD98-460A-9BE3-0353C904A7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09156" y="1383912"/>
              <a:ext cx="0" cy="283464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C1716B-C6A2-4CB0-966C-EEC2EAEB4877}"/>
                </a:ext>
              </a:extLst>
            </p:cNvPr>
            <p:cNvSpPr txBox="1"/>
            <p:nvPr/>
          </p:nvSpPr>
          <p:spPr>
            <a:xfrm>
              <a:off x="7527522" y="1503648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D104441-9C9C-4B5F-8C18-6EC067D90B33}"/>
                </a:ext>
              </a:extLst>
            </p:cNvPr>
            <p:cNvSpPr txBox="1"/>
            <p:nvPr/>
          </p:nvSpPr>
          <p:spPr>
            <a:xfrm rot="1260000">
              <a:off x="8009973" y="2645151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21.37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8DAD7EC-FBF2-47ED-907C-E761B080FCD1}"/>
                </a:ext>
              </a:extLst>
            </p:cNvPr>
            <p:cNvSpPr txBox="1"/>
            <p:nvPr/>
          </p:nvSpPr>
          <p:spPr>
            <a:xfrm>
              <a:off x="8391467" y="2260676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20.56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id="{F8ACACB9-7028-4003-9A28-C709BF8FF2C3}"/>
                </a:ext>
              </a:extLst>
            </p:cNvPr>
            <p:cNvSpPr/>
            <p:nvPr/>
          </p:nvSpPr>
          <p:spPr>
            <a:xfrm rot="7200000">
              <a:off x="8839304" y="2446788"/>
              <a:ext cx="45720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F42DCEF-2116-480A-8ECD-5A10FDB55543}"/>
                </a:ext>
              </a:extLst>
            </p:cNvPr>
            <p:cNvSpPr txBox="1"/>
            <p:nvPr/>
          </p:nvSpPr>
          <p:spPr>
            <a:xfrm>
              <a:off x="7624468" y="874438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CC85E28-DB99-4DCA-BE48-BFD7F14DDF14}"/>
                </a:ext>
              </a:extLst>
            </p:cNvPr>
            <p:cNvSpPr txBox="1"/>
            <p:nvPr/>
          </p:nvSpPr>
          <p:spPr>
            <a:xfrm>
              <a:off x="7118764" y="3849220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381862-94D9-42AE-801A-8B4F5CD781AA}"/>
                </a:ext>
              </a:extLst>
            </p:cNvPr>
            <p:cNvSpPr txBox="1"/>
            <p:nvPr/>
          </p:nvSpPr>
          <p:spPr>
            <a:xfrm>
              <a:off x="9494548" y="1846858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42DF4A7-F186-485A-9B5D-768AA1194CE9}"/>
                </a:ext>
              </a:extLst>
            </p:cNvPr>
            <p:cNvSpPr txBox="1"/>
            <p:nvPr/>
          </p:nvSpPr>
          <p:spPr>
            <a:xfrm>
              <a:off x="9742370" y="2965718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603300B-DA53-4423-B6FC-C850164B11A1}"/>
                </a:ext>
              </a:extLst>
            </p:cNvPr>
            <p:cNvSpPr txBox="1"/>
            <p:nvPr/>
          </p:nvSpPr>
          <p:spPr>
            <a:xfrm>
              <a:off x="8341220" y="4093467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Phasor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8D2245-1A48-4D3A-8D83-403EF5674C25}"/>
                </a:ext>
              </a:extLst>
            </p:cNvPr>
            <p:cNvSpPr txBox="1"/>
            <p:nvPr/>
          </p:nvSpPr>
          <p:spPr>
            <a:xfrm>
              <a:off x="7127024" y="1224484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187565A-FA68-4086-AE4B-4C5352D34A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13620" y="2276721"/>
              <a:ext cx="0" cy="859536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0832D9-4755-49B2-898B-2625890EFE40}"/>
                </a:ext>
              </a:extLst>
            </p:cNvPr>
            <p:cNvSpPr txBox="1"/>
            <p:nvPr/>
          </p:nvSpPr>
          <p:spPr>
            <a:xfrm>
              <a:off x="7610090" y="3655248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12.5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965052C-AEAA-49F4-B907-90814D68A901}"/>
                </a:ext>
              </a:extLst>
            </p:cNvPr>
            <p:cNvCxnSpPr/>
            <p:nvPr/>
          </p:nvCxnSpPr>
          <p:spPr>
            <a:xfrm>
              <a:off x="7055270" y="3108121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326A38C-53E6-4F15-8BDF-3E53936DBB58}"/>
                </a:ext>
              </a:extLst>
            </p:cNvPr>
            <p:cNvCxnSpPr/>
            <p:nvPr/>
          </p:nvCxnSpPr>
          <p:spPr>
            <a:xfrm flipV="1">
              <a:off x="7290902" y="2276721"/>
              <a:ext cx="0" cy="8595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74D7CE0-6E02-4A37-B1BF-92281B0F581B}"/>
                </a:ext>
              </a:extLst>
            </p:cNvPr>
            <p:cNvSpPr txBox="1"/>
            <p:nvPr/>
          </p:nvSpPr>
          <p:spPr>
            <a:xfrm>
              <a:off x="6881098" y="2461781"/>
              <a:ext cx="792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25EAAE9-1BBB-4CF6-A480-45AD03C071B1}"/>
                </a:ext>
              </a:extLst>
            </p:cNvPr>
            <p:cNvCxnSpPr/>
            <p:nvPr/>
          </p:nvCxnSpPr>
          <p:spPr>
            <a:xfrm>
              <a:off x="9169929" y="2265159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68B3051-64B3-493B-BD24-8C9037E64362}"/>
                </a:ext>
              </a:extLst>
            </p:cNvPr>
            <p:cNvSpPr txBox="1"/>
            <p:nvPr/>
          </p:nvSpPr>
          <p:spPr>
            <a:xfrm>
              <a:off x="10857024" y="186050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9923C8-4F7D-41E3-BEBF-94B8864EB5E9}"/>
                </a:ext>
              </a:extLst>
            </p:cNvPr>
            <p:cNvSpPr txBox="1"/>
            <p:nvPr/>
          </p:nvSpPr>
          <p:spPr>
            <a:xfrm>
              <a:off x="10068538" y="1900656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V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89A6F-048B-4D80-9A9A-E762E81A88B1}"/>
              </a:ext>
            </a:extLst>
          </p:cNvPr>
          <p:cNvSpPr txBox="1"/>
          <p:nvPr/>
        </p:nvSpPr>
        <p:spPr>
          <a:xfrm>
            <a:off x="6814623" y="63312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KCL: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4BED5CF2-2358-4978-9BC4-49E57BEFE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553" y="543655"/>
          <a:ext cx="5181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6" imgW="5181480" imgH="711000" progId="Equation.3">
                  <p:embed/>
                </p:oleObj>
              </mc:Choice>
              <mc:Fallback>
                <p:oleObj name="Equation" r:id="rId6" imgW="5181480" imgH="711000" progId="Equation.3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4BED5CF2-2358-4978-9BC4-49E57BEFE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553" y="543655"/>
                        <a:ext cx="5181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9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74" grpId="0"/>
      <p:bldP spid="75" grpId="0"/>
      <p:bldP spid="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B75A2F-04A6-4AB8-BD42-E1EE614414AD}"/>
              </a:ext>
            </a:extLst>
          </p:cNvPr>
          <p:cNvGrpSpPr/>
          <p:nvPr/>
        </p:nvGrpSpPr>
        <p:grpSpPr>
          <a:xfrm>
            <a:off x="220932" y="316629"/>
            <a:ext cx="6320279" cy="1952625"/>
            <a:chOff x="141420" y="833460"/>
            <a:chExt cx="6320279" cy="195262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2C7E985-52D0-4E1D-B5F7-7B3AA0B2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23" y="833460"/>
              <a:ext cx="5381625" cy="195262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38E7F0-883A-45F2-A236-D33496EBAF3A}"/>
                </a:ext>
              </a:extLst>
            </p:cNvPr>
            <p:cNvSpPr txBox="1"/>
            <p:nvPr/>
          </p:nvSpPr>
          <p:spPr>
            <a:xfrm>
              <a:off x="2134267" y="148000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65ED95-F54D-4280-BABA-A4C9636343DB}"/>
                </a:ext>
              </a:extLst>
            </p:cNvPr>
            <p:cNvSpPr txBox="1"/>
            <p:nvPr/>
          </p:nvSpPr>
          <p:spPr>
            <a:xfrm>
              <a:off x="4990641" y="1463421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AA61D31-9542-4063-AB65-F861E20FD673}"/>
                </a:ext>
              </a:extLst>
            </p:cNvPr>
            <p:cNvSpPr txBox="1"/>
            <p:nvPr/>
          </p:nvSpPr>
          <p:spPr>
            <a:xfrm>
              <a:off x="260570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DC588B-E970-459A-907E-5FD228378F0E}"/>
                </a:ext>
              </a:extLst>
            </p:cNvPr>
            <p:cNvSpPr txBox="1"/>
            <p:nvPr/>
          </p:nvSpPr>
          <p:spPr>
            <a:xfrm>
              <a:off x="5759263" y="1424379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495C1C7-F78C-4904-8822-2F3F60658B16}"/>
                </a:ext>
              </a:extLst>
            </p:cNvPr>
            <p:cNvCxnSpPr/>
            <p:nvPr/>
          </p:nvCxnSpPr>
          <p:spPr>
            <a:xfrm>
              <a:off x="5461614" y="966902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11192B2-26A8-4011-A3DA-30C4B14939E4}"/>
                </a:ext>
              </a:extLst>
            </p:cNvPr>
            <p:cNvCxnSpPr/>
            <p:nvPr/>
          </p:nvCxnSpPr>
          <p:spPr>
            <a:xfrm>
              <a:off x="2641040" y="97862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928DA98-35CB-4BE1-8840-F5984FE755F6}"/>
                </a:ext>
              </a:extLst>
            </p:cNvPr>
            <p:cNvCxnSpPr/>
            <p:nvPr/>
          </p:nvCxnSpPr>
          <p:spPr>
            <a:xfrm>
              <a:off x="871147" y="100344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F253F6-A9C8-45A4-A497-930E5F9B06B3}"/>
                </a:ext>
              </a:extLst>
            </p:cNvPr>
            <p:cNvSpPr txBox="1"/>
            <p:nvPr/>
          </p:nvSpPr>
          <p:spPr>
            <a:xfrm>
              <a:off x="695778" y="106233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46D5F0A-E5BC-4EAD-8DD5-0A85CD8878D2}"/>
                </a:ext>
              </a:extLst>
            </p:cNvPr>
            <p:cNvSpPr txBox="1"/>
            <p:nvPr/>
          </p:nvSpPr>
          <p:spPr>
            <a:xfrm>
              <a:off x="141420" y="14800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9EB129-F608-4AF2-BB0F-05B27B05E405}"/>
                </a:ext>
              </a:extLst>
            </p:cNvPr>
            <p:cNvSpPr txBox="1"/>
            <p:nvPr/>
          </p:nvSpPr>
          <p:spPr>
            <a:xfrm>
              <a:off x="985794" y="1459006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D639ABB-4570-4682-915A-DD2F69FE510D}"/>
                </a:ext>
              </a:extLst>
            </p:cNvPr>
            <p:cNvSpPr txBox="1"/>
            <p:nvPr/>
          </p:nvSpPr>
          <p:spPr>
            <a:xfrm>
              <a:off x="5038096" y="95105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4BDCDE-3AC5-41EF-B2C8-29EB0FB0DBC1}"/>
                </a:ext>
              </a:extLst>
            </p:cNvPr>
            <p:cNvSpPr txBox="1"/>
            <p:nvPr/>
          </p:nvSpPr>
          <p:spPr>
            <a:xfrm>
              <a:off x="2623320" y="95731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318DD79-AC60-4B23-A73E-28A98A3BBE58}"/>
                </a:ext>
              </a:extLst>
            </p:cNvPr>
            <p:cNvSpPr txBox="1"/>
            <p:nvPr/>
          </p:nvSpPr>
          <p:spPr>
            <a:xfrm>
              <a:off x="977638" y="94849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94B8D45-C940-4FDC-99F7-254001972BA9}"/>
                </a:ext>
              </a:extLst>
            </p:cNvPr>
            <p:cNvSpPr txBox="1"/>
            <p:nvPr/>
          </p:nvSpPr>
          <p:spPr>
            <a:xfrm>
              <a:off x="745842" y="17991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4762B6-E932-408B-9E62-2705D59FF3BD}"/>
                </a:ext>
              </a:extLst>
            </p:cNvPr>
            <p:cNvSpPr txBox="1"/>
            <p:nvPr/>
          </p:nvSpPr>
          <p:spPr>
            <a:xfrm>
              <a:off x="3494930" y="142437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B83A81-A548-4447-8CB5-4AF0E94DFFA1}"/>
                </a:ext>
              </a:extLst>
            </p:cNvPr>
            <p:cNvSpPr txBox="1"/>
            <p:nvPr/>
          </p:nvSpPr>
          <p:spPr>
            <a:xfrm>
              <a:off x="415737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E513C3-AEB6-4238-AC8A-F0A08BD26AB8}"/>
                </a:ext>
              </a:extLst>
            </p:cNvPr>
            <p:cNvCxnSpPr/>
            <p:nvPr/>
          </p:nvCxnSpPr>
          <p:spPr>
            <a:xfrm>
              <a:off x="4115803" y="9481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C11025-DA7C-44B7-9E1F-E69931E6CE94}"/>
                </a:ext>
              </a:extLst>
            </p:cNvPr>
            <p:cNvSpPr txBox="1"/>
            <p:nvPr/>
          </p:nvSpPr>
          <p:spPr>
            <a:xfrm>
              <a:off x="4126219" y="926839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75" name="Text Box 4">
            <a:extLst>
              <a:ext uri="{FF2B5EF4-FFF2-40B4-BE49-F238E27FC236}">
                <a16:creationId xmlns:a16="http://schemas.microsoft.com/office/drawing/2014/main" id="{4A2ABB6B-A666-4695-A565-A5C0FD70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43" y="2772431"/>
            <a:ext cx="5489585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(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G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Y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cos(20.56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0.936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lagging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B</a:t>
            </a:r>
            <a:r>
              <a:rPr lang="en-US" sz="2000" i="1" baseline="-25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Y</a:t>
            </a:r>
            <a:r>
              <a:rPr lang="en-US" sz="2000" i="1" baseline="-25000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sin(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20.56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0.351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EAD033-599F-47AB-95D6-965DAC105145}"/>
              </a:ext>
            </a:extLst>
          </p:cNvPr>
          <p:cNvSpPr txBox="1"/>
          <p:nvPr/>
        </p:nvSpPr>
        <p:spPr>
          <a:xfrm>
            <a:off x="1057150" y="2454594"/>
            <a:ext cx="39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and Reactive Factor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642A34-A50D-4F1E-92B3-A103B66983B2}"/>
              </a:ext>
            </a:extLst>
          </p:cNvPr>
          <p:cNvSpPr txBox="1"/>
          <p:nvPr/>
        </p:nvSpPr>
        <p:spPr>
          <a:xfrm>
            <a:off x="1515303" y="3494026"/>
            <a:ext cx="23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[Total watts]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4">
            <a:extLst>
              <a:ext uri="{FF2B5EF4-FFF2-40B4-BE49-F238E27FC236}">
                <a16:creationId xmlns:a16="http://schemas.microsoft.com/office/drawing/2014/main" id="{94B322AF-DEB1-423E-B04C-089FBE33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54" y="3877920"/>
            <a:ext cx="5557857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10021.37cos(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20.56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2000.23 W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</a:rPr>
              <a:t>2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)=</a:t>
            </a:r>
            <a:r>
              <a:rPr lang="en-US" sz="2000" dirty="0">
                <a:solidFill>
                  <a:srgbClr val="242021"/>
                </a:solidFill>
              </a:rPr>
              <a:t>(100V)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/5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2000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02AE01-8DD7-4D09-9B0B-58FBDB4EB2E2}"/>
              </a:ext>
            </a:extLst>
          </p:cNvPr>
          <p:cNvSpPr txBox="1"/>
          <p:nvPr/>
        </p:nvSpPr>
        <p:spPr>
          <a:xfrm>
            <a:off x="524316" y="4660461"/>
            <a:ext cx="435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Power [volt-ampere reactive]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 Box 4">
            <a:extLst>
              <a:ext uri="{FF2B5EF4-FFF2-40B4-BE49-F238E27FC236}">
                <a16:creationId xmlns:a16="http://schemas.microsoft.com/office/drawing/2014/main" id="{5EB1D5D5-BF1B-41FD-9944-B21B526C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47" y="5028140"/>
            <a:ext cx="5694517" cy="132343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10021.37sin(20.56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)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=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750.09 Var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L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dirty="0">
                <a:solidFill>
                  <a:srgbClr val="242021"/>
                </a:solidFill>
              </a:rPr>
              <a:t>)=(100V)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/8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1250 Var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 </a:t>
            </a:r>
            <a:r>
              <a:rPr lang="en-US" sz="2000" dirty="0">
                <a:solidFill>
                  <a:srgbClr val="242021"/>
                </a:solidFill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)=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</a:t>
            </a:r>
            <a:r>
              <a:rPr lang="en-US" sz="2000" dirty="0">
                <a:solidFill>
                  <a:srgbClr val="242021"/>
                </a:solidFill>
              </a:rPr>
              <a:t>(100V)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/20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500 Var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dirty="0">
                <a:solidFill>
                  <a:srgbClr val="242021"/>
                </a:solidFill>
              </a:rPr>
              <a:t> + </a:t>
            </a: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750 Var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478BC2-E1F0-4C06-B796-1458EB9D7F9B}"/>
              </a:ext>
            </a:extLst>
          </p:cNvPr>
          <p:cNvSpPr txBox="1"/>
          <p:nvPr/>
        </p:nvSpPr>
        <p:spPr>
          <a:xfrm>
            <a:off x="6603410" y="170834"/>
            <a:ext cx="353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Power [volt-ampere]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 Box 4">
            <a:extLst>
              <a:ext uri="{FF2B5EF4-FFF2-40B4-BE49-F238E27FC236}">
                <a16:creationId xmlns:a16="http://schemas.microsoft.com/office/drawing/2014/main" id="{AD4BF77E-9A32-49F7-B094-65A8EEA4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663" y="602386"/>
            <a:ext cx="5060772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10021.37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2137 VA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dirty="0">
                <a:solidFill>
                  <a:srgbClr val="242021"/>
                </a:solidFill>
              </a:rPr>
              <a:t>)=(100V)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/4.68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2137.75 VA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45D5DB-D4C5-4775-8EAB-7533E04080E6}"/>
              </a:ext>
            </a:extLst>
          </p:cNvPr>
          <p:cNvGrpSpPr/>
          <p:nvPr/>
        </p:nvGrpSpPr>
        <p:grpSpPr>
          <a:xfrm>
            <a:off x="6893327" y="2028886"/>
            <a:ext cx="3787400" cy="3414161"/>
            <a:chOff x="7144724" y="2372379"/>
            <a:chExt cx="3787400" cy="3414161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DCD4B2D-583F-4A03-91D6-BBFF2E6DCA53}"/>
                </a:ext>
              </a:extLst>
            </p:cNvPr>
            <p:cNvCxnSpPr/>
            <p:nvPr/>
          </p:nvCxnSpPr>
          <p:spPr>
            <a:xfrm>
              <a:off x="9434524" y="4341600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6A4E597-6DDF-498A-B010-211BEC5F6EE4}"/>
                </a:ext>
              </a:extLst>
            </p:cNvPr>
            <p:cNvCxnSpPr/>
            <p:nvPr/>
          </p:nvCxnSpPr>
          <p:spPr>
            <a:xfrm>
              <a:off x="7236052" y="4348856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23239E-8A55-4C90-901C-EE7DC04C7FDA}"/>
                </a:ext>
              </a:extLst>
            </p:cNvPr>
            <p:cNvSpPr txBox="1"/>
            <p:nvPr/>
          </p:nvSpPr>
          <p:spPr>
            <a:xfrm>
              <a:off x="7758070" y="4332814"/>
              <a:ext cx="13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2000 W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0AFED1D-15CB-40C4-BD92-6BDD78D681DB}"/>
                </a:ext>
              </a:extLst>
            </p:cNvPr>
            <p:cNvCxnSpPr>
              <a:cxnSpLocks/>
            </p:cNvCxnSpPr>
            <p:nvPr/>
          </p:nvCxnSpPr>
          <p:spPr>
            <a:xfrm rot="20340000">
              <a:off x="7144724" y="3927213"/>
              <a:ext cx="2359152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E5C524E-4706-467C-84B7-5CBD01E0F5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418548" y="2454594"/>
              <a:ext cx="0" cy="283464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A69962D-0C75-4DD0-8BD4-63F72F026C7E}"/>
                </a:ext>
              </a:extLst>
            </p:cNvPr>
            <p:cNvSpPr txBox="1"/>
            <p:nvPr/>
          </p:nvSpPr>
          <p:spPr>
            <a:xfrm rot="20340000">
              <a:off x="7428661" y="3627172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2137 VA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F0FD869-7492-43F0-96A3-B5FFAC15B942}"/>
                </a:ext>
              </a:extLst>
            </p:cNvPr>
            <p:cNvSpPr txBox="1"/>
            <p:nvPr/>
          </p:nvSpPr>
          <p:spPr>
            <a:xfrm>
              <a:off x="7758069" y="4005934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20.56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A7C17EC9-C497-4546-80BA-60DE17187CAA}"/>
                </a:ext>
              </a:extLst>
            </p:cNvPr>
            <p:cNvSpPr/>
            <p:nvPr/>
          </p:nvSpPr>
          <p:spPr>
            <a:xfrm rot="4800000">
              <a:off x="8245458" y="4035037"/>
              <a:ext cx="45720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9A9B083-725F-4CA2-945A-FBAD1AA4141F}"/>
                </a:ext>
              </a:extLst>
            </p:cNvPr>
            <p:cNvSpPr txBox="1"/>
            <p:nvPr/>
          </p:nvSpPr>
          <p:spPr>
            <a:xfrm>
              <a:off x="7608298" y="5386430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Admittance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D2E82BD-5D5F-417C-992E-83450FE2E55F}"/>
                </a:ext>
              </a:extLst>
            </p:cNvPr>
            <p:cNvSpPr txBox="1"/>
            <p:nvPr/>
          </p:nvSpPr>
          <p:spPr>
            <a:xfrm>
              <a:off x="9406267" y="4961913"/>
              <a:ext cx="136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 VA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B7BAC59-B225-45AD-8940-65D0F77AC0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424989" y="3485693"/>
              <a:ext cx="0" cy="859536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12C3DB0-C0F3-43FC-80F9-7D3F25583CF0}"/>
                </a:ext>
              </a:extLst>
            </p:cNvPr>
            <p:cNvCxnSpPr/>
            <p:nvPr/>
          </p:nvCxnSpPr>
          <p:spPr>
            <a:xfrm>
              <a:off x="9432626" y="3486534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A512065-4104-4D6D-A270-C283C20CE2BA}"/>
                </a:ext>
              </a:extLst>
            </p:cNvPr>
            <p:cNvCxnSpPr/>
            <p:nvPr/>
          </p:nvCxnSpPr>
          <p:spPr>
            <a:xfrm flipV="1">
              <a:off x="9888619" y="3499364"/>
              <a:ext cx="0" cy="8595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7666E83-9275-4E57-9FE0-85F37E6E8E05}"/>
                </a:ext>
              </a:extLst>
            </p:cNvPr>
            <p:cNvSpPr txBox="1"/>
            <p:nvPr/>
          </p:nvSpPr>
          <p:spPr>
            <a:xfrm>
              <a:off x="9469830" y="3771609"/>
              <a:ext cx="9439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501282-515B-4072-B725-4647B0414783}"/>
                </a:ext>
              </a:extLst>
            </p:cNvPr>
            <p:cNvSpPr txBox="1"/>
            <p:nvPr/>
          </p:nvSpPr>
          <p:spPr>
            <a:xfrm>
              <a:off x="9424989" y="2372379"/>
              <a:ext cx="150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1250 VA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EEED256-6AFC-4025-86EE-DBCB122E72D3}"/>
              </a:ext>
            </a:extLst>
          </p:cNvPr>
          <p:cNvSpPr txBox="1"/>
          <p:nvPr/>
        </p:nvSpPr>
        <p:spPr>
          <a:xfrm>
            <a:off x="7380850" y="1515538"/>
            <a:ext cx="244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Triangle</a:t>
            </a:r>
            <a:endParaRPr lang="en-US" sz="32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F14A6A-CDA3-40BB-B12B-E48087382E60}"/>
              </a:ext>
            </a:extLst>
          </p:cNvPr>
          <p:cNvSpPr txBox="1"/>
          <p:nvPr/>
        </p:nvSpPr>
        <p:spPr>
          <a:xfrm>
            <a:off x="7402749" y="5643693"/>
            <a:ext cx="45753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Practice Solution of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Fig. 15.77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], Problem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31 to 32</a:t>
            </a:r>
            <a:endParaRPr lang="en-US" sz="20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86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102" grpId="0"/>
      <p:bldP spid="103" grpId="0"/>
      <p:bldP spid="105" grpId="0"/>
      <p:bldP spid="106" grpId="0"/>
      <p:bldP spid="132" grpId="0"/>
      <p:bldP spid="133" grpId="0"/>
      <p:bldP spid="135" grpId="0"/>
      <p:bldP spid="1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DFCAD95-9332-43B8-82EE-767353D0A7F3}"/>
              </a:ext>
            </a:extLst>
          </p:cNvPr>
          <p:cNvSpPr/>
          <p:nvPr/>
        </p:nvSpPr>
        <p:spPr>
          <a:xfrm>
            <a:off x="2244544" y="1770882"/>
            <a:ext cx="8266484" cy="2254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L-C</a:t>
            </a:r>
            <a:r>
              <a:rPr lang="en-US" sz="66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</a:p>
          <a:p>
            <a:pPr algn="ctr">
              <a:spcAft>
                <a:spcPts val="1200"/>
              </a:spcAft>
            </a:pPr>
            <a:r>
              <a:rPr lang="en-US" sz="66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6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6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6180186" y="203911"/>
            <a:ext cx="5144679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R-L-C</a:t>
            </a:r>
            <a:r>
              <a:rPr lang="en-US" sz="32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 2</a:t>
            </a:r>
            <a:endParaRPr lang="en-US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F0857273-2BE8-4AB2-9ED7-250AC8FCD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" y="2551113"/>
          <a:ext cx="50165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Equation" r:id="rId3" imgW="5016240" imgH="711000" progId="Equation.3">
                  <p:embed/>
                </p:oleObj>
              </mc:Choice>
              <mc:Fallback>
                <p:oleObj name="Equation" r:id="rId3" imgW="5016240" imgH="71100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F0857273-2BE8-4AB2-9ED7-250AC8FCD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551113"/>
                        <a:ext cx="50165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C9CD1DF-885D-4240-BA98-2E74126DB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3303588"/>
          <a:ext cx="50419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Equation" r:id="rId5" imgW="5041800" imgH="2145960" progId="Equation.3">
                  <p:embed/>
                </p:oleObj>
              </mc:Choice>
              <mc:Fallback>
                <p:oleObj name="Equation" r:id="rId5" imgW="5041800" imgH="214596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DC9CD1DF-885D-4240-BA98-2E74126DB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303588"/>
                        <a:ext cx="50419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847300D-99AF-4436-AACA-F48A34DA3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22" y="5545623"/>
          <a:ext cx="4851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Equation" r:id="rId7" imgW="4851360" imgH="711000" progId="Equation.3">
                  <p:embed/>
                </p:oleObj>
              </mc:Choice>
              <mc:Fallback>
                <p:oleObj name="Equation" r:id="rId7" imgW="4851360" imgH="71100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847300D-99AF-4436-AACA-F48A34DA3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22" y="5545623"/>
                        <a:ext cx="4851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A255F6-1C91-4F8A-BD7F-148DDD93549D}"/>
              </a:ext>
            </a:extLst>
          </p:cNvPr>
          <p:cNvCxnSpPr/>
          <p:nvPr/>
        </p:nvCxnSpPr>
        <p:spPr>
          <a:xfrm>
            <a:off x="5484967" y="677253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46079C-C95E-4543-872E-12F587AA468F}"/>
              </a:ext>
            </a:extLst>
          </p:cNvPr>
          <p:cNvCxnSpPr/>
          <p:nvPr/>
        </p:nvCxnSpPr>
        <p:spPr>
          <a:xfrm>
            <a:off x="9322434" y="662410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4DFA4E-E650-4A0B-8D15-BCA2763A26F7}"/>
              </a:ext>
            </a:extLst>
          </p:cNvPr>
          <p:cNvSpPr txBox="1"/>
          <p:nvPr/>
        </p:nvSpPr>
        <p:spPr>
          <a:xfrm>
            <a:off x="9669649" y="1734203"/>
            <a:ext cx="17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Impedance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B75A2F-04A6-4AB8-BD42-E1EE614414AD}"/>
              </a:ext>
            </a:extLst>
          </p:cNvPr>
          <p:cNvGrpSpPr/>
          <p:nvPr/>
        </p:nvGrpSpPr>
        <p:grpSpPr>
          <a:xfrm>
            <a:off x="520735" y="287836"/>
            <a:ext cx="5882327" cy="1981418"/>
            <a:chOff x="441223" y="804667"/>
            <a:chExt cx="5882327" cy="1981418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2C7E985-52D0-4E1D-B5F7-7B3AA0B2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223" y="833460"/>
              <a:ext cx="5381625" cy="195262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38E7F0-883A-45F2-A236-D33496EBAF3A}"/>
                </a:ext>
              </a:extLst>
            </p:cNvPr>
            <p:cNvSpPr txBox="1"/>
            <p:nvPr/>
          </p:nvSpPr>
          <p:spPr>
            <a:xfrm>
              <a:off x="2134267" y="148000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65ED95-F54D-4280-BABA-A4C9636343DB}"/>
                </a:ext>
              </a:extLst>
            </p:cNvPr>
            <p:cNvSpPr txBox="1"/>
            <p:nvPr/>
          </p:nvSpPr>
          <p:spPr>
            <a:xfrm>
              <a:off x="4990641" y="1463421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AA61D31-9542-4063-AB65-F861E20FD673}"/>
                </a:ext>
              </a:extLst>
            </p:cNvPr>
            <p:cNvSpPr txBox="1"/>
            <p:nvPr/>
          </p:nvSpPr>
          <p:spPr>
            <a:xfrm>
              <a:off x="260570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DC588B-E970-459A-907E-5FD228378F0E}"/>
                </a:ext>
              </a:extLst>
            </p:cNvPr>
            <p:cNvSpPr txBox="1"/>
            <p:nvPr/>
          </p:nvSpPr>
          <p:spPr>
            <a:xfrm>
              <a:off x="4141262" y="1480002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495C1C7-F78C-4904-8822-2F3F60658B16}"/>
                </a:ext>
              </a:extLst>
            </p:cNvPr>
            <p:cNvCxnSpPr/>
            <p:nvPr/>
          </p:nvCxnSpPr>
          <p:spPr>
            <a:xfrm>
              <a:off x="5461614" y="966902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11192B2-26A8-4011-A3DA-30C4B14939E4}"/>
                </a:ext>
              </a:extLst>
            </p:cNvPr>
            <p:cNvCxnSpPr/>
            <p:nvPr/>
          </p:nvCxnSpPr>
          <p:spPr>
            <a:xfrm>
              <a:off x="2641040" y="97862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928DA98-35CB-4BE1-8840-F5984FE755F6}"/>
                </a:ext>
              </a:extLst>
            </p:cNvPr>
            <p:cNvCxnSpPr/>
            <p:nvPr/>
          </p:nvCxnSpPr>
          <p:spPr>
            <a:xfrm>
              <a:off x="1401231" y="80466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F253F6-A9C8-45A4-A497-930E5F9B06B3}"/>
                </a:ext>
              </a:extLst>
            </p:cNvPr>
            <p:cNvSpPr txBox="1"/>
            <p:nvPr/>
          </p:nvSpPr>
          <p:spPr>
            <a:xfrm>
              <a:off x="695778" y="106233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46D5F0A-E5BC-4EAD-8DD5-0A85CD8878D2}"/>
                </a:ext>
              </a:extLst>
            </p:cNvPr>
            <p:cNvSpPr txBox="1"/>
            <p:nvPr/>
          </p:nvSpPr>
          <p:spPr>
            <a:xfrm>
              <a:off x="976308" y="149325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9EB129-F608-4AF2-BB0F-05B27B05E405}"/>
                </a:ext>
              </a:extLst>
            </p:cNvPr>
            <p:cNvSpPr txBox="1"/>
            <p:nvPr/>
          </p:nvSpPr>
          <p:spPr>
            <a:xfrm>
              <a:off x="787622" y="892088"/>
              <a:ext cx="1956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 </a:t>
              </a:r>
              <a:r>
                <a:rPr lang="en-US" sz="2000" dirty="0"/>
                <a:t>= 10A</a:t>
              </a:r>
              <a:r>
                <a:rPr lang="en-US" sz="2000" dirty="0">
                  <a:sym typeface="Symbol" panose="05050102010706020507" pitchFamily="18" charset="2"/>
                </a:rPr>
                <a:t>20.56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D639ABB-4570-4682-915A-DD2F69FE510D}"/>
                </a:ext>
              </a:extLst>
            </p:cNvPr>
            <p:cNvSpPr txBox="1"/>
            <p:nvPr/>
          </p:nvSpPr>
          <p:spPr>
            <a:xfrm>
              <a:off x="5038096" y="95105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4BDCDE-3AC5-41EF-B2C8-29EB0FB0DBC1}"/>
                </a:ext>
              </a:extLst>
            </p:cNvPr>
            <p:cNvSpPr txBox="1"/>
            <p:nvPr/>
          </p:nvSpPr>
          <p:spPr>
            <a:xfrm>
              <a:off x="2623320" y="95731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94B8D45-C940-4FDC-99F7-254001972BA9}"/>
                </a:ext>
              </a:extLst>
            </p:cNvPr>
            <p:cNvSpPr txBox="1"/>
            <p:nvPr/>
          </p:nvSpPr>
          <p:spPr>
            <a:xfrm>
              <a:off x="745842" y="17991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4762B6-E932-408B-9E62-2705D59FF3BD}"/>
                </a:ext>
              </a:extLst>
            </p:cNvPr>
            <p:cNvSpPr txBox="1"/>
            <p:nvPr/>
          </p:nvSpPr>
          <p:spPr>
            <a:xfrm>
              <a:off x="3494930" y="142437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B83A81-A548-4447-8CB5-4AF0E94DFFA1}"/>
                </a:ext>
              </a:extLst>
            </p:cNvPr>
            <p:cNvSpPr txBox="1"/>
            <p:nvPr/>
          </p:nvSpPr>
          <p:spPr>
            <a:xfrm>
              <a:off x="5749354" y="1441540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E513C3-AEB6-4238-AC8A-F0A08BD26AB8}"/>
                </a:ext>
              </a:extLst>
            </p:cNvPr>
            <p:cNvCxnSpPr/>
            <p:nvPr/>
          </p:nvCxnSpPr>
          <p:spPr>
            <a:xfrm>
              <a:off x="4115803" y="9481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C11025-DA7C-44B7-9E1F-E69931E6CE94}"/>
                </a:ext>
              </a:extLst>
            </p:cNvPr>
            <p:cNvSpPr txBox="1"/>
            <p:nvPr/>
          </p:nvSpPr>
          <p:spPr>
            <a:xfrm>
              <a:off x="4126219" y="926839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263C746-5116-4A45-B949-9246DC1F0A6F}"/>
              </a:ext>
            </a:extLst>
          </p:cNvPr>
          <p:cNvSpPr txBox="1"/>
          <p:nvPr/>
        </p:nvSpPr>
        <p:spPr>
          <a:xfrm>
            <a:off x="1865142" y="1964043"/>
            <a:ext cx="17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F7404A-9642-45A0-96E4-F0B0DEE86A39}"/>
              </a:ext>
            </a:extLst>
          </p:cNvPr>
          <p:cNvSpPr txBox="1"/>
          <p:nvPr/>
        </p:nvSpPr>
        <p:spPr>
          <a:xfrm>
            <a:off x="5613759" y="1979132"/>
            <a:ext cx="298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A70A3EB-DD9B-4984-AAD7-8038C89C2D37}"/>
              </a:ext>
            </a:extLst>
          </p:cNvPr>
          <p:cNvGrpSpPr/>
          <p:nvPr/>
        </p:nvGrpSpPr>
        <p:grpSpPr>
          <a:xfrm>
            <a:off x="5620840" y="2513713"/>
            <a:ext cx="3820510" cy="3704421"/>
            <a:chOff x="7794192" y="1979144"/>
            <a:chExt cx="3820510" cy="3704421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E9B259B-F58D-4834-8425-586E1DC3E99A}"/>
                </a:ext>
              </a:extLst>
            </p:cNvPr>
            <p:cNvCxnSpPr/>
            <p:nvPr/>
          </p:nvCxnSpPr>
          <p:spPr>
            <a:xfrm>
              <a:off x="8005788" y="4311769"/>
              <a:ext cx="338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196E868-CB88-4C4E-BFF0-72151C9BD198}"/>
                </a:ext>
              </a:extLst>
            </p:cNvPr>
            <p:cNvCxnSpPr/>
            <p:nvPr/>
          </p:nvCxnSpPr>
          <p:spPr>
            <a:xfrm>
              <a:off x="8628449" y="4319025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5ADD33-3B7C-40B8-A2DF-AB32FEC4B77A}"/>
                </a:ext>
              </a:extLst>
            </p:cNvPr>
            <p:cNvSpPr txBox="1"/>
            <p:nvPr/>
          </p:nvSpPr>
          <p:spPr>
            <a:xfrm>
              <a:off x="9150467" y="4302983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89E811B-F719-4BC6-B7C3-A0D79D580224}"/>
                </a:ext>
              </a:extLst>
            </p:cNvPr>
            <p:cNvSpPr txBox="1"/>
            <p:nvPr/>
          </p:nvSpPr>
          <p:spPr>
            <a:xfrm>
              <a:off x="11092890" y="4331687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6495FAD-8DD0-4D4F-98D9-3636C500BCCB}"/>
                </a:ext>
              </a:extLst>
            </p:cNvPr>
            <p:cNvCxnSpPr/>
            <p:nvPr/>
          </p:nvCxnSpPr>
          <p:spPr>
            <a:xfrm flipV="1">
              <a:off x="10803408" y="3471327"/>
              <a:ext cx="0" cy="82296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909FB2-5200-4577-B911-48D628467488}"/>
                </a:ext>
              </a:extLst>
            </p:cNvPr>
            <p:cNvCxnSpPr>
              <a:cxnSpLocks/>
            </p:cNvCxnSpPr>
            <p:nvPr/>
          </p:nvCxnSpPr>
          <p:spPr>
            <a:xfrm rot="20340000">
              <a:off x="8537121" y="3897382"/>
              <a:ext cx="2359152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E743834-29EF-40C5-BE7D-BA02C1F84860}"/>
                </a:ext>
              </a:extLst>
            </p:cNvPr>
            <p:cNvCxnSpPr/>
            <p:nvPr/>
          </p:nvCxnSpPr>
          <p:spPr>
            <a:xfrm flipV="1">
              <a:off x="8628449" y="2045307"/>
              <a:ext cx="0" cy="3566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C506D7E-CE8F-46FB-8C4F-B470963E343B}"/>
                </a:ext>
              </a:extLst>
            </p:cNvPr>
            <p:cNvCxnSpPr/>
            <p:nvPr/>
          </p:nvCxnSpPr>
          <p:spPr>
            <a:xfrm>
              <a:off x="8623808" y="3456827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0084345-2D7F-431C-9520-D2ED618DF4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37586" y="2424763"/>
              <a:ext cx="0" cy="283464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9E8988-B95E-4132-AA00-2EAAB2C967A6}"/>
                </a:ext>
              </a:extLst>
            </p:cNvPr>
            <p:cNvSpPr txBox="1"/>
            <p:nvPr/>
          </p:nvSpPr>
          <p:spPr>
            <a:xfrm>
              <a:off x="7820580" y="4508470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145F15-2549-495C-9756-CE879F82865F}"/>
                </a:ext>
              </a:extLst>
            </p:cNvPr>
            <p:cNvSpPr txBox="1"/>
            <p:nvPr/>
          </p:nvSpPr>
          <p:spPr>
            <a:xfrm rot="20340000">
              <a:off x="8821058" y="3597341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0.214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63288F6-F23F-43E2-AD28-0734CBE312AF}"/>
                </a:ext>
              </a:extLst>
            </p:cNvPr>
            <p:cNvSpPr txBox="1"/>
            <p:nvPr/>
          </p:nvSpPr>
          <p:spPr>
            <a:xfrm>
              <a:off x="9150466" y="3976103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20.56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34D59D7-86C8-40CE-92AE-BF72344C2C32}"/>
                </a:ext>
              </a:extLst>
            </p:cNvPr>
            <p:cNvSpPr/>
            <p:nvPr/>
          </p:nvSpPr>
          <p:spPr>
            <a:xfrm rot="4800000">
              <a:off x="9637855" y="4005206"/>
              <a:ext cx="45720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529AD2D-E409-4A61-99B1-D956FCC51F90}"/>
                </a:ext>
              </a:extLst>
            </p:cNvPr>
            <p:cNvSpPr txBox="1"/>
            <p:nvPr/>
          </p:nvSpPr>
          <p:spPr>
            <a:xfrm>
              <a:off x="8224850" y="1979144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71B18EB-8266-47BE-AC71-DCBAAE67B3F4}"/>
                </a:ext>
              </a:extLst>
            </p:cNvPr>
            <p:cNvSpPr txBox="1"/>
            <p:nvPr/>
          </p:nvSpPr>
          <p:spPr>
            <a:xfrm>
              <a:off x="8060146" y="4986221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8A56D8E-1395-433C-B626-6613FBC6E1CF}"/>
                </a:ext>
              </a:extLst>
            </p:cNvPr>
            <p:cNvSpPr txBox="1"/>
            <p:nvPr/>
          </p:nvSpPr>
          <p:spPr>
            <a:xfrm>
              <a:off x="10482807" y="4406448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123A55B-FC8E-4CEB-95F2-99B4BF1D4F40}"/>
                </a:ext>
              </a:extLst>
            </p:cNvPr>
            <p:cNvSpPr txBox="1"/>
            <p:nvPr/>
          </p:nvSpPr>
          <p:spPr>
            <a:xfrm>
              <a:off x="10431179" y="3089961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8EEECC-5197-4BE7-B36B-9C863D07BE97}"/>
                </a:ext>
              </a:extLst>
            </p:cNvPr>
            <p:cNvSpPr txBox="1"/>
            <p:nvPr/>
          </p:nvSpPr>
          <p:spPr>
            <a:xfrm>
              <a:off x="8651141" y="5283455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Admittance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FA7A065-2D0F-4ACE-B765-5160150F1DB1}"/>
                </a:ext>
              </a:extLst>
            </p:cNvPr>
            <p:cNvSpPr txBox="1"/>
            <p:nvPr/>
          </p:nvSpPr>
          <p:spPr>
            <a:xfrm>
              <a:off x="8565076" y="229537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8210659-0E31-4F0B-9451-AB102FFCF0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44027" y="3455862"/>
              <a:ext cx="0" cy="859536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415964B-A477-4771-A8E0-C46EFEA05EC1}"/>
                </a:ext>
              </a:extLst>
            </p:cNvPr>
            <p:cNvSpPr txBox="1"/>
            <p:nvPr/>
          </p:nvSpPr>
          <p:spPr>
            <a:xfrm>
              <a:off x="8605758" y="2704468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0.125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697A7DB-39EE-4FFF-AFB1-5530490FFCF5}"/>
                </a:ext>
              </a:extLst>
            </p:cNvPr>
            <p:cNvCxnSpPr/>
            <p:nvPr/>
          </p:nvCxnSpPr>
          <p:spPr>
            <a:xfrm>
              <a:off x="7975800" y="3456703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46159A2-53A2-4EA0-BDA0-D44274E7EBA8}"/>
                </a:ext>
              </a:extLst>
            </p:cNvPr>
            <p:cNvCxnSpPr/>
            <p:nvPr/>
          </p:nvCxnSpPr>
          <p:spPr>
            <a:xfrm flipV="1">
              <a:off x="8187006" y="3457259"/>
              <a:ext cx="0" cy="8595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9D67E0B-6566-4D0A-9AAB-FE604BE3A500}"/>
                </a:ext>
              </a:extLst>
            </p:cNvPr>
            <p:cNvSpPr txBox="1"/>
            <p:nvPr/>
          </p:nvSpPr>
          <p:spPr>
            <a:xfrm>
              <a:off x="7794192" y="3740881"/>
              <a:ext cx="792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DA8A5FC0-8D99-49B0-9648-50FF42C1C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6790" y="2380145"/>
          <a:ext cx="27178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Equation" r:id="rId10" imgW="2717640" imgH="2793960" progId="Equation.3">
                  <p:embed/>
                </p:oleObj>
              </mc:Choice>
              <mc:Fallback>
                <p:oleObj name="Equation" r:id="rId10" imgW="2717640" imgH="2793960" progId="Equation.3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DA8A5FC0-8D99-49B0-9648-50FF42C1C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790" y="2380145"/>
                        <a:ext cx="27178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8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0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6183703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676364A4-ECBB-47E3-A3A7-2183B96B2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284538"/>
          <a:ext cx="5041900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3" imgW="5041800" imgH="2895480" progId="Equation.3">
                  <p:embed/>
                </p:oleObj>
              </mc:Choice>
              <mc:Fallback>
                <p:oleObj name="Equation" r:id="rId3" imgW="5041800" imgH="289548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676364A4-ECBB-47E3-A3A7-2183B96B2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84538"/>
                        <a:ext cx="5041900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11B2FBE2-1780-4FA2-9C6C-B73CCC4B10C8}"/>
              </a:ext>
            </a:extLst>
          </p:cNvPr>
          <p:cNvGrpSpPr/>
          <p:nvPr/>
        </p:nvGrpSpPr>
        <p:grpSpPr>
          <a:xfrm>
            <a:off x="350741" y="669569"/>
            <a:ext cx="5854722" cy="1968166"/>
            <a:chOff x="441223" y="817919"/>
            <a:chExt cx="5854722" cy="196816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705C232-1845-4B3F-A315-24554B1E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223" y="833460"/>
              <a:ext cx="5381625" cy="19526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FCB869-F68B-43FF-8410-8A31E2C0F171}"/>
                </a:ext>
              </a:extLst>
            </p:cNvPr>
            <p:cNvSpPr txBox="1"/>
            <p:nvPr/>
          </p:nvSpPr>
          <p:spPr>
            <a:xfrm>
              <a:off x="2134267" y="148000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4EA2BD-7D93-4B0B-895D-59320B1028FA}"/>
                </a:ext>
              </a:extLst>
            </p:cNvPr>
            <p:cNvSpPr txBox="1"/>
            <p:nvPr/>
          </p:nvSpPr>
          <p:spPr>
            <a:xfrm>
              <a:off x="4990641" y="1463421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F72C8E-D728-4F37-8D5D-9F20FB04530D}"/>
                </a:ext>
              </a:extLst>
            </p:cNvPr>
            <p:cNvSpPr txBox="1"/>
            <p:nvPr/>
          </p:nvSpPr>
          <p:spPr>
            <a:xfrm>
              <a:off x="260570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994821-434C-4D63-9B5E-B6867D9176D1}"/>
                </a:ext>
              </a:extLst>
            </p:cNvPr>
            <p:cNvSpPr txBox="1"/>
            <p:nvPr/>
          </p:nvSpPr>
          <p:spPr>
            <a:xfrm>
              <a:off x="4115803" y="1466208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778338-55F8-43B4-9BF0-75948CC56AE2}"/>
                </a:ext>
              </a:extLst>
            </p:cNvPr>
            <p:cNvCxnSpPr/>
            <p:nvPr/>
          </p:nvCxnSpPr>
          <p:spPr>
            <a:xfrm>
              <a:off x="5461614" y="966902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BF8326-3D63-4767-A369-84567E283C57}"/>
                </a:ext>
              </a:extLst>
            </p:cNvPr>
            <p:cNvCxnSpPr/>
            <p:nvPr/>
          </p:nvCxnSpPr>
          <p:spPr>
            <a:xfrm>
              <a:off x="2641040" y="97862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421BD6-55B8-4C61-AD7A-BC3BA38DF252}"/>
                </a:ext>
              </a:extLst>
            </p:cNvPr>
            <p:cNvCxnSpPr/>
            <p:nvPr/>
          </p:nvCxnSpPr>
          <p:spPr>
            <a:xfrm>
              <a:off x="1083180" y="817919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02108E-97C9-4437-AFF1-1FD1BE7A3DE7}"/>
                </a:ext>
              </a:extLst>
            </p:cNvPr>
            <p:cNvSpPr txBox="1"/>
            <p:nvPr/>
          </p:nvSpPr>
          <p:spPr>
            <a:xfrm>
              <a:off x="695778" y="106233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5422A4-8674-4948-A9A8-EA3E691A1DBA}"/>
                </a:ext>
              </a:extLst>
            </p:cNvPr>
            <p:cNvSpPr txBox="1"/>
            <p:nvPr/>
          </p:nvSpPr>
          <p:spPr>
            <a:xfrm>
              <a:off x="975524" y="14688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F9443D-CEE0-4983-9587-E559B6E3AD6B}"/>
                </a:ext>
              </a:extLst>
            </p:cNvPr>
            <p:cNvSpPr txBox="1"/>
            <p:nvPr/>
          </p:nvSpPr>
          <p:spPr>
            <a:xfrm>
              <a:off x="5038096" y="95105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19580A9-4EA1-46BB-BC89-CD359AAA6CE7}"/>
                </a:ext>
              </a:extLst>
            </p:cNvPr>
            <p:cNvSpPr txBox="1"/>
            <p:nvPr/>
          </p:nvSpPr>
          <p:spPr>
            <a:xfrm>
              <a:off x="2623320" y="95731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0C5BD4-D520-4489-B42C-B6CB76A35003}"/>
                </a:ext>
              </a:extLst>
            </p:cNvPr>
            <p:cNvSpPr txBox="1"/>
            <p:nvPr/>
          </p:nvSpPr>
          <p:spPr>
            <a:xfrm>
              <a:off x="752354" y="855735"/>
              <a:ext cx="185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 </a:t>
              </a:r>
              <a:r>
                <a:rPr lang="en-US" sz="2000" dirty="0"/>
                <a:t>= 10A</a:t>
              </a:r>
              <a:r>
                <a:rPr lang="en-US" sz="2000" dirty="0">
                  <a:sym typeface="Symbol" panose="05050102010706020507" pitchFamily="18" charset="2"/>
                </a:rPr>
                <a:t>20.56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4E260-CF6E-4CBF-A371-892FF268ADBE}"/>
                </a:ext>
              </a:extLst>
            </p:cNvPr>
            <p:cNvSpPr txBox="1"/>
            <p:nvPr/>
          </p:nvSpPr>
          <p:spPr>
            <a:xfrm>
              <a:off x="745842" y="17991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9667D1-29CD-459C-B8E8-A7C92E2DD7FF}"/>
                </a:ext>
              </a:extLst>
            </p:cNvPr>
            <p:cNvSpPr txBox="1"/>
            <p:nvPr/>
          </p:nvSpPr>
          <p:spPr>
            <a:xfrm>
              <a:off x="3494930" y="142437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602F2D-9C83-4956-951A-36AC0B739F2A}"/>
                </a:ext>
              </a:extLst>
            </p:cNvPr>
            <p:cNvSpPr txBox="1"/>
            <p:nvPr/>
          </p:nvSpPr>
          <p:spPr>
            <a:xfrm>
              <a:off x="5721749" y="1409754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173D37E-F645-4C98-A6B1-A5B678067155}"/>
                </a:ext>
              </a:extLst>
            </p:cNvPr>
            <p:cNvCxnSpPr/>
            <p:nvPr/>
          </p:nvCxnSpPr>
          <p:spPr>
            <a:xfrm>
              <a:off x="4115803" y="9481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CDB4B8-678F-45F3-807E-92BEBE78AC11}"/>
                </a:ext>
              </a:extLst>
            </p:cNvPr>
            <p:cNvSpPr txBox="1"/>
            <p:nvPr/>
          </p:nvSpPr>
          <p:spPr>
            <a:xfrm>
              <a:off x="4126219" y="926839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B4BC83F-87BC-43E4-A716-9988ADFC2B47}"/>
              </a:ext>
            </a:extLst>
          </p:cNvPr>
          <p:cNvSpPr txBox="1"/>
          <p:nvPr/>
        </p:nvSpPr>
        <p:spPr>
          <a:xfrm>
            <a:off x="1538294" y="2580569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Current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DBEF0B-D336-4982-8582-11F496F920AF}"/>
              </a:ext>
            </a:extLst>
          </p:cNvPr>
          <p:cNvSpPr txBox="1"/>
          <p:nvPr/>
        </p:nvSpPr>
        <p:spPr>
          <a:xfrm>
            <a:off x="7498032" y="1938152"/>
            <a:ext cx="31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Phasor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89A6F-048B-4D80-9A9A-E762E81A88B1}"/>
              </a:ext>
            </a:extLst>
          </p:cNvPr>
          <p:cNvSpPr txBox="1"/>
          <p:nvPr/>
        </p:nvSpPr>
        <p:spPr>
          <a:xfrm>
            <a:off x="6867631" y="315103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KCL: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4BED5CF2-2358-4978-9BC4-49E57BEFE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5630" y="754960"/>
          <a:ext cx="5715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6" imgW="5715000" imgH="711000" progId="Equation.3">
                  <p:embed/>
                </p:oleObj>
              </mc:Choice>
              <mc:Fallback>
                <p:oleObj name="Equation" r:id="rId6" imgW="5715000" imgH="711000" progId="Equation.3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4BED5CF2-2358-4978-9BC4-49E57BEFE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30" y="754960"/>
                        <a:ext cx="57150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7FDCF5-5A2B-49DE-9484-6BF8017BDA41}"/>
              </a:ext>
            </a:extLst>
          </p:cNvPr>
          <p:cNvGrpSpPr/>
          <p:nvPr/>
        </p:nvGrpSpPr>
        <p:grpSpPr>
          <a:xfrm>
            <a:off x="6329052" y="2235419"/>
            <a:ext cx="5571960" cy="3708795"/>
            <a:chOff x="6329052" y="1652322"/>
            <a:chExt cx="5571960" cy="3708795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26B578-649B-4A59-8BA6-237510464955}"/>
                </a:ext>
              </a:extLst>
            </p:cNvPr>
            <p:cNvCxnSpPr/>
            <p:nvPr/>
          </p:nvCxnSpPr>
          <p:spPr>
            <a:xfrm>
              <a:off x="6574555" y="3984947"/>
              <a:ext cx="5120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622E0BC-0EC5-4495-948D-D06E6FA5C773}"/>
                </a:ext>
              </a:extLst>
            </p:cNvPr>
            <p:cNvCxnSpPr/>
            <p:nvPr/>
          </p:nvCxnSpPr>
          <p:spPr>
            <a:xfrm>
              <a:off x="7197216" y="3992203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07F7E9-D1CA-4A03-8333-DA84CEFCD0CA}"/>
                </a:ext>
              </a:extLst>
            </p:cNvPr>
            <p:cNvSpPr txBox="1"/>
            <p:nvPr/>
          </p:nvSpPr>
          <p:spPr>
            <a:xfrm>
              <a:off x="7719234" y="3976161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872556-D30A-4726-BF66-F28CB044B740}"/>
                </a:ext>
              </a:extLst>
            </p:cNvPr>
            <p:cNvSpPr txBox="1"/>
            <p:nvPr/>
          </p:nvSpPr>
          <p:spPr>
            <a:xfrm>
              <a:off x="11379200" y="3976161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A8C4522-2A45-4859-8350-FE65A77C01F8}"/>
                </a:ext>
              </a:extLst>
            </p:cNvPr>
            <p:cNvCxnSpPr/>
            <p:nvPr/>
          </p:nvCxnSpPr>
          <p:spPr>
            <a:xfrm flipV="1">
              <a:off x="9372175" y="3144505"/>
              <a:ext cx="0" cy="82296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2EDA749-985D-4BE8-A4DF-8658739D52E0}"/>
                </a:ext>
              </a:extLst>
            </p:cNvPr>
            <p:cNvCxnSpPr>
              <a:cxnSpLocks/>
            </p:cNvCxnSpPr>
            <p:nvPr/>
          </p:nvCxnSpPr>
          <p:spPr>
            <a:xfrm rot="20340000">
              <a:off x="7105888" y="3570560"/>
              <a:ext cx="2359152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217B6BF-8556-4D6E-8FEB-50B5EAC132BF}"/>
                </a:ext>
              </a:extLst>
            </p:cNvPr>
            <p:cNvCxnSpPr/>
            <p:nvPr/>
          </p:nvCxnSpPr>
          <p:spPr>
            <a:xfrm flipV="1">
              <a:off x="7197216" y="1718485"/>
              <a:ext cx="0" cy="3566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1D595E6-80FA-4A63-9864-3A682246CE1C}"/>
                </a:ext>
              </a:extLst>
            </p:cNvPr>
            <p:cNvCxnSpPr/>
            <p:nvPr/>
          </p:nvCxnSpPr>
          <p:spPr>
            <a:xfrm>
              <a:off x="7192575" y="3130005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43F6EB-C053-47B8-8A0E-49AB1CDA3F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06353" y="2097941"/>
              <a:ext cx="0" cy="283464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715094-10E2-41E9-82C8-0960DF6FB8A9}"/>
                </a:ext>
              </a:extLst>
            </p:cNvPr>
            <p:cNvSpPr txBox="1"/>
            <p:nvPr/>
          </p:nvSpPr>
          <p:spPr>
            <a:xfrm>
              <a:off x="6329052" y="4344273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2.34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63A022F-3C01-4C6C-8386-5F3D32D8479E}"/>
                </a:ext>
              </a:extLst>
            </p:cNvPr>
            <p:cNvSpPr txBox="1"/>
            <p:nvPr/>
          </p:nvSpPr>
          <p:spPr>
            <a:xfrm rot="20340000">
              <a:off x="7389825" y="3270519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10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1B2D74E-7C1A-47C1-BD15-4820A1BC03AB}"/>
                </a:ext>
              </a:extLst>
            </p:cNvPr>
            <p:cNvSpPr txBox="1"/>
            <p:nvPr/>
          </p:nvSpPr>
          <p:spPr>
            <a:xfrm>
              <a:off x="7719233" y="3649281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20.56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1A7259D0-6936-4D22-B853-ABFB7ECEAC6F}"/>
                </a:ext>
              </a:extLst>
            </p:cNvPr>
            <p:cNvSpPr/>
            <p:nvPr/>
          </p:nvSpPr>
          <p:spPr>
            <a:xfrm rot="4800000">
              <a:off x="8206622" y="3678384"/>
              <a:ext cx="45720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A06659-EDC0-4094-A31E-FFFA6449A7C6}"/>
                </a:ext>
              </a:extLst>
            </p:cNvPr>
            <p:cNvSpPr txBox="1"/>
            <p:nvPr/>
          </p:nvSpPr>
          <p:spPr>
            <a:xfrm>
              <a:off x="6793617" y="1652322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3FDD08-BC96-4BD2-81EE-BDB0028922F5}"/>
                </a:ext>
              </a:extLst>
            </p:cNvPr>
            <p:cNvSpPr txBox="1"/>
            <p:nvPr/>
          </p:nvSpPr>
          <p:spPr>
            <a:xfrm>
              <a:off x="7086401" y="4645727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DDFEC-EF22-4243-A91A-86A4DD0AA44B}"/>
                </a:ext>
              </a:extLst>
            </p:cNvPr>
            <p:cNvSpPr txBox="1"/>
            <p:nvPr/>
          </p:nvSpPr>
          <p:spPr>
            <a:xfrm>
              <a:off x="9051574" y="4000014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4D28F6C-A362-4BCA-92F4-04EC9AB0D0BA}"/>
                </a:ext>
              </a:extLst>
            </p:cNvPr>
            <p:cNvSpPr txBox="1"/>
            <p:nvPr/>
          </p:nvSpPr>
          <p:spPr>
            <a:xfrm>
              <a:off x="8999946" y="2763139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9128F97-DE53-4121-AD61-0A2B5DB07768}"/>
                </a:ext>
              </a:extLst>
            </p:cNvPr>
            <p:cNvSpPr txBox="1"/>
            <p:nvPr/>
          </p:nvSpPr>
          <p:spPr>
            <a:xfrm>
              <a:off x="8108464" y="4961007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Phasor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4DB488-67C7-4FCB-89CC-66F81E4BCDDD}"/>
                </a:ext>
              </a:extLst>
            </p:cNvPr>
            <p:cNvSpPr txBox="1"/>
            <p:nvPr/>
          </p:nvSpPr>
          <p:spPr>
            <a:xfrm>
              <a:off x="7133843" y="1968554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D66493B-51D9-4E2C-BB9E-AF199B2D0E9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12794" y="3129040"/>
              <a:ext cx="0" cy="859536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642D7CB-662D-4C84-86E8-7A9DBBA4F12D}"/>
                </a:ext>
              </a:extLst>
            </p:cNvPr>
            <p:cNvSpPr txBox="1"/>
            <p:nvPr/>
          </p:nvSpPr>
          <p:spPr>
            <a:xfrm>
              <a:off x="6362959" y="2337886"/>
              <a:ext cx="91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5.84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4B2A019-D160-4704-9F2A-99A8E5A7A63F}"/>
                </a:ext>
              </a:extLst>
            </p:cNvPr>
            <p:cNvCxnSpPr/>
            <p:nvPr/>
          </p:nvCxnSpPr>
          <p:spPr>
            <a:xfrm>
              <a:off x="6544567" y="3129881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3EC4855-27DC-4823-9575-C44FBB110274}"/>
                </a:ext>
              </a:extLst>
            </p:cNvPr>
            <p:cNvCxnSpPr/>
            <p:nvPr/>
          </p:nvCxnSpPr>
          <p:spPr>
            <a:xfrm flipV="1">
              <a:off x="6755773" y="3130437"/>
              <a:ext cx="0" cy="8595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829D68-E305-4CED-902F-1C84442A4759}"/>
                </a:ext>
              </a:extLst>
            </p:cNvPr>
            <p:cNvSpPr txBox="1"/>
            <p:nvPr/>
          </p:nvSpPr>
          <p:spPr>
            <a:xfrm>
              <a:off x="6362959" y="3414059"/>
              <a:ext cx="792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AFA6DA9-C1A4-4584-8501-DE71052C0122}"/>
                </a:ext>
              </a:extLst>
            </p:cNvPr>
            <p:cNvCxnSpPr/>
            <p:nvPr/>
          </p:nvCxnSpPr>
          <p:spPr>
            <a:xfrm>
              <a:off x="9231426" y="3985578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FCCA227-27E9-46C5-B814-7302B50294B9}"/>
                </a:ext>
              </a:extLst>
            </p:cNvPr>
            <p:cNvSpPr txBox="1"/>
            <p:nvPr/>
          </p:nvSpPr>
          <p:spPr>
            <a:xfrm>
              <a:off x="10746776" y="3960772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8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702491-2F84-4E1F-8F42-B91C53557A19}"/>
              </a:ext>
            </a:extLst>
          </p:cNvPr>
          <p:cNvSpPr/>
          <p:nvPr/>
        </p:nvSpPr>
        <p:spPr>
          <a:xfrm flipH="1">
            <a:off x="8889018" y="2589586"/>
            <a:ext cx="297325" cy="579558"/>
          </a:xfrm>
          <a:custGeom>
            <a:avLst/>
            <a:gdLst>
              <a:gd name="connsiteX0" fmla="*/ 0 w 1688123"/>
              <a:gd name="connsiteY0" fmla="*/ 0 h 3334043"/>
              <a:gd name="connsiteX1" fmla="*/ 1688123 w 1688123"/>
              <a:gd name="connsiteY1" fmla="*/ 0 h 3334043"/>
              <a:gd name="connsiteX2" fmla="*/ 1688123 w 1688123"/>
              <a:gd name="connsiteY2" fmla="*/ 3334043 h 33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8123" h="3334043">
                <a:moveTo>
                  <a:pt x="0" y="0"/>
                </a:moveTo>
                <a:lnTo>
                  <a:pt x="1688123" y="0"/>
                </a:lnTo>
                <a:lnTo>
                  <a:pt x="1688123" y="3334043"/>
                </a:ln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3FF2A-E2C0-4C1F-BCB1-5036768AFB27}"/>
              </a:ext>
            </a:extLst>
          </p:cNvPr>
          <p:cNvSpPr/>
          <p:nvPr/>
        </p:nvSpPr>
        <p:spPr>
          <a:xfrm>
            <a:off x="2140477" y="2241967"/>
            <a:ext cx="8452496" cy="1854354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15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Circuits [AC]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8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B75A2F-04A6-4AB8-BD42-E1EE614414AD}"/>
              </a:ext>
            </a:extLst>
          </p:cNvPr>
          <p:cNvGrpSpPr/>
          <p:nvPr/>
        </p:nvGrpSpPr>
        <p:grpSpPr>
          <a:xfrm>
            <a:off x="220932" y="316629"/>
            <a:ext cx="6133575" cy="1952625"/>
            <a:chOff x="141420" y="833460"/>
            <a:chExt cx="6133575" cy="195262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2C7E985-52D0-4E1D-B5F7-7B3AA0B2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23" y="833460"/>
              <a:ext cx="5381625" cy="195262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38E7F0-883A-45F2-A236-D33496EBAF3A}"/>
                </a:ext>
              </a:extLst>
            </p:cNvPr>
            <p:cNvSpPr txBox="1"/>
            <p:nvPr/>
          </p:nvSpPr>
          <p:spPr>
            <a:xfrm>
              <a:off x="2134267" y="1480002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65ED95-F54D-4280-BABA-A4C9636343DB}"/>
                </a:ext>
              </a:extLst>
            </p:cNvPr>
            <p:cNvSpPr txBox="1"/>
            <p:nvPr/>
          </p:nvSpPr>
          <p:spPr>
            <a:xfrm>
              <a:off x="4990641" y="1463421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endParaRPr lang="en-US" i="1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AA61D31-9542-4063-AB65-F861E20FD673}"/>
                </a:ext>
              </a:extLst>
            </p:cNvPr>
            <p:cNvSpPr txBox="1"/>
            <p:nvPr/>
          </p:nvSpPr>
          <p:spPr>
            <a:xfrm>
              <a:off x="2605709" y="146620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DC588B-E970-459A-907E-5FD228378F0E}"/>
                </a:ext>
              </a:extLst>
            </p:cNvPr>
            <p:cNvSpPr txBox="1"/>
            <p:nvPr/>
          </p:nvSpPr>
          <p:spPr>
            <a:xfrm>
              <a:off x="4138304" y="1494573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495C1C7-F78C-4904-8822-2F3F60658B16}"/>
                </a:ext>
              </a:extLst>
            </p:cNvPr>
            <p:cNvCxnSpPr/>
            <p:nvPr/>
          </p:nvCxnSpPr>
          <p:spPr>
            <a:xfrm>
              <a:off x="5461614" y="966902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11192B2-26A8-4011-A3DA-30C4B14939E4}"/>
                </a:ext>
              </a:extLst>
            </p:cNvPr>
            <p:cNvCxnSpPr/>
            <p:nvPr/>
          </p:nvCxnSpPr>
          <p:spPr>
            <a:xfrm>
              <a:off x="2641040" y="97862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928DA98-35CB-4BE1-8840-F5984FE755F6}"/>
                </a:ext>
              </a:extLst>
            </p:cNvPr>
            <p:cNvCxnSpPr/>
            <p:nvPr/>
          </p:nvCxnSpPr>
          <p:spPr>
            <a:xfrm>
              <a:off x="871147" y="1003447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F253F6-A9C8-45A4-A497-930E5F9B06B3}"/>
                </a:ext>
              </a:extLst>
            </p:cNvPr>
            <p:cNvSpPr txBox="1"/>
            <p:nvPr/>
          </p:nvSpPr>
          <p:spPr>
            <a:xfrm>
              <a:off x="695778" y="106233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46D5F0A-E5BC-4EAD-8DD5-0A85CD8878D2}"/>
                </a:ext>
              </a:extLst>
            </p:cNvPr>
            <p:cNvSpPr txBox="1"/>
            <p:nvPr/>
          </p:nvSpPr>
          <p:spPr>
            <a:xfrm>
              <a:off x="141420" y="14800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9EB129-F608-4AF2-BB0F-05B27B05E405}"/>
                </a:ext>
              </a:extLst>
            </p:cNvPr>
            <p:cNvSpPr txBox="1"/>
            <p:nvPr/>
          </p:nvSpPr>
          <p:spPr>
            <a:xfrm>
              <a:off x="996686" y="1539819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46.73V</a:t>
              </a:r>
              <a:r>
                <a:rPr lang="en-US" dirty="0">
                  <a:sym typeface="Symbol" panose="05050102010706020507" pitchFamily="18" charset="2"/>
                </a:rPr>
                <a:t>0</a:t>
              </a:r>
              <a:r>
                <a:rPr lang="en-US" baseline="30000" dirty="0">
                  <a:sym typeface="Symbol" panose="05050102010706020507" pitchFamily="18" charset="2"/>
                </a:rPr>
                <a:t>o</a:t>
              </a:r>
              <a:endParaRPr lang="en-US" sz="1600" baseline="30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D639ABB-4570-4682-915A-DD2F69FE510D}"/>
                </a:ext>
              </a:extLst>
            </p:cNvPr>
            <p:cNvSpPr txBox="1"/>
            <p:nvPr/>
          </p:nvSpPr>
          <p:spPr>
            <a:xfrm>
              <a:off x="5038096" y="95105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4BDCDE-3AC5-41EF-B2C8-29EB0FB0DBC1}"/>
                </a:ext>
              </a:extLst>
            </p:cNvPr>
            <p:cNvSpPr txBox="1"/>
            <p:nvPr/>
          </p:nvSpPr>
          <p:spPr>
            <a:xfrm>
              <a:off x="2623320" y="95731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318DD79-AC60-4B23-A73E-28A98A3BBE58}"/>
                </a:ext>
              </a:extLst>
            </p:cNvPr>
            <p:cNvSpPr txBox="1"/>
            <p:nvPr/>
          </p:nvSpPr>
          <p:spPr>
            <a:xfrm>
              <a:off x="977638" y="94849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94B8D45-C940-4FDC-99F7-254001972BA9}"/>
                </a:ext>
              </a:extLst>
            </p:cNvPr>
            <p:cNvSpPr txBox="1"/>
            <p:nvPr/>
          </p:nvSpPr>
          <p:spPr>
            <a:xfrm>
              <a:off x="745842" y="179914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4762B6-E932-408B-9E62-2705D59FF3BD}"/>
                </a:ext>
              </a:extLst>
            </p:cNvPr>
            <p:cNvSpPr txBox="1"/>
            <p:nvPr/>
          </p:nvSpPr>
          <p:spPr>
            <a:xfrm>
              <a:off x="3494930" y="1424379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0B83A81-A548-4447-8CB5-4AF0E94DFFA1}"/>
                </a:ext>
              </a:extLst>
            </p:cNvPr>
            <p:cNvSpPr txBox="1"/>
            <p:nvPr/>
          </p:nvSpPr>
          <p:spPr>
            <a:xfrm>
              <a:off x="5700799" y="142437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E513C3-AEB6-4238-AC8A-F0A08BD26AB8}"/>
                </a:ext>
              </a:extLst>
            </p:cNvPr>
            <p:cNvCxnSpPr/>
            <p:nvPr/>
          </p:nvCxnSpPr>
          <p:spPr>
            <a:xfrm>
              <a:off x="4115803" y="9481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C11025-DA7C-44B7-9E1F-E69931E6CE94}"/>
                </a:ext>
              </a:extLst>
            </p:cNvPr>
            <p:cNvSpPr txBox="1"/>
            <p:nvPr/>
          </p:nvSpPr>
          <p:spPr>
            <a:xfrm>
              <a:off x="4126219" y="926839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75" name="Text Box 4">
            <a:extLst>
              <a:ext uri="{FF2B5EF4-FFF2-40B4-BE49-F238E27FC236}">
                <a16:creationId xmlns:a16="http://schemas.microsoft.com/office/drawing/2014/main" id="{4A2ABB6B-A666-4695-A565-A5C0FD70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43" y="2626659"/>
            <a:ext cx="5489585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(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G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Y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cos(20.56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0.351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leading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B</a:t>
            </a:r>
            <a:r>
              <a:rPr lang="en-US" sz="2000" i="1" baseline="-25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Y</a:t>
            </a:r>
            <a:r>
              <a:rPr lang="en-US" sz="2000" i="1" baseline="-25000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sin(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20.56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0.936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EAD033-599F-47AB-95D6-965DAC105145}"/>
              </a:ext>
            </a:extLst>
          </p:cNvPr>
          <p:cNvSpPr txBox="1"/>
          <p:nvPr/>
        </p:nvSpPr>
        <p:spPr>
          <a:xfrm>
            <a:off x="1057150" y="2308822"/>
            <a:ext cx="39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and Reactive Factor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642A34-A50D-4F1E-92B3-A103B66983B2}"/>
              </a:ext>
            </a:extLst>
          </p:cNvPr>
          <p:cNvSpPr txBox="1"/>
          <p:nvPr/>
        </p:nvSpPr>
        <p:spPr>
          <a:xfrm>
            <a:off x="1515303" y="3348254"/>
            <a:ext cx="23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[Total watts]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4">
            <a:extLst>
              <a:ext uri="{FF2B5EF4-FFF2-40B4-BE49-F238E27FC236}">
                <a16:creationId xmlns:a16="http://schemas.microsoft.com/office/drawing/2014/main" id="{94B322AF-DEB1-423E-B04C-089FBE33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54" y="3732148"/>
            <a:ext cx="5704446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46.7310cos(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20.56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437.39 W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</a:rPr>
              <a:t>2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)=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46.73 </a:t>
            </a:r>
            <a:r>
              <a:rPr lang="en-US" sz="2000" dirty="0">
                <a:solidFill>
                  <a:srgbClr val="242021"/>
                </a:solidFill>
              </a:rPr>
              <a:t>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/5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</a:rPr>
              <a:t>437.11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02AE01-8DD7-4D09-9B0B-58FBDB4EB2E2}"/>
              </a:ext>
            </a:extLst>
          </p:cNvPr>
          <p:cNvSpPr txBox="1"/>
          <p:nvPr/>
        </p:nvSpPr>
        <p:spPr>
          <a:xfrm>
            <a:off x="524316" y="4514689"/>
            <a:ext cx="435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Power [volt-ampere reactive]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 Box 4">
            <a:extLst>
              <a:ext uri="{FF2B5EF4-FFF2-40B4-BE49-F238E27FC236}">
                <a16:creationId xmlns:a16="http://schemas.microsoft.com/office/drawing/2014/main" id="{5EB1D5D5-BF1B-41FD-9944-B21B526C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47" y="4882368"/>
            <a:ext cx="6297463" cy="132343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46.7321.37sin( 20.56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)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=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164.02 Var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L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dirty="0">
                <a:solidFill>
                  <a:srgbClr val="242021"/>
                </a:solidFill>
              </a:rPr>
              <a:t>) = 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46.73</a:t>
            </a:r>
            <a:r>
              <a:rPr lang="en-US" sz="2000" dirty="0">
                <a:solidFill>
                  <a:srgbClr val="242021"/>
                </a:solidFill>
              </a:rPr>
              <a:t>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/20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109.51 Var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 </a:t>
            </a:r>
            <a:r>
              <a:rPr lang="en-US" sz="2000" dirty="0">
                <a:solidFill>
                  <a:srgbClr val="242021"/>
                </a:solidFill>
              </a:rPr>
              <a:t>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) =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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46.73</a:t>
            </a:r>
            <a:r>
              <a:rPr lang="en-US" sz="2000" dirty="0">
                <a:solidFill>
                  <a:srgbClr val="242021"/>
                </a:solidFill>
              </a:rPr>
              <a:t>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/8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272.84 Var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dirty="0">
                <a:solidFill>
                  <a:srgbClr val="242021"/>
                </a:solidFill>
              </a:rPr>
              <a:t> + </a:t>
            </a:r>
            <a:r>
              <a:rPr lang="en-US" sz="2000" i="1" dirty="0">
                <a:solidFill>
                  <a:srgbClr val="242021"/>
                </a:solidFill>
              </a:rPr>
              <a:t>Q</a:t>
            </a:r>
            <a:r>
              <a:rPr lang="en-US" sz="2000" i="1" baseline="-25000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163.33 Var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478BC2-E1F0-4C06-B796-1458EB9D7F9B}"/>
              </a:ext>
            </a:extLst>
          </p:cNvPr>
          <p:cNvSpPr txBox="1"/>
          <p:nvPr/>
        </p:nvSpPr>
        <p:spPr>
          <a:xfrm>
            <a:off x="6603410" y="170834"/>
            <a:ext cx="353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Power [volt-ampere]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 Box 4">
            <a:extLst>
              <a:ext uri="{FF2B5EF4-FFF2-40B4-BE49-F238E27FC236}">
                <a16:creationId xmlns:a16="http://schemas.microsoft.com/office/drawing/2014/main" id="{AD4BF77E-9A32-49F7-B094-65A8EEA4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663" y="602386"/>
            <a:ext cx="5060772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46.7310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467.3 VA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dirty="0">
                <a:solidFill>
                  <a:srgbClr val="242021"/>
                </a:solidFill>
              </a:rPr>
              <a:t>)=(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46.73</a:t>
            </a:r>
            <a:r>
              <a:rPr lang="en-US" sz="2000" dirty="0">
                <a:solidFill>
                  <a:srgbClr val="242021"/>
                </a:solidFill>
              </a:rPr>
              <a:t>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/4.68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468 VA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EED256-6AFC-4025-86EE-DBCB122E72D3}"/>
              </a:ext>
            </a:extLst>
          </p:cNvPr>
          <p:cNvSpPr txBox="1"/>
          <p:nvPr/>
        </p:nvSpPr>
        <p:spPr>
          <a:xfrm>
            <a:off x="6603410" y="1682419"/>
            <a:ext cx="244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Triangle</a:t>
            </a:r>
            <a:endParaRPr lang="en-US" sz="32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3F14A6A-CDA3-40BB-B12B-E48087382E60}"/>
              </a:ext>
            </a:extLst>
          </p:cNvPr>
          <p:cNvSpPr txBox="1"/>
          <p:nvPr/>
        </p:nvSpPr>
        <p:spPr>
          <a:xfrm>
            <a:off x="7402749" y="5643693"/>
            <a:ext cx="45753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Practice Solution of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Fig. 15.77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], Problem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31 to 32</a:t>
            </a:r>
            <a:endParaRPr lang="en-US" sz="2000" b="0" i="0" dirty="0">
              <a:solidFill>
                <a:srgbClr val="0000CC"/>
              </a:solidFill>
              <a:effectLst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11E0BE-409A-498D-BFD3-922F22ED2D62}"/>
              </a:ext>
            </a:extLst>
          </p:cNvPr>
          <p:cNvSpPr txBox="1"/>
          <p:nvPr/>
        </p:nvSpPr>
        <p:spPr>
          <a:xfrm>
            <a:off x="8212032" y="5187512"/>
            <a:ext cx="280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Fig. </a:t>
            </a:r>
            <a:r>
              <a:rPr lang="en-US" sz="2000" dirty="0"/>
              <a:t>Phasor diagram</a:t>
            </a:r>
            <a:endParaRPr lang="en-US" sz="20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455354-9A24-4BE2-828F-2BA91C90703D}"/>
              </a:ext>
            </a:extLst>
          </p:cNvPr>
          <p:cNvGrpSpPr/>
          <p:nvPr/>
        </p:nvGrpSpPr>
        <p:grpSpPr>
          <a:xfrm>
            <a:off x="7492964" y="2153306"/>
            <a:ext cx="4174720" cy="2960276"/>
            <a:chOff x="7492964" y="2254904"/>
            <a:chExt cx="4174720" cy="2960276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1774D18-7DB5-4C84-B4D1-892644BFF704}"/>
                </a:ext>
              </a:extLst>
            </p:cNvPr>
            <p:cNvCxnSpPr/>
            <p:nvPr/>
          </p:nvCxnSpPr>
          <p:spPr>
            <a:xfrm>
              <a:off x="9745962" y="3221460"/>
              <a:ext cx="822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BCB337A-6C34-46E7-9D80-80AC0FE7A972}"/>
                </a:ext>
              </a:extLst>
            </p:cNvPr>
            <p:cNvCxnSpPr/>
            <p:nvPr/>
          </p:nvCxnSpPr>
          <p:spPr>
            <a:xfrm>
              <a:off x="7570831" y="3243230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BE8BFA-FE26-4688-9BC0-BA59C87B53E4}"/>
                </a:ext>
              </a:extLst>
            </p:cNvPr>
            <p:cNvSpPr txBox="1"/>
            <p:nvPr/>
          </p:nvSpPr>
          <p:spPr>
            <a:xfrm>
              <a:off x="7917131" y="2830073"/>
              <a:ext cx="162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437.39 W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0EEE832-E97C-4AE4-8BC1-C1244D370A7E}"/>
                </a:ext>
              </a:extLst>
            </p:cNvPr>
            <p:cNvCxnSpPr>
              <a:cxnSpLocks/>
            </p:cNvCxnSpPr>
            <p:nvPr/>
          </p:nvCxnSpPr>
          <p:spPr>
            <a:xfrm rot="1260000">
              <a:off x="7492964" y="3669372"/>
              <a:ext cx="237744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239FD10-8CDD-4646-8539-D975ECDB97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763613" y="2361844"/>
              <a:ext cx="0" cy="283464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19701B-A12F-4435-8EED-8F06EF2E59D4}"/>
                </a:ext>
              </a:extLst>
            </p:cNvPr>
            <p:cNvSpPr txBox="1"/>
            <p:nvPr/>
          </p:nvSpPr>
          <p:spPr>
            <a:xfrm rot="1260000">
              <a:off x="7877193" y="3642465"/>
              <a:ext cx="1511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467.3 VA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0C9596-DE31-43DD-BF95-21B339FDCD4C}"/>
                </a:ext>
              </a:extLst>
            </p:cNvPr>
            <p:cNvSpPr txBox="1"/>
            <p:nvPr/>
          </p:nvSpPr>
          <p:spPr>
            <a:xfrm>
              <a:off x="8165060" y="3211934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20.56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BC9B8AB1-78B9-4BFE-9CEA-F021EFE81A20}"/>
                </a:ext>
              </a:extLst>
            </p:cNvPr>
            <p:cNvSpPr/>
            <p:nvPr/>
          </p:nvSpPr>
          <p:spPr>
            <a:xfrm rot="7200000">
              <a:off x="8594002" y="3410206"/>
              <a:ext cx="45720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5FA407-3C1A-495A-8DC0-85485755ACCD}"/>
                </a:ext>
              </a:extLst>
            </p:cNvPr>
            <p:cNvSpPr txBox="1"/>
            <p:nvPr/>
          </p:nvSpPr>
          <p:spPr>
            <a:xfrm>
              <a:off x="9622197" y="4845848"/>
              <a:ext cx="2045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= 272.84 Var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24736C6-54C9-46D9-977F-2E722F088FA8}"/>
                </a:ext>
              </a:extLst>
            </p:cNvPr>
            <p:cNvCxnSpPr/>
            <p:nvPr/>
          </p:nvCxnSpPr>
          <p:spPr>
            <a:xfrm>
              <a:off x="9855162" y="4071539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0BA4E7F-A12E-4DA2-AB5C-6AB8B6210CF3}"/>
                </a:ext>
              </a:extLst>
            </p:cNvPr>
            <p:cNvCxnSpPr/>
            <p:nvPr/>
          </p:nvCxnSpPr>
          <p:spPr>
            <a:xfrm flipV="1">
              <a:off x="10177878" y="3240139"/>
              <a:ext cx="0" cy="8595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618A62-A452-4F45-8503-9AB0BB8ECAC4}"/>
                </a:ext>
              </a:extLst>
            </p:cNvPr>
            <p:cNvSpPr txBox="1"/>
            <p:nvPr/>
          </p:nvSpPr>
          <p:spPr>
            <a:xfrm>
              <a:off x="9768074" y="3439713"/>
              <a:ext cx="916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84A35A6-F75A-4437-BB77-C302AAD28B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773284" y="3269167"/>
              <a:ext cx="0" cy="859536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0DF95C-E1B3-4691-94E7-047EEB5B10C4}"/>
                </a:ext>
              </a:extLst>
            </p:cNvPr>
            <p:cNvSpPr txBox="1"/>
            <p:nvPr/>
          </p:nvSpPr>
          <p:spPr>
            <a:xfrm>
              <a:off x="9611809" y="2254904"/>
              <a:ext cx="2045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= 109.51 Var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8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102" grpId="0"/>
      <p:bldP spid="103" grpId="0"/>
      <p:bldP spid="105" grpId="0"/>
      <p:bldP spid="106" grpId="0"/>
      <p:bldP spid="132" grpId="0"/>
      <p:bldP spid="133" grpId="0"/>
      <p:bldP spid="135" grpId="0"/>
      <p:bldP spid="1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9DAED6-FE4B-4D1E-8317-8F68310B81BE}"/>
              </a:ext>
            </a:extLst>
          </p:cNvPr>
          <p:cNvGrpSpPr/>
          <p:nvPr/>
        </p:nvGrpSpPr>
        <p:grpSpPr>
          <a:xfrm>
            <a:off x="1334882" y="3250593"/>
            <a:ext cx="9703626" cy="3038475"/>
            <a:chOff x="1334882" y="3250593"/>
            <a:chExt cx="9703626" cy="30384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CC79D8-184E-4397-937F-5F3F5E03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453" y="3250593"/>
              <a:ext cx="7639050" cy="30384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25DA93-3279-43C0-AD13-4C904B40DF94}"/>
                </a:ext>
              </a:extLst>
            </p:cNvPr>
            <p:cNvSpPr txBox="1"/>
            <p:nvPr/>
          </p:nvSpPr>
          <p:spPr>
            <a:xfrm>
              <a:off x="9558071" y="3729200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EB000-82C6-4480-86D8-C726C7040D9C}"/>
                </a:ext>
              </a:extLst>
            </p:cNvPr>
            <p:cNvSpPr txBox="1"/>
            <p:nvPr/>
          </p:nvSpPr>
          <p:spPr>
            <a:xfrm>
              <a:off x="8378643" y="3902751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83C3C5-3108-448C-B4A9-0050C78559DF}"/>
                </a:ext>
              </a:extLst>
            </p:cNvPr>
            <p:cNvSpPr txBox="1"/>
            <p:nvPr/>
          </p:nvSpPr>
          <p:spPr>
            <a:xfrm>
              <a:off x="7199215" y="3876247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2FEEDE-6CBB-48B5-813B-9810C9D18EC1}"/>
                </a:ext>
              </a:extLst>
            </p:cNvPr>
            <p:cNvSpPr txBox="1"/>
            <p:nvPr/>
          </p:nvSpPr>
          <p:spPr>
            <a:xfrm>
              <a:off x="3715714" y="440947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FC973A-E046-4A99-A2AC-14B2147DBEDE}"/>
                </a:ext>
              </a:extLst>
            </p:cNvPr>
            <p:cNvSpPr txBox="1"/>
            <p:nvPr/>
          </p:nvSpPr>
          <p:spPr>
            <a:xfrm>
              <a:off x="4776209" y="4444925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78B886-5969-415A-8AA7-CBD6A52E9F89}"/>
                </a:ext>
              </a:extLst>
            </p:cNvPr>
            <p:cNvSpPr txBox="1"/>
            <p:nvPr/>
          </p:nvSpPr>
          <p:spPr>
            <a:xfrm>
              <a:off x="9364170" y="5254511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E8D4A9-FEB0-43B4-875F-B5478EDE7443}"/>
                </a:ext>
              </a:extLst>
            </p:cNvPr>
            <p:cNvSpPr txBox="1"/>
            <p:nvPr/>
          </p:nvSpPr>
          <p:spPr>
            <a:xfrm>
              <a:off x="9439620" y="4503496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2F760-3BEA-485C-A620-CCC96E3AD07B}"/>
                </a:ext>
              </a:extLst>
            </p:cNvPr>
            <p:cNvSpPr txBox="1"/>
            <p:nvPr/>
          </p:nvSpPr>
          <p:spPr>
            <a:xfrm>
              <a:off x="8257562" y="4803169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DC6286-E1CE-40F1-93E7-13DA0832D31D}"/>
                </a:ext>
              </a:extLst>
            </p:cNvPr>
            <p:cNvSpPr txBox="1"/>
            <p:nvPr/>
          </p:nvSpPr>
          <p:spPr>
            <a:xfrm>
              <a:off x="6967520" y="4832397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2B64E0-D211-493C-8441-F30A75E4C237}"/>
                </a:ext>
              </a:extLst>
            </p:cNvPr>
            <p:cNvSpPr txBox="1"/>
            <p:nvPr/>
          </p:nvSpPr>
          <p:spPr>
            <a:xfrm>
              <a:off x="5832943" y="446681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C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DE1511-8137-4455-995B-320540AC345C}"/>
                </a:ext>
              </a:extLst>
            </p:cNvPr>
            <p:cNvSpPr txBox="1"/>
            <p:nvPr/>
          </p:nvSpPr>
          <p:spPr>
            <a:xfrm>
              <a:off x="4214609" y="4698637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0ECF81-4E80-4155-8D93-D3DE3A737A1C}"/>
                </a:ext>
              </a:extLst>
            </p:cNvPr>
            <p:cNvSpPr txBox="1"/>
            <p:nvPr/>
          </p:nvSpPr>
          <p:spPr>
            <a:xfrm>
              <a:off x="5407578" y="4871141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2DB14A-95F6-49B8-B521-4F863EBD8073}"/>
                </a:ext>
              </a:extLst>
            </p:cNvPr>
            <p:cNvSpPr txBox="1"/>
            <p:nvPr/>
          </p:nvSpPr>
          <p:spPr>
            <a:xfrm>
              <a:off x="6744574" y="4494517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C4DC6-4590-4EDA-AF0C-A6CDA7715F44}"/>
                </a:ext>
              </a:extLst>
            </p:cNvPr>
            <p:cNvSpPr txBox="1"/>
            <p:nvPr/>
          </p:nvSpPr>
          <p:spPr>
            <a:xfrm>
              <a:off x="8883664" y="3911764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5A9F47-74D6-4374-B49A-70E52E69E5AC}"/>
                </a:ext>
              </a:extLst>
            </p:cNvPr>
            <p:cNvSpPr txBox="1"/>
            <p:nvPr/>
          </p:nvSpPr>
          <p:spPr>
            <a:xfrm>
              <a:off x="8954398" y="4863174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7E509E-DA9E-4737-84E7-EDE9FECAE937}"/>
                </a:ext>
              </a:extLst>
            </p:cNvPr>
            <p:cNvSpPr txBox="1"/>
            <p:nvPr/>
          </p:nvSpPr>
          <p:spPr>
            <a:xfrm>
              <a:off x="7690984" y="3876247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16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882E74-4C72-48B6-B61C-E4A3BFE2B5C0}"/>
                </a:ext>
              </a:extLst>
            </p:cNvPr>
            <p:cNvSpPr txBox="1"/>
            <p:nvPr/>
          </p:nvSpPr>
          <p:spPr>
            <a:xfrm>
              <a:off x="7638601" y="5126687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176F74-73B5-410D-A673-66FFAA234798}"/>
                </a:ext>
              </a:extLst>
            </p:cNvPr>
            <p:cNvSpPr txBox="1"/>
            <p:nvPr/>
          </p:nvSpPr>
          <p:spPr>
            <a:xfrm>
              <a:off x="10143711" y="3733473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8.66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23418-9DA9-4801-A3F9-BE0142E97353}"/>
                </a:ext>
              </a:extLst>
            </p:cNvPr>
            <p:cNvSpPr txBox="1"/>
            <p:nvPr/>
          </p:nvSpPr>
          <p:spPr>
            <a:xfrm>
              <a:off x="10089787" y="4541617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B77FF0-34CA-45DD-8C86-946F032C7CCB}"/>
                </a:ext>
              </a:extLst>
            </p:cNvPr>
            <p:cNvSpPr txBox="1"/>
            <p:nvPr/>
          </p:nvSpPr>
          <p:spPr>
            <a:xfrm>
              <a:off x="10210547" y="5224552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4B3C8B-E9D2-4BC9-A76C-E3EF4EB0D794}"/>
                </a:ext>
              </a:extLst>
            </p:cNvPr>
            <p:cNvSpPr txBox="1"/>
            <p:nvPr/>
          </p:nvSpPr>
          <p:spPr>
            <a:xfrm>
              <a:off x="1334882" y="451191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</a:t>
              </a:r>
              <a:r>
                <a:rPr lang="en-US" dirty="0"/>
                <a:t> = 120V</a:t>
              </a:r>
              <a:r>
                <a:rPr lang="en-US" dirty="0">
                  <a:sym typeface="Symbol" panose="05050102010706020507" pitchFamily="18" charset="2"/>
                </a:rPr>
                <a:t>0</a:t>
              </a:r>
              <a:r>
                <a:rPr lang="en-US" baseline="30000" dirty="0">
                  <a:sym typeface="Symbol" panose="05050102010706020507" pitchFamily="18" charset="2"/>
                </a:rPr>
                <a:t>o</a:t>
              </a:r>
              <a:endParaRPr lang="en-US" sz="1600" baseline="300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66D63A-D736-427A-9888-18B36058FC21}"/>
                </a:ext>
              </a:extLst>
            </p:cNvPr>
            <p:cNvSpPr/>
            <p:nvPr/>
          </p:nvSpPr>
          <p:spPr>
            <a:xfrm>
              <a:off x="3120462" y="3463724"/>
              <a:ext cx="426721" cy="518380"/>
            </a:xfrm>
            <a:custGeom>
              <a:avLst/>
              <a:gdLst>
                <a:gd name="connsiteX0" fmla="*/ 0 w 1099931"/>
                <a:gd name="connsiteY0" fmla="*/ 1073426 h 1073426"/>
                <a:gd name="connsiteX1" fmla="*/ 0 w 1099931"/>
                <a:gd name="connsiteY1" fmla="*/ 0 h 1073426"/>
                <a:gd name="connsiteX2" fmla="*/ 1099931 w 1099931"/>
                <a:gd name="connsiteY2" fmla="*/ 0 h 10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931" h="1073426">
                  <a:moveTo>
                    <a:pt x="0" y="1073426"/>
                  </a:moveTo>
                  <a:lnTo>
                    <a:pt x="0" y="0"/>
                  </a:lnTo>
                  <a:lnTo>
                    <a:pt x="1099931" y="0"/>
                  </a:lnTo>
                </a:path>
              </a:pathLst>
            </a:custGeom>
            <a:noFill/>
            <a:ln>
              <a:solidFill>
                <a:srgbClr val="0000C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A448F9-1827-4ACC-9090-F67BF7B21923}"/>
                </a:ext>
              </a:extLst>
            </p:cNvPr>
            <p:cNvCxnSpPr/>
            <p:nvPr/>
          </p:nvCxnSpPr>
          <p:spPr>
            <a:xfrm>
              <a:off x="10143711" y="3366557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1ACD8A-46CF-4A1B-B6EB-CA02BC7817B4}"/>
                </a:ext>
              </a:extLst>
            </p:cNvPr>
            <p:cNvCxnSpPr/>
            <p:nvPr/>
          </p:nvCxnSpPr>
          <p:spPr>
            <a:xfrm>
              <a:off x="8952958" y="339469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3DF3AD6-832E-43CB-9EFE-3D88CF055B18}"/>
                </a:ext>
              </a:extLst>
            </p:cNvPr>
            <p:cNvCxnSpPr/>
            <p:nvPr/>
          </p:nvCxnSpPr>
          <p:spPr>
            <a:xfrm>
              <a:off x="7782997" y="3392349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25AFC3-E726-4E43-B8B7-511DE402AC6E}"/>
                </a:ext>
              </a:extLst>
            </p:cNvPr>
            <p:cNvCxnSpPr/>
            <p:nvPr/>
          </p:nvCxnSpPr>
          <p:spPr>
            <a:xfrm>
              <a:off x="6657583" y="340641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A9DD94-4B38-4A0F-81F4-16C5C626BA32}"/>
                </a:ext>
              </a:extLst>
            </p:cNvPr>
            <p:cNvCxnSpPr/>
            <p:nvPr/>
          </p:nvCxnSpPr>
          <p:spPr>
            <a:xfrm>
              <a:off x="5489959" y="3420481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DA6B1B4-08C1-48AB-A338-A618348F6BCB}"/>
                </a:ext>
              </a:extLst>
            </p:cNvPr>
            <p:cNvCxnSpPr/>
            <p:nvPr/>
          </p:nvCxnSpPr>
          <p:spPr>
            <a:xfrm>
              <a:off x="4294204" y="3420481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52ABEA-C3F5-4EA7-B6DB-343BC46863FE}"/>
                </a:ext>
              </a:extLst>
            </p:cNvPr>
            <p:cNvSpPr txBox="1"/>
            <p:nvPr/>
          </p:nvSpPr>
          <p:spPr>
            <a:xfrm>
              <a:off x="3160355" y="3496844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s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5D2B1D-465B-43B1-A479-E0F10C147548}"/>
                </a:ext>
              </a:extLst>
            </p:cNvPr>
            <p:cNvSpPr txBox="1"/>
            <p:nvPr/>
          </p:nvSpPr>
          <p:spPr>
            <a:xfrm>
              <a:off x="10117610" y="3337838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6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75DB2D-35CB-477C-8191-BF303993F766}"/>
                </a:ext>
              </a:extLst>
            </p:cNvPr>
            <p:cNvSpPr txBox="1"/>
            <p:nvPr/>
          </p:nvSpPr>
          <p:spPr>
            <a:xfrm>
              <a:off x="8899747" y="3342906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5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CF4D95-DDC5-47B6-A3BE-57E2DCB3AC78}"/>
                </a:ext>
              </a:extLst>
            </p:cNvPr>
            <p:cNvSpPr txBox="1"/>
            <p:nvPr/>
          </p:nvSpPr>
          <p:spPr>
            <a:xfrm>
              <a:off x="7770455" y="3375726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4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F3194F-C9F2-4F48-A4CE-AA8405C449F9}"/>
                </a:ext>
              </a:extLst>
            </p:cNvPr>
            <p:cNvSpPr txBox="1"/>
            <p:nvPr/>
          </p:nvSpPr>
          <p:spPr>
            <a:xfrm>
              <a:off x="6642710" y="3361658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3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3A6EA8-06CF-44C1-859D-BE0FDDC8934D}"/>
                </a:ext>
              </a:extLst>
            </p:cNvPr>
            <p:cNvSpPr txBox="1"/>
            <p:nvPr/>
          </p:nvSpPr>
          <p:spPr>
            <a:xfrm>
              <a:off x="5458856" y="3373489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2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7E0A66-3B4D-47E0-9F38-C1471D3B6641}"/>
                </a:ext>
              </a:extLst>
            </p:cNvPr>
            <p:cNvSpPr txBox="1"/>
            <p:nvPr/>
          </p:nvSpPr>
          <p:spPr>
            <a:xfrm>
              <a:off x="4316247" y="3409055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baseline="-25000" dirty="0">
                  <a:solidFill>
                    <a:srgbClr val="0000CC"/>
                  </a:solidFill>
                </a:rPr>
                <a:t>1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1399B55-ED7A-4686-8257-0468B46BD21E}"/>
              </a:ext>
            </a:extLst>
          </p:cNvPr>
          <p:cNvSpPr txBox="1"/>
          <p:nvPr/>
        </p:nvSpPr>
        <p:spPr>
          <a:xfrm>
            <a:off x="533097" y="229503"/>
            <a:ext cx="11283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the following network: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Find the conductance, susceptance and admittance for each branch.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Determine the total admittance, impedance and the source current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(c) Using the current divider rule, determine the currents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(d) Determine the power consumption each resistor.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(e) Determine the reactive power consumption each inductor.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(f) Determine the reactive power supply by each capacitor.</a:t>
            </a:r>
          </a:p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(g) Find the total number of watts, volt-amperes reactive, and volt-amperes, and the power factor.</a:t>
            </a:r>
          </a:p>
        </p:txBody>
      </p:sp>
    </p:spTree>
    <p:extLst>
      <p:ext uri="{BB962C8B-B14F-4D97-AF65-F5344CB8AC3E}">
        <p14:creationId xmlns:p14="http://schemas.microsoft.com/office/powerpoint/2010/main" val="10481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5902D-037D-4380-9FBF-E01480843D98}"/>
              </a:ext>
            </a:extLst>
          </p:cNvPr>
          <p:cNvSpPr txBox="1"/>
          <p:nvPr/>
        </p:nvSpPr>
        <p:spPr>
          <a:xfrm>
            <a:off x="219844" y="1975731"/>
            <a:ext cx="1830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Let,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81075E-277D-4D67-896B-916175C6A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013" y="2475963"/>
          <a:ext cx="23749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3" imgW="2374560" imgH="2641320" progId="Equation.3">
                  <p:embed/>
                </p:oleObj>
              </mc:Choice>
              <mc:Fallback>
                <p:oleObj name="Equation" r:id="rId3" imgW="2374560" imgH="264132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81075E-277D-4D67-896B-916175C6A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13" y="2475963"/>
                        <a:ext cx="2374900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97F3A59-BA71-4B60-9B97-3D2F138C0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1927225"/>
          <a:ext cx="42164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2" name="Equation" r:id="rId5" imgW="4216320" imgH="4368600" progId="Equation.3">
                  <p:embed/>
                </p:oleObj>
              </mc:Choice>
              <mc:Fallback>
                <p:oleObj name="Equation" r:id="rId5" imgW="4216320" imgH="43686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97F3A59-BA71-4B60-9B97-3D2F138C0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927225"/>
                        <a:ext cx="4216400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58512E0-BAED-4719-A6EB-9B824DAF9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6800" y="3086100"/>
          <a:ext cx="4140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7" imgW="4140000" imgH="711000" progId="Equation.3">
                  <p:embed/>
                </p:oleObj>
              </mc:Choice>
              <mc:Fallback>
                <p:oleObj name="Equation" r:id="rId7" imgW="4140000" imgH="7110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58512E0-BAED-4719-A6EB-9B824DAF9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086100"/>
                        <a:ext cx="41402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A48554B-7D8D-45CC-A2D1-E33814954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8" y="4022725"/>
          <a:ext cx="4559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4" name="Equation" r:id="rId9" imgW="4559040" imgH="672840" progId="Equation.3">
                  <p:embed/>
                </p:oleObj>
              </mc:Choice>
              <mc:Fallback>
                <p:oleObj name="Equation" r:id="rId9" imgW="4559040" imgH="67284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A48554B-7D8D-45CC-A2D1-E33814954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4022725"/>
                        <a:ext cx="4559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0248068-0C55-4D4F-ACD3-45BBF0931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5050" y="5103813"/>
          <a:ext cx="4673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11" imgW="4673520" imgH="1066680" progId="Equation.3">
                  <p:embed/>
                </p:oleObj>
              </mc:Choice>
              <mc:Fallback>
                <p:oleObj name="Equation" r:id="rId11" imgW="4673520" imgH="10666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0248068-0C55-4D4F-ACD3-45BBF0931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5103813"/>
                        <a:ext cx="4673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99CE3-45D1-4E5D-A265-2A3187F5C667}"/>
              </a:ext>
            </a:extLst>
          </p:cNvPr>
          <p:cNvCxnSpPr/>
          <p:nvPr/>
        </p:nvCxnSpPr>
        <p:spPr>
          <a:xfrm>
            <a:off x="2806941" y="1568152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E22DDB-8804-4CA7-A388-11C3B3206B67}"/>
              </a:ext>
            </a:extLst>
          </p:cNvPr>
          <p:cNvCxnSpPr/>
          <p:nvPr/>
        </p:nvCxnSpPr>
        <p:spPr>
          <a:xfrm>
            <a:off x="7301568" y="1540416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88405C03-AD9D-4546-BBC7-24B887E88037}"/>
              </a:ext>
            </a:extLst>
          </p:cNvPr>
          <p:cNvGraphicFramePr>
            <a:graphicFrameLocks noGrp="1"/>
          </p:cNvGraphicFramePr>
          <p:nvPr/>
        </p:nvGraphicFramePr>
        <p:xfrm>
          <a:off x="6879319" y="257512"/>
          <a:ext cx="51233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402">
                  <a:extLst>
                    <a:ext uri="{9D8B030D-6E8A-4147-A177-3AD203B41FA5}">
                      <a16:colId xmlns:a16="http://schemas.microsoft.com/office/drawing/2014/main" val="3194655282"/>
                    </a:ext>
                  </a:extLst>
                </a:gridCol>
                <a:gridCol w="1997612">
                  <a:extLst>
                    <a:ext uri="{9D8B030D-6E8A-4147-A177-3AD203B41FA5}">
                      <a16:colId xmlns:a16="http://schemas.microsoft.com/office/drawing/2014/main" val="3161437614"/>
                    </a:ext>
                  </a:extLst>
                </a:gridCol>
                <a:gridCol w="1958347">
                  <a:extLst>
                    <a:ext uri="{9D8B030D-6E8A-4147-A177-3AD203B41FA5}">
                      <a16:colId xmlns:a16="http://schemas.microsoft.com/office/drawing/2014/main" val="239018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Conductance [S]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Susceptance [S]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6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Z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or </a:t>
                      </a:r>
                      <a:r>
                        <a:rPr lang="en-US" b="1" i="1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19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Z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or </a:t>
                      </a:r>
                      <a:r>
                        <a:rPr lang="en-US" b="1" i="1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7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Z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 or </a:t>
                      </a:r>
                      <a:r>
                        <a:rPr lang="en-US" b="1" i="1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Z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 or </a:t>
                      </a:r>
                      <a:r>
                        <a:rPr lang="en-US" b="1" i="1" dirty="0"/>
                        <a:t>Y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7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Z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 or </a:t>
                      </a:r>
                      <a:r>
                        <a:rPr lang="en-US" b="1" i="1" dirty="0"/>
                        <a:t>Y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6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Z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 or </a:t>
                      </a:r>
                      <a:r>
                        <a:rPr lang="en-US" b="1" i="1" dirty="0"/>
                        <a:t>Y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61587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1912ED75-6A72-4660-A6D6-3EEA85118A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9320" y="157854"/>
            <a:ext cx="5889247" cy="18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9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E99FC3-4A72-4AC7-8B9F-D70FBF3AF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1866900"/>
          <a:ext cx="89916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3" imgW="8991360" imgH="4368600" progId="Equation.3">
                  <p:embed/>
                </p:oleObj>
              </mc:Choice>
              <mc:Fallback>
                <p:oleObj name="Equation" r:id="rId3" imgW="8991360" imgH="436860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BE99FC3-4A72-4AC7-8B9F-D70FBF3AF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866900"/>
                        <a:ext cx="8991600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547C62-6795-46B4-AD0F-E96E6AB69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502" y="249029"/>
          <a:ext cx="66167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5" imgW="6616440" imgH="711000" progId="Equation.3">
                  <p:embed/>
                </p:oleObj>
              </mc:Choice>
              <mc:Fallback>
                <p:oleObj name="Equation" r:id="rId5" imgW="6616440" imgH="711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547C62-6795-46B4-AD0F-E96E6AB69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02" y="249029"/>
                        <a:ext cx="66167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5BC0F0-CA2F-464E-BEE1-571E0B60A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5755" y="247718"/>
          <a:ext cx="4038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4" name="Equation" r:id="rId7" imgW="4038480" imgH="317160" progId="Equation.3">
                  <p:embed/>
                </p:oleObj>
              </mc:Choice>
              <mc:Fallback>
                <p:oleObj name="Equation" r:id="rId7" imgW="4038480" imgH="3171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95BC0F0-CA2F-464E-BEE1-571E0B60A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755" y="247718"/>
                        <a:ext cx="4038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E71F28-C727-4B06-B1E2-1BD29E439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5755" y="654049"/>
          <a:ext cx="4152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Equation" r:id="rId9" imgW="4152600" imgH="330120" progId="Equation.3">
                  <p:embed/>
                </p:oleObj>
              </mc:Choice>
              <mc:Fallback>
                <p:oleObj name="Equation" r:id="rId9" imgW="4152600" imgH="33012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E71F28-C727-4B06-B1E2-1BD29E439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755" y="654049"/>
                        <a:ext cx="41529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6FD630-0DE2-4FD1-AB6F-298C0419FCBB}"/>
              </a:ext>
            </a:extLst>
          </p:cNvPr>
          <p:cNvSpPr txBox="1"/>
          <p:nvPr/>
        </p:nvSpPr>
        <p:spPr>
          <a:xfrm>
            <a:off x="556916" y="1445151"/>
            <a:ext cx="930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(c) Using the current divider rule, determine the currents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93528-3532-4B2D-83B0-3E343220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" y="197611"/>
            <a:ext cx="5889247" cy="1825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710BE-2C18-47F3-AD2D-9087D056CE32}"/>
              </a:ext>
            </a:extLst>
          </p:cNvPr>
          <p:cNvSpPr txBox="1"/>
          <p:nvPr/>
        </p:nvSpPr>
        <p:spPr>
          <a:xfrm>
            <a:off x="433456" y="2119455"/>
            <a:ext cx="552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(d) Determine the power consumption each resistor.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D304479-BE6A-4A32-B8B9-7A645E3B3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0064" y="436150"/>
          <a:ext cx="44577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7" name="Equation" r:id="rId4" imgW="4457520" imgH="1091880" progId="Equation.3">
                  <p:embed/>
                </p:oleObj>
              </mc:Choice>
              <mc:Fallback>
                <p:oleObj name="Equation" r:id="rId4" imgW="4457520" imgH="10918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D304479-BE6A-4A32-B8B9-7A645E3B3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64" y="436150"/>
                        <a:ext cx="44577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5F5A768-C321-4AFC-80B1-DC923CF39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838" y="2456281"/>
          <a:ext cx="3911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8" name="Equation" r:id="rId6" imgW="3911400" imgH="457200" progId="Equation.3">
                  <p:embed/>
                </p:oleObj>
              </mc:Choice>
              <mc:Fallback>
                <p:oleObj name="Equation" r:id="rId6" imgW="3911400" imgH="4572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5F5A768-C321-4AFC-80B1-DC923CF39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38" y="2456281"/>
                        <a:ext cx="3911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8268B1F-F273-4186-9E15-94E52A6C2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2864711"/>
          <a:ext cx="3784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9" name="Equation" r:id="rId8" imgW="3784320" imgH="457200" progId="Equation.3">
                  <p:embed/>
                </p:oleObj>
              </mc:Choice>
              <mc:Fallback>
                <p:oleObj name="Equation" r:id="rId8" imgW="3784320" imgH="4572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8268B1F-F273-4186-9E15-94E52A6C2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864711"/>
                        <a:ext cx="3784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1B91CA1-CB71-4ACF-964D-076ADA504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290869"/>
          <a:ext cx="414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0" name="Equation" r:id="rId10" imgW="4140000" imgH="419040" progId="Equation.3">
                  <p:embed/>
                </p:oleObj>
              </mc:Choice>
              <mc:Fallback>
                <p:oleObj name="Equation" r:id="rId10" imgW="4140000" imgH="4190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1B91CA1-CB71-4ACF-964D-076ADA504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290869"/>
                        <a:ext cx="414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041B0AC-AA2E-4243-B3D0-2FFF33E0D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776199"/>
          <a:ext cx="4508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1" name="Equation" r:id="rId12" imgW="4508280" imgH="457200" progId="Equation.3">
                  <p:embed/>
                </p:oleObj>
              </mc:Choice>
              <mc:Fallback>
                <p:oleObj name="Equation" r:id="rId12" imgW="4508280" imgH="4572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041B0AC-AA2E-4243-B3D0-2FFF33E0D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776199"/>
                        <a:ext cx="4508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3CA4681-749A-49F4-B4CB-9CFCECBA47A0}"/>
              </a:ext>
            </a:extLst>
          </p:cNvPr>
          <p:cNvSpPr txBox="1"/>
          <p:nvPr/>
        </p:nvSpPr>
        <p:spPr>
          <a:xfrm>
            <a:off x="433456" y="4230224"/>
            <a:ext cx="5529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(e) Determine the reactive power consumption each inductor.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97EE5BB-9D96-4CAF-8B41-43866655A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4914900"/>
          <a:ext cx="408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2" name="Equation" r:id="rId14" imgW="4089240" imgH="457200" progId="Equation.3">
                  <p:embed/>
                </p:oleObj>
              </mc:Choice>
              <mc:Fallback>
                <p:oleObj name="Equation" r:id="rId14" imgW="4089240" imgH="4572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97EE5BB-9D96-4CAF-8B41-43866655A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914900"/>
                        <a:ext cx="408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CA28177-0F75-4ADD-A4DA-F4DAE3F62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5392135"/>
          <a:ext cx="4559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3" name="Equation" r:id="rId16" imgW="4559040" imgH="419040" progId="Equation.3">
                  <p:embed/>
                </p:oleObj>
              </mc:Choice>
              <mc:Fallback>
                <p:oleObj name="Equation" r:id="rId16" imgW="4559040" imgH="4190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CA28177-0F75-4ADD-A4DA-F4DAE3F62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392135"/>
                        <a:ext cx="45593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C8F2815-173C-481E-B8C6-39B12A089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976" y="5846763"/>
          <a:ext cx="4330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4" name="Equation" r:id="rId18" imgW="4330440" imgH="457200" progId="Equation.3">
                  <p:embed/>
                </p:oleObj>
              </mc:Choice>
              <mc:Fallback>
                <p:oleObj name="Equation" r:id="rId18" imgW="4330440" imgH="4572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C8F2815-173C-481E-B8C6-39B12A089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76" y="5846763"/>
                        <a:ext cx="43307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684D6E-E5DC-4314-AC50-30C20C0C7E6B}"/>
              </a:ext>
            </a:extLst>
          </p:cNvPr>
          <p:cNvSpPr txBox="1"/>
          <p:nvPr/>
        </p:nvSpPr>
        <p:spPr>
          <a:xfrm>
            <a:off x="6550064" y="2918909"/>
            <a:ext cx="5356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(e) Determine the reactive power consumption each capacitor.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2D09E68-F8AA-436F-9348-EF81070CB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654727"/>
          <a:ext cx="4610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5" name="Equation" r:id="rId20" imgW="4609800" imgH="457200" progId="Equation.3">
                  <p:embed/>
                </p:oleObj>
              </mc:Choice>
              <mc:Fallback>
                <p:oleObj name="Equation" r:id="rId20" imgW="4609800" imgH="4572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2D09E68-F8AA-436F-9348-EF81070CB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654727"/>
                        <a:ext cx="4610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1C22299-B16B-4BC0-8211-3667F18EC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4145517"/>
          <a:ext cx="4330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6" name="Equation" r:id="rId22" imgW="4330440" imgH="457200" progId="Equation.3">
                  <p:embed/>
                </p:oleObj>
              </mc:Choice>
              <mc:Fallback>
                <p:oleObj name="Equation" r:id="rId22" imgW="4330440" imgH="45720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1C22299-B16B-4BC0-8211-3667F18EC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145517"/>
                        <a:ext cx="43307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18D4C1F-B302-4B40-9BE6-A47E99A8F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1802" y="4663651"/>
          <a:ext cx="4292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7" name="Equation" r:id="rId24" imgW="4292280" imgH="457200" progId="Equation.3">
                  <p:embed/>
                </p:oleObj>
              </mc:Choice>
              <mc:Fallback>
                <p:oleObj name="Equation" r:id="rId24" imgW="4292280" imgH="45720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418D4C1F-B302-4B40-9BE6-A47E99A8F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802" y="4663651"/>
                        <a:ext cx="4292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7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D32AC-117A-417A-9545-72911B3CD8CB}"/>
              </a:ext>
            </a:extLst>
          </p:cNvPr>
          <p:cNvSpPr txBox="1"/>
          <p:nvPr/>
        </p:nvSpPr>
        <p:spPr>
          <a:xfrm>
            <a:off x="212198" y="110827"/>
            <a:ext cx="11283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(g) Find the total number of watts, volt-amperes reactive, and volt-amperes, and the power factor.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EA150B-7BB3-4C7F-B7F6-6247C2030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119" y="1289483"/>
          <a:ext cx="43561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5" name="Equation" r:id="rId3" imgW="4356000" imgH="330120" progId="Equation.3">
                  <p:embed/>
                </p:oleObj>
              </mc:Choice>
              <mc:Fallback>
                <p:oleObj name="Equation" r:id="rId3" imgW="4356000" imgH="33012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EA150B-7BB3-4C7F-B7F6-6247C2030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19" y="1289483"/>
                        <a:ext cx="43561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383AFD-26BC-4641-B4CF-55A4BFFB6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8768" y="1289483"/>
          <a:ext cx="55626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" name="Equation" r:id="rId5" imgW="5562360" imgH="317160" progId="Equation.3">
                  <p:embed/>
                </p:oleObj>
              </mc:Choice>
              <mc:Fallback>
                <p:oleObj name="Equation" r:id="rId5" imgW="5562360" imgH="31716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383AFD-26BC-4641-B4CF-55A4BFFB6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768" y="1289483"/>
                        <a:ext cx="55626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6F120C-9E21-492E-B6A2-B45E981E5690}"/>
              </a:ext>
            </a:extLst>
          </p:cNvPr>
          <p:cNvSpPr txBox="1"/>
          <p:nvPr/>
        </p:nvSpPr>
        <p:spPr>
          <a:xfrm>
            <a:off x="624527" y="841970"/>
            <a:ext cx="3224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number of watts: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3F5E-529A-463D-BA1D-3CEAB695CD34}"/>
              </a:ext>
            </a:extLst>
          </p:cNvPr>
          <p:cNvSpPr txBox="1"/>
          <p:nvPr/>
        </p:nvSpPr>
        <p:spPr>
          <a:xfrm>
            <a:off x="624526" y="2092773"/>
            <a:ext cx="5104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number of volt-amperes reactive: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D6332-81E4-4A3B-9B01-10279D723C4E}"/>
              </a:ext>
            </a:extLst>
          </p:cNvPr>
          <p:cNvSpPr txBox="1"/>
          <p:nvPr/>
        </p:nvSpPr>
        <p:spPr>
          <a:xfrm>
            <a:off x="624526" y="3964190"/>
            <a:ext cx="3852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number of volt-amperes: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8E7C8-597A-4C67-AB0B-172A712CC02A}"/>
              </a:ext>
            </a:extLst>
          </p:cNvPr>
          <p:cNvSpPr txBox="1"/>
          <p:nvPr/>
        </p:nvSpPr>
        <p:spPr>
          <a:xfrm>
            <a:off x="707126" y="5240936"/>
            <a:ext cx="2050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factor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DF7DF30-18E4-41C7-8663-1DCCED752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119" y="2622174"/>
          <a:ext cx="39497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" name="Equation" r:id="rId7" imgW="3949560" imgH="330120" progId="Equation.3">
                  <p:embed/>
                </p:oleObj>
              </mc:Choice>
              <mc:Fallback>
                <p:oleObj name="Equation" r:id="rId7" imgW="3949560" imgH="3301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DF7DF30-18E4-41C7-8663-1DCCED752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19" y="2622174"/>
                        <a:ext cx="39497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95798D5-7251-4A45-8CF1-00BE3579D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2138" y="2554147"/>
          <a:ext cx="40640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" name="Equation" r:id="rId9" imgW="4063680" imgH="330120" progId="Equation.3">
                  <p:embed/>
                </p:oleObj>
              </mc:Choice>
              <mc:Fallback>
                <p:oleObj name="Equation" r:id="rId9" imgW="4063680" imgH="33012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95798D5-7251-4A45-8CF1-00BE3579D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2554147"/>
                        <a:ext cx="40640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0409AFF-3B93-49FE-BDF0-629DE5A3B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119" y="3087043"/>
          <a:ext cx="2819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9" name="Equation" r:id="rId11" imgW="2819160" imgH="330120" progId="Equation.3">
                  <p:embed/>
                </p:oleObj>
              </mc:Choice>
              <mc:Fallback>
                <p:oleObj name="Equation" r:id="rId11" imgW="2819160" imgH="33012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0409AFF-3B93-49FE-BDF0-629DE5A3B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19" y="3087043"/>
                        <a:ext cx="2819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B8BB512-1ACA-4C21-8F1C-8F0A4FE6E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7540" y="3009759"/>
          <a:ext cx="5524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0" name="Equation" r:id="rId13" imgW="5524200" imgH="317160" progId="Equation.3">
                  <p:embed/>
                </p:oleObj>
              </mc:Choice>
              <mc:Fallback>
                <p:oleObj name="Equation" r:id="rId13" imgW="5524200" imgH="3171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BB8BB512-1ACA-4C21-8F1C-8F0A4FE6E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540" y="3009759"/>
                        <a:ext cx="5524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540C824-0244-49C0-AFCA-7757D6C14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15" y="4370607"/>
          <a:ext cx="4635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1" name="Equation" r:id="rId15" imgW="4635360" imgH="520560" progId="Equation.3">
                  <p:embed/>
                </p:oleObj>
              </mc:Choice>
              <mc:Fallback>
                <p:oleObj name="Equation" r:id="rId15" imgW="4635360" imgH="52056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540C824-0244-49C0-AFCA-7757D6C14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15" y="4370607"/>
                        <a:ext cx="46355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06B4D6C-7185-4257-BDF5-C4BCF59A0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8767" y="4370607"/>
          <a:ext cx="3810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2" name="Equation" r:id="rId17" imgW="3809880" imgH="317160" progId="Equation.3">
                  <p:embed/>
                </p:oleObj>
              </mc:Choice>
              <mc:Fallback>
                <p:oleObj name="Equation" r:id="rId17" imgW="3809880" imgH="31716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06B4D6C-7185-4257-BDF5-C4BCF59A0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767" y="4370607"/>
                        <a:ext cx="3810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2BAC361-A34F-4026-9CAB-70A2F2430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655" y="5799498"/>
          <a:ext cx="3200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3" name="Equation" r:id="rId19" imgW="3200400" imgH="304560" progId="Equation.3">
                  <p:embed/>
                </p:oleObj>
              </mc:Choice>
              <mc:Fallback>
                <p:oleObj name="Equation" r:id="rId19" imgW="3200400" imgH="3045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2BAC361-A34F-4026-9CAB-70A2F2430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55" y="5799498"/>
                        <a:ext cx="3200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953CE-D913-47D9-966A-D181DD894F6A}"/>
              </a:ext>
            </a:extLst>
          </p:cNvPr>
          <p:cNvSpPr txBox="1"/>
          <p:nvPr/>
        </p:nvSpPr>
        <p:spPr>
          <a:xfrm>
            <a:off x="86139" y="103511"/>
            <a:ext cx="1179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the following network: Find the total number of watts, volt-amperes reactive, and volt-amperes, and the power factor.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11F13-2062-4204-882C-F0B59BDF1E1F}"/>
              </a:ext>
            </a:extLst>
          </p:cNvPr>
          <p:cNvSpPr txBox="1"/>
          <p:nvPr/>
        </p:nvSpPr>
        <p:spPr>
          <a:xfrm>
            <a:off x="86139" y="840913"/>
            <a:ext cx="129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F34BB5-82A2-471A-9034-5D13A8C3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69" y="552182"/>
            <a:ext cx="7904101" cy="23774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0976FA-4A78-4444-AF4D-CB083EA31379}"/>
              </a:ext>
            </a:extLst>
          </p:cNvPr>
          <p:cNvSpPr txBox="1"/>
          <p:nvPr/>
        </p:nvSpPr>
        <p:spPr>
          <a:xfrm>
            <a:off x="125896" y="1249572"/>
            <a:ext cx="3532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3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Power factor lagging, so circuit is reactive power is positive.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0D1A83-D9DC-437C-9DF9-117016113B0E}"/>
                  </a:ext>
                </a:extLst>
              </p:cNvPr>
              <p:cNvSpPr txBox="1"/>
              <p:nvPr/>
            </p:nvSpPr>
            <p:spPr>
              <a:xfrm>
                <a:off x="129254" y="2309625"/>
                <a:ext cx="32102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=53.13°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0D1A83-D9DC-437C-9DF9-117016113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4" y="2309625"/>
                <a:ext cx="3210294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86C48B-5999-4FC1-9C56-6C4B95A7C74B}"/>
                  </a:ext>
                </a:extLst>
              </p:cNvPr>
              <p:cNvSpPr txBox="1"/>
              <p:nvPr/>
            </p:nvSpPr>
            <p:spPr>
              <a:xfrm>
                <a:off x="125896" y="2922874"/>
                <a:ext cx="6122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𝑃𝑡𝑎𝑛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800×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𝑡𝑎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53.13°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=1066.67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86C48B-5999-4FC1-9C56-6C4B95A7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6" y="2922874"/>
                <a:ext cx="6122986" cy="400110"/>
              </a:xfrm>
              <a:prstGeom prst="rect">
                <a:avLst/>
              </a:prstGeom>
              <a:blipFill>
                <a:blip r:embed="rId4"/>
                <a:stretch>
                  <a:fillRect l="-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08F98C6-ABD1-4658-A702-361F68E5B900}"/>
              </a:ext>
            </a:extLst>
          </p:cNvPr>
          <p:cNvSpPr txBox="1"/>
          <p:nvPr/>
        </p:nvSpPr>
        <p:spPr>
          <a:xfrm>
            <a:off x="125897" y="3545752"/>
            <a:ext cx="612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4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Power factor leading, so circuit is reactive power is 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63F300-D067-4955-8408-66C56B318383}"/>
                  </a:ext>
                </a:extLst>
              </p:cNvPr>
              <p:cNvSpPr txBox="1"/>
              <p:nvPr/>
            </p:nvSpPr>
            <p:spPr>
              <a:xfrm>
                <a:off x="8203096" y="3429000"/>
                <a:ext cx="3517854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=4613.41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VA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63F300-D067-4955-8408-66C56B31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096" y="3429000"/>
                <a:ext cx="3517854" cy="718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B3487-8FDC-4106-9316-2CAC3A15379A}"/>
                  </a:ext>
                </a:extLst>
              </p:cNvPr>
              <p:cNvSpPr txBox="1"/>
              <p:nvPr/>
            </p:nvSpPr>
            <p:spPr>
              <a:xfrm>
                <a:off x="254800" y="4669448"/>
                <a:ext cx="6122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𝑃𝑡𝑎𝑛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00×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−36.87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=−450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B3487-8FDC-4106-9316-2CAC3A15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00" y="4669448"/>
                <a:ext cx="6122986" cy="400110"/>
              </a:xfrm>
              <a:prstGeom prst="rect">
                <a:avLst/>
              </a:prstGeom>
              <a:blipFill>
                <a:blip r:embed="rId6"/>
                <a:stretch>
                  <a:fillRect l="-29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312DC78-3379-448C-ABFF-ED0231AF5327}"/>
              </a:ext>
            </a:extLst>
          </p:cNvPr>
          <p:cNvSpPr txBox="1"/>
          <p:nvPr/>
        </p:nvSpPr>
        <p:spPr>
          <a:xfrm>
            <a:off x="307807" y="5151834"/>
            <a:ext cx="664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1600 W + 300 W + 800 W + 600 W + 1200 W = 4500 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586B4-54E4-4930-A031-EAD8E54C8A99}"/>
              </a:ext>
            </a:extLst>
          </p:cNvPr>
          <p:cNvSpPr txBox="1"/>
          <p:nvPr/>
        </p:nvSpPr>
        <p:spPr>
          <a:xfrm>
            <a:off x="307808" y="5691166"/>
            <a:ext cx="789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 VAR + 1066.67 VAR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450 VAR + 1600 VAR = 1016.67 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3C9DD-1391-41E5-BD69-CCEBB667F3A7}"/>
                  </a:ext>
                </a:extLst>
              </p:cNvPr>
              <p:cNvSpPr txBox="1"/>
              <p:nvPr/>
            </p:nvSpPr>
            <p:spPr>
              <a:xfrm>
                <a:off x="317793" y="4248355"/>
                <a:ext cx="47511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=−36.87°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3C9DD-1391-41E5-BD69-CCEBB667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3" y="4248355"/>
                <a:ext cx="475116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C3EE1-05E3-41EF-82B5-338EC443B715}"/>
                  </a:ext>
                </a:extLst>
              </p:cNvPr>
              <p:cNvSpPr txBox="1"/>
              <p:nvPr/>
            </p:nvSpPr>
            <p:spPr>
              <a:xfrm>
                <a:off x="8203096" y="4230510"/>
                <a:ext cx="2567908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𝑝𝑓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=0.975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C3EE1-05E3-41EF-82B5-338EC443B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096" y="4230510"/>
                <a:ext cx="2567908" cy="7188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953CE-D913-47D9-966A-D181DD894F6A}"/>
              </a:ext>
            </a:extLst>
          </p:cNvPr>
          <p:cNvSpPr txBox="1"/>
          <p:nvPr/>
        </p:nvSpPr>
        <p:spPr>
          <a:xfrm>
            <a:off x="148784" y="63197"/>
            <a:ext cx="10015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the following network: Determine the currents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11F13-2062-4204-882C-F0B59BDF1E1F}"/>
              </a:ext>
            </a:extLst>
          </p:cNvPr>
          <p:cNvSpPr txBox="1"/>
          <p:nvPr/>
        </p:nvSpPr>
        <p:spPr>
          <a:xfrm>
            <a:off x="248176" y="623759"/>
            <a:ext cx="305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Here, 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 V and 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0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90</a:t>
            </a:r>
            <a:r>
              <a:rPr lang="en-US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CE489-B2A3-4C0A-A1DA-9E1D98247052}"/>
              </a:ext>
            </a:extLst>
          </p:cNvPr>
          <p:cNvSpPr txBox="1"/>
          <p:nvPr/>
        </p:nvSpPr>
        <p:spPr>
          <a:xfrm>
            <a:off x="237795" y="1461320"/>
            <a:ext cx="3229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Reactive power is negative, so circuit is capacitive and impedance angle is 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575BD8-148D-4189-9EA1-632E16466092}"/>
                  </a:ext>
                </a:extLst>
              </p:cNvPr>
              <p:cNvSpPr txBox="1"/>
              <p:nvPr/>
            </p:nvSpPr>
            <p:spPr>
              <a:xfrm>
                <a:off x="254800" y="3787530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−36.87°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=126.87°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575BD8-148D-4189-9EA1-632E1646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00" y="3787530"/>
                <a:ext cx="5152086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5221F-50DD-4081-AB89-BDFF869637BF}"/>
                  </a:ext>
                </a:extLst>
              </p:cNvPr>
              <p:cNvSpPr txBox="1"/>
              <p:nvPr/>
            </p:nvSpPr>
            <p:spPr>
              <a:xfrm>
                <a:off x="301184" y="5311970"/>
                <a:ext cx="44430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sz="20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𝟏𝟐𝟔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𝟖𝟕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°=−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𝟏𝟔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5221F-50DD-4081-AB89-BDFF8696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4" y="5311970"/>
                <a:ext cx="444309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3E219-1769-4E2E-9D33-87367DD6E908}"/>
                  </a:ext>
                </a:extLst>
              </p:cNvPr>
              <p:cNvSpPr txBox="1"/>
              <p:nvPr/>
            </p:nvSpPr>
            <p:spPr>
              <a:xfrm>
                <a:off x="236427" y="4331413"/>
                <a:ext cx="5152086" cy="72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𝐸𝑐𝑜𝑠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100×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−36.87°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3E219-1769-4E2E-9D33-87367DD6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7" y="4331413"/>
                <a:ext cx="5152086" cy="720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940ED-3055-44A2-8F30-DCBAC2BFD6B1}"/>
              </a:ext>
            </a:extLst>
          </p:cNvPr>
          <p:cNvCxnSpPr/>
          <p:nvPr/>
        </p:nvCxnSpPr>
        <p:spPr>
          <a:xfrm>
            <a:off x="6401770" y="2055169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752DD4-CE6A-4176-9741-7EC9B6EC0885}"/>
                  </a:ext>
                </a:extLst>
              </p:cNvPr>
              <p:cNvSpPr txBox="1"/>
              <p:nvPr/>
            </p:nvSpPr>
            <p:spPr>
              <a:xfrm>
                <a:off x="6597462" y="3648197"/>
                <a:ext cx="1261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752DD4-CE6A-4176-9741-7EC9B6EC0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62" y="3648197"/>
                <a:ext cx="1261078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95B1-8B04-423F-841B-00D870A0CFB3}"/>
                  </a:ext>
                </a:extLst>
              </p:cNvPr>
              <p:cNvSpPr txBox="1"/>
              <p:nvPr/>
            </p:nvSpPr>
            <p:spPr>
              <a:xfrm>
                <a:off x="6597462" y="4465144"/>
                <a:ext cx="5152086" cy="72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𝐸𝑐𝑜𝑠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100×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°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95B1-8B04-423F-841B-00D870A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62" y="4465144"/>
                <a:ext cx="5152086" cy="7208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46CAB3-03AE-4CC2-AA90-DC19DE1AA55F}"/>
                  </a:ext>
                </a:extLst>
              </p:cNvPr>
              <p:cNvSpPr txBox="1"/>
              <p:nvPr/>
            </p:nvSpPr>
            <p:spPr>
              <a:xfrm>
                <a:off x="6597462" y="5352649"/>
                <a:ext cx="2707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0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𝟗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46CAB3-03AE-4CC2-AA90-DC19DE1A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62" y="5352649"/>
                <a:ext cx="2707059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975566-8569-439B-9BA1-2044DD6A3394}"/>
                  </a:ext>
                </a:extLst>
              </p:cNvPr>
              <p:cNvSpPr txBox="1"/>
              <p:nvPr/>
            </p:nvSpPr>
            <p:spPr>
              <a:xfrm>
                <a:off x="6556200" y="4098422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0°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=90°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975566-8569-439B-9BA1-2044DD6A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00" y="4098422"/>
                <a:ext cx="515208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1DFF1A5-A8B6-4202-9455-CAE5F5766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9086" y="605190"/>
            <a:ext cx="8486775" cy="2552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BB628F-EFDB-423F-9971-0A3F7D4C38CF}"/>
              </a:ext>
            </a:extLst>
          </p:cNvPr>
          <p:cNvSpPr txBox="1"/>
          <p:nvPr/>
        </p:nvSpPr>
        <p:spPr>
          <a:xfrm>
            <a:off x="6556200" y="2943762"/>
            <a:ext cx="5295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Reactive power is zero, so circuit is resistive and voltage and current are in phase.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3114A0-7CC8-4722-9481-1A871B44AFF4}"/>
                  </a:ext>
                </a:extLst>
              </p:cNvPr>
              <p:cNvSpPr txBox="1"/>
              <p:nvPr/>
            </p:nvSpPr>
            <p:spPr>
              <a:xfrm>
                <a:off x="254800" y="3046784"/>
                <a:ext cx="5152086" cy="678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1600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=−36.87°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3114A0-7CC8-4722-9481-1A871B44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00" y="3046784"/>
                <a:ext cx="5152086" cy="678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1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4350-E4EF-4473-AC53-4F751A180D45}"/>
              </a:ext>
            </a:extLst>
          </p:cNvPr>
          <p:cNvSpPr txBox="1"/>
          <p:nvPr/>
        </p:nvSpPr>
        <p:spPr>
          <a:xfrm>
            <a:off x="183342" y="268797"/>
            <a:ext cx="574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3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Power factor lagging, so circuit is inductive and impedance angle is positive.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DE60F6-8DC2-4CD4-82C0-2A03C2EAF904}"/>
                  </a:ext>
                </a:extLst>
              </p:cNvPr>
              <p:cNvSpPr txBox="1"/>
              <p:nvPr/>
            </p:nvSpPr>
            <p:spPr>
              <a:xfrm>
                <a:off x="254800" y="976683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=53.13°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DE60F6-8DC2-4CD4-82C0-2A03C2EAF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00" y="976683"/>
                <a:ext cx="5152086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7BE76-C10F-4557-A54F-346F3A783D72}"/>
                  </a:ext>
                </a:extLst>
              </p:cNvPr>
              <p:cNvSpPr txBox="1"/>
              <p:nvPr/>
            </p:nvSpPr>
            <p:spPr>
              <a:xfrm>
                <a:off x="183342" y="1484514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−53.13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36.87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7BE76-C10F-4557-A54F-346F3A78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2" y="1484514"/>
                <a:ext cx="5152086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778BAE-D3EA-45FA-BE6D-F7D7A30D09A2}"/>
                  </a:ext>
                </a:extLst>
              </p:cNvPr>
              <p:cNvSpPr txBox="1"/>
              <p:nvPr/>
            </p:nvSpPr>
            <p:spPr>
              <a:xfrm>
                <a:off x="183341" y="2712110"/>
                <a:ext cx="47862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lang="en-US" sz="20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𝟖𝟕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𝟔𝟔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778BAE-D3EA-45FA-BE6D-F7D7A30D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1" y="2712110"/>
                <a:ext cx="4786223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BEC26-3F14-427A-8524-44732F240215}"/>
                  </a:ext>
                </a:extLst>
              </p:cNvPr>
              <p:cNvSpPr txBox="1"/>
              <p:nvPr/>
            </p:nvSpPr>
            <p:spPr>
              <a:xfrm>
                <a:off x="183342" y="1884624"/>
                <a:ext cx="5152086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𝐸𝑐𝑜𝑠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100×0.6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=13.13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BEC26-3F14-427A-8524-44732F24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2" y="1884624"/>
                <a:ext cx="5152086" cy="722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EB2AF9-DD10-44CA-8465-94FCDDD6CB9D}"/>
              </a:ext>
            </a:extLst>
          </p:cNvPr>
          <p:cNvSpPr txBox="1"/>
          <p:nvPr/>
        </p:nvSpPr>
        <p:spPr>
          <a:xfrm>
            <a:off x="209845" y="3257992"/>
            <a:ext cx="574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4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Power factor leading, so circuit is capacitive and impedance angle is 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EDE4E-BC98-401C-888A-D74F9296B663}"/>
                  </a:ext>
                </a:extLst>
              </p:cNvPr>
              <p:cNvSpPr txBox="1"/>
              <p:nvPr/>
            </p:nvSpPr>
            <p:spPr>
              <a:xfrm>
                <a:off x="281303" y="3965878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=−36.87°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EDE4E-BC98-401C-888A-D74F9296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3" y="3965878"/>
                <a:ext cx="5152086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1D9BC0-4BF2-45DC-AE73-65BA33F7EE54}"/>
                  </a:ext>
                </a:extLst>
              </p:cNvPr>
              <p:cNvSpPr txBox="1"/>
              <p:nvPr/>
            </p:nvSpPr>
            <p:spPr>
              <a:xfrm>
                <a:off x="209845" y="4473709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=90°−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−36.87°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=126.87°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1D9BC0-4BF2-45DC-AE73-65BA33F7E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5" y="4473709"/>
                <a:ext cx="515208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46176D-B039-42EA-8176-EA8A51AD6FEC}"/>
                  </a:ext>
                </a:extLst>
              </p:cNvPr>
              <p:cNvSpPr txBox="1"/>
              <p:nvPr/>
            </p:nvSpPr>
            <p:spPr>
              <a:xfrm>
                <a:off x="209845" y="5701305"/>
                <a:ext cx="4375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sz="20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𝟖𝟕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°=−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46176D-B039-42EA-8176-EA8A51AD6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5" y="5701305"/>
                <a:ext cx="437540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FC5F88-1E47-4A89-AA9D-36EE3FA2619A}"/>
                  </a:ext>
                </a:extLst>
              </p:cNvPr>
              <p:cNvSpPr txBox="1"/>
              <p:nvPr/>
            </p:nvSpPr>
            <p:spPr>
              <a:xfrm>
                <a:off x="209845" y="4873819"/>
                <a:ext cx="5152086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𝐸𝑐𝑜𝑠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100×0.8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=7.5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FC5F88-1E47-4A89-AA9D-36EE3FA26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5" y="4873819"/>
                <a:ext cx="5152086" cy="722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0E8AF39-837E-4A6A-B960-CD7244903C2A}"/>
              </a:ext>
            </a:extLst>
          </p:cNvPr>
          <p:cNvSpPr txBox="1"/>
          <p:nvPr/>
        </p:nvSpPr>
        <p:spPr>
          <a:xfrm>
            <a:off x="6326204" y="2097597"/>
            <a:ext cx="574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5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Reactive power is positive, so circuit is inductive and impedance angle is positive.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C8919-857E-4652-8857-7BFABC1D0A69}"/>
                  </a:ext>
                </a:extLst>
              </p:cNvPr>
              <p:cNvSpPr txBox="1"/>
              <p:nvPr/>
            </p:nvSpPr>
            <p:spPr>
              <a:xfrm>
                <a:off x="6326204" y="3591608"/>
                <a:ext cx="5152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=90°−−53.13°=36.87°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1C8919-857E-4652-8857-7BFABC1D0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04" y="3591608"/>
                <a:ext cx="515208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91F29-6B9A-4D50-87E5-33D0FB53B9F5}"/>
                  </a:ext>
                </a:extLst>
              </p:cNvPr>
              <p:cNvSpPr txBox="1"/>
              <p:nvPr/>
            </p:nvSpPr>
            <p:spPr>
              <a:xfrm>
                <a:off x="6326204" y="4819204"/>
                <a:ext cx="4375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sz="20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𝟖𝟕</m:t>
                      </m:r>
                      <m:r>
                        <a:rPr lang="en-US" sz="2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°=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𝟏𝟔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𝟏𝟐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91F29-6B9A-4D50-87E5-33D0FB53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04" y="4819204"/>
                <a:ext cx="4375407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A2A256-7205-4CA4-AC78-97D612E38C29}"/>
                  </a:ext>
                </a:extLst>
              </p:cNvPr>
              <p:cNvSpPr txBox="1"/>
              <p:nvPr/>
            </p:nvSpPr>
            <p:spPr>
              <a:xfrm>
                <a:off x="6326204" y="3991718"/>
                <a:ext cx="5152086" cy="722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𝐸𝑐𝑜𝑠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100×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53.13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°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A2A256-7205-4CA4-AC78-97D612E38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04" y="3991718"/>
                <a:ext cx="5152086" cy="7227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0ED0-AABF-49E1-860F-49F03E505CC3}"/>
                  </a:ext>
                </a:extLst>
              </p:cNvPr>
              <p:cNvSpPr txBox="1"/>
              <p:nvPr/>
            </p:nvSpPr>
            <p:spPr>
              <a:xfrm>
                <a:off x="6392575" y="2805483"/>
                <a:ext cx="5152086" cy="678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1200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=53.13°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3E0ED0-AABF-49E1-860F-49F03E50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75" y="2805483"/>
                <a:ext cx="5152086" cy="678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2721DC-A613-45F2-A394-40A1BBB2860B}"/>
                  </a:ext>
                </a:extLst>
              </p:cNvPr>
              <p:cNvSpPr txBox="1"/>
              <p:nvPr/>
            </p:nvSpPr>
            <p:spPr>
              <a:xfrm>
                <a:off x="6392575" y="5482273"/>
                <a:ext cx="51520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𝟏𝟔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𝟒𝟓</m:t>
                      </m:r>
                    </m:oMath>
                  </m:oMathPara>
                </a14:m>
                <a:endParaRPr lang="en-US" sz="2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𝟒𝟔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𝟏𝟑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𝟕𝟕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𝟐𝟖</m:t>
                    </m:r>
                    <m:r>
                      <a:rPr lang="en-US" sz="20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2721DC-A613-45F2-A394-40A1BBB2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75" y="5482273"/>
                <a:ext cx="5152086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A1BF1-8F82-4151-BC6B-AD43EF4B84BD}"/>
              </a:ext>
            </a:extLst>
          </p:cNvPr>
          <p:cNvCxnSpPr/>
          <p:nvPr/>
        </p:nvCxnSpPr>
        <p:spPr>
          <a:xfrm>
            <a:off x="6269250" y="1538337"/>
            <a:ext cx="0" cy="48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8C8B915-8697-4148-9A98-D897CF06BB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8580" y="268797"/>
            <a:ext cx="60800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AFD44-9C07-4FE1-B4F7-CAA91806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2" y="582411"/>
            <a:ext cx="4628571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39452-E78D-48FE-AF93-C2D62E1DD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12" y="3191804"/>
            <a:ext cx="4561905" cy="1466667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E76AB6-1AE4-4E11-BAA6-BF8DD9834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037" y="2329093"/>
          <a:ext cx="37465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3" name="Equation" r:id="rId5" imgW="3746160" imgH="672840" progId="Equation.3">
                  <p:embed/>
                </p:oleObj>
              </mc:Choice>
              <mc:Fallback>
                <p:oleObj name="Equation" r:id="rId5" imgW="3746160" imgH="6728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2E76AB6-1AE4-4E11-BAA6-BF8DD9834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037" y="2329093"/>
                        <a:ext cx="37465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11E50BB-FDAE-4829-94E8-BE78FD1DF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467" y="5905772"/>
          <a:ext cx="36195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4" name="Equation" r:id="rId7" imgW="3619440" imgH="330120" progId="Equation.3">
                  <p:embed/>
                </p:oleObj>
              </mc:Choice>
              <mc:Fallback>
                <p:oleObj name="Equation" r:id="rId7" imgW="3619440" imgH="33012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11E50BB-FDAE-4829-94E8-BE78FD1DF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467" y="5905772"/>
                        <a:ext cx="36195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FB24A6-130D-440A-964F-B7EA5E0CD6E0}"/>
              </a:ext>
            </a:extLst>
          </p:cNvPr>
          <p:cNvSpPr txBox="1"/>
          <p:nvPr/>
        </p:nvSpPr>
        <p:spPr>
          <a:xfrm>
            <a:off x="175807" y="4759483"/>
            <a:ext cx="4892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admittance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parallel configuration is the sum of the individual admittances: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B702D-13FF-4B99-895C-DFAD72BF94EE}"/>
              </a:ext>
            </a:extLst>
          </p:cNvPr>
          <p:cNvCxnSpPr/>
          <p:nvPr/>
        </p:nvCxnSpPr>
        <p:spPr>
          <a:xfrm>
            <a:off x="5079327" y="364436"/>
            <a:ext cx="0" cy="6035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6C37D-09C6-41BB-A4C5-A2B72320B2A9}"/>
              </a:ext>
            </a:extLst>
          </p:cNvPr>
          <p:cNvSpPr/>
          <p:nvPr/>
        </p:nvSpPr>
        <p:spPr>
          <a:xfrm>
            <a:off x="4439734" y="78627"/>
            <a:ext cx="3392302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Parallel Configuration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27052-0F9F-464D-9DBF-2167A511FFF9}"/>
              </a:ext>
            </a:extLst>
          </p:cNvPr>
          <p:cNvSpPr txBox="1"/>
          <p:nvPr/>
        </p:nvSpPr>
        <p:spPr>
          <a:xfrm>
            <a:off x="5079328" y="574640"/>
            <a:ext cx="3839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impedance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parallel configuration can be calculated as follows: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A5E3BE5-A52C-4E89-A34F-20F0B5385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9743" y="1647771"/>
          <a:ext cx="965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Equation" r:id="rId9" imgW="965160" imgH="672840" progId="Equation.3">
                  <p:embed/>
                </p:oleObj>
              </mc:Choice>
              <mc:Fallback>
                <p:oleObj name="Equation" r:id="rId9" imgW="96516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A5E3BE5-A52C-4E89-A34F-20F0B5385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743" y="1647771"/>
                        <a:ext cx="965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EF3910D-7374-4330-A5E6-CDD5471D5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201" y="2462331"/>
          <a:ext cx="375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6" name="Equation" r:id="rId11" imgW="3759120" imgH="672840" progId="Equation.3">
                  <p:embed/>
                </p:oleObj>
              </mc:Choice>
              <mc:Fallback>
                <p:oleObj name="Equation" r:id="rId11" imgW="3759120" imgH="67284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EF3910D-7374-4330-A5E6-CDD5471D59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201" y="2462331"/>
                        <a:ext cx="3759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3D82D4D-37C1-411C-9EDB-7526A8F8E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8687" y="3424028"/>
          <a:ext cx="375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7" name="Equation" r:id="rId13" imgW="3759120" imgH="990360" progId="Equation.3">
                  <p:embed/>
                </p:oleObj>
              </mc:Choice>
              <mc:Fallback>
                <p:oleObj name="Equation" r:id="rId13" imgW="3759120" imgH="99036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3D82D4D-37C1-411C-9EDB-7526A8F8E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8687" y="3424028"/>
                        <a:ext cx="37592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6C27B-A16A-44D3-96FA-E5AF22AFB37B}"/>
              </a:ext>
            </a:extLst>
          </p:cNvPr>
          <p:cNvCxnSpPr/>
          <p:nvPr/>
        </p:nvCxnSpPr>
        <p:spPr>
          <a:xfrm>
            <a:off x="8999190" y="-14068"/>
            <a:ext cx="0" cy="6400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D1BDB2-1404-4E78-9292-438590090DF2}"/>
              </a:ext>
            </a:extLst>
          </p:cNvPr>
          <p:cNvSpPr txBox="1"/>
          <p:nvPr/>
        </p:nvSpPr>
        <p:spPr>
          <a:xfrm>
            <a:off x="5090837" y="4894976"/>
            <a:ext cx="3759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impedance in parallel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1D3EF4D-2C7E-4DC9-B332-A0239F9D9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8290" y="5404417"/>
          <a:ext cx="247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8" name="Equation" r:id="rId15" imgW="2476440" imgH="672840" progId="Equation.3">
                  <p:embed/>
                </p:oleObj>
              </mc:Choice>
              <mc:Fallback>
                <p:oleObj name="Equation" r:id="rId15" imgW="2476440" imgH="6728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1D3EF4D-2C7E-4DC9-B332-A0239F9D9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78290" y="5404417"/>
                        <a:ext cx="24765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C81C916-C440-4826-81D6-7CCE19013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50926" y="500938"/>
          <a:ext cx="1536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9" name="Equation" r:id="rId17" imgW="1536480" imgH="672840" progId="Equation.3">
                  <p:embed/>
                </p:oleObj>
              </mc:Choice>
              <mc:Fallback>
                <p:oleObj name="Equation" r:id="rId17" imgW="1536480" imgH="67284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C81C916-C440-4826-81D6-7CCE19013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926" y="500938"/>
                        <a:ext cx="15367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086B04A-5D54-478F-81C3-6418F0EA3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39275" y="1343936"/>
          <a:ext cx="1485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0" name="Equation" r:id="rId19" imgW="1485720" imgH="672840" progId="Equation.3">
                  <p:embed/>
                </p:oleObj>
              </mc:Choice>
              <mc:Fallback>
                <p:oleObj name="Equation" r:id="rId19" imgW="1485720" imgH="6728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086B04A-5D54-478F-81C3-6418F0EA3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9275" y="1343936"/>
                        <a:ext cx="14859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4599374-0BF2-4CB1-AD2E-F0BE63434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9900" y="2151974"/>
          <a:ext cx="1612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1" name="Equation" r:id="rId21" imgW="1612800" imgH="672840" progId="Equation.3">
                  <p:embed/>
                </p:oleObj>
              </mc:Choice>
              <mc:Fallback>
                <p:oleObj name="Equation" r:id="rId21" imgW="1612800" imgH="6728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E4599374-0BF2-4CB1-AD2E-F0BE63434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900" y="2151974"/>
                        <a:ext cx="16129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BB9EB15-3299-402E-8BB0-2D5C376B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2707" y="2994972"/>
          <a:ext cx="18415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2" name="Equation" r:id="rId23" imgW="1841400" imgH="672840" progId="Equation.3">
                  <p:embed/>
                </p:oleObj>
              </mc:Choice>
              <mc:Fallback>
                <p:oleObj name="Equation" r:id="rId23" imgW="1841400" imgH="6728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BB9EB15-3299-402E-8BB0-2D5C376B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707" y="2994972"/>
                        <a:ext cx="18415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415AB689-2FD9-4C33-B270-4C2415E9C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31529" y="4095522"/>
          <a:ext cx="28829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3" name="Equation" r:id="rId25" imgW="2882880" imgH="368280" progId="Equation.3">
                  <p:embed/>
                </p:oleObj>
              </mc:Choice>
              <mc:Fallback>
                <p:oleObj name="Equation" r:id="rId25" imgW="2882880" imgH="36828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415AB689-2FD9-4C33-B270-4C2415E9C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529" y="4095522"/>
                        <a:ext cx="28829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1667A38-B783-436F-BC86-157262BA3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5100" y="5672520"/>
          <a:ext cx="2222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4" name="Equation" r:id="rId27" imgW="2222280" imgH="609480" progId="Equation.3">
                  <p:embed/>
                </p:oleObj>
              </mc:Choice>
              <mc:Fallback>
                <p:oleObj name="Equation" r:id="rId27" imgW="2222280" imgH="60948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51667A38-B783-436F-BC86-157262BA3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100" y="5672520"/>
                        <a:ext cx="22225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4CEEBF7-B3FA-43C4-96EA-3285A0605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042" y="5054981"/>
          <a:ext cx="10287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5" name="Equation" r:id="rId29" imgW="1028520" imgH="660240" progId="Equation.3">
                  <p:embed/>
                </p:oleObj>
              </mc:Choice>
              <mc:Fallback>
                <p:oleObj name="Equation" r:id="rId29" imgW="1028520" imgH="66024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4CEEBF7-B3FA-43C4-96EA-3285A0605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042" y="5054981"/>
                        <a:ext cx="10287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F0768BC-2421-41A7-AA98-776F6FF7F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31529" y="5200668"/>
          <a:ext cx="1282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6" name="Equation" r:id="rId31" imgW="1282680" imgH="368280" progId="Equation.3">
                  <p:embed/>
                </p:oleObj>
              </mc:Choice>
              <mc:Fallback>
                <p:oleObj name="Equation" r:id="rId31" imgW="1282680" imgH="36828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F0768BC-2421-41A7-AA98-776F6FF7F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529" y="5200668"/>
                        <a:ext cx="12827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B1908038-668C-438B-B4D3-863EB8514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4742" y="4570429"/>
          <a:ext cx="2413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7" name="Equation" r:id="rId33" imgW="2412720" imgH="368280" progId="Equation.3">
                  <p:embed/>
                </p:oleObj>
              </mc:Choice>
              <mc:Fallback>
                <p:oleObj name="Equation" r:id="rId33" imgW="2412720" imgH="36828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B1908038-668C-438B-B4D3-863EB8514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4742" y="4570429"/>
                        <a:ext cx="2413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E61D6C-425A-49EB-AA81-97CC7A608178}"/>
              </a:ext>
            </a:extLst>
          </p:cNvPr>
          <p:cNvCxnSpPr/>
          <p:nvPr/>
        </p:nvCxnSpPr>
        <p:spPr>
          <a:xfrm>
            <a:off x="5076323" y="4798320"/>
            <a:ext cx="3931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1AD8B8-3D91-4AB7-9BAC-FA7F49CBAD1A}"/>
              </a:ext>
            </a:extLst>
          </p:cNvPr>
          <p:cNvSpPr txBox="1"/>
          <p:nvPr/>
        </p:nvSpPr>
        <p:spPr>
          <a:xfrm>
            <a:off x="9394742" y="105834"/>
            <a:ext cx="140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477B86-49FB-40A3-94D2-5AD61C721BAA}"/>
              </a:ext>
            </a:extLst>
          </p:cNvPr>
          <p:cNvCxnSpPr/>
          <p:nvPr/>
        </p:nvCxnSpPr>
        <p:spPr>
          <a:xfrm>
            <a:off x="8999190" y="3906162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9D5B1AF3-F08A-4131-94A0-CD1E2B8E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57" y="2315085"/>
            <a:ext cx="5731644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current flows through an admittance in a parallel circuit is equal to the value of that admittance (</a:t>
            </a:r>
            <a:r>
              <a:rPr lang="en-US" sz="2000" b="1" i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times the total current (</a:t>
            </a:r>
            <a:r>
              <a:rPr lang="en-US" sz="20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divided by the total admittance (</a:t>
            </a:r>
            <a:r>
              <a:rPr lang="en-US" sz="20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of the parallel configuration.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88C78EF-F7C5-44ED-807D-042F703BF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154" y="3654013"/>
          <a:ext cx="1854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" name="Equation" r:id="rId3" imgW="1854000" imgH="672840" progId="Equation.3">
                  <p:embed/>
                </p:oleObj>
              </mc:Choice>
              <mc:Fallback>
                <p:oleObj name="Equation" r:id="rId3" imgW="1854000" imgH="67284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188C78EF-F7C5-44ED-807D-042F703BF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154" y="3654013"/>
                        <a:ext cx="1854200" cy="6667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9A17B3F0-ECEF-44A0-A2FD-7DC3F2E23986}"/>
              </a:ext>
            </a:extLst>
          </p:cNvPr>
          <p:cNvSpPr/>
          <p:nvPr/>
        </p:nvSpPr>
        <p:spPr>
          <a:xfrm>
            <a:off x="6517126" y="187582"/>
            <a:ext cx="4799339" cy="438582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irchhoff’s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 (KCL)</a:t>
            </a: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AE264087-F762-48C5-9B91-8DAD88FE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085" y="605542"/>
            <a:ext cx="5731644" cy="7718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b="1" dirty="0">
                <a:solidFill>
                  <a:srgbClr val="242021"/>
                </a:solidFill>
              </a:rPr>
              <a:t>1</a:t>
            </a:r>
            <a:r>
              <a:rPr lang="en-US" sz="2000" dirty="0">
                <a:solidFill>
                  <a:srgbClr val="242021"/>
                </a:solidFill>
              </a:rPr>
              <a:t>) The algebraic sum of the currents entering and leaving a junction (or region) of a network is zero.</a:t>
            </a:r>
            <a:endParaRPr lang="en-US" sz="2000" b="0" dirty="0">
              <a:solidFill>
                <a:srgbClr val="242021"/>
              </a:solidFill>
              <a:effectLst/>
            </a:endParaRP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A511A8D4-7981-4914-8847-4D3A1290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54" y="2099501"/>
            <a:ext cx="5761343" cy="11257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dirty="0">
                <a:solidFill>
                  <a:srgbClr val="242021"/>
                </a:solidFill>
                <a:effectLst/>
              </a:rPr>
              <a:t>) </a:t>
            </a:r>
            <a:r>
              <a:rPr lang="en-US" sz="2000" dirty="0">
                <a:solidFill>
                  <a:srgbClr val="242021"/>
                </a:solidFill>
              </a:rPr>
              <a:t>The sum of the currents entering a junction (or region) of a network must equal the sum of the currents leaving the same junction (or region).</a:t>
            </a:r>
            <a:endParaRPr lang="en-US" sz="2000" b="0" dirty="0">
              <a:solidFill>
                <a:srgbClr val="242021"/>
              </a:solidFill>
              <a:effectLst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C63BA4-B04D-49C3-92F9-476E28859C6D}"/>
              </a:ext>
            </a:extLst>
          </p:cNvPr>
          <p:cNvCxnSpPr/>
          <p:nvPr/>
        </p:nvCxnSpPr>
        <p:spPr>
          <a:xfrm>
            <a:off x="6008701" y="17633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0874E19-CBC4-4ED9-B033-835146331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1" y="263983"/>
            <a:ext cx="4561905" cy="1466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1DE9E9-306F-47D9-9FDA-34190830E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66" y="4596529"/>
            <a:ext cx="2409825" cy="16859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F1BE17-3B53-49FD-8BE0-E634546D8B7D}"/>
              </a:ext>
            </a:extLst>
          </p:cNvPr>
          <p:cNvCxnSpPr/>
          <p:nvPr/>
        </p:nvCxnSpPr>
        <p:spPr>
          <a:xfrm>
            <a:off x="-14514" y="4496478"/>
            <a:ext cx="603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3936C117-FB06-4143-BA82-3F897456C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199" y="4702116"/>
          <a:ext cx="1587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" name="Equation" r:id="rId7" imgW="1587240" imgH="1422360" progId="Equation.3">
                  <p:embed/>
                </p:oleObj>
              </mc:Choice>
              <mc:Fallback>
                <p:oleObj name="Equation" r:id="rId7" imgW="1587240" imgH="1422360" progId="Equation.3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3936C117-FB06-4143-BA82-3F897456C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199" y="4702116"/>
                        <a:ext cx="1587500" cy="1409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28F0A7A9-4258-431C-A829-4948B101F8D7}"/>
              </a:ext>
            </a:extLst>
          </p:cNvPr>
          <p:cNvSpPr/>
          <p:nvPr/>
        </p:nvSpPr>
        <p:spPr>
          <a:xfrm>
            <a:off x="1314419" y="1842186"/>
            <a:ext cx="3953628" cy="438582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ivider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ule (CDR)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30653B-A71C-4DB5-BA0F-C3322513A876}"/>
              </a:ext>
            </a:extLst>
          </p:cNvPr>
          <p:cNvGrpSpPr/>
          <p:nvPr/>
        </p:nvGrpSpPr>
        <p:grpSpPr>
          <a:xfrm>
            <a:off x="7050279" y="1491682"/>
            <a:ext cx="3190860" cy="483017"/>
            <a:chOff x="5976964" y="2288756"/>
            <a:chExt cx="3190860" cy="48301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34713A-7CE1-4ADD-9B23-746B9DB02BB8}"/>
                </a:ext>
              </a:extLst>
            </p:cNvPr>
            <p:cNvSpPr/>
            <p:nvPr/>
          </p:nvSpPr>
          <p:spPr>
            <a:xfrm>
              <a:off x="5976964" y="2288756"/>
              <a:ext cx="3190860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E6E30D5A-A745-4A93-BE2A-DB3269700B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4761" y="2359002"/>
            <a:ext cx="283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2" name="Equation" r:id="rId9" imgW="2831760" imgH="368280" progId="Equation.3">
                    <p:embed/>
                  </p:oleObj>
                </mc:Choice>
                <mc:Fallback>
                  <p:oleObj name="Equation" r:id="rId9" imgW="2831760" imgH="368280" progId="Equation.3">
                    <p:embed/>
                    <p:pic>
                      <p:nvPicPr>
                        <p:cNvPr id="57" name="Object 56">
                          <a:extLst>
                            <a:ext uri="{FF2B5EF4-FFF2-40B4-BE49-F238E27FC236}">
                              <a16:creationId xmlns:a16="http://schemas.microsoft.com/office/drawing/2014/main" id="{E6E30D5A-A745-4A93-BE2A-DB3269700B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74761" y="2359002"/>
                          <a:ext cx="2832100" cy="368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6DCD49-40DF-470A-84D8-F9377B4E04CF}"/>
              </a:ext>
            </a:extLst>
          </p:cNvPr>
          <p:cNvGrpSpPr/>
          <p:nvPr/>
        </p:nvGrpSpPr>
        <p:grpSpPr>
          <a:xfrm>
            <a:off x="7148076" y="3292004"/>
            <a:ext cx="2662078" cy="483017"/>
            <a:chOff x="5976964" y="2288756"/>
            <a:chExt cx="2662078" cy="4830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BB519C-8E3C-4411-8BE2-969AB303C8CC}"/>
                </a:ext>
              </a:extLst>
            </p:cNvPr>
            <p:cNvSpPr/>
            <p:nvPr/>
          </p:nvSpPr>
          <p:spPr>
            <a:xfrm>
              <a:off x="5976964" y="2288756"/>
              <a:ext cx="2662078" cy="4830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1" name="Object 60">
              <a:extLst>
                <a:ext uri="{FF2B5EF4-FFF2-40B4-BE49-F238E27FC236}">
                  <a16:creationId xmlns:a16="http://schemas.microsoft.com/office/drawing/2014/main" id="{3647EA20-93E3-4B85-901D-8C3F36A492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46429" y="2346037"/>
            <a:ext cx="2489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3" name="Equation" r:id="rId11" imgW="2489040" imgH="368280" progId="Equation.3">
                    <p:embed/>
                  </p:oleObj>
                </mc:Choice>
                <mc:Fallback>
                  <p:oleObj name="Equation" r:id="rId11" imgW="2489040" imgH="368280" progId="Equation.3">
                    <p:embed/>
                    <p:pic>
                      <p:nvPicPr>
                        <p:cNvPr id="61" name="Object 60">
                          <a:extLst>
                            <a:ext uri="{FF2B5EF4-FFF2-40B4-BE49-F238E27FC236}">
                              <a16:creationId xmlns:a16="http://schemas.microsoft.com/office/drawing/2014/main" id="{3647EA20-93E3-4B85-901D-8C3F36A492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46429" y="2346037"/>
                          <a:ext cx="2489200" cy="368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DAE27027-9E84-4567-A1D6-0325ED4B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76" y="3929332"/>
            <a:ext cx="22621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CFB32F11-42AD-4CF8-B925-0F7ED3C29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6639" y="5249168"/>
          <a:ext cx="3429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4" name="Equation" r:id="rId14" imgW="3429000" imgH="330120" progId="Equation.3">
                  <p:embed/>
                </p:oleObj>
              </mc:Choice>
              <mc:Fallback>
                <p:oleObj name="Equation" r:id="rId14" imgW="3429000" imgH="330120" progId="Equation.3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CFB32F11-42AD-4CF8-B925-0F7ED3C29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639" y="5249168"/>
                        <a:ext cx="3429000" cy="327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F4BA28CA-B67C-4E34-92E8-3DFA7BB81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2977" y="5768310"/>
          <a:ext cx="27686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" name="Equation" r:id="rId16" imgW="2768400" imgH="330120" progId="Equation.3">
                  <p:embed/>
                </p:oleObj>
              </mc:Choice>
              <mc:Fallback>
                <p:oleObj name="Equation" r:id="rId16" imgW="2768400" imgH="330120" progId="Equation.3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F4BA28CA-B67C-4E34-92E8-3DFA7BB81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977" y="5768310"/>
                        <a:ext cx="2768600" cy="327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72CCF3-81BA-4707-B36A-F596B91FDBD5}"/>
              </a:ext>
            </a:extLst>
          </p:cNvPr>
          <p:cNvCxnSpPr/>
          <p:nvPr/>
        </p:nvCxnSpPr>
        <p:spPr>
          <a:xfrm>
            <a:off x="6008029" y="3890096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 animBg="1"/>
      <p:bldP spid="45" grpId="0"/>
      <p:bldP spid="46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58A53-376B-4C85-A429-9A295E0879DF}"/>
              </a:ext>
            </a:extLst>
          </p:cNvPr>
          <p:cNvSpPr/>
          <p:nvPr/>
        </p:nvSpPr>
        <p:spPr>
          <a:xfrm>
            <a:off x="2326488" y="2344088"/>
            <a:ext cx="7539023" cy="1084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6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4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881408" y="188188"/>
            <a:ext cx="2865705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95DBF1-4DFD-4504-89A1-DA0EC0626D4C}"/>
              </a:ext>
            </a:extLst>
          </p:cNvPr>
          <p:cNvGrpSpPr/>
          <p:nvPr/>
        </p:nvGrpSpPr>
        <p:grpSpPr>
          <a:xfrm>
            <a:off x="283129" y="868430"/>
            <a:ext cx="4664332" cy="1924319"/>
            <a:chOff x="460552" y="868430"/>
            <a:chExt cx="4664332" cy="19243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C0D6E6-8037-46BA-AA77-75A7002D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67" y="868430"/>
              <a:ext cx="3791479" cy="192431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B2CBA-45DB-48C0-ACBC-C5FC552DD3F2}"/>
                </a:ext>
              </a:extLst>
            </p:cNvPr>
            <p:cNvSpPr txBox="1"/>
            <p:nvPr/>
          </p:nvSpPr>
          <p:spPr>
            <a:xfrm>
              <a:off x="2450423" y="155050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73FA2A-1230-4EDC-AF3D-E3550E70F0C6}"/>
                </a:ext>
              </a:extLst>
            </p:cNvPr>
            <p:cNvSpPr txBox="1"/>
            <p:nvPr/>
          </p:nvSpPr>
          <p:spPr>
            <a:xfrm>
              <a:off x="3822735" y="1524000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CF70D6-05AB-4CB0-AAF2-80764280D842}"/>
                </a:ext>
              </a:extLst>
            </p:cNvPr>
            <p:cNvSpPr txBox="1"/>
            <p:nvPr/>
          </p:nvSpPr>
          <p:spPr>
            <a:xfrm>
              <a:off x="2962463" y="1524000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126A-F148-4F29-9AE0-BE2DF57037D8}"/>
                </a:ext>
              </a:extLst>
            </p:cNvPr>
            <p:cNvSpPr txBox="1"/>
            <p:nvPr/>
          </p:nvSpPr>
          <p:spPr>
            <a:xfrm>
              <a:off x="4422448" y="1550165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918ACB-68A3-4B9D-AA6D-48708F527968}"/>
                </a:ext>
              </a:extLst>
            </p:cNvPr>
            <p:cNvCxnSpPr/>
            <p:nvPr/>
          </p:nvCxnSpPr>
          <p:spPr>
            <a:xfrm>
              <a:off x="4247103" y="10372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F2AD0E-B93A-42B6-80AB-4D5B99B41C5F}"/>
                </a:ext>
              </a:extLst>
            </p:cNvPr>
            <p:cNvCxnSpPr/>
            <p:nvPr/>
          </p:nvCxnSpPr>
          <p:spPr>
            <a:xfrm>
              <a:off x="2992734" y="1048964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C773DD8-5F52-4B5F-8037-392D0FA7ECB0}"/>
                </a:ext>
              </a:extLst>
            </p:cNvPr>
            <p:cNvCxnSpPr/>
            <p:nvPr/>
          </p:nvCxnSpPr>
          <p:spPr>
            <a:xfrm>
              <a:off x="1308295" y="1063032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1AF2D-63B0-4DF2-9187-47AA1B2ADD36}"/>
                </a:ext>
              </a:extLst>
            </p:cNvPr>
            <p:cNvSpPr txBox="1"/>
            <p:nvPr/>
          </p:nvSpPr>
          <p:spPr>
            <a:xfrm>
              <a:off x="1132926" y="1150055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E5BE7E-E495-4DC9-981D-13A7EF77474B}"/>
                </a:ext>
              </a:extLst>
            </p:cNvPr>
            <p:cNvSpPr txBox="1"/>
            <p:nvPr/>
          </p:nvSpPr>
          <p:spPr>
            <a:xfrm>
              <a:off x="1084514" y="188686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D9261F-8798-4F74-82CC-06CE799B2FEB}"/>
                </a:ext>
              </a:extLst>
            </p:cNvPr>
            <p:cNvSpPr txBox="1"/>
            <p:nvPr/>
          </p:nvSpPr>
          <p:spPr>
            <a:xfrm>
              <a:off x="460552" y="154862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928BB4-D2FD-49F0-AA8A-20A529D28E77}"/>
                </a:ext>
              </a:extLst>
            </p:cNvPr>
            <p:cNvSpPr txBox="1"/>
            <p:nvPr/>
          </p:nvSpPr>
          <p:spPr>
            <a:xfrm>
              <a:off x="1338534" y="1602999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FA0D8D-B833-4CD4-AF51-95DE1FED97DD}"/>
                </a:ext>
              </a:extLst>
            </p:cNvPr>
            <p:cNvSpPr txBox="1"/>
            <p:nvPr/>
          </p:nvSpPr>
          <p:spPr>
            <a:xfrm>
              <a:off x="3888531" y="999523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C3F5DA-F967-48FE-B599-FB33A4440B93}"/>
                </a:ext>
              </a:extLst>
            </p:cNvPr>
            <p:cNvSpPr txBox="1"/>
            <p:nvPr/>
          </p:nvSpPr>
          <p:spPr>
            <a:xfrm>
              <a:off x="2989082" y="1027660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883C3-92EC-4E12-B70D-C685EAE47BD7}"/>
                </a:ext>
              </a:extLst>
            </p:cNvPr>
            <p:cNvSpPr txBox="1"/>
            <p:nvPr/>
          </p:nvSpPr>
          <p:spPr>
            <a:xfrm>
              <a:off x="1414786" y="1022152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53ABE821-C9EA-4995-9CF3-1B2FB5985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29" y="3423511"/>
          <a:ext cx="4838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4" imgW="4838400" imgH="317160" progId="Equation.3">
                  <p:embed/>
                </p:oleObj>
              </mc:Choice>
              <mc:Fallback>
                <p:oleObj name="Equation" r:id="rId4" imgW="4838400" imgH="31716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53ABE821-C9EA-4995-9CF3-1B2FB5985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29" y="3423511"/>
                        <a:ext cx="48387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40D1A749-3158-48CC-AC76-0DBA5C355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267" y="3921216"/>
          <a:ext cx="47244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6" imgW="4724280" imgH="1422360" progId="Equation.3">
                  <p:embed/>
                </p:oleObj>
              </mc:Choice>
              <mc:Fallback>
                <p:oleObj name="Equation" r:id="rId6" imgW="4724280" imgH="142236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40D1A749-3158-48CC-AC76-0DBA5C355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67" y="3921216"/>
                        <a:ext cx="47244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D51FD389-0A63-47C7-9FE0-81FDC076D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29" y="5519059"/>
          <a:ext cx="5080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8" imgW="5079960" imgH="317160" progId="Equation.3">
                  <p:embed/>
                </p:oleObj>
              </mc:Choice>
              <mc:Fallback>
                <p:oleObj name="Equation" r:id="rId8" imgW="5079960" imgH="317160" progId="Equation.3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D51FD389-0A63-47C7-9FE0-81FDC076D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29" y="5519059"/>
                        <a:ext cx="5080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2D99451A-C1E8-4F1D-9310-2FD734779452}"/>
              </a:ext>
            </a:extLst>
          </p:cNvPr>
          <p:cNvSpPr txBox="1"/>
          <p:nvPr/>
        </p:nvSpPr>
        <p:spPr>
          <a:xfrm>
            <a:off x="1293673" y="2905763"/>
            <a:ext cx="175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5616432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9DDD0B-3619-43BD-BCD2-E137C82270B7}"/>
              </a:ext>
            </a:extLst>
          </p:cNvPr>
          <p:cNvSpPr txBox="1"/>
          <p:nvPr/>
        </p:nvSpPr>
        <p:spPr>
          <a:xfrm>
            <a:off x="7446003" y="121523"/>
            <a:ext cx="31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Admittance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7B7381-5017-436A-A04C-FBCD1EB0867C}"/>
              </a:ext>
            </a:extLst>
          </p:cNvPr>
          <p:cNvGrpSpPr/>
          <p:nvPr/>
        </p:nvGrpSpPr>
        <p:grpSpPr>
          <a:xfrm>
            <a:off x="6957582" y="643034"/>
            <a:ext cx="3704875" cy="2435887"/>
            <a:chOff x="4460576" y="1206055"/>
            <a:chExt cx="3704875" cy="243588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20B498-B535-4709-A95E-6078F54E195B}"/>
                </a:ext>
              </a:extLst>
            </p:cNvPr>
            <p:cNvCxnSpPr/>
            <p:nvPr/>
          </p:nvCxnSpPr>
          <p:spPr>
            <a:xfrm>
              <a:off x="4556537" y="1913620"/>
              <a:ext cx="338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66FC516-535C-427E-8130-5532F9966539}"/>
                </a:ext>
              </a:extLst>
            </p:cNvPr>
            <p:cNvCxnSpPr/>
            <p:nvPr/>
          </p:nvCxnSpPr>
          <p:spPr>
            <a:xfrm>
              <a:off x="5179198" y="1920876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959D78-6ED9-4AB5-A178-0B0DFFA38135}"/>
                </a:ext>
              </a:extLst>
            </p:cNvPr>
            <p:cNvSpPr txBox="1"/>
            <p:nvPr/>
          </p:nvSpPr>
          <p:spPr>
            <a:xfrm>
              <a:off x="5701216" y="1567205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AA8C6D-FB3A-49CB-AC5F-04A80D86402B}"/>
                </a:ext>
              </a:extLst>
            </p:cNvPr>
            <p:cNvSpPr txBox="1"/>
            <p:nvPr/>
          </p:nvSpPr>
          <p:spPr>
            <a:xfrm>
              <a:off x="7643639" y="1933538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D6D978E-64F8-43A5-A290-636FE98E4878}"/>
                </a:ext>
              </a:extLst>
            </p:cNvPr>
            <p:cNvCxnSpPr/>
            <p:nvPr/>
          </p:nvCxnSpPr>
          <p:spPr>
            <a:xfrm flipV="1">
              <a:off x="7354157" y="1903177"/>
              <a:ext cx="0" cy="109728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077027E-BFF5-4185-A76A-B816D5EE55AE}"/>
                </a:ext>
              </a:extLst>
            </p:cNvPr>
            <p:cNvCxnSpPr>
              <a:cxnSpLocks/>
            </p:cNvCxnSpPr>
            <p:nvPr/>
          </p:nvCxnSpPr>
          <p:spPr>
            <a:xfrm rot="1560000">
              <a:off x="5042022" y="2464312"/>
              <a:ext cx="246888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D3A405F-D0E9-44FD-B470-BF1C78E70042}"/>
                </a:ext>
              </a:extLst>
            </p:cNvPr>
            <p:cNvCxnSpPr/>
            <p:nvPr/>
          </p:nvCxnSpPr>
          <p:spPr>
            <a:xfrm flipV="1">
              <a:off x="5179198" y="1316935"/>
              <a:ext cx="0" cy="2103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367A377-1DA9-4077-B66A-53E7DF637AB8}"/>
                </a:ext>
              </a:extLst>
            </p:cNvPr>
            <p:cNvCxnSpPr/>
            <p:nvPr/>
          </p:nvCxnSpPr>
          <p:spPr>
            <a:xfrm>
              <a:off x="5188625" y="3000020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8D3E252-86C8-4547-9D3D-8DABE488B1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88335" y="1918722"/>
              <a:ext cx="0" cy="109728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19F473-C9E2-4BA6-9BD3-BE687428807B}"/>
                </a:ext>
              </a:extLst>
            </p:cNvPr>
            <p:cNvSpPr txBox="1"/>
            <p:nvPr/>
          </p:nvSpPr>
          <p:spPr>
            <a:xfrm>
              <a:off x="4460576" y="2320067"/>
              <a:ext cx="70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CEFC8E-1034-48CC-AC9F-622B685AD2A0}"/>
                </a:ext>
              </a:extLst>
            </p:cNvPr>
            <p:cNvSpPr txBox="1"/>
            <p:nvPr/>
          </p:nvSpPr>
          <p:spPr>
            <a:xfrm rot="1560000">
              <a:off x="5309569" y="2337782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0.224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D09A6A-6C3B-46E0-9974-78676BBF687A}"/>
                </a:ext>
              </a:extLst>
            </p:cNvPr>
            <p:cNvSpPr txBox="1"/>
            <p:nvPr/>
          </p:nvSpPr>
          <p:spPr>
            <a:xfrm>
              <a:off x="5800424" y="1959453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26.57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6A5B9F82-3D19-47FF-B205-CE51B28508D6}"/>
                </a:ext>
              </a:extLst>
            </p:cNvPr>
            <p:cNvSpPr/>
            <p:nvPr/>
          </p:nvSpPr>
          <p:spPr>
            <a:xfrm rot="6000000">
              <a:off x="6238172" y="2141154"/>
              <a:ext cx="64008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EDB7A7-C60D-411F-A222-F9749D188CEC}"/>
                </a:ext>
              </a:extLst>
            </p:cNvPr>
            <p:cNvSpPr txBox="1"/>
            <p:nvPr/>
          </p:nvSpPr>
          <p:spPr>
            <a:xfrm>
              <a:off x="4813428" y="1206055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032A71-AC18-483E-8555-8F3D49745F9D}"/>
                </a:ext>
              </a:extLst>
            </p:cNvPr>
            <p:cNvSpPr txBox="1"/>
            <p:nvPr/>
          </p:nvSpPr>
          <p:spPr>
            <a:xfrm>
              <a:off x="4628397" y="2811257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4D99B8-CCD7-4BE2-9F00-E0EFBEAA38FC}"/>
                </a:ext>
              </a:extLst>
            </p:cNvPr>
            <p:cNvSpPr txBox="1"/>
            <p:nvPr/>
          </p:nvSpPr>
          <p:spPr>
            <a:xfrm>
              <a:off x="7000604" y="1543361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37036A-7295-49BA-BA58-842AE8CF1F6D}"/>
                </a:ext>
              </a:extLst>
            </p:cNvPr>
            <p:cNvSpPr txBox="1"/>
            <p:nvPr/>
          </p:nvSpPr>
          <p:spPr>
            <a:xfrm>
              <a:off x="7180303" y="289890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F20534-91EF-49A5-AC9C-0730C9D2AE0C}"/>
                </a:ext>
              </a:extLst>
            </p:cNvPr>
            <p:cNvSpPr txBox="1"/>
            <p:nvPr/>
          </p:nvSpPr>
          <p:spPr>
            <a:xfrm>
              <a:off x="5202849" y="3241832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Admittance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EA9F6E7-1671-4DE1-81A3-5DC7A6560361}"/>
              </a:ext>
            </a:extLst>
          </p:cNvPr>
          <p:cNvSpPr txBox="1"/>
          <p:nvPr/>
        </p:nvSpPr>
        <p:spPr>
          <a:xfrm>
            <a:off x="5861626" y="3098190"/>
            <a:ext cx="198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Impedance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3B2FAAA8-D048-4287-8DB3-E3FF942B5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1223" y="3729570"/>
          <a:ext cx="5981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10" imgW="5981400" imgH="672840" progId="Equation.3">
                  <p:embed/>
                </p:oleObj>
              </mc:Choice>
              <mc:Fallback>
                <p:oleObj name="Equation" r:id="rId10" imgW="5981400" imgH="672840" progId="Equation.3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3B2FAAA8-D048-4287-8DB3-E3FF942B5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223" y="3729570"/>
                        <a:ext cx="59817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13C3F9F-4931-449D-9104-F5E4C485C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867" y="5635935"/>
          <a:ext cx="59055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12" imgW="5905440" imgH="672840" progId="Equation.3">
                  <p:embed/>
                </p:oleObj>
              </mc:Choice>
              <mc:Fallback>
                <p:oleObj name="Equation" r:id="rId12" imgW="5905440" imgH="672840" progId="Equation.3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3C3F9F-4931-449D-9104-F5E4C485C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867" y="5635935"/>
                        <a:ext cx="59055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39C907CF-9691-4BAB-98E7-99186F77D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4719" y="4549554"/>
          <a:ext cx="58293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14" imgW="5829120" imgH="977760" progId="Equation.3">
                  <p:embed/>
                </p:oleObj>
              </mc:Choice>
              <mc:Fallback>
                <p:oleObj name="Equation" r:id="rId14" imgW="5829120" imgH="977760" progId="Equation.3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39C907CF-9691-4BAB-98E7-99186F77D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719" y="4549554"/>
                        <a:ext cx="58293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7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881408" y="188188"/>
            <a:ext cx="2865705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95DBF1-4DFD-4504-89A1-DA0EC0626D4C}"/>
              </a:ext>
            </a:extLst>
          </p:cNvPr>
          <p:cNvGrpSpPr/>
          <p:nvPr/>
        </p:nvGrpSpPr>
        <p:grpSpPr>
          <a:xfrm>
            <a:off x="283129" y="868430"/>
            <a:ext cx="4664332" cy="1924319"/>
            <a:chOff x="460552" y="868430"/>
            <a:chExt cx="4664332" cy="19243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C0D6E6-8037-46BA-AA77-75A7002D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67" y="868430"/>
              <a:ext cx="3791479" cy="192431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B2CBA-45DB-48C0-ACBC-C5FC552DD3F2}"/>
                </a:ext>
              </a:extLst>
            </p:cNvPr>
            <p:cNvSpPr txBox="1"/>
            <p:nvPr/>
          </p:nvSpPr>
          <p:spPr>
            <a:xfrm>
              <a:off x="2450423" y="155050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73FA2A-1230-4EDC-AF3D-E3550E70F0C6}"/>
                </a:ext>
              </a:extLst>
            </p:cNvPr>
            <p:cNvSpPr txBox="1"/>
            <p:nvPr/>
          </p:nvSpPr>
          <p:spPr>
            <a:xfrm>
              <a:off x="3822735" y="1524000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CF70D6-05AB-4CB0-AAF2-80764280D842}"/>
                </a:ext>
              </a:extLst>
            </p:cNvPr>
            <p:cNvSpPr txBox="1"/>
            <p:nvPr/>
          </p:nvSpPr>
          <p:spPr>
            <a:xfrm>
              <a:off x="2962463" y="1524000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126A-F148-4F29-9AE0-BE2DF57037D8}"/>
                </a:ext>
              </a:extLst>
            </p:cNvPr>
            <p:cNvSpPr txBox="1"/>
            <p:nvPr/>
          </p:nvSpPr>
          <p:spPr>
            <a:xfrm>
              <a:off x="4422448" y="1550165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918ACB-68A3-4B9D-AA6D-48708F527968}"/>
                </a:ext>
              </a:extLst>
            </p:cNvPr>
            <p:cNvCxnSpPr/>
            <p:nvPr/>
          </p:nvCxnSpPr>
          <p:spPr>
            <a:xfrm>
              <a:off x="4247103" y="10372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F2AD0E-B93A-42B6-80AB-4D5B99B41C5F}"/>
                </a:ext>
              </a:extLst>
            </p:cNvPr>
            <p:cNvCxnSpPr/>
            <p:nvPr/>
          </p:nvCxnSpPr>
          <p:spPr>
            <a:xfrm>
              <a:off x="2992734" y="1048964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C773DD8-5F52-4B5F-8037-392D0FA7ECB0}"/>
                </a:ext>
              </a:extLst>
            </p:cNvPr>
            <p:cNvCxnSpPr/>
            <p:nvPr/>
          </p:nvCxnSpPr>
          <p:spPr>
            <a:xfrm>
              <a:off x="1308295" y="1063032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1AF2D-63B0-4DF2-9187-47AA1B2ADD36}"/>
                </a:ext>
              </a:extLst>
            </p:cNvPr>
            <p:cNvSpPr txBox="1"/>
            <p:nvPr/>
          </p:nvSpPr>
          <p:spPr>
            <a:xfrm>
              <a:off x="1132926" y="1150055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E5BE7E-E495-4DC9-981D-13A7EF77474B}"/>
                </a:ext>
              </a:extLst>
            </p:cNvPr>
            <p:cNvSpPr txBox="1"/>
            <p:nvPr/>
          </p:nvSpPr>
          <p:spPr>
            <a:xfrm>
              <a:off x="1084514" y="188686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D9261F-8798-4F74-82CC-06CE799B2FEB}"/>
                </a:ext>
              </a:extLst>
            </p:cNvPr>
            <p:cNvSpPr txBox="1"/>
            <p:nvPr/>
          </p:nvSpPr>
          <p:spPr>
            <a:xfrm>
              <a:off x="460552" y="154862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928BB4-D2FD-49F0-AA8A-20A529D28E77}"/>
                </a:ext>
              </a:extLst>
            </p:cNvPr>
            <p:cNvSpPr txBox="1"/>
            <p:nvPr/>
          </p:nvSpPr>
          <p:spPr>
            <a:xfrm>
              <a:off x="1338534" y="1602999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FA0D8D-B833-4CD4-AF51-95DE1FED97DD}"/>
                </a:ext>
              </a:extLst>
            </p:cNvPr>
            <p:cNvSpPr txBox="1"/>
            <p:nvPr/>
          </p:nvSpPr>
          <p:spPr>
            <a:xfrm>
              <a:off x="3888531" y="999523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C3F5DA-F967-48FE-B599-FB33A4440B93}"/>
                </a:ext>
              </a:extLst>
            </p:cNvPr>
            <p:cNvSpPr txBox="1"/>
            <p:nvPr/>
          </p:nvSpPr>
          <p:spPr>
            <a:xfrm>
              <a:off x="2989082" y="1027660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883C3-92EC-4E12-B70D-C685EAE47BD7}"/>
                </a:ext>
              </a:extLst>
            </p:cNvPr>
            <p:cNvSpPr txBox="1"/>
            <p:nvPr/>
          </p:nvSpPr>
          <p:spPr>
            <a:xfrm>
              <a:off x="1414786" y="1022152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5311629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9DDD0B-3619-43BD-BCD2-E137C82270B7}"/>
              </a:ext>
            </a:extLst>
          </p:cNvPr>
          <p:cNvSpPr txBox="1"/>
          <p:nvPr/>
        </p:nvSpPr>
        <p:spPr>
          <a:xfrm>
            <a:off x="5720003" y="1293167"/>
            <a:ext cx="313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Phasor Diagram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6EFB78-5743-425F-BF92-5C4513934949}"/>
              </a:ext>
            </a:extLst>
          </p:cNvPr>
          <p:cNvSpPr txBox="1"/>
          <p:nvPr/>
        </p:nvSpPr>
        <p:spPr>
          <a:xfrm>
            <a:off x="60837" y="2898612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Current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676364A4-ECBB-47E3-A3A7-2183B96B2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892" y="3487387"/>
          <a:ext cx="42418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4" imgW="4241520" imgH="2539800" progId="Equation.3">
                  <p:embed/>
                </p:oleObj>
              </mc:Choice>
              <mc:Fallback>
                <p:oleObj name="Equation" r:id="rId4" imgW="4241520" imgH="253980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676364A4-ECBB-47E3-A3A7-2183B96B2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92" y="3487387"/>
                        <a:ext cx="42418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6122349-BE8A-4B28-AB8F-D676AC110EA5}"/>
              </a:ext>
            </a:extLst>
          </p:cNvPr>
          <p:cNvGrpSpPr/>
          <p:nvPr/>
        </p:nvGrpSpPr>
        <p:grpSpPr>
          <a:xfrm>
            <a:off x="5698407" y="2043891"/>
            <a:ext cx="5325241" cy="2435887"/>
            <a:chOff x="5399218" y="858720"/>
            <a:chExt cx="5325241" cy="243588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20B498-B535-4709-A95E-6078F54E195B}"/>
                </a:ext>
              </a:extLst>
            </p:cNvPr>
            <p:cNvCxnSpPr/>
            <p:nvPr/>
          </p:nvCxnSpPr>
          <p:spPr>
            <a:xfrm>
              <a:off x="5495179" y="1566285"/>
              <a:ext cx="5120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66FC516-535C-427E-8130-5532F9966539}"/>
                </a:ext>
              </a:extLst>
            </p:cNvPr>
            <p:cNvCxnSpPr/>
            <p:nvPr/>
          </p:nvCxnSpPr>
          <p:spPr>
            <a:xfrm>
              <a:off x="6117840" y="1573541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959D78-6ED9-4AB5-A178-0B0DFFA38135}"/>
                </a:ext>
              </a:extLst>
            </p:cNvPr>
            <p:cNvSpPr txBox="1"/>
            <p:nvPr/>
          </p:nvSpPr>
          <p:spPr>
            <a:xfrm>
              <a:off x="6639858" y="1219870"/>
              <a:ext cx="82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AA8C6D-FB3A-49CB-AC5F-04A80D86402B}"/>
                </a:ext>
              </a:extLst>
            </p:cNvPr>
            <p:cNvSpPr txBox="1"/>
            <p:nvPr/>
          </p:nvSpPr>
          <p:spPr>
            <a:xfrm>
              <a:off x="10202647" y="1555842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7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D6D978E-64F8-43A5-A290-636FE98E4878}"/>
                </a:ext>
              </a:extLst>
            </p:cNvPr>
            <p:cNvCxnSpPr/>
            <p:nvPr/>
          </p:nvCxnSpPr>
          <p:spPr>
            <a:xfrm flipV="1">
              <a:off x="8292799" y="1555842"/>
              <a:ext cx="0" cy="109728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077027E-BFF5-4185-A76A-B816D5EE55AE}"/>
                </a:ext>
              </a:extLst>
            </p:cNvPr>
            <p:cNvCxnSpPr>
              <a:cxnSpLocks/>
            </p:cNvCxnSpPr>
            <p:nvPr/>
          </p:nvCxnSpPr>
          <p:spPr>
            <a:xfrm rot="1560000">
              <a:off x="5980664" y="2116977"/>
              <a:ext cx="246888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D3A405F-D0E9-44FD-B470-BF1C78E70042}"/>
                </a:ext>
              </a:extLst>
            </p:cNvPr>
            <p:cNvCxnSpPr/>
            <p:nvPr/>
          </p:nvCxnSpPr>
          <p:spPr>
            <a:xfrm flipV="1">
              <a:off x="6117840" y="969600"/>
              <a:ext cx="0" cy="2103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367A377-1DA9-4077-B66A-53E7DF637AB8}"/>
                </a:ext>
              </a:extLst>
            </p:cNvPr>
            <p:cNvCxnSpPr/>
            <p:nvPr/>
          </p:nvCxnSpPr>
          <p:spPr>
            <a:xfrm>
              <a:off x="6127267" y="2652685"/>
              <a:ext cx="219456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8D3E252-86C8-4547-9D3D-8DABE488B1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26977" y="1571387"/>
              <a:ext cx="0" cy="1097280"/>
            </a:xfrm>
            <a:prstGeom prst="straightConnector1">
              <a:avLst/>
            </a:prstGeom>
            <a:ln w="25400">
              <a:solidFill>
                <a:srgbClr val="0000CC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19F473-C9E2-4BA6-9BD3-BE687428807B}"/>
                </a:ext>
              </a:extLst>
            </p:cNvPr>
            <p:cNvSpPr txBox="1"/>
            <p:nvPr/>
          </p:nvSpPr>
          <p:spPr>
            <a:xfrm>
              <a:off x="5399218" y="1972732"/>
              <a:ext cx="70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CEFC8E-1034-48CC-AC9F-622B685AD2A0}"/>
                </a:ext>
              </a:extLst>
            </p:cNvPr>
            <p:cNvSpPr txBox="1"/>
            <p:nvPr/>
          </p:nvSpPr>
          <p:spPr>
            <a:xfrm rot="1560000">
              <a:off x="6248211" y="1990447"/>
              <a:ext cx="140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0.224 S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D09A6A-6C3B-46E0-9974-78676BBF687A}"/>
                </a:ext>
              </a:extLst>
            </p:cNvPr>
            <p:cNvSpPr txBox="1"/>
            <p:nvPr/>
          </p:nvSpPr>
          <p:spPr>
            <a:xfrm>
              <a:off x="6739066" y="1612118"/>
              <a:ext cx="77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26.57</a:t>
              </a:r>
              <a:r>
                <a:rPr lang="en-US" baseline="30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6A5B9F82-3D19-47FF-B205-CE51B28508D6}"/>
                </a:ext>
              </a:extLst>
            </p:cNvPr>
            <p:cNvSpPr/>
            <p:nvPr/>
          </p:nvSpPr>
          <p:spPr>
            <a:xfrm rot="6000000">
              <a:off x="7176814" y="1793819"/>
              <a:ext cx="640080" cy="182880"/>
            </a:xfrm>
            <a:custGeom>
              <a:avLst/>
              <a:gdLst>
                <a:gd name="connsiteX0" fmla="*/ 0 w 2028825"/>
                <a:gd name="connsiteY0" fmla="*/ 1000125 h 1000125"/>
                <a:gd name="connsiteX1" fmla="*/ 1009650 w 2028825"/>
                <a:gd name="connsiteY1" fmla="*/ 0 h 1000125"/>
                <a:gd name="connsiteX2" fmla="*/ 2028825 w 2028825"/>
                <a:gd name="connsiteY2" fmla="*/ 1000125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8825" h="1000125">
                  <a:moveTo>
                    <a:pt x="0" y="1000125"/>
                  </a:moveTo>
                  <a:cubicBezTo>
                    <a:pt x="335756" y="500062"/>
                    <a:pt x="671513" y="0"/>
                    <a:pt x="1009650" y="0"/>
                  </a:cubicBezTo>
                  <a:cubicBezTo>
                    <a:pt x="1347787" y="0"/>
                    <a:pt x="1688306" y="500062"/>
                    <a:pt x="2028825" y="1000125"/>
                  </a:cubicBezTo>
                </a:path>
              </a:pathLst>
            </a:custGeom>
            <a:ln w="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EDB7A7-C60D-411F-A222-F9749D188CEC}"/>
                </a:ext>
              </a:extLst>
            </p:cNvPr>
            <p:cNvSpPr txBox="1"/>
            <p:nvPr/>
          </p:nvSpPr>
          <p:spPr>
            <a:xfrm>
              <a:off x="5752070" y="858720"/>
              <a:ext cx="52181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7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032A71-AC18-483E-8555-8F3D49745F9D}"/>
                </a:ext>
              </a:extLst>
            </p:cNvPr>
            <p:cNvSpPr txBox="1"/>
            <p:nvPr/>
          </p:nvSpPr>
          <p:spPr>
            <a:xfrm>
              <a:off x="5567039" y="2463922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4D99B8-CCD7-4BE2-9F00-E0EFBEAA38FC}"/>
                </a:ext>
              </a:extLst>
            </p:cNvPr>
            <p:cNvSpPr txBox="1"/>
            <p:nvPr/>
          </p:nvSpPr>
          <p:spPr>
            <a:xfrm>
              <a:off x="7939246" y="1196026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37036A-7295-49BA-BA58-842AE8CF1F6D}"/>
                </a:ext>
              </a:extLst>
            </p:cNvPr>
            <p:cNvSpPr txBox="1"/>
            <p:nvPr/>
          </p:nvSpPr>
          <p:spPr>
            <a:xfrm>
              <a:off x="8078001" y="2551571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F20534-91EF-49A5-AC9C-0730C9D2AE0C}"/>
                </a:ext>
              </a:extLst>
            </p:cNvPr>
            <p:cNvSpPr txBox="1"/>
            <p:nvPr/>
          </p:nvSpPr>
          <p:spPr>
            <a:xfrm>
              <a:off x="6141491" y="2894497"/>
              <a:ext cx="280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</a:rPr>
                <a:t>Fig. </a:t>
              </a:r>
              <a:r>
                <a:rPr lang="en-US" sz="2000" dirty="0"/>
                <a:t>Phasor diagram</a:t>
              </a:r>
              <a:endParaRPr lang="en-US" sz="2000" dirty="0">
                <a:solidFill>
                  <a:srgbClr val="242021"/>
                </a:solidFill>
                <a:latin typeface="Times-Roman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42F67E-4318-40F2-A956-CCDFCBB7E0B7}"/>
                </a:ext>
              </a:extLst>
            </p:cNvPr>
            <p:cNvCxnSpPr/>
            <p:nvPr/>
          </p:nvCxnSpPr>
          <p:spPr>
            <a:xfrm>
              <a:off x="7459868" y="1565358"/>
              <a:ext cx="2194560" cy="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F9388A-47C9-4048-BB81-F13F2AA3A412}"/>
                </a:ext>
              </a:extLst>
            </p:cNvPr>
            <p:cNvSpPr txBox="1"/>
            <p:nvPr/>
          </p:nvSpPr>
          <p:spPr>
            <a:xfrm>
              <a:off x="9277532" y="1150055"/>
              <a:ext cx="6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CAF3786-BBFD-426F-84DB-293C416241BD}"/>
              </a:ext>
            </a:extLst>
          </p:cNvPr>
          <p:cNvSpPr txBox="1"/>
          <p:nvPr/>
        </p:nvSpPr>
        <p:spPr>
          <a:xfrm>
            <a:off x="7459868" y="5434086"/>
            <a:ext cx="4575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Solution of Fig.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15.68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], Problems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28</a:t>
            </a:r>
            <a:r>
              <a:rPr lang="en-US" sz="2400" b="1" i="0" dirty="0">
                <a:solidFill>
                  <a:srgbClr val="FF0066"/>
                </a:solidFill>
                <a:effectLst/>
              </a:rPr>
              <a:t> and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30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0A40EE-1FE1-4D78-9745-EA689DE3B829}"/>
              </a:ext>
            </a:extLst>
          </p:cNvPr>
          <p:cNvSpPr txBox="1"/>
          <p:nvPr/>
        </p:nvSpPr>
        <p:spPr>
          <a:xfrm>
            <a:off x="5897464" y="319574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KCL:</a:t>
            </a: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F27794F-AA96-42D8-89A5-CFF0B66EF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748" y="804688"/>
          <a:ext cx="57023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6" imgW="5702040" imgH="317160" progId="Equation.3">
                  <p:embed/>
                </p:oleObj>
              </mc:Choice>
              <mc:Fallback>
                <p:oleObj name="Equation" r:id="rId6" imgW="5702040" imgH="31716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F27794F-AA96-42D8-89A5-CFF0B66EF8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748" y="804688"/>
                        <a:ext cx="57023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5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2" grpId="0"/>
      <p:bldP spid="91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CAC47E-A994-4DB4-A097-B9615BFB0F8A}"/>
              </a:ext>
            </a:extLst>
          </p:cNvPr>
          <p:cNvSpPr/>
          <p:nvPr/>
        </p:nvSpPr>
        <p:spPr>
          <a:xfrm>
            <a:off x="881408" y="188188"/>
            <a:ext cx="2865705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1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95DBF1-4DFD-4504-89A1-DA0EC0626D4C}"/>
              </a:ext>
            </a:extLst>
          </p:cNvPr>
          <p:cNvGrpSpPr/>
          <p:nvPr/>
        </p:nvGrpSpPr>
        <p:grpSpPr>
          <a:xfrm>
            <a:off x="283129" y="868430"/>
            <a:ext cx="4664332" cy="1924319"/>
            <a:chOff x="460552" y="868430"/>
            <a:chExt cx="4664332" cy="19243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C0D6E6-8037-46BA-AA77-75A7002D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67" y="868430"/>
              <a:ext cx="3791479" cy="192431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B2CBA-45DB-48C0-ACBC-C5FC552DD3F2}"/>
                </a:ext>
              </a:extLst>
            </p:cNvPr>
            <p:cNvSpPr txBox="1"/>
            <p:nvPr/>
          </p:nvSpPr>
          <p:spPr>
            <a:xfrm>
              <a:off x="2450423" y="155050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</a:t>
              </a:r>
              <a:endParaRPr lang="en-US" i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73FA2A-1230-4EDC-AF3D-E3550E70F0C6}"/>
                </a:ext>
              </a:extLst>
            </p:cNvPr>
            <p:cNvSpPr txBox="1"/>
            <p:nvPr/>
          </p:nvSpPr>
          <p:spPr>
            <a:xfrm>
              <a:off x="3822735" y="1524000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i="1" baseline="-25000" dirty="0"/>
                <a:t>L</a:t>
              </a:r>
              <a:endParaRPr lang="en-US" i="1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CF70D6-05AB-4CB0-AAF2-80764280D842}"/>
                </a:ext>
              </a:extLst>
            </p:cNvPr>
            <p:cNvSpPr txBox="1"/>
            <p:nvPr/>
          </p:nvSpPr>
          <p:spPr>
            <a:xfrm>
              <a:off x="2962463" y="1524000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126A-F148-4F29-9AE0-BE2DF57037D8}"/>
                </a:ext>
              </a:extLst>
            </p:cNvPr>
            <p:cNvSpPr txBox="1"/>
            <p:nvPr/>
          </p:nvSpPr>
          <p:spPr>
            <a:xfrm>
              <a:off x="4422448" y="1550165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 </a:t>
              </a:r>
              <a:r>
                <a:rPr lang="en-US" sz="2000" dirty="0">
                  <a:sym typeface="Symbol" panose="05050102010706020507" pitchFamily="18" charset="2"/>
                </a:rPr>
                <a:t></a:t>
              </a:r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918ACB-68A3-4B9D-AA6D-48708F527968}"/>
                </a:ext>
              </a:extLst>
            </p:cNvPr>
            <p:cNvCxnSpPr/>
            <p:nvPr/>
          </p:nvCxnSpPr>
          <p:spPr>
            <a:xfrm>
              <a:off x="4247103" y="1037243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F2AD0E-B93A-42B6-80AB-4D5B99B41C5F}"/>
                </a:ext>
              </a:extLst>
            </p:cNvPr>
            <p:cNvCxnSpPr/>
            <p:nvPr/>
          </p:nvCxnSpPr>
          <p:spPr>
            <a:xfrm>
              <a:off x="2992734" y="1048964"/>
              <a:ext cx="0" cy="39052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C773DD8-5F52-4B5F-8037-392D0FA7ECB0}"/>
                </a:ext>
              </a:extLst>
            </p:cNvPr>
            <p:cNvCxnSpPr/>
            <p:nvPr/>
          </p:nvCxnSpPr>
          <p:spPr>
            <a:xfrm>
              <a:off x="1308295" y="1063032"/>
              <a:ext cx="492369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1AF2D-63B0-4DF2-9187-47AA1B2ADD36}"/>
                </a:ext>
              </a:extLst>
            </p:cNvPr>
            <p:cNvSpPr txBox="1"/>
            <p:nvPr/>
          </p:nvSpPr>
          <p:spPr>
            <a:xfrm>
              <a:off x="1132926" y="1150055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</a:rPr>
                <a:t>+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E5BE7E-E495-4DC9-981D-13A7EF77474B}"/>
                </a:ext>
              </a:extLst>
            </p:cNvPr>
            <p:cNvSpPr txBox="1"/>
            <p:nvPr/>
          </p:nvSpPr>
          <p:spPr>
            <a:xfrm>
              <a:off x="1084514" y="188686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sym typeface="Symbol" panose="05050102010706020507" pitchFamily="18" charset="2"/>
                </a:rPr>
                <a:t>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D9261F-8798-4F74-82CC-06CE799B2FEB}"/>
                </a:ext>
              </a:extLst>
            </p:cNvPr>
            <p:cNvSpPr txBox="1"/>
            <p:nvPr/>
          </p:nvSpPr>
          <p:spPr>
            <a:xfrm>
              <a:off x="460552" y="154862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endParaRPr lang="en-US" baseline="30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928BB4-D2FD-49F0-AA8A-20A529D28E77}"/>
                </a:ext>
              </a:extLst>
            </p:cNvPr>
            <p:cNvSpPr txBox="1"/>
            <p:nvPr/>
          </p:nvSpPr>
          <p:spPr>
            <a:xfrm>
              <a:off x="1338534" y="1602999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50V</a:t>
              </a:r>
              <a:r>
                <a:rPr lang="en-US" sz="2000" dirty="0">
                  <a:sym typeface="Symbol" panose="05050102010706020507" pitchFamily="18" charset="2"/>
                </a:rPr>
                <a:t>0</a:t>
              </a:r>
              <a:r>
                <a:rPr lang="en-US" sz="2000" baseline="30000" dirty="0">
                  <a:sym typeface="Symbol" panose="05050102010706020507" pitchFamily="18" charset="2"/>
                </a:rPr>
                <a:t>o</a:t>
              </a:r>
              <a:endParaRPr lang="en-US" baseline="30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FA0D8D-B833-4CD4-AF51-95DE1FED97DD}"/>
                </a:ext>
              </a:extLst>
            </p:cNvPr>
            <p:cNvSpPr txBox="1"/>
            <p:nvPr/>
          </p:nvSpPr>
          <p:spPr>
            <a:xfrm>
              <a:off x="3888531" y="999523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L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C3F5DA-F967-48FE-B599-FB33A4440B93}"/>
                </a:ext>
              </a:extLst>
            </p:cNvPr>
            <p:cNvSpPr txBox="1"/>
            <p:nvPr/>
          </p:nvSpPr>
          <p:spPr>
            <a:xfrm>
              <a:off x="2989082" y="1027660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r>
                <a:rPr lang="en-US" sz="2000" i="1" baseline="-25000" dirty="0">
                  <a:solidFill>
                    <a:srgbClr val="0000CC"/>
                  </a:solidFill>
                </a:rPr>
                <a:t>R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883C3-92EC-4E12-B70D-C685EAE47BD7}"/>
                </a:ext>
              </a:extLst>
            </p:cNvPr>
            <p:cNvSpPr txBox="1"/>
            <p:nvPr/>
          </p:nvSpPr>
          <p:spPr>
            <a:xfrm>
              <a:off x="1414786" y="1022152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0000CC"/>
                  </a:solidFill>
                </a:rPr>
                <a:t>I</a:t>
              </a:r>
              <a:endParaRPr lang="en-US" i="1" baseline="-25000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11790-11A7-4A7A-8C4A-8ACCA5E34895}"/>
              </a:ext>
            </a:extLst>
          </p:cNvPr>
          <p:cNvCxnSpPr/>
          <p:nvPr/>
        </p:nvCxnSpPr>
        <p:spPr>
          <a:xfrm>
            <a:off x="5793852" y="-209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4">
            <a:extLst>
              <a:ext uri="{FF2B5EF4-FFF2-40B4-BE49-F238E27FC236}">
                <a16:creationId xmlns:a16="http://schemas.microsoft.com/office/drawing/2014/main" id="{6D8826B6-3AE3-4009-84FF-6654C6F7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06" y="3207056"/>
            <a:ext cx="5551544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(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G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Y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cos(26.57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0.894 lagging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rf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B</a:t>
            </a:r>
            <a:r>
              <a:rPr lang="en-US" sz="2000" i="1" baseline="-25000" dirty="0">
                <a:solidFill>
                  <a:srgbClr val="242021"/>
                </a:solidFill>
              </a:rPr>
              <a:t>L 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Y</a:t>
            </a:r>
            <a:r>
              <a:rPr lang="en-US" sz="2000" i="1" baseline="-25000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solidFill>
                  <a:srgbClr val="242021"/>
                </a:solidFill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sin(26.57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0.447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2864FD-C736-4331-979D-14DCBFAFB8DD}"/>
              </a:ext>
            </a:extLst>
          </p:cNvPr>
          <p:cNvSpPr txBox="1"/>
          <p:nvPr/>
        </p:nvSpPr>
        <p:spPr>
          <a:xfrm>
            <a:off x="482688" y="2889219"/>
            <a:ext cx="39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and Reactive Factor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97AD6F-2DE8-4C05-A384-8CC162A57CEE}"/>
              </a:ext>
            </a:extLst>
          </p:cNvPr>
          <p:cNvSpPr txBox="1"/>
          <p:nvPr/>
        </p:nvSpPr>
        <p:spPr>
          <a:xfrm>
            <a:off x="429463" y="4037630"/>
            <a:ext cx="395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[Total watts]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C523C2CB-77F4-4B11-8C66-EBB2FA14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62" y="4405309"/>
            <a:ext cx="5302599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cos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5011.18cos(26.57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)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500.19 W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latin typeface="+mj-lt"/>
              </a:rPr>
              <a:t>2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/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R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)=</a:t>
            </a:r>
            <a:r>
              <a:rPr lang="en-US" sz="2000" dirty="0">
                <a:solidFill>
                  <a:srgbClr val="242021"/>
                </a:solidFill>
              </a:rPr>
              <a:t>(50V)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/5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500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CB7594-BB45-4CB3-9658-76CD0F357BE4}"/>
              </a:ext>
            </a:extLst>
          </p:cNvPr>
          <p:cNvSpPr txBox="1"/>
          <p:nvPr/>
        </p:nvSpPr>
        <p:spPr>
          <a:xfrm>
            <a:off x="619852" y="5243556"/>
            <a:ext cx="435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Power [volt-ampere reactive]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4">
            <a:extLst>
              <a:ext uri="{FF2B5EF4-FFF2-40B4-BE49-F238E27FC236}">
                <a16:creationId xmlns:a16="http://schemas.microsoft.com/office/drawing/2014/main" id="{8FF3AA94-5DE2-4311-B586-B9BC66C4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83" y="5611235"/>
            <a:ext cx="5330877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sin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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5011.18sin(26.57</a:t>
            </a:r>
            <a:r>
              <a:rPr lang="en-US" sz="2000" baseline="30000" dirty="0">
                <a:solidFill>
                  <a:srgbClr val="242021"/>
                </a:solidFill>
                <a:sym typeface="Symbol" panose="05050102010706020507" pitchFamily="18" charset="2"/>
              </a:rPr>
              <a:t>o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)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=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250.1 Var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L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X</a:t>
            </a:r>
            <a:r>
              <a:rPr lang="en-US" sz="2000" i="1" baseline="-25000" dirty="0">
                <a:solidFill>
                  <a:srgbClr val="242021"/>
                </a:solidFill>
              </a:rPr>
              <a:t>L</a:t>
            </a:r>
            <a:r>
              <a:rPr lang="en-US" sz="2000" dirty="0">
                <a:solidFill>
                  <a:srgbClr val="242021"/>
                </a:solidFill>
              </a:rPr>
              <a:t>)=(50V)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/10</a:t>
            </a:r>
            <a:r>
              <a:rPr lang="en-US" sz="2000" dirty="0">
                <a:solidFill>
                  <a:srgbClr val="242021"/>
                </a:solidFill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250 Var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5D6744-CECA-4D53-918A-F4F0323DE0E1}"/>
              </a:ext>
            </a:extLst>
          </p:cNvPr>
          <p:cNvSpPr txBox="1"/>
          <p:nvPr/>
        </p:nvSpPr>
        <p:spPr>
          <a:xfrm>
            <a:off x="5844050" y="119208"/>
            <a:ext cx="353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Power [volt-ampere]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 Box 4">
            <a:extLst>
              <a:ext uri="{FF2B5EF4-FFF2-40B4-BE49-F238E27FC236}">
                <a16:creationId xmlns:a16="http://schemas.microsoft.com/office/drawing/2014/main" id="{05A0E487-7BAF-4B2A-A9CE-76D2297B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303" y="550760"/>
            <a:ext cx="4802133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EI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5011.18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b="1" i="0" dirty="0">
                <a:solidFill>
                  <a:srgbClr val="242021"/>
                </a:solidFill>
                <a:effectLst/>
                <a:latin typeface="+mj-lt"/>
                <a:sym typeface="Symbol" panose="05050102010706020507" pitchFamily="18" charset="2"/>
              </a:rPr>
              <a:t>= 559.5 VA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i="1" baseline="-25000" dirty="0">
                <a:solidFill>
                  <a:srgbClr val="242021"/>
                </a:solidFill>
                <a:effectLst/>
                <a:latin typeface="+mj-lt"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i="1" baseline="-25000" dirty="0">
                <a:solidFill>
                  <a:srgbClr val="242021"/>
                </a:solidFill>
              </a:rPr>
              <a:t> </a:t>
            </a:r>
            <a:r>
              <a:rPr lang="en-US" sz="2000" dirty="0">
                <a:solidFill>
                  <a:srgbClr val="242021"/>
                </a:solidFill>
              </a:rPr>
              <a:t>= (</a:t>
            </a:r>
            <a:r>
              <a:rPr lang="en-US" sz="2000" i="1" dirty="0">
                <a:solidFill>
                  <a:srgbClr val="242021"/>
                </a:solidFill>
              </a:rPr>
              <a:t>E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</a:rPr>
              <a:t>/</a:t>
            </a:r>
            <a:r>
              <a:rPr lang="en-US" sz="2000" i="1" dirty="0">
                <a:solidFill>
                  <a:srgbClr val="242021"/>
                </a:solidFill>
              </a:rPr>
              <a:t>Z</a:t>
            </a:r>
            <a:r>
              <a:rPr lang="en-US" sz="2000" dirty="0">
                <a:solidFill>
                  <a:srgbClr val="242021"/>
                </a:solidFill>
              </a:rPr>
              <a:t>)=(50V)</a:t>
            </a:r>
            <a:r>
              <a:rPr lang="en-US" sz="2000" baseline="30000" dirty="0">
                <a:solidFill>
                  <a:srgbClr val="242021"/>
                </a:solidFill>
              </a:rPr>
              <a:t>2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/4.47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b="1" dirty="0">
                <a:solidFill>
                  <a:srgbClr val="242021"/>
                </a:solidFill>
                <a:sym typeface="Symbol" panose="05050102010706020507" pitchFamily="18" charset="2"/>
              </a:rPr>
              <a:t>559.72 VA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094D5C-EFC2-436C-9299-9C1339D5D59C}"/>
              </a:ext>
            </a:extLst>
          </p:cNvPr>
          <p:cNvCxnSpPr/>
          <p:nvPr/>
        </p:nvCxnSpPr>
        <p:spPr>
          <a:xfrm>
            <a:off x="6933908" y="3156619"/>
            <a:ext cx="27432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1DB134-7004-484B-9F1B-3A6C810E0DF5}"/>
              </a:ext>
            </a:extLst>
          </p:cNvPr>
          <p:cNvCxnSpPr/>
          <p:nvPr/>
        </p:nvCxnSpPr>
        <p:spPr>
          <a:xfrm flipV="1">
            <a:off x="9649812" y="1808533"/>
            <a:ext cx="0" cy="1353312"/>
          </a:xfrm>
          <a:prstGeom prst="straightConnector1">
            <a:avLst/>
          </a:prstGeom>
          <a:ln w="25400">
            <a:solidFill>
              <a:srgbClr val="CC009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8F8F7A-4229-4E41-814D-B2668BF13AA0}"/>
              </a:ext>
            </a:extLst>
          </p:cNvPr>
          <p:cNvCxnSpPr>
            <a:cxnSpLocks/>
          </p:cNvCxnSpPr>
          <p:nvPr/>
        </p:nvCxnSpPr>
        <p:spPr>
          <a:xfrm rot="20040000">
            <a:off x="6788059" y="2491762"/>
            <a:ext cx="3017520" cy="0"/>
          </a:xfrm>
          <a:prstGeom prst="straightConnector1">
            <a:avLst/>
          </a:prstGeom>
          <a:ln w="254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4">
            <a:extLst>
              <a:ext uri="{FF2B5EF4-FFF2-40B4-BE49-F238E27FC236}">
                <a16:creationId xmlns:a16="http://schemas.microsoft.com/office/drawing/2014/main" id="{816771FD-2F5B-4E34-8756-B923E71D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333" y="3195278"/>
            <a:ext cx="1524419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 = 500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93" name="Text Box 4">
            <a:extLst>
              <a:ext uri="{FF2B5EF4-FFF2-40B4-BE49-F238E27FC236}">
                <a16:creationId xmlns:a16="http://schemas.microsoft.com/office/drawing/2014/main" id="{6680328F-F5AB-4612-8144-6F1C0AB1CF6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063145" y="2291844"/>
            <a:ext cx="1648400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Q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 = 250 Var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94" name="Text Box 4">
            <a:extLst>
              <a:ext uri="{FF2B5EF4-FFF2-40B4-BE49-F238E27FC236}">
                <a16:creationId xmlns:a16="http://schemas.microsoft.com/office/drawing/2014/main" id="{0D98CE0C-6D78-41D5-A515-695AE08B37E9}"/>
              </a:ext>
            </a:extLst>
          </p:cNvPr>
          <p:cNvSpPr txBox="1">
            <a:spLocks noChangeArrowheads="1"/>
          </p:cNvSpPr>
          <p:nvPr/>
        </p:nvSpPr>
        <p:spPr bwMode="auto">
          <a:xfrm rot="20040000">
            <a:off x="7133844" y="2091137"/>
            <a:ext cx="1967517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S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 = 559.72 VA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95" name="Freeform 39">
            <a:extLst>
              <a:ext uri="{FF2B5EF4-FFF2-40B4-BE49-F238E27FC236}">
                <a16:creationId xmlns:a16="http://schemas.microsoft.com/office/drawing/2014/main" id="{A00E3F9F-BB54-4682-AB70-C5D6BFF347EE}"/>
              </a:ext>
            </a:extLst>
          </p:cNvPr>
          <p:cNvSpPr>
            <a:spLocks noChangeAspect="1"/>
          </p:cNvSpPr>
          <p:nvPr/>
        </p:nvSpPr>
        <p:spPr>
          <a:xfrm rot="4800000">
            <a:off x="8145082" y="2712382"/>
            <a:ext cx="671252" cy="178565"/>
          </a:xfrm>
          <a:custGeom>
            <a:avLst/>
            <a:gdLst>
              <a:gd name="connsiteX0" fmla="*/ 0 w 2028825"/>
              <a:gd name="connsiteY0" fmla="*/ 1000125 h 1000125"/>
              <a:gd name="connsiteX1" fmla="*/ 1009650 w 2028825"/>
              <a:gd name="connsiteY1" fmla="*/ 0 h 1000125"/>
              <a:gd name="connsiteX2" fmla="*/ 2028825 w 2028825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8825" h="1000125">
                <a:moveTo>
                  <a:pt x="0" y="1000125"/>
                </a:moveTo>
                <a:cubicBezTo>
                  <a:pt x="335756" y="500062"/>
                  <a:pt x="671513" y="0"/>
                  <a:pt x="1009650" y="0"/>
                </a:cubicBezTo>
                <a:cubicBezTo>
                  <a:pt x="1347787" y="0"/>
                  <a:pt x="1688306" y="500062"/>
                  <a:pt x="2028825" y="1000125"/>
                </a:cubicBezTo>
              </a:path>
            </a:pathLst>
          </a:custGeom>
          <a:ln w="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 Box 4">
            <a:extLst>
              <a:ext uri="{FF2B5EF4-FFF2-40B4-BE49-F238E27FC236}">
                <a16:creationId xmlns:a16="http://schemas.microsoft.com/office/drawing/2014/main" id="{76CB5AF7-546E-49C5-ABDD-00629B37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339" y="2717851"/>
            <a:ext cx="913245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26.57</a:t>
            </a:r>
            <a:r>
              <a:rPr lang="en-US" sz="2000" b="0" baseline="30000" dirty="0">
                <a:solidFill>
                  <a:srgbClr val="242021"/>
                </a:solidFill>
                <a:effectLst/>
                <a:latin typeface="+mj-lt"/>
              </a:rPr>
              <a:t>o</a:t>
            </a:r>
            <a:endParaRPr lang="en-US" sz="2000" b="1" i="0" baseline="30000" dirty="0">
              <a:solidFill>
                <a:srgbClr val="242021"/>
              </a:solidFill>
              <a:effectLst/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C50F2E-C786-4F89-9693-C77489E223B8}"/>
              </a:ext>
            </a:extLst>
          </p:cNvPr>
          <p:cNvSpPr txBox="1"/>
          <p:nvPr/>
        </p:nvSpPr>
        <p:spPr>
          <a:xfrm>
            <a:off x="6942432" y="1372129"/>
            <a:ext cx="241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Triangle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D3C6EB-2A4F-4326-AA16-B95D729E0EF7}"/>
              </a:ext>
            </a:extLst>
          </p:cNvPr>
          <p:cNvSpPr txBox="1"/>
          <p:nvPr/>
        </p:nvSpPr>
        <p:spPr>
          <a:xfrm>
            <a:off x="5908646" y="3592464"/>
            <a:ext cx="3531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Equation</a:t>
            </a:r>
            <a:endParaRPr 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 Box 4">
            <a:extLst>
              <a:ext uri="{FF2B5EF4-FFF2-40B4-BE49-F238E27FC236}">
                <a16:creationId xmlns:a16="http://schemas.microsoft.com/office/drawing/2014/main" id="{01D5C6E9-8D50-4ABA-A27B-45D94BB70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391" y="3985346"/>
            <a:ext cx="4198504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t</a:t>
            </a:r>
            <a:r>
              <a:rPr lang="en-US" sz="2000" b="0" dirty="0">
                <a:solidFill>
                  <a:srgbClr val="242021"/>
                </a:solidFill>
                <a:effectLst/>
                <a:latin typeface="+mj-lt"/>
              </a:rPr>
              <a:t>)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</a:t>
            </a:r>
            <a:r>
              <a:rPr lang="en-US" sz="2000" dirty="0">
                <a:solidFill>
                  <a:srgbClr val="242021"/>
                </a:solidFill>
              </a:rPr>
              <a:t>500(1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  </a:t>
            </a:r>
            <a:r>
              <a:rPr lang="en-US" sz="2000" dirty="0">
                <a:solidFill>
                  <a:srgbClr val="242021"/>
                </a:solidFill>
              </a:rPr>
              <a:t>cos2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 + 250sin2</a:t>
            </a:r>
            <a:r>
              <a:rPr lang="en-US" sz="2000" i="1" dirty="0">
                <a:solidFill>
                  <a:srgbClr val="242021"/>
                </a:solidFill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 W</a:t>
            </a:r>
            <a:endParaRPr lang="en-US" sz="2000" b="1" i="0" dirty="0">
              <a:solidFill>
                <a:srgbClr val="242021"/>
              </a:solidFill>
              <a:effectLst/>
              <a:latin typeface="+mj-lt"/>
            </a:endParaRPr>
          </a:p>
        </p:txBody>
      </p: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75E21FD-A1AD-4A4D-B757-CC9A68D82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3525" y="4407223"/>
          <a:ext cx="37084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4" imgW="3708360" imgH="1600200" progId="Equation.3">
                  <p:embed/>
                </p:oleObj>
              </mc:Choice>
              <mc:Fallback>
                <p:oleObj name="Equation" r:id="rId4" imgW="3708360" imgH="1600200" progId="Equation.3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575E21FD-A1AD-4A4D-B757-CC9A68D8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525" y="4407223"/>
                        <a:ext cx="37084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539DB43-DD59-448D-8059-A8FDAC5FB973}"/>
              </a:ext>
            </a:extLst>
          </p:cNvPr>
          <p:cNvSpPr txBox="1"/>
          <p:nvPr/>
        </p:nvSpPr>
        <p:spPr>
          <a:xfrm>
            <a:off x="9210752" y="5303458"/>
            <a:ext cx="285101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Practice Solution of Fig.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15.68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 [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Ch. 15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], Problems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28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 and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30</a:t>
            </a:r>
            <a:endParaRPr lang="en-US" sz="20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24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92" grpId="0"/>
      <p:bldP spid="93" grpId="0"/>
      <p:bldP spid="94" grpId="0"/>
      <p:bldP spid="95" grpId="0" animBg="1"/>
      <p:bldP spid="96" grpId="0"/>
      <p:bldP spid="97" grpId="0"/>
      <p:bldP spid="98" grpId="0"/>
      <p:bldP spid="99" grpId="0"/>
      <p:bldP spid="1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58A53-376B-4C85-A429-9A295E0879DF}"/>
              </a:ext>
            </a:extLst>
          </p:cNvPr>
          <p:cNvSpPr/>
          <p:nvPr/>
        </p:nvSpPr>
        <p:spPr>
          <a:xfrm>
            <a:off x="2326488" y="2344088"/>
            <a:ext cx="7539023" cy="1084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C0099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6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6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Parallel Circuit</a:t>
            </a:r>
            <a:endParaRPr lang="en-US" sz="4400" b="1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9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16659</TotalTime>
  <Words>2390</Words>
  <Application>Microsoft Office PowerPoint</Application>
  <PresentationFormat>Widescreen</PresentationFormat>
  <Paragraphs>528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Algerian</vt:lpstr>
      <vt:lpstr>Arial</vt:lpstr>
      <vt:lpstr>Calibri</vt:lpstr>
      <vt:lpstr>Cambria Math</vt:lpstr>
      <vt:lpstr>Times New Roman</vt:lpstr>
      <vt:lpstr>Times-Roman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Mohammad Abdul Mannan</cp:lastModifiedBy>
  <cp:revision>579</cp:revision>
  <dcterms:created xsi:type="dcterms:W3CDTF">2021-08-08T10:21:10Z</dcterms:created>
  <dcterms:modified xsi:type="dcterms:W3CDTF">2021-12-17T15:11:20Z</dcterms:modified>
</cp:coreProperties>
</file>