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883" r:id="rId2"/>
    <p:sldId id="1951" r:id="rId3"/>
    <p:sldId id="1952" r:id="rId4"/>
    <p:sldId id="1947" r:id="rId5"/>
    <p:sldId id="1950" r:id="rId6"/>
    <p:sldId id="1884" r:id="rId7"/>
    <p:sldId id="1885" r:id="rId8"/>
    <p:sldId id="1886" r:id="rId9"/>
    <p:sldId id="1887" r:id="rId10"/>
    <p:sldId id="1888" r:id="rId11"/>
    <p:sldId id="1889" r:id="rId12"/>
    <p:sldId id="1893" r:id="rId13"/>
    <p:sldId id="1894" r:id="rId14"/>
    <p:sldId id="1895" r:id="rId15"/>
    <p:sldId id="1896" r:id="rId16"/>
    <p:sldId id="1890" r:id="rId17"/>
    <p:sldId id="1891" r:id="rId18"/>
    <p:sldId id="1892" r:id="rId19"/>
    <p:sldId id="1897" r:id="rId20"/>
    <p:sldId id="1898" r:id="rId21"/>
    <p:sldId id="1899" r:id="rId22"/>
    <p:sldId id="1900" r:id="rId23"/>
    <p:sldId id="1941" r:id="rId24"/>
    <p:sldId id="1901" r:id="rId25"/>
    <p:sldId id="1902" r:id="rId26"/>
    <p:sldId id="1942" r:id="rId27"/>
    <p:sldId id="1765" r:id="rId28"/>
    <p:sldId id="1956" r:id="rId29"/>
    <p:sldId id="1953" r:id="rId30"/>
    <p:sldId id="1954" r:id="rId31"/>
    <p:sldId id="19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rif Hossain" initials="MAH" lastIdx="1" clrIdx="0">
    <p:extLst>
      <p:ext uri="{19B8F6BF-5375-455C-9EA6-DF929625EA0E}">
        <p15:presenceInfo xmlns:p15="http://schemas.microsoft.com/office/powerpoint/2012/main" userId="Md. Arif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CC0099"/>
    <a:srgbClr val="66CCFF"/>
    <a:srgbClr val="3399FF"/>
    <a:srgbClr val="0066FF"/>
    <a:srgbClr val="008080"/>
    <a:srgbClr val="00CC99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   </a:t>
            </a:r>
            <a:r>
              <a:rPr lang="en-GB" sz="1600" b="1" baseline="0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DMAM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67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4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6.png"/><Relationship Id="rId3" Type="http://schemas.openxmlformats.org/officeDocument/2006/relationships/image" Target="../media/image70.png"/><Relationship Id="rId12" Type="http://schemas.openxmlformats.org/officeDocument/2006/relationships/image" Target="../media/image65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../media/image90.png"/><Relationship Id="rId15" Type="http://schemas.openxmlformats.org/officeDocument/2006/relationships/image" Target="../media/image68.png"/><Relationship Id="rId10" Type="http://schemas.openxmlformats.org/officeDocument/2006/relationships/image" Target="NULL"/><Relationship Id="rId4" Type="http://schemas.openxmlformats.org/officeDocument/2006/relationships/image" Target="../media/image80.png"/><Relationship Id="rId9" Type="http://schemas.openxmlformats.org/officeDocument/2006/relationships/image" Target="NULL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1.png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png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66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3.png"/><Relationship Id="rId11" Type="http://schemas.openxmlformats.org/officeDocument/2006/relationships/image" Target="../media/image91.wmf"/><Relationship Id="rId5" Type="http://schemas.openxmlformats.org/officeDocument/2006/relationships/image" Target="../media/image92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65.png"/><Relationship Id="rId9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66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98.wmf"/><Relationship Id="rId3" Type="http://schemas.openxmlformats.org/officeDocument/2006/relationships/image" Target="../media/image66.png"/><Relationship Id="rId7" Type="http://schemas.openxmlformats.org/officeDocument/2006/relationships/image" Target="../media/image65.png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png"/><Relationship Id="rId11" Type="http://schemas.openxmlformats.org/officeDocument/2006/relationships/image" Target="../media/image97.wmf"/><Relationship Id="rId5" Type="http://schemas.openxmlformats.org/officeDocument/2006/relationships/image" Target="../media/image93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92.png"/><Relationship Id="rId9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66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66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10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9" Type="http://schemas.openxmlformats.org/officeDocument/2006/relationships/image" Target="../media/image24.png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NUL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5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34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702491-2F84-4E1F-8F42-B91C53557A19}"/>
              </a:ext>
            </a:extLst>
          </p:cNvPr>
          <p:cNvSpPr/>
          <p:nvPr/>
        </p:nvSpPr>
        <p:spPr>
          <a:xfrm flipH="1">
            <a:off x="8889018" y="2589586"/>
            <a:ext cx="297325" cy="579558"/>
          </a:xfrm>
          <a:custGeom>
            <a:avLst/>
            <a:gdLst>
              <a:gd name="connsiteX0" fmla="*/ 0 w 1688123"/>
              <a:gd name="connsiteY0" fmla="*/ 0 h 3334043"/>
              <a:gd name="connsiteX1" fmla="*/ 1688123 w 1688123"/>
              <a:gd name="connsiteY1" fmla="*/ 0 h 3334043"/>
              <a:gd name="connsiteX2" fmla="*/ 1688123 w 1688123"/>
              <a:gd name="connsiteY2" fmla="*/ 3334043 h 33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8123" h="3334043">
                <a:moveTo>
                  <a:pt x="0" y="0"/>
                </a:moveTo>
                <a:lnTo>
                  <a:pt x="1688123" y="0"/>
                </a:lnTo>
                <a:lnTo>
                  <a:pt x="1688123" y="3334043"/>
                </a:ln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3FF2A-E2C0-4C1F-BCB1-5036768AFB27}"/>
              </a:ext>
            </a:extLst>
          </p:cNvPr>
          <p:cNvSpPr/>
          <p:nvPr/>
        </p:nvSpPr>
        <p:spPr>
          <a:xfrm>
            <a:off x="2140477" y="2241967"/>
            <a:ext cx="8452496" cy="1854354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16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Series-Parallel Circuits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5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06BF9-798B-4D19-8F97-B2A972B9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0" y="153435"/>
            <a:ext cx="504825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F5108-E53C-4311-8A2E-85759BBF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86" y="153435"/>
            <a:ext cx="5514975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22C2E-A5BD-499E-854F-D556709B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1" y="1470578"/>
            <a:ext cx="6264876" cy="2377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3B461-5312-432B-AF99-F5AE85E96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523" y="3216966"/>
            <a:ext cx="3619500" cy="2533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54D76C-976C-49C3-87DA-12BFB1C34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37" y="4105689"/>
            <a:ext cx="621122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398E0-6EE1-49D6-B3A3-2EC3A496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04" y="115957"/>
            <a:ext cx="3619500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6C4FC-5162-4A5E-ABC3-4039F313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71" y="942727"/>
            <a:ext cx="5703443" cy="2011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5DD25-4BC2-46B3-8B8B-123761EBEABF}"/>
              </a:ext>
            </a:extLst>
          </p:cNvPr>
          <p:cNvSpPr txBox="1"/>
          <p:nvPr/>
        </p:nvSpPr>
        <p:spPr>
          <a:xfrm>
            <a:off x="378514" y="235225"/>
            <a:ext cx="294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Calculate the currents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C4260-013C-47C5-973D-0E44D762219E}"/>
              </a:ext>
            </a:extLst>
          </p:cNvPr>
          <p:cNvSpPr txBox="1"/>
          <p:nvPr/>
        </p:nvSpPr>
        <p:spPr>
          <a:xfrm>
            <a:off x="141907" y="3703539"/>
            <a:ext cx="3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voltage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45DD9-9A74-42FC-9E2E-03165C60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97" y="4310542"/>
            <a:ext cx="636422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719A4-F7D7-488C-91C7-6B42FBB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6" y="81086"/>
            <a:ext cx="4562007" cy="2011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CA265-6FB4-432C-A797-E1CE36A0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67" y="225078"/>
            <a:ext cx="603504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F4AEAA-A3C6-4EEC-8AC7-323BF497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6" y="2106399"/>
            <a:ext cx="5831260" cy="1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4F988-2DDA-4A24-A519-CB8ECDDEE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06" y="3615403"/>
            <a:ext cx="6169401" cy="548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4BFB84-1988-47E1-953B-29ECEA282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922" y="3896279"/>
            <a:ext cx="5076825" cy="234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E7B6A-DB25-4941-B7E6-D5F09ADEC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851" y="4296329"/>
            <a:ext cx="4943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5D507-20C5-4445-855B-FDD60079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74" y="355116"/>
            <a:ext cx="5076825" cy="234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A689B-BE31-4716-AD7C-2BC178A4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5" y="225907"/>
            <a:ext cx="4730765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99A38-0FE4-4A9F-B452-28EE69333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396" y="1615495"/>
            <a:ext cx="5141247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4A263-0A3C-433B-866D-4CFDE076D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611" y="4159735"/>
            <a:ext cx="5131397" cy="109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BC7C68-4657-4FC7-8AD4-6DA291050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676" y="5329586"/>
            <a:ext cx="3805227" cy="1005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CD1798-D9E0-46C3-8B7A-C1918A0A920D}"/>
              </a:ext>
            </a:extLst>
          </p:cNvPr>
          <p:cNvSpPr txBox="1"/>
          <p:nvPr/>
        </p:nvSpPr>
        <p:spPr>
          <a:xfrm>
            <a:off x="373545" y="1246288"/>
            <a:ext cx="380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Find the currents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,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3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30D9B-D0E1-4199-AFF6-8216B2CF8C57}"/>
              </a:ext>
            </a:extLst>
          </p:cNvPr>
          <p:cNvSpPr txBox="1"/>
          <p:nvPr/>
        </p:nvSpPr>
        <p:spPr>
          <a:xfrm>
            <a:off x="1720836" y="3786129"/>
            <a:ext cx="198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Verify KCL: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32B57-E68B-41F8-A113-E80F14634AF1}"/>
              </a:ext>
            </a:extLst>
          </p:cNvPr>
          <p:cNvSpPr txBox="1"/>
          <p:nvPr/>
        </p:nvSpPr>
        <p:spPr>
          <a:xfrm>
            <a:off x="4351074" y="5176892"/>
            <a:ext cx="466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Find the total impedance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9423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0CBD5-48B9-493A-888C-8743CF5D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4" y="247650"/>
            <a:ext cx="4410221" cy="164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1847-9722-48AC-A92B-2E828F1A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650"/>
            <a:ext cx="4600575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17F36-37CD-48DC-A354-784A1719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43" y="2267778"/>
            <a:ext cx="5143500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6ABC1-0010-475F-B7B5-1B5E28A3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146" y="2827848"/>
            <a:ext cx="3467100" cy="217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CC2F3-D5D9-4C71-88B2-461F03ED5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35" y="3913698"/>
            <a:ext cx="486460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B901C-2F4E-49DB-8A87-BA14AB95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13" y="147594"/>
            <a:ext cx="3467100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797BD-F1B7-4857-9230-B1D35383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" y="233570"/>
            <a:ext cx="4914900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C059B-CEA7-432E-8F33-32E37439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8" y="992917"/>
            <a:ext cx="4053840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A03CE-668E-47A3-8F95-879B40C55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48" y="1801466"/>
            <a:ext cx="5718516" cy="1920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56D797-4B3C-40FE-A80D-6F0739E60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91" y="3986422"/>
            <a:ext cx="5863244" cy="2103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78FE7-F127-4057-941D-81293710F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020" y="4538706"/>
            <a:ext cx="3865192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11A37-D874-4C98-BB9B-E325A340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6" y="245159"/>
            <a:ext cx="578719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7AD49-1FEB-43C9-B383-A1D583D6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8" y="129045"/>
            <a:ext cx="5676313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489EB-3791-4332-A654-ACA1C4E6B5A5}"/>
              </a:ext>
            </a:extLst>
          </p:cNvPr>
          <p:cNvSpPr txBox="1"/>
          <p:nvPr/>
        </p:nvSpPr>
        <p:spPr>
          <a:xfrm>
            <a:off x="157576" y="3042544"/>
            <a:ext cx="722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 Here,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 50 V,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f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=1000 Hz and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i="1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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=2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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1000 =6280 rad/s  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5C2DD-BD6F-40C4-A162-171025F9173C}"/>
              </a:ext>
            </a:extLst>
          </p:cNvPr>
          <p:cNvCxnSpPr/>
          <p:nvPr/>
        </p:nvCxnSpPr>
        <p:spPr>
          <a:xfrm>
            <a:off x="0" y="2986906"/>
            <a:ext cx="12192000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4508AD-330F-43A3-9290-043556907A4E}"/>
                  </a:ext>
                </a:extLst>
              </p:cNvPr>
              <p:cNvSpPr txBox="1"/>
              <p:nvPr/>
            </p:nvSpPr>
            <p:spPr>
              <a:xfrm>
                <a:off x="7345518" y="3047961"/>
                <a:ext cx="1690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5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4508AD-330F-43A3-9290-04355690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18" y="3047961"/>
                <a:ext cx="16902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0F527-D686-4FBE-A519-6C62CF887213}"/>
                  </a:ext>
                </a:extLst>
              </p:cNvPr>
              <p:cNvSpPr txBox="1"/>
              <p:nvPr/>
            </p:nvSpPr>
            <p:spPr>
              <a:xfrm>
                <a:off x="199780" y="4244467"/>
                <a:ext cx="5707348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(6280 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rad</m:t>
                          </m:r>
                          <m: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)(1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=159.24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0F527-D686-4FBE-A519-6C62CF88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0" y="4244467"/>
                <a:ext cx="5707348" cy="725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35DDDB-2095-45C1-9E37-E587C9F4808B}"/>
                  </a:ext>
                </a:extLst>
              </p:cNvPr>
              <p:cNvSpPr txBox="1"/>
              <p:nvPr/>
            </p:nvSpPr>
            <p:spPr>
              <a:xfrm>
                <a:off x="199780" y="3711323"/>
                <a:ext cx="54283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(6280 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0.1 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=628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35DDDB-2095-45C1-9E37-E587C9F48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0" y="3711323"/>
                <a:ext cx="5428347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B0D5A9-6BA9-492B-B9EE-0FC661C63E93}"/>
                  </a:ext>
                </a:extLst>
              </p:cNvPr>
              <p:cNvSpPr txBox="1"/>
              <p:nvPr/>
            </p:nvSpPr>
            <p:spPr>
              <a:xfrm>
                <a:off x="199779" y="5102636"/>
                <a:ext cx="54283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(6280 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0.2 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=1256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B0D5A9-6BA9-492B-B9EE-0FC661C63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9" y="5102636"/>
                <a:ext cx="542834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7E5279-8FC2-4E7C-BB12-0BA6B147BFF7}"/>
                  </a:ext>
                </a:extLst>
              </p:cNvPr>
              <p:cNvSpPr txBox="1"/>
              <p:nvPr/>
            </p:nvSpPr>
            <p:spPr>
              <a:xfrm>
                <a:off x="6752709" y="3537232"/>
                <a:ext cx="3947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300 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=300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7E5279-8FC2-4E7C-BB12-0BA6B147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09" y="3537232"/>
                <a:ext cx="394775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F82FF-B570-421F-82A1-E03FAAB01DCD}"/>
                  </a:ext>
                </a:extLst>
              </p:cNvPr>
              <p:cNvSpPr txBox="1"/>
              <p:nvPr/>
            </p:nvSpPr>
            <p:spPr>
              <a:xfrm>
                <a:off x="7624905" y="4970444"/>
                <a:ext cx="3800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1256 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=1256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90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F82FF-B570-421F-82A1-E03FAAB0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05" y="4970444"/>
                <a:ext cx="3800405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F3A80B-7E05-440B-8C09-4E752DE9EB39}"/>
                  </a:ext>
                </a:extLst>
              </p:cNvPr>
              <p:cNvSpPr txBox="1"/>
              <p:nvPr/>
            </p:nvSpPr>
            <p:spPr>
              <a:xfrm>
                <a:off x="7624905" y="4456948"/>
                <a:ext cx="4249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159.24 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=159.24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−90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F3A80B-7E05-440B-8C09-4E752DE9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05" y="4456948"/>
                <a:ext cx="4249005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9512C0-CFD4-4517-A8D2-75DDBC61F061}"/>
                  </a:ext>
                </a:extLst>
              </p:cNvPr>
              <p:cNvSpPr txBox="1"/>
              <p:nvPr/>
            </p:nvSpPr>
            <p:spPr>
              <a:xfrm>
                <a:off x="7624905" y="4034354"/>
                <a:ext cx="3333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628 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=628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90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9512C0-CFD4-4517-A8D2-75DDBC61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05" y="4034354"/>
                <a:ext cx="3333826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8DEF00D-038B-46FF-AFE0-E1A1D0D48116}"/>
              </a:ext>
            </a:extLst>
          </p:cNvPr>
          <p:cNvSpPr txBox="1"/>
          <p:nvPr/>
        </p:nvSpPr>
        <p:spPr>
          <a:xfrm>
            <a:off x="6035882" y="5597262"/>
            <a:ext cx="581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16.48(a) shows the redrawing circuit of Fig. 16.48.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7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A861D1-1F79-4C8B-8A65-D0BCB3820FDD}"/>
              </a:ext>
            </a:extLst>
          </p:cNvPr>
          <p:cNvGrpSpPr/>
          <p:nvPr/>
        </p:nvGrpSpPr>
        <p:grpSpPr>
          <a:xfrm>
            <a:off x="293994" y="193643"/>
            <a:ext cx="5529296" cy="3170482"/>
            <a:chOff x="613309" y="222671"/>
            <a:chExt cx="5529296" cy="31704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00B593-CD3B-463A-B5E7-035BDC816DFF}"/>
                </a:ext>
              </a:extLst>
            </p:cNvPr>
            <p:cNvSpPr/>
            <p:nvPr/>
          </p:nvSpPr>
          <p:spPr>
            <a:xfrm>
              <a:off x="997464" y="695129"/>
              <a:ext cx="4527544" cy="2103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8D8F51-8340-442D-B0A5-1D344DB71906}"/>
                </a:ext>
              </a:extLst>
            </p:cNvPr>
            <p:cNvSpPr/>
            <p:nvPr/>
          </p:nvSpPr>
          <p:spPr>
            <a:xfrm>
              <a:off x="1163694" y="670791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E4580-5031-4D2E-9691-31A3080A67AC}"/>
                </a:ext>
              </a:extLst>
            </p:cNvPr>
            <p:cNvSpPr txBox="1"/>
            <p:nvPr/>
          </p:nvSpPr>
          <p:spPr>
            <a:xfrm>
              <a:off x="4812963" y="123742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C4A05-6A86-4740-9884-F853479212D6}"/>
                </a:ext>
              </a:extLst>
            </p:cNvPr>
            <p:cNvSpPr txBox="1"/>
            <p:nvPr/>
          </p:nvSpPr>
          <p:spPr>
            <a:xfrm>
              <a:off x="4804513" y="180271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2BD4C-3051-4C63-90A6-923152DFF770}"/>
                </a:ext>
              </a:extLst>
            </p:cNvPr>
            <p:cNvSpPr txBox="1"/>
            <p:nvPr/>
          </p:nvSpPr>
          <p:spPr>
            <a:xfrm>
              <a:off x="613309" y="119898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EB2A50-5B5C-4447-9D58-53AD2D0C2302}"/>
                </a:ext>
              </a:extLst>
            </p:cNvPr>
            <p:cNvSpPr txBox="1"/>
            <p:nvPr/>
          </p:nvSpPr>
          <p:spPr>
            <a:xfrm>
              <a:off x="647458" y="215583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A2083-426E-44FC-A71A-24D0F4F59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19" y="2771810"/>
              <a:ext cx="432854" cy="3901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F1AC5-33C6-4DDB-AEA0-AD49AEAD2396}"/>
                </a:ext>
              </a:extLst>
            </p:cNvPr>
            <p:cNvSpPr txBox="1"/>
            <p:nvPr/>
          </p:nvSpPr>
          <p:spPr>
            <a:xfrm>
              <a:off x="1321863" y="171016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162B65-9BD8-447F-8DB5-CA3DD5D0B41C}"/>
                </a:ext>
              </a:extLst>
            </p:cNvPr>
            <p:cNvCxnSpPr/>
            <p:nvPr/>
          </p:nvCxnSpPr>
          <p:spPr>
            <a:xfrm>
              <a:off x="2783491" y="706610"/>
              <a:ext cx="0" cy="2057400"/>
            </a:xfrm>
            <a:prstGeom prst="line">
              <a:avLst/>
            </a:prstGeom>
            <a:ln w="12700">
              <a:solidFill>
                <a:srgbClr val="0000CC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D4C0A3-50EE-4DFE-A58E-A4C0B4DF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90" y="1581114"/>
              <a:ext cx="731520" cy="73152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ED83CE-1093-4B73-95F5-C36B1894F2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91537" y="532978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C7E275-A680-43B7-9E79-E31AD5717380}"/>
                </a:ext>
              </a:extLst>
            </p:cNvPr>
            <p:cNvSpPr/>
            <p:nvPr/>
          </p:nvSpPr>
          <p:spPr>
            <a:xfrm>
              <a:off x="4166551" y="723525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FF10FA-73BB-4FF5-B6DF-AC59C9472121}"/>
                </a:ext>
              </a:extLst>
            </p:cNvPr>
            <p:cNvSpPr/>
            <p:nvPr/>
          </p:nvSpPr>
          <p:spPr>
            <a:xfrm>
              <a:off x="5541449" y="671116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7A92E5-57F7-4BB2-9954-4633CFB267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4053" y="904489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975C2E-777C-4E9D-BD76-A7E94682D02F}"/>
                </a:ext>
              </a:extLst>
            </p:cNvPr>
            <p:cNvSpPr/>
            <p:nvPr/>
          </p:nvSpPr>
          <p:spPr>
            <a:xfrm>
              <a:off x="1163694" y="1073030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Z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DDFC95-3F1D-454C-9EDB-5815A50735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90530" y="2063608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6F6CA1-AD6D-4C1E-A1EC-F0335C1E21A8}"/>
                </a:ext>
              </a:extLst>
            </p:cNvPr>
            <p:cNvSpPr/>
            <p:nvPr/>
          </p:nvSpPr>
          <p:spPr>
            <a:xfrm>
              <a:off x="1172085" y="2249641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Y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CCB11-7CB7-4ECC-A5EC-24395FD54899}"/>
                </a:ext>
              </a:extLst>
            </p:cNvPr>
            <p:cNvSpPr/>
            <p:nvPr/>
          </p:nvSpPr>
          <p:spPr>
            <a:xfrm>
              <a:off x="1928227" y="485613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D71418-1C07-4C24-9653-8DAAB8FEBFB6}"/>
                </a:ext>
              </a:extLst>
            </p:cNvPr>
            <p:cNvSpPr/>
            <p:nvPr/>
          </p:nvSpPr>
          <p:spPr>
            <a:xfrm>
              <a:off x="3178697" y="493659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40DE56-5DC4-41A6-B5EE-717630125265}"/>
                </a:ext>
              </a:extLst>
            </p:cNvPr>
            <p:cNvSpPr/>
            <p:nvPr/>
          </p:nvSpPr>
          <p:spPr>
            <a:xfrm>
              <a:off x="2745500" y="27412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73568D-1235-481F-B214-5700948BEFB2}"/>
                </a:ext>
              </a:extLst>
            </p:cNvPr>
            <p:cNvSpPr/>
            <p:nvPr/>
          </p:nvSpPr>
          <p:spPr>
            <a:xfrm>
              <a:off x="2735937" y="638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27059D-E8F6-4FF2-B034-F559C3DCF25E}"/>
                </a:ext>
              </a:extLst>
            </p:cNvPr>
            <p:cNvSpPr/>
            <p:nvPr/>
          </p:nvSpPr>
          <p:spPr>
            <a:xfrm>
              <a:off x="2497771" y="1547099"/>
              <a:ext cx="601156" cy="38786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rgbClr val="0000CC"/>
                  </a:solidFill>
                </a:rPr>
                <a:t>V</a:t>
              </a:r>
              <a:r>
                <a:rPr lang="en-US" sz="2000" i="1" baseline="-25000" dirty="0" err="1">
                  <a:solidFill>
                    <a:srgbClr val="0000CC"/>
                  </a:solidFill>
                </a:rPr>
                <a:t>ab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9633D1-02CE-426A-88F4-A63F1F128F98}"/>
                </a:ext>
              </a:extLst>
            </p:cNvPr>
            <p:cNvSpPr/>
            <p:nvPr/>
          </p:nvSpPr>
          <p:spPr>
            <a:xfrm>
              <a:off x="2500410" y="2701882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AF75F8-5364-4CDB-9A24-4FADCADBCD56}"/>
                </a:ext>
              </a:extLst>
            </p:cNvPr>
            <p:cNvSpPr/>
            <p:nvPr/>
          </p:nvSpPr>
          <p:spPr>
            <a:xfrm>
              <a:off x="2490642" y="222671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BD54A0-8CB2-4BC9-A666-382AB1A603AB}"/>
                </a:ext>
              </a:extLst>
            </p:cNvPr>
            <p:cNvCxnSpPr/>
            <p:nvPr/>
          </p:nvCxnSpPr>
          <p:spPr>
            <a:xfrm>
              <a:off x="4196543" y="684909"/>
              <a:ext cx="0" cy="2103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CCDE78-CD50-4C38-8DEB-7355ECB9A8F5}"/>
                </a:ext>
              </a:extLst>
            </p:cNvPr>
            <p:cNvSpPr/>
            <p:nvPr/>
          </p:nvSpPr>
          <p:spPr>
            <a:xfrm>
              <a:off x="3883887" y="1551433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F79A42-3DAC-4DE2-BC64-A0D00D59FCA5}"/>
                </a:ext>
              </a:extLst>
            </p:cNvPr>
            <p:cNvCxnSpPr>
              <a:cxnSpLocks/>
            </p:cNvCxnSpPr>
            <p:nvPr/>
          </p:nvCxnSpPr>
          <p:spPr>
            <a:xfrm>
              <a:off x="4292797" y="764180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D8CDB-A12C-4E25-B63A-11F852A19828}"/>
                </a:ext>
              </a:extLst>
            </p:cNvPr>
            <p:cNvSpPr/>
            <p:nvPr/>
          </p:nvSpPr>
          <p:spPr>
            <a:xfrm>
              <a:off x="5241552" y="1582593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CC3C961-56A4-45E7-866F-27BC33F454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4397" y="746051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AD2EDF-BD04-4AA7-B6B1-5F3AF1E988C6}"/>
                </a:ext>
              </a:extLst>
            </p:cNvPr>
            <p:cNvSpPr/>
            <p:nvPr/>
          </p:nvSpPr>
          <p:spPr>
            <a:xfrm>
              <a:off x="4709194" y="1489620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DCB59A-5B99-464E-8AB4-0D9F344303EC}"/>
                </a:ext>
              </a:extLst>
            </p:cNvPr>
            <p:cNvSpPr/>
            <p:nvPr/>
          </p:nvSpPr>
          <p:spPr>
            <a:xfrm>
              <a:off x="3008626" y="2844513"/>
              <a:ext cx="1852305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</a:rPr>
                <a:t>Fig. 16.48(a)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E0948A-3AD3-4458-89C5-23AB07C67296}"/>
              </a:ext>
            </a:extLst>
          </p:cNvPr>
          <p:cNvGrpSpPr/>
          <p:nvPr/>
        </p:nvGrpSpPr>
        <p:grpSpPr>
          <a:xfrm>
            <a:off x="7284989" y="73123"/>
            <a:ext cx="4141578" cy="3203989"/>
            <a:chOff x="4467129" y="3036894"/>
            <a:chExt cx="4141578" cy="32039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72B23E-4907-4731-B0A7-08B124E0B543}"/>
                </a:ext>
              </a:extLst>
            </p:cNvPr>
            <p:cNvSpPr/>
            <p:nvPr/>
          </p:nvSpPr>
          <p:spPr>
            <a:xfrm>
              <a:off x="4851284" y="3509352"/>
              <a:ext cx="3365391" cy="2103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6B864D-ADFF-4E89-984A-ED44B4D9A8B9}"/>
                </a:ext>
              </a:extLst>
            </p:cNvPr>
            <p:cNvSpPr/>
            <p:nvPr/>
          </p:nvSpPr>
          <p:spPr>
            <a:xfrm>
              <a:off x="5017514" y="3485014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B50212-4D4F-4B54-AB61-BFE46B7176C6}"/>
                </a:ext>
              </a:extLst>
            </p:cNvPr>
            <p:cNvSpPr txBox="1"/>
            <p:nvPr/>
          </p:nvSpPr>
          <p:spPr>
            <a:xfrm>
              <a:off x="7505641" y="405164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</a:rPr>
                <a:t>+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C7736C-D621-421F-A51F-5995CD479557}"/>
                </a:ext>
              </a:extLst>
            </p:cNvPr>
            <p:cNvSpPr txBox="1"/>
            <p:nvPr/>
          </p:nvSpPr>
          <p:spPr>
            <a:xfrm>
              <a:off x="7497191" y="461693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2C42D6-A3ED-4581-8A2F-408FC86463A6}"/>
                </a:ext>
              </a:extLst>
            </p:cNvPr>
            <p:cNvSpPr txBox="1"/>
            <p:nvPr/>
          </p:nvSpPr>
          <p:spPr>
            <a:xfrm>
              <a:off x="4467129" y="401320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DD568A-9C07-4E09-B522-F98BD9E43254}"/>
                </a:ext>
              </a:extLst>
            </p:cNvPr>
            <p:cNvSpPr txBox="1"/>
            <p:nvPr/>
          </p:nvSpPr>
          <p:spPr>
            <a:xfrm>
              <a:off x="4501278" y="497005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B89062B-938E-4061-80C7-05562451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7039" y="5586033"/>
              <a:ext cx="432854" cy="39017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F4549D-2D8F-4879-81E1-068AA3889D8B}"/>
                </a:ext>
              </a:extLst>
            </p:cNvPr>
            <p:cNvSpPr txBox="1"/>
            <p:nvPr/>
          </p:nvSpPr>
          <p:spPr>
            <a:xfrm>
              <a:off x="5175683" y="452439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8DA012-4EDF-4165-8015-C870D30BAEC9}"/>
                </a:ext>
              </a:extLst>
            </p:cNvPr>
            <p:cNvCxnSpPr/>
            <p:nvPr/>
          </p:nvCxnSpPr>
          <p:spPr>
            <a:xfrm>
              <a:off x="6637311" y="3520833"/>
              <a:ext cx="0" cy="2057400"/>
            </a:xfrm>
            <a:prstGeom prst="line">
              <a:avLst/>
            </a:prstGeom>
            <a:ln w="12700">
              <a:solidFill>
                <a:srgbClr val="0000CC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D197CE8-B036-4C5A-87DB-78C160EA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010" y="4395337"/>
              <a:ext cx="731520" cy="73152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23BC40-EC16-4989-A907-3CFAE6BC66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45357" y="3347201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4068C5-4CB4-4A22-B6ED-1B7C40995A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17873" y="3718712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1838E2-99F6-4574-99F6-1A8355ACA841}"/>
                </a:ext>
              </a:extLst>
            </p:cNvPr>
            <p:cNvSpPr/>
            <p:nvPr/>
          </p:nvSpPr>
          <p:spPr>
            <a:xfrm>
              <a:off x="5017514" y="3887253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Z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636A0D0-F071-418E-BB87-174D241E72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44350" y="4877831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806F3D-667D-4C50-A365-21D798ABE604}"/>
                </a:ext>
              </a:extLst>
            </p:cNvPr>
            <p:cNvSpPr/>
            <p:nvPr/>
          </p:nvSpPr>
          <p:spPr>
            <a:xfrm>
              <a:off x="5025905" y="5063864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Y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B5195A-478B-43BD-9514-6DAEC118D816}"/>
                </a:ext>
              </a:extLst>
            </p:cNvPr>
            <p:cNvSpPr/>
            <p:nvPr/>
          </p:nvSpPr>
          <p:spPr>
            <a:xfrm>
              <a:off x="5782047" y="3299836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485B1A-8902-43D6-A787-004A491AA3E0}"/>
                </a:ext>
              </a:extLst>
            </p:cNvPr>
            <p:cNvSpPr/>
            <p:nvPr/>
          </p:nvSpPr>
          <p:spPr>
            <a:xfrm>
              <a:off x="7032517" y="3307882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FBEAFFF-FC21-4737-A28F-A86BCB3EB2C4}"/>
                </a:ext>
              </a:extLst>
            </p:cNvPr>
            <p:cNvSpPr/>
            <p:nvPr/>
          </p:nvSpPr>
          <p:spPr>
            <a:xfrm>
              <a:off x="6599320" y="55554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432BFE-A849-4A47-8683-BA653A989EE6}"/>
                </a:ext>
              </a:extLst>
            </p:cNvPr>
            <p:cNvSpPr/>
            <p:nvPr/>
          </p:nvSpPr>
          <p:spPr>
            <a:xfrm>
              <a:off x="6589757" y="345286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D5DD6A-7F8B-4831-833F-801CC01920C7}"/>
                </a:ext>
              </a:extLst>
            </p:cNvPr>
            <p:cNvSpPr/>
            <p:nvPr/>
          </p:nvSpPr>
          <p:spPr>
            <a:xfrm>
              <a:off x="6351591" y="4361322"/>
              <a:ext cx="601156" cy="38786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rgbClr val="0000CC"/>
                  </a:solidFill>
                </a:rPr>
                <a:t>V</a:t>
              </a:r>
              <a:r>
                <a:rPr lang="en-US" sz="2000" i="1" baseline="-25000" dirty="0" err="1">
                  <a:solidFill>
                    <a:srgbClr val="0000CC"/>
                  </a:solidFill>
                </a:rPr>
                <a:t>ab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9A474B-1439-4298-A321-86B6F8C72443}"/>
                </a:ext>
              </a:extLst>
            </p:cNvPr>
            <p:cNvSpPr/>
            <p:nvPr/>
          </p:nvSpPr>
          <p:spPr>
            <a:xfrm>
              <a:off x="6354230" y="5516105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341873-67AF-4C4A-BCF4-C68B72DE2156}"/>
                </a:ext>
              </a:extLst>
            </p:cNvPr>
            <p:cNvSpPr/>
            <p:nvPr/>
          </p:nvSpPr>
          <p:spPr>
            <a:xfrm>
              <a:off x="6344462" y="3036894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A5EEE2-351A-4AE9-9EA3-44693CC66FF3}"/>
                </a:ext>
              </a:extLst>
            </p:cNvPr>
            <p:cNvSpPr/>
            <p:nvPr/>
          </p:nvSpPr>
          <p:spPr>
            <a:xfrm>
              <a:off x="7919716" y="4396816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D448BA-CEBE-4F95-8BD8-507CCAA489E3}"/>
                </a:ext>
              </a:extLst>
            </p:cNvPr>
            <p:cNvSpPr/>
            <p:nvPr/>
          </p:nvSpPr>
          <p:spPr>
            <a:xfrm>
              <a:off x="7401872" y="4303843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030ACB-3ED3-4AAF-ACF3-3EBED2865147}"/>
                </a:ext>
              </a:extLst>
            </p:cNvPr>
            <p:cNvSpPr/>
            <p:nvPr/>
          </p:nvSpPr>
          <p:spPr>
            <a:xfrm>
              <a:off x="6756402" y="5692243"/>
              <a:ext cx="1852305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</a:rPr>
                <a:t>Fig. 16.48(b)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2C1DBAE-0DB0-4205-B121-81680C116E48}"/>
              </a:ext>
            </a:extLst>
          </p:cNvPr>
          <p:cNvSpPr txBox="1"/>
          <p:nvPr/>
        </p:nvSpPr>
        <p:spPr>
          <a:xfrm>
            <a:off x="252853" y="4507609"/>
            <a:ext cx="612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16.48(b) shows the redrawing circuit of Fig. 16.48(a).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2715EB-0E25-422C-969C-CCFBF6E81FD2}"/>
              </a:ext>
            </a:extLst>
          </p:cNvPr>
          <p:cNvSpPr txBox="1"/>
          <p:nvPr/>
        </p:nvSpPr>
        <p:spPr>
          <a:xfrm>
            <a:off x="303386" y="5463541"/>
            <a:ext cx="612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16.48(c) shows the redrawing circuit of Fig. 16.48(b).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DBA21-E705-482C-9265-DE34065B438E}"/>
              </a:ext>
            </a:extLst>
          </p:cNvPr>
          <p:cNvGrpSpPr/>
          <p:nvPr/>
        </p:nvGrpSpPr>
        <p:grpSpPr>
          <a:xfrm>
            <a:off x="7993543" y="3165835"/>
            <a:ext cx="3211915" cy="3120173"/>
            <a:chOff x="649872" y="235637"/>
            <a:chExt cx="3211915" cy="312017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5750F8-2C38-4241-92F6-1067570F9035}"/>
                </a:ext>
              </a:extLst>
            </p:cNvPr>
            <p:cNvSpPr/>
            <p:nvPr/>
          </p:nvSpPr>
          <p:spPr>
            <a:xfrm>
              <a:off x="1034027" y="708095"/>
              <a:ext cx="2503105" cy="2103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F8E307-F4A8-4212-9F3B-469EA2F8AAB0}"/>
                </a:ext>
              </a:extLst>
            </p:cNvPr>
            <p:cNvSpPr/>
            <p:nvPr/>
          </p:nvSpPr>
          <p:spPr>
            <a:xfrm>
              <a:off x="1200257" y="68375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B0D5A0-65CF-49A2-9562-1894792F62DE}"/>
                </a:ext>
              </a:extLst>
            </p:cNvPr>
            <p:cNvSpPr txBox="1"/>
            <p:nvPr/>
          </p:nvSpPr>
          <p:spPr>
            <a:xfrm>
              <a:off x="649872" y="121194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A8C1F2-79A5-4C1B-B51D-E26168BDCED7}"/>
                </a:ext>
              </a:extLst>
            </p:cNvPr>
            <p:cNvSpPr txBox="1"/>
            <p:nvPr/>
          </p:nvSpPr>
          <p:spPr>
            <a:xfrm>
              <a:off x="684021" y="216879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1F1D6F8-E285-4AEC-8296-6A1CE18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782" y="2784776"/>
              <a:ext cx="432854" cy="39017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794549-596B-40F5-8BDF-E40C2FA23F4E}"/>
                </a:ext>
              </a:extLst>
            </p:cNvPr>
            <p:cNvSpPr txBox="1"/>
            <p:nvPr/>
          </p:nvSpPr>
          <p:spPr>
            <a:xfrm>
              <a:off x="1358426" y="172313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DDF0AD-8172-409D-9715-C8D22500D01C}"/>
                </a:ext>
              </a:extLst>
            </p:cNvPr>
            <p:cNvCxnSpPr/>
            <p:nvPr/>
          </p:nvCxnSpPr>
          <p:spPr>
            <a:xfrm>
              <a:off x="2820054" y="719576"/>
              <a:ext cx="0" cy="2057400"/>
            </a:xfrm>
            <a:prstGeom prst="line">
              <a:avLst/>
            </a:prstGeom>
            <a:ln w="12700">
              <a:solidFill>
                <a:srgbClr val="0000CC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C473AE0-843F-4477-9C65-158AEA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753" y="1594080"/>
              <a:ext cx="731520" cy="731520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BAF224E-8BB5-4956-A4C1-3E619102CA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28100" y="545944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CD0496-BBF5-44E8-9321-E5B4C0315D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00616" y="917455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C58F869-7B63-427A-B7B1-B2DEE0F53653}"/>
                </a:ext>
              </a:extLst>
            </p:cNvPr>
            <p:cNvSpPr/>
            <p:nvPr/>
          </p:nvSpPr>
          <p:spPr>
            <a:xfrm>
              <a:off x="1200257" y="1085996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Z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746641-93E5-4B74-9EA3-386099C52B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27093" y="2076574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1C9F9D-0575-440E-B9C3-E92FA3B22691}"/>
                </a:ext>
              </a:extLst>
            </p:cNvPr>
            <p:cNvSpPr/>
            <p:nvPr/>
          </p:nvSpPr>
          <p:spPr>
            <a:xfrm>
              <a:off x="1208648" y="226260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Y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A0592A-BB13-40E9-BC4B-1F9194045C01}"/>
                </a:ext>
              </a:extLst>
            </p:cNvPr>
            <p:cNvSpPr/>
            <p:nvPr/>
          </p:nvSpPr>
          <p:spPr>
            <a:xfrm>
              <a:off x="1964790" y="498579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52CEC86-B9D1-4C16-966D-8D761A0D53B7}"/>
                </a:ext>
              </a:extLst>
            </p:cNvPr>
            <p:cNvSpPr/>
            <p:nvPr/>
          </p:nvSpPr>
          <p:spPr>
            <a:xfrm>
              <a:off x="2782063" y="27542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9DF7B80-4EDA-47B2-BFD2-1739592D31E3}"/>
                </a:ext>
              </a:extLst>
            </p:cNvPr>
            <p:cNvSpPr/>
            <p:nvPr/>
          </p:nvSpPr>
          <p:spPr>
            <a:xfrm>
              <a:off x="2772500" y="65161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AD9CC4C-5872-4AC9-AF1F-70A9D0F1D4BE}"/>
                </a:ext>
              </a:extLst>
            </p:cNvPr>
            <p:cNvSpPr/>
            <p:nvPr/>
          </p:nvSpPr>
          <p:spPr>
            <a:xfrm>
              <a:off x="2534334" y="1560065"/>
              <a:ext cx="601156" cy="38786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rgbClr val="0000CC"/>
                  </a:solidFill>
                </a:rPr>
                <a:t>V</a:t>
              </a:r>
              <a:r>
                <a:rPr lang="en-US" sz="2000" i="1" baseline="-25000" dirty="0" err="1">
                  <a:solidFill>
                    <a:srgbClr val="0000CC"/>
                  </a:solidFill>
                </a:rPr>
                <a:t>ab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FAF590-E5EB-4204-AE01-8D6F83B44200}"/>
                </a:ext>
              </a:extLst>
            </p:cNvPr>
            <p:cNvSpPr/>
            <p:nvPr/>
          </p:nvSpPr>
          <p:spPr>
            <a:xfrm>
              <a:off x="2536973" y="2714848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A3D61B-7829-453F-856E-E395E023F463}"/>
                </a:ext>
              </a:extLst>
            </p:cNvPr>
            <p:cNvSpPr/>
            <p:nvPr/>
          </p:nvSpPr>
          <p:spPr>
            <a:xfrm>
              <a:off x="2527205" y="23563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5C29BC8-4088-486E-B105-C166CAA3A55F}"/>
                </a:ext>
              </a:extLst>
            </p:cNvPr>
            <p:cNvSpPr/>
            <p:nvPr/>
          </p:nvSpPr>
          <p:spPr>
            <a:xfrm>
              <a:off x="3260631" y="1595559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E874D4-28B6-4929-89AB-5E2B0584E0AB}"/>
                </a:ext>
              </a:extLst>
            </p:cNvPr>
            <p:cNvSpPr/>
            <p:nvPr/>
          </p:nvSpPr>
          <p:spPr>
            <a:xfrm>
              <a:off x="1063584" y="2807170"/>
              <a:ext cx="1852305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</a:rPr>
                <a:t>Fig. 16.48(c)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0DE7C6-FB53-41E0-982A-6E9293ECC642}"/>
                  </a:ext>
                </a:extLst>
              </p:cNvPr>
              <p:cNvSpPr txBox="1"/>
              <p:nvPr/>
            </p:nvSpPr>
            <p:spPr>
              <a:xfrm>
                <a:off x="353555" y="3446744"/>
                <a:ext cx="5278014" cy="105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159.24 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1256 )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159.24 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+(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1256 )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182.36 =182.36−90°</m:t>
                    </m:r>
                  </m:oMath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0DE7C6-FB53-41E0-982A-6E9293ECC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5" y="3446744"/>
                <a:ext cx="5278014" cy="1052019"/>
              </a:xfrm>
              <a:prstGeom prst="rect">
                <a:avLst/>
              </a:prstGeom>
              <a:blipFill>
                <a:blip r:embed="rId4"/>
                <a:stretch>
                  <a:fillRect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CF34BBC-F9FC-45F1-A699-A2E3644D39B2}"/>
                  </a:ext>
                </a:extLst>
              </p:cNvPr>
              <p:cNvSpPr txBox="1"/>
              <p:nvPr/>
            </p:nvSpPr>
            <p:spPr>
              <a:xfrm>
                <a:off x="389691" y="4975740"/>
                <a:ext cx="549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445.64 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445.64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90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CF34BBC-F9FC-45F1-A699-A2E3644D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1" y="4975740"/>
                <a:ext cx="549185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96979F7-7560-496F-A0E9-0850E2EB46EA}"/>
                  </a:ext>
                </a:extLst>
              </p:cNvPr>
              <p:cNvSpPr txBox="1"/>
              <p:nvPr/>
            </p:nvSpPr>
            <p:spPr>
              <a:xfrm>
                <a:off x="409206" y="5956262"/>
                <a:ext cx="6230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=300+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445.64 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=537.21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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56.05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96979F7-7560-496F-A0E9-0850E2EB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6" y="5956262"/>
                <a:ext cx="6230133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93" grpId="0"/>
      <p:bldP spid="94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167D15-806B-4AED-B8D9-AFC4796CF72E}"/>
                  </a:ext>
                </a:extLst>
              </p:cNvPr>
              <p:cNvSpPr txBox="1"/>
              <p:nvPr/>
            </p:nvSpPr>
            <p:spPr>
              <a:xfrm>
                <a:off x="392652" y="3474278"/>
                <a:ext cx="6669457" cy="72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50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537.21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56.05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𝟗𝟑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𝟎𝟕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𝐦𝐀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𝟎𝟓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167D15-806B-4AED-B8D9-AFC4796C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52" y="3474278"/>
                <a:ext cx="6669457" cy="7271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8BBBF1-BD8B-45E2-9DDE-6261902098BE}"/>
              </a:ext>
            </a:extLst>
          </p:cNvPr>
          <p:cNvSpPr txBox="1"/>
          <p:nvPr/>
        </p:nvSpPr>
        <p:spPr>
          <a:xfrm>
            <a:off x="252853" y="202224"/>
            <a:ext cx="612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16.48(d) shows the redrawing circuit of Fig. 16.48(c).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69BE61-157C-4D56-86B3-1D46DF7E242B}"/>
                  </a:ext>
                </a:extLst>
              </p:cNvPr>
              <p:cNvSpPr txBox="1"/>
              <p:nvPr/>
            </p:nvSpPr>
            <p:spPr>
              <a:xfrm>
                <a:off x="3098645" y="692079"/>
                <a:ext cx="3542877" cy="102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537.21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56.0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𝟖𝟔𝟏</m:t>
                    </m:r>
                    <m:r>
                      <a:rPr lang="en-US" sz="2000" b="1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𝐦𝐒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−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𝟓𝟔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𝟎𝟓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69BE61-157C-4D56-86B3-1D46DF7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45" y="692079"/>
                <a:ext cx="3542877" cy="1028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D7A5891-11A9-496C-9252-EA278AC102F5}"/>
              </a:ext>
            </a:extLst>
          </p:cNvPr>
          <p:cNvSpPr txBox="1"/>
          <p:nvPr/>
        </p:nvSpPr>
        <p:spPr>
          <a:xfrm>
            <a:off x="278066" y="4276688"/>
            <a:ext cx="641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Referring to Fig. 16.48(a) and Fig. 16.48(b),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are: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9667EE-C1AF-46A3-B77C-4B3A965BDF5C}"/>
                  </a:ext>
                </a:extLst>
              </p:cNvPr>
              <p:cNvSpPr txBox="1"/>
              <p:nvPr/>
            </p:nvSpPr>
            <p:spPr>
              <a:xfrm>
                <a:off x="776808" y="4797979"/>
                <a:ext cx="4906539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𝟎𝟔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𝟓𝟖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𝐦𝐀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𝟎𝟓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9667EE-C1AF-46A3-B77C-4B3A965B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08" y="4797979"/>
                <a:ext cx="4906539" cy="720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A2B26-F745-43F8-BA6C-441354F711BA}"/>
                  </a:ext>
                </a:extLst>
              </p:cNvPr>
              <p:cNvSpPr txBox="1"/>
              <p:nvPr/>
            </p:nvSpPr>
            <p:spPr>
              <a:xfrm>
                <a:off x="762294" y="5538439"/>
                <a:ext cx="4207859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𝐦𝐀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𝟏𝟐𝟑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A2B26-F745-43F8-BA6C-441354F71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94" y="5538439"/>
                <a:ext cx="4207859" cy="720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0AD865-F637-483F-9B82-2D42A5961239}"/>
              </a:ext>
            </a:extLst>
          </p:cNvPr>
          <p:cNvCxnSpPr/>
          <p:nvPr/>
        </p:nvCxnSpPr>
        <p:spPr>
          <a:xfrm>
            <a:off x="6746525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81094F-FAA2-48F2-89E3-04F3927160D6}"/>
              </a:ext>
            </a:extLst>
          </p:cNvPr>
          <p:cNvSpPr txBox="1"/>
          <p:nvPr/>
        </p:nvSpPr>
        <p:spPr>
          <a:xfrm>
            <a:off x="6745963" y="189060"/>
            <a:ext cx="519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Referring to Fig. 16.48(b) and Fig. 16.48(c), </a:t>
            </a:r>
            <a:r>
              <a:rPr lang="en-US" sz="2000" b="1" i="1" dirty="0" err="1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baseline="-25000" dirty="0" err="1">
                <a:solidFill>
                  <a:srgbClr val="242021"/>
                </a:solidFill>
                <a:latin typeface="Times-Roman"/>
              </a:rPr>
              <a:t>ab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are: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44A63D-2856-4000-AD08-DB2A9BDD7B47}"/>
                  </a:ext>
                </a:extLst>
              </p:cNvPr>
              <p:cNvSpPr txBox="1"/>
              <p:nvPr/>
            </p:nvSpPr>
            <p:spPr>
              <a:xfrm>
                <a:off x="7062111" y="999583"/>
                <a:ext cx="4207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𝟑𝟑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𝟗𝟓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44A63D-2856-4000-AD08-DB2A9BDD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11" y="999583"/>
                <a:ext cx="4207859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B26F08-B818-4D51-95D8-A47910627FB7}"/>
                  </a:ext>
                </a:extLst>
              </p:cNvPr>
              <p:cNvSpPr txBox="1"/>
              <p:nvPr/>
            </p:nvSpPr>
            <p:spPr>
              <a:xfrm>
                <a:off x="7076179" y="1459082"/>
                <a:ext cx="4207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𝟐𝟏𝟑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𝟗𝟓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B26F08-B818-4D51-95D8-A4791062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79" y="1459082"/>
                <a:ext cx="4207859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26210A3-FF45-4194-A821-E946CD6B666C}"/>
              </a:ext>
            </a:extLst>
          </p:cNvPr>
          <p:cNvSpPr txBox="1"/>
          <p:nvPr/>
        </p:nvSpPr>
        <p:spPr>
          <a:xfrm>
            <a:off x="6889308" y="2132080"/>
            <a:ext cx="3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Average power: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4DC08F-E67A-405A-BB54-6E7E92F5E072}"/>
                  </a:ext>
                </a:extLst>
              </p:cNvPr>
              <p:cNvSpPr txBox="1"/>
              <p:nvPr/>
            </p:nvSpPr>
            <p:spPr>
              <a:xfrm>
                <a:off x="7062110" y="2586413"/>
                <a:ext cx="50203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93.07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</m:t>
                        </m:r>
                      </m:e>
                    </m:d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56.05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rgbClr val="24202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sz="2000" b="1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𝐖</m:t>
                    </m:r>
                  </m:oMath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4DC08F-E67A-405A-BB54-6E7E92F5E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10" y="2586413"/>
                <a:ext cx="502038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91FE48C-D4B1-420B-B760-EED0A15BB90B}"/>
              </a:ext>
            </a:extLst>
          </p:cNvPr>
          <p:cNvSpPr txBox="1"/>
          <p:nvPr/>
        </p:nvSpPr>
        <p:spPr>
          <a:xfrm>
            <a:off x="6919051" y="3606535"/>
            <a:ext cx="3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f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Power Factor: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B4BB83-A991-415C-BC99-68C628F18EED}"/>
                  </a:ext>
                </a:extLst>
              </p:cNvPr>
              <p:cNvSpPr txBox="1"/>
              <p:nvPr/>
            </p:nvSpPr>
            <p:spPr>
              <a:xfrm>
                <a:off x="7037224" y="4086951"/>
                <a:ext cx="5020382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𝟓𝟓𝟖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i="0" dirty="0">
                    <a:solidFill>
                      <a:srgbClr val="242021"/>
                    </a:solidFill>
                    <a:effectLst/>
                    <a:latin typeface="Times-Roman"/>
                  </a:rPr>
                  <a:t>Lagging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B4BB83-A991-415C-BC99-68C628F1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24" y="4086951"/>
                <a:ext cx="5020382" cy="423770"/>
              </a:xfrm>
              <a:prstGeom prst="rect">
                <a:avLst/>
              </a:prstGeom>
              <a:blipFill>
                <a:blip r:embed="rId11"/>
                <a:stretch>
                  <a:fillRect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AEE502B-0250-4F83-BAEB-CC44B73E7121}"/>
              </a:ext>
            </a:extLst>
          </p:cNvPr>
          <p:cNvSpPr txBox="1"/>
          <p:nvPr/>
        </p:nvSpPr>
        <p:spPr>
          <a:xfrm>
            <a:off x="6879318" y="4696592"/>
            <a:ext cx="5034616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Remaining Examples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</a:rPr>
              <a:t>And</a:t>
            </a:r>
          </a:p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All Problems of Chapter 16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 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03D2B8-257D-47E2-9193-D38F0F9F9812}"/>
              </a:ext>
            </a:extLst>
          </p:cNvPr>
          <p:cNvGrpSpPr/>
          <p:nvPr/>
        </p:nvGrpSpPr>
        <p:grpSpPr>
          <a:xfrm>
            <a:off x="575767" y="742994"/>
            <a:ext cx="2266017" cy="2672053"/>
            <a:chOff x="649872" y="683757"/>
            <a:chExt cx="2266017" cy="26720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D572B6-F39A-47C0-BAD4-F91EDE6F71E3}"/>
                </a:ext>
              </a:extLst>
            </p:cNvPr>
            <p:cNvSpPr/>
            <p:nvPr/>
          </p:nvSpPr>
          <p:spPr>
            <a:xfrm>
              <a:off x="1034028" y="708095"/>
              <a:ext cx="1519652" cy="2103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3A6C23-D962-496A-B035-5A1828909E7F}"/>
                </a:ext>
              </a:extLst>
            </p:cNvPr>
            <p:cNvSpPr/>
            <p:nvPr/>
          </p:nvSpPr>
          <p:spPr>
            <a:xfrm>
              <a:off x="1200257" y="68375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156298-6AD3-45B7-BD43-1D20D9A4F2D9}"/>
                </a:ext>
              </a:extLst>
            </p:cNvPr>
            <p:cNvSpPr txBox="1"/>
            <p:nvPr/>
          </p:nvSpPr>
          <p:spPr>
            <a:xfrm>
              <a:off x="649872" y="121194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1D0B6B-14B9-4197-99FC-34546C98E4CB}"/>
                </a:ext>
              </a:extLst>
            </p:cNvPr>
            <p:cNvSpPr txBox="1"/>
            <p:nvPr/>
          </p:nvSpPr>
          <p:spPr>
            <a:xfrm>
              <a:off x="684021" y="216879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9E12D6-1417-45B6-94A7-28C9514A4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9782" y="2784776"/>
              <a:ext cx="432854" cy="39017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79FBB9-47CA-409C-9510-236E787D1D2C}"/>
                </a:ext>
              </a:extLst>
            </p:cNvPr>
            <p:cNvSpPr txBox="1"/>
            <p:nvPr/>
          </p:nvSpPr>
          <p:spPr>
            <a:xfrm>
              <a:off x="1358426" y="172313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B4AE1A1-0DB2-4251-99EA-55C3C99B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753" y="1594080"/>
              <a:ext cx="731520" cy="73152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02C8CF4-CE0B-4D53-8843-53EDCA05F8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28100" y="545944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8F9B3-FE7C-4C5D-9CC7-0F98A6196B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00616" y="917455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433650-8690-481A-8A98-AA070D5B9A17}"/>
                </a:ext>
              </a:extLst>
            </p:cNvPr>
            <p:cNvSpPr/>
            <p:nvPr/>
          </p:nvSpPr>
          <p:spPr>
            <a:xfrm>
              <a:off x="1200257" y="1085996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Z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979C8B3-C2D4-44D1-94CB-86E4A485ED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27093" y="2076574"/>
              <a:ext cx="0" cy="54864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FB3D04-011E-46ED-AF13-5F8B1FDE543A}"/>
                </a:ext>
              </a:extLst>
            </p:cNvPr>
            <p:cNvSpPr/>
            <p:nvPr/>
          </p:nvSpPr>
          <p:spPr>
            <a:xfrm>
              <a:off x="1208648" y="226260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00CC"/>
                  </a:solidFill>
                </a:rPr>
                <a:t>Y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0AE69F-053C-4703-9035-0B16055C50CE}"/>
                </a:ext>
              </a:extLst>
            </p:cNvPr>
            <p:cNvSpPr/>
            <p:nvPr/>
          </p:nvSpPr>
          <p:spPr>
            <a:xfrm>
              <a:off x="2241941" y="1609832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i="1" baseline="-25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3ACE41-546C-435E-AD09-7DE6CFA2B6D3}"/>
                </a:ext>
              </a:extLst>
            </p:cNvPr>
            <p:cNvSpPr/>
            <p:nvPr/>
          </p:nvSpPr>
          <p:spPr>
            <a:xfrm>
              <a:off x="1063584" y="2807170"/>
              <a:ext cx="1852305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</a:rPr>
                <a:t>Fig. 16.48(d)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5DA801-60D4-460C-872B-26AA9BDEC1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270" y="2088604"/>
            <a:ext cx="3803904" cy="118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A9726-0832-492B-9373-E0F3AEB380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24059" y="1503592"/>
            <a:ext cx="132801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  <p:bldP spid="24" grpId="0"/>
      <p:bldP spid="26" grpId="0"/>
      <p:bldP spid="27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58A53-376B-4C85-A429-9A295E0879DF}"/>
              </a:ext>
            </a:extLst>
          </p:cNvPr>
          <p:cNvSpPr/>
          <p:nvPr/>
        </p:nvSpPr>
        <p:spPr>
          <a:xfrm>
            <a:off x="2178148" y="2101864"/>
            <a:ext cx="7835703" cy="2223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Correction (PFC)</a:t>
            </a:r>
          </a:p>
          <a:p>
            <a:pPr algn="ctr">
              <a:spcAft>
                <a:spcPts val="1200"/>
              </a:spcAft>
            </a:pPr>
            <a:r>
              <a:rPr lang="en-US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>
              <a:spcAft>
                <a:spcPts val="1200"/>
              </a:spcAft>
            </a:pPr>
            <a:r>
              <a:rPr lang="en-US" sz="4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Improvement (PFI)</a:t>
            </a:r>
            <a:endParaRPr lang="en-US" sz="2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352B9-ADA3-488F-AC35-583F260CCAF4}"/>
              </a:ext>
            </a:extLst>
          </p:cNvPr>
          <p:cNvSpPr txBox="1"/>
          <p:nvPr/>
        </p:nvSpPr>
        <p:spPr>
          <a:xfrm>
            <a:off x="109792" y="2936147"/>
            <a:ext cx="141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68FA80-9F8C-4E2B-A8B0-EACEB6323983}"/>
              </a:ext>
            </a:extLst>
          </p:cNvPr>
          <p:cNvSpPr txBox="1"/>
          <p:nvPr/>
        </p:nvSpPr>
        <p:spPr>
          <a:xfrm>
            <a:off x="1251836" y="2936147"/>
            <a:ext cx="404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(1) Calculate all reactance if needed.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0C4E0-DE7F-4778-8CE8-375CDABB302C}"/>
              </a:ext>
            </a:extLst>
          </p:cNvPr>
          <p:cNvSpPr txBox="1"/>
          <p:nvPr/>
        </p:nvSpPr>
        <p:spPr>
          <a:xfrm>
            <a:off x="6764755" y="2617855"/>
            <a:ext cx="460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(2) Identify and mark the nodes/junctions.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02ACA-72AE-4F61-AFFC-2D8E0386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0" y="541166"/>
            <a:ext cx="4843692" cy="2492261"/>
          </a:xfrm>
          <a:prstGeom prst="rect">
            <a:avLst/>
          </a:prstGeom>
        </p:spPr>
      </p:pic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6F3B3509-2E32-4661-B518-43C566408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32420"/>
              </p:ext>
            </p:extLst>
          </p:nvPr>
        </p:nvGraphicFramePr>
        <p:xfrm>
          <a:off x="1251836" y="3429000"/>
          <a:ext cx="44751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Equation" r:id="rId4" imgW="4483080" imgH="406080" progId="Equation.3">
                  <p:embed/>
                </p:oleObj>
              </mc:Choice>
              <mc:Fallback>
                <p:oleObj name="Equation" r:id="rId4" imgW="4483080" imgH="406080" progId="Equation.3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4ED271A5-2D36-4B9F-85D1-61F220E94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36" y="3429000"/>
                        <a:ext cx="44751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4FBA8DE3-EC8F-41E3-BB8E-3F86D5BAF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15579"/>
              </p:ext>
            </p:extLst>
          </p:nvPr>
        </p:nvGraphicFramePr>
        <p:xfrm>
          <a:off x="1189491" y="3932238"/>
          <a:ext cx="47164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Equation" r:id="rId6" imgW="4724280" imgH="406080" progId="Equation.3">
                  <p:embed/>
                </p:oleObj>
              </mc:Choice>
              <mc:Fallback>
                <p:oleObj name="Equation" r:id="rId6" imgW="4724280" imgH="40608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6F3B3509-2E32-4661-B518-43C566408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491" y="3932238"/>
                        <a:ext cx="47164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1B35CD16-C20D-4079-B7AE-743E16855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23716"/>
              </p:ext>
            </p:extLst>
          </p:nvPr>
        </p:nvGraphicFramePr>
        <p:xfrm>
          <a:off x="1191056" y="4435475"/>
          <a:ext cx="47418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8" imgW="4749480" imgH="723600" progId="Equation.3">
                  <p:embed/>
                </p:oleObj>
              </mc:Choice>
              <mc:Fallback>
                <p:oleObj name="Equation" r:id="rId8" imgW="4749480" imgH="72360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6F3B3509-2E32-4661-B518-43C566408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056" y="4435475"/>
                        <a:ext cx="47418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84596A8-0709-4C8E-9D1C-54D17F8CC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19321"/>
              </p:ext>
            </p:extLst>
          </p:nvPr>
        </p:nvGraphicFramePr>
        <p:xfrm>
          <a:off x="1170212" y="5167313"/>
          <a:ext cx="4930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7" name="Equation" r:id="rId10" imgW="4940280" imgH="723600" progId="Equation.3">
                  <p:embed/>
                </p:oleObj>
              </mc:Choice>
              <mc:Fallback>
                <p:oleObj name="Equation" r:id="rId10" imgW="4940280" imgH="723600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B35CD16-C20D-4079-B7AE-743E16855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212" y="5167313"/>
                        <a:ext cx="49307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B2A294-1D24-4596-870B-B3626AF09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0543" y="662790"/>
            <a:ext cx="3800576" cy="2139881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94CC77E2-6535-4A80-91E0-7F455B79CA9A}"/>
              </a:ext>
            </a:extLst>
          </p:cNvPr>
          <p:cNvSpPr/>
          <p:nvPr/>
        </p:nvSpPr>
        <p:spPr>
          <a:xfrm>
            <a:off x="9014274" y="975370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6B35E-127C-4332-9B26-EA6139B2AE8E}"/>
              </a:ext>
            </a:extLst>
          </p:cNvPr>
          <p:cNvSpPr txBox="1"/>
          <p:nvPr/>
        </p:nvSpPr>
        <p:spPr>
          <a:xfrm>
            <a:off x="8876145" y="514448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c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EC34DA-2EDA-4ACE-8C9D-BCE6FBA63058}"/>
              </a:ext>
            </a:extLst>
          </p:cNvPr>
          <p:cNvSpPr txBox="1"/>
          <p:nvPr/>
        </p:nvSpPr>
        <p:spPr>
          <a:xfrm>
            <a:off x="6894287" y="3186152"/>
            <a:ext cx="498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There are two branches are connected between terminals </a:t>
            </a:r>
            <a:r>
              <a:rPr lang="en-US" sz="2000" i="1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and </a:t>
            </a:r>
            <a:r>
              <a:rPr lang="en-US" sz="2000" i="1" dirty="0">
                <a:solidFill>
                  <a:srgbClr val="242021"/>
                </a:solidFill>
              </a:rPr>
              <a:t>b</a:t>
            </a:r>
            <a:r>
              <a:rPr lang="en-US" sz="2000" dirty="0">
                <a:solidFill>
                  <a:srgbClr val="242021"/>
                </a:solidFill>
              </a:rPr>
              <a:t>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DC7E5-CA0F-4F2A-B875-45B8700371B9}"/>
              </a:ext>
            </a:extLst>
          </p:cNvPr>
          <p:cNvSpPr txBox="1"/>
          <p:nvPr/>
        </p:nvSpPr>
        <p:spPr>
          <a:xfrm>
            <a:off x="6887286" y="4191070"/>
            <a:ext cx="471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Write the impedances in different branches.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6BF0AE-2C60-4E2F-A4F9-589266BFFD3F}"/>
              </a:ext>
            </a:extLst>
          </p:cNvPr>
          <p:cNvCxnSpPr/>
          <p:nvPr/>
        </p:nvCxnSpPr>
        <p:spPr>
          <a:xfrm>
            <a:off x="6691796" y="327545"/>
            <a:ext cx="0" cy="60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68F35FD-0141-47BF-A86E-F048ADD00852}"/>
              </a:ext>
            </a:extLst>
          </p:cNvPr>
          <p:cNvSpPr txBox="1"/>
          <p:nvPr/>
        </p:nvSpPr>
        <p:spPr>
          <a:xfrm>
            <a:off x="290732" y="141056"/>
            <a:ext cx="104364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Calculate the impedance at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for the following electrical network.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5AE476-D807-4E4A-9070-ABD053508869}"/>
              </a:ext>
            </a:extLst>
          </p:cNvPr>
          <p:cNvSpPr txBox="1"/>
          <p:nvPr/>
        </p:nvSpPr>
        <p:spPr>
          <a:xfrm>
            <a:off x="7132250" y="4614243"/>
            <a:ext cx="3594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ac</a:t>
            </a:r>
            <a:r>
              <a:rPr lang="en-US" sz="2000" b="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 + </a:t>
            </a:r>
            <a:r>
              <a:rPr lang="en-US" sz="2000" b="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3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cb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1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10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 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cb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5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20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 = 5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 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D53C50-5621-4A41-BBF9-225BBC26047E}"/>
              </a:ext>
            </a:extLst>
          </p:cNvPr>
          <p:cNvSpPr txBox="1"/>
          <p:nvPr/>
        </p:nvSpPr>
        <p:spPr>
          <a:xfrm>
            <a:off x="7003577" y="5852466"/>
            <a:ext cx="476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Redraw the circuit showing the impedance.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7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6" grpId="0" animBg="1"/>
      <p:bldP spid="57" grpId="0"/>
      <p:bldP spid="59" grpId="0"/>
      <p:bldP spid="60" grpId="0"/>
      <p:bldP spid="63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9447F-91D6-4276-B7F1-AD350167B25A}"/>
              </a:ext>
            </a:extLst>
          </p:cNvPr>
          <p:cNvGrpSpPr/>
          <p:nvPr/>
        </p:nvGrpSpPr>
        <p:grpSpPr>
          <a:xfrm>
            <a:off x="1131927" y="209839"/>
            <a:ext cx="9436138" cy="1392701"/>
            <a:chOff x="1131927" y="209839"/>
            <a:chExt cx="9436138" cy="13927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25ACB3-E89A-4F17-AEA7-5856ED376287}"/>
                </a:ext>
              </a:extLst>
            </p:cNvPr>
            <p:cNvSpPr/>
            <p:nvPr/>
          </p:nvSpPr>
          <p:spPr>
            <a:xfrm>
              <a:off x="3563740" y="301279"/>
              <a:ext cx="5090162" cy="1209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678DB1-C1F8-4F83-BC25-D888261961F0}"/>
                </a:ext>
              </a:extLst>
            </p:cNvPr>
            <p:cNvSpPr/>
            <p:nvPr/>
          </p:nvSpPr>
          <p:spPr>
            <a:xfrm>
              <a:off x="1131927" y="220572"/>
              <a:ext cx="2616037" cy="13619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C00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68580" tIns="34290" rIns="68580" bIns="34290">
              <a:spAutoFit/>
            </a:bodyPr>
            <a:lstStyle/>
            <a:p>
              <a:pPr algn="ctr"/>
              <a:endPara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b="1" dirty="0">
                  <a:ln w="1905"/>
                  <a:solidFill>
                    <a:srgbClr val="0000CC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Side</a:t>
              </a:r>
            </a:p>
            <a:p>
              <a:pPr algn="ctr"/>
              <a:endPara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BDE0C1-24D8-4249-A6F7-418038BB64C5}"/>
                </a:ext>
              </a:extLst>
            </p:cNvPr>
            <p:cNvSpPr/>
            <p:nvPr/>
          </p:nvSpPr>
          <p:spPr>
            <a:xfrm>
              <a:off x="8428161" y="220572"/>
              <a:ext cx="2139904" cy="13619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C00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68580" tIns="34290" rIns="68580" bIns="34290">
              <a:spAutoFit/>
            </a:bodyPr>
            <a:lstStyle/>
            <a:p>
              <a:pPr algn="ctr"/>
              <a:endPara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b="1" dirty="0">
                  <a:ln w="1905"/>
                  <a:solidFill>
                    <a:srgbClr val="0000CC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Load Side</a:t>
              </a:r>
            </a:p>
            <a:p>
              <a:pPr algn="ctr"/>
              <a:endPara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D26E8B-9150-41E7-B557-752E708328B5}"/>
                </a:ext>
              </a:extLst>
            </p:cNvPr>
            <p:cNvSpPr txBox="1"/>
            <p:nvPr/>
          </p:nvSpPr>
          <p:spPr>
            <a:xfrm>
              <a:off x="4533103" y="660490"/>
              <a:ext cx="2616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Transmission Line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AB197F-0929-4199-87B6-E7B18977479D}"/>
                </a:ext>
              </a:extLst>
            </p:cNvPr>
            <p:cNvSpPr/>
            <p:nvPr/>
          </p:nvSpPr>
          <p:spPr>
            <a:xfrm>
              <a:off x="4059625" y="209839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2FA9D4-2EDB-4533-8BD3-0B59E12BB84F}"/>
                </a:ext>
              </a:extLst>
            </p:cNvPr>
            <p:cNvSpPr/>
            <p:nvPr/>
          </p:nvSpPr>
          <p:spPr>
            <a:xfrm>
              <a:off x="4025108" y="141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E6D683-7FD7-4A17-9CB9-EEC81FBDF2E9}"/>
                </a:ext>
              </a:extLst>
            </p:cNvPr>
            <p:cNvSpPr/>
            <p:nvPr/>
          </p:nvSpPr>
          <p:spPr>
            <a:xfrm>
              <a:off x="7467792" y="209839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1AB6C9-2132-4F30-BFD4-802097172E91}"/>
                </a:ext>
              </a:extLst>
            </p:cNvPr>
            <p:cNvSpPr/>
            <p:nvPr/>
          </p:nvSpPr>
          <p:spPr>
            <a:xfrm>
              <a:off x="7467792" y="141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F469670-43DC-495C-A8FB-6C49D5C50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1657522"/>
          <a:ext cx="6502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Equation" r:id="rId3" imgW="6502320" imgH="838080" progId="Equation.3">
                  <p:embed/>
                </p:oleObj>
              </mc:Choice>
              <mc:Fallback>
                <p:oleObj name="Equation" r:id="rId3" imgW="6502320" imgH="8380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F469670-43DC-495C-A8FB-6C49D5C50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657522"/>
                        <a:ext cx="6502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1E8B792-F053-4293-AF5A-9FD858A9463F}"/>
              </a:ext>
            </a:extLst>
          </p:cNvPr>
          <p:cNvSpPr txBox="1"/>
          <p:nvPr/>
        </p:nvSpPr>
        <p:spPr>
          <a:xfrm>
            <a:off x="147601" y="2324315"/>
            <a:ext cx="67928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  <a:latin typeface="Times-Roman"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t is observed from above equations that, low power factor of load means high apparent power. High apparent power means high current flows through the transmission line since the supply voltage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-Roman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is constant. The effects of high current flow through the transmission line are as follows:</a:t>
            </a:r>
          </a:p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(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Roman"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) Increased power losses (by a squared factor since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Times-Roman"/>
              </a:rPr>
              <a:t>P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Times-Roman"/>
              </a:rPr>
              <a:t>xline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=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-Roman"/>
              </a:rPr>
              <a:t>I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Times-Roman"/>
              </a:rPr>
              <a:t>2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-Roman"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Times-Roman"/>
              </a:rPr>
              <a:t>xline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) in the transmission lines due to the resistance of the lines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Required larger conductors, increasing the amount of copper needed for the system</a:t>
            </a:r>
          </a:p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(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Roman"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)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Voltage drop in Transmission line is increased as well as load terminal voltage is decreased</a:t>
            </a:r>
          </a:p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(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Roman"/>
              </a:rPr>
              <a:t>4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) Increased power bil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l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B76E86-5B86-4E33-867F-C1D3C63F0FF9}"/>
              </a:ext>
            </a:extLst>
          </p:cNvPr>
          <p:cNvGrpSpPr/>
          <p:nvPr/>
        </p:nvGrpSpPr>
        <p:grpSpPr>
          <a:xfrm>
            <a:off x="7677142" y="336970"/>
            <a:ext cx="640080" cy="1209821"/>
            <a:chOff x="7640842" y="301279"/>
            <a:chExt cx="640080" cy="12098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97450B-579C-4720-A118-FFB5C61D5E93}"/>
                </a:ext>
              </a:extLst>
            </p:cNvPr>
            <p:cNvCxnSpPr/>
            <p:nvPr/>
          </p:nvCxnSpPr>
          <p:spPr>
            <a:xfrm>
              <a:off x="7974767" y="301279"/>
              <a:ext cx="0" cy="1209821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9F4A97-C8EF-4B77-B53E-05173A822630}"/>
                </a:ext>
              </a:extLst>
            </p:cNvPr>
            <p:cNvCxnSpPr/>
            <p:nvPr/>
          </p:nvCxnSpPr>
          <p:spPr>
            <a:xfrm>
              <a:off x="7679152" y="862264"/>
              <a:ext cx="5486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9703758-0E2A-4E29-A0CB-FF67913CE331}"/>
                </a:ext>
              </a:extLst>
            </p:cNvPr>
            <p:cNvSpPr/>
            <p:nvPr/>
          </p:nvSpPr>
          <p:spPr>
            <a:xfrm>
              <a:off x="7640842" y="941564"/>
              <a:ext cx="640080" cy="287630"/>
            </a:xfrm>
            <a:prstGeom prst="arc">
              <a:avLst>
                <a:gd name="adj1" fmla="val 11835075"/>
                <a:gd name="adj2" fmla="val 205587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0B172C-455C-4905-9006-8B70B0BCBAE3}"/>
              </a:ext>
            </a:extLst>
          </p:cNvPr>
          <p:cNvSpPr txBox="1"/>
          <p:nvPr/>
        </p:nvSpPr>
        <p:spPr>
          <a:xfrm>
            <a:off x="7380850" y="2785782"/>
            <a:ext cx="45766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The required reactive power of load can be supplied by connecting capacitors (reactive elements) at the terminal of load. As a results high reactive power supplied by the source is not required as well as supply apparent power and current will be reduced.</a:t>
            </a:r>
          </a:p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The process of introducing reactive elements (capacitors) to bring the power factor closer to unity is called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Bold"/>
              </a:rPr>
              <a:t>power-factor correction.</a:t>
            </a:r>
            <a:r>
              <a:rPr lang="en-US" sz="2000" dirty="0"/>
              <a:t> 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9213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CA519-25DF-4CBE-A2FD-E4C7EA2AF4E2}"/>
              </a:ext>
            </a:extLst>
          </p:cNvPr>
          <p:cNvSpPr txBox="1"/>
          <p:nvPr/>
        </p:nvSpPr>
        <p:spPr>
          <a:xfrm>
            <a:off x="1510607" y="123724"/>
            <a:ext cx="821054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Example 19.7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A 5 hp motor with a 0.6 lagging power factor and an efficiency of 92% is connected to a 208 V, 60 Hz supply.</a:t>
            </a:r>
          </a:p>
          <a:p>
            <a:pPr lvl="1"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a. Establish the power triangle for the load.</a:t>
            </a:r>
          </a:p>
          <a:p>
            <a:pPr lvl="1"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b. Determine the power-factor capacitor that must be placed in parallel</a:t>
            </a:r>
          </a:p>
          <a:p>
            <a:pPr lvl="1"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with the load to raise the power factor to unity.</a:t>
            </a:r>
          </a:p>
          <a:p>
            <a:pPr lvl="1"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c. Determine the change in supply current from the uncompensated to</a:t>
            </a:r>
          </a:p>
          <a:p>
            <a:pPr lvl="1"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the compensated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5E06C-96D5-4ECD-949F-355188FB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6" y="2439030"/>
            <a:ext cx="6100878" cy="16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0A048-B9A5-4935-990A-65191F9E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9" y="4222023"/>
            <a:ext cx="5143499" cy="201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9A4FD2-F258-4503-8A16-1937E74EA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136" y="2272122"/>
            <a:ext cx="5240741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2905DF-3B49-4D77-BDD9-9C588F700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231" y="3900078"/>
            <a:ext cx="3638550" cy="23336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16649-7E07-4D1B-98B3-B0925A030121}"/>
              </a:ext>
            </a:extLst>
          </p:cNvPr>
          <p:cNvCxnSpPr/>
          <p:nvPr/>
        </p:nvCxnSpPr>
        <p:spPr>
          <a:xfrm>
            <a:off x="6576121" y="2272121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B9987-A4D0-4897-8CDA-670A4028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7" y="340555"/>
            <a:ext cx="630936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42ACB-D1E0-4239-902C-9623D4D0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86" y="2647656"/>
            <a:ext cx="5374354" cy="356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EEE8-6AED-4E64-9242-AE2E339629A5}"/>
              </a:ext>
            </a:extLst>
          </p:cNvPr>
          <p:cNvSpPr txBox="1"/>
          <p:nvPr/>
        </p:nvSpPr>
        <p:spPr>
          <a:xfrm>
            <a:off x="876560" y="4430736"/>
            <a:ext cx="36107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Problems [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Ch. 19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16, 17 and 18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31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398B1D-A1A2-470D-BD32-F7A05C2B3603}"/>
              </a:ext>
            </a:extLst>
          </p:cNvPr>
          <p:cNvSpPr/>
          <p:nvPr/>
        </p:nvSpPr>
        <p:spPr>
          <a:xfrm>
            <a:off x="2555126" y="2355798"/>
            <a:ext cx="7081747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  <a:endParaRPr lang="en-US" sz="36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1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189BA-73D2-4A9C-9041-E9F42745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8" y="657886"/>
            <a:ext cx="4886325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BC9F9-A5B2-4F59-A813-0C3FEBEA166F}"/>
              </a:ext>
            </a:extLst>
          </p:cNvPr>
          <p:cNvSpPr txBox="1"/>
          <p:nvPr/>
        </p:nvSpPr>
        <p:spPr>
          <a:xfrm>
            <a:off x="304800" y="3084527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 16.3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circuit of following figure using the method of source transformation.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985BE6-0C0D-43D5-84C8-C934BB223CDA}"/>
              </a:ext>
            </a:extLst>
          </p:cNvPr>
          <p:cNvCxnSpPr/>
          <p:nvPr/>
        </p:nvCxnSpPr>
        <p:spPr>
          <a:xfrm>
            <a:off x="6114757" y="506437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98B1D-A1A2-470D-BD32-F7A05C2B3603}"/>
              </a:ext>
            </a:extLst>
          </p:cNvPr>
          <p:cNvSpPr/>
          <p:nvPr/>
        </p:nvSpPr>
        <p:spPr>
          <a:xfrm>
            <a:off x="4425667" y="158509"/>
            <a:ext cx="3392302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A22B62-E85F-4A37-9F5C-0EB4E034EDFF}"/>
              </a:ext>
            </a:extLst>
          </p:cNvPr>
          <p:cNvGrpSpPr/>
          <p:nvPr/>
        </p:nvGrpSpPr>
        <p:grpSpPr>
          <a:xfrm>
            <a:off x="6236681" y="657886"/>
            <a:ext cx="5425651" cy="1237491"/>
            <a:chOff x="442682" y="1197902"/>
            <a:chExt cx="5425651" cy="1237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D28404-ABB6-4F28-A04F-185C0C5373EB}"/>
                </a:ext>
              </a:extLst>
            </p:cNvPr>
            <p:cNvSpPr txBox="1"/>
            <p:nvPr/>
          </p:nvSpPr>
          <p:spPr>
            <a:xfrm>
              <a:off x="442682" y="1197902"/>
              <a:ext cx="1753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Solution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: Let,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A3BD405D-F4C6-44A9-A6B7-4135104E5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533" y="1724193"/>
            <a:ext cx="47498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4" name="Equation" r:id="rId4" imgW="4749480" imgH="711000" progId="Equation.3">
                    <p:embed/>
                  </p:oleObj>
                </mc:Choice>
                <mc:Fallback>
                  <p:oleObj name="Equation" r:id="rId4" imgW="4749480" imgH="711000" progId="Equation.3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A3BD405D-F4C6-44A9-A6B7-4135104E5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533" y="1724193"/>
                          <a:ext cx="47498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F3B7A-71CC-4350-828E-6D6F75E5643F}"/>
              </a:ext>
            </a:extLst>
          </p:cNvPr>
          <p:cNvSpPr/>
          <p:nvPr/>
        </p:nvSpPr>
        <p:spPr>
          <a:xfrm>
            <a:off x="6236681" y="2123432"/>
            <a:ext cx="5792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Redrawing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circuit is shown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(a)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Now, the series combination of voltage source and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resistance convert to parallel circuit as follows: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56A903-8983-4D69-A4F0-334C1331B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090" y="3367150"/>
            <a:ext cx="2324019" cy="2103120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2446C0C-CAFC-4D01-8178-885459567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38111"/>
              </p:ext>
            </p:extLst>
          </p:nvPr>
        </p:nvGraphicFramePr>
        <p:xfrm>
          <a:off x="7990449" y="5517489"/>
          <a:ext cx="1889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7" imgW="1892160" imgH="672840" progId="Equation.3">
                  <p:embed/>
                </p:oleObj>
              </mc:Choice>
              <mc:Fallback>
                <p:oleObj name="Equation" r:id="rId7" imgW="189216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2446C0C-CAFC-4D01-8178-885459567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449" y="5517489"/>
                        <a:ext cx="1889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17502F-04A7-423F-A21E-C65D126CC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512" y="4237964"/>
            <a:ext cx="4076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FAD07-7D18-4003-A493-D5974F6D5EDF}"/>
              </a:ext>
            </a:extLst>
          </p:cNvPr>
          <p:cNvSpPr/>
          <p:nvPr/>
        </p:nvSpPr>
        <p:spPr>
          <a:xfrm>
            <a:off x="278077" y="139897"/>
            <a:ext cx="4307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Redrawing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circuit is shown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(b)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900176-C8FD-426B-95D0-4B126836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1" y="596279"/>
            <a:ext cx="2895253" cy="22860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EF62D60-8DA0-489E-ABFC-9F6A089D8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59" y="2800396"/>
          <a:ext cx="31702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9" name="Equation" r:id="rId4" imgW="3174840" imgH="672840" progId="Equation.3">
                  <p:embed/>
                </p:oleObj>
              </mc:Choice>
              <mc:Fallback>
                <p:oleObj name="Equation" r:id="rId4" imgW="3174840" imgH="6728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EF62D60-8DA0-489E-ABFC-9F6A089D8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59" y="2800396"/>
                        <a:ext cx="31702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F1400F2-F2C9-40B2-AA68-F4EA74830AB7}"/>
              </a:ext>
            </a:extLst>
          </p:cNvPr>
          <p:cNvSpPr/>
          <p:nvPr/>
        </p:nvSpPr>
        <p:spPr>
          <a:xfrm>
            <a:off x="334349" y="3649055"/>
            <a:ext cx="4307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Redrawing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circuit is shown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(c)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37F56-CA6A-4BF9-A511-BEDA05701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47" y="4119505"/>
            <a:ext cx="2323359" cy="21945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0C39AF-12CC-4049-B84C-151741A9257B}"/>
              </a:ext>
            </a:extLst>
          </p:cNvPr>
          <p:cNvSpPr/>
          <p:nvPr/>
        </p:nvSpPr>
        <p:spPr>
          <a:xfrm>
            <a:off x="5461005" y="139897"/>
            <a:ext cx="4299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Converting the current source to a voltage source yields the circuit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where,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104150-A2B3-4653-A44A-07E0885C0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067" y="1374415"/>
          <a:ext cx="26495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0" name="Equation" r:id="rId7" imgW="2654280" imgH="330120" progId="Equation.3">
                  <p:embed/>
                </p:oleObj>
              </mc:Choice>
              <mc:Fallback>
                <p:oleObj name="Equation" r:id="rId7" imgW="2654280" imgH="33012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104150-A2B3-4653-A44A-07E0885C0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7" y="1374415"/>
                        <a:ext cx="26495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5E0FE02-357D-4A51-8200-49B2623CCF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1716" y="319511"/>
            <a:ext cx="2188833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F4352E-E313-4000-89F7-0DD78DEDB63E}"/>
              </a:ext>
            </a:extLst>
          </p:cNvPr>
          <p:cNvSpPr/>
          <p:nvPr/>
        </p:nvSpPr>
        <p:spPr>
          <a:xfrm>
            <a:off x="5461005" y="1929752"/>
            <a:ext cx="339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Now, by using VDR, we have: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B327FF0-F1CE-4553-8609-7072E85F9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2368550"/>
          <a:ext cx="43973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1" name="Equation" r:id="rId10" imgW="4406760" imgH="672840" progId="Equation.3">
                  <p:embed/>
                </p:oleObj>
              </mc:Choice>
              <mc:Fallback>
                <p:oleObj name="Equation" r:id="rId10" imgW="440676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B327FF0-F1CE-4553-8609-7072E85F9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2368550"/>
                        <a:ext cx="43973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C85806-E2F8-4BF6-B19A-E1CAEDB19941}"/>
              </a:ext>
            </a:extLst>
          </p:cNvPr>
          <p:cNvSpPr/>
          <p:nvPr/>
        </p:nvSpPr>
        <p:spPr>
          <a:xfrm>
            <a:off x="5576655" y="3542826"/>
            <a:ext cx="3392302" cy="377026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</a:t>
            </a:r>
            <a:endParaRPr lang="en-US" sz="12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88FE3C-5A15-4CB6-8343-9ED102D38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8071" y="4510831"/>
            <a:ext cx="413944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C6DD10-03BB-49C6-AB87-AF07D238389B}"/>
              </a:ext>
            </a:extLst>
          </p:cNvPr>
          <p:cNvSpPr txBox="1"/>
          <p:nvPr/>
        </p:nvSpPr>
        <p:spPr>
          <a:xfrm>
            <a:off x="5461005" y="3898547"/>
            <a:ext cx="639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circuit of following figure using the method of source transformation.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4" grpId="0"/>
      <p:bldP spid="16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398B1D-A1A2-470D-BD32-F7A05C2B3603}"/>
              </a:ext>
            </a:extLst>
          </p:cNvPr>
          <p:cNvSpPr/>
          <p:nvPr/>
        </p:nvSpPr>
        <p:spPr>
          <a:xfrm>
            <a:off x="1225246" y="2217889"/>
            <a:ext cx="9741507" cy="188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Related to </a:t>
            </a:r>
          </a:p>
          <a:p>
            <a:pPr algn="ctr">
              <a:spcAft>
                <a:spcPts val="1200"/>
              </a:spcAft>
            </a:pPr>
            <a:r>
              <a:rPr lang="en-US" sz="5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Circuit </a:t>
            </a:r>
            <a:r>
              <a:rPr lang="en-US" sz="5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2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C34DA-9275-4642-AD4D-FA9AB31A6C22}"/>
              </a:ext>
            </a:extLst>
          </p:cNvPr>
          <p:cNvSpPr txBox="1"/>
          <p:nvPr/>
        </p:nvSpPr>
        <p:spPr>
          <a:xfrm>
            <a:off x="171465" y="74796"/>
            <a:ext cx="11702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For the following circuits, find voltage drop across the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054142-0CCD-4700-BDDB-8282049CB3B1}"/>
              </a:ext>
            </a:extLst>
          </p:cNvPr>
          <p:cNvGrpSpPr/>
          <p:nvPr/>
        </p:nvGrpSpPr>
        <p:grpSpPr>
          <a:xfrm>
            <a:off x="471065" y="658164"/>
            <a:ext cx="3473714" cy="2444473"/>
            <a:chOff x="471065" y="658164"/>
            <a:chExt cx="3473714" cy="24444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8E0A37-B378-4326-BA6F-F7922F23989F}"/>
                </a:ext>
              </a:extLst>
            </p:cNvPr>
            <p:cNvSpPr/>
            <p:nvPr/>
          </p:nvSpPr>
          <p:spPr>
            <a:xfrm>
              <a:off x="802148" y="661601"/>
              <a:ext cx="2767172" cy="2103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098DFC-4728-4CE6-9A50-E44F2034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65" y="1768584"/>
              <a:ext cx="640080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31C2D-9EC8-4A28-91BC-CCF964B458A4}"/>
                </a:ext>
              </a:extLst>
            </p:cNvPr>
            <p:cNvSpPr txBox="1"/>
            <p:nvPr/>
          </p:nvSpPr>
          <p:spPr>
            <a:xfrm>
              <a:off x="770381" y="140002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7DFB85-3860-4B3B-9AC0-6DC946CD8A23}"/>
                </a:ext>
              </a:extLst>
            </p:cNvPr>
            <p:cNvSpPr txBox="1"/>
            <p:nvPr/>
          </p:nvSpPr>
          <p:spPr>
            <a:xfrm>
              <a:off x="805968" y="227839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615995-1E8C-4EBC-B1FE-A4BEF516E1A0}"/>
                </a:ext>
              </a:extLst>
            </p:cNvPr>
            <p:cNvSpPr txBox="1"/>
            <p:nvPr/>
          </p:nvSpPr>
          <p:spPr>
            <a:xfrm>
              <a:off x="996886" y="966092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4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ACF5AF-7C0D-4BFD-A14B-0AAC0070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286" y="2712459"/>
              <a:ext cx="432854" cy="39017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0275FA-3FA8-4670-BA10-0483A0C678ED}"/>
                </a:ext>
              </a:extLst>
            </p:cNvPr>
            <p:cNvSpPr txBox="1"/>
            <p:nvPr/>
          </p:nvSpPr>
          <p:spPr>
            <a:xfrm>
              <a:off x="1072662" y="1824417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6F97E0-39FD-4C04-8FBA-5D51AB8240FA}"/>
                </a:ext>
              </a:extLst>
            </p:cNvPr>
            <p:cNvCxnSpPr/>
            <p:nvPr/>
          </p:nvCxnSpPr>
          <p:spPr>
            <a:xfrm>
              <a:off x="2445639" y="658164"/>
              <a:ext cx="0" cy="2103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882A93-4743-4691-960C-D0242875CFD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187065" y="1664243"/>
              <a:ext cx="484632" cy="3017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489B8BE-CD6D-40B3-9B12-5498ADBA9B3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 flipV="1">
              <a:off x="624048" y="1025249"/>
              <a:ext cx="502920" cy="31081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8CC3AD-6B13-44F3-AF5D-0E96520832B3}"/>
                </a:ext>
              </a:extLst>
            </p:cNvPr>
            <p:cNvSpPr txBox="1"/>
            <p:nvPr/>
          </p:nvSpPr>
          <p:spPr>
            <a:xfrm>
              <a:off x="2524914" y="1557865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3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79EFBF-9330-46A7-A2F2-5C96DA1BEE10}"/>
                </a:ext>
              </a:extLst>
            </p:cNvPr>
            <p:cNvSpPr/>
            <p:nvPr/>
          </p:nvSpPr>
          <p:spPr>
            <a:xfrm>
              <a:off x="3525698" y="1302454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4EF54D9-8539-465E-9940-49B8060097B7}"/>
                </a:ext>
              </a:extLst>
            </p:cNvPr>
            <p:cNvSpPr/>
            <p:nvPr/>
          </p:nvSpPr>
          <p:spPr>
            <a:xfrm>
              <a:off x="3502826" y="194362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88E5C6-5AB2-44B1-BED0-A86F42EDDDC3}"/>
                </a:ext>
              </a:extLst>
            </p:cNvPr>
            <p:cNvSpPr/>
            <p:nvPr/>
          </p:nvSpPr>
          <p:spPr>
            <a:xfrm>
              <a:off x="3512644" y="1260250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7E5154D-D58F-4BDE-AE42-27AA73FBAE25}"/>
                </a:ext>
              </a:extLst>
            </p:cNvPr>
            <p:cNvSpPr txBox="1"/>
            <p:nvPr/>
          </p:nvSpPr>
          <p:spPr>
            <a:xfrm>
              <a:off x="3646472" y="104030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39297-DB55-429F-8D26-66375864E2AE}"/>
                </a:ext>
              </a:extLst>
            </p:cNvPr>
            <p:cNvSpPr txBox="1"/>
            <p:nvPr/>
          </p:nvSpPr>
          <p:spPr>
            <a:xfrm>
              <a:off x="3621486" y="1799368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63C241-8B26-4D25-8111-08A8988E0F7A}"/>
              </a:ext>
            </a:extLst>
          </p:cNvPr>
          <p:cNvGrpSpPr/>
          <p:nvPr/>
        </p:nvGrpSpPr>
        <p:grpSpPr>
          <a:xfrm>
            <a:off x="579286" y="3569347"/>
            <a:ext cx="3365493" cy="2444473"/>
            <a:chOff x="579286" y="3569347"/>
            <a:chExt cx="3365493" cy="24444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FBBD5E6-309F-45BF-A3EB-B6B45D6FE23E}"/>
                </a:ext>
              </a:extLst>
            </p:cNvPr>
            <p:cNvSpPr/>
            <p:nvPr/>
          </p:nvSpPr>
          <p:spPr>
            <a:xfrm>
              <a:off x="802148" y="3572784"/>
              <a:ext cx="2767172" cy="2103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CBD78F-30C3-4DB5-8456-C9A7964D4368}"/>
                </a:ext>
              </a:extLst>
            </p:cNvPr>
            <p:cNvSpPr txBox="1"/>
            <p:nvPr/>
          </p:nvSpPr>
          <p:spPr>
            <a:xfrm>
              <a:off x="968750" y="4396732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4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0241607-BD22-41D4-BCE3-6831824B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286" y="5623642"/>
              <a:ext cx="432854" cy="39017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21804C6-DE88-4994-B341-55617BD93042}"/>
                </a:ext>
              </a:extLst>
            </p:cNvPr>
            <p:cNvSpPr txBox="1"/>
            <p:nvPr/>
          </p:nvSpPr>
          <p:spPr>
            <a:xfrm>
              <a:off x="2091406" y="4828699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90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22D05E-2D23-470D-BA08-5C3B58D0C94E}"/>
                </a:ext>
              </a:extLst>
            </p:cNvPr>
            <p:cNvCxnSpPr/>
            <p:nvPr/>
          </p:nvCxnSpPr>
          <p:spPr>
            <a:xfrm>
              <a:off x="1845132" y="3569347"/>
              <a:ext cx="0" cy="2103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97300DF-5D68-441E-93A5-AD927FF2275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586558" y="4029512"/>
              <a:ext cx="484632" cy="301752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CED4D6-1E78-4378-BA64-84FBF938BF13}"/>
                </a:ext>
              </a:extLst>
            </p:cNvPr>
            <p:cNvSpPr txBox="1"/>
            <p:nvPr/>
          </p:nvSpPr>
          <p:spPr>
            <a:xfrm>
              <a:off x="1924407" y="3923134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3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268E1E-7740-4858-9FDD-BC5AF320ED53}"/>
                </a:ext>
              </a:extLst>
            </p:cNvPr>
            <p:cNvSpPr/>
            <p:nvPr/>
          </p:nvSpPr>
          <p:spPr>
            <a:xfrm>
              <a:off x="3525698" y="4213637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181ADCF-AE6C-4B56-8684-EE3A343BA3C7}"/>
                </a:ext>
              </a:extLst>
            </p:cNvPr>
            <p:cNvSpPr/>
            <p:nvPr/>
          </p:nvSpPr>
          <p:spPr>
            <a:xfrm>
              <a:off x="3502826" y="485481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3FB1EC-C953-4A99-AE87-858CA9E86C13}"/>
                </a:ext>
              </a:extLst>
            </p:cNvPr>
            <p:cNvSpPr/>
            <p:nvPr/>
          </p:nvSpPr>
          <p:spPr>
            <a:xfrm>
              <a:off x="3512644" y="4171433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67F990-E488-4035-91A2-2BF08A353D55}"/>
                </a:ext>
              </a:extLst>
            </p:cNvPr>
            <p:cNvSpPr txBox="1"/>
            <p:nvPr/>
          </p:nvSpPr>
          <p:spPr>
            <a:xfrm>
              <a:off x="3646472" y="3951484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D96EE8-FB3C-4A02-A3C7-814553E400A5}"/>
                </a:ext>
              </a:extLst>
            </p:cNvPr>
            <p:cNvSpPr txBox="1"/>
            <p:nvPr/>
          </p:nvSpPr>
          <p:spPr>
            <a:xfrm>
              <a:off x="3621486" y="471055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61A2FB66-1C4A-4C75-9A9E-3EB80CD6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649" y="4734359"/>
              <a:ext cx="640080" cy="64008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42DD13-178C-418E-A1C6-BC43F5D437A5}"/>
                </a:ext>
              </a:extLst>
            </p:cNvPr>
            <p:cNvSpPr txBox="1"/>
            <p:nvPr/>
          </p:nvSpPr>
          <p:spPr>
            <a:xfrm>
              <a:off x="1793965" y="436579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09125C-A647-4B12-98FB-3A2ACAAF1D12}"/>
                </a:ext>
              </a:extLst>
            </p:cNvPr>
            <p:cNvSpPr txBox="1"/>
            <p:nvPr/>
          </p:nvSpPr>
          <p:spPr>
            <a:xfrm>
              <a:off x="1829552" y="524417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799C773-29FF-4334-A019-2C3EA67D0492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96640" y="4439356"/>
              <a:ext cx="182880" cy="411480"/>
            </a:xfrm>
            <a:prstGeom prst="rect">
              <a:avLst/>
            </a:prstGeom>
          </p:spPr>
        </p:pic>
      </p:grpSp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BD1E006C-A846-48F5-9A70-53AFD921F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73290"/>
              </p:ext>
            </p:extLst>
          </p:nvPr>
        </p:nvGraphicFramePr>
        <p:xfrm>
          <a:off x="6608410" y="929196"/>
          <a:ext cx="3225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8" imgW="3225600" imgH="1434960" progId="Equation.3">
                  <p:embed/>
                </p:oleObj>
              </mc:Choice>
              <mc:Fallback>
                <p:oleObj name="Equation" r:id="rId8" imgW="3225600" imgH="143496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C0A4001-F258-48A1-83D7-38B572E53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08410" y="929196"/>
                        <a:ext cx="32258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5A5EE7BE-7C47-4555-B7E6-7595B8BBC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69066"/>
              </p:ext>
            </p:extLst>
          </p:nvPr>
        </p:nvGraphicFramePr>
        <p:xfrm>
          <a:off x="6797974" y="4016809"/>
          <a:ext cx="3441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10" imgW="3441600" imgH="1434960" progId="Equation.3">
                  <p:embed/>
                </p:oleObj>
              </mc:Choice>
              <mc:Fallback>
                <p:oleObj name="Equation" r:id="rId10" imgW="3441600" imgH="1434960" progId="Equation.3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BD1E006C-A846-48F5-9A70-53AFD921F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7974" y="4016809"/>
                        <a:ext cx="34417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9AD60E-48D5-4190-8A93-71D3E0D3FDF7}"/>
              </a:ext>
            </a:extLst>
          </p:cNvPr>
          <p:cNvCxnSpPr/>
          <p:nvPr/>
        </p:nvCxnSpPr>
        <p:spPr>
          <a:xfrm>
            <a:off x="0" y="33059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B6734C-49F6-4603-9472-55C1F9D6F043}"/>
              </a:ext>
            </a:extLst>
          </p:cNvPr>
          <p:cNvSpPr txBox="1"/>
          <p:nvPr/>
        </p:nvSpPr>
        <p:spPr>
          <a:xfrm>
            <a:off x="171465" y="3195314"/>
            <a:ext cx="552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Redraw the circuit by considering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are open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229F5E-0499-4E76-8860-579537B8D4BA}"/>
              </a:ext>
            </a:extLst>
          </p:cNvPr>
          <p:cNvGrpSpPr/>
          <p:nvPr/>
        </p:nvGrpSpPr>
        <p:grpSpPr>
          <a:xfrm>
            <a:off x="316320" y="3966581"/>
            <a:ext cx="4191165" cy="1754692"/>
            <a:chOff x="5413807" y="2978627"/>
            <a:chExt cx="4191165" cy="175469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B38AD6-5352-457A-A562-1F27F7C0B73E}"/>
                </a:ext>
              </a:extLst>
            </p:cNvPr>
            <p:cNvSpPr/>
            <p:nvPr/>
          </p:nvSpPr>
          <p:spPr>
            <a:xfrm>
              <a:off x="5758959" y="3178839"/>
              <a:ext cx="3490236" cy="1554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A511A23-DA2F-47E5-8A01-12CEAF20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807" y="3766696"/>
              <a:ext cx="640080" cy="64008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E871DD2-6751-430C-ACBB-7605AACB094E}"/>
                </a:ext>
              </a:extLst>
            </p:cNvPr>
            <p:cNvSpPr txBox="1"/>
            <p:nvPr/>
          </p:nvSpPr>
          <p:spPr>
            <a:xfrm>
              <a:off x="5713123" y="3454407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DB31D-1951-4437-ACFC-7064935BD578}"/>
                </a:ext>
              </a:extLst>
            </p:cNvPr>
            <p:cNvSpPr txBox="1"/>
            <p:nvPr/>
          </p:nvSpPr>
          <p:spPr>
            <a:xfrm>
              <a:off x="5748710" y="41921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B3F346-55C4-4527-B7C3-FAB944C9CC4C}"/>
                </a:ext>
              </a:extLst>
            </p:cNvPr>
            <p:cNvSpPr txBox="1"/>
            <p:nvPr/>
          </p:nvSpPr>
          <p:spPr>
            <a:xfrm>
              <a:off x="6094571" y="3278858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C761D15-D219-4857-BF37-ADDB3449BB8D}"/>
                </a:ext>
              </a:extLst>
            </p:cNvPr>
            <p:cNvSpPr txBox="1"/>
            <p:nvPr/>
          </p:nvSpPr>
          <p:spPr>
            <a:xfrm>
              <a:off x="6015404" y="3822529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262F68-671B-438E-AB6C-9BE008422AA7}"/>
                </a:ext>
              </a:extLst>
            </p:cNvPr>
            <p:cNvCxnSpPr/>
            <p:nvPr/>
          </p:nvCxnSpPr>
          <p:spPr>
            <a:xfrm>
              <a:off x="7585329" y="3176783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CCE2B9E-7382-4405-B643-77E61A1C31CE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6549" y="3036536"/>
              <a:ext cx="484632" cy="30175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9B81FE3-470B-4C62-8793-F1378D5B68D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7258209" y="3856994"/>
              <a:ext cx="502920" cy="31081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E09EDE-676F-4E1B-8916-3DE965370DF4}"/>
                </a:ext>
              </a:extLst>
            </p:cNvPr>
            <p:cNvSpPr txBox="1"/>
            <p:nvPr/>
          </p:nvSpPr>
          <p:spPr>
            <a:xfrm>
              <a:off x="7645543" y="3802196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4BD2D1-73BB-4E86-8D24-B11FC061D122}"/>
                </a:ext>
              </a:extLst>
            </p:cNvPr>
            <p:cNvSpPr/>
            <p:nvPr/>
          </p:nvSpPr>
          <p:spPr>
            <a:xfrm>
              <a:off x="9185891" y="3624124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760F6F2-A5CA-4CC7-9FD9-EE73B63988A6}"/>
                </a:ext>
              </a:extLst>
            </p:cNvPr>
            <p:cNvSpPr/>
            <p:nvPr/>
          </p:nvSpPr>
          <p:spPr>
            <a:xfrm>
              <a:off x="9163019" y="426529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4B7FC22-252C-4CFB-975A-423E5D18DCFB}"/>
                </a:ext>
              </a:extLst>
            </p:cNvPr>
            <p:cNvSpPr/>
            <p:nvPr/>
          </p:nvSpPr>
          <p:spPr>
            <a:xfrm>
              <a:off x="9172837" y="3581920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111BCF-1856-40E1-9F22-68A3E1666E84}"/>
                </a:ext>
              </a:extLst>
            </p:cNvPr>
            <p:cNvSpPr txBox="1"/>
            <p:nvPr/>
          </p:nvSpPr>
          <p:spPr>
            <a:xfrm>
              <a:off x="9306665" y="336197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2A18FF9-3A86-4421-B4B9-9ACFC82F8C4F}"/>
                </a:ext>
              </a:extLst>
            </p:cNvPr>
            <p:cNvSpPr txBox="1"/>
            <p:nvPr/>
          </p:nvSpPr>
          <p:spPr>
            <a:xfrm>
              <a:off x="9281679" y="4121038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5C13298-4BAD-4D2A-817D-DB15F3A52CD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1195" y="2978627"/>
              <a:ext cx="182880" cy="41148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8D35723-D960-4BED-9237-9C1F8CE18F43}"/>
                </a:ext>
              </a:extLst>
            </p:cNvPr>
            <p:cNvSpPr txBox="1"/>
            <p:nvPr/>
          </p:nvSpPr>
          <p:spPr>
            <a:xfrm>
              <a:off x="7964500" y="3361971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6640EBB-0309-4D6A-A497-9A16B29F15F9}"/>
              </a:ext>
            </a:extLst>
          </p:cNvPr>
          <p:cNvSpPr txBox="1"/>
          <p:nvPr/>
        </p:nvSpPr>
        <p:spPr>
          <a:xfrm>
            <a:off x="6058417" y="2105561"/>
            <a:ext cx="5815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Due to the open circuit no current flows through the 12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capacitive reactance, so the voltage drop across the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is equal to the voltage drop across the 8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inductive reactance.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2544A-E1B9-48B8-ACDD-CD03957DE5D7}"/>
              </a:ext>
            </a:extLst>
          </p:cNvPr>
          <p:cNvGrpSpPr/>
          <p:nvPr/>
        </p:nvGrpSpPr>
        <p:grpSpPr>
          <a:xfrm>
            <a:off x="330388" y="544417"/>
            <a:ext cx="4686686" cy="2375342"/>
            <a:chOff x="330388" y="544417"/>
            <a:chExt cx="4686686" cy="23753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2D99C8-BE69-4FD0-B76D-0338FF78250A}"/>
                </a:ext>
              </a:extLst>
            </p:cNvPr>
            <p:cNvSpPr/>
            <p:nvPr/>
          </p:nvSpPr>
          <p:spPr>
            <a:xfrm>
              <a:off x="675539" y="744629"/>
              <a:ext cx="3989727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BCBD64E-F83A-46C8-B7FF-51C3C5C2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88" y="1515370"/>
              <a:ext cx="640080" cy="64008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277922-8E9D-42C1-82BA-9DE3355EB25F}"/>
                </a:ext>
              </a:extLst>
            </p:cNvPr>
            <p:cNvSpPr txBox="1"/>
            <p:nvPr/>
          </p:nvSpPr>
          <p:spPr>
            <a:xfrm>
              <a:off x="629704" y="120308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3712CF-15D6-417A-8723-F6A8CEE9F99D}"/>
                </a:ext>
              </a:extLst>
            </p:cNvPr>
            <p:cNvSpPr txBox="1"/>
            <p:nvPr/>
          </p:nvSpPr>
          <p:spPr>
            <a:xfrm>
              <a:off x="665291" y="202518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B39564-614A-4041-92B6-58C563310AEB}"/>
                </a:ext>
              </a:extLst>
            </p:cNvPr>
            <p:cNvSpPr txBox="1"/>
            <p:nvPr/>
          </p:nvSpPr>
          <p:spPr>
            <a:xfrm>
              <a:off x="1011152" y="844648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5B8268-04D9-4DAA-9867-007158A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745" y="2529581"/>
              <a:ext cx="432854" cy="39017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09D752-CE24-4D27-9CF4-C69C1B4A8CAF}"/>
                </a:ext>
              </a:extLst>
            </p:cNvPr>
            <p:cNvSpPr txBox="1"/>
            <p:nvPr/>
          </p:nvSpPr>
          <p:spPr>
            <a:xfrm>
              <a:off x="931985" y="1571203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5CC007-FE00-427D-B36B-A34C1E69934D}"/>
                </a:ext>
              </a:extLst>
            </p:cNvPr>
            <p:cNvCxnSpPr/>
            <p:nvPr/>
          </p:nvCxnSpPr>
          <p:spPr>
            <a:xfrm>
              <a:off x="2769196" y="742573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B054996-F184-49FF-9B7B-E7957331593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130" y="602326"/>
              <a:ext cx="484632" cy="30175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7CEDFF2-485A-42F1-9338-1F9CB84D118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2442076" y="1605668"/>
              <a:ext cx="502920" cy="31081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0757DA-80AD-4DD4-8BF4-11B82C5D1D62}"/>
                </a:ext>
              </a:extLst>
            </p:cNvPr>
            <p:cNvSpPr txBox="1"/>
            <p:nvPr/>
          </p:nvSpPr>
          <p:spPr>
            <a:xfrm>
              <a:off x="2829410" y="155087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986E42-9DCD-45A7-A5D1-C6D5EF7F37EF}"/>
                </a:ext>
              </a:extLst>
            </p:cNvPr>
            <p:cNvSpPr/>
            <p:nvPr/>
          </p:nvSpPr>
          <p:spPr>
            <a:xfrm>
              <a:off x="4600107" y="2084312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23B8D-55AC-48F2-BA76-0BAA4AF977AF}"/>
                </a:ext>
              </a:extLst>
            </p:cNvPr>
            <p:cNvSpPr/>
            <p:nvPr/>
          </p:nvSpPr>
          <p:spPr>
            <a:xfrm>
              <a:off x="4609925" y="1246186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035AC6-44AA-4D4A-AD7C-FC9F9C947E66}"/>
                </a:ext>
              </a:extLst>
            </p:cNvPr>
            <p:cNvSpPr txBox="1"/>
            <p:nvPr/>
          </p:nvSpPr>
          <p:spPr>
            <a:xfrm>
              <a:off x="4715617" y="1054373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945054-410F-4CA4-9C9A-E0941087D055}"/>
                </a:ext>
              </a:extLst>
            </p:cNvPr>
            <p:cNvSpPr txBox="1"/>
            <p:nvPr/>
          </p:nvSpPr>
          <p:spPr>
            <a:xfrm>
              <a:off x="4718767" y="1940052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D82B5F4-A7A9-40C5-8F0C-CFFBA0146B8F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6419" y="544417"/>
              <a:ext cx="182880" cy="41148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8CC89D-7DB4-4DFD-85B6-23D916EF6A56}"/>
                </a:ext>
              </a:extLst>
            </p:cNvPr>
            <p:cNvSpPr txBox="1"/>
            <p:nvPr/>
          </p:nvSpPr>
          <p:spPr>
            <a:xfrm>
              <a:off x="3429724" y="927761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91888FC-EF71-4A7D-A088-913427A7F56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06560" y="1576814"/>
              <a:ext cx="484632" cy="30175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B1741E-2A71-45C7-9FE9-370BE784AEA8}"/>
                </a:ext>
              </a:extLst>
            </p:cNvPr>
            <p:cNvSpPr txBox="1"/>
            <p:nvPr/>
          </p:nvSpPr>
          <p:spPr>
            <a:xfrm>
              <a:off x="3835019" y="1484131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9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C8729B89-527A-4FF0-BE61-CA0843150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82933"/>
              </p:ext>
            </p:extLst>
          </p:nvPr>
        </p:nvGraphicFramePr>
        <p:xfrm>
          <a:off x="7380850" y="4135557"/>
          <a:ext cx="3416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8" imgW="3416040" imgH="1434960" progId="Equation.3">
                  <p:embed/>
                </p:oleObj>
              </mc:Choice>
              <mc:Fallback>
                <p:oleObj name="Equation" r:id="rId8" imgW="3416040" imgH="1434960" progId="Equation.3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BD1E006C-A846-48F5-9A70-53AFD921F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80850" y="4135557"/>
                        <a:ext cx="34163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FF19167-6D26-4624-8915-2F513C5DA9F4}"/>
              </a:ext>
            </a:extLst>
          </p:cNvPr>
          <p:cNvSpPr txBox="1"/>
          <p:nvPr/>
        </p:nvSpPr>
        <p:spPr>
          <a:xfrm>
            <a:off x="3352387" y="3589638"/>
            <a:ext cx="144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0000CC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0000CC"/>
                </a:solidFill>
                <a:latin typeface="Times-Roman"/>
              </a:rPr>
              <a:t>ab</a:t>
            </a:r>
            <a:r>
              <a:rPr lang="en-US" sz="2000" b="1" dirty="0">
                <a:solidFill>
                  <a:srgbClr val="0000CC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= 0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5C870A-0346-4B56-B22C-02CB5CC50D7E}"/>
              </a:ext>
            </a:extLst>
          </p:cNvPr>
          <p:cNvCxnSpPr/>
          <p:nvPr/>
        </p:nvCxnSpPr>
        <p:spPr>
          <a:xfrm>
            <a:off x="3524868" y="4024490"/>
            <a:ext cx="5515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F0EB8F-4DBA-4E28-B9D1-5500F5F421FA}"/>
              </a:ext>
            </a:extLst>
          </p:cNvPr>
          <p:cNvCxnSpPr/>
          <p:nvPr/>
        </p:nvCxnSpPr>
        <p:spPr>
          <a:xfrm>
            <a:off x="6022707" y="274851"/>
            <a:ext cx="0" cy="617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1B1CAD-E039-4742-8274-8E511A677D26}"/>
              </a:ext>
            </a:extLst>
          </p:cNvPr>
          <p:cNvSpPr txBox="1"/>
          <p:nvPr/>
        </p:nvSpPr>
        <p:spPr>
          <a:xfrm>
            <a:off x="171465" y="74796"/>
            <a:ext cx="11702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Find the voltage drop across the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 when the terminals are open.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28B271-7E80-443D-94CE-B4C440B6860B}"/>
              </a:ext>
            </a:extLst>
          </p:cNvPr>
          <p:cNvSpPr txBox="1"/>
          <p:nvPr/>
        </p:nvSpPr>
        <p:spPr>
          <a:xfrm>
            <a:off x="2367501" y="3733013"/>
            <a:ext cx="54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solidFill>
                  <a:srgbClr val="0000CC"/>
                </a:solidFill>
                <a:latin typeface="Times-Roman"/>
              </a:rPr>
              <a:t>a</a:t>
            </a:r>
            <a:endParaRPr lang="en-US" sz="20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57A8B5-FAED-4800-A0C7-35A2BB6CEE02}"/>
              </a:ext>
            </a:extLst>
          </p:cNvPr>
          <p:cNvSpPr txBox="1"/>
          <p:nvPr/>
        </p:nvSpPr>
        <p:spPr>
          <a:xfrm>
            <a:off x="2325473" y="5630686"/>
            <a:ext cx="54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solidFill>
                  <a:srgbClr val="0000CC"/>
                </a:solidFill>
                <a:latin typeface="Times-Roman"/>
              </a:rPr>
              <a:t>b</a:t>
            </a:r>
            <a:endParaRPr lang="en-US" sz="2000" dirty="0">
              <a:solidFill>
                <a:srgbClr val="242021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4" grpId="0"/>
      <p:bldP spid="61" grpId="0"/>
      <p:bldP spid="6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B6734C-49F6-4603-9472-55C1F9D6F043}"/>
              </a:ext>
            </a:extLst>
          </p:cNvPr>
          <p:cNvSpPr txBox="1"/>
          <p:nvPr/>
        </p:nvSpPr>
        <p:spPr>
          <a:xfrm>
            <a:off x="171465" y="3195314"/>
            <a:ext cx="552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Redraw the circuit by considering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are open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229F5E-0499-4E76-8860-579537B8D4BA}"/>
              </a:ext>
            </a:extLst>
          </p:cNvPr>
          <p:cNvGrpSpPr/>
          <p:nvPr/>
        </p:nvGrpSpPr>
        <p:grpSpPr>
          <a:xfrm>
            <a:off x="316320" y="3966581"/>
            <a:ext cx="4191165" cy="1754692"/>
            <a:chOff x="5413807" y="2978627"/>
            <a:chExt cx="4191165" cy="175469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B38AD6-5352-457A-A562-1F27F7C0B73E}"/>
                </a:ext>
              </a:extLst>
            </p:cNvPr>
            <p:cNvSpPr/>
            <p:nvPr/>
          </p:nvSpPr>
          <p:spPr>
            <a:xfrm>
              <a:off x="5758959" y="3178839"/>
              <a:ext cx="3490236" cy="1554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A511A23-DA2F-47E5-8A01-12CEAF20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807" y="3766696"/>
              <a:ext cx="640080" cy="64008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E871DD2-6751-430C-ACBB-7605AACB094E}"/>
                </a:ext>
              </a:extLst>
            </p:cNvPr>
            <p:cNvSpPr txBox="1"/>
            <p:nvPr/>
          </p:nvSpPr>
          <p:spPr>
            <a:xfrm>
              <a:off x="5713123" y="3454407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DB31D-1951-4437-ACFC-7064935BD578}"/>
                </a:ext>
              </a:extLst>
            </p:cNvPr>
            <p:cNvSpPr txBox="1"/>
            <p:nvPr/>
          </p:nvSpPr>
          <p:spPr>
            <a:xfrm>
              <a:off x="5748710" y="41921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B3F346-55C4-4527-B7C3-FAB944C9CC4C}"/>
                </a:ext>
              </a:extLst>
            </p:cNvPr>
            <p:cNvSpPr txBox="1"/>
            <p:nvPr/>
          </p:nvSpPr>
          <p:spPr>
            <a:xfrm>
              <a:off x="6094571" y="3278858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C761D15-D219-4857-BF37-ADDB3449BB8D}"/>
                </a:ext>
              </a:extLst>
            </p:cNvPr>
            <p:cNvSpPr txBox="1"/>
            <p:nvPr/>
          </p:nvSpPr>
          <p:spPr>
            <a:xfrm>
              <a:off x="6015404" y="3822529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262F68-671B-438E-AB6C-9BE008422AA7}"/>
                </a:ext>
              </a:extLst>
            </p:cNvPr>
            <p:cNvCxnSpPr/>
            <p:nvPr/>
          </p:nvCxnSpPr>
          <p:spPr>
            <a:xfrm>
              <a:off x="7585329" y="3176783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CCE2B9E-7382-4405-B643-77E61A1C31CE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6549" y="3036536"/>
              <a:ext cx="484632" cy="30175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9B81FE3-470B-4C62-8793-F1378D5B68D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7258209" y="3856994"/>
              <a:ext cx="502920" cy="31081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E09EDE-676F-4E1B-8916-3DE965370DF4}"/>
                </a:ext>
              </a:extLst>
            </p:cNvPr>
            <p:cNvSpPr txBox="1"/>
            <p:nvPr/>
          </p:nvSpPr>
          <p:spPr>
            <a:xfrm>
              <a:off x="7645543" y="3802196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4BD2D1-73BB-4E86-8D24-B11FC061D122}"/>
                </a:ext>
              </a:extLst>
            </p:cNvPr>
            <p:cNvSpPr/>
            <p:nvPr/>
          </p:nvSpPr>
          <p:spPr>
            <a:xfrm>
              <a:off x="9185891" y="3624124"/>
              <a:ext cx="91440" cy="64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760F6F2-A5CA-4CC7-9FD9-EE73B63988A6}"/>
                </a:ext>
              </a:extLst>
            </p:cNvPr>
            <p:cNvSpPr/>
            <p:nvPr/>
          </p:nvSpPr>
          <p:spPr>
            <a:xfrm>
              <a:off x="9163019" y="426529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4B7FC22-252C-4CFB-975A-423E5D18DCFB}"/>
                </a:ext>
              </a:extLst>
            </p:cNvPr>
            <p:cNvSpPr/>
            <p:nvPr/>
          </p:nvSpPr>
          <p:spPr>
            <a:xfrm>
              <a:off x="9172837" y="3581920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111BCF-1856-40E1-9F22-68A3E1666E84}"/>
                </a:ext>
              </a:extLst>
            </p:cNvPr>
            <p:cNvSpPr txBox="1"/>
            <p:nvPr/>
          </p:nvSpPr>
          <p:spPr>
            <a:xfrm>
              <a:off x="9306665" y="336197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2A18FF9-3A86-4421-B4B9-9ACFC82F8C4F}"/>
                </a:ext>
              </a:extLst>
            </p:cNvPr>
            <p:cNvSpPr txBox="1"/>
            <p:nvPr/>
          </p:nvSpPr>
          <p:spPr>
            <a:xfrm>
              <a:off x="9281679" y="4121038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5C13298-4BAD-4D2A-817D-DB15F3A52CD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1195" y="2978627"/>
              <a:ext cx="182880" cy="41148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8D35723-D960-4BED-9237-9C1F8CE18F43}"/>
                </a:ext>
              </a:extLst>
            </p:cNvPr>
            <p:cNvSpPr txBox="1"/>
            <p:nvPr/>
          </p:nvSpPr>
          <p:spPr>
            <a:xfrm>
              <a:off x="7964500" y="3361971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A891EE-CA8B-461E-A120-431A7BB51133}"/>
              </a:ext>
            </a:extLst>
          </p:cNvPr>
          <p:cNvGrpSpPr/>
          <p:nvPr/>
        </p:nvGrpSpPr>
        <p:grpSpPr>
          <a:xfrm>
            <a:off x="330388" y="544417"/>
            <a:ext cx="4686686" cy="2375342"/>
            <a:chOff x="330388" y="544417"/>
            <a:chExt cx="4686686" cy="237534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240C2AD-9516-4AC1-86AC-055118C8BA87}"/>
                </a:ext>
              </a:extLst>
            </p:cNvPr>
            <p:cNvSpPr/>
            <p:nvPr/>
          </p:nvSpPr>
          <p:spPr>
            <a:xfrm>
              <a:off x="675539" y="744629"/>
              <a:ext cx="3989727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B15BE21-4939-4989-AF59-C17ECF22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88" y="1515370"/>
              <a:ext cx="640080" cy="64008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357203-CE7F-4199-BBBB-3143AC45ECDE}"/>
                </a:ext>
              </a:extLst>
            </p:cNvPr>
            <p:cNvSpPr txBox="1"/>
            <p:nvPr/>
          </p:nvSpPr>
          <p:spPr>
            <a:xfrm>
              <a:off x="629704" y="120308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82DC1-254D-40D7-9F9A-41F5A2E3ECA9}"/>
                </a:ext>
              </a:extLst>
            </p:cNvPr>
            <p:cNvSpPr txBox="1"/>
            <p:nvPr/>
          </p:nvSpPr>
          <p:spPr>
            <a:xfrm>
              <a:off x="665291" y="202518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673A1F9-283D-4D40-8571-40DF2F1A8653}"/>
                </a:ext>
              </a:extLst>
            </p:cNvPr>
            <p:cNvSpPr txBox="1"/>
            <p:nvPr/>
          </p:nvSpPr>
          <p:spPr>
            <a:xfrm>
              <a:off x="1011152" y="844648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DDFD000-ED5A-494B-92BE-0253B79D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745" y="2529581"/>
              <a:ext cx="432854" cy="3901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7A44197-28A9-47DC-B691-974D6F0061AA}"/>
                </a:ext>
              </a:extLst>
            </p:cNvPr>
            <p:cNvSpPr txBox="1"/>
            <p:nvPr/>
          </p:nvSpPr>
          <p:spPr>
            <a:xfrm>
              <a:off x="931985" y="1571203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A9DB386-A643-42E1-A03D-D91147A47444}"/>
                </a:ext>
              </a:extLst>
            </p:cNvPr>
            <p:cNvCxnSpPr/>
            <p:nvPr/>
          </p:nvCxnSpPr>
          <p:spPr>
            <a:xfrm>
              <a:off x="2769196" y="742573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B67C81E2-39F8-4728-AEDB-F047820FD96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130" y="602326"/>
              <a:ext cx="484632" cy="301752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D6105DA-9DBC-4E2B-8749-B63F34CDCC2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2442076" y="1605668"/>
              <a:ext cx="502920" cy="310814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37E9E1B-B86A-4681-AA29-57C243B551DD}"/>
                </a:ext>
              </a:extLst>
            </p:cNvPr>
            <p:cNvSpPr txBox="1"/>
            <p:nvPr/>
          </p:nvSpPr>
          <p:spPr>
            <a:xfrm>
              <a:off x="2829410" y="155087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AAAC800-D518-4BBF-B44F-C6DB523570D9}"/>
                </a:ext>
              </a:extLst>
            </p:cNvPr>
            <p:cNvSpPr/>
            <p:nvPr/>
          </p:nvSpPr>
          <p:spPr>
            <a:xfrm>
              <a:off x="4600107" y="2084312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61A4DC-6C8D-4D7E-9045-417D9CE14AED}"/>
                </a:ext>
              </a:extLst>
            </p:cNvPr>
            <p:cNvSpPr/>
            <p:nvPr/>
          </p:nvSpPr>
          <p:spPr>
            <a:xfrm>
              <a:off x="4609925" y="1246186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E19240A-95A3-4C5B-97C0-222063B17F50}"/>
                </a:ext>
              </a:extLst>
            </p:cNvPr>
            <p:cNvSpPr txBox="1"/>
            <p:nvPr/>
          </p:nvSpPr>
          <p:spPr>
            <a:xfrm>
              <a:off x="4715617" y="1054373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9F11A96-28CF-4C3D-8E4D-FFCB8D70B915}"/>
                </a:ext>
              </a:extLst>
            </p:cNvPr>
            <p:cNvSpPr txBox="1"/>
            <p:nvPr/>
          </p:nvSpPr>
          <p:spPr>
            <a:xfrm>
              <a:off x="4718767" y="1940052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FB3C05D7-D59E-4595-8CE0-D5FBD766B4A5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6419" y="544417"/>
              <a:ext cx="182880" cy="411480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5F1C591-FE96-4F82-8E35-A309E49BFEFD}"/>
                </a:ext>
              </a:extLst>
            </p:cNvPr>
            <p:cNvSpPr txBox="1"/>
            <p:nvPr/>
          </p:nvSpPr>
          <p:spPr>
            <a:xfrm>
              <a:off x="3429724" y="927761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79AD14BA-5A97-46C9-B7CC-8A34B435F67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06560" y="1576814"/>
              <a:ext cx="484632" cy="301752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B3DBC9E-5ACC-4EC9-804D-ACD83D083CEF}"/>
                </a:ext>
              </a:extLst>
            </p:cNvPr>
            <p:cNvSpPr txBox="1"/>
            <p:nvPr/>
          </p:nvSpPr>
          <p:spPr>
            <a:xfrm>
              <a:off x="3835019" y="1484131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9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E84F9B-7007-4668-BA74-07B6BCDF942F}"/>
              </a:ext>
            </a:extLst>
          </p:cNvPr>
          <p:cNvCxnSpPr/>
          <p:nvPr/>
        </p:nvCxnSpPr>
        <p:spPr>
          <a:xfrm>
            <a:off x="5746941" y="274851"/>
            <a:ext cx="0" cy="617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36CA8B-411A-4D75-AFCC-32CDB7CE7FEE}"/>
              </a:ext>
            </a:extLst>
          </p:cNvPr>
          <p:cNvSpPr txBox="1"/>
          <p:nvPr/>
        </p:nvSpPr>
        <p:spPr>
          <a:xfrm>
            <a:off x="171465" y="74796"/>
            <a:ext cx="11702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Find the current passing through the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 when the terminals are shorted.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17DE773-0057-4CEB-9EBB-2D2973F03E0B}"/>
              </a:ext>
            </a:extLst>
          </p:cNvPr>
          <p:cNvCxnSpPr/>
          <p:nvPr/>
        </p:nvCxnSpPr>
        <p:spPr>
          <a:xfrm>
            <a:off x="4419561" y="4776135"/>
            <a:ext cx="0" cy="45720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29750C3-0A03-4058-A7E1-92E0DE2119D8}"/>
              </a:ext>
            </a:extLst>
          </p:cNvPr>
          <p:cNvSpPr txBox="1"/>
          <p:nvPr/>
        </p:nvSpPr>
        <p:spPr>
          <a:xfrm>
            <a:off x="4451132" y="4765526"/>
            <a:ext cx="61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0000CC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0000CC"/>
                </a:solidFill>
                <a:latin typeface="Times-Roman"/>
              </a:rPr>
              <a:t>ab</a:t>
            </a:r>
            <a:endParaRPr lang="en-US" sz="20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02C4BAE4-819A-43B8-A599-844D6AC94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69190"/>
              </p:ext>
            </p:extLst>
          </p:nvPr>
        </p:nvGraphicFramePr>
        <p:xfrm>
          <a:off x="6278366" y="567655"/>
          <a:ext cx="2463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8" imgW="2463480" imgH="1434960" progId="Equation.3">
                  <p:embed/>
                </p:oleObj>
              </mc:Choice>
              <mc:Fallback>
                <p:oleObj name="Equation" r:id="rId8" imgW="2463480" imgH="1434960" progId="Equation.3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C8729B89-527A-4FF0-BE61-CA0843150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8366" y="567655"/>
                        <a:ext cx="24638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07DFE42-2A57-4A12-A38C-C426CE540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750328"/>
              </p:ext>
            </p:extLst>
          </p:nvPr>
        </p:nvGraphicFramePr>
        <p:xfrm>
          <a:off x="6331723" y="2266420"/>
          <a:ext cx="40259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10" imgW="4025880" imgH="2260440" progId="Equation.3">
                  <p:embed/>
                </p:oleObj>
              </mc:Choice>
              <mc:Fallback>
                <p:oleObj name="Equation" r:id="rId10" imgW="4025880" imgH="2260440" progId="Equation.3">
                  <p:embed/>
                  <p:pic>
                    <p:nvPicPr>
                      <p:cNvPr id="149" name="Object 148">
                        <a:extLst>
                          <a:ext uri="{FF2B5EF4-FFF2-40B4-BE49-F238E27FC236}">
                            <a16:creationId xmlns:a16="http://schemas.microsoft.com/office/drawing/2014/main" id="{02C4BAE4-819A-43B8-A599-844D6AC941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31723" y="2266420"/>
                        <a:ext cx="40259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E3AFB8BE-2A4A-4658-B59B-ECB892FFD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06681"/>
              </p:ext>
            </p:extLst>
          </p:nvPr>
        </p:nvGraphicFramePr>
        <p:xfrm>
          <a:off x="6350766" y="4835554"/>
          <a:ext cx="3848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12" imgW="3848040" imgH="1473120" progId="Equation.3">
                  <p:embed/>
                </p:oleObj>
              </mc:Choice>
              <mc:Fallback>
                <p:oleObj name="Equation" r:id="rId12" imgW="3848040" imgH="147312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07DFE42-2A57-4A12-A38C-C426CE540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50766" y="4835554"/>
                        <a:ext cx="38481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4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EBFC4-C72B-4F71-9D44-04877106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8" y="203928"/>
            <a:ext cx="3340898" cy="2249619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AC964C1-FDB8-4FC9-BE75-276CDC70B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72999"/>
              </p:ext>
            </p:extLst>
          </p:nvPr>
        </p:nvGraphicFramePr>
        <p:xfrm>
          <a:off x="519113" y="2749550"/>
          <a:ext cx="7183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4" imgW="7200720" imgH="672840" progId="Equation.3">
                  <p:embed/>
                </p:oleObj>
              </mc:Choice>
              <mc:Fallback>
                <p:oleObj name="Equation" r:id="rId4" imgW="7200720" imgH="67284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B58A7A3-8563-4B25-9C5E-45F118200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749550"/>
                        <a:ext cx="71834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2F120D-7C21-4459-8C6F-9F17E677BFEA}"/>
              </a:ext>
            </a:extLst>
          </p:cNvPr>
          <p:cNvSpPr txBox="1"/>
          <p:nvPr/>
        </p:nvSpPr>
        <p:spPr>
          <a:xfrm>
            <a:off x="8597111" y="130903"/>
            <a:ext cx="3594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ac</a:t>
            </a:r>
            <a:r>
              <a:rPr lang="en-US" sz="2000" b="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 + </a:t>
            </a:r>
            <a:r>
              <a:rPr lang="en-US" sz="2000" b="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3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cb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1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10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 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cb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5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20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 = 5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 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F7361-BA14-4AFE-BAFB-FFFF27D65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780" y="3702778"/>
            <a:ext cx="2438611" cy="224352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9D6E6BD-F1E0-43DA-9790-E923ECFA1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59400"/>
              </p:ext>
            </p:extLst>
          </p:nvPr>
        </p:nvGraphicFramePr>
        <p:xfrm>
          <a:off x="5583237" y="4979988"/>
          <a:ext cx="56753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7" imgW="5689440" imgH="330120" progId="Equation.3">
                  <p:embed/>
                </p:oleObj>
              </mc:Choice>
              <mc:Fallback>
                <p:oleObj name="Equation" r:id="rId7" imgW="5689440" imgH="33012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AC964C1-FDB8-4FC9-BE75-276CDC70B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7" y="4979988"/>
                        <a:ext cx="56753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4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C34DA-9275-4642-AD4D-FA9AB31A6C22}"/>
              </a:ext>
            </a:extLst>
          </p:cNvPr>
          <p:cNvSpPr txBox="1"/>
          <p:nvPr/>
        </p:nvSpPr>
        <p:spPr>
          <a:xfrm>
            <a:off x="171465" y="74796"/>
            <a:ext cx="11702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Find the voltage drop across the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 when the terminals are open.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CBB1B8-80C7-4DE2-AF26-74F87577863E}"/>
              </a:ext>
            </a:extLst>
          </p:cNvPr>
          <p:cNvGrpSpPr/>
          <p:nvPr/>
        </p:nvGrpSpPr>
        <p:grpSpPr>
          <a:xfrm>
            <a:off x="330388" y="602325"/>
            <a:ext cx="4367232" cy="2317433"/>
            <a:chOff x="330388" y="1066560"/>
            <a:chExt cx="4367232" cy="23174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2D99C8-BE69-4FD0-B76D-0338FF78250A}"/>
                </a:ext>
              </a:extLst>
            </p:cNvPr>
            <p:cNvSpPr/>
            <p:nvPr/>
          </p:nvSpPr>
          <p:spPr>
            <a:xfrm>
              <a:off x="675539" y="1208863"/>
              <a:ext cx="3826123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BCBD64E-F83A-46C8-B7FF-51C3C5C2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88" y="1979604"/>
              <a:ext cx="640080" cy="64008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277922-8E9D-42C1-82BA-9DE3355EB25F}"/>
                </a:ext>
              </a:extLst>
            </p:cNvPr>
            <p:cNvSpPr txBox="1"/>
            <p:nvPr/>
          </p:nvSpPr>
          <p:spPr>
            <a:xfrm>
              <a:off x="629704" y="162511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3712CF-15D6-417A-8723-F6A8CEE9F99D}"/>
                </a:ext>
              </a:extLst>
            </p:cNvPr>
            <p:cNvSpPr txBox="1"/>
            <p:nvPr/>
          </p:nvSpPr>
          <p:spPr>
            <a:xfrm>
              <a:off x="651223" y="244721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B39564-614A-4041-92B6-58C563310AEB}"/>
                </a:ext>
              </a:extLst>
            </p:cNvPr>
            <p:cNvSpPr txBox="1"/>
            <p:nvPr/>
          </p:nvSpPr>
          <p:spPr>
            <a:xfrm>
              <a:off x="1011152" y="1308882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5B8268-04D9-4DAA-9867-007158A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09" y="2993815"/>
              <a:ext cx="432854" cy="39017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09D752-CE24-4D27-9CF4-C69C1B4A8CAF}"/>
                </a:ext>
              </a:extLst>
            </p:cNvPr>
            <p:cNvSpPr txBox="1"/>
            <p:nvPr/>
          </p:nvSpPr>
          <p:spPr>
            <a:xfrm>
              <a:off x="931985" y="2035437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5CC007-FE00-427D-B36B-A34C1E69934D}"/>
                </a:ext>
              </a:extLst>
            </p:cNvPr>
            <p:cNvCxnSpPr/>
            <p:nvPr/>
          </p:nvCxnSpPr>
          <p:spPr>
            <a:xfrm>
              <a:off x="2769196" y="1206807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B054996-F184-49FF-9B7B-E79573315932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3130" y="1066560"/>
              <a:ext cx="484632" cy="30175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7CEDFF2-485A-42F1-9338-1F9CB84D118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 flipV="1">
              <a:off x="2442076" y="2069902"/>
              <a:ext cx="502920" cy="31081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0757DA-80AD-4DD4-8BF4-11B82C5D1D62}"/>
                </a:ext>
              </a:extLst>
            </p:cNvPr>
            <p:cNvSpPr txBox="1"/>
            <p:nvPr/>
          </p:nvSpPr>
          <p:spPr>
            <a:xfrm>
              <a:off x="2829410" y="2015104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D82B5F4-A7A9-40C5-8F0C-CFFBA0146B8F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400440" y="2046461"/>
              <a:ext cx="182880" cy="41148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8CC89D-7DB4-4DFD-85B6-23D916EF6A56}"/>
                </a:ext>
              </a:extLst>
            </p:cNvPr>
            <p:cNvSpPr txBox="1"/>
            <p:nvPr/>
          </p:nvSpPr>
          <p:spPr>
            <a:xfrm>
              <a:off x="3620047" y="2015103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D8B97D-B14E-486D-A521-B4EB21724A2A}"/>
                </a:ext>
              </a:extLst>
            </p:cNvPr>
            <p:cNvSpPr/>
            <p:nvPr/>
          </p:nvSpPr>
          <p:spPr>
            <a:xfrm>
              <a:off x="2697715" y="2681587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AB166CF-28BA-44B4-A572-543B9726C3BE}"/>
                </a:ext>
              </a:extLst>
            </p:cNvPr>
            <p:cNvSpPr/>
            <p:nvPr/>
          </p:nvSpPr>
          <p:spPr>
            <a:xfrm>
              <a:off x="2698627" y="1589594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717187-C7A0-498D-89E1-2F68DA9A7E07}"/>
                </a:ext>
              </a:extLst>
            </p:cNvPr>
            <p:cNvSpPr txBox="1"/>
            <p:nvPr/>
          </p:nvSpPr>
          <p:spPr>
            <a:xfrm>
              <a:off x="2801310" y="1401683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2336D3-791C-43D9-8D74-74C929698836}"/>
                </a:ext>
              </a:extLst>
            </p:cNvPr>
            <p:cNvSpPr txBox="1"/>
            <p:nvPr/>
          </p:nvSpPr>
          <p:spPr>
            <a:xfrm>
              <a:off x="2822698" y="251833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DDF41F-6B00-47BE-99F8-8540DCD2E000}"/>
              </a:ext>
            </a:extLst>
          </p:cNvPr>
          <p:cNvSpPr txBox="1"/>
          <p:nvPr/>
        </p:nvSpPr>
        <p:spPr>
          <a:xfrm>
            <a:off x="171465" y="3195314"/>
            <a:ext cx="552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Redraw the circuit by considering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are open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A7579-4CC4-4124-8A6E-2A8E3742A206}"/>
              </a:ext>
            </a:extLst>
          </p:cNvPr>
          <p:cNvGrpSpPr/>
          <p:nvPr/>
        </p:nvGrpSpPr>
        <p:grpSpPr>
          <a:xfrm>
            <a:off x="330388" y="4060391"/>
            <a:ext cx="4353164" cy="1971103"/>
            <a:chOff x="330388" y="4060391"/>
            <a:chExt cx="4353164" cy="197110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101109-6378-435C-BA6D-6E595FAF1804}"/>
                </a:ext>
              </a:extLst>
            </p:cNvPr>
            <p:cNvSpPr/>
            <p:nvPr/>
          </p:nvSpPr>
          <p:spPr>
            <a:xfrm>
              <a:off x="675539" y="4202694"/>
              <a:ext cx="3826123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A304AD5-3F06-4C7C-AED4-F22D258E7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88" y="4973435"/>
              <a:ext cx="640080" cy="6400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263446-0D20-4B3B-864A-B4D29EBE37C2}"/>
                </a:ext>
              </a:extLst>
            </p:cNvPr>
            <p:cNvSpPr txBox="1"/>
            <p:nvPr/>
          </p:nvSpPr>
          <p:spPr>
            <a:xfrm>
              <a:off x="629704" y="461894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C78BBE-2D1F-4201-A9D1-A4AE8ED482E3}"/>
                </a:ext>
              </a:extLst>
            </p:cNvPr>
            <p:cNvSpPr txBox="1"/>
            <p:nvPr/>
          </p:nvSpPr>
          <p:spPr>
            <a:xfrm>
              <a:off x="665291" y="535664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E0791A-2E94-42CE-9DB8-554DA08AC0FC}"/>
                </a:ext>
              </a:extLst>
            </p:cNvPr>
            <p:cNvSpPr txBox="1"/>
            <p:nvPr/>
          </p:nvSpPr>
          <p:spPr>
            <a:xfrm>
              <a:off x="1011152" y="4302713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31F8ED-E6A6-4D9A-8474-C2CD48EE8EE3}"/>
                </a:ext>
              </a:extLst>
            </p:cNvPr>
            <p:cNvSpPr txBox="1"/>
            <p:nvPr/>
          </p:nvSpPr>
          <p:spPr>
            <a:xfrm>
              <a:off x="931985" y="5029268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7F8DFD-51C2-41D6-96CF-0917FAD99E57}"/>
                </a:ext>
              </a:extLst>
            </p:cNvPr>
            <p:cNvCxnSpPr/>
            <p:nvPr/>
          </p:nvCxnSpPr>
          <p:spPr>
            <a:xfrm>
              <a:off x="2769196" y="4200638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A9F345F-53C3-4AED-9CCC-D0B4BE9DC7A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3130" y="4060391"/>
              <a:ext cx="484632" cy="301752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AFA9D8A-82D1-491D-BEF0-E599051ADE24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86372" y="5026224"/>
              <a:ext cx="182880" cy="41148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8551819-1F78-4AB8-98EF-021CDEB3EBF8}"/>
                </a:ext>
              </a:extLst>
            </p:cNvPr>
            <p:cNvSpPr txBox="1"/>
            <p:nvPr/>
          </p:nvSpPr>
          <p:spPr>
            <a:xfrm>
              <a:off x="3620047" y="5008934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B9AFB2-2E1F-47AC-B60C-44F71EBB8851}"/>
                </a:ext>
              </a:extLst>
            </p:cNvPr>
            <p:cNvSpPr/>
            <p:nvPr/>
          </p:nvSpPr>
          <p:spPr>
            <a:xfrm>
              <a:off x="2731544" y="4706732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5906EE0-CFDF-486F-BB5A-08CB9DE2ED9E}"/>
                </a:ext>
              </a:extLst>
            </p:cNvPr>
            <p:cNvSpPr/>
            <p:nvPr/>
          </p:nvSpPr>
          <p:spPr>
            <a:xfrm>
              <a:off x="2708672" y="5347906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EA4EC6D-FA17-4F81-A35E-76176D73B28B}"/>
                </a:ext>
              </a:extLst>
            </p:cNvPr>
            <p:cNvSpPr/>
            <p:nvPr/>
          </p:nvSpPr>
          <p:spPr>
            <a:xfrm>
              <a:off x="2718490" y="466452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E53DF01-4EB7-4A9C-9E84-39268189A94D}"/>
                </a:ext>
              </a:extLst>
            </p:cNvPr>
            <p:cNvSpPr txBox="1"/>
            <p:nvPr/>
          </p:nvSpPr>
          <p:spPr>
            <a:xfrm>
              <a:off x="2852318" y="4444579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1B83D9-CC35-4ED8-87F7-B5123F666B72}"/>
                </a:ext>
              </a:extLst>
            </p:cNvPr>
            <p:cNvSpPr txBox="1"/>
            <p:nvPr/>
          </p:nvSpPr>
          <p:spPr>
            <a:xfrm>
              <a:off x="2827332" y="5203646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60D28E8-69F7-49D5-8A52-AA745C912978}"/>
                </a:ext>
              </a:extLst>
            </p:cNvPr>
            <p:cNvSpPr txBox="1"/>
            <p:nvPr/>
          </p:nvSpPr>
          <p:spPr>
            <a:xfrm>
              <a:off x="2315482" y="4461849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F42FCB-1B60-40C8-9DDA-82DBF665A3D1}"/>
                </a:ext>
              </a:extLst>
            </p:cNvPr>
            <p:cNvSpPr txBox="1"/>
            <p:nvPr/>
          </p:nvSpPr>
          <p:spPr>
            <a:xfrm>
              <a:off x="2294800" y="511514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D33EF-019F-40E7-AF1A-0233EF1529B8}"/>
                </a:ext>
              </a:extLst>
            </p:cNvPr>
            <p:cNvSpPr txBox="1"/>
            <p:nvPr/>
          </p:nvSpPr>
          <p:spPr>
            <a:xfrm>
              <a:off x="2419142" y="4785268"/>
              <a:ext cx="705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rgbClr val="0000CC"/>
                  </a:solidFill>
                  <a:latin typeface="Times-Roman"/>
                </a:rPr>
                <a:t>V</a:t>
              </a:r>
              <a:r>
                <a:rPr lang="en-US" sz="2400" i="1" baseline="-25000" dirty="0" err="1">
                  <a:solidFill>
                    <a:srgbClr val="0000CC"/>
                  </a:solidFill>
                  <a:latin typeface="Times-Roman"/>
                </a:rPr>
                <a:t>ab</a:t>
              </a:r>
              <a:endParaRPr lang="en-US" sz="2400" dirty="0">
                <a:solidFill>
                  <a:srgbClr val="242021"/>
                </a:solidFill>
                <a:latin typeface="Times-Roman"/>
              </a:endParaRPr>
            </a:p>
          </p:txBody>
        </p:sp>
      </p:grp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6F07E9B8-9732-4B58-A73C-56B24378D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72235"/>
              </p:ext>
            </p:extLst>
          </p:nvPr>
        </p:nvGraphicFramePr>
        <p:xfrm>
          <a:off x="6718300" y="2686050"/>
          <a:ext cx="3251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8" imgW="3251160" imgH="1422360" progId="Equation.3">
                  <p:embed/>
                </p:oleObj>
              </mc:Choice>
              <mc:Fallback>
                <p:oleObj name="Equation" r:id="rId8" imgW="3251160" imgH="142236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07DFE42-2A57-4A12-A38C-C426CE540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8300" y="2686050"/>
                        <a:ext cx="32512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9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C34DA-9275-4642-AD4D-FA9AB31A6C22}"/>
              </a:ext>
            </a:extLst>
          </p:cNvPr>
          <p:cNvSpPr txBox="1"/>
          <p:nvPr/>
        </p:nvSpPr>
        <p:spPr>
          <a:xfrm>
            <a:off x="171465" y="74796"/>
            <a:ext cx="11702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Find the current passing through the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 when the terminals are shorted.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AB5BDC-99CE-4DC0-8703-859DEE5A8836}"/>
              </a:ext>
            </a:extLst>
          </p:cNvPr>
          <p:cNvGrpSpPr/>
          <p:nvPr/>
        </p:nvGrpSpPr>
        <p:grpSpPr>
          <a:xfrm>
            <a:off x="330388" y="714867"/>
            <a:ext cx="4367232" cy="2317433"/>
            <a:chOff x="330388" y="1066560"/>
            <a:chExt cx="4367232" cy="23174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C68A9B-EB1B-4E6A-8AD6-C1FEF074E0AD}"/>
                </a:ext>
              </a:extLst>
            </p:cNvPr>
            <p:cNvSpPr/>
            <p:nvPr/>
          </p:nvSpPr>
          <p:spPr>
            <a:xfrm>
              <a:off x="675539" y="1208863"/>
              <a:ext cx="3826123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7CDAFA-1840-4DBA-BE77-F1B458FA3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88" y="1979604"/>
              <a:ext cx="640080" cy="6400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6CA93E-9046-444A-89C0-76522967DAA0}"/>
                </a:ext>
              </a:extLst>
            </p:cNvPr>
            <p:cNvSpPr txBox="1"/>
            <p:nvPr/>
          </p:nvSpPr>
          <p:spPr>
            <a:xfrm>
              <a:off x="629704" y="166731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5F9AED-00D6-40BE-B858-BFCD80E0D3F7}"/>
                </a:ext>
              </a:extLst>
            </p:cNvPr>
            <p:cNvSpPr txBox="1"/>
            <p:nvPr/>
          </p:nvSpPr>
          <p:spPr>
            <a:xfrm>
              <a:off x="665291" y="24894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</a:t>
              </a:r>
              <a:endParaRPr 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D4190C-DE6A-4191-84A8-AE15CEBD105C}"/>
                </a:ext>
              </a:extLst>
            </p:cNvPr>
            <p:cNvSpPr txBox="1"/>
            <p:nvPr/>
          </p:nvSpPr>
          <p:spPr>
            <a:xfrm>
              <a:off x="1011152" y="1308882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10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5D7DC5-36B6-40D7-A181-672DFEC1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09" y="2993815"/>
              <a:ext cx="432854" cy="39017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0E244C-FB4F-4AF5-BF55-BBF4324AABAF}"/>
                </a:ext>
              </a:extLst>
            </p:cNvPr>
            <p:cNvSpPr txBox="1"/>
            <p:nvPr/>
          </p:nvSpPr>
          <p:spPr>
            <a:xfrm>
              <a:off x="931985" y="2035437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120V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0</a:t>
              </a:r>
              <a:r>
                <a:rPr lang="en-US" sz="2400" baseline="300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o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36F6FC-F1C1-4B43-86F5-498E4F984A9F}"/>
                </a:ext>
              </a:extLst>
            </p:cNvPr>
            <p:cNvCxnSpPr/>
            <p:nvPr/>
          </p:nvCxnSpPr>
          <p:spPr>
            <a:xfrm>
              <a:off x="2769196" y="1206807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FBA8618-6A98-40E8-A07D-33BD15F4FC02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3130" y="1066560"/>
              <a:ext cx="484632" cy="3017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73067FC-C467-4704-853D-4CA54EBEFBF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 flipV="1">
              <a:off x="2442076" y="2069902"/>
              <a:ext cx="502920" cy="3108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02633F-6716-4AAC-BB03-75549394E9F9}"/>
                </a:ext>
              </a:extLst>
            </p:cNvPr>
            <p:cNvSpPr txBox="1"/>
            <p:nvPr/>
          </p:nvSpPr>
          <p:spPr>
            <a:xfrm>
              <a:off x="2829410" y="2015104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2F0408-5BC0-4A2E-A9E9-CDBB129CAE62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400440" y="2046461"/>
              <a:ext cx="182880" cy="4114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D6BE9E-46DE-4B55-85F0-D940C94FA2D9}"/>
                </a:ext>
              </a:extLst>
            </p:cNvPr>
            <p:cNvSpPr txBox="1"/>
            <p:nvPr/>
          </p:nvSpPr>
          <p:spPr>
            <a:xfrm>
              <a:off x="3620047" y="2015103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42021"/>
                  </a:solidFill>
                  <a:latin typeface="Times-Roman"/>
                </a:rPr>
                <a:t>8 </a:t>
              </a:r>
              <a:r>
                <a:rPr lang="en-US" sz="2400" dirty="0">
                  <a:solidFill>
                    <a:srgbClr val="242021"/>
                  </a:solidFill>
                  <a:latin typeface="Times-Roman"/>
                  <a:sym typeface="Symbol" panose="05050102010706020507" pitchFamily="18" charset="2"/>
                </a:rPr>
                <a:t>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54AD2A-C5CA-4675-9481-DCC3DA8B71B0}"/>
                </a:ext>
              </a:extLst>
            </p:cNvPr>
            <p:cNvSpPr/>
            <p:nvPr/>
          </p:nvSpPr>
          <p:spPr>
            <a:xfrm>
              <a:off x="2697715" y="2681587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D59E86A-BED8-484C-84FD-C5B1A492F759}"/>
                </a:ext>
              </a:extLst>
            </p:cNvPr>
            <p:cNvSpPr/>
            <p:nvPr/>
          </p:nvSpPr>
          <p:spPr>
            <a:xfrm>
              <a:off x="2698627" y="1589594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945AA5-C22F-4793-B885-C3B54C908BF6}"/>
                </a:ext>
              </a:extLst>
            </p:cNvPr>
            <p:cNvSpPr txBox="1"/>
            <p:nvPr/>
          </p:nvSpPr>
          <p:spPr>
            <a:xfrm>
              <a:off x="2801310" y="1401683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662B69-1981-4615-A170-6CCAAFE22373}"/>
                </a:ext>
              </a:extLst>
            </p:cNvPr>
            <p:cNvSpPr txBox="1"/>
            <p:nvPr/>
          </p:nvSpPr>
          <p:spPr>
            <a:xfrm>
              <a:off x="2822698" y="2518331"/>
              <a:ext cx="2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242021"/>
                  </a:solidFill>
                  <a:latin typeface="Times-Roman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3160990-78C1-4632-897D-78D8D2EDA6E5}"/>
              </a:ext>
            </a:extLst>
          </p:cNvPr>
          <p:cNvSpPr txBox="1"/>
          <p:nvPr/>
        </p:nvSpPr>
        <p:spPr>
          <a:xfrm>
            <a:off x="171465" y="3195314"/>
            <a:ext cx="552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Redraw the circuit by considering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are open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2EFE33-4042-41A7-8AB3-656953B84977}"/>
              </a:ext>
            </a:extLst>
          </p:cNvPr>
          <p:cNvSpPr/>
          <p:nvPr/>
        </p:nvSpPr>
        <p:spPr>
          <a:xfrm>
            <a:off x="516616" y="4145462"/>
            <a:ext cx="3826123" cy="182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9C65245-DBC8-4C48-9C84-BF967CF6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65" y="4916203"/>
            <a:ext cx="640080" cy="6400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570AD94-9BBA-48A9-93BC-B777AB5C1E5C}"/>
              </a:ext>
            </a:extLst>
          </p:cNvPr>
          <p:cNvSpPr txBox="1"/>
          <p:nvPr/>
        </p:nvSpPr>
        <p:spPr>
          <a:xfrm>
            <a:off x="470781" y="460391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343F04-8E0A-4022-8B61-24AB4E4BF123}"/>
              </a:ext>
            </a:extLst>
          </p:cNvPr>
          <p:cNvSpPr txBox="1"/>
          <p:nvPr/>
        </p:nvSpPr>
        <p:spPr>
          <a:xfrm>
            <a:off x="506368" y="54260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</a:t>
            </a:r>
            <a:endParaRPr 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FDAE5-D3A4-40E5-9286-7AB7B001FA07}"/>
              </a:ext>
            </a:extLst>
          </p:cNvPr>
          <p:cNvSpPr txBox="1"/>
          <p:nvPr/>
        </p:nvSpPr>
        <p:spPr>
          <a:xfrm>
            <a:off x="852229" y="424548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Times-Roman"/>
              </a:rPr>
              <a:t>10 </a:t>
            </a:r>
            <a:r>
              <a:rPr lang="en-US" sz="24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C17840-C964-4BD4-9F34-9551DC38FA54}"/>
              </a:ext>
            </a:extLst>
          </p:cNvPr>
          <p:cNvSpPr txBox="1"/>
          <p:nvPr/>
        </p:nvSpPr>
        <p:spPr>
          <a:xfrm>
            <a:off x="773062" y="497203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Times-Roman"/>
              </a:rPr>
              <a:t>120V</a:t>
            </a:r>
            <a:r>
              <a:rPr lang="en-US" sz="24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0</a:t>
            </a:r>
            <a:r>
              <a:rPr lang="en-US" sz="2400" baseline="30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o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27F72E-AA26-4B96-AC69-0D0AA8AF5F60}"/>
              </a:ext>
            </a:extLst>
          </p:cNvPr>
          <p:cNvCxnSpPr/>
          <p:nvPr/>
        </p:nvCxnSpPr>
        <p:spPr>
          <a:xfrm>
            <a:off x="2610273" y="4143406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0051278B-E611-46F3-94E1-5D0EAB2B80D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94207" y="4003159"/>
            <a:ext cx="484632" cy="3017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0588CB2-0B2A-495C-9F76-A55D6C584CE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41517" y="4983060"/>
            <a:ext cx="182880" cy="41148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973C2BE-93A7-43EA-A210-2C46C71C790A}"/>
              </a:ext>
            </a:extLst>
          </p:cNvPr>
          <p:cNvSpPr txBox="1"/>
          <p:nvPr/>
        </p:nvSpPr>
        <p:spPr>
          <a:xfrm>
            <a:off x="3461124" y="49517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Times-Roman"/>
              </a:rPr>
              <a:t>8 </a:t>
            </a:r>
            <a:r>
              <a:rPr lang="en-US" sz="24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201D8A-E512-4719-A145-1B7981CE57C1}"/>
              </a:ext>
            </a:extLst>
          </p:cNvPr>
          <p:cNvSpPr/>
          <p:nvPr/>
        </p:nvSpPr>
        <p:spPr>
          <a:xfrm>
            <a:off x="2555946" y="4586915"/>
            <a:ext cx="91440" cy="10058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728DAB-664E-4D7B-BD21-06CA3DABD706}"/>
              </a:ext>
            </a:extLst>
          </p:cNvPr>
          <p:cNvSpPr/>
          <p:nvPr/>
        </p:nvSpPr>
        <p:spPr>
          <a:xfrm>
            <a:off x="2538792" y="5589158"/>
            <a:ext cx="137160" cy="134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5079BA-D6A9-42DA-87F2-A10A62157458}"/>
              </a:ext>
            </a:extLst>
          </p:cNvPr>
          <p:cNvSpPr/>
          <p:nvPr/>
        </p:nvSpPr>
        <p:spPr>
          <a:xfrm>
            <a:off x="2539704" y="4526193"/>
            <a:ext cx="137160" cy="134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72FF45-652D-49CB-A11A-8C96921AC69D}"/>
              </a:ext>
            </a:extLst>
          </p:cNvPr>
          <p:cNvSpPr txBox="1"/>
          <p:nvPr/>
        </p:nvSpPr>
        <p:spPr>
          <a:xfrm>
            <a:off x="2642387" y="4338282"/>
            <a:ext cx="2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242021"/>
                </a:solidFill>
                <a:latin typeface="Times-Roman"/>
              </a:rPr>
              <a:t>a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AE6B6E-EF78-42DC-91E6-6A1057146AB8}"/>
              </a:ext>
            </a:extLst>
          </p:cNvPr>
          <p:cNvSpPr txBox="1"/>
          <p:nvPr/>
        </p:nvSpPr>
        <p:spPr>
          <a:xfrm>
            <a:off x="2663775" y="5425902"/>
            <a:ext cx="2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242021"/>
                </a:solidFill>
                <a:latin typeface="Times-Roman"/>
              </a:rPr>
              <a:t>b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B490162-A96E-4B6F-B028-1B09C1ED75F1}"/>
              </a:ext>
            </a:extLst>
          </p:cNvPr>
          <p:cNvCxnSpPr/>
          <p:nvPr/>
        </p:nvCxnSpPr>
        <p:spPr>
          <a:xfrm>
            <a:off x="2735957" y="4844567"/>
            <a:ext cx="0" cy="45720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4232FF0-C303-424D-B6CE-0A3C28A72E30}"/>
              </a:ext>
            </a:extLst>
          </p:cNvPr>
          <p:cNvSpPr txBox="1"/>
          <p:nvPr/>
        </p:nvSpPr>
        <p:spPr>
          <a:xfrm>
            <a:off x="2746206" y="4857751"/>
            <a:ext cx="61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0000CC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0000CC"/>
                </a:solidFill>
                <a:latin typeface="Times-Roman"/>
              </a:rPr>
              <a:t>ab</a:t>
            </a:r>
            <a:endParaRPr lang="en-US" sz="20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7B9F15-273D-4350-AEB0-6A358D97B204}"/>
              </a:ext>
            </a:extLst>
          </p:cNvPr>
          <p:cNvSpPr txBox="1"/>
          <p:nvPr/>
        </p:nvSpPr>
        <p:spPr>
          <a:xfrm>
            <a:off x="6058417" y="1504918"/>
            <a:ext cx="581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Due to the short circuit no current flows through the 8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capacitive reactance, so the current passes through the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terminals can be calculated as: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A00F5A-E73E-4DC8-A973-73BFF6487DF8}"/>
              </a:ext>
            </a:extLst>
          </p:cNvPr>
          <p:cNvSpPr txBox="1"/>
          <p:nvPr/>
        </p:nvSpPr>
        <p:spPr>
          <a:xfrm>
            <a:off x="3295236" y="4232577"/>
            <a:ext cx="104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0000CC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0000CC"/>
                </a:solidFill>
                <a:latin typeface="Times-Roman"/>
              </a:rPr>
              <a:t>8</a:t>
            </a:r>
            <a:r>
              <a:rPr lang="en-US" sz="2000" b="1" dirty="0">
                <a:solidFill>
                  <a:srgbClr val="0000CC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= 0 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A0F815F-15CB-4BF5-A786-B8F59B37E128}"/>
              </a:ext>
            </a:extLst>
          </p:cNvPr>
          <p:cNvCxnSpPr/>
          <p:nvPr/>
        </p:nvCxnSpPr>
        <p:spPr>
          <a:xfrm>
            <a:off x="3467716" y="4238809"/>
            <a:ext cx="5515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3F939367-2509-421C-94DA-FF3E5E05C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012054"/>
              </p:ext>
            </p:extLst>
          </p:nvPr>
        </p:nvGraphicFramePr>
        <p:xfrm>
          <a:off x="7422998" y="3032300"/>
          <a:ext cx="1651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8" imgW="1650960" imgH="1790640" progId="Equation.3">
                  <p:embed/>
                </p:oleObj>
              </mc:Choice>
              <mc:Fallback>
                <p:oleObj name="Equation" r:id="rId8" imgW="1650960" imgH="179064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E3AFB8BE-2A4A-4658-B59B-ECB892FFD9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2998" y="3032300"/>
                        <a:ext cx="165100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7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100" grpId="0"/>
      <p:bldP spid="101" grpId="0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DF712-DA5F-4C2D-91A5-6ECD19B7E07B}"/>
              </a:ext>
            </a:extLst>
          </p:cNvPr>
          <p:cNvSpPr txBox="1"/>
          <p:nvPr/>
        </p:nvSpPr>
        <p:spPr>
          <a:xfrm>
            <a:off x="304801" y="3190631"/>
            <a:ext cx="141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369A-CE6D-49D8-9238-4EF3EFDE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24" y="645945"/>
            <a:ext cx="5200650" cy="219075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3A09390-6810-464D-B20D-9854990C7AFB}"/>
              </a:ext>
            </a:extLst>
          </p:cNvPr>
          <p:cNvSpPr txBox="1"/>
          <p:nvPr/>
        </p:nvSpPr>
        <p:spPr>
          <a:xfrm>
            <a:off x="1382464" y="3190631"/>
            <a:ext cx="460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(1) Identify and mark the nodes/junctions.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890D517-8B44-4D4F-8220-8A3FD94CBA67}"/>
              </a:ext>
            </a:extLst>
          </p:cNvPr>
          <p:cNvSpPr/>
          <p:nvPr/>
        </p:nvSpPr>
        <p:spPr>
          <a:xfrm>
            <a:off x="2868520" y="879837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DEAE1A-6FD1-42BA-9B55-259FC7186F54}"/>
              </a:ext>
            </a:extLst>
          </p:cNvPr>
          <p:cNvSpPr/>
          <p:nvPr/>
        </p:nvSpPr>
        <p:spPr>
          <a:xfrm>
            <a:off x="4469891" y="877490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E53141-69DD-4837-9A00-191669A54F7E}"/>
              </a:ext>
            </a:extLst>
          </p:cNvPr>
          <p:cNvSpPr/>
          <p:nvPr/>
        </p:nvSpPr>
        <p:spPr>
          <a:xfrm>
            <a:off x="5947002" y="2340530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190F313-CC25-4738-984D-6391A868BF8D}"/>
              </a:ext>
            </a:extLst>
          </p:cNvPr>
          <p:cNvSpPr/>
          <p:nvPr/>
        </p:nvSpPr>
        <p:spPr>
          <a:xfrm>
            <a:off x="4455825" y="2368668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20394D-8CC4-4DA4-B810-62E910CDB39D}"/>
              </a:ext>
            </a:extLst>
          </p:cNvPr>
          <p:cNvSpPr/>
          <p:nvPr/>
        </p:nvSpPr>
        <p:spPr>
          <a:xfrm>
            <a:off x="2880242" y="2354598"/>
            <a:ext cx="137160" cy="137160"/>
          </a:xfrm>
          <a:prstGeom prst="ellipse">
            <a:avLst/>
          </a:prstGeom>
          <a:solidFill>
            <a:srgbClr val="FF00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5EA698-DF24-4471-8EFC-347B97927913}"/>
              </a:ext>
            </a:extLst>
          </p:cNvPr>
          <p:cNvSpPr txBox="1"/>
          <p:nvPr/>
        </p:nvSpPr>
        <p:spPr>
          <a:xfrm>
            <a:off x="2771850" y="500482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c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126897-F442-4BAA-9AF4-C5FB658BA446}"/>
              </a:ext>
            </a:extLst>
          </p:cNvPr>
          <p:cNvSpPr txBox="1"/>
          <p:nvPr/>
        </p:nvSpPr>
        <p:spPr>
          <a:xfrm>
            <a:off x="4370914" y="516402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d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041F75-4C19-4DFB-AC18-DE09BC9FC794}"/>
              </a:ext>
            </a:extLst>
          </p:cNvPr>
          <p:cNvSpPr txBox="1"/>
          <p:nvPr/>
        </p:nvSpPr>
        <p:spPr>
          <a:xfrm>
            <a:off x="5872169" y="2372503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e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F0DF10-BF52-44FE-A267-E3C11FC2D7E3}"/>
              </a:ext>
            </a:extLst>
          </p:cNvPr>
          <p:cNvSpPr txBox="1"/>
          <p:nvPr/>
        </p:nvSpPr>
        <p:spPr>
          <a:xfrm>
            <a:off x="4334498" y="2477690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f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B0BC08-91B8-4D7C-A370-B22517E9E4AB}"/>
              </a:ext>
            </a:extLst>
          </p:cNvPr>
          <p:cNvSpPr txBox="1"/>
          <p:nvPr/>
        </p:nvSpPr>
        <p:spPr>
          <a:xfrm>
            <a:off x="2764136" y="2471003"/>
            <a:ext cx="36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42021"/>
                </a:solidFill>
              </a:rPr>
              <a:t>g</a:t>
            </a:r>
            <a:endParaRPr lang="en-US" sz="2000" b="0" i="1" dirty="0">
              <a:solidFill>
                <a:srgbClr val="242021"/>
              </a:solidFill>
              <a:effectLst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2CC902-3F37-4F7F-A164-A1F150AC42D2}"/>
              </a:ext>
            </a:extLst>
          </p:cNvPr>
          <p:cNvSpPr txBox="1"/>
          <p:nvPr/>
        </p:nvSpPr>
        <p:spPr>
          <a:xfrm>
            <a:off x="269454" y="3567979"/>
            <a:ext cx="658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There are two branches are connected between nodes </a:t>
            </a:r>
            <a:r>
              <a:rPr lang="en-US" sz="2000" i="1" dirty="0">
                <a:solidFill>
                  <a:srgbClr val="242021"/>
                </a:solidFill>
              </a:rPr>
              <a:t>d</a:t>
            </a:r>
            <a:r>
              <a:rPr lang="en-US" sz="2000" dirty="0">
                <a:solidFill>
                  <a:srgbClr val="242021"/>
                </a:solidFill>
              </a:rPr>
              <a:t> and 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dirty="0">
                <a:solidFill>
                  <a:srgbClr val="242021"/>
                </a:solidFill>
              </a:rPr>
              <a:t>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4ECAFB-7CAA-4412-9D11-65270F16AA00}"/>
              </a:ext>
            </a:extLst>
          </p:cNvPr>
          <p:cNvSpPr txBox="1"/>
          <p:nvPr/>
        </p:nvSpPr>
        <p:spPr>
          <a:xfrm>
            <a:off x="304801" y="4022891"/>
            <a:ext cx="610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Write the impedances in different branches.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77F0CE-E380-4B6E-BE75-956426EC4FBF}"/>
              </a:ext>
            </a:extLst>
          </p:cNvPr>
          <p:cNvSpPr txBox="1"/>
          <p:nvPr/>
        </p:nvSpPr>
        <p:spPr>
          <a:xfrm>
            <a:off x="304801" y="4452772"/>
            <a:ext cx="6229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de</a:t>
            </a:r>
            <a:r>
              <a:rPr lang="en-US" sz="2000" b="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1 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= 8 + </a:t>
            </a:r>
            <a:r>
              <a:rPr lang="en-US" sz="2000" b="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32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;		</a:t>
            </a:r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de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8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32 ;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ef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8 ;		</a:t>
            </a:r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df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12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16 ;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gf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10 ;		</a:t>
            </a:r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cd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16 ;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cg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16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8 ;		</a:t>
            </a:r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ac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4 ;	</a:t>
            </a:r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bg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12 ;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94088D-BD52-465D-A2F9-1F25C6393E38}"/>
              </a:ext>
            </a:extLst>
          </p:cNvPr>
          <p:cNvSpPr txBox="1"/>
          <p:nvPr/>
        </p:nvSpPr>
        <p:spPr>
          <a:xfrm>
            <a:off x="269454" y="5880990"/>
            <a:ext cx="476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</a:rPr>
              <a:t>Redraw the circuit showing the impedance.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4500F9-4B01-4505-A97E-5A0E815E4EEA}"/>
              </a:ext>
            </a:extLst>
          </p:cNvPr>
          <p:cNvCxnSpPr/>
          <p:nvPr/>
        </p:nvCxnSpPr>
        <p:spPr>
          <a:xfrm>
            <a:off x="6691796" y="327545"/>
            <a:ext cx="0" cy="60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6AAE6C7-2874-48C7-A00A-1ABFA2492FDD}"/>
              </a:ext>
            </a:extLst>
          </p:cNvPr>
          <p:cNvSpPr txBox="1"/>
          <p:nvPr/>
        </p:nvSpPr>
        <p:spPr>
          <a:xfrm>
            <a:off x="290732" y="141056"/>
            <a:ext cx="104364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Calculate the impedance at terminals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for the following electrical network.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4ED271A5-2D36-4B9F-85D1-61F220E94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41262"/>
              </p:ext>
            </p:extLst>
          </p:nvPr>
        </p:nvGraphicFramePr>
        <p:xfrm>
          <a:off x="6898623" y="2915823"/>
          <a:ext cx="50069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Equation" r:id="rId4" imgW="5016240" imgH="672840" progId="Equation.3">
                  <p:embed/>
                </p:oleObj>
              </mc:Choice>
              <mc:Fallback>
                <p:oleObj name="Equation" r:id="rId4" imgW="5016240" imgH="672840" progId="Equation.3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F8A724CD-61F2-4252-872F-EE29D12F9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623" y="2915823"/>
                        <a:ext cx="50069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F5DDFA49-ABFE-4C03-8201-0F84FE09A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85929"/>
              </p:ext>
            </p:extLst>
          </p:nvPr>
        </p:nvGraphicFramePr>
        <p:xfrm>
          <a:off x="7634286" y="5894388"/>
          <a:ext cx="3409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Equation" r:id="rId6" imgW="3416040" imgH="368280" progId="Equation.3">
                  <p:embed/>
                </p:oleObj>
              </mc:Choice>
              <mc:Fallback>
                <p:oleObj name="Equation" r:id="rId6" imgW="3416040" imgH="368280" progId="Equation.3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4ED271A5-2D36-4B9F-85D1-61F220E94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6" y="5894388"/>
                        <a:ext cx="3409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D4E6893-2B77-4C74-A7B9-86C7025AC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056" y="892873"/>
            <a:ext cx="4430450" cy="173736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9F9B9DE-1F38-437D-BC04-8B632D001101}"/>
              </a:ext>
            </a:extLst>
          </p:cNvPr>
          <p:cNvGrpSpPr/>
          <p:nvPr/>
        </p:nvGrpSpPr>
        <p:grpSpPr>
          <a:xfrm>
            <a:off x="8045636" y="625132"/>
            <a:ext cx="3514976" cy="2164938"/>
            <a:chOff x="8020749" y="3569558"/>
            <a:chExt cx="3514976" cy="21649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D4B809-32DE-47F5-88E5-B60723E1BA41}"/>
                </a:ext>
              </a:extLst>
            </p:cNvPr>
            <p:cNvSpPr/>
            <p:nvPr/>
          </p:nvSpPr>
          <p:spPr>
            <a:xfrm>
              <a:off x="8079364" y="3940772"/>
              <a:ext cx="64008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FBE47B-E745-48F1-B116-F47E85C14F7C}"/>
                </a:ext>
              </a:extLst>
            </p:cNvPr>
            <p:cNvSpPr/>
            <p:nvPr/>
          </p:nvSpPr>
          <p:spPr>
            <a:xfrm>
              <a:off x="9483787" y="3938425"/>
              <a:ext cx="17373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3E6EBD-04D7-4FA3-8332-DF594032305E}"/>
                </a:ext>
              </a:extLst>
            </p:cNvPr>
            <p:cNvSpPr/>
            <p:nvPr/>
          </p:nvSpPr>
          <p:spPr>
            <a:xfrm>
              <a:off x="8020749" y="5288925"/>
              <a:ext cx="64008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6751E03-B511-44FC-A1C8-B22388111FD6}"/>
                </a:ext>
              </a:extLst>
            </p:cNvPr>
            <p:cNvSpPr/>
            <p:nvPr/>
          </p:nvSpPr>
          <p:spPr>
            <a:xfrm>
              <a:off x="9439239" y="5300646"/>
              <a:ext cx="17373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F1C88E-89C6-41E9-96E5-310C6A6165E3}"/>
                </a:ext>
              </a:extLst>
            </p:cNvPr>
            <p:cNvSpPr/>
            <p:nvPr/>
          </p:nvSpPr>
          <p:spPr>
            <a:xfrm>
              <a:off x="10322293" y="4605440"/>
              <a:ext cx="91440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E4275C-A919-4817-9A01-47653EC6FA60}"/>
                </a:ext>
              </a:extLst>
            </p:cNvPr>
            <p:cNvSpPr txBox="1"/>
            <p:nvPr/>
          </p:nvSpPr>
          <p:spPr>
            <a:xfrm>
              <a:off x="8174032" y="3614107"/>
              <a:ext cx="369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242021"/>
                  </a:solidFill>
                </a:rPr>
                <a:t>c</a:t>
              </a:r>
              <a:endParaRPr lang="en-US" sz="2000" b="0" i="1" dirty="0">
                <a:solidFill>
                  <a:srgbClr val="242021"/>
                </a:solidFill>
                <a:effectLst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77C9E0-D393-444B-9FE7-9B1E656128E5}"/>
                </a:ext>
              </a:extLst>
            </p:cNvPr>
            <p:cNvSpPr txBox="1"/>
            <p:nvPr/>
          </p:nvSpPr>
          <p:spPr>
            <a:xfrm>
              <a:off x="10281841" y="3569558"/>
              <a:ext cx="369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242021"/>
                  </a:solidFill>
                </a:rPr>
                <a:t>d</a:t>
              </a:r>
              <a:endParaRPr lang="en-US" sz="2000" b="0" i="1" dirty="0">
                <a:solidFill>
                  <a:srgbClr val="242021"/>
                </a:solidFill>
                <a:effectLst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04BF87-3966-4018-95A7-B912CD34B53A}"/>
                </a:ext>
              </a:extLst>
            </p:cNvPr>
            <p:cNvSpPr txBox="1"/>
            <p:nvPr/>
          </p:nvSpPr>
          <p:spPr>
            <a:xfrm>
              <a:off x="11166353" y="4436398"/>
              <a:ext cx="369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242021"/>
                  </a:solidFill>
                </a:rPr>
                <a:t>e</a:t>
              </a:r>
              <a:endParaRPr lang="en-US" sz="2000" b="0" i="1" dirty="0">
                <a:solidFill>
                  <a:srgbClr val="242021"/>
                </a:solidFill>
                <a:effectLst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BDEF3B-3DA2-4353-AFF8-9E68D9FABE95}"/>
                </a:ext>
              </a:extLst>
            </p:cNvPr>
            <p:cNvSpPr txBox="1"/>
            <p:nvPr/>
          </p:nvSpPr>
          <p:spPr>
            <a:xfrm>
              <a:off x="10123000" y="5334386"/>
              <a:ext cx="369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242021"/>
                  </a:solidFill>
                </a:rPr>
                <a:t>f</a:t>
              </a:r>
              <a:endParaRPr lang="en-US" sz="2000" b="0" i="1" dirty="0">
                <a:solidFill>
                  <a:srgbClr val="242021"/>
                </a:solidFill>
                <a:effectLst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32D3BB-9FED-47C2-B62C-ACCC124D6874}"/>
                </a:ext>
              </a:extLst>
            </p:cNvPr>
            <p:cNvSpPr txBox="1"/>
            <p:nvPr/>
          </p:nvSpPr>
          <p:spPr>
            <a:xfrm>
              <a:off x="8167590" y="5306250"/>
              <a:ext cx="369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242021"/>
                  </a:solidFill>
                </a:rPr>
                <a:t>g</a:t>
              </a:r>
              <a:endParaRPr lang="en-US" sz="2000" b="0" i="1" dirty="0">
                <a:solidFill>
                  <a:srgbClr val="242021"/>
                </a:solidFill>
                <a:effectLst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8EFD2F-04CD-43E6-93BA-3DC461A185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9719" y="3608891"/>
            <a:ext cx="435156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4D2CA1-F1B0-45E3-936D-836A67101D68}"/>
              </a:ext>
            </a:extLst>
          </p:cNvPr>
          <p:cNvCxnSpPr/>
          <p:nvPr/>
        </p:nvCxnSpPr>
        <p:spPr>
          <a:xfrm>
            <a:off x="4221551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3699BEA0-777E-4043-A445-4F30F1DA3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9064"/>
              </p:ext>
            </p:extLst>
          </p:nvPr>
        </p:nvGraphicFramePr>
        <p:xfrm>
          <a:off x="383325" y="2166718"/>
          <a:ext cx="35115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" name="Equation" r:id="rId3" imgW="3517560" imgH="1143000" progId="Equation.3">
                  <p:embed/>
                </p:oleObj>
              </mc:Choice>
              <mc:Fallback>
                <p:oleObj name="Equation" r:id="rId3" imgW="3517560" imgH="1143000" progId="Equation.3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4ED271A5-2D36-4B9F-85D1-61F220E94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25" y="2166718"/>
                        <a:ext cx="35115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A3E7299E-1822-4644-B91D-1369F22A7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485981"/>
              </p:ext>
            </p:extLst>
          </p:nvPr>
        </p:nvGraphicFramePr>
        <p:xfrm>
          <a:off x="466645" y="5582307"/>
          <a:ext cx="26749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" name="Equation" r:id="rId5" imgW="2679480" imgH="761760" progId="Equation.3">
                  <p:embed/>
                </p:oleObj>
              </mc:Choice>
              <mc:Fallback>
                <p:oleObj name="Equation" r:id="rId5" imgW="2679480" imgH="76176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3699BEA0-777E-4043-A445-4F30F1DA3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45" y="5582307"/>
                        <a:ext cx="26749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2F6A998-8496-4910-9F6A-69F6124CD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57" y="162524"/>
            <a:ext cx="3675599" cy="1920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7CC0D4-6340-44B4-926D-922AA75DD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66" y="3446900"/>
            <a:ext cx="3330596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68FEB-4B3F-402B-AD8D-9571336A5C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6140" y="162524"/>
            <a:ext cx="2672508" cy="219456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B58A7A3-8563-4B25-9C5E-45F118200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057761"/>
              </p:ext>
            </p:extLst>
          </p:nvPr>
        </p:nvGraphicFramePr>
        <p:xfrm>
          <a:off x="4341536" y="2388805"/>
          <a:ext cx="35242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1" name="Equation" r:id="rId10" imgW="3530520" imgH="1143000" progId="Equation.3">
                  <p:embed/>
                </p:oleObj>
              </mc:Choice>
              <mc:Fallback>
                <p:oleObj name="Equation" r:id="rId10" imgW="3530520" imgH="114300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3699BEA0-777E-4043-A445-4F30F1DA3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36" y="2388805"/>
                        <a:ext cx="35242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0ABA4E0-7A3B-481C-BB7D-EAC492F85E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5460" y="3743874"/>
            <a:ext cx="204984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A74310-BB55-4791-BD70-E70527C346D8}"/>
              </a:ext>
            </a:extLst>
          </p:cNvPr>
          <p:cNvSpPr txBox="1"/>
          <p:nvPr/>
        </p:nvSpPr>
        <p:spPr>
          <a:xfrm>
            <a:off x="9272644" y="103539"/>
            <a:ext cx="2672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de</a:t>
            </a:r>
            <a:r>
              <a:rPr lang="en-US" sz="2000" b="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1 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= 8 + </a:t>
            </a:r>
            <a:r>
              <a:rPr lang="en-US" sz="2000" b="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b="0" dirty="0">
                <a:solidFill>
                  <a:srgbClr val="242021"/>
                </a:solidFill>
                <a:sym typeface="Symbol" panose="05050102010706020507" pitchFamily="18" charset="2"/>
              </a:rPr>
              <a:t>32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de</a:t>
            </a:r>
            <a:r>
              <a:rPr lang="en-US" sz="2000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8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32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ef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8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df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12 +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16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gf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10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cd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16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cg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16 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8 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ac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4 </a:t>
            </a:r>
          </a:p>
          <a:p>
            <a:pPr algn="just"/>
            <a:r>
              <a:rPr lang="en-US" sz="2000" b="1" i="1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bg</a:t>
            </a:r>
            <a:r>
              <a:rPr lang="en-US" sz="2000" i="1" baseline="-25000" dirty="0">
                <a:solidFill>
                  <a:srgbClr val="242021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=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j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12 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5EC7DAF-3506-4133-8D78-3CE6EEA2A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1284"/>
              </p:ext>
            </p:extLst>
          </p:nvPr>
        </p:nvGraphicFramePr>
        <p:xfrm>
          <a:off x="7628648" y="4315374"/>
          <a:ext cx="2649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2" name="Equation" r:id="rId13" imgW="2654280" imgH="1130040" progId="Equation.3">
                  <p:embed/>
                </p:oleObj>
              </mc:Choice>
              <mc:Fallback>
                <p:oleObj name="Equation" r:id="rId13" imgW="2654280" imgH="113004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A3E7299E-1822-4644-B91D-1369F22A7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648" y="4315374"/>
                        <a:ext cx="26495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6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29801-BB73-49C4-AB8E-6CE0FD2BE7A4}"/>
              </a:ext>
            </a:extLst>
          </p:cNvPr>
          <p:cNvSpPr txBox="1"/>
          <p:nvPr/>
        </p:nvSpPr>
        <p:spPr>
          <a:xfrm>
            <a:off x="290733" y="141056"/>
            <a:ext cx="6818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 16.1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For the network in Fig. 16.1: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T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			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Determine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s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R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,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C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	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Find the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C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Compute the power delivered.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Find power factor (</a:t>
            </a:r>
            <a:r>
              <a:rPr lang="en-US" sz="2000" i="1" dirty="0" err="1">
                <a:solidFill>
                  <a:srgbClr val="242021"/>
                </a:solidFill>
                <a:latin typeface="Times-Roman"/>
              </a:rPr>
              <a:t>F</a:t>
            </a:r>
            <a:r>
              <a:rPr lang="en-US" sz="2000" i="1" baseline="-25000" dirty="0" err="1">
                <a:solidFill>
                  <a:srgbClr val="242021"/>
                </a:solidFill>
                <a:latin typeface="Times-Roman"/>
              </a:rPr>
              <a:t>p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of the network.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DF712-DA5F-4C2D-91A5-6ECD19B7E07B}"/>
              </a:ext>
            </a:extLst>
          </p:cNvPr>
          <p:cNvSpPr txBox="1"/>
          <p:nvPr/>
        </p:nvSpPr>
        <p:spPr>
          <a:xfrm>
            <a:off x="304801" y="1911143"/>
            <a:ext cx="141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095BAA-8277-4D94-8499-ADB127405D0F}"/>
              </a:ext>
            </a:extLst>
          </p:cNvPr>
          <p:cNvGrpSpPr/>
          <p:nvPr/>
        </p:nvGrpSpPr>
        <p:grpSpPr>
          <a:xfrm>
            <a:off x="7838154" y="298888"/>
            <a:ext cx="3729849" cy="2632890"/>
            <a:chOff x="7095217" y="39756"/>
            <a:chExt cx="3729849" cy="26328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E36558-0DEF-4EE6-9950-946E84E50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5217" y="39756"/>
              <a:ext cx="3729849" cy="2560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559610-ABA3-4E2D-BDB0-AFE811B85D99}"/>
                </a:ext>
              </a:extLst>
            </p:cNvPr>
            <p:cNvSpPr txBox="1"/>
            <p:nvPr/>
          </p:nvSpPr>
          <p:spPr>
            <a:xfrm>
              <a:off x="7920066" y="2272536"/>
              <a:ext cx="2832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16.1</a:t>
              </a:r>
              <a:r>
                <a:rPr lang="en-US" sz="2000" dirty="0">
                  <a:solidFill>
                    <a:srgbClr val="242021"/>
                  </a:solidFill>
                  <a:latin typeface="Times-Roman"/>
                </a:rPr>
                <a:t>: </a:t>
              </a:r>
              <a:r>
                <a:rPr lang="en-US" sz="2000" i="1" dirty="0">
                  <a:solidFill>
                    <a:srgbClr val="242021"/>
                  </a:solidFill>
                  <a:latin typeface="Times-Roman"/>
                </a:rPr>
                <a:t>Example 16.1</a:t>
              </a:r>
              <a:r>
                <a:rPr lang="en-US" sz="2000" dirty="0">
                  <a:solidFill>
                    <a:srgbClr val="242021"/>
                  </a:solidFill>
                  <a:latin typeface="Times-Roman"/>
                </a:rPr>
                <a:t>.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C9D8F7-55D7-4F58-BF36-D459A6484FF7}"/>
                  </a:ext>
                </a:extLst>
              </p:cNvPr>
              <p:cNvSpPr txBox="1"/>
              <p:nvPr/>
            </p:nvSpPr>
            <p:spPr>
              <a:xfrm>
                <a:off x="1349019" y="1889301"/>
                <a:ext cx="62290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lphaLcParenBoth"/>
                </a:pPr>
                <a:r>
                  <a:rPr lang="en-US" sz="2000" dirty="0">
                    <a:solidFill>
                      <a:srgbClr val="242021"/>
                    </a:solidFill>
                  </a:rPr>
                  <a:t>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b="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1 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 = 10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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2  = 290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 </a:t>
                </a:r>
                <a:r>
                  <a:rPr lang="en-US" sz="2000" dirty="0">
                    <a:solidFill>
                      <a:srgbClr val="24202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rgbClr val="242021"/>
                    </a:solidFill>
                    <a:effectLst/>
                  </a:rPr>
                  <a:t> = 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3  = 390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</a:t>
                </a:r>
                <a:endParaRPr lang="en-US" sz="2000" b="0" i="0" dirty="0">
                  <a:solidFill>
                    <a:srgbClr val="24202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C9D8F7-55D7-4F58-BF36-D459A648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19" y="1889301"/>
                <a:ext cx="6229073" cy="707886"/>
              </a:xfrm>
              <a:prstGeom prst="rect">
                <a:avLst/>
              </a:prstGeom>
              <a:blipFill>
                <a:blip r:embed="rId3"/>
                <a:stretch>
                  <a:fillRect l="-783" t="-6034" r="-107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7004005-A7E3-49C2-BD1A-BA61B77CC460}"/>
              </a:ext>
            </a:extLst>
          </p:cNvPr>
          <p:cNvGrpSpPr/>
          <p:nvPr/>
        </p:nvGrpSpPr>
        <p:grpSpPr>
          <a:xfrm>
            <a:off x="8028810" y="3598256"/>
            <a:ext cx="3723724" cy="2559911"/>
            <a:chOff x="7348440" y="2817948"/>
            <a:chExt cx="3723724" cy="25599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0C3A-FB99-4D86-93E2-1C2F27DE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8440" y="2817948"/>
              <a:ext cx="3723724" cy="24688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D6DB8A-301C-4054-9568-35B0700283BE}"/>
                </a:ext>
              </a:extLst>
            </p:cNvPr>
            <p:cNvSpPr txBox="1"/>
            <p:nvPr/>
          </p:nvSpPr>
          <p:spPr>
            <a:xfrm>
              <a:off x="8704157" y="4977749"/>
              <a:ext cx="1513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16.1(a)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8A59AC1-DA2D-470B-B1E8-BFB49E6AFA9A}"/>
              </a:ext>
            </a:extLst>
          </p:cNvPr>
          <p:cNvSpPr txBox="1"/>
          <p:nvPr/>
        </p:nvSpPr>
        <p:spPr>
          <a:xfrm>
            <a:off x="348134" y="2564471"/>
            <a:ext cx="577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16.1(a) shows the redrawing circuit of Fig. 16.1.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19BF9-A462-48AC-B12B-A16716974C74}"/>
                  </a:ext>
                </a:extLst>
              </p:cNvPr>
              <p:cNvSpPr txBox="1"/>
              <p:nvPr/>
            </p:nvSpPr>
            <p:spPr>
              <a:xfrm>
                <a:off x="332156" y="2959403"/>
                <a:ext cx="5339774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2)(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</m:oMath>
                </a14:m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 = 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6  = 690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19BF9-A462-48AC-B12B-A1671697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6" y="2959403"/>
                <a:ext cx="5339774" cy="582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EA95C-26B2-43B8-A228-36567DDD30D1}"/>
              </a:ext>
            </a:extLst>
          </p:cNvPr>
          <p:cNvGrpSpPr/>
          <p:nvPr/>
        </p:nvGrpSpPr>
        <p:grpSpPr>
          <a:xfrm>
            <a:off x="422747" y="4144521"/>
            <a:ext cx="2676525" cy="2008458"/>
            <a:chOff x="2119655" y="4411673"/>
            <a:chExt cx="2676525" cy="200845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C6F60-8867-4BAB-A5C0-D80488CA9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9655" y="4411673"/>
              <a:ext cx="2676525" cy="19240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D59457-2D67-462D-AD79-9E40425B29DE}"/>
                </a:ext>
              </a:extLst>
            </p:cNvPr>
            <p:cNvSpPr txBox="1"/>
            <p:nvPr/>
          </p:nvSpPr>
          <p:spPr>
            <a:xfrm>
              <a:off x="2968846" y="6020021"/>
              <a:ext cx="1513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16.1(b)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C2115BD-8297-4A26-A572-A4023BA1FA25}"/>
              </a:ext>
            </a:extLst>
          </p:cNvPr>
          <p:cNvSpPr txBox="1"/>
          <p:nvPr/>
        </p:nvSpPr>
        <p:spPr>
          <a:xfrm>
            <a:off x="323906" y="3720838"/>
            <a:ext cx="644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16.1(b) shows the redrawing circuit of Fig. 16.1(a).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F78E97-A130-4595-8398-3D1FDFBC95DA}"/>
                  </a:ext>
                </a:extLst>
              </p:cNvPr>
              <p:cNvSpPr txBox="1"/>
              <p:nvPr/>
            </p:nvSpPr>
            <p:spPr>
              <a:xfrm>
                <a:off x="3767623" y="4170358"/>
                <a:ext cx="32856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𝟔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𝟎𝟖</m:t>
                    </m:r>
                    <m:r>
                      <a:rPr lang="en-US" sz="20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−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𝟖𝟎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𝟓𝟒</m:t>
                    </m:r>
                    <m:r>
                      <a:rPr lang="en-US" sz="20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F78E97-A130-4595-8398-3D1FDFBC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23" y="4170358"/>
                <a:ext cx="328562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C84E6-D36E-4F79-BC8D-24B5F8AE953D}"/>
                  </a:ext>
                </a:extLst>
              </p:cNvPr>
              <p:cNvSpPr txBox="1"/>
              <p:nvPr/>
            </p:nvSpPr>
            <p:spPr>
              <a:xfrm>
                <a:off x="3630340" y="5236432"/>
                <a:ext cx="3947752" cy="1029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120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6.08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−80.54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19.74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 sz="20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80.54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C84E6-D36E-4F79-BC8D-24B5F8AE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40" y="5236432"/>
                <a:ext cx="3947752" cy="1029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5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9" grpId="0"/>
      <p:bldP spid="20" grpId="0"/>
      <p:bldP spid="24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64959-297A-4A4C-A010-F92ED09A5485}"/>
              </a:ext>
            </a:extLst>
          </p:cNvPr>
          <p:cNvSpPr txBox="1"/>
          <p:nvPr/>
        </p:nvSpPr>
        <p:spPr>
          <a:xfrm>
            <a:off x="319998" y="472112"/>
            <a:ext cx="577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Referring to Fig. 16.1(b), we have.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5E295-D7A5-456D-8D3A-6168E9375B98}"/>
                  </a:ext>
                </a:extLst>
              </p:cNvPr>
              <p:cNvSpPr txBox="1"/>
              <p:nvPr/>
            </p:nvSpPr>
            <p:spPr>
              <a:xfrm>
                <a:off x="955910" y="886290"/>
                <a:ext cx="693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19.74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80.54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𝟕𝟒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𝟖𝟎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5E295-D7A5-456D-8D3A-6168E937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10" y="886290"/>
                <a:ext cx="6936067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DDC1C-1D77-4A41-BD20-9EBC2908FF48}"/>
                  </a:ext>
                </a:extLst>
              </p:cNvPr>
              <p:cNvSpPr txBox="1"/>
              <p:nvPr/>
            </p:nvSpPr>
            <p:spPr>
              <a:xfrm>
                <a:off x="955910" y="1307677"/>
                <a:ext cx="8638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19.74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80.54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−90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𝟏𝟏𝟖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𝟒𝟒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𝟒𝟔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DDC1C-1D77-4A41-BD20-9EBC2908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10" y="1307677"/>
                <a:ext cx="8638257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8999C2-D91A-4E8C-B9D6-E364FA65571F}"/>
              </a:ext>
            </a:extLst>
          </p:cNvPr>
          <p:cNvSpPr txBox="1"/>
          <p:nvPr/>
        </p:nvSpPr>
        <p:spPr>
          <a:xfrm>
            <a:off x="319998" y="2181065"/>
            <a:ext cx="577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Referring to Fig. 16.1(b), we have.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B18F6-37F7-4BBD-AB45-D757F2812D2D}"/>
                  </a:ext>
                </a:extLst>
              </p:cNvPr>
              <p:cNvSpPr txBox="1"/>
              <p:nvPr/>
            </p:nvSpPr>
            <p:spPr>
              <a:xfrm>
                <a:off x="901208" y="2640732"/>
                <a:ext cx="5659458" cy="72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118.44</m:t>
                          </m:r>
                          <m:r>
                            <m:rPr>
                              <m:sty m:val="p"/>
                            </m:rPr>
                            <a:rPr lang="en-US" sz="2000" b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−9.46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2−90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𝟐𝟐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𝟖𝟎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B18F6-37F7-4BBD-AB45-D757F281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8" y="2640732"/>
                <a:ext cx="5659458" cy="723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0F6E68-D562-46AB-B380-150FE3E6122A}"/>
                  </a:ext>
                </a:extLst>
              </p:cNvPr>
              <p:cNvSpPr txBox="1"/>
              <p:nvPr/>
            </p:nvSpPr>
            <p:spPr>
              <a:xfrm>
                <a:off x="901207" y="3459518"/>
                <a:ext cx="6076367" cy="72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118.44</m:t>
                          </m:r>
                          <m:r>
                            <m:rPr>
                              <m:sty m:val="p"/>
                            </m:rPr>
                            <a:rPr lang="en-US" sz="2000" b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−9.46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90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𝟑𝟗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𝟒𝟖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𝟗𝟗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𝟒𝟔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0F6E68-D562-46AB-B380-150FE3E6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7" y="3459518"/>
                <a:ext cx="6076367" cy="721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03CAD9-7933-4241-997A-1164D41ADE4C}"/>
                  </a:ext>
                </a:extLst>
              </p:cNvPr>
              <p:cNvSpPr txBox="1"/>
              <p:nvPr/>
            </p:nvSpPr>
            <p:spPr>
              <a:xfrm>
                <a:off x="373452" y="4653550"/>
                <a:ext cx="5659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(19.74)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𝟑𝟖𝟗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sz="2000" b="1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03CAD9-7933-4241-997A-1164D41A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4653550"/>
                <a:ext cx="5659458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70FD05-8F09-49FE-809A-5ED9B55B9ED6}"/>
                  </a:ext>
                </a:extLst>
              </p:cNvPr>
              <p:cNvSpPr txBox="1"/>
              <p:nvPr/>
            </p:nvSpPr>
            <p:spPr>
              <a:xfrm>
                <a:off x="373452" y="5435323"/>
                <a:ext cx="7131876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80.54</m:t>
                              </m:r>
                              <m:r>
                                <a:rPr lang="en-US" sz="2000" b="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𝟏𝟔𝟒</m:t>
                      </m:r>
                      <m:r>
                        <a:rPr lang="en-US" sz="2000" b="1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𝐋𝐞𝐚𝐝𝐢𝐧𝐠</m:t>
                      </m:r>
                    </m:oMath>
                  </m:oMathPara>
                </a14:m>
                <a:endParaRPr lang="en-US" sz="2000" b="1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70FD05-8F09-49FE-809A-5ED9B55B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5435323"/>
                <a:ext cx="7131876" cy="423770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B69A6A-728B-481D-97E9-3F7BA5402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2172" y="328136"/>
            <a:ext cx="2676376" cy="2115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7D501D-24E8-42D5-A671-5E912E308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569" y="3079230"/>
            <a:ext cx="3724979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C62A0-7B73-4259-AF5E-99E84C51F125}"/>
              </a:ext>
            </a:extLst>
          </p:cNvPr>
          <p:cNvSpPr txBox="1"/>
          <p:nvPr/>
        </p:nvSpPr>
        <p:spPr>
          <a:xfrm>
            <a:off x="290733" y="141056"/>
            <a:ext cx="7343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EXAMPLE 16.3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For the network in Fig. 16.5: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a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total impedance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T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the current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s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voltage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using the voltage divider rule.	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currents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using the current divider rule.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power consumption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R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, the reactive power consumption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the reactive power supplied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apparent power, the  power and the reactive power delivered by source.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FE9A-BA21-4741-82F6-B419D2F5C8DD}"/>
              </a:ext>
            </a:extLst>
          </p:cNvPr>
          <p:cNvSpPr txBox="1"/>
          <p:nvPr/>
        </p:nvSpPr>
        <p:spPr>
          <a:xfrm>
            <a:off x="360776" y="2772263"/>
            <a:ext cx="141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382DF-191A-4FD6-9483-CA634A3E22CA}"/>
                  </a:ext>
                </a:extLst>
              </p:cNvPr>
              <p:cNvSpPr txBox="1"/>
              <p:nvPr/>
            </p:nvSpPr>
            <p:spPr>
              <a:xfrm>
                <a:off x="1404994" y="2750421"/>
                <a:ext cx="39223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lphaLcParenBoth"/>
                </a:pPr>
                <a:r>
                  <a:rPr lang="en-US" sz="2000" dirty="0">
                    <a:solidFill>
                      <a:srgbClr val="242021"/>
                    </a:solidFill>
                  </a:rPr>
                  <a:t>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b="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5 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 = 50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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12 =1290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rgbClr val="242021"/>
                    </a:solidFill>
                    <a:effectLst/>
                  </a:rPr>
                  <a:t> = 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8  = 890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;</a:t>
                </a:r>
                <a:endParaRPr lang="en-US" sz="2000" b="0" i="0" dirty="0">
                  <a:solidFill>
                    <a:srgbClr val="24202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382DF-191A-4FD6-9483-CA634A3E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94" y="2750421"/>
                <a:ext cx="3922377" cy="1015663"/>
              </a:xfrm>
              <a:prstGeom prst="rect">
                <a:avLst/>
              </a:prstGeom>
              <a:blipFill>
                <a:blip r:embed="rId2"/>
                <a:stretch>
                  <a:fillRect l="-124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403368B-6E71-46EC-942F-DB11D471A3CB}"/>
              </a:ext>
            </a:extLst>
          </p:cNvPr>
          <p:cNvSpPr txBox="1"/>
          <p:nvPr/>
        </p:nvSpPr>
        <p:spPr>
          <a:xfrm>
            <a:off x="305530" y="3872165"/>
            <a:ext cx="577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16.5(a) shows the redrawing circuit of Fig. 16.5.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455C4E-88FC-4462-B9F3-1B2670C73E78}"/>
              </a:ext>
            </a:extLst>
          </p:cNvPr>
          <p:cNvGrpSpPr/>
          <p:nvPr/>
        </p:nvGrpSpPr>
        <p:grpSpPr>
          <a:xfrm>
            <a:off x="7607563" y="167560"/>
            <a:ext cx="4267200" cy="2206995"/>
            <a:chOff x="7607563" y="167560"/>
            <a:chExt cx="4267200" cy="22069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4C7ECF-8661-46AB-BD1F-C8D13BA0E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563" y="167560"/>
              <a:ext cx="4267200" cy="1885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81FAA1-EB35-4F96-824D-13463E28BD9D}"/>
                </a:ext>
              </a:extLst>
            </p:cNvPr>
            <p:cNvSpPr txBox="1"/>
            <p:nvPr/>
          </p:nvSpPr>
          <p:spPr>
            <a:xfrm>
              <a:off x="8324948" y="1974445"/>
              <a:ext cx="2832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16.5</a:t>
              </a:r>
              <a:r>
                <a:rPr lang="en-US" sz="2000" dirty="0">
                  <a:solidFill>
                    <a:srgbClr val="242021"/>
                  </a:solidFill>
                  <a:latin typeface="Times-Roman"/>
                </a:rPr>
                <a:t>: </a:t>
              </a:r>
              <a:r>
                <a:rPr lang="en-US" sz="2000" i="1" dirty="0">
                  <a:solidFill>
                    <a:srgbClr val="242021"/>
                  </a:solidFill>
                  <a:latin typeface="Times-Roman"/>
                </a:rPr>
                <a:t>Example 16.3</a:t>
              </a:r>
              <a:r>
                <a:rPr lang="en-US" sz="2000" dirty="0">
                  <a:solidFill>
                    <a:srgbClr val="242021"/>
                  </a:solidFill>
                  <a:latin typeface="Times-Roman"/>
                </a:rPr>
                <a:t>.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AD055D-B7CB-4F6F-84D4-4C48F042BFC2}"/>
              </a:ext>
            </a:extLst>
          </p:cNvPr>
          <p:cNvGrpSpPr/>
          <p:nvPr/>
        </p:nvGrpSpPr>
        <p:grpSpPr>
          <a:xfrm>
            <a:off x="1070698" y="4282022"/>
            <a:ext cx="2943225" cy="1955791"/>
            <a:chOff x="360776" y="4092947"/>
            <a:chExt cx="2943225" cy="195579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10E386-8D9F-4509-89FE-C37AA8E55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776" y="4092947"/>
              <a:ext cx="2943225" cy="16287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72075-82D1-4C2E-98BD-1A96AF25760D}"/>
                </a:ext>
              </a:extLst>
            </p:cNvPr>
            <p:cNvSpPr txBox="1"/>
            <p:nvPr/>
          </p:nvSpPr>
          <p:spPr>
            <a:xfrm>
              <a:off x="894014" y="5648628"/>
              <a:ext cx="153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16.5(a)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48F82A-F41C-49A6-87B5-8EBFB2373720}"/>
                  </a:ext>
                </a:extLst>
              </p:cNvPr>
              <p:cNvSpPr txBox="1"/>
              <p:nvPr/>
            </p:nvSpPr>
            <p:spPr>
              <a:xfrm>
                <a:off x="5819590" y="2727474"/>
                <a:ext cx="461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5 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 </a:t>
                </a:r>
                <a:r>
                  <a:rPr lang="en-US" sz="2000" i="1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12  = 1367.38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endParaRPr lang="en-US" sz="2000" b="0" i="0" dirty="0">
                  <a:solidFill>
                    <a:srgbClr val="24202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48F82A-F41C-49A6-87B5-8EBFB237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90" y="2727474"/>
                <a:ext cx="4618119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2BA5EB5-977D-441A-85BD-EB6433B96690}"/>
              </a:ext>
            </a:extLst>
          </p:cNvPr>
          <p:cNvSpPr txBox="1"/>
          <p:nvPr/>
        </p:nvSpPr>
        <p:spPr>
          <a:xfrm>
            <a:off x="5819590" y="3181618"/>
            <a:ext cx="600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Fig. 16.5(b) shows the redrawing circuit of Fig. 16.5(a).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DEED75-F2C9-4F1F-AA56-ED47488304A0}"/>
              </a:ext>
            </a:extLst>
          </p:cNvPr>
          <p:cNvCxnSpPr/>
          <p:nvPr/>
        </p:nvCxnSpPr>
        <p:spPr>
          <a:xfrm>
            <a:off x="5781438" y="2695600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2EC80F1-9DEC-4C38-BB09-47A7CD1A23D6}"/>
              </a:ext>
            </a:extLst>
          </p:cNvPr>
          <p:cNvGrpSpPr/>
          <p:nvPr/>
        </p:nvGrpSpPr>
        <p:grpSpPr>
          <a:xfrm>
            <a:off x="9514280" y="3600995"/>
            <a:ext cx="2333625" cy="2056688"/>
            <a:chOff x="9514280" y="3600995"/>
            <a:chExt cx="2333625" cy="205668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30895C-1FDC-438F-817F-0A434CD3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280" y="3600995"/>
              <a:ext cx="2333625" cy="16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686CE1-25B2-405B-874C-3307ECE7A924}"/>
                </a:ext>
              </a:extLst>
            </p:cNvPr>
            <p:cNvSpPr txBox="1"/>
            <p:nvPr/>
          </p:nvSpPr>
          <p:spPr>
            <a:xfrm>
              <a:off x="10012440" y="5257573"/>
              <a:ext cx="153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  <a:latin typeface="Times-Roman"/>
                </a:rPr>
                <a:t>Fig. 16.5(b)</a:t>
              </a:r>
              <a:endParaRPr lang="en-US" sz="2000" b="0" i="0" dirty="0">
                <a:solidFill>
                  <a:srgbClr val="242021"/>
                </a:solidFill>
                <a:effectLst/>
                <a:latin typeface="Times-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32D708-9F40-4236-AA99-F69A673C278A}"/>
                  </a:ext>
                </a:extLst>
              </p:cNvPr>
              <p:cNvSpPr txBox="1"/>
              <p:nvPr/>
            </p:nvSpPr>
            <p:spPr>
              <a:xfrm>
                <a:off x="5864924" y="3872165"/>
                <a:ext cx="3199920" cy="119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8)(5−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(5−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</m:oMath>
                </a14:m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 </a:t>
                </a:r>
              </a:p>
              <a:p>
                <a:r>
                  <a:rPr lang="en-US" sz="2000" dirty="0">
                    <a:solidFill>
                      <a:srgbClr val="242021"/>
                    </a:solidFill>
                    <a:latin typeface="Times-Roman"/>
                  </a:rPr>
                  <a:t>      </a:t>
                </a:r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= 7.8 + </a:t>
                </a:r>
                <a:r>
                  <a:rPr lang="en-US" sz="2000" b="0" i="1" dirty="0">
                    <a:solidFill>
                      <a:srgbClr val="242021"/>
                    </a:solidFill>
                    <a:effectLst/>
                    <a:latin typeface="Times-Roman"/>
                  </a:rPr>
                  <a:t>j</a:t>
                </a:r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14.24 </a:t>
                </a:r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  <a:sym typeface="Symbol" panose="05050102010706020507" pitchFamily="18" charset="2"/>
                  </a:rPr>
                  <a:t> </a:t>
                </a:r>
              </a:p>
              <a:p>
                <a:r>
                  <a:rPr lang="en-US" sz="2000" dirty="0">
                    <a:solidFill>
                      <a:srgbClr val="242021"/>
                    </a:solidFill>
                    <a:latin typeface="Times-Roman"/>
                    <a:sym typeface="Symbol" panose="05050102010706020507" pitchFamily="18" charset="2"/>
                  </a:rPr>
                  <a:t>      </a:t>
                </a:r>
                <a:r>
                  <a:rPr lang="en-US" sz="2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= 16.2461.29</a:t>
                </a:r>
                <a:r>
                  <a:rPr lang="en-US" sz="2000" baseline="30000" dirty="0">
                    <a:solidFill>
                      <a:srgbClr val="242021"/>
                    </a:solidFill>
                    <a:sym typeface="Symbol" panose="05050102010706020507" pitchFamily="18" charset="2"/>
                  </a:rPr>
                  <a:t>o</a:t>
                </a:r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32D708-9F40-4236-AA99-F69A673C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24" y="3872165"/>
                <a:ext cx="3199920" cy="1198213"/>
              </a:xfrm>
              <a:prstGeom prst="rect">
                <a:avLst/>
              </a:prstGeom>
              <a:blipFill>
                <a:blip r:embed="rId7"/>
                <a:stretch>
                  <a:fillRect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842E7-BC50-4189-8DFE-E1CE872D30AB}"/>
                  </a:ext>
                </a:extLst>
              </p:cNvPr>
              <p:cNvSpPr txBox="1"/>
              <p:nvPr/>
            </p:nvSpPr>
            <p:spPr>
              <a:xfrm>
                <a:off x="5864924" y="5193135"/>
                <a:ext cx="3947752" cy="1029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6.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61.29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1.23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 sz="20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40.29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842E7-BC50-4189-8DFE-E1CE872D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24" y="5193135"/>
                <a:ext cx="3947752" cy="1029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41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8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3B661-8FA5-45C3-A66C-356A64052562}"/>
              </a:ext>
            </a:extLst>
          </p:cNvPr>
          <p:cNvSpPr txBox="1"/>
          <p:nvPr/>
        </p:nvSpPr>
        <p:spPr>
          <a:xfrm>
            <a:off x="208845" y="104297"/>
            <a:ext cx="645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b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voltage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V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using the voltage divider rule.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14416-481E-4A01-8D2C-3AB51D4D51A2}"/>
              </a:ext>
            </a:extLst>
          </p:cNvPr>
          <p:cNvSpPr txBox="1"/>
          <p:nvPr/>
        </p:nvSpPr>
        <p:spPr>
          <a:xfrm>
            <a:off x="319998" y="511868"/>
            <a:ext cx="407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Referring to Fig. 16.5(a), we have.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DBE492-366D-494B-BE0A-6BDC0B2BCD61}"/>
                  </a:ext>
                </a:extLst>
              </p:cNvPr>
              <p:cNvSpPr txBox="1"/>
              <p:nvPr/>
            </p:nvSpPr>
            <p:spPr>
              <a:xfrm>
                <a:off x="317238" y="1044185"/>
                <a:ext cx="5169162" cy="104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12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−9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b="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5−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18.46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−2.62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DBE492-366D-494B-BE0A-6BDC0B2BC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8" y="1044185"/>
                <a:ext cx="5169162" cy="1040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167D5A8-B13B-4C68-B519-63C7AA1EF974}"/>
              </a:ext>
            </a:extLst>
          </p:cNvPr>
          <p:cNvSpPr txBox="1"/>
          <p:nvPr/>
        </p:nvSpPr>
        <p:spPr>
          <a:xfrm>
            <a:off x="208845" y="3042860"/>
            <a:ext cx="616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currents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using the current divider rule.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EC79F3-251C-458D-95AC-C245A1B19942}"/>
              </a:ext>
            </a:extLst>
          </p:cNvPr>
          <p:cNvSpPr txBox="1"/>
          <p:nvPr/>
        </p:nvSpPr>
        <p:spPr>
          <a:xfrm>
            <a:off x="317237" y="3735452"/>
            <a:ext cx="407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Referring to Fig. 16.5(b), we have.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275CCA-DFAF-4AA5-A634-7C94483D3A1F}"/>
                  </a:ext>
                </a:extLst>
              </p:cNvPr>
              <p:cNvSpPr txBox="1"/>
              <p:nvPr/>
            </p:nvSpPr>
            <p:spPr>
              <a:xfrm>
                <a:off x="317238" y="4143023"/>
                <a:ext cx="6014522" cy="104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5−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12 )(1.23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.29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5−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12)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=0.87−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2.35 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2.51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 sz="20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−68.68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275CCA-DFAF-4AA5-A634-7C94483D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8" y="4143023"/>
                <a:ext cx="6014522" cy="1040926"/>
              </a:xfrm>
              <a:prstGeom prst="rect">
                <a:avLst/>
              </a:prstGeom>
              <a:blipFill>
                <a:blip r:embed="rId3"/>
                <a:stretch>
                  <a:fillRect b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962A0-0A9A-4623-A0F9-2E6D7C99AC7C}"/>
                  </a:ext>
                </a:extLst>
              </p:cNvPr>
              <p:cNvSpPr txBox="1"/>
              <p:nvPr/>
            </p:nvSpPr>
            <p:spPr>
              <a:xfrm>
                <a:off x="338220" y="5276674"/>
                <a:ext cx="5757780" cy="104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8 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1.23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.29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5−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12)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=0.06+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1.54 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1.54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 sz="20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87.77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962A0-0A9A-4623-A0F9-2E6D7C99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0" y="5276674"/>
                <a:ext cx="5757780" cy="1040926"/>
              </a:xfrm>
              <a:prstGeom prst="rect">
                <a:avLst/>
              </a:prstGeom>
              <a:blipFill>
                <a:blip r:embed="rId4"/>
                <a:stretch>
                  <a:fillRect b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2BB98B-E557-4DFB-9558-93ED866DCA40}"/>
              </a:ext>
            </a:extLst>
          </p:cNvPr>
          <p:cNvCxnSpPr/>
          <p:nvPr/>
        </p:nvCxnSpPr>
        <p:spPr>
          <a:xfrm>
            <a:off x="630176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6ED12F-2489-485D-B20F-4EFED61251BA}"/>
              </a:ext>
            </a:extLst>
          </p:cNvPr>
          <p:cNvSpPr txBox="1"/>
          <p:nvPr/>
        </p:nvSpPr>
        <p:spPr>
          <a:xfrm>
            <a:off x="6377784" y="92764"/>
            <a:ext cx="560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d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power consumption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R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, the reactive power consumption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and the reactive power supplied by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3838B-C998-4DF9-A7FB-25C84BF5882A}"/>
                  </a:ext>
                </a:extLst>
              </p:cNvPr>
              <p:cNvSpPr txBox="1"/>
              <p:nvPr/>
            </p:nvSpPr>
            <p:spPr>
              <a:xfrm>
                <a:off x="6351275" y="1165769"/>
                <a:ext cx="4743129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(1.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=11.86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3838B-C998-4DF9-A7FB-25C84BF5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75" y="1165769"/>
                <a:ext cx="4743129" cy="404213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1D7BE-851E-4F62-8AC8-F25831207878}"/>
                  </a:ext>
                </a:extLst>
              </p:cNvPr>
              <p:cNvSpPr txBox="1"/>
              <p:nvPr/>
            </p:nvSpPr>
            <p:spPr>
              <a:xfrm>
                <a:off x="6374289" y="1669912"/>
                <a:ext cx="4981668" cy="40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=50.4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1D7BE-851E-4F62-8AC8-F2583120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89" y="1669912"/>
                <a:ext cx="4981668" cy="403700"/>
              </a:xfrm>
              <a:prstGeom prst="rect">
                <a:avLst/>
              </a:prstGeom>
              <a:blipFill>
                <a:blip r:embed="rId6"/>
                <a:stretch>
                  <a:fillRect l="-3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11C1C7-89AA-4240-994F-9ECC222FC5B6}"/>
                  </a:ext>
                </a:extLst>
              </p:cNvPr>
              <p:cNvSpPr txBox="1"/>
              <p:nvPr/>
            </p:nvSpPr>
            <p:spPr>
              <a:xfrm>
                <a:off x="6374289" y="2097579"/>
                <a:ext cx="573915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12</m:t>
                          </m:r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=−28.46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11C1C7-89AA-4240-994F-9ECC222F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89" y="2097579"/>
                <a:ext cx="5739154" cy="404213"/>
              </a:xfrm>
              <a:prstGeom prst="rect">
                <a:avLst/>
              </a:prstGeom>
              <a:blipFill>
                <a:blip r:embed="rId7"/>
                <a:stretch>
                  <a:fillRect l="-31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3B47051-57D8-4644-814F-A47287E4AACD}"/>
              </a:ext>
            </a:extLst>
          </p:cNvPr>
          <p:cNvSpPr txBox="1"/>
          <p:nvPr/>
        </p:nvSpPr>
        <p:spPr>
          <a:xfrm>
            <a:off x="6351275" y="2774122"/>
            <a:ext cx="563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) Calculate the apparent power, the  power and the reactive power delivered by source.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93D012-A6FD-4BB7-A7BA-4A0BFE826460}"/>
                  </a:ext>
                </a:extLst>
              </p:cNvPr>
              <p:cNvSpPr txBox="1"/>
              <p:nvPr/>
            </p:nvSpPr>
            <p:spPr>
              <a:xfrm>
                <a:off x="6374289" y="3608693"/>
                <a:ext cx="47431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1.23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=24.6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93D012-A6FD-4BB7-A7BA-4A0BFE826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89" y="3608693"/>
                <a:ext cx="4743129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F2A071-ED26-48C7-86D2-48F9E82D7D83}"/>
                  </a:ext>
                </a:extLst>
              </p:cNvPr>
              <p:cNvSpPr txBox="1"/>
              <p:nvPr/>
            </p:nvSpPr>
            <p:spPr>
              <a:xfrm>
                <a:off x="6351275" y="4135562"/>
                <a:ext cx="55234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1.23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242021"/>
                                </a:solidFill>
                                <a:sym typeface="Symbol" panose="05050102010706020507" pitchFamily="18" charset="2"/>
                              </a:rPr>
                              <m:t>61.29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rgbClr val="242021"/>
                                </a:solidFill>
                                <a:sym typeface="Symbol" panose="05050102010706020507" pitchFamily="18" charset="2"/>
                              </a:rPr>
                              <m:t>o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dirty="0">
                    <a:solidFill>
                      <a:srgbClr val="24202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11.82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F2A071-ED26-48C7-86D2-48F9E82D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75" y="4135562"/>
                <a:ext cx="5523482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B5DB17-0414-4BF0-ACB3-98BA8BD1255A}"/>
                  </a:ext>
                </a:extLst>
              </p:cNvPr>
              <p:cNvSpPr txBox="1"/>
              <p:nvPr/>
            </p:nvSpPr>
            <p:spPr>
              <a:xfrm>
                <a:off x="6386377" y="5119997"/>
                <a:ext cx="55234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rgbClr val="24202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242021"/>
                    </a:solidFill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1.23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242021"/>
                                </a:solidFill>
                                <a:sym typeface="Symbol" panose="05050102010706020507" pitchFamily="18" charset="2"/>
                              </a:rPr>
                              <m:t>61.29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rgbClr val="242021"/>
                                </a:solidFill>
                                <a:sym typeface="Symbol" panose="05050102010706020507" pitchFamily="18" charset="2"/>
                              </a:rPr>
                              <m:t>o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>
                  <a:solidFill>
                    <a:srgbClr val="242021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sz="2000" dirty="0">
                    <a:solidFill>
                      <a:srgbClr val="24202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21.58</m:t>
                    </m:r>
                    <m:r>
                      <a:rPr lang="en-US" sz="20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VAR</m:t>
                    </m:r>
                  </m:oMath>
                </a14:m>
                <a:endParaRPr lang="en-US" sz="20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B5DB17-0414-4BF0-ACB3-98BA8BD12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377" y="5119997"/>
                <a:ext cx="5523482" cy="1015663"/>
              </a:xfrm>
              <a:prstGeom prst="rect">
                <a:avLst/>
              </a:prstGeom>
              <a:blipFill>
                <a:blip r:embed="rId10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A7574D5A-9249-4795-AA80-E16DFED69B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906" y="1842388"/>
            <a:ext cx="1820169" cy="12801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259F93E-65CA-4B5C-9F89-DC748FC9E6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3048" y="1810659"/>
            <a:ext cx="148396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6" grpId="0"/>
      <p:bldP spid="29" grpId="0"/>
      <p:bldP spid="36" grpId="0"/>
      <p:bldP spid="37" grpId="0"/>
      <p:bldP spid="38" grpId="0"/>
      <p:bldP spid="40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17367</TotalTime>
  <Words>2374</Words>
  <Application>Microsoft Office PowerPoint</Application>
  <PresentationFormat>Widescreen</PresentationFormat>
  <Paragraphs>368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Algerian</vt:lpstr>
      <vt:lpstr>Arial</vt:lpstr>
      <vt:lpstr>Calibri</vt:lpstr>
      <vt:lpstr>Cambria Math</vt:lpstr>
      <vt:lpstr>Times New Roman</vt:lpstr>
      <vt:lpstr>Times-Bold</vt:lpstr>
      <vt:lpstr>Times-Roman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Md. Abdul Mannan</cp:lastModifiedBy>
  <cp:revision>616</cp:revision>
  <dcterms:created xsi:type="dcterms:W3CDTF">2021-08-08T10:21:10Z</dcterms:created>
  <dcterms:modified xsi:type="dcterms:W3CDTF">2022-03-20T04:27:20Z</dcterms:modified>
</cp:coreProperties>
</file>