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1762" r:id="rId2"/>
    <p:sldId id="1763" r:id="rId3"/>
    <p:sldId id="1764" r:id="rId4"/>
    <p:sldId id="1765" r:id="rId5"/>
    <p:sldId id="1766" r:id="rId6"/>
    <p:sldId id="1767" r:id="rId7"/>
    <p:sldId id="1772" r:id="rId8"/>
    <p:sldId id="1773" r:id="rId9"/>
    <p:sldId id="1909" r:id="rId10"/>
    <p:sldId id="1907" r:id="rId11"/>
    <p:sldId id="1908" r:id="rId12"/>
    <p:sldId id="1910" r:id="rId13"/>
    <p:sldId id="1911" r:id="rId14"/>
    <p:sldId id="1912" r:id="rId15"/>
    <p:sldId id="1913" r:id="rId16"/>
    <p:sldId id="1914" r:id="rId17"/>
    <p:sldId id="1774" r:id="rId18"/>
    <p:sldId id="1775" r:id="rId19"/>
    <p:sldId id="1776" r:id="rId20"/>
    <p:sldId id="1777" r:id="rId21"/>
    <p:sldId id="1778" r:id="rId22"/>
    <p:sldId id="1779" r:id="rId23"/>
    <p:sldId id="1780" r:id="rId24"/>
    <p:sldId id="1783" r:id="rId25"/>
    <p:sldId id="1784" r:id="rId26"/>
    <p:sldId id="1915" r:id="rId27"/>
    <p:sldId id="1916" r:id="rId28"/>
    <p:sldId id="1917" r:id="rId29"/>
    <p:sldId id="1918" r:id="rId30"/>
    <p:sldId id="17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66"/>
    <a:srgbClr val="0066FF"/>
    <a:srgbClr val="008080"/>
    <a:srgbClr val="990000"/>
    <a:srgbClr val="FF9900"/>
    <a:srgbClr val="0000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70" d="100"/>
          <a:sy n="70" d="100"/>
        </p:scale>
        <p:origin x="774" y="48"/>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D42852-43D0-497D-9DB5-8ECE5B26E0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BB3F16-36A8-4D73-9B27-FC0628D006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7B8A1-3926-4871-BEC0-33312997C50D}" type="datetimeFigureOut">
              <a:rPr lang="en-US" smtClean="0"/>
              <a:t>1/8/2022</a:t>
            </a:fld>
            <a:endParaRPr lang="en-US"/>
          </a:p>
        </p:txBody>
      </p:sp>
      <p:sp>
        <p:nvSpPr>
          <p:cNvPr id="4" name="Footer Placeholder 3">
            <a:extLst>
              <a:ext uri="{FF2B5EF4-FFF2-40B4-BE49-F238E27FC236}">
                <a16:creationId xmlns:a16="http://schemas.microsoft.com/office/drawing/2014/main" id="{A5DC7287-4CE2-45BC-BEA0-17F31652C6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313EF42-D2BA-4929-87BA-B53F9C5BAB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1296DC-FF1D-4EA3-BC9E-50DC9867F936}" type="slidenum">
              <a:rPr lang="en-US" smtClean="0"/>
              <a:t>‹#›</a:t>
            </a:fld>
            <a:endParaRPr lang="en-US"/>
          </a:p>
        </p:txBody>
      </p:sp>
    </p:spTree>
    <p:extLst>
      <p:ext uri="{BB962C8B-B14F-4D97-AF65-F5344CB8AC3E}">
        <p14:creationId xmlns:p14="http://schemas.microsoft.com/office/powerpoint/2010/main" val="4117223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8097E-A196-4C23-8C6E-4DC66E665E52}" type="datetimeFigureOut">
              <a:rPr lang="en-US" smtClean="0"/>
              <a:t>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D1375-15E5-4149-A6CE-D7738672CBE9}" type="slidenum">
              <a:rPr lang="en-US" smtClean="0"/>
              <a:t>‹#›</a:t>
            </a:fld>
            <a:endParaRPr lang="en-US"/>
          </a:p>
        </p:txBody>
      </p:sp>
    </p:spTree>
    <p:extLst>
      <p:ext uri="{BB962C8B-B14F-4D97-AF65-F5344CB8AC3E}">
        <p14:creationId xmlns:p14="http://schemas.microsoft.com/office/powerpoint/2010/main" val="111097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91934A-5EEA-4ED6-9F07-345B3BCA58E1}"/>
              </a:ext>
            </a:extLst>
          </p:cNvPr>
          <p:cNvSpPr/>
          <p:nvPr userDrawn="1"/>
        </p:nvSpPr>
        <p:spPr>
          <a:xfrm>
            <a:off x="0" y="6381706"/>
            <a:ext cx="12191999" cy="45720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2000" baseline="0" dirty="0">
                <a:latin typeface="Times New Roman" panose="02020603050405020304" pitchFamily="18" charset="0"/>
                <a:cs typeface="Times New Roman" panose="02020603050405020304" pitchFamily="18" charset="0"/>
              </a:rPr>
              <a:t>          American International University-Bangladesh (AIUB)                                    </a:t>
            </a:r>
            <a:r>
              <a:rPr lang="en-GB" sz="2000" b="1" baseline="0" dirty="0">
                <a:solidFill>
                  <a:srgbClr val="FF9900"/>
                </a:solidFill>
                <a:latin typeface="Times New Roman" panose="02020603050405020304" pitchFamily="18" charset="0"/>
                <a:cs typeface="Times New Roman" panose="02020603050405020304" pitchFamily="18" charset="0"/>
              </a:rPr>
              <a:t>Faculty of Engineering  </a:t>
            </a:r>
            <a:r>
              <a:rPr lang="en-GB" sz="1600" b="1" baseline="0" dirty="0">
                <a:solidFill>
                  <a:schemeClr val="bg1"/>
                </a:solidFill>
                <a:latin typeface="Vladimir Script" panose="03050402040407070305" pitchFamily="66" charset="0"/>
                <a:cs typeface="Times New Roman" panose="02020603050405020304" pitchFamily="18" charset="0"/>
              </a:rPr>
              <a:t>DMAM</a:t>
            </a:r>
            <a:endParaRPr lang="en-GB" sz="2000" b="1" baseline="0" dirty="0">
              <a:solidFill>
                <a:schemeClr val="bg1"/>
              </a:solidFill>
              <a:latin typeface="Vladimir Script" panose="03050402040407070305" pitchFamily="66" charset="0"/>
              <a:cs typeface="Times New Roman" panose="02020603050405020304" pitchFamily="18" charset="0"/>
            </a:endParaRPr>
          </a:p>
        </p:txBody>
      </p:sp>
      <p:pic>
        <p:nvPicPr>
          <p:cNvPr id="8" name="Picture 7">
            <a:extLst>
              <a:ext uri="{FF2B5EF4-FFF2-40B4-BE49-F238E27FC236}">
                <a16:creationId xmlns:a16="http://schemas.microsoft.com/office/drawing/2014/main" id="{34DFD507-4B8E-4959-8AA1-0A52795013F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2446" y="6400800"/>
            <a:ext cx="454308" cy="457200"/>
          </a:xfrm>
          <a:prstGeom prst="rect">
            <a:avLst/>
          </a:prstGeom>
        </p:spPr>
      </p:pic>
      <p:pic>
        <p:nvPicPr>
          <p:cNvPr id="9" name="Picture 8">
            <a:extLst>
              <a:ext uri="{FF2B5EF4-FFF2-40B4-BE49-F238E27FC236}">
                <a16:creationId xmlns:a16="http://schemas.microsoft.com/office/drawing/2014/main" id="{276449FE-CB22-4C6A-B5D1-D501CF69E1C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37906" y="6381707"/>
            <a:ext cx="457200" cy="457200"/>
          </a:xfrm>
          <a:prstGeom prst="rect">
            <a:avLst/>
          </a:prstGeom>
        </p:spPr>
      </p:pic>
    </p:spTree>
    <p:extLst>
      <p:ext uri="{BB962C8B-B14F-4D97-AF65-F5344CB8AC3E}">
        <p14:creationId xmlns:p14="http://schemas.microsoft.com/office/powerpoint/2010/main" val="14004944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38939-828B-457B-B9E4-1E56AFEDD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F387E-85C7-469E-BFF8-BFBE63F94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AAFE7-09C6-4170-B46D-B219CCEFC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6733-6215-4D4C-8E4F-B4440180CBC3}" type="datetimeFigureOut">
              <a:rPr lang="en-US" smtClean="0"/>
              <a:t>1/8/2022</a:t>
            </a:fld>
            <a:endParaRPr lang="en-US"/>
          </a:p>
        </p:txBody>
      </p:sp>
      <p:sp>
        <p:nvSpPr>
          <p:cNvPr id="5" name="Footer Placeholder 4">
            <a:extLst>
              <a:ext uri="{FF2B5EF4-FFF2-40B4-BE49-F238E27FC236}">
                <a16:creationId xmlns:a16="http://schemas.microsoft.com/office/drawing/2014/main" id="{621325A8-12DE-4176-AD53-C37860049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0F4B96-8C75-45A2-878B-AA31FB1B8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B9E59-649E-43DC-A1CF-59C348E0B2A4}" type="slidenum">
              <a:rPr lang="en-US" smtClean="0"/>
              <a:t>‹#›</a:t>
            </a:fld>
            <a:endParaRPr lang="en-US"/>
          </a:p>
        </p:txBody>
      </p:sp>
    </p:spTree>
    <p:extLst>
      <p:ext uri="{BB962C8B-B14F-4D97-AF65-F5344CB8AC3E}">
        <p14:creationId xmlns:p14="http://schemas.microsoft.com/office/powerpoint/2010/main" val="2173964381"/>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NULL"/><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9.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67.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1.png"/><Relationship Id="rId11" Type="http://schemas.openxmlformats.org/officeDocument/2006/relationships/oleObject" Target="../embeddings/oleObject10.bin"/><Relationship Id="rId5" Type="http://schemas.openxmlformats.org/officeDocument/2006/relationships/image" Target="../media/image70.png"/><Relationship Id="rId10" Type="http://schemas.openxmlformats.org/officeDocument/2006/relationships/image" Target="../media/image66.wmf"/><Relationship Id="rId4" Type="http://schemas.openxmlformats.org/officeDocument/2006/relationships/image" Target="../media/image69.png"/><Relationship Id="rId9"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12" Type="http://schemas.openxmlformats.org/officeDocument/2006/relationships/image" Target="../media/image75.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74.wmf"/><Relationship Id="rId11" Type="http://schemas.openxmlformats.org/officeDocument/2006/relationships/oleObject" Target="../embeddings/oleObject12.bin"/><Relationship Id="rId5" Type="http://schemas.openxmlformats.org/officeDocument/2006/relationships/oleObject" Target="../embeddings/oleObject11.bin"/><Relationship Id="rId10" Type="http://schemas.openxmlformats.org/officeDocument/2006/relationships/image" Target="../media/image79.png"/><Relationship Id="rId4" Type="http://schemas.openxmlformats.org/officeDocument/2006/relationships/image" Target="../media/image72.png"/><Relationship Id="rId9" Type="http://schemas.openxmlformats.org/officeDocument/2006/relationships/image" Target="../media/image7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5" Type="http://schemas.openxmlformats.org/officeDocument/2006/relationships/image" Target="../media/image85.emf"/><Relationship Id="rId4" Type="http://schemas.openxmlformats.org/officeDocument/2006/relationships/image" Target="../media/image84.png"/></Relationships>
</file>

<file path=ppt/slides/_rels/slide2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5" Type="http://schemas.openxmlformats.org/officeDocument/2006/relationships/image" Target="../media/image89.png"/><Relationship Id="rId4" Type="http://schemas.openxmlformats.org/officeDocument/2006/relationships/image" Target="../media/image88.png"/></Relationships>
</file>

<file path=ppt/slides/_rels/slide2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5" Type="http://schemas.openxmlformats.org/officeDocument/2006/relationships/image" Target="../media/image93.png"/><Relationship Id="rId4" Type="http://schemas.openxmlformats.org/officeDocument/2006/relationships/image" Target="../media/image92.png"/></Relationships>
</file>

<file path=ppt/slides/_rels/slide2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95.png"/><Relationship Id="rId7"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2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xml"/><Relationship Id="rId5" Type="http://schemas.openxmlformats.org/officeDocument/2006/relationships/image" Target="../media/image106.png"/><Relationship Id="rId4" Type="http://schemas.openxmlformats.org/officeDocument/2006/relationships/image" Target="../media/image10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1.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2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5" Type="http://schemas.openxmlformats.org/officeDocument/2006/relationships/image" Target="../media/image125.png"/><Relationship Id="rId4" Type="http://schemas.openxmlformats.org/officeDocument/2006/relationships/image" Target="../media/image12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oleObject" Target="../embeddings/oleObject2.bin"/><Relationship Id="rId12" Type="http://schemas.openxmlformats.org/officeDocument/2006/relationships/image" Target="../media/image28.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27.wmf"/><Relationship Id="rId4" Type="http://schemas.openxmlformats.org/officeDocument/2006/relationships/image" Target="../media/image30.png"/><Relationship Id="rId9"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3.wmf"/><Relationship Id="rId12" Type="http://schemas.openxmlformats.org/officeDocument/2006/relationships/image" Target="../media/image29.png"/><Relationship Id="rId2" Type="http://schemas.openxmlformats.org/officeDocument/2006/relationships/slideLayout" Target="../slideLayouts/slideLayout1.xml"/><Relationship Id="rId16" Type="http://schemas.openxmlformats.org/officeDocument/2006/relationships/image" Target="../media/image39.png"/><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8.png"/><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34.wmf"/><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AC7F0-D86D-419F-A7CC-9D48FEB73DC2}"/>
              </a:ext>
            </a:extLst>
          </p:cNvPr>
          <p:cNvSpPr/>
          <p:nvPr/>
        </p:nvSpPr>
        <p:spPr>
          <a:xfrm>
            <a:off x="1582729" y="2440268"/>
            <a:ext cx="9026541" cy="2654573"/>
          </a:xfrm>
          <a:prstGeom prst="rect">
            <a:avLst/>
          </a:prstGeom>
          <a:solidFill>
            <a:srgbClr val="92D050"/>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8000" b="1" dirty="0">
                <a:solidFill>
                  <a:schemeClr val="accent2">
                    <a:lumMod val="75000"/>
                  </a:schemeClr>
                </a:solidFill>
                <a:latin typeface="Times New Roman" panose="02020603050405020304" pitchFamily="18" charset="0"/>
                <a:cs typeface="Times New Roman" panose="02020603050405020304" pitchFamily="18" charset="0"/>
              </a:rPr>
              <a:t>Network Theorems</a:t>
            </a:r>
            <a:endParaRPr lang="en-US" sz="44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4400" b="1" dirty="0">
                <a:solidFill>
                  <a:srgbClr val="0000CC"/>
                </a:solidFill>
                <a:latin typeface="Times New Roman" panose="02020603050405020304" pitchFamily="18" charset="0"/>
                <a:cs typeface="Times New Roman" panose="02020603050405020304" pitchFamily="18" charset="0"/>
              </a:rPr>
              <a:t>Chapter 9 [</a:t>
            </a:r>
            <a:r>
              <a:rPr lang="en-US" sz="4400" b="1" dirty="0">
                <a:solidFill>
                  <a:srgbClr val="C00000"/>
                </a:solidFill>
                <a:latin typeface="Times New Roman" panose="02020603050405020304" pitchFamily="18" charset="0"/>
                <a:cs typeface="Times New Roman" panose="02020603050405020304" pitchFamily="18" charset="0"/>
              </a:rPr>
              <a:t>DC</a:t>
            </a:r>
            <a:r>
              <a:rPr lang="en-US" sz="4400" b="1" dirty="0">
                <a:solidFill>
                  <a:srgbClr val="0000CC"/>
                </a:solidFill>
                <a:latin typeface="Times New Roman" panose="02020603050405020304" pitchFamily="18" charset="0"/>
                <a:cs typeface="Times New Roman" panose="02020603050405020304" pitchFamily="18" charset="0"/>
              </a:rPr>
              <a:t>]</a:t>
            </a:r>
          </a:p>
          <a:p>
            <a:pPr algn="ctr"/>
            <a:r>
              <a:rPr lang="en-US" sz="4400" b="1" dirty="0">
                <a:solidFill>
                  <a:srgbClr val="0000CC"/>
                </a:solidFill>
                <a:latin typeface="Times New Roman" panose="02020603050405020304" pitchFamily="18" charset="0"/>
                <a:cs typeface="Times New Roman" panose="02020603050405020304" pitchFamily="18" charset="0"/>
              </a:rPr>
              <a:t>Chapter 18 [</a:t>
            </a:r>
            <a:r>
              <a:rPr lang="en-US" sz="4400" b="1" dirty="0">
                <a:solidFill>
                  <a:srgbClr val="C00000"/>
                </a:solidFill>
                <a:latin typeface="Times New Roman" panose="02020603050405020304" pitchFamily="18" charset="0"/>
                <a:cs typeface="Times New Roman" panose="02020603050405020304" pitchFamily="18" charset="0"/>
              </a:rPr>
              <a:t>AC</a:t>
            </a:r>
            <a:r>
              <a:rPr lang="en-US" sz="4400" b="1" dirty="0">
                <a:solidFill>
                  <a:srgbClr val="0000CC"/>
                </a:solidFill>
                <a:latin typeface="Times New Roman" panose="02020603050405020304" pitchFamily="18" charset="0"/>
                <a:cs typeface="Times New Roman" panose="02020603050405020304" pitchFamily="18" charset="0"/>
              </a:rPr>
              <a:t>]</a:t>
            </a:r>
            <a:endParaRPr lang="en-US" sz="4400" b="1" cap="all"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78846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10</a:t>
            </a:fld>
            <a:endParaRPr lang="en-US" sz="2000" b="1" dirty="0">
              <a:solidFill>
                <a:schemeClr val="bg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7D02ED51-83C2-46A3-9BE7-59B4B3B2EBBB}"/>
              </a:ext>
            </a:extLst>
          </p:cNvPr>
          <p:cNvPicPr>
            <a:picLocks noChangeAspect="1"/>
          </p:cNvPicPr>
          <p:nvPr/>
        </p:nvPicPr>
        <p:blipFill>
          <a:blip r:embed="rId2"/>
          <a:stretch>
            <a:fillRect/>
          </a:stretch>
        </p:blipFill>
        <p:spPr>
          <a:xfrm>
            <a:off x="1448306" y="514265"/>
            <a:ext cx="4647694" cy="22860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EA6CE92-2038-4008-85E7-D4EF3E3C9643}"/>
                  </a:ext>
                </a:extLst>
              </p:cNvPr>
              <p:cNvSpPr txBox="1"/>
              <p:nvPr/>
            </p:nvSpPr>
            <p:spPr>
              <a:xfrm>
                <a:off x="1140047" y="3268542"/>
                <a:ext cx="4007607" cy="400110"/>
              </a:xfrm>
              <a:prstGeom prst="rect">
                <a:avLst/>
              </a:prstGeom>
              <a:noFill/>
            </p:spPr>
            <p:txBody>
              <a:bodyPr wrap="square" rtlCol="0">
                <a:spAutoFit/>
              </a:bodyPr>
              <a:lstStyle/>
              <a:p>
                <a14:m>
                  <m:oMath xmlns:m="http://schemas.openxmlformats.org/officeDocument/2006/math">
                    <m:sSub>
                      <m:sSubPr>
                        <m:ctrlPr>
                          <a:rPr lang="en-US" sz="2000" i="1" smtClean="0">
                            <a:solidFill>
                              <a:srgbClr val="242021"/>
                            </a:solidFill>
                            <a:latin typeface="Cambria Math" panose="02040503050406030204" pitchFamily="18" charset="0"/>
                          </a:rPr>
                        </m:ctrlPr>
                      </m:sSubPr>
                      <m:e>
                        <m:r>
                          <a:rPr lang="en-US" sz="2000" b="1" i="1">
                            <a:solidFill>
                              <a:srgbClr val="242021"/>
                            </a:solidFill>
                            <a:latin typeface="Cambria Math" panose="02040503050406030204" pitchFamily="18" charset="0"/>
                          </a:rPr>
                          <m:t>𝒁</m:t>
                        </m:r>
                      </m:e>
                      <m:sub>
                        <m:r>
                          <a:rPr lang="en-US" sz="2000" b="0" i="1" smtClean="0">
                            <a:solidFill>
                              <a:srgbClr val="242021"/>
                            </a:solidFill>
                            <a:latin typeface="Cambria Math" panose="02040503050406030204" pitchFamily="18" charset="0"/>
                          </a:rPr>
                          <m:t>1</m:t>
                        </m:r>
                      </m:sub>
                    </m:sSub>
                    <m:r>
                      <a:rPr lang="en-US" sz="2000" i="1">
                        <a:solidFill>
                          <a:srgbClr val="242021"/>
                        </a:solidFill>
                        <a:latin typeface="Cambria Math" panose="02040503050406030204" pitchFamily="18" charset="0"/>
                      </a:rPr>
                      <m:t>=</m:t>
                    </m:r>
                    <m:r>
                      <a:rPr lang="en-US" sz="2000" b="0" i="1" smtClean="0">
                        <a:solidFill>
                          <a:srgbClr val="242021"/>
                        </a:solidFill>
                        <a:latin typeface="Cambria Math" panose="02040503050406030204" pitchFamily="18" charset="0"/>
                      </a:rPr>
                      <m:t>𝑗</m:t>
                    </m:r>
                    <m:r>
                      <a:rPr lang="en-US" sz="2000" b="0" i="1" smtClean="0">
                        <a:solidFill>
                          <a:srgbClr val="242021"/>
                        </a:solidFill>
                        <a:latin typeface="Cambria Math" panose="02040503050406030204" pitchFamily="18" charset="0"/>
                        <a:ea typeface="Cambria Math" panose="02040503050406030204" pitchFamily="18" charset="0"/>
                        <a:sym typeface="Symbol" panose="05050102010706020507" pitchFamily="18" charset="2"/>
                      </a:rPr>
                      <m:t>6 </m:t>
                    </m:r>
                    <m:r>
                      <a:rPr lang="en-US" sz="2000" i="1">
                        <a:solidFill>
                          <a:srgbClr val="242021"/>
                        </a:solidFill>
                        <a:latin typeface="Cambria Math" panose="02040503050406030204" pitchFamily="18" charset="0"/>
                        <a:sym typeface="Symbol" panose="05050102010706020507" pitchFamily="18" charset="2"/>
                      </a:rPr>
                      <m:t></m:t>
                    </m:r>
                  </m:oMath>
                </a14:m>
                <a:r>
                  <a:rPr lang="en-US" sz="2000" i="0" dirty="0">
                    <a:solidFill>
                      <a:srgbClr val="242021"/>
                    </a:solidFill>
                    <a:latin typeface="Times-Roman"/>
                    <a:ea typeface="Cambria Math" panose="02040503050406030204" pitchFamily="18" charset="0"/>
                    <a:sym typeface="Symbol" panose="05050102010706020507" pitchFamily="18" charset="2"/>
                  </a:rPr>
                  <a:t>;           </a:t>
                </a:r>
                <a14:m>
                  <m:oMath xmlns:m="http://schemas.openxmlformats.org/officeDocument/2006/math">
                    <m:sSub>
                      <m:sSubPr>
                        <m:ctrlPr>
                          <a:rPr lang="en-US" sz="2000" i="1">
                            <a:solidFill>
                              <a:srgbClr val="242021"/>
                            </a:solidFill>
                            <a:latin typeface="Cambria Math" panose="02040503050406030204" pitchFamily="18" charset="0"/>
                          </a:rPr>
                        </m:ctrlPr>
                      </m:sSubPr>
                      <m:e>
                        <m:r>
                          <a:rPr lang="en-US" sz="2000" b="1" i="1">
                            <a:solidFill>
                              <a:srgbClr val="242021"/>
                            </a:solidFill>
                            <a:latin typeface="Cambria Math" panose="02040503050406030204" pitchFamily="18" charset="0"/>
                          </a:rPr>
                          <m:t>𝒁</m:t>
                        </m:r>
                      </m:e>
                      <m:sub>
                        <m:r>
                          <a:rPr lang="en-US" sz="2000" b="0" i="1" smtClean="0">
                            <a:solidFill>
                              <a:srgbClr val="242021"/>
                            </a:solidFill>
                            <a:latin typeface="Cambria Math" panose="02040503050406030204" pitchFamily="18" charset="0"/>
                          </a:rPr>
                          <m:t>2</m:t>
                        </m:r>
                      </m:sub>
                    </m:sSub>
                    <m:r>
                      <a:rPr lang="en-US" sz="2000" i="1">
                        <a:solidFill>
                          <a:srgbClr val="242021"/>
                        </a:solidFill>
                        <a:latin typeface="Cambria Math" panose="02040503050406030204" pitchFamily="18" charset="0"/>
                      </a:rPr>
                      <m:t>=</m:t>
                    </m:r>
                    <m:r>
                      <a:rPr lang="en-US" sz="2000" i="1">
                        <a:solidFill>
                          <a:srgbClr val="242021"/>
                        </a:solidFill>
                        <a:latin typeface="Cambria Math" panose="02040503050406030204" pitchFamily="18" charset="0"/>
                        <a:ea typeface="Cambria Math" panose="02040503050406030204" pitchFamily="18" charset="0"/>
                        <a:sym typeface="Symbol" panose="05050102010706020507" pitchFamily="18" charset="2"/>
                      </a:rPr>
                      <m:t>6</m:t>
                    </m:r>
                    <m:r>
                      <a:rPr lang="en-US" sz="2000" b="0" i="1" smtClean="0">
                        <a:solidFill>
                          <a:srgbClr val="242021"/>
                        </a:solidFill>
                        <a:latin typeface="Cambria Math" panose="02040503050406030204" pitchFamily="18" charset="0"/>
                        <a:ea typeface="Cambria Math" panose="02040503050406030204" pitchFamily="18" charset="0"/>
                        <a:sym typeface="Symbol" panose="05050102010706020507" pitchFamily="18" charset="2"/>
                      </a:rPr>
                      <m:t> −</m:t>
                    </m:r>
                    <m:r>
                      <a:rPr lang="en-US" sz="2000" b="0" i="1" smtClean="0">
                        <a:solidFill>
                          <a:srgbClr val="242021"/>
                        </a:solidFill>
                        <a:latin typeface="Cambria Math" panose="02040503050406030204" pitchFamily="18" charset="0"/>
                        <a:ea typeface="Cambria Math" panose="02040503050406030204" pitchFamily="18" charset="0"/>
                        <a:sym typeface="Symbol" panose="05050102010706020507" pitchFamily="18" charset="2"/>
                      </a:rPr>
                      <m:t>𝑗</m:t>
                    </m:r>
                    <m:r>
                      <a:rPr lang="en-US" sz="2000" b="0" i="1" smtClean="0">
                        <a:solidFill>
                          <a:srgbClr val="242021"/>
                        </a:solidFill>
                        <a:latin typeface="Cambria Math" panose="02040503050406030204" pitchFamily="18" charset="0"/>
                        <a:ea typeface="Cambria Math" panose="02040503050406030204" pitchFamily="18" charset="0"/>
                        <a:sym typeface="Symbol" panose="05050102010706020507" pitchFamily="18" charset="2"/>
                      </a:rPr>
                      <m:t>8 </m:t>
                    </m:r>
                  </m:oMath>
                </a14:m>
                <a:endParaRPr lang="en-US" sz="2000" b="0" i="0" dirty="0">
                  <a:solidFill>
                    <a:srgbClr val="242021"/>
                  </a:solidFill>
                  <a:effectLst/>
                  <a:latin typeface="Times-Roman"/>
                </a:endParaRPr>
              </a:p>
            </p:txBody>
          </p:sp>
        </mc:Choice>
        <mc:Fallback xmlns="">
          <p:sp>
            <p:nvSpPr>
              <p:cNvPr id="6" name="TextBox 5">
                <a:extLst>
                  <a:ext uri="{FF2B5EF4-FFF2-40B4-BE49-F238E27FC236}">
                    <a16:creationId xmlns:a16="http://schemas.microsoft.com/office/drawing/2014/main" id="{5EA6CE92-2038-4008-85E7-D4EF3E3C9643}"/>
                  </a:ext>
                </a:extLst>
              </p:cNvPr>
              <p:cNvSpPr txBox="1">
                <a:spLocks noRot="1" noChangeAspect="1" noMove="1" noResize="1" noEditPoints="1" noAdjustHandles="1" noChangeArrowheads="1" noChangeShapeType="1" noTextEdit="1"/>
              </p:cNvSpPr>
              <p:nvPr/>
            </p:nvSpPr>
            <p:spPr>
              <a:xfrm>
                <a:off x="1140047" y="3268542"/>
                <a:ext cx="4007607" cy="400110"/>
              </a:xfrm>
              <a:prstGeom prst="rect">
                <a:avLst/>
              </a:prstGeom>
              <a:blipFill>
                <a:blip r:embed="rId3"/>
                <a:stretch>
                  <a:fillRect t="-7576" b="-25758"/>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0076A175-1012-4CA2-810C-4524277BDDD4}"/>
              </a:ext>
            </a:extLst>
          </p:cNvPr>
          <p:cNvPicPr>
            <a:picLocks noChangeAspect="1"/>
          </p:cNvPicPr>
          <p:nvPr/>
        </p:nvPicPr>
        <p:blipFill>
          <a:blip r:embed="rId4"/>
          <a:stretch>
            <a:fillRect/>
          </a:stretch>
        </p:blipFill>
        <p:spPr>
          <a:xfrm>
            <a:off x="515853" y="2811342"/>
            <a:ext cx="4446270" cy="457200"/>
          </a:xfrm>
          <a:prstGeom prst="rect">
            <a:avLst/>
          </a:prstGeom>
        </p:spPr>
      </p:pic>
      <p:pic>
        <p:nvPicPr>
          <p:cNvPr id="10" name="Picture 9">
            <a:extLst>
              <a:ext uri="{FF2B5EF4-FFF2-40B4-BE49-F238E27FC236}">
                <a16:creationId xmlns:a16="http://schemas.microsoft.com/office/drawing/2014/main" id="{400F8D58-6A12-4149-95B4-C7EDB0DE1CF8}"/>
              </a:ext>
            </a:extLst>
          </p:cNvPr>
          <p:cNvPicPr>
            <a:picLocks noChangeAspect="1"/>
          </p:cNvPicPr>
          <p:nvPr/>
        </p:nvPicPr>
        <p:blipFill>
          <a:blip r:embed="rId5"/>
          <a:stretch>
            <a:fillRect/>
          </a:stretch>
        </p:blipFill>
        <p:spPr>
          <a:xfrm>
            <a:off x="1120800" y="3736819"/>
            <a:ext cx="3752850" cy="2562225"/>
          </a:xfrm>
          <a:prstGeom prst="rect">
            <a:avLst/>
          </a:prstGeom>
        </p:spPr>
      </p:pic>
      <p:pic>
        <p:nvPicPr>
          <p:cNvPr id="12" name="Picture 11">
            <a:extLst>
              <a:ext uri="{FF2B5EF4-FFF2-40B4-BE49-F238E27FC236}">
                <a16:creationId xmlns:a16="http://schemas.microsoft.com/office/drawing/2014/main" id="{9C499000-F2A0-4EF5-B442-F3F17994E8FA}"/>
              </a:ext>
            </a:extLst>
          </p:cNvPr>
          <p:cNvPicPr>
            <a:picLocks noChangeAspect="1"/>
          </p:cNvPicPr>
          <p:nvPr/>
        </p:nvPicPr>
        <p:blipFill>
          <a:blip r:embed="rId6"/>
          <a:stretch>
            <a:fillRect/>
          </a:stretch>
        </p:blipFill>
        <p:spPr>
          <a:xfrm>
            <a:off x="6561313" y="662802"/>
            <a:ext cx="5327904" cy="365760"/>
          </a:xfrm>
          <a:prstGeom prst="rect">
            <a:avLst/>
          </a:prstGeom>
        </p:spPr>
      </p:pic>
      <p:pic>
        <p:nvPicPr>
          <p:cNvPr id="14" name="Picture 13">
            <a:extLst>
              <a:ext uri="{FF2B5EF4-FFF2-40B4-BE49-F238E27FC236}">
                <a16:creationId xmlns:a16="http://schemas.microsoft.com/office/drawing/2014/main" id="{BFB67774-16E8-470D-9C0E-2C96B46CC61C}"/>
              </a:ext>
            </a:extLst>
          </p:cNvPr>
          <p:cNvPicPr>
            <a:picLocks noChangeAspect="1"/>
          </p:cNvPicPr>
          <p:nvPr/>
        </p:nvPicPr>
        <p:blipFill>
          <a:blip r:embed="rId7"/>
          <a:stretch>
            <a:fillRect/>
          </a:stretch>
        </p:blipFill>
        <p:spPr>
          <a:xfrm>
            <a:off x="7924800" y="1200150"/>
            <a:ext cx="2343150" cy="2228850"/>
          </a:xfrm>
          <a:prstGeom prst="rect">
            <a:avLst/>
          </a:prstGeom>
        </p:spPr>
      </p:pic>
      <p:pic>
        <p:nvPicPr>
          <p:cNvPr id="16" name="Picture 15">
            <a:extLst>
              <a:ext uri="{FF2B5EF4-FFF2-40B4-BE49-F238E27FC236}">
                <a16:creationId xmlns:a16="http://schemas.microsoft.com/office/drawing/2014/main" id="{916F802A-9B20-4366-B92D-9698B0F43999}"/>
              </a:ext>
            </a:extLst>
          </p:cNvPr>
          <p:cNvPicPr>
            <a:picLocks noChangeAspect="1"/>
          </p:cNvPicPr>
          <p:nvPr/>
        </p:nvPicPr>
        <p:blipFill>
          <a:blip r:embed="rId8"/>
          <a:stretch>
            <a:fillRect/>
          </a:stretch>
        </p:blipFill>
        <p:spPr>
          <a:xfrm>
            <a:off x="6773301" y="3668652"/>
            <a:ext cx="5250427" cy="2194560"/>
          </a:xfrm>
          <a:prstGeom prst="rect">
            <a:avLst/>
          </a:prstGeom>
        </p:spPr>
      </p:pic>
      <p:cxnSp>
        <p:nvCxnSpPr>
          <p:cNvPr id="17" name="Straight Connector 16">
            <a:extLst>
              <a:ext uri="{FF2B5EF4-FFF2-40B4-BE49-F238E27FC236}">
                <a16:creationId xmlns:a16="http://schemas.microsoft.com/office/drawing/2014/main" id="{0EE9F7DF-971E-4F84-9994-C593DE8A60EF}"/>
              </a:ext>
            </a:extLst>
          </p:cNvPr>
          <p:cNvCxnSpPr/>
          <p:nvPr/>
        </p:nvCxnSpPr>
        <p:spPr>
          <a:xfrm>
            <a:off x="6350650" y="291471"/>
            <a:ext cx="0" cy="61264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D86BCA-CB4B-4611-8852-AFE0D68008F2}"/>
              </a:ext>
            </a:extLst>
          </p:cNvPr>
          <p:cNvSpPr txBox="1"/>
          <p:nvPr/>
        </p:nvSpPr>
        <p:spPr>
          <a:xfrm>
            <a:off x="290733" y="141056"/>
            <a:ext cx="7634067" cy="400110"/>
          </a:xfrm>
          <a:prstGeom prst="rect">
            <a:avLst/>
          </a:prstGeom>
          <a:solidFill>
            <a:schemeClr val="bg1"/>
          </a:solidFill>
        </p:spPr>
        <p:txBody>
          <a:bodyPr wrap="square" rtlCol="0">
            <a:spAutoFit/>
          </a:bodyPr>
          <a:lstStyle/>
          <a:p>
            <a:pPr algn="just"/>
            <a:r>
              <a:rPr lang="en-US" sz="2000" b="1" dirty="0">
                <a:solidFill>
                  <a:srgbClr val="0000CC"/>
                </a:solidFill>
                <a:latin typeface="Times-Roman"/>
              </a:rPr>
              <a:t>EXAMPLE 18.2</a:t>
            </a:r>
            <a:r>
              <a:rPr lang="en-US" sz="2000" dirty="0">
                <a:solidFill>
                  <a:srgbClr val="242021"/>
                </a:solidFill>
                <a:latin typeface="Times-Roman"/>
              </a:rPr>
              <a:t>: Using superposition, find the current </a:t>
            </a:r>
            <a:r>
              <a:rPr lang="en-US" sz="2000" b="1" i="1" dirty="0">
                <a:solidFill>
                  <a:srgbClr val="242021"/>
                </a:solidFill>
                <a:latin typeface="Times-Roman"/>
              </a:rPr>
              <a:t>I</a:t>
            </a:r>
            <a:r>
              <a:rPr lang="en-US" sz="2000" dirty="0">
                <a:solidFill>
                  <a:srgbClr val="242021"/>
                </a:solidFill>
                <a:latin typeface="Times-Roman"/>
              </a:rPr>
              <a:t> in Fig. 18.6.</a:t>
            </a:r>
            <a:endParaRPr lang="en-US" sz="2000" b="0" i="0" dirty="0">
              <a:solidFill>
                <a:srgbClr val="242021"/>
              </a:solidFill>
              <a:effectLst/>
              <a:latin typeface="Times-Roman"/>
            </a:endParaRPr>
          </a:p>
        </p:txBody>
      </p:sp>
    </p:spTree>
    <p:extLst>
      <p:ext uri="{BB962C8B-B14F-4D97-AF65-F5344CB8AC3E}">
        <p14:creationId xmlns:p14="http://schemas.microsoft.com/office/powerpoint/2010/main" val="250398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11</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1C79926-BC99-4372-A0BD-9DEC64FCC24D}"/>
              </a:ext>
            </a:extLst>
          </p:cNvPr>
          <p:cNvPicPr>
            <a:picLocks noChangeAspect="1"/>
          </p:cNvPicPr>
          <p:nvPr/>
        </p:nvPicPr>
        <p:blipFill>
          <a:blip r:embed="rId2"/>
          <a:stretch>
            <a:fillRect/>
          </a:stretch>
        </p:blipFill>
        <p:spPr>
          <a:xfrm>
            <a:off x="213619" y="515228"/>
            <a:ext cx="5401056" cy="365760"/>
          </a:xfrm>
          <a:prstGeom prst="rect">
            <a:avLst/>
          </a:prstGeom>
        </p:spPr>
      </p:pic>
      <p:pic>
        <p:nvPicPr>
          <p:cNvPr id="6" name="Picture 5">
            <a:extLst>
              <a:ext uri="{FF2B5EF4-FFF2-40B4-BE49-F238E27FC236}">
                <a16:creationId xmlns:a16="http://schemas.microsoft.com/office/drawing/2014/main" id="{AEBAD528-E050-4BCD-BBD5-8C042E657F68}"/>
              </a:ext>
            </a:extLst>
          </p:cNvPr>
          <p:cNvPicPr>
            <a:picLocks noChangeAspect="1"/>
          </p:cNvPicPr>
          <p:nvPr/>
        </p:nvPicPr>
        <p:blipFill>
          <a:blip r:embed="rId3"/>
          <a:stretch>
            <a:fillRect/>
          </a:stretch>
        </p:blipFill>
        <p:spPr>
          <a:xfrm>
            <a:off x="6818359" y="374551"/>
            <a:ext cx="2900067" cy="2377440"/>
          </a:xfrm>
          <a:prstGeom prst="rect">
            <a:avLst/>
          </a:prstGeom>
        </p:spPr>
      </p:pic>
      <p:sp>
        <p:nvSpPr>
          <p:cNvPr id="7" name="TextBox 6">
            <a:extLst>
              <a:ext uri="{FF2B5EF4-FFF2-40B4-BE49-F238E27FC236}">
                <a16:creationId xmlns:a16="http://schemas.microsoft.com/office/drawing/2014/main" id="{153D66A6-AAFB-4733-8EA1-530CBC75B60A}"/>
              </a:ext>
            </a:extLst>
          </p:cNvPr>
          <p:cNvSpPr txBox="1"/>
          <p:nvPr/>
        </p:nvSpPr>
        <p:spPr>
          <a:xfrm>
            <a:off x="1538433" y="2165927"/>
            <a:ext cx="3879607" cy="400110"/>
          </a:xfrm>
          <a:prstGeom prst="rect">
            <a:avLst/>
          </a:prstGeom>
          <a:noFill/>
        </p:spPr>
        <p:txBody>
          <a:bodyPr wrap="square">
            <a:spAutoFit/>
          </a:bodyPr>
          <a:lstStyle/>
          <a:p>
            <a:pPr algn="just"/>
            <a:r>
              <a:rPr lang="en-US" sz="2000" i="0" dirty="0">
                <a:solidFill>
                  <a:schemeClr val="accent6">
                    <a:lumMod val="50000"/>
                  </a:schemeClr>
                </a:solidFill>
                <a:effectLst/>
              </a:rPr>
              <a:t>Applying the Ohm’s law give us:</a:t>
            </a:r>
            <a:endParaRPr lang="en-US" sz="2000" dirty="0">
              <a:solidFill>
                <a:schemeClr val="accent6">
                  <a:lumMod val="50000"/>
                </a:schemeClr>
              </a:solidFill>
            </a:endParaRPr>
          </a:p>
        </p:txBody>
      </p:sp>
      <p:pic>
        <p:nvPicPr>
          <p:cNvPr id="9" name="Picture 8">
            <a:extLst>
              <a:ext uri="{FF2B5EF4-FFF2-40B4-BE49-F238E27FC236}">
                <a16:creationId xmlns:a16="http://schemas.microsoft.com/office/drawing/2014/main" id="{9907C109-57B3-4A19-AA03-69320947DB2B}"/>
              </a:ext>
            </a:extLst>
          </p:cNvPr>
          <p:cNvPicPr>
            <a:picLocks noChangeAspect="1"/>
          </p:cNvPicPr>
          <p:nvPr/>
        </p:nvPicPr>
        <p:blipFill>
          <a:blip r:embed="rId4"/>
          <a:stretch>
            <a:fillRect/>
          </a:stretch>
        </p:blipFill>
        <p:spPr>
          <a:xfrm>
            <a:off x="1538433" y="2581861"/>
            <a:ext cx="4293705" cy="1097280"/>
          </a:xfrm>
          <a:prstGeom prst="rect">
            <a:avLst/>
          </a:prstGeom>
        </p:spPr>
      </p:pic>
      <p:pic>
        <p:nvPicPr>
          <p:cNvPr id="11" name="Picture 10">
            <a:extLst>
              <a:ext uri="{FF2B5EF4-FFF2-40B4-BE49-F238E27FC236}">
                <a16:creationId xmlns:a16="http://schemas.microsoft.com/office/drawing/2014/main" id="{55BB2C35-5B00-43A7-B6D3-89EA4F684E61}"/>
              </a:ext>
            </a:extLst>
          </p:cNvPr>
          <p:cNvPicPr>
            <a:picLocks noChangeAspect="1"/>
          </p:cNvPicPr>
          <p:nvPr/>
        </p:nvPicPr>
        <p:blipFill>
          <a:blip r:embed="rId5"/>
          <a:stretch>
            <a:fillRect/>
          </a:stretch>
        </p:blipFill>
        <p:spPr>
          <a:xfrm>
            <a:off x="1369620" y="4106010"/>
            <a:ext cx="5938521" cy="1920240"/>
          </a:xfrm>
          <a:prstGeom prst="rect">
            <a:avLst/>
          </a:prstGeom>
        </p:spPr>
      </p:pic>
      <p:pic>
        <p:nvPicPr>
          <p:cNvPr id="12" name="Picture 11">
            <a:extLst>
              <a:ext uri="{FF2B5EF4-FFF2-40B4-BE49-F238E27FC236}">
                <a16:creationId xmlns:a16="http://schemas.microsoft.com/office/drawing/2014/main" id="{C4977F3A-AE98-4B44-8470-04E65F672D74}"/>
              </a:ext>
            </a:extLst>
          </p:cNvPr>
          <p:cNvPicPr>
            <a:picLocks noChangeAspect="1"/>
          </p:cNvPicPr>
          <p:nvPr/>
        </p:nvPicPr>
        <p:blipFill>
          <a:blip r:embed="rId6"/>
          <a:stretch>
            <a:fillRect/>
          </a:stretch>
        </p:blipFill>
        <p:spPr>
          <a:xfrm>
            <a:off x="7441606" y="3679141"/>
            <a:ext cx="2276820" cy="1554480"/>
          </a:xfrm>
          <a:prstGeom prst="rect">
            <a:avLst/>
          </a:prstGeom>
        </p:spPr>
      </p:pic>
      <p:pic>
        <p:nvPicPr>
          <p:cNvPr id="13" name="Picture 12">
            <a:extLst>
              <a:ext uri="{FF2B5EF4-FFF2-40B4-BE49-F238E27FC236}">
                <a16:creationId xmlns:a16="http://schemas.microsoft.com/office/drawing/2014/main" id="{A6B7C527-D9D4-4F1D-A081-4A998D318711}"/>
              </a:ext>
            </a:extLst>
          </p:cNvPr>
          <p:cNvPicPr>
            <a:picLocks noChangeAspect="1"/>
          </p:cNvPicPr>
          <p:nvPr/>
        </p:nvPicPr>
        <p:blipFill>
          <a:blip r:embed="rId7"/>
          <a:stretch>
            <a:fillRect/>
          </a:stretch>
        </p:blipFill>
        <p:spPr>
          <a:xfrm>
            <a:off x="10005280" y="3603090"/>
            <a:ext cx="1634199" cy="1554480"/>
          </a:xfrm>
          <a:prstGeom prst="rect">
            <a:avLst/>
          </a:prstGeom>
        </p:spPr>
      </p:pic>
    </p:spTree>
    <p:extLst>
      <p:ext uri="{BB962C8B-B14F-4D97-AF65-F5344CB8AC3E}">
        <p14:creationId xmlns:p14="http://schemas.microsoft.com/office/powerpoint/2010/main" val="92310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12</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A380E8E3-9202-45CF-8095-2FE19A1CC42F}"/>
              </a:ext>
            </a:extLst>
          </p:cNvPr>
          <p:cNvPicPr>
            <a:picLocks noChangeAspect="1"/>
          </p:cNvPicPr>
          <p:nvPr/>
        </p:nvPicPr>
        <p:blipFill>
          <a:blip r:embed="rId2"/>
          <a:stretch>
            <a:fillRect/>
          </a:stretch>
        </p:blipFill>
        <p:spPr>
          <a:xfrm>
            <a:off x="270875" y="259885"/>
            <a:ext cx="5795286" cy="3657600"/>
          </a:xfrm>
          <a:prstGeom prst="rect">
            <a:avLst/>
          </a:prstGeom>
        </p:spPr>
      </p:pic>
      <p:pic>
        <p:nvPicPr>
          <p:cNvPr id="6" name="Picture 5">
            <a:extLst>
              <a:ext uri="{FF2B5EF4-FFF2-40B4-BE49-F238E27FC236}">
                <a16:creationId xmlns:a16="http://schemas.microsoft.com/office/drawing/2014/main" id="{6D909747-14D9-41CC-A2FF-7AAA10847AF9}"/>
              </a:ext>
            </a:extLst>
          </p:cNvPr>
          <p:cNvPicPr>
            <a:picLocks noChangeAspect="1"/>
          </p:cNvPicPr>
          <p:nvPr/>
        </p:nvPicPr>
        <p:blipFill>
          <a:blip r:embed="rId3"/>
          <a:stretch>
            <a:fillRect/>
          </a:stretch>
        </p:blipFill>
        <p:spPr>
          <a:xfrm>
            <a:off x="322401" y="4459312"/>
            <a:ext cx="5901225" cy="822960"/>
          </a:xfrm>
          <a:prstGeom prst="rect">
            <a:avLst/>
          </a:prstGeom>
        </p:spPr>
      </p:pic>
      <p:pic>
        <p:nvPicPr>
          <p:cNvPr id="8" name="Picture 7">
            <a:extLst>
              <a:ext uri="{FF2B5EF4-FFF2-40B4-BE49-F238E27FC236}">
                <a16:creationId xmlns:a16="http://schemas.microsoft.com/office/drawing/2014/main" id="{10E4E993-4B90-4B78-9146-966AC67CEB26}"/>
              </a:ext>
            </a:extLst>
          </p:cNvPr>
          <p:cNvPicPr>
            <a:picLocks noChangeAspect="1"/>
          </p:cNvPicPr>
          <p:nvPr/>
        </p:nvPicPr>
        <p:blipFill>
          <a:blip r:embed="rId4"/>
          <a:stretch>
            <a:fillRect/>
          </a:stretch>
        </p:blipFill>
        <p:spPr>
          <a:xfrm>
            <a:off x="7566536" y="259885"/>
            <a:ext cx="3657600" cy="3362325"/>
          </a:xfrm>
          <a:prstGeom prst="rect">
            <a:avLst/>
          </a:prstGeom>
        </p:spPr>
      </p:pic>
      <p:cxnSp>
        <p:nvCxnSpPr>
          <p:cNvPr id="11" name="Straight Connector 10">
            <a:extLst>
              <a:ext uri="{FF2B5EF4-FFF2-40B4-BE49-F238E27FC236}">
                <a16:creationId xmlns:a16="http://schemas.microsoft.com/office/drawing/2014/main" id="{A02B281A-A377-4AE1-90DD-239B3DE0DAF5}"/>
              </a:ext>
            </a:extLst>
          </p:cNvPr>
          <p:cNvCxnSpPr/>
          <p:nvPr/>
        </p:nvCxnSpPr>
        <p:spPr>
          <a:xfrm>
            <a:off x="6377786" y="0"/>
            <a:ext cx="0" cy="630936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6365CBA-3A9D-46B4-8A96-354B4638A94D}"/>
              </a:ext>
            </a:extLst>
          </p:cNvPr>
          <p:cNvPicPr>
            <a:picLocks noChangeAspect="1"/>
          </p:cNvPicPr>
          <p:nvPr/>
        </p:nvPicPr>
        <p:blipFill>
          <a:blip r:embed="rId5"/>
          <a:stretch>
            <a:fillRect/>
          </a:stretch>
        </p:blipFill>
        <p:spPr>
          <a:xfrm>
            <a:off x="6531947" y="3848617"/>
            <a:ext cx="5534025" cy="590550"/>
          </a:xfrm>
          <a:prstGeom prst="rect">
            <a:avLst/>
          </a:prstGeom>
        </p:spPr>
      </p:pic>
      <p:pic>
        <p:nvPicPr>
          <p:cNvPr id="15" name="Picture 14">
            <a:extLst>
              <a:ext uri="{FF2B5EF4-FFF2-40B4-BE49-F238E27FC236}">
                <a16:creationId xmlns:a16="http://schemas.microsoft.com/office/drawing/2014/main" id="{148B7F8A-E228-4C90-BB62-52BFBA391925}"/>
              </a:ext>
            </a:extLst>
          </p:cNvPr>
          <p:cNvPicPr>
            <a:picLocks noChangeAspect="1"/>
          </p:cNvPicPr>
          <p:nvPr/>
        </p:nvPicPr>
        <p:blipFill>
          <a:blip r:embed="rId6"/>
          <a:stretch>
            <a:fillRect/>
          </a:stretch>
        </p:blipFill>
        <p:spPr>
          <a:xfrm>
            <a:off x="6607407" y="4715541"/>
            <a:ext cx="4991548" cy="1463040"/>
          </a:xfrm>
          <a:prstGeom prst="rect">
            <a:avLst/>
          </a:prstGeom>
        </p:spPr>
      </p:pic>
    </p:spTree>
    <p:extLst>
      <p:ext uri="{BB962C8B-B14F-4D97-AF65-F5344CB8AC3E}">
        <p14:creationId xmlns:p14="http://schemas.microsoft.com/office/powerpoint/2010/main" val="28143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13</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AA66E213-3758-455C-A78F-061874E2B116}"/>
              </a:ext>
            </a:extLst>
          </p:cNvPr>
          <p:cNvPicPr>
            <a:picLocks noChangeAspect="1"/>
          </p:cNvPicPr>
          <p:nvPr/>
        </p:nvPicPr>
        <p:blipFill>
          <a:blip r:embed="rId2"/>
          <a:stretch>
            <a:fillRect/>
          </a:stretch>
        </p:blipFill>
        <p:spPr>
          <a:xfrm>
            <a:off x="240324" y="301942"/>
            <a:ext cx="5715000" cy="2962275"/>
          </a:xfrm>
          <a:prstGeom prst="rect">
            <a:avLst/>
          </a:prstGeom>
        </p:spPr>
      </p:pic>
      <p:pic>
        <p:nvPicPr>
          <p:cNvPr id="8" name="Picture 7">
            <a:extLst>
              <a:ext uri="{FF2B5EF4-FFF2-40B4-BE49-F238E27FC236}">
                <a16:creationId xmlns:a16="http://schemas.microsoft.com/office/drawing/2014/main" id="{14145551-5B6A-4288-8022-1FF549936726}"/>
              </a:ext>
            </a:extLst>
          </p:cNvPr>
          <p:cNvPicPr>
            <a:picLocks noChangeAspect="1"/>
          </p:cNvPicPr>
          <p:nvPr/>
        </p:nvPicPr>
        <p:blipFill>
          <a:blip r:embed="rId3"/>
          <a:stretch>
            <a:fillRect/>
          </a:stretch>
        </p:blipFill>
        <p:spPr>
          <a:xfrm>
            <a:off x="7163220" y="137282"/>
            <a:ext cx="3733800" cy="2619375"/>
          </a:xfrm>
          <a:prstGeom prst="rect">
            <a:avLst/>
          </a:prstGeom>
        </p:spPr>
      </p:pic>
      <p:pic>
        <p:nvPicPr>
          <p:cNvPr id="9" name="Picture 8">
            <a:extLst>
              <a:ext uri="{FF2B5EF4-FFF2-40B4-BE49-F238E27FC236}">
                <a16:creationId xmlns:a16="http://schemas.microsoft.com/office/drawing/2014/main" id="{A081CD3D-E6FF-4B92-89B2-056B02B183A1}"/>
              </a:ext>
            </a:extLst>
          </p:cNvPr>
          <p:cNvPicPr>
            <a:picLocks noChangeAspect="1"/>
          </p:cNvPicPr>
          <p:nvPr/>
        </p:nvPicPr>
        <p:blipFill>
          <a:blip r:embed="rId4"/>
          <a:stretch>
            <a:fillRect/>
          </a:stretch>
        </p:blipFill>
        <p:spPr>
          <a:xfrm>
            <a:off x="240324" y="3327213"/>
            <a:ext cx="5753100" cy="581025"/>
          </a:xfrm>
          <a:prstGeom prst="rect">
            <a:avLst/>
          </a:prstGeom>
        </p:spPr>
      </p:pic>
      <p:cxnSp>
        <p:nvCxnSpPr>
          <p:cNvPr id="10" name="Straight Connector 9">
            <a:extLst>
              <a:ext uri="{FF2B5EF4-FFF2-40B4-BE49-F238E27FC236}">
                <a16:creationId xmlns:a16="http://schemas.microsoft.com/office/drawing/2014/main" id="{E7CEDDCE-9054-4FD3-B0A5-7C13A2021FA4}"/>
              </a:ext>
            </a:extLst>
          </p:cNvPr>
          <p:cNvCxnSpPr/>
          <p:nvPr/>
        </p:nvCxnSpPr>
        <p:spPr>
          <a:xfrm>
            <a:off x="6377786" y="0"/>
            <a:ext cx="0" cy="630936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6E789D4-D371-4B32-BCA5-4CE03D9B679F}"/>
              </a:ext>
            </a:extLst>
          </p:cNvPr>
          <p:cNvPicPr>
            <a:picLocks noChangeAspect="1"/>
          </p:cNvPicPr>
          <p:nvPr/>
        </p:nvPicPr>
        <p:blipFill>
          <a:blip r:embed="rId5"/>
          <a:stretch>
            <a:fillRect/>
          </a:stretch>
        </p:blipFill>
        <p:spPr>
          <a:xfrm>
            <a:off x="416308" y="4027505"/>
            <a:ext cx="5072003" cy="2011680"/>
          </a:xfrm>
          <a:prstGeom prst="rect">
            <a:avLst/>
          </a:prstGeom>
        </p:spPr>
      </p:pic>
      <p:pic>
        <p:nvPicPr>
          <p:cNvPr id="14" name="Picture 13">
            <a:extLst>
              <a:ext uri="{FF2B5EF4-FFF2-40B4-BE49-F238E27FC236}">
                <a16:creationId xmlns:a16="http://schemas.microsoft.com/office/drawing/2014/main" id="{5C6704A9-21FD-4AAA-BF9A-6FAD75125B29}"/>
              </a:ext>
            </a:extLst>
          </p:cNvPr>
          <p:cNvPicPr>
            <a:picLocks noChangeAspect="1"/>
          </p:cNvPicPr>
          <p:nvPr/>
        </p:nvPicPr>
        <p:blipFill>
          <a:blip r:embed="rId6"/>
          <a:stretch>
            <a:fillRect/>
          </a:stretch>
        </p:blipFill>
        <p:spPr>
          <a:xfrm>
            <a:off x="6508870" y="2681808"/>
            <a:ext cx="5314278" cy="914400"/>
          </a:xfrm>
          <a:prstGeom prst="rect">
            <a:avLst/>
          </a:prstGeom>
        </p:spPr>
      </p:pic>
      <p:pic>
        <p:nvPicPr>
          <p:cNvPr id="16" name="Picture 15">
            <a:extLst>
              <a:ext uri="{FF2B5EF4-FFF2-40B4-BE49-F238E27FC236}">
                <a16:creationId xmlns:a16="http://schemas.microsoft.com/office/drawing/2014/main" id="{8EBBEB7B-BA5F-4FE2-B361-4EF8ACE5F931}"/>
              </a:ext>
            </a:extLst>
          </p:cNvPr>
          <p:cNvPicPr>
            <a:picLocks noChangeAspect="1"/>
          </p:cNvPicPr>
          <p:nvPr/>
        </p:nvPicPr>
        <p:blipFill>
          <a:blip r:embed="rId7"/>
          <a:stretch>
            <a:fillRect/>
          </a:stretch>
        </p:blipFill>
        <p:spPr>
          <a:xfrm>
            <a:off x="6486673" y="3711343"/>
            <a:ext cx="5144238" cy="731520"/>
          </a:xfrm>
          <a:prstGeom prst="rect">
            <a:avLst/>
          </a:prstGeom>
        </p:spPr>
      </p:pic>
      <p:pic>
        <p:nvPicPr>
          <p:cNvPr id="18" name="Picture 17">
            <a:extLst>
              <a:ext uri="{FF2B5EF4-FFF2-40B4-BE49-F238E27FC236}">
                <a16:creationId xmlns:a16="http://schemas.microsoft.com/office/drawing/2014/main" id="{7266FD09-6FF3-4A7D-81ED-D10BD276B92F}"/>
              </a:ext>
            </a:extLst>
          </p:cNvPr>
          <p:cNvPicPr>
            <a:picLocks noChangeAspect="1"/>
          </p:cNvPicPr>
          <p:nvPr/>
        </p:nvPicPr>
        <p:blipFill>
          <a:blip r:embed="rId8"/>
          <a:stretch>
            <a:fillRect/>
          </a:stretch>
        </p:blipFill>
        <p:spPr>
          <a:xfrm>
            <a:off x="6508870" y="4655748"/>
            <a:ext cx="5433237" cy="1371600"/>
          </a:xfrm>
          <a:prstGeom prst="rect">
            <a:avLst/>
          </a:prstGeom>
        </p:spPr>
      </p:pic>
    </p:spTree>
    <p:extLst>
      <p:ext uri="{BB962C8B-B14F-4D97-AF65-F5344CB8AC3E}">
        <p14:creationId xmlns:p14="http://schemas.microsoft.com/office/powerpoint/2010/main" val="400973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14</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7A69096-C2F8-4B40-A2C8-51173DC4D2CC}"/>
              </a:ext>
            </a:extLst>
          </p:cNvPr>
          <p:cNvPicPr>
            <a:picLocks noChangeAspect="1"/>
          </p:cNvPicPr>
          <p:nvPr/>
        </p:nvPicPr>
        <p:blipFill>
          <a:blip r:embed="rId2"/>
          <a:stretch>
            <a:fillRect/>
          </a:stretch>
        </p:blipFill>
        <p:spPr>
          <a:xfrm>
            <a:off x="420273" y="712324"/>
            <a:ext cx="4023360" cy="1005840"/>
          </a:xfrm>
          <a:prstGeom prst="rect">
            <a:avLst/>
          </a:prstGeom>
        </p:spPr>
      </p:pic>
      <p:pic>
        <p:nvPicPr>
          <p:cNvPr id="6" name="Picture 5">
            <a:extLst>
              <a:ext uri="{FF2B5EF4-FFF2-40B4-BE49-F238E27FC236}">
                <a16:creationId xmlns:a16="http://schemas.microsoft.com/office/drawing/2014/main" id="{68E14A0E-8D37-4659-929B-E8B834E288A1}"/>
              </a:ext>
            </a:extLst>
          </p:cNvPr>
          <p:cNvPicPr>
            <a:picLocks noChangeAspect="1"/>
          </p:cNvPicPr>
          <p:nvPr/>
        </p:nvPicPr>
        <p:blipFill>
          <a:blip r:embed="rId3"/>
          <a:stretch>
            <a:fillRect/>
          </a:stretch>
        </p:blipFill>
        <p:spPr>
          <a:xfrm>
            <a:off x="420273" y="2475475"/>
            <a:ext cx="4523956" cy="1280160"/>
          </a:xfrm>
          <a:prstGeom prst="rect">
            <a:avLst/>
          </a:prstGeom>
        </p:spPr>
      </p:pic>
      <p:pic>
        <p:nvPicPr>
          <p:cNvPr id="8" name="Picture 7">
            <a:extLst>
              <a:ext uri="{FF2B5EF4-FFF2-40B4-BE49-F238E27FC236}">
                <a16:creationId xmlns:a16="http://schemas.microsoft.com/office/drawing/2014/main" id="{4BB4092C-B117-4F32-8A6C-A29A0AF51F13}"/>
              </a:ext>
            </a:extLst>
          </p:cNvPr>
          <p:cNvPicPr>
            <a:picLocks noChangeAspect="1"/>
          </p:cNvPicPr>
          <p:nvPr/>
        </p:nvPicPr>
        <p:blipFill>
          <a:blip r:embed="rId4"/>
          <a:stretch>
            <a:fillRect/>
          </a:stretch>
        </p:blipFill>
        <p:spPr>
          <a:xfrm>
            <a:off x="327507" y="4689966"/>
            <a:ext cx="7278005" cy="731520"/>
          </a:xfrm>
          <a:prstGeom prst="rect">
            <a:avLst/>
          </a:prstGeom>
        </p:spPr>
      </p:pic>
      <p:pic>
        <p:nvPicPr>
          <p:cNvPr id="10" name="Picture 9">
            <a:extLst>
              <a:ext uri="{FF2B5EF4-FFF2-40B4-BE49-F238E27FC236}">
                <a16:creationId xmlns:a16="http://schemas.microsoft.com/office/drawing/2014/main" id="{7C5F5611-CB3A-47E0-8B21-708015FBBBB2}"/>
              </a:ext>
            </a:extLst>
          </p:cNvPr>
          <p:cNvPicPr>
            <a:picLocks noChangeAspect="1"/>
          </p:cNvPicPr>
          <p:nvPr/>
        </p:nvPicPr>
        <p:blipFill>
          <a:blip r:embed="rId5"/>
          <a:stretch>
            <a:fillRect/>
          </a:stretch>
        </p:blipFill>
        <p:spPr>
          <a:xfrm>
            <a:off x="6879318" y="457933"/>
            <a:ext cx="4626794" cy="3200400"/>
          </a:xfrm>
          <a:prstGeom prst="rect">
            <a:avLst/>
          </a:prstGeom>
        </p:spPr>
      </p:pic>
      <p:sp>
        <p:nvSpPr>
          <p:cNvPr id="11" name="TextBox 10">
            <a:extLst>
              <a:ext uri="{FF2B5EF4-FFF2-40B4-BE49-F238E27FC236}">
                <a16:creationId xmlns:a16="http://schemas.microsoft.com/office/drawing/2014/main" id="{AF453DBE-042A-49CD-AABF-14498C8FB241}"/>
              </a:ext>
            </a:extLst>
          </p:cNvPr>
          <p:cNvSpPr txBox="1"/>
          <p:nvPr/>
        </p:nvSpPr>
        <p:spPr>
          <a:xfrm>
            <a:off x="7796076" y="5216236"/>
            <a:ext cx="4068417" cy="1015663"/>
          </a:xfrm>
          <a:prstGeom prst="rect">
            <a:avLst/>
          </a:prstGeom>
          <a:solidFill>
            <a:schemeClr val="accent4">
              <a:lumMod val="20000"/>
              <a:lumOff val="80000"/>
            </a:schemeClr>
          </a:solidFill>
          <a:ln w="25400">
            <a:solidFill>
              <a:srgbClr val="00CC99"/>
            </a:solidFill>
          </a:ln>
        </p:spPr>
        <p:txBody>
          <a:bodyPr wrap="square">
            <a:spAutoFit/>
          </a:bodyPr>
          <a:lstStyle/>
          <a:p>
            <a:pPr algn="ctr"/>
            <a:r>
              <a:rPr lang="en-US" sz="2000" b="1" i="0" dirty="0">
                <a:solidFill>
                  <a:srgbClr val="FF0066"/>
                </a:solidFill>
                <a:effectLst/>
              </a:rPr>
              <a:t>Practice Book </a:t>
            </a:r>
            <a:r>
              <a:rPr lang="en-US" sz="2000" b="1" i="0" dirty="0">
                <a:solidFill>
                  <a:srgbClr val="0000CC"/>
                </a:solidFill>
                <a:effectLst/>
              </a:rPr>
              <a:t>Remaining Examples</a:t>
            </a:r>
          </a:p>
          <a:p>
            <a:pPr algn="ctr"/>
            <a:r>
              <a:rPr lang="en-US" sz="2000" b="1" dirty="0">
                <a:solidFill>
                  <a:srgbClr val="0000CC"/>
                </a:solidFill>
              </a:rPr>
              <a:t>And</a:t>
            </a:r>
          </a:p>
          <a:p>
            <a:pPr algn="ctr"/>
            <a:r>
              <a:rPr lang="en-US" sz="2000" b="1" i="0" dirty="0">
                <a:solidFill>
                  <a:srgbClr val="FF0000"/>
                </a:solidFill>
                <a:effectLst/>
              </a:rPr>
              <a:t>Problem 1- 5 [</a:t>
            </a:r>
            <a:r>
              <a:rPr lang="en-US" sz="2000" b="1" i="0" dirty="0">
                <a:solidFill>
                  <a:srgbClr val="0000CC"/>
                </a:solidFill>
                <a:effectLst/>
              </a:rPr>
              <a:t>Ch. 18</a:t>
            </a:r>
            <a:r>
              <a:rPr lang="en-US" sz="2000" b="1" i="0" dirty="0">
                <a:solidFill>
                  <a:srgbClr val="FF0000"/>
                </a:solidFill>
                <a:effectLst/>
              </a:rPr>
              <a:t>]</a:t>
            </a:r>
            <a:endParaRPr lang="en-US" sz="2000" b="0" i="0" dirty="0">
              <a:solidFill>
                <a:srgbClr val="C00000"/>
              </a:solidFill>
              <a:effectLst/>
            </a:endParaRPr>
          </a:p>
        </p:txBody>
      </p:sp>
    </p:spTree>
    <p:extLst>
      <p:ext uri="{BB962C8B-B14F-4D97-AF65-F5344CB8AC3E}">
        <p14:creationId xmlns:p14="http://schemas.microsoft.com/office/powerpoint/2010/main" val="33736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15</a:t>
            </a:fld>
            <a:endParaRPr lang="en-US" sz="2000" b="1" dirty="0">
              <a:solidFill>
                <a:schemeClr val="bg1"/>
              </a:solidFill>
              <a:latin typeface="Times New Roman" pitchFamily="18" charset="0"/>
              <a:cs typeface="Times New Roman" pitchFamily="18" charset="0"/>
            </a:endParaRPr>
          </a:p>
        </p:txBody>
      </p:sp>
      <p:grpSp>
        <p:nvGrpSpPr>
          <p:cNvPr id="6" name="Group 5">
            <a:extLst>
              <a:ext uri="{FF2B5EF4-FFF2-40B4-BE49-F238E27FC236}">
                <a16:creationId xmlns:a16="http://schemas.microsoft.com/office/drawing/2014/main" id="{E3B0172E-906C-4EFE-B6EE-FF071F4FA5A6}"/>
              </a:ext>
            </a:extLst>
          </p:cNvPr>
          <p:cNvGrpSpPr/>
          <p:nvPr/>
        </p:nvGrpSpPr>
        <p:grpSpPr>
          <a:xfrm>
            <a:off x="471065" y="896408"/>
            <a:ext cx="3680750" cy="2492836"/>
            <a:chOff x="524073" y="546667"/>
            <a:chExt cx="3680750" cy="2492836"/>
          </a:xfrm>
        </p:grpSpPr>
        <p:sp>
          <p:nvSpPr>
            <p:cNvPr id="7" name="Rectangle 6">
              <a:extLst>
                <a:ext uri="{FF2B5EF4-FFF2-40B4-BE49-F238E27FC236}">
                  <a16:creationId xmlns:a16="http://schemas.microsoft.com/office/drawing/2014/main" id="{6A8E0A37-B378-4326-BA6F-F7922F23989F}"/>
                </a:ext>
              </a:extLst>
            </p:cNvPr>
            <p:cNvSpPr/>
            <p:nvPr/>
          </p:nvSpPr>
          <p:spPr>
            <a:xfrm>
              <a:off x="855156" y="598467"/>
              <a:ext cx="2767172" cy="210312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74098DFC-4728-4CE6-9A50-E44F20340CA2}"/>
                </a:ext>
              </a:extLst>
            </p:cNvPr>
            <p:cNvPicPr>
              <a:picLocks noChangeAspect="1"/>
            </p:cNvPicPr>
            <p:nvPr/>
          </p:nvPicPr>
          <p:blipFill>
            <a:blip r:embed="rId3"/>
            <a:stretch>
              <a:fillRect/>
            </a:stretch>
          </p:blipFill>
          <p:spPr>
            <a:xfrm>
              <a:off x="524073" y="1705450"/>
              <a:ext cx="640080" cy="640080"/>
            </a:xfrm>
            <a:prstGeom prst="rect">
              <a:avLst/>
            </a:prstGeom>
          </p:spPr>
        </p:pic>
        <p:cxnSp>
          <p:nvCxnSpPr>
            <p:cNvPr id="9" name="Straight Arrow Connector 8">
              <a:extLst>
                <a:ext uri="{FF2B5EF4-FFF2-40B4-BE49-F238E27FC236}">
                  <a16:creationId xmlns:a16="http://schemas.microsoft.com/office/drawing/2014/main" id="{E2501D71-57AE-4FA7-B131-BBF4451DA68D}"/>
                </a:ext>
              </a:extLst>
            </p:cNvPr>
            <p:cNvCxnSpPr>
              <a:cxnSpLocks/>
            </p:cNvCxnSpPr>
            <p:nvPr/>
          </p:nvCxnSpPr>
          <p:spPr>
            <a:xfrm rot="16200000">
              <a:off x="1292909" y="454767"/>
              <a:ext cx="0" cy="548640"/>
            </a:xfrm>
            <a:prstGeom prst="straightConnector1">
              <a:avLst/>
            </a:prstGeom>
            <a:ln w="19050">
              <a:solidFill>
                <a:srgbClr val="0000CC"/>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BC2EC0-E025-4700-BD53-A17A13012909}"/>
                </a:ext>
              </a:extLst>
            </p:cNvPr>
            <p:cNvSpPr/>
            <p:nvPr/>
          </p:nvSpPr>
          <p:spPr>
            <a:xfrm>
              <a:off x="1405420" y="546667"/>
              <a:ext cx="601156" cy="54864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0000CC"/>
                  </a:solidFill>
                </a:rPr>
                <a:t>I</a:t>
              </a:r>
              <a:r>
                <a:rPr lang="en-US" sz="2400" i="1" baseline="-25000" dirty="0">
                  <a:solidFill>
                    <a:srgbClr val="0000CC"/>
                  </a:solidFill>
                </a:rPr>
                <a:t>L</a:t>
              </a:r>
            </a:p>
          </p:txBody>
        </p:sp>
        <p:sp>
          <p:nvSpPr>
            <p:cNvPr id="11" name="TextBox 10">
              <a:extLst>
                <a:ext uri="{FF2B5EF4-FFF2-40B4-BE49-F238E27FC236}">
                  <a16:creationId xmlns:a16="http://schemas.microsoft.com/office/drawing/2014/main" id="{8E231C2D-9EC8-4A28-91BC-CCF964B458A4}"/>
                </a:ext>
              </a:extLst>
            </p:cNvPr>
            <p:cNvSpPr txBox="1"/>
            <p:nvPr/>
          </p:nvSpPr>
          <p:spPr>
            <a:xfrm>
              <a:off x="823389" y="1336889"/>
              <a:ext cx="386644" cy="523220"/>
            </a:xfrm>
            <a:prstGeom prst="rect">
              <a:avLst/>
            </a:prstGeom>
            <a:noFill/>
          </p:spPr>
          <p:txBody>
            <a:bodyPr wrap="none" rtlCol="0">
              <a:spAutoFit/>
            </a:bodyPr>
            <a:lstStyle/>
            <a:p>
              <a:r>
                <a:rPr lang="en-US" sz="2800" dirty="0"/>
                <a:t>+</a:t>
              </a:r>
            </a:p>
          </p:txBody>
        </p:sp>
        <p:sp>
          <p:nvSpPr>
            <p:cNvPr id="12" name="TextBox 11">
              <a:extLst>
                <a:ext uri="{FF2B5EF4-FFF2-40B4-BE49-F238E27FC236}">
                  <a16:creationId xmlns:a16="http://schemas.microsoft.com/office/drawing/2014/main" id="{5F7DFB85-3860-4B3B-9AC0-6DC946CD8A23}"/>
                </a:ext>
              </a:extLst>
            </p:cNvPr>
            <p:cNvSpPr txBox="1"/>
            <p:nvPr/>
          </p:nvSpPr>
          <p:spPr>
            <a:xfrm>
              <a:off x="858976" y="2215263"/>
              <a:ext cx="381836" cy="523220"/>
            </a:xfrm>
            <a:prstGeom prst="rect">
              <a:avLst/>
            </a:prstGeom>
            <a:noFill/>
          </p:spPr>
          <p:txBody>
            <a:bodyPr wrap="none" rtlCol="0">
              <a:spAutoFit/>
            </a:bodyPr>
            <a:lstStyle/>
            <a:p>
              <a:r>
                <a:rPr lang="en-US" sz="2800" dirty="0">
                  <a:sym typeface="Symbol" panose="05050102010706020507" pitchFamily="18" charset="2"/>
                </a:rPr>
                <a:t></a:t>
              </a:r>
              <a:endParaRPr lang="en-US" sz="2800" dirty="0"/>
            </a:p>
          </p:txBody>
        </p:sp>
        <p:sp>
          <p:nvSpPr>
            <p:cNvPr id="13" name="TextBox 12">
              <a:extLst>
                <a:ext uri="{FF2B5EF4-FFF2-40B4-BE49-F238E27FC236}">
                  <a16:creationId xmlns:a16="http://schemas.microsoft.com/office/drawing/2014/main" id="{5D615995-1E8C-4EBC-B1FE-A4BEF516E1A0}"/>
                </a:ext>
              </a:extLst>
            </p:cNvPr>
            <p:cNvSpPr txBox="1"/>
            <p:nvPr/>
          </p:nvSpPr>
          <p:spPr>
            <a:xfrm>
              <a:off x="1049894" y="902958"/>
              <a:ext cx="486030" cy="461665"/>
            </a:xfrm>
            <a:prstGeom prst="rect">
              <a:avLst/>
            </a:prstGeom>
            <a:noFill/>
          </p:spPr>
          <p:txBody>
            <a:bodyPr wrap="none" rtlCol="0">
              <a:spAutoFit/>
            </a:bodyPr>
            <a:lstStyle/>
            <a:p>
              <a:r>
                <a:rPr lang="en-US" sz="2400" i="1" dirty="0">
                  <a:latin typeface="Times New Roman" pitchFamily="18" charset="0"/>
                  <a:cs typeface="Times New Roman" pitchFamily="18" charset="0"/>
                </a:rPr>
                <a:t>X</a:t>
              </a:r>
              <a:r>
                <a:rPr lang="en-US" sz="2400" i="1" baseline="-25000" dirty="0">
                  <a:latin typeface="Times New Roman" pitchFamily="18" charset="0"/>
                  <a:cs typeface="Times New Roman" pitchFamily="18" charset="0"/>
                </a:rPr>
                <a:t>L</a:t>
              </a:r>
              <a:endParaRPr lang="en-US" sz="2400" baseline="-25000"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20ACF5AF-7C0D-4BFD-A14B-0AAC0070C9EA}"/>
                </a:ext>
              </a:extLst>
            </p:cNvPr>
            <p:cNvPicPr>
              <a:picLocks noChangeAspect="1"/>
            </p:cNvPicPr>
            <p:nvPr/>
          </p:nvPicPr>
          <p:blipFill>
            <a:blip r:embed="rId4"/>
            <a:stretch>
              <a:fillRect/>
            </a:stretch>
          </p:blipFill>
          <p:spPr>
            <a:xfrm>
              <a:off x="632294" y="2649325"/>
              <a:ext cx="432854" cy="390178"/>
            </a:xfrm>
            <a:prstGeom prst="rect">
              <a:avLst/>
            </a:prstGeom>
          </p:spPr>
        </p:pic>
        <p:sp>
          <p:nvSpPr>
            <p:cNvPr id="15" name="TextBox 14">
              <a:extLst>
                <a:ext uri="{FF2B5EF4-FFF2-40B4-BE49-F238E27FC236}">
                  <a16:creationId xmlns:a16="http://schemas.microsoft.com/office/drawing/2014/main" id="{160275FA-3FA8-4670-BA10-0483A0C678ED}"/>
                </a:ext>
              </a:extLst>
            </p:cNvPr>
            <p:cNvSpPr txBox="1"/>
            <p:nvPr/>
          </p:nvSpPr>
          <p:spPr>
            <a:xfrm>
              <a:off x="1125670" y="1761283"/>
              <a:ext cx="492443" cy="461665"/>
            </a:xfrm>
            <a:prstGeom prst="rect">
              <a:avLst/>
            </a:prstGeom>
            <a:noFill/>
          </p:spPr>
          <p:txBody>
            <a:bodyPr wrap="none" rtlCol="0">
              <a:spAutoFit/>
            </a:bodyPr>
            <a:lstStyle/>
            <a:p>
              <a:r>
                <a:rPr lang="en-US" sz="2400" b="1" i="1" dirty="0">
                  <a:latin typeface="Times New Roman" pitchFamily="18" charset="0"/>
                  <a:cs typeface="Times New Roman" pitchFamily="18" charset="0"/>
                </a:rPr>
                <a:t>E</a:t>
              </a:r>
              <a:r>
                <a:rPr lang="en-US" sz="2400" baseline="-25000" dirty="0">
                  <a:latin typeface="Times New Roman" pitchFamily="18" charset="0"/>
                  <a:cs typeface="Times New Roman" pitchFamily="18" charset="0"/>
                </a:rPr>
                <a:t>1</a:t>
              </a:r>
            </a:p>
          </p:txBody>
        </p:sp>
        <p:cxnSp>
          <p:nvCxnSpPr>
            <p:cNvPr id="16" name="Straight Connector 15">
              <a:extLst>
                <a:ext uri="{FF2B5EF4-FFF2-40B4-BE49-F238E27FC236}">
                  <a16:creationId xmlns:a16="http://schemas.microsoft.com/office/drawing/2014/main" id="{EB6F97E0-39FD-4C04-8FBA-5D51AB8240FA}"/>
                </a:ext>
              </a:extLst>
            </p:cNvPr>
            <p:cNvCxnSpPr/>
            <p:nvPr/>
          </p:nvCxnSpPr>
          <p:spPr>
            <a:xfrm>
              <a:off x="2252984" y="595030"/>
              <a:ext cx="0" cy="2103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3882A93-4743-4691-960C-D0242875CFDB}"/>
                </a:ext>
              </a:extLst>
            </p:cNvPr>
            <p:cNvPicPr>
              <a:picLocks/>
            </p:cNvPicPr>
            <p:nvPr/>
          </p:nvPicPr>
          <p:blipFill>
            <a:blip r:embed="rId5"/>
            <a:stretch>
              <a:fillRect/>
            </a:stretch>
          </p:blipFill>
          <p:spPr>
            <a:xfrm rot="5400000">
              <a:off x="1994410" y="1055193"/>
              <a:ext cx="484632" cy="301752"/>
            </a:xfrm>
            <a:prstGeom prst="rect">
              <a:avLst/>
            </a:prstGeom>
          </p:spPr>
        </p:pic>
        <p:pic>
          <p:nvPicPr>
            <p:cNvPr id="18" name="Picture 17">
              <a:extLst>
                <a:ext uri="{FF2B5EF4-FFF2-40B4-BE49-F238E27FC236}">
                  <a16:creationId xmlns:a16="http://schemas.microsoft.com/office/drawing/2014/main" id="{E489B8BE-CD6D-40B3-9B12-5498ADBA9B34}"/>
                </a:ext>
              </a:extLst>
            </p:cNvPr>
            <p:cNvPicPr>
              <a:picLocks/>
            </p:cNvPicPr>
            <p:nvPr/>
          </p:nvPicPr>
          <p:blipFill>
            <a:blip r:embed="rId6"/>
            <a:stretch>
              <a:fillRect/>
            </a:stretch>
          </p:blipFill>
          <p:spPr>
            <a:xfrm rot="5400000" flipV="1">
              <a:off x="677056" y="962115"/>
              <a:ext cx="502920" cy="310814"/>
            </a:xfrm>
            <a:prstGeom prst="rect">
              <a:avLst/>
            </a:prstGeom>
          </p:spPr>
        </p:pic>
        <p:sp>
          <p:nvSpPr>
            <p:cNvPr id="19" name="TextBox 18">
              <a:extLst>
                <a:ext uri="{FF2B5EF4-FFF2-40B4-BE49-F238E27FC236}">
                  <a16:creationId xmlns:a16="http://schemas.microsoft.com/office/drawing/2014/main" id="{B78CC3AD-6B13-44F3-AF5D-0E96520832B3}"/>
                </a:ext>
              </a:extLst>
            </p:cNvPr>
            <p:cNvSpPr txBox="1"/>
            <p:nvPr/>
          </p:nvSpPr>
          <p:spPr>
            <a:xfrm>
              <a:off x="2332259" y="948815"/>
              <a:ext cx="372218" cy="461665"/>
            </a:xfrm>
            <a:prstGeom prst="rect">
              <a:avLst/>
            </a:prstGeom>
            <a:noFill/>
          </p:spPr>
          <p:txBody>
            <a:bodyPr wrap="none" rtlCol="0">
              <a:spAutoFit/>
            </a:bodyPr>
            <a:lstStyle/>
            <a:p>
              <a:r>
                <a:rPr lang="en-US" sz="2400" i="1" dirty="0">
                  <a:latin typeface="Times New Roman" pitchFamily="18" charset="0"/>
                  <a:cs typeface="Times New Roman" pitchFamily="18" charset="0"/>
                </a:rPr>
                <a:t>R</a:t>
              </a:r>
              <a:endParaRPr lang="en-US" sz="2400" i="1" baseline="-25000" dirty="0">
                <a:latin typeface="Times New Roman" pitchFamily="18" charset="0"/>
                <a:cs typeface="Times New Roman" pitchFamily="18" charset="0"/>
              </a:endParaRPr>
            </a:p>
          </p:txBody>
        </p:sp>
        <p:pic>
          <p:nvPicPr>
            <p:cNvPr id="20" name="Picture 19">
              <a:extLst>
                <a:ext uri="{FF2B5EF4-FFF2-40B4-BE49-F238E27FC236}">
                  <a16:creationId xmlns:a16="http://schemas.microsoft.com/office/drawing/2014/main" id="{5EDD2528-C8EF-4AA3-8467-9E742C8BA4E2}"/>
                </a:ext>
              </a:extLst>
            </p:cNvPr>
            <p:cNvPicPr>
              <a:picLocks noChangeAspect="1"/>
            </p:cNvPicPr>
            <p:nvPr/>
          </p:nvPicPr>
          <p:blipFill>
            <a:blip r:embed="rId3"/>
            <a:stretch>
              <a:fillRect/>
            </a:stretch>
          </p:blipFill>
          <p:spPr>
            <a:xfrm>
              <a:off x="1922175" y="1738582"/>
              <a:ext cx="640080" cy="640080"/>
            </a:xfrm>
            <a:prstGeom prst="rect">
              <a:avLst/>
            </a:prstGeom>
          </p:spPr>
        </p:pic>
        <p:sp>
          <p:nvSpPr>
            <p:cNvPr id="21" name="TextBox 20">
              <a:extLst>
                <a:ext uri="{FF2B5EF4-FFF2-40B4-BE49-F238E27FC236}">
                  <a16:creationId xmlns:a16="http://schemas.microsoft.com/office/drawing/2014/main" id="{97C41CDF-5B0A-4D0E-870A-EBF75BA02CE8}"/>
                </a:ext>
              </a:extLst>
            </p:cNvPr>
            <p:cNvSpPr txBox="1"/>
            <p:nvPr/>
          </p:nvSpPr>
          <p:spPr>
            <a:xfrm>
              <a:off x="2259667" y="2230167"/>
              <a:ext cx="381836" cy="523220"/>
            </a:xfrm>
            <a:prstGeom prst="rect">
              <a:avLst/>
            </a:prstGeom>
            <a:noFill/>
          </p:spPr>
          <p:txBody>
            <a:bodyPr wrap="none" rtlCol="0">
              <a:spAutoFit/>
            </a:bodyPr>
            <a:lstStyle/>
            <a:p>
              <a:r>
                <a:rPr lang="en-US" sz="2800" dirty="0">
                  <a:sym typeface="Symbol" panose="05050102010706020507" pitchFamily="18" charset="2"/>
                </a:rPr>
                <a:t></a:t>
              </a:r>
              <a:endParaRPr lang="en-US" sz="2800" dirty="0"/>
            </a:p>
          </p:txBody>
        </p:sp>
        <p:sp>
          <p:nvSpPr>
            <p:cNvPr id="22" name="TextBox 21">
              <a:extLst>
                <a:ext uri="{FF2B5EF4-FFF2-40B4-BE49-F238E27FC236}">
                  <a16:creationId xmlns:a16="http://schemas.microsoft.com/office/drawing/2014/main" id="{20E81AA9-EDB7-49B9-9D16-5BF6001489E2}"/>
                </a:ext>
              </a:extLst>
            </p:cNvPr>
            <p:cNvSpPr txBox="1"/>
            <p:nvPr/>
          </p:nvSpPr>
          <p:spPr>
            <a:xfrm>
              <a:off x="2523772" y="1794415"/>
              <a:ext cx="492443" cy="461665"/>
            </a:xfrm>
            <a:prstGeom prst="rect">
              <a:avLst/>
            </a:prstGeom>
            <a:noFill/>
          </p:spPr>
          <p:txBody>
            <a:bodyPr wrap="none" rtlCol="0">
              <a:spAutoFit/>
            </a:bodyPr>
            <a:lstStyle/>
            <a:p>
              <a:r>
                <a:rPr lang="en-US" sz="2400" b="1" i="1" dirty="0">
                  <a:latin typeface="Times New Roman" pitchFamily="18" charset="0"/>
                  <a:cs typeface="Times New Roman" pitchFamily="18" charset="0"/>
                </a:rPr>
                <a:t>E</a:t>
              </a:r>
              <a:r>
                <a:rPr lang="en-US" sz="2400" baseline="-25000" dirty="0">
                  <a:latin typeface="Times New Roman" pitchFamily="18" charset="0"/>
                  <a:cs typeface="Times New Roman" pitchFamily="18" charset="0"/>
                </a:rPr>
                <a:t>2</a:t>
              </a:r>
            </a:p>
          </p:txBody>
        </p:sp>
        <p:sp>
          <p:nvSpPr>
            <p:cNvPr id="23" name="TextBox 22">
              <a:extLst>
                <a:ext uri="{FF2B5EF4-FFF2-40B4-BE49-F238E27FC236}">
                  <a16:creationId xmlns:a16="http://schemas.microsoft.com/office/drawing/2014/main" id="{341A6B2D-090A-444D-8826-2B4F1DD1A7ED}"/>
                </a:ext>
              </a:extLst>
            </p:cNvPr>
            <p:cNvSpPr txBox="1"/>
            <p:nvPr/>
          </p:nvSpPr>
          <p:spPr>
            <a:xfrm>
              <a:off x="2312929" y="1410151"/>
              <a:ext cx="386644" cy="523220"/>
            </a:xfrm>
            <a:prstGeom prst="rect">
              <a:avLst/>
            </a:prstGeom>
            <a:noFill/>
          </p:spPr>
          <p:txBody>
            <a:bodyPr wrap="none" rtlCol="0">
              <a:spAutoFit/>
            </a:bodyPr>
            <a:lstStyle/>
            <a:p>
              <a:r>
                <a:rPr lang="en-US" sz="2800" dirty="0"/>
                <a:t>+</a:t>
              </a:r>
            </a:p>
          </p:txBody>
        </p:sp>
        <p:pic>
          <p:nvPicPr>
            <p:cNvPr id="24" name="Picture 23">
              <a:extLst>
                <a:ext uri="{FF2B5EF4-FFF2-40B4-BE49-F238E27FC236}">
                  <a16:creationId xmlns:a16="http://schemas.microsoft.com/office/drawing/2014/main" id="{5FA028D7-61D9-4F97-8264-D4927D29E085}"/>
                </a:ext>
              </a:extLst>
            </p:cNvPr>
            <p:cNvPicPr>
              <a:picLocks/>
            </p:cNvPicPr>
            <p:nvPr/>
          </p:nvPicPr>
          <p:blipFill>
            <a:blip r:embed="rId7"/>
            <a:stretch>
              <a:fillRect/>
            </a:stretch>
          </p:blipFill>
          <p:spPr>
            <a:xfrm>
              <a:off x="3302288" y="1404825"/>
              <a:ext cx="640080" cy="640080"/>
            </a:xfrm>
            <a:prstGeom prst="rect">
              <a:avLst/>
            </a:prstGeom>
          </p:spPr>
        </p:pic>
        <p:sp>
          <p:nvSpPr>
            <p:cNvPr id="25" name="TextBox 24">
              <a:extLst>
                <a:ext uri="{FF2B5EF4-FFF2-40B4-BE49-F238E27FC236}">
                  <a16:creationId xmlns:a16="http://schemas.microsoft.com/office/drawing/2014/main" id="{49101FEE-0B07-45B5-8284-47235EE2D341}"/>
                </a:ext>
              </a:extLst>
            </p:cNvPr>
            <p:cNvSpPr txBox="1"/>
            <p:nvPr/>
          </p:nvSpPr>
          <p:spPr>
            <a:xfrm>
              <a:off x="3899931" y="1540641"/>
              <a:ext cx="304892" cy="461665"/>
            </a:xfrm>
            <a:prstGeom prst="rect">
              <a:avLst/>
            </a:prstGeom>
            <a:noFill/>
          </p:spPr>
          <p:txBody>
            <a:bodyPr wrap="none" rtlCol="0">
              <a:spAutoFit/>
            </a:bodyPr>
            <a:lstStyle/>
            <a:p>
              <a:r>
                <a:rPr lang="en-US" sz="2400" b="1" i="1" dirty="0">
                  <a:latin typeface="Times New Roman" pitchFamily="18" charset="0"/>
                  <a:cs typeface="Times New Roman" pitchFamily="18" charset="0"/>
                </a:rPr>
                <a:t>I</a:t>
              </a:r>
              <a:endParaRPr lang="en-US" sz="2400" baseline="-25000" dirty="0">
                <a:latin typeface="Times New Roman" pitchFamily="18" charset="0"/>
                <a:cs typeface="Times New Roman" pitchFamily="18" charset="0"/>
              </a:endParaRPr>
            </a:p>
          </p:txBody>
        </p:sp>
      </p:grpSp>
      <p:sp>
        <p:nvSpPr>
          <p:cNvPr id="28" name="TextBox 27">
            <a:extLst>
              <a:ext uri="{FF2B5EF4-FFF2-40B4-BE49-F238E27FC236}">
                <a16:creationId xmlns:a16="http://schemas.microsoft.com/office/drawing/2014/main" id="{A684917D-9116-4E90-96CF-814E68416E31}"/>
              </a:ext>
            </a:extLst>
          </p:cNvPr>
          <p:cNvSpPr txBox="1"/>
          <p:nvPr/>
        </p:nvSpPr>
        <p:spPr>
          <a:xfrm>
            <a:off x="256240" y="3534716"/>
            <a:ext cx="3900838" cy="400110"/>
          </a:xfrm>
          <a:prstGeom prst="rect">
            <a:avLst/>
          </a:prstGeom>
          <a:noFill/>
        </p:spPr>
        <p:txBody>
          <a:bodyPr wrap="square" rtlCol="0">
            <a:spAutoFit/>
          </a:bodyPr>
          <a:lstStyle/>
          <a:p>
            <a:pPr algn="just"/>
            <a:r>
              <a:rPr lang="en-US" sz="2000" dirty="0">
                <a:solidFill>
                  <a:srgbClr val="242021"/>
                </a:solidFill>
                <a:latin typeface="Times-Roman"/>
              </a:rPr>
              <a:t>Let,  </a:t>
            </a:r>
            <a:r>
              <a:rPr lang="en-US" sz="2000" b="1" i="1" dirty="0">
                <a:solidFill>
                  <a:srgbClr val="242021"/>
                </a:solidFill>
                <a:latin typeface="Times-Roman"/>
              </a:rPr>
              <a:t>Z</a:t>
            </a:r>
            <a:r>
              <a:rPr lang="en-US" sz="2000" baseline="-25000" dirty="0">
                <a:solidFill>
                  <a:srgbClr val="242021"/>
                </a:solidFill>
                <a:latin typeface="Times-Roman"/>
              </a:rPr>
              <a:t>1</a:t>
            </a:r>
            <a:r>
              <a:rPr lang="en-US" sz="2000" dirty="0">
                <a:solidFill>
                  <a:srgbClr val="242021"/>
                </a:solidFill>
                <a:latin typeface="Times-Roman"/>
              </a:rPr>
              <a:t> = </a:t>
            </a:r>
            <a:r>
              <a:rPr lang="en-US" sz="2000" i="1" dirty="0" err="1">
                <a:solidFill>
                  <a:srgbClr val="242021"/>
                </a:solidFill>
                <a:latin typeface="Times-Roman"/>
              </a:rPr>
              <a:t>jX</a:t>
            </a:r>
            <a:r>
              <a:rPr lang="en-US" sz="2000" i="1" baseline="-25000" dirty="0" err="1">
                <a:solidFill>
                  <a:srgbClr val="242021"/>
                </a:solidFill>
                <a:latin typeface="Times-Roman"/>
              </a:rPr>
              <a:t>L</a:t>
            </a:r>
            <a:r>
              <a:rPr lang="en-US" sz="2000" dirty="0">
                <a:solidFill>
                  <a:srgbClr val="242021"/>
                </a:solidFill>
                <a:latin typeface="Times-Roman"/>
              </a:rPr>
              <a:t> = </a:t>
            </a:r>
            <a:r>
              <a:rPr lang="en-US" sz="2000" i="1" dirty="0">
                <a:solidFill>
                  <a:srgbClr val="242021"/>
                </a:solidFill>
                <a:latin typeface="Times-Roman"/>
              </a:rPr>
              <a:t>j</a:t>
            </a:r>
            <a:r>
              <a:rPr lang="en-US" sz="2000" dirty="0">
                <a:solidFill>
                  <a:srgbClr val="242021"/>
                </a:solidFill>
                <a:latin typeface="Times-Roman"/>
              </a:rPr>
              <a:t>4 </a:t>
            </a:r>
            <a:r>
              <a:rPr lang="en-US" sz="2000" dirty="0">
                <a:solidFill>
                  <a:srgbClr val="242021"/>
                </a:solidFill>
                <a:latin typeface="Times-Roman"/>
                <a:sym typeface="Symbol" panose="05050102010706020507" pitchFamily="18" charset="2"/>
              </a:rPr>
              <a:t>;  </a:t>
            </a:r>
            <a:r>
              <a:rPr lang="en-US" sz="2000" b="1" i="1" dirty="0">
                <a:solidFill>
                  <a:srgbClr val="242021"/>
                </a:solidFill>
                <a:latin typeface="Times-Roman"/>
              </a:rPr>
              <a:t>Z</a:t>
            </a:r>
            <a:r>
              <a:rPr lang="en-US" sz="2000" baseline="-25000" dirty="0">
                <a:solidFill>
                  <a:srgbClr val="242021"/>
                </a:solidFill>
                <a:latin typeface="Times-Roman"/>
              </a:rPr>
              <a:t>2</a:t>
            </a:r>
            <a:r>
              <a:rPr lang="en-US" sz="2000" dirty="0">
                <a:solidFill>
                  <a:srgbClr val="242021"/>
                </a:solidFill>
                <a:latin typeface="Times-Roman"/>
              </a:rPr>
              <a:t> =</a:t>
            </a:r>
            <a:r>
              <a:rPr lang="en-US" sz="2000" i="1" dirty="0">
                <a:solidFill>
                  <a:srgbClr val="242021"/>
                </a:solidFill>
                <a:latin typeface="Times-Roman"/>
              </a:rPr>
              <a:t>R</a:t>
            </a:r>
            <a:r>
              <a:rPr lang="en-US" sz="2000" dirty="0">
                <a:solidFill>
                  <a:srgbClr val="242021"/>
                </a:solidFill>
                <a:latin typeface="Times-Roman"/>
              </a:rPr>
              <a:t> = 3 </a:t>
            </a:r>
            <a:r>
              <a:rPr lang="en-US" sz="2000" dirty="0">
                <a:solidFill>
                  <a:srgbClr val="242021"/>
                </a:solidFill>
                <a:latin typeface="Times-Roman"/>
                <a:sym typeface="Symbol" panose="05050102010706020507" pitchFamily="18" charset="2"/>
              </a:rPr>
              <a:t>; </a:t>
            </a:r>
            <a:endParaRPr lang="en-US" sz="2000" b="0" i="0" dirty="0">
              <a:solidFill>
                <a:srgbClr val="242021"/>
              </a:solidFill>
              <a:effectLst/>
              <a:latin typeface="Times-Roman"/>
            </a:endParaRPr>
          </a:p>
        </p:txBody>
      </p:sp>
      <p:pic>
        <p:nvPicPr>
          <p:cNvPr id="29" name="Picture 28">
            <a:extLst>
              <a:ext uri="{FF2B5EF4-FFF2-40B4-BE49-F238E27FC236}">
                <a16:creationId xmlns:a16="http://schemas.microsoft.com/office/drawing/2014/main" id="{C425574D-C21F-4AF2-A6DA-C26D2760028B}"/>
              </a:ext>
            </a:extLst>
          </p:cNvPr>
          <p:cNvPicPr>
            <a:picLocks noChangeAspect="1"/>
          </p:cNvPicPr>
          <p:nvPr/>
        </p:nvPicPr>
        <p:blipFill>
          <a:blip r:embed="rId8"/>
          <a:stretch>
            <a:fillRect/>
          </a:stretch>
        </p:blipFill>
        <p:spPr>
          <a:xfrm>
            <a:off x="429431" y="4111115"/>
            <a:ext cx="3213814" cy="2103120"/>
          </a:xfrm>
          <a:prstGeom prst="rect">
            <a:avLst/>
          </a:prstGeom>
        </p:spPr>
      </p:pic>
      <p:cxnSp>
        <p:nvCxnSpPr>
          <p:cNvPr id="30" name="Straight Connector 29">
            <a:extLst>
              <a:ext uri="{FF2B5EF4-FFF2-40B4-BE49-F238E27FC236}">
                <a16:creationId xmlns:a16="http://schemas.microsoft.com/office/drawing/2014/main" id="{541B8BC1-663D-447F-80B6-F1AB5D443A96}"/>
              </a:ext>
            </a:extLst>
          </p:cNvPr>
          <p:cNvCxnSpPr/>
          <p:nvPr/>
        </p:nvCxnSpPr>
        <p:spPr>
          <a:xfrm>
            <a:off x="4850636" y="221312"/>
            <a:ext cx="0" cy="612648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08C34DA-9275-4642-AD4D-FA9AB31A6C22}"/>
              </a:ext>
            </a:extLst>
          </p:cNvPr>
          <p:cNvSpPr txBox="1"/>
          <p:nvPr/>
        </p:nvSpPr>
        <p:spPr>
          <a:xfrm>
            <a:off x="171465" y="74796"/>
            <a:ext cx="11702484" cy="707886"/>
          </a:xfrm>
          <a:prstGeom prst="rect">
            <a:avLst/>
          </a:prstGeom>
          <a:solidFill>
            <a:schemeClr val="bg1"/>
          </a:solidFill>
        </p:spPr>
        <p:txBody>
          <a:bodyPr wrap="square" rtlCol="0">
            <a:spAutoFit/>
          </a:bodyPr>
          <a:lstStyle/>
          <a:p>
            <a:pPr algn="just"/>
            <a:r>
              <a:rPr lang="en-US" sz="2000" b="1" dirty="0">
                <a:solidFill>
                  <a:srgbClr val="0000CC"/>
                </a:solidFill>
                <a:latin typeface="Times-Roman"/>
              </a:rPr>
              <a:t>PROBLEM 2(a)</a:t>
            </a:r>
            <a:r>
              <a:rPr lang="en-US" sz="2000" dirty="0">
                <a:solidFill>
                  <a:srgbClr val="242021"/>
                </a:solidFill>
                <a:latin typeface="Times-Roman"/>
              </a:rPr>
              <a:t>: Using superposition, find the current </a:t>
            </a:r>
            <a:r>
              <a:rPr lang="en-US" sz="2000" b="1" i="1" dirty="0">
                <a:solidFill>
                  <a:srgbClr val="242021"/>
                </a:solidFill>
                <a:latin typeface="Times-Roman"/>
              </a:rPr>
              <a:t>I</a:t>
            </a:r>
            <a:r>
              <a:rPr lang="en-US" sz="2000" i="1" baseline="-25000" dirty="0">
                <a:solidFill>
                  <a:srgbClr val="242021"/>
                </a:solidFill>
                <a:latin typeface="Times-Roman"/>
              </a:rPr>
              <a:t>L</a:t>
            </a:r>
            <a:r>
              <a:rPr lang="en-US" sz="2000" dirty="0">
                <a:solidFill>
                  <a:srgbClr val="242021"/>
                </a:solidFill>
                <a:latin typeface="Times-Roman"/>
              </a:rPr>
              <a:t> in Fig. 18.6, where, </a:t>
            </a:r>
            <a:r>
              <a:rPr lang="en-US" sz="2000" i="1" dirty="0">
                <a:solidFill>
                  <a:srgbClr val="242021"/>
                </a:solidFill>
                <a:latin typeface="Times-Roman"/>
              </a:rPr>
              <a:t>R</a:t>
            </a:r>
            <a:r>
              <a:rPr lang="en-US" sz="2000" dirty="0">
                <a:solidFill>
                  <a:srgbClr val="242021"/>
                </a:solidFill>
                <a:latin typeface="Times-Roman"/>
              </a:rPr>
              <a:t> = 3 </a:t>
            </a:r>
            <a:r>
              <a:rPr lang="en-US" sz="2000" dirty="0">
                <a:solidFill>
                  <a:srgbClr val="242021"/>
                </a:solidFill>
                <a:latin typeface="Times-Roman"/>
                <a:sym typeface="Symbol" panose="05050102010706020507" pitchFamily="18" charset="2"/>
              </a:rPr>
              <a:t></a:t>
            </a:r>
            <a:r>
              <a:rPr lang="en-US" sz="2000" dirty="0">
                <a:solidFill>
                  <a:srgbClr val="242021"/>
                </a:solidFill>
                <a:latin typeface="Times-Roman"/>
              </a:rPr>
              <a:t>; </a:t>
            </a:r>
            <a:r>
              <a:rPr lang="en-US" sz="2000" i="1" dirty="0">
                <a:solidFill>
                  <a:srgbClr val="242021"/>
                </a:solidFill>
                <a:latin typeface="Times-Roman"/>
              </a:rPr>
              <a:t>X</a:t>
            </a:r>
            <a:r>
              <a:rPr lang="en-US" sz="2000" i="1" baseline="-25000" dirty="0">
                <a:solidFill>
                  <a:srgbClr val="242021"/>
                </a:solidFill>
                <a:latin typeface="Times-Roman"/>
              </a:rPr>
              <a:t>L</a:t>
            </a:r>
            <a:r>
              <a:rPr lang="en-US" sz="2000" dirty="0">
                <a:solidFill>
                  <a:srgbClr val="242021"/>
                </a:solidFill>
                <a:latin typeface="Times-Roman"/>
              </a:rPr>
              <a:t> = 4 </a:t>
            </a:r>
            <a:r>
              <a:rPr lang="en-US" sz="2000" dirty="0">
                <a:solidFill>
                  <a:srgbClr val="242021"/>
                </a:solidFill>
                <a:latin typeface="Times-Roman"/>
                <a:sym typeface="Symbol" panose="05050102010706020507" pitchFamily="18" charset="2"/>
              </a:rPr>
              <a:t></a:t>
            </a:r>
            <a:r>
              <a:rPr lang="en-US" sz="2000" dirty="0">
                <a:solidFill>
                  <a:srgbClr val="242021"/>
                </a:solidFill>
                <a:latin typeface="Times-Roman"/>
              </a:rPr>
              <a:t>; </a:t>
            </a:r>
            <a:r>
              <a:rPr lang="en-US" sz="2000" b="1" i="1" dirty="0">
                <a:solidFill>
                  <a:srgbClr val="242021"/>
                </a:solidFill>
                <a:latin typeface="Times-Roman"/>
              </a:rPr>
              <a:t>E</a:t>
            </a:r>
            <a:r>
              <a:rPr lang="en-US" sz="2000" baseline="-25000" dirty="0">
                <a:solidFill>
                  <a:srgbClr val="242021"/>
                </a:solidFill>
                <a:latin typeface="Times-Roman"/>
              </a:rPr>
              <a:t>1</a:t>
            </a:r>
            <a:r>
              <a:rPr lang="en-US" sz="2000" dirty="0">
                <a:solidFill>
                  <a:srgbClr val="242021"/>
                </a:solidFill>
                <a:latin typeface="Times-Roman"/>
              </a:rPr>
              <a:t> = 20V</a:t>
            </a:r>
            <a:r>
              <a:rPr lang="en-US" sz="2000" dirty="0">
                <a:solidFill>
                  <a:srgbClr val="242021"/>
                </a:solidFill>
                <a:latin typeface="Times-Roman"/>
                <a:sym typeface="Symbol" panose="05050102010706020507" pitchFamily="18" charset="2"/>
              </a:rPr>
              <a:t>0</a:t>
            </a:r>
            <a:r>
              <a:rPr lang="en-US" sz="2000" baseline="30000" dirty="0">
                <a:solidFill>
                  <a:srgbClr val="242021"/>
                </a:solidFill>
                <a:latin typeface="Times-Roman"/>
                <a:sym typeface="Symbol" panose="05050102010706020507" pitchFamily="18" charset="2"/>
              </a:rPr>
              <a:t>o</a:t>
            </a:r>
            <a:r>
              <a:rPr lang="en-US" sz="2000" dirty="0">
                <a:solidFill>
                  <a:srgbClr val="242021"/>
                </a:solidFill>
                <a:latin typeface="Times-Roman"/>
              </a:rPr>
              <a:t>; </a:t>
            </a:r>
            <a:r>
              <a:rPr lang="en-US" sz="2000" b="1" i="1" dirty="0">
                <a:solidFill>
                  <a:srgbClr val="242021"/>
                </a:solidFill>
                <a:latin typeface="Times-Roman"/>
              </a:rPr>
              <a:t>E</a:t>
            </a:r>
            <a:r>
              <a:rPr lang="en-US" sz="2000" baseline="-25000" dirty="0">
                <a:solidFill>
                  <a:srgbClr val="242021"/>
                </a:solidFill>
                <a:latin typeface="Times-Roman"/>
              </a:rPr>
              <a:t>2</a:t>
            </a:r>
            <a:r>
              <a:rPr lang="en-US" sz="2000" dirty="0">
                <a:solidFill>
                  <a:srgbClr val="242021"/>
                </a:solidFill>
                <a:latin typeface="Times-Roman"/>
              </a:rPr>
              <a:t> = 120V</a:t>
            </a:r>
            <a:r>
              <a:rPr lang="en-US" sz="2000" dirty="0">
                <a:solidFill>
                  <a:srgbClr val="242021"/>
                </a:solidFill>
                <a:latin typeface="Times-Roman"/>
                <a:sym typeface="Symbol" panose="05050102010706020507" pitchFamily="18" charset="2"/>
              </a:rPr>
              <a:t>90</a:t>
            </a:r>
            <a:r>
              <a:rPr lang="en-US" sz="2000" baseline="30000" dirty="0">
                <a:solidFill>
                  <a:srgbClr val="242021"/>
                </a:solidFill>
                <a:latin typeface="Times-Roman"/>
                <a:sym typeface="Symbol" panose="05050102010706020507" pitchFamily="18" charset="2"/>
              </a:rPr>
              <a:t>o</a:t>
            </a:r>
            <a:r>
              <a:rPr lang="en-US" sz="2000" dirty="0">
                <a:solidFill>
                  <a:srgbClr val="242021"/>
                </a:solidFill>
                <a:latin typeface="Times-Roman"/>
              </a:rPr>
              <a:t>; </a:t>
            </a:r>
            <a:r>
              <a:rPr lang="en-US" sz="2000" b="1" i="1" dirty="0">
                <a:solidFill>
                  <a:srgbClr val="242021"/>
                </a:solidFill>
                <a:latin typeface="Times-Roman"/>
              </a:rPr>
              <a:t>I</a:t>
            </a:r>
            <a:r>
              <a:rPr lang="en-US" sz="2000" dirty="0">
                <a:solidFill>
                  <a:srgbClr val="242021"/>
                </a:solidFill>
                <a:latin typeface="Times-Roman"/>
              </a:rPr>
              <a:t> = 0.5A</a:t>
            </a:r>
            <a:r>
              <a:rPr lang="en-US" sz="2000" dirty="0">
                <a:solidFill>
                  <a:srgbClr val="242021"/>
                </a:solidFill>
                <a:latin typeface="Times-Roman"/>
                <a:sym typeface="Symbol" panose="05050102010706020507" pitchFamily="18" charset="2"/>
              </a:rPr>
              <a:t>60</a:t>
            </a:r>
            <a:r>
              <a:rPr lang="en-US" sz="2000" baseline="30000" dirty="0">
                <a:solidFill>
                  <a:srgbClr val="242021"/>
                </a:solidFill>
                <a:latin typeface="Times-Roman"/>
                <a:sym typeface="Symbol" panose="05050102010706020507" pitchFamily="18" charset="2"/>
              </a:rPr>
              <a:t>o</a:t>
            </a:r>
            <a:r>
              <a:rPr lang="en-US" sz="2000" dirty="0">
                <a:solidFill>
                  <a:srgbClr val="242021"/>
                </a:solidFill>
                <a:latin typeface="Times-Roman"/>
              </a:rPr>
              <a:t>.</a:t>
            </a:r>
            <a:endParaRPr lang="en-US" sz="2000" b="0" i="0" dirty="0">
              <a:solidFill>
                <a:srgbClr val="242021"/>
              </a:solidFill>
              <a:effectLst/>
              <a:latin typeface="Times-Roman"/>
            </a:endParaRPr>
          </a:p>
        </p:txBody>
      </p:sp>
      <p:sp>
        <p:nvSpPr>
          <p:cNvPr id="32" name="TextBox 31">
            <a:extLst>
              <a:ext uri="{FF2B5EF4-FFF2-40B4-BE49-F238E27FC236}">
                <a16:creationId xmlns:a16="http://schemas.microsoft.com/office/drawing/2014/main" id="{0683E619-48E1-4060-924F-B39DE40C296A}"/>
              </a:ext>
            </a:extLst>
          </p:cNvPr>
          <p:cNvSpPr txBox="1"/>
          <p:nvPr/>
        </p:nvSpPr>
        <p:spPr>
          <a:xfrm>
            <a:off x="4867436" y="769428"/>
            <a:ext cx="2848089" cy="400110"/>
          </a:xfrm>
          <a:prstGeom prst="rect">
            <a:avLst/>
          </a:prstGeom>
          <a:solidFill>
            <a:schemeClr val="bg1"/>
          </a:solidFill>
        </p:spPr>
        <p:txBody>
          <a:bodyPr wrap="square" rtlCol="0">
            <a:spAutoFit/>
          </a:bodyPr>
          <a:lstStyle/>
          <a:p>
            <a:pPr algn="just"/>
            <a:r>
              <a:rPr lang="en-US" sz="2000" dirty="0">
                <a:solidFill>
                  <a:srgbClr val="242021"/>
                </a:solidFill>
                <a:latin typeface="Times-Roman"/>
              </a:rPr>
              <a:t>Consider </a:t>
            </a:r>
            <a:r>
              <a:rPr lang="en-US" sz="2000" b="1" i="1" dirty="0">
                <a:solidFill>
                  <a:srgbClr val="242021"/>
                </a:solidFill>
                <a:latin typeface="Times-Roman"/>
              </a:rPr>
              <a:t>E</a:t>
            </a:r>
            <a:r>
              <a:rPr lang="en-US" sz="2000" baseline="-25000" dirty="0">
                <a:solidFill>
                  <a:srgbClr val="242021"/>
                </a:solidFill>
                <a:latin typeface="Times-Roman"/>
              </a:rPr>
              <a:t>1</a:t>
            </a:r>
            <a:r>
              <a:rPr lang="en-US" sz="2000" dirty="0">
                <a:solidFill>
                  <a:srgbClr val="242021"/>
                </a:solidFill>
                <a:latin typeface="Times-Roman"/>
              </a:rPr>
              <a:t> = 20V</a:t>
            </a:r>
            <a:r>
              <a:rPr lang="en-US" sz="2000" dirty="0">
                <a:solidFill>
                  <a:srgbClr val="242021"/>
                </a:solidFill>
                <a:latin typeface="Times-Roman"/>
                <a:sym typeface="Symbol" panose="05050102010706020507" pitchFamily="18" charset="2"/>
              </a:rPr>
              <a:t>0</a:t>
            </a:r>
            <a:r>
              <a:rPr lang="en-US" sz="2000" baseline="30000" dirty="0">
                <a:solidFill>
                  <a:srgbClr val="242021"/>
                </a:solidFill>
                <a:latin typeface="Times-Roman"/>
                <a:sym typeface="Symbol" panose="05050102010706020507" pitchFamily="18" charset="2"/>
              </a:rPr>
              <a:t>o</a:t>
            </a:r>
            <a:r>
              <a:rPr lang="en-US" sz="2000" dirty="0">
                <a:solidFill>
                  <a:srgbClr val="242021"/>
                </a:solidFill>
                <a:latin typeface="Times-Roman"/>
              </a:rPr>
              <a:t>:</a:t>
            </a:r>
            <a:endParaRPr lang="en-US" sz="2000" b="0" i="0" dirty="0">
              <a:solidFill>
                <a:srgbClr val="242021"/>
              </a:solidFill>
              <a:effectLst/>
              <a:latin typeface="Times-Roman"/>
            </a:endParaRPr>
          </a:p>
        </p:txBody>
      </p:sp>
      <p:graphicFrame>
        <p:nvGraphicFramePr>
          <p:cNvPr id="4" name="Object 3">
            <a:extLst>
              <a:ext uri="{FF2B5EF4-FFF2-40B4-BE49-F238E27FC236}">
                <a16:creationId xmlns:a16="http://schemas.microsoft.com/office/drawing/2014/main" id="{6582EB52-B800-4881-876A-E47162F1E9B6}"/>
              </a:ext>
            </a:extLst>
          </p:cNvPr>
          <p:cNvGraphicFramePr>
            <a:graphicFrameLocks noChangeAspect="1"/>
          </p:cNvGraphicFramePr>
          <p:nvPr/>
        </p:nvGraphicFramePr>
        <p:xfrm>
          <a:off x="8240713" y="1368425"/>
          <a:ext cx="3136900" cy="1435100"/>
        </p:xfrm>
        <a:graphic>
          <a:graphicData uri="http://schemas.openxmlformats.org/presentationml/2006/ole">
            <mc:AlternateContent xmlns:mc="http://schemas.openxmlformats.org/markup-compatibility/2006">
              <mc:Choice xmlns:v="urn:schemas-microsoft-com:vml" Requires="v">
                <p:oleObj spid="_x0000_s45070" name="Equation" r:id="rId9" imgW="3136680" imgH="1434960" progId="Equation.3">
                  <p:embed/>
                </p:oleObj>
              </mc:Choice>
              <mc:Fallback>
                <p:oleObj name="Equation" r:id="rId9" imgW="3136680" imgH="1434960" progId="Equation.3">
                  <p:embed/>
                  <p:pic>
                    <p:nvPicPr>
                      <p:cNvPr id="4" name="Object 3">
                        <a:extLst>
                          <a:ext uri="{FF2B5EF4-FFF2-40B4-BE49-F238E27FC236}">
                            <a16:creationId xmlns:a16="http://schemas.microsoft.com/office/drawing/2014/main" id="{6582EB52-B800-4881-876A-E47162F1E9B6}"/>
                          </a:ext>
                        </a:extLst>
                      </p:cNvPr>
                      <p:cNvPicPr/>
                      <p:nvPr/>
                    </p:nvPicPr>
                    <p:blipFill>
                      <a:blip r:embed="rId10"/>
                      <a:stretch>
                        <a:fillRect/>
                      </a:stretch>
                    </p:blipFill>
                    <p:spPr>
                      <a:xfrm>
                        <a:off x="8240713" y="1368425"/>
                        <a:ext cx="3136900" cy="1435100"/>
                      </a:xfrm>
                      <a:prstGeom prst="rect">
                        <a:avLst/>
                      </a:prstGeom>
                    </p:spPr>
                  </p:pic>
                </p:oleObj>
              </mc:Fallback>
            </mc:AlternateContent>
          </a:graphicData>
        </a:graphic>
      </p:graphicFrame>
      <p:sp>
        <p:nvSpPr>
          <p:cNvPr id="34" name="TextBox 33">
            <a:extLst>
              <a:ext uri="{FF2B5EF4-FFF2-40B4-BE49-F238E27FC236}">
                <a16:creationId xmlns:a16="http://schemas.microsoft.com/office/drawing/2014/main" id="{C491ED00-0730-4420-B0C8-AD92836E37DF}"/>
              </a:ext>
            </a:extLst>
          </p:cNvPr>
          <p:cNvSpPr txBox="1"/>
          <p:nvPr/>
        </p:nvSpPr>
        <p:spPr>
          <a:xfrm>
            <a:off x="5012763" y="3505361"/>
            <a:ext cx="3311474" cy="400110"/>
          </a:xfrm>
          <a:prstGeom prst="rect">
            <a:avLst/>
          </a:prstGeom>
          <a:solidFill>
            <a:schemeClr val="bg1"/>
          </a:solidFill>
        </p:spPr>
        <p:txBody>
          <a:bodyPr wrap="square" rtlCol="0">
            <a:spAutoFit/>
          </a:bodyPr>
          <a:lstStyle/>
          <a:p>
            <a:pPr algn="just"/>
            <a:r>
              <a:rPr lang="en-US" sz="2000" dirty="0">
                <a:solidFill>
                  <a:srgbClr val="242021"/>
                </a:solidFill>
                <a:latin typeface="Times-Roman"/>
              </a:rPr>
              <a:t>Consider </a:t>
            </a:r>
            <a:r>
              <a:rPr lang="en-US" sz="2000" b="1" i="1" dirty="0">
                <a:solidFill>
                  <a:srgbClr val="242021"/>
                </a:solidFill>
                <a:latin typeface="Times-Roman"/>
              </a:rPr>
              <a:t>E</a:t>
            </a:r>
            <a:r>
              <a:rPr lang="en-US" sz="2000" baseline="-25000" dirty="0">
                <a:solidFill>
                  <a:srgbClr val="242021"/>
                </a:solidFill>
                <a:latin typeface="Times-Roman"/>
              </a:rPr>
              <a:t>2</a:t>
            </a:r>
            <a:r>
              <a:rPr lang="en-US" sz="2000" dirty="0">
                <a:solidFill>
                  <a:srgbClr val="242021"/>
                </a:solidFill>
                <a:latin typeface="Times-Roman"/>
              </a:rPr>
              <a:t> = 120V</a:t>
            </a:r>
            <a:r>
              <a:rPr lang="en-US" sz="2000" dirty="0">
                <a:solidFill>
                  <a:srgbClr val="242021"/>
                </a:solidFill>
                <a:latin typeface="Times-Roman"/>
                <a:sym typeface="Symbol" panose="05050102010706020507" pitchFamily="18" charset="2"/>
              </a:rPr>
              <a:t>90</a:t>
            </a:r>
            <a:r>
              <a:rPr lang="en-US" sz="2000" baseline="30000" dirty="0">
                <a:solidFill>
                  <a:srgbClr val="242021"/>
                </a:solidFill>
                <a:latin typeface="Times-Roman"/>
                <a:sym typeface="Symbol" panose="05050102010706020507" pitchFamily="18" charset="2"/>
              </a:rPr>
              <a:t>o</a:t>
            </a:r>
            <a:r>
              <a:rPr lang="en-US" sz="2000" dirty="0">
                <a:solidFill>
                  <a:srgbClr val="242021"/>
                </a:solidFill>
                <a:latin typeface="Times-Roman"/>
              </a:rPr>
              <a:t>:</a:t>
            </a:r>
            <a:endParaRPr lang="en-US" sz="2000" b="0" i="0" dirty="0">
              <a:solidFill>
                <a:srgbClr val="242021"/>
              </a:solidFill>
              <a:effectLst/>
              <a:latin typeface="Times-Roman"/>
            </a:endParaRPr>
          </a:p>
        </p:txBody>
      </p:sp>
      <p:graphicFrame>
        <p:nvGraphicFramePr>
          <p:cNvPr id="35" name="Object 34">
            <a:extLst>
              <a:ext uri="{FF2B5EF4-FFF2-40B4-BE49-F238E27FC236}">
                <a16:creationId xmlns:a16="http://schemas.microsoft.com/office/drawing/2014/main" id="{70DCD7EE-C36C-40A1-A02A-54A086B917F7}"/>
              </a:ext>
            </a:extLst>
          </p:cNvPr>
          <p:cNvGraphicFramePr>
            <a:graphicFrameLocks noChangeAspect="1"/>
          </p:cNvGraphicFramePr>
          <p:nvPr/>
        </p:nvGraphicFramePr>
        <p:xfrm>
          <a:off x="8175230" y="4371127"/>
          <a:ext cx="3136900" cy="1435100"/>
        </p:xfrm>
        <a:graphic>
          <a:graphicData uri="http://schemas.openxmlformats.org/presentationml/2006/ole">
            <mc:AlternateContent xmlns:mc="http://schemas.openxmlformats.org/markup-compatibility/2006">
              <mc:Choice xmlns:v="urn:schemas-microsoft-com:vml" Requires="v">
                <p:oleObj spid="_x0000_s45071" name="Equation" r:id="rId11" imgW="3136680" imgH="1434960" progId="Equation.3">
                  <p:embed/>
                </p:oleObj>
              </mc:Choice>
              <mc:Fallback>
                <p:oleObj name="Equation" r:id="rId11" imgW="3136680" imgH="1434960" progId="Equation.3">
                  <p:embed/>
                  <p:pic>
                    <p:nvPicPr>
                      <p:cNvPr id="35" name="Object 34">
                        <a:extLst>
                          <a:ext uri="{FF2B5EF4-FFF2-40B4-BE49-F238E27FC236}">
                            <a16:creationId xmlns:a16="http://schemas.microsoft.com/office/drawing/2014/main" id="{70DCD7EE-C36C-40A1-A02A-54A086B917F7}"/>
                          </a:ext>
                        </a:extLst>
                      </p:cNvPr>
                      <p:cNvPicPr/>
                      <p:nvPr/>
                    </p:nvPicPr>
                    <p:blipFill>
                      <a:blip r:embed="rId12"/>
                      <a:stretch>
                        <a:fillRect/>
                      </a:stretch>
                    </p:blipFill>
                    <p:spPr>
                      <a:xfrm>
                        <a:off x="8175230" y="4371127"/>
                        <a:ext cx="3136900" cy="1435100"/>
                      </a:xfrm>
                      <a:prstGeom prst="rect">
                        <a:avLst/>
                      </a:prstGeom>
                    </p:spPr>
                  </p:pic>
                </p:oleObj>
              </mc:Fallback>
            </mc:AlternateContent>
          </a:graphicData>
        </a:graphic>
      </p:graphicFrame>
      <p:grpSp>
        <p:nvGrpSpPr>
          <p:cNvPr id="27" name="Group 26">
            <a:extLst>
              <a:ext uri="{FF2B5EF4-FFF2-40B4-BE49-F238E27FC236}">
                <a16:creationId xmlns:a16="http://schemas.microsoft.com/office/drawing/2014/main" id="{882311BF-4CE2-4B5D-96DA-17F7746DDA08}"/>
              </a:ext>
            </a:extLst>
          </p:cNvPr>
          <p:cNvGrpSpPr/>
          <p:nvPr/>
        </p:nvGrpSpPr>
        <p:grpSpPr>
          <a:xfrm>
            <a:off x="5013758" y="3897158"/>
            <a:ext cx="2701419" cy="2228697"/>
            <a:chOff x="4971554" y="3784616"/>
            <a:chExt cx="2701419" cy="2228697"/>
          </a:xfrm>
        </p:grpSpPr>
        <p:sp>
          <p:nvSpPr>
            <p:cNvPr id="37" name="Rectangle 36">
              <a:extLst>
                <a:ext uri="{FF2B5EF4-FFF2-40B4-BE49-F238E27FC236}">
                  <a16:creationId xmlns:a16="http://schemas.microsoft.com/office/drawing/2014/main" id="{90C9B8A6-0ECE-46D6-A678-C98DBF7E26F0}"/>
                </a:ext>
              </a:extLst>
            </p:cNvPr>
            <p:cNvSpPr/>
            <p:nvPr/>
          </p:nvSpPr>
          <p:spPr>
            <a:xfrm>
              <a:off x="5269107" y="3906756"/>
              <a:ext cx="2356076" cy="210312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38" name="Straight Arrow Connector 37">
              <a:extLst>
                <a:ext uri="{FF2B5EF4-FFF2-40B4-BE49-F238E27FC236}">
                  <a16:creationId xmlns:a16="http://schemas.microsoft.com/office/drawing/2014/main" id="{629908B1-0E8B-423C-B657-E725B55C0BF1}"/>
                </a:ext>
              </a:extLst>
            </p:cNvPr>
            <p:cNvCxnSpPr>
              <a:cxnSpLocks/>
            </p:cNvCxnSpPr>
            <p:nvPr/>
          </p:nvCxnSpPr>
          <p:spPr>
            <a:xfrm rot="16200000">
              <a:off x="5531012" y="3826360"/>
              <a:ext cx="0" cy="365760"/>
            </a:xfrm>
            <a:prstGeom prst="straightConnector1">
              <a:avLst/>
            </a:prstGeom>
            <a:ln w="19050">
              <a:solidFill>
                <a:srgbClr val="0000CC"/>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51C8BBD-3CC6-4920-A39D-A38357EEE831}"/>
                </a:ext>
              </a:extLst>
            </p:cNvPr>
            <p:cNvSpPr/>
            <p:nvPr/>
          </p:nvSpPr>
          <p:spPr>
            <a:xfrm>
              <a:off x="5608351" y="3784616"/>
              <a:ext cx="601156" cy="54864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0000CC"/>
                  </a:solidFill>
                </a:rPr>
                <a:t>I</a:t>
              </a:r>
              <a:r>
                <a:rPr lang="en-US" sz="2400" i="1" baseline="-25000" dirty="0">
                  <a:solidFill>
                    <a:srgbClr val="0000CC"/>
                  </a:solidFill>
                </a:rPr>
                <a:t>L</a:t>
              </a:r>
              <a:r>
                <a:rPr lang="en-US" sz="2400" baseline="-25000" dirty="0">
                  <a:solidFill>
                    <a:srgbClr val="0000CC"/>
                  </a:solidFill>
                </a:rPr>
                <a:t>2</a:t>
              </a:r>
            </a:p>
          </p:txBody>
        </p:sp>
        <p:sp>
          <p:nvSpPr>
            <p:cNvPr id="40" name="TextBox 39">
              <a:extLst>
                <a:ext uri="{FF2B5EF4-FFF2-40B4-BE49-F238E27FC236}">
                  <a16:creationId xmlns:a16="http://schemas.microsoft.com/office/drawing/2014/main" id="{6927473E-22CF-4049-ABF2-931A77D4930E}"/>
                </a:ext>
              </a:extLst>
            </p:cNvPr>
            <p:cNvSpPr txBox="1"/>
            <p:nvPr/>
          </p:nvSpPr>
          <p:spPr>
            <a:xfrm>
              <a:off x="6410919" y="4734424"/>
              <a:ext cx="386644" cy="523220"/>
            </a:xfrm>
            <a:prstGeom prst="rect">
              <a:avLst/>
            </a:prstGeom>
            <a:noFill/>
          </p:spPr>
          <p:txBody>
            <a:bodyPr wrap="none" rtlCol="0">
              <a:spAutoFit/>
            </a:bodyPr>
            <a:lstStyle/>
            <a:p>
              <a:r>
                <a:rPr lang="en-US" sz="2800" dirty="0"/>
                <a:t>+</a:t>
              </a:r>
            </a:p>
          </p:txBody>
        </p:sp>
        <p:sp>
          <p:nvSpPr>
            <p:cNvPr id="41" name="TextBox 40">
              <a:extLst>
                <a:ext uri="{FF2B5EF4-FFF2-40B4-BE49-F238E27FC236}">
                  <a16:creationId xmlns:a16="http://schemas.microsoft.com/office/drawing/2014/main" id="{5CEB80AB-0240-4524-BBD7-0590727EA824}"/>
                </a:ext>
              </a:extLst>
            </p:cNvPr>
            <p:cNvSpPr txBox="1"/>
            <p:nvPr/>
          </p:nvSpPr>
          <p:spPr>
            <a:xfrm>
              <a:off x="6477582" y="5490093"/>
              <a:ext cx="381836" cy="523220"/>
            </a:xfrm>
            <a:prstGeom prst="rect">
              <a:avLst/>
            </a:prstGeom>
            <a:noFill/>
          </p:spPr>
          <p:txBody>
            <a:bodyPr wrap="none" rtlCol="0">
              <a:spAutoFit/>
            </a:bodyPr>
            <a:lstStyle/>
            <a:p>
              <a:r>
                <a:rPr lang="en-US" sz="2800" dirty="0">
                  <a:sym typeface="Symbol" panose="05050102010706020507" pitchFamily="18" charset="2"/>
                </a:rPr>
                <a:t></a:t>
              </a:r>
              <a:endParaRPr lang="en-US" sz="2800" dirty="0"/>
            </a:p>
          </p:txBody>
        </p:sp>
        <p:sp>
          <p:nvSpPr>
            <p:cNvPr id="43" name="TextBox 42">
              <a:extLst>
                <a:ext uri="{FF2B5EF4-FFF2-40B4-BE49-F238E27FC236}">
                  <a16:creationId xmlns:a16="http://schemas.microsoft.com/office/drawing/2014/main" id="{2A52EA6D-326D-4B72-84F7-41A048F5E9F9}"/>
                </a:ext>
              </a:extLst>
            </p:cNvPr>
            <p:cNvSpPr txBox="1"/>
            <p:nvPr/>
          </p:nvSpPr>
          <p:spPr>
            <a:xfrm>
              <a:off x="6724988" y="5187781"/>
              <a:ext cx="492443" cy="461665"/>
            </a:xfrm>
            <a:prstGeom prst="rect">
              <a:avLst/>
            </a:prstGeom>
            <a:noFill/>
          </p:spPr>
          <p:txBody>
            <a:bodyPr wrap="none" rtlCol="0">
              <a:spAutoFit/>
            </a:bodyPr>
            <a:lstStyle/>
            <a:p>
              <a:r>
                <a:rPr lang="en-US" sz="2400" b="1" i="1" dirty="0">
                  <a:latin typeface="Times New Roman" pitchFamily="18" charset="0"/>
                  <a:cs typeface="Times New Roman" pitchFamily="18" charset="0"/>
                </a:rPr>
                <a:t>E</a:t>
              </a:r>
              <a:r>
                <a:rPr lang="en-US" sz="2400" baseline="-25000" dirty="0">
                  <a:latin typeface="Times New Roman" pitchFamily="18" charset="0"/>
                  <a:cs typeface="Times New Roman" pitchFamily="18" charset="0"/>
                </a:rPr>
                <a:t>2</a:t>
              </a:r>
            </a:p>
          </p:txBody>
        </p:sp>
        <p:cxnSp>
          <p:nvCxnSpPr>
            <p:cNvPr id="44" name="Straight Connector 43">
              <a:extLst>
                <a:ext uri="{FF2B5EF4-FFF2-40B4-BE49-F238E27FC236}">
                  <a16:creationId xmlns:a16="http://schemas.microsoft.com/office/drawing/2014/main" id="{93F9068D-BB3A-40B5-999E-14A9FD407DDA}"/>
                </a:ext>
              </a:extLst>
            </p:cNvPr>
            <p:cNvCxnSpPr/>
            <p:nvPr/>
          </p:nvCxnSpPr>
          <p:spPr>
            <a:xfrm>
              <a:off x="6427783" y="3903319"/>
              <a:ext cx="0" cy="2103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CD9CFFF-C25B-4DBC-9DDC-AA4126BAC945}"/>
                </a:ext>
              </a:extLst>
            </p:cNvPr>
            <p:cNvSpPr/>
            <p:nvPr/>
          </p:nvSpPr>
          <p:spPr>
            <a:xfrm>
              <a:off x="4971554" y="4225552"/>
              <a:ext cx="601156" cy="400110"/>
            </a:xfrm>
            <a:prstGeom prst="rect">
              <a:avLst/>
            </a:prstGeom>
            <a:solidFill>
              <a:srgbClr val="99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Z</a:t>
              </a:r>
              <a:r>
                <a:rPr lang="en-US" sz="2000" baseline="-25000" dirty="0">
                  <a:solidFill>
                    <a:schemeClr val="tx1"/>
                  </a:solidFill>
                </a:rPr>
                <a:t>1</a:t>
              </a:r>
            </a:p>
          </p:txBody>
        </p:sp>
        <p:sp>
          <p:nvSpPr>
            <p:cNvPr id="46" name="Rectangle 45">
              <a:extLst>
                <a:ext uri="{FF2B5EF4-FFF2-40B4-BE49-F238E27FC236}">
                  <a16:creationId xmlns:a16="http://schemas.microsoft.com/office/drawing/2014/main" id="{63BFB0BC-C39D-4F60-89E6-DDF9CEC019A8}"/>
                </a:ext>
              </a:extLst>
            </p:cNvPr>
            <p:cNvSpPr/>
            <p:nvPr/>
          </p:nvSpPr>
          <p:spPr>
            <a:xfrm>
              <a:off x="6122757" y="4279476"/>
              <a:ext cx="601156" cy="400110"/>
            </a:xfrm>
            <a:prstGeom prst="rect">
              <a:avLst/>
            </a:prstGeom>
            <a:solidFill>
              <a:srgbClr val="99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Z</a:t>
              </a:r>
              <a:r>
                <a:rPr lang="en-US" sz="2000" baseline="-25000" dirty="0">
                  <a:solidFill>
                    <a:schemeClr val="tx1"/>
                  </a:solidFill>
                </a:rPr>
                <a:t>2</a:t>
              </a:r>
            </a:p>
          </p:txBody>
        </p:sp>
        <p:cxnSp>
          <p:nvCxnSpPr>
            <p:cNvPr id="47" name="Straight Connector 46">
              <a:extLst>
                <a:ext uri="{FF2B5EF4-FFF2-40B4-BE49-F238E27FC236}">
                  <a16:creationId xmlns:a16="http://schemas.microsoft.com/office/drawing/2014/main" id="{ABCEE89F-A1CC-4D90-B253-AF2D4F2C12B1}"/>
                </a:ext>
              </a:extLst>
            </p:cNvPr>
            <p:cNvCxnSpPr/>
            <p:nvPr/>
          </p:nvCxnSpPr>
          <p:spPr>
            <a:xfrm>
              <a:off x="5269107" y="5031910"/>
              <a:ext cx="0" cy="6400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59B3624-D546-4A4E-9C55-02A9895BE975}"/>
                </a:ext>
              </a:extLst>
            </p:cNvPr>
            <p:cNvSpPr/>
            <p:nvPr/>
          </p:nvSpPr>
          <p:spPr>
            <a:xfrm>
              <a:off x="7548867" y="4735858"/>
              <a:ext cx="91440" cy="64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26BC1958-8A79-46D5-B802-E5A7A0561D04}"/>
                </a:ext>
              </a:extLst>
            </p:cNvPr>
            <p:cNvSpPr/>
            <p:nvPr/>
          </p:nvSpPr>
          <p:spPr>
            <a:xfrm>
              <a:off x="5220549" y="4976547"/>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78240A8-B19D-4FD6-8470-71FEA735EF2D}"/>
                </a:ext>
              </a:extLst>
            </p:cNvPr>
            <p:cNvSpPr/>
            <p:nvPr/>
          </p:nvSpPr>
          <p:spPr>
            <a:xfrm>
              <a:off x="7525995" y="5377032"/>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A576E92-E665-41F1-99B3-0C99C4C22629}"/>
                </a:ext>
              </a:extLst>
            </p:cNvPr>
            <p:cNvSpPr/>
            <p:nvPr/>
          </p:nvSpPr>
          <p:spPr>
            <a:xfrm>
              <a:off x="7535813" y="4693654"/>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B515B36-57BD-4E36-953D-E3632EB46138}"/>
                </a:ext>
              </a:extLst>
            </p:cNvPr>
            <p:cNvSpPr/>
            <p:nvPr/>
          </p:nvSpPr>
          <p:spPr>
            <a:xfrm>
              <a:off x="5212370" y="5670167"/>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03A0E00C-113F-4152-981A-55CE979C6ED8}"/>
                </a:ext>
              </a:extLst>
            </p:cNvPr>
            <p:cNvPicPr>
              <a:picLocks noChangeAspect="1"/>
            </p:cNvPicPr>
            <p:nvPr/>
          </p:nvPicPr>
          <p:blipFill>
            <a:blip r:embed="rId3"/>
            <a:stretch>
              <a:fillRect/>
            </a:stretch>
          </p:blipFill>
          <p:spPr>
            <a:xfrm>
              <a:off x="6094713" y="5087866"/>
              <a:ext cx="640080" cy="640080"/>
            </a:xfrm>
            <a:prstGeom prst="rect">
              <a:avLst/>
            </a:prstGeom>
          </p:spPr>
        </p:pic>
      </p:grpSp>
      <p:grpSp>
        <p:nvGrpSpPr>
          <p:cNvPr id="71" name="Group 70">
            <a:extLst>
              <a:ext uri="{FF2B5EF4-FFF2-40B4-BE49-F238E27FC236}">
                <a16:creationId xmlns:a16="http://schemas.microsoft.com/office/drawing/2014/main" id="{33FC4BC5-80FB-4867-B55C-DAD82B0992F3}"/>
              </a:ext>
            </a:extLst>
          </p:cNvPr>
          <p:cNvGrpSpPr/>
          <p:nvPr/>
        </p:nvGrpSpPr>
        <p:grpSpPr>
          <a:xfrm>
            <a:off x="4990329" y="1113218"/>
            <a:ext cx="2833423" cy="2225260"/>
            <a:chOff x="4990329" y="1113218"/>
            <a:chExt cx="2833423" cy="2225260"/>
          </a:xfrm>
        </p:grpSpPr>
        <p:sp>
          <p:nvSpPr>
            <p:cNvPr id="54" name="Rectangle 53">
              <a:extLst>
                <a:ext uri="{FF2B5EF4-FFF2-40B4-BE49-F238E27FC236}">
                  <a16:creationId xmlns:a16="http://schemas.microsoft.com/office/drawing/2014/main" id="{05F883FB-B108-473C-9D4E-64F57CBD5F36}"/>
                </a:ext>
              </a:extLst>
            </p:cNvPr>
            <p:cNvSpPr/>
            <p:nvPr/>
          </p:nvSpPr>
          <p:spPr>
            <a:xfrm>
              <a:off x="5321412" y="1235358"/>
              <a:ext cx="2426293" cy="210312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5" name="Picture 54">
              <a:extLst>
                <a:ext uri="{FF2B5EF4-FFF2-40B4-BE49-F238E27FC236}">
                  <a16:creationId xmlns:a16="http://schemas.microsoft.com/office/drawing/2014/main" id="{5169A82E-3162-4F93-B20F-A954D63D209E}"/>
                </a:ext>
              </a:extLst>
            </p:cNvPr>
            <p:cNvPicPr>
              <a:picLocks noChangeAspect="1"/>
            </p:cNvPicPr>
            <p:nvPr/>
          </p:nvPicPr>
          <p:blipFill>
            <a:blip r:embed="rId3"/>
            <a:stretch>
              <a:fillRect/>
            </a:stretch>
          </p:blipFill>
          <p:spPr>
            <a:xfrm>
              <a:off x="4990329" y="2342341"/>
              <a:ext cx="640080" cy="640080"/>
            </a:xfrm>
            <a:prstGeom prst="rect">
              <a:avLst/>
            </a:prstGeom>
          </p:spPr>
        </p:pic>
        <p:cxnSp>
          <p:nvCxnSpPr>
            <p:cNvPr id="56" name="Straight Arrow Connector 55">
              <a:extLst>
                <a:ext uri="{FF2B5EF4-FFF2-40B4-BE49-F238E27FC236}">
                  <a16:creationId xmlns:a16="http://schemas.microsoft.com/office/drawing/2014/main" id="{2490F4CF-E779-423E-9A48-DAB755C3104E}"/>
                </a:ext>
              </a:extLst>
            </p:cNvPr>
            <p:cNvCxnSpPr>
              <a:cxnSpLocks/>
            </p:cNvCxnSpPr>
            <p:nvPr/>
          </p:nvCxnSpPr>
          <p:spPr>
            <a:xfrm rot="16200000">
              <a:off x="5674757" y="1077590"/>
              <a:ext cx="0" cy="548640"/>
            </a:xfrm>
            <a:prstGeom prst="straightConnector1">
              <a:avLst/>
            </a:prstGeom>
            <a:ln w="19050">
              <a:solidFill>
                <a:srgbClr val="0000CC"/>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628F7E56-78D3-4F3F-A405-217D1863420E}"/>
                </a:ext>
              </a:extLst>
            </p:cNvPr>
            <p:cNvSpPr/>
            <p:nvPr/>
          </p:nvSpPr>
          <p:spPr>
            <a:xfrm>
              <a:off x="5843540" y="1113218"/>
              <a:ext cx="601156" cy="54864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0000CC"/>
                  </a:solidFill>
                </a:rPr>
                <a:t>I</a:t>
              </a:r>
              <a:r>
                <a:rPr lang="en-US" sz="2400" i="1" baseline="-25000" dirty="0">
                  <a:solidFill>
                    <a:srgbClr val="0000CC"/>
                  </a:solidFill>
                </a:rPr>
                <a:t>L</a:t>
              </a:r>
              <a:r>
                <a:rPr lang="en-US" sz="2400" baseline="-25000" dirty="0">
                  <a:solidFill>
                    <a:srgbClr val="0000CC"/>
                  </a:solidFill>
                </a:rPr>
                <a:t>1</a:t>
              </a:r>
            </a:p>
          </p:txBody>
        </p:sp>
        <p:sp>
          <p:nvSpPr>
            <p:cNvPr id="58" name="TextBox 57">
              <a:extLst>
                <a:ext uri="{FF2B5EF4-FFF2-40B4-BE49-F238E27FC236}">
                  <a16:creationId xmlns:a16="http://schemas.microsoft.com/office/drawing/2014/main" id="{08CC1303-57F2-4FF8-9CFA-AA994A544C13}"/>
                </a:ext>
              </a:extLst>
            </p:cNvPr>
            <p:cNvSpPr txBox="1"/>
            <p:nvPr/>
          </p:nvSpPr>
          <p:spPr>
            <a:xfrm>
              <a:off x="5310447" y="1942105"/>
              <a:ext cx="386644" cy="523220"/>
            </a:xfrm>
            <a:prstGeom prst="rect">
              <a:avLst/>
            </a:prstGeom>
            <a:noFill/>
          </p:spPr>
          <p:txBody>
            <a:bodyPr wrap="none" rtlCol="0">
              <a:spAutoFit/>
            </a:bodyPr>
            <a:lstStyle/>
            <a:p>
              <a:r>
                <a:rPr lang="en-US" sz="2800" dirty="0"/>
                <a:t>+</a:t>
              </a:r>
            </a:p>
          </p:txBody>
        </p:sp>
        <p:sp>
          <p:nvSpPr>
            <p:cNvPr id="59" name="TextBox 58">
              <a:extLst>
                <a:ext uri="{FF2B5EF4-FFF2-40B4-BE49-F238E27FC236}">
                  <a16:creationId xmlns:a16="http://schemas.microsoft.com/office/drawing/2014/main" id="{18957071-3584-4A65-896C-708E0D243167}"/>
                </a:ext>
              </a:extLst>
            </p:cNvPr>
            <p:cNvSpPr txBox="1"/>
            <p:nvPr/>
          </p:nvSpPr>
          <p:spPr>
            <a:xfrm>
              <a:off x="5308248" y="2790092"/>
              <a:ext cx="381836" cy="523220"/>
            </a:xfrm>
            <a:prstGeom prst="rect">
              <a:avLst/>
            </a:prstGeom>
            <a:noFill/>
          </p:spPr>
          <p:txBody>
            <a:bodyPr wrap="none" rtlCol="0">
              <a:spAutoFit/>
            </a:bodyPr>
            <a:lstStyle/>
            <a:p>
              <a:r>
                <a:rPr lang="en-US" sz="2800" dirty="0">
                  <a:sym typeface="Symbol" panose="05050102010706020507" pitchFamily="18" charset="2"/>
                </a:rPr>
                <a:t></a:t>
              </a:r>
              <a:endParaRPr lang="en-US" sz="2800" dirty="0"/>
            </a:p>
          </p:txBody>
        </p:sp>
        <p:sp>
          <p:nvSpPr>
            <p:cNvPr id="61" name="TextBox 60">
              <a:extLst>
                <a:ext uri="{FF2B5EF4-FFF2-40B4-BE49-F238E27FC236}">
                  <a16:creationId xmlns:a16="http://schemas.microsoft.com/office/drawing/2014/main" id="{6707D0EF-86A3-42A7-B8F7-573B2873BFD2}"/>
                </a:ext>
              </a:extLst>
            </p:cNvPr>
            <p:cNvSpPr txBox="1"/>
            <p:nvPr/>
          </p:nvSpPr>
          <p:spPr>
            <a:xfrm>
              <a:off x="5591926" y="2398174"/>
              <a:ext cx="492443" cy="461665"/>
            </a:xfrm>
            <a:prstGeom prst="rect">
              <a:avLst/>
            </a:prstGeom>
            <a:noFill/>
          </p:spPr>
          <p:txBody>
            <a:bodyPr wrap="none" rtlCol="0">
              <a:spAutoFit/>
            </a:bodyPr>
            <a:lstStyle/>
            <a:p>
              <a:r>
                <a:rPr lang="en-US" sz="2400" b="1" i="1" dirty="0">
                  <a:latin typeface="Times New Roman" pitchFamily="18" charset="0"/>
                  <a:cs typeface="Times New Roman" pitchFamily="18" charset="0"/>
                </a:rPr>
                <a:t>E</a:t>
              </a:r>
              <a:r>
                <a:rPr lang="en-US" sz="2400" baseline="-25000" dirty="0">
                  <a:latin typeface="Times New Roman" pitchFamily="18" charset="0"/>
                  <a:cs typeface="Times New Roman" pitchFamily="18" charset="0"/>
                </a:rPr>
                <a:t>1</a:t>
              </a:r>
            </a:p>
          </p:txBody>
        </p:sp>
        <p:cxnSp>
          <p:nvCxnSpPr>
            <p:cNvPr id="62" name="Straight Connector 61">
              <a:extLst>
                <a:ext uri="{FF2B5EF4-FFF2-40B4-BE49-F238E27FC236}">
                  <a16:creationId xmlns:a16="http://schemas.microsoft.com/office/drawing/2014/main" id="{E066EB3E-3874-4B7E-8F48-B6DD90BC2783}"/>
                </a:ext>
              </a:extLst>
            </p:cNvPr>
            <p:cNvCxnSpPr/>
            <p:nvPr/>
          </p:nvCxnSpPr>
          <p:spPr>
            <a:xfrm>
              <a:off x="6719240" y="1231921"/>
              <a:ext cx="0" cy="2103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6074AA5-0533-4861-9B8F-0E53DD8477D1}"/>
                </a:ext>
              </a:extLst>
            </p:cNvPr>
            <p:cNvSpPr/>
            <p:nvPr/>
          </p:nvSpPr>
          <p:spPr>
            <a:xfrm>
              <a:off x="5023859" y="1554154"/>
              <a:ext cx="601156" cy="400110"/>
            </a:xfrm>
            <a:prstGeom prst="rect">
              <a:avLst/>
            </a:prstGeom>
            <a:solidFill>
              <a:srgbClr val="99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Z</a:t>
              </a:r>
              <a:r>
                <a:rPr lang="en-US" sz="2000" baseline="-25000" dirty="0">
                  <a:solidFill>
                    <a:schemeClr val="tx1"/>
                  </a:solidFill>
                </a:rPr>
                <a:t>1</a:t>
              </a:r>
            </a:p>
          </p:txBody>
        </p:sp>
        <p:sp>
          <p:nvSpPr>
            <p:cNvPr id="64" name="Rectangle 63">
              <a:extLst>
                <a:ext uri="{FF2B5EF4-FFF2-40B4-BE49-F238E27FC236}">
                  <a16:creationId xmlns:a16="http://schemas.microsoft.com/office/drawing/2014/main" id="{CE16B039-172B-4EA2-AAE5-C12CE3B2FA2F}"/>
                </a:ext>
              </a:extLst>
            </p:cNvPr>
            <p:cNvSpPr/>
            <p:nvPr/>
          </p:nvSpPr>
          <p:spPr>
            <a:xfrm>
              <a:off x="6414214" y="1608078"/>
              <a:ext cx="601156" cy="400110"/>
            </a:xfrm>
            <a:prstGeom prst="rect">
              <a:avLst/>
            </a:prstGeom>
            <a:solidFill>
              <a:srgbClr val="99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Z</a:t>
              </a:r>
              <a:r>
                <a:rPr lang="en-US" sz="2000" baseline="-25000" dirty="0">
                  <a:solidFill>
                    <a:schemeClr val="tx1"/>
                  </a:solidFill>
                </a:rPr>
                <a:t>2</a:t>
              </a:r>
            </a:p>
          </p:txBody>
        </p:sp>
        <p:cxnSp>
          <p:nvCxnSpPr>
            <p:cNvPr id="65" name="Straight Connector 64">
              <a:extLst>
                <a:ext uri="{FF2B5EF4-FFF2-40B4-BE49-F238E27FC236}">
                  <a16:creationId xmlns:a16="http://schemas.microsoft.com/office/drawing/2014/main" id="{470D2273-3E9F-499D-A31D-DA23F1820444}"/>
                </a:ext>
              </a:extLst>
            </p:cNvPr>
            <p:cNvCxnSpPr/>
            <p:nvPr/>
          </p:nvCxnSpPr>
          <p:spPr>
            <a:xfrm>
              <a:off x="6704573" y="2371504"/>
              <a:ext cx="0" cy="6400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491C1BF-390E-44B7-A188-5DF434FE0389}"/>
                </a:ext>
              </a:extLst>
            </p:cNvPr>
            <p:cNvSpPr/>
            <p:nvPr/>
          </p:nvSpPr>
          <p:spPr>
            <a:xfrm>
              <a:off x="7699646" y="2064460"/>
              <a:ext cx="91440" cy="64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AD1FDF8C-4539-4B30-BFBA-2183AAEE3334}"/>
                </a:ext>
              </a:extLst>
            </p:cNvPr>
            <p:cNvSpPr/>
            <p:nvPr/>
          </p:nvSpPr>
          <p:spPr>
            <a:xfrm>
              <a:off x="6649597" y="2289380"/>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0086BF9-F1AF-4999-BF54-0EA6E7FAD269}"/>
                </a:ext>
              </a:extLst>
            </p:cNvPr>
            <p:cNvSpPr/>
            <p:nvPr/>
          </p:nvSpPr>
          <p:spPr>
            <a:xfrm>
              <a:off x="7676774" y="2705634"/>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39D6A5F-2915-45BE-9693-5541E4FAF8E5}"/>
                </a:ext>
              </a:extLst>
            </p:cNvPr>
            <p:cNvSpPr/>
            <p:nvPr/>
          </p:nvSpPr>
          <p:spPr>
            <a:xfrm>
              <a:off x="7686592" y="2022256"/>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F2DDDC5-8418-4C55-8E66-515465142F4C}"/>
                </a:ext>
              </a:extLst>
            </p:cNvPr>
            <p:cNvSpPr/>
            <p:nvPr/>
          </p:nvSpPr>
          <p:spPr>
            <a:xfrm>
              <a:off x="6657376" y="3026905"/>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252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left)">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16</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B2085B06-D634-44B3-AF0A-87CF1089B196}"/>
              </a:ext>
            </a:extLst>
          </p:cNvPr>
          <p:cNvSpPr txBox="1"/>
          <p:nvPr/>
        </p:nvSpPr>
        <p:spPr>
          <a:xfrm>
            <a:off x="224786" y="164969"/>
            <a:ext cx="2744685" cy="400110"/>
          </a:xfrm>
          <a:prstGeom prst="rect">
            <a:avLst/>
          </a:prstGeom>
          <a:solidFill>
            <a:schemeClr val="bg1"/>
          </a:solidFill>
        </p:spPr>
        <p:txBody>
          <a:bodyPr wrap="square" rtlCol="0">
            <a:spAutoFit/>
          </a:bodyPr>
          <a:lstStyle/>
          <a:p>
            <a:pPr algn="just"/>
            <a:r>
              <a:rPr lang="en-US" sz="2000" dirty="0">
                <a:solidFill>
                  <a:srgbClr val="242021"/>
                </a:solidFill>
                <a:latin typeface="Times-Roman"/>
              </a:rPr>
              <a:t>Consider </a:t>
            </a:r>
            <a:r>
              <a:rPr lang="en-US" sz="2000" b="1" i="1" dirty="0">
                <a:solidFill>
                  <a:srgbClr val="242021"/>
                </a:solidFill>
                <a:latin typeface="Times-Roman"/>
              </a:rPr>
              <a:t>I</a:t>
            </a:r>
            <a:r>
              <a:rPr lang="en-US" sz="2000" dirty="0">
                <a:solidFill>
                  <a:srgbClr val="242021"/>
                </a:solidFill>
                <a:latin typeface="Times-Roman"/>
              </a:rPr>
              <a:t> = 0.5A</a:t>
            </a:r>
            <a:r>
              <a:rPr lang="en-US" sz="2000" dirty="0">
                <a:solidFill>
                  <a:srgbClr val="242021"/>
                </a:solidFill>
                <a:latin typeface="Times-Roman"/>
                <a:sym typeface="Symbol" panose="05050102010706020507" pitchFamily="18" charset="2"/>
              </a:rPr>
              <a:t>60</a:t>
            </a:r>
            <a:r>
              <a:rPr lang="en-US" sz="2000" baseline="30000" dirty="0">
                <a:solidFill>
                  <a:srgbClr val="242021"/>
                </a:solidFill>
                <a:latin typeface="Times-Roman"/>
                <a:sym typeface="Symbol" panose="05050102010706020507" pitchFamily="18" charset="2"/>
              </a:rPr>
              <a:t>o</a:t>
            </a:r>
            <a:r>
              <a:rPr lang="en-US" sz="2000" dirty="0">
                <a:solidFill>
                  <a:srgbClr val="242021"/>
                </a:solidFill>
                <a:latin typeface="Times-Roman"/>
              </a:rPr>
              <a:t>:</a:t>
            </a:r>
            <a:endParaRPr lang="en-US" sz="2000" b="0" i="0" dirty="0">
              <a:solidFill>
                <a:srgbClr val="242021"/>
              </a:solidFill>
              <a:effectLst/>
              <a:latin typeface="Times-Roman"/>
            </a:endParaRPr>
          </a:p>
        </p:txBody>
      </p:sp>
      <p:grpSp>
        <p:nvGrpSpPr>
          <p:cNvPr id="4" name="Group 3">
            <a:extLst>
              <a:ext uri="{FF2B5EF4-FFF2-40B4-BE49-F238E27FC236}">
                <a16:creationId xmlns:a16="http://schemas.microsoft.com/office/drawing/2014/main" id="{C92BE4D6-114C-4E21-8528-B2476FF5B3A3}"/>
              </a:ext>
            </a:extLst>
          </p:cNvPr>
          <p:cNvGrpSpPr/>
          <p:nvPr/>
        </p:nvGrpSpPr>
        <p:grpSpPr>
          <a:xfrm>
            <a:off x="224786" y="743953"/>
            <a:ext cx="3658840" cy="2563176"/>
            <a:chOff x="8256070" y="3129344"/>
            <a:chExt cx="3658840" cy="2563176"/>
          </a:xfrm>
        </p:grpSpPr>
        <p:sp>
          <p:nvSpPr>
            <p:cNvPr id="6" name="Rectangle 5">
              <a:extLst>
                <a:ext uri="{FF2B5EF4-FFF2-40B4-BE49-F238E27FC236}">
                  <a16:creationId xmlns:a16="http://schemas.microsoft.com/office/drawing/2014/main" id="{0C2974FA-7919-4584-AE55-768B640F3731}"/>
                </a:ext>
              </a:extLst>
            </p:cNvPr>
            <p:cNvSpPr/>
            <p:nvPr/>
          </p:nvSpPr>
          <p:spPr>
            <a:xfrm>
              <a:off x="8553623" y="3251484"/>
              <a:ext cx="2767172" cy="210312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 name="Straight Arrow Connector 6">
              <a:extLst>
                <a:ext uri="{FF2B5EF4-FFF2-40B4-BE49-F238E27FC236}">
                  <a16:creationId xmlns:a16="http://schemas.microsoft.com/office/drawing/2014/main" id="{C2489362-057B-4FBB-B092-48DED1E7562D}"/>
                </a:ext>
              </a:extLst>
            </p:cNvPr>
            <p:cNvCxnSpPr>
              <a:cxnSpLocks/>
            </p:cNvCxnSpPr>
            <p:nvPr/>
          </p:nvCxnSpPr>
          <p:spPr>
            <a:xfrm rot="16200000">
              <a:off x="8906968" y="3107784"/>
              <a:ext cx="0" cy="548640"/>
            </a:xfrm>
            <a:prstGeom prst="straightConnector1">
              <a:avLst/>
            </a:prstGeom>
            <a:ln w="19050">
              <a:solidFill>
                <a:srgbClr val="0000CC"/>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5B17926-F69C-4B14-B0DF-C7961D867927}"/>
                </a:ext>
              </a:extLst>
            </p:cNvPr>
            <p:cNvSpPr/>
            <p:nvPr/>
          </p:nvSpPr>
          <p:spPr>
            <a:xfrm>
              <a:off x="9103887" y="3129344"/>
              <a:ext cx="601156" cy="54864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0000CC"/>
                  </a:solidFill>
                </a:rPr>
                <a:t>I</a:t>
              </a:r>
              <a:r>
                <a:rPr lang="en-US" sz="2400" i="1" baseline="-25000" dirty="0">
                  <a:solidFill>
                    <a:srgbClr val="0000CC"/>
                  </a:solidFill>
                </a:rPr>
                <a:t>L</a:t>
              </a:r>
              <a:r>
                <a:rPr lang="en-US" sz="2400" baseline="-25000" dirty="0">
                  <a:solidFill>
                    <a:srgbClr val="0000CC"/>
                  </a:solidFill>
                </a:rPr>
                <a:t>3</a:t>
              </a:r>
            </a:p>
          </p:txBody>
        </p:sp>
        <p:pic>
          <p:nvPicPr>
            <p:cNvPr id="9" name="Picture 8">
              <a:extLst>
                <a:ext uri="{FF2B5EF4-FFF2-40B4-BE49-F238E27FC236}">
                  <a16:creationId xmlns:a16="http://schemas.microsoft.com/office/drawing/2014/main" id="{D7854F4C-6B68-43E5-8588-502D64FE0A72}"/>
                </a:ext>
              </a:extLst>
            </p:cNvPr>
            <p:cNvPicPr>
              <a:picLocks noChangeAspect="1"/>
            </p:cNvPicPr>
            <p:nvPr/>
          </p:nvPicPr>
          <p:blipFill>
            <a:blip r:embed="rId3"/>
            <a:stretch>
              <a:fillRect/>
            </a:stretch>
          </p:blipFill>
          <p:spPr>
            <a:xfrm>
              <a:off x="8330761" y="5302342"/>
              <a:ext cx="432854" cy="390178"/>
            </a:xfrm>
            <a:prstGeom prst="rect">
              <a:avLst/>
            </a:prstGeom>
          </p:spPr>
        </p:pic>
        <p:cxnSp>
          <p:nvCxnSpPr>
            <p:cNvPr id="10" name="Straight Connector 9">
              <a:extLst>
                <a:ext uri="{FF2B5EF4-FFF2-40B4-BE49-F238E27FC236}">
                  <a16:creationId xmlns:a16="http://schemas.microsoft.com/office/drawing/2014/main" id="{F0D413B3-1985-45D1-8F8E-059A0DDE45EE}"/>
                </a:ext>
              </a:extLst>
            </p:cNvPr>
            <p:cNvCxnSpPr/>
            <p:nvPr/>
          </p:nvCxnSpPr>
          <p:spPr>
            <a:xfrm>
              <a:off x="9951451" y="3248047"/>
              <a:ext cx="0" cy="2103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F6EABD1-375E-45E2-B3B8-BF547555C21E}"/>
                </a:ext>
              </a:extLst>
            </p:cNvPr>
            <p:cNvPicPr>
              <a:picLocks/>
            </p:cNvPicPr>
            <p:nvPr/>
          </p:nvPicPr>
          <p:blipFill>
            <a:blip r:embed="rId4"/>
            <a:stretch>
              <a:fillRect/>
            </a:stretch>
          </p:blipFill>
          <p:spPr>
            <a:xfrm>
              <a:off x="11000755" y="4057842"/>
              <a:ext cx="640080" cy="640080"/>
            </a:xfrm>
            <a:prstGeom prst="rect">
              <a:avLst/>
            </a:prstGeom>
          </p:spPr>
        </p:pic>
        <p:sp>
          <p:nvSpPr>
            <p:cNvPr id="12" name="TextBox 11">
              <a:extLst>
                <a:ext uri="{FF2B5EF4-FFF2-40B4-BE49-F238E27FC236}">
                  <a16:creationId xmlns:a16="http://schemas.microsoft.com/office/drawing/2014/main" id="{30AB0754-E270-4C63-A2D2-7BB7D786B76E}"/>
                </a:ext>
              </a:extLst>
            </p:cNvPr>
            <p:cNvSpPr txBox="1"/>
            <p:nvPr/>
          </p:nvSpPr>
          <p:spPr>
            <a:xfrm>
              <a:off x="11610018" y="4193658"/>
              <a:ext cx="304892" cy="461665"/>
            </a:xfrm>
            <a:prstGeom prst="rect">
              <a:avLst/>
            </a:prstGeom>
            <a:noFill/>
          </p:spPr>
          <p:txBody>
            <a:bodyPr wrap="none" rtlCol="0">
              <a:spAutoFit/>
            </a:bodyPr>
            <a:lstStyle/>
            <a:p>
              <a:r>
                <a:rPr lang="en-US" sz="2400" b="1" i="1" dirty="0">
                  <a:latin typeface="Times New Roman" pitchFamily="18" charset="0"/>
                  <a:cs typeface="Times New Roman" pitchFamily="18" charset="0"/>
                </a:rPr>
                <a:t>I</a:t>
              </a:r>
              <a:endParaRPr lang="en-US" sz="2400" baseline="-25000" dirty="0">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id="{16427BC7-E778-4672-A75E-AD2253539888}"/>
                </a:ext>
              </a:extLst>
            </p:cNvPr>
            <p:cNvSpPr/>
            <p:nvPr/>
          </p:nvSpPr>
          <p:spPr>
            <a:xfrm>
              <a:off x="8256070" y="3570280"/>
              <a:ext cx="601156" cy="400110"/>
            </a:xfrm>
            <a:prstGeom prst="rect">
              <a:avLst/>
            </a:prstGeom>
            <a:solidFill>
              <a:srgbClr val="99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Z</a:t>
              </a:r>
              <a:r>
                <a:rPr lang="en-US" sz="2000" baseline="-25000" dirty="0">
                  <a:solidFill>
                    <a:schemeClr val="tx1"/>
                  </a:solidFill>
                </a:rPr>
                <a:t>1</a:t>
              </a:r>
            </a:p>
          </p:txBody>
        </p:sp>
        <p:sp>
          <p:nvSpPr>
            <p:cNvPr id="14" name="Rectangle 13">
              <a:extLst>
                <a:ext uri="{FF2B5EF4-FFF2-40B4-BE49-F238E27FC236}">
                  <a16:creationId xmlns:a16="http://schemas.microsoft.com/office/drawing/2014/main" id="{3FDD86AC-F90E-4D87-9D60-EC6A92171DB5}"/>
                </a:ext>
              </a:extLst>
            </p:cNvPr>
            <p:cNvSpPr/>
            <p:nvPr/>
          </p:nvSpPr>
          <p:spPr>
            <a:xfrm>
              <a:off x="9646425" y="3624204"/>
              <a:ext cx="601156" cy="400110"/>
            </a:xfrm>
            <a:prstGeom prst="rect">
              <a:avLst/>
            </a:prstGeom>
            <a:solidFill>
              <a:srgbClr val="99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Z</a:t>
              </a:r>
              <a:r>
                <a:rPr lang="en-US" sz="2000" baseline="-25000" dirty="0">
                  <a:solidFill>
                    <a:schemeClr val="tx1"/>
                  </a:solidFill>
                </a:rPr>
                <a:t>2</a:t>
              </a:r>
            </a:p>
          </p:txBody>
        </p:sp>
        <p:cxnSp>
          <p:nvCxnSpPr>
            <p:cNvPr id="15" name="Straight Connector 14">
              <a:extLst>
                <a:ext uri="{FF2B5EF4-FFF2-40B4-BE49-F238E27FC236}">
                  <a16:creationId xmlns:a16="http://schemas.microsoft.com/office/drawing/2014/main" id="{4B08447E-4F07-4E9E-9717-2943F7968F4D}"/>
                </a:ext>
              </a:extLst>
            </p:cNvPr>
            <p:cNvCxnSpPr/>
            <p:nvPr/>
          </p:nvCxnSpPr>
          <p:spPr>
            <a:xfrm>
              <a:off x="9937943" y="4335279"/>
              <a:ext cx="0" cy="6400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EFCBBB72-43B3-41C6-8129-C84F2743F465}"/>
                </a:ext>
              </a:extLst>
            </p:cNvPr>
            <p:cNvSpPr/>
            <p:nvPr/>
          </p:nvSpPr>
          <p:spPr>
            <a:xfrm>
              <a:off x="9875317" y="4279916"/>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45AE69A-8B78-4FAD-83A6-7E7EC105A3DC}"/>
                </a:ext>
              </a:extLst>
            </p:cNvPr>
            <p:cNvSpPr/>
            <p:nvPr/>
          </p:nvSpPr>
          <p:spPr>
            <a:xfrm>
              <a:off x="9881206" y="4973536"/>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D9B5FE8-7C0F-41FD-B04D-DD2C29FA2EFC}"/>
                </a:ext>
              </a:extLst>
            </p:cNvPr>
            <p:cNvCxnSpPr/>
            <p:nvPr/>
          </p:nvCxnSpPr>
          <p:spPr>
            <a:xfrm>
              <a:off x="8556964" y="4375135"/>
              <a:ext cx="0" cy="6400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F2587E8-3F52-41F2-A93C-BFB19D5FF807}"/>
                </a:ext>
              </a:extLst>
            </p:cNvPr>
            <p:cNvSpPr/>
            <p:nvPr/>
          </p:nvSpPr>
          <p:spPr>
            <a:xfrm>
              <a:off x="8494338" y="4319772"/>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7780308-6380-460B-93E6-6C93BADD2E63}"/>
                </a:ext>
              </a:extLst>
            </p:cNvPr>
            <p:cNvSpPr/>
            <p:nvPr/>
          </p:nvSpPr>
          <p:spPr>
            <a:xfrm>
              <a:off x="8500227" y="5013392"/>
              <a:ext cx="137160" cy="13405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1" name="Object 20">
            <a:extLst>
              <a:ext uri="{FF2B5EF4-FFF2-40B4-BE49-F238E27FC236}">
                <a16:creationId xmlns:a16="http://schemas.microsoft.com/office/drawing/2014/main" id="{DAB52A98-6D05-4568-BD6E-5797D293F203}"/>
              </a:ext>
            </a:extLst>
          </p:cNvPr>
          <p:cNvGraphicFramePr>
            <a:graphicFrameLocks noChangeAspect="1"/>
          </p:cNvGraphicFramePr>
          <p:nvPr/>
        </p:nvGraphicFramePr>
        <p:xfrm>
          <a:off x="299477" y="3485922"/>
          <a:ext cx="3886200" cy="1435100"/>
        </p:xfrm>
        <a:graphic>
          <a:graphicData uri="http://schemas.openxmlformats.org/presentationml/2006/ole">
            <mc:AlternateContent xmlns:mc="http://schemas.openxmlformats.org/markup-compatibility/2006">
              <mc:Choice xmlns:v="urn:schemas-microsoft-com:vml" Requires="v">
                <p:oleObj spid="_x0000_s46094" name="Equation" r:id="rId5" imgW="3886200" imgH="1434960" progId="Equation.3">
                  <p:embed/>
                </p:oleObj>
              </mc:Choice>
              <mc:Fallback>
                <p:oleObj name="Equation" r:id="rId5" imgW="3886200" imgH="1434960" progId="Equation.3">
                  <p:embed/>
                  <p:pic>
                    <p:nvPicPr>
                      <p:cNvPr id="21" name="Object 20">
                        <a:extLst>
                          <a:ext uri="{FF2B5EF4-FFF2-40B4-BE49-F238E27FC236}">
                            <a16:creationId xmlns:a16="http://schemas.microsoft.com/office/drawing/2014/main" id="{DAB52A98-6D05-4568-BD6E-5797D293F203}"/>
                          </a:ext>
                        </a:extLst>
                      </p:cNvPr>
                      <p:cNvPicPr/>
                      <p:nvPr/>
                    </p:nvPicPr>
                    <p:blipFill>
                      <a:blip r:embed="rId6"/>
                      <a:stretch>
                        <a:fillRect/>
                      </a:stretch>
                    </p:blipFill>
                    <p:spPr>
                      <a:xfrm>
                        <a:off x="299477" y="3485922"/>
                        <a:ext cx="3886200" cy="1435100"/>
                      </a:xfrm>
                      <a:prstGeom prst="rect">
                        <a:avLst/>
                      </a:prstGeom>
                    </p:spPr>
                  </p:pic>
                </p:oleObj>
              </mc:Fallback>
            </mc:AlternateContent>
          </a:graphicData>
        </a:graphic>
      </p:graphicFrame>
      <p:sp>
        <p:nvSpPr>
          <p:cNvPr id="22" name="TextBox 21">
            <a:extLst>
              <a:ext uri="{FF2B5EF4-FFF2-40B4-BE49-F238E27FC236}">
                <a16:creationId xmlns:a16="http://schemas.microsoft.com/office/drawing/2014/main" id="{048C90B7-0A56-40B2-949D-66564819669B}"/>
              </a:ext>
            </a:extLst>
          </p:cNvPr>
          <p:cNvSpPr txBox="1"/>
          <p:nvPr/>
        </p:nvSpPr>
        <p:spPr>
          <a:xfrm>
            <a:off x="5957870" y="1193395"/>
            <a:ext cx="4192231" cy="400110"/>
          </a:xfrm>
          <a:prstGeom prst="rect">
            <a:avLst/>
          </a:prstGeom>
          <a:solidFill>
            <a:schemeClr val="bg1"/>
          </a:solidFill>
        </p:spPr>
        <p:txBody>
          <a:bodyPr wrap="square" rtlCol="0">
            <a:spAutoFit/>
          </a:bodyPr>
          <a:lstStyle/>
          <a:p>
            <a:pPr algn="just"/>
            <a:r>
              <a:rPr lang="en-US" sz="2000" dirty="0">
                <a:solidFill>
                  <a:srgbClr val="242021"/>
                </a:solidFill>
                <a:latin typeface="Times-Roman"/>
              </a:rPr>
              <a:t>According to Superposition Theorem:</a:t>
            </a:r>
            <a:endParaRPr lang="en-US" sz="2000" b="0" i="0" dirty="0">
              <a:solidFill>
                <a:srgbClr val="242021"/>
              </a:solidFill>
              <a:effectLst/>
              <a:latin typeface="Times-Roman"/>
            </a:endParaRPr>
          </a:p>
        </p:txBody>
      </p:sp>
      <p:cxnSp>
        <p:nvCxnSpPr>
          <p:cNvPr id="23" name="Straight Connector 22">
            <a:extLst>
              <a:ext uri="{FF2B5EF4-FFF2-40B4-BE49-F238E27FC236}">
                <a16:creationId xmlns:a16="http://schemas.microsoft.com/office/drawing/2014/main" id="{59C2E4F1-C2A3-4D26-BC43-0703F5B7BC2A}"/>
              </a:ext>
            </a:extLst>
          </p:cNvPr>
          <p:cNvCxnSpPr/>
          <p:nvPr/>
        </p:nvCxnSpPr>
        <p:spPr>
          <a:xfrm>
            <a:off x="4176731" y="5034"/>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B32C4C5D-7964-4007-B4E2-60FC0645966D}"/>
              </a:ext>
            </a:extLst>
          </p:cNvPr>
          <p:cNvPicPr>
            <a:picLocks noChangeAspect="1"/>
          </p:cNvPicPr>
          <p:nvPr/>
        </p:nvPicPr>
        <p:blipFill>
          <a:blip r:embed="rId7"/>
          <a:stretch>
            <a:fillRect/>
          </a:stretch>
        </p:blipFill>
        <p:spPr>
          <a:xfrm>
            <a:off x="4294162" y="2078440"/>
            <a:ext cx="1886876" cy="1246740"/>
          </a:xfrm>
          <a:prstGeom prst="rect">
            <a:avLst/>
          </a:prstGeom>
        </p:spPr>
      </p:pic>
      <p:pic>
        <p:nvPicPr>
          <p:cNvPr id="25" name="Picture 24">
            <a:extLst>
              <a:ext uri="{FF2B5EF4-FFF2-40B4-BE49-F238E27FC236}">
                <a16:creationId xmlns:a16="http://schemas.microsoft.com/office/drawing/2014/main" id="{BA9294B5-B4BB-4331-AC2F-4A0FA47B8E96}"/>
              </a:ext>
            </a:extLst>
          </p:cNvPr>
          <p:cNvPicPr>
            <a:picLocks noChangeAspect="1"/>
          </p:cNvPicPr>
          <p:nvPr/>
        </p:nvPicPr>
        <p:blipFill>
          <a:blip r:embed="rId8"/>
          <a:stretch>
            <a:fillRect/>
          </a:stretch>
        </p:blipFill>
        <p:spPr>
          <a:xfrm>
            <a:off x="6520887" y="2104568"/>
            <a:ext cx="1420491" cy="1185775"/>
          </a:xfrm>
          <a:prstGeom prst="rect">
            <a:avLst/>
          </a:prstGeom>
        </p:spPr>
      </p:pic>
      <p:pic>
        <p:nvPicPr>
          <p:cNvPr id="26" name="Picture 25">
            <a:extLst>
              <a:ext uri="{FF2B5EF4-FFF2-40B4-BE49-F238E27FC236}">
                <a16:creationId xmlns:a16="http://schemas.microsoft.com/office/drawing/2014/main" id="{DB5F9ED5-D7DB-40CC-8948-D326D355B334}"/>
              </a:ext>
            </a:extLst>
          </p:cNvPr>
          <p:cNvPicPr>
            <a:picLocks noChangeAspect="1"/>
          </p:cNvPicPr>
          <p:nvPr/>
        </p:nvPicPr>
        <p:blipFill>
          <a:blip r:embed="rId9"/>
          <a:stretch>
            <a:fillRect/>
          </a:stretch>
        </p:blipFill>
        <p:spPr>
          <a:xfrm>
            <a:off x="8459749" y="2059272"/>
            <a:ext cx="1368671" cy="1197968"/>
          </a:xfrm>
          <a:prstGeom prst="rect">
            <a:avLst/>
          </a:prstGeom>
        </p:spPr>
      </p:pic>
      <p:pic>
        <p:nvPicPr>
          <p:cNvPr id="43" name="Picture 42">
            <a:extLst>
              <a:ext uri="{FF2B5EF4-FFF2-40B4-BE49-F238E27FC236}">
                <a16:creationId xmlns:a16="http://schemas.microsoft.com/office/drawing/2014/main" id="{D1CBA55D-CE85-4ED0-BBB6-1D73293C4797}"/>
              </a:ext>
            </a:extLst>
          </p:cNvPr>
          <p:cNvPicPr>
            <a:picLocks noChangeAspect="1"/>
          </p:cNvPicPr>
          <p:nvPr/>
        </p:nvPicPr>
        <p:blipFill>
          <a:blip r:embed="rId10"/>
          <a:stretch>
            <a:fillRect/>
          </a:stretch>
        </p:blipFill>
        <p:spPr>
          <a:xfrm>
            <a:off x="10253295" y="1992202"/>
            <a:ext cx="1883828" cy="1283319"/>
          </a:xfrm>
          <a:prstGeom prst="rect">
            <a:avLst/>
          </a:prstGeom>
        </p:spPr>
      </p:pic>
      <p:graphicFrame>
        <p:nvGraphicFramePr>
          <p:cNvPr id="44" name="Object 43">
            <a:extLst>
              <a:ext uri="{FF2B5EF4-FFF2-40B4-BE49-F238E27FC236}">
                <a16:creationId xmlns:a16="http://schemas.microsoft.com/office/drawing/2014/main" id="{13863D3D-C025-49A1-81DC-74A1212BF6DD}"/>
              </a:ext>
            </a:extLst>
          </p:cNvPr>
          <p:cNvGraphicFramePr>
            <a:graphicFrameLocks noChangeAspect="1"/>
          </p:cNvGraphicFramePr>
          <p:nvPr/>
        </p:nvGraphicFramePr>
        <p:xfrm>
          <a:off x="4682092" y="3666376"/>
          <a:ext cx="6045200" cy="330200"/>
        </p:xfrm>
        <a:graphic>
          <a:graphicData uri="http://schemas.openxmlformats.org/presentationml/2006/ole">
            <mc:AlternateContent xmlns:mc="http://schemas.openxmlformats.org/markup-compatibility/2006">
              <mc:Choice xmlns:v="urn:schemas-microsoft-com:vml" Requires="v">
                <p:oleObj spid="_x0000_s46095" name="Equation" r:id="rId11" imgW="6045120" imgH="330120" progId="Equation.3">
                  <p:embed/>
                </p:oleObj>
              </mc:Choice>
              <mc:Fallback>
                <p:oleObj name="Equation" r:id="rId11" imgW="6045120" imgH="330120" progId="Equation.3">
                  <p:embed/>
                  <p:pic>
                    <p:nvPicPr>
                      <p:cNvPr id="44" name="Object 43">
                        <a:extLst>
                          <a:ext uri="{FF2B5EF4-FFF2-40B4-BE49-F238E27FC236}">
                            <a16:creationId xmlns:a16="http://schemas.microsoft.com/office/drawing/2014/main" id="{13863D3D-C025-49A1-81DC-74A1212BF6DD}"/>
                          </a:ext>
                        </a:extLst>
                      </p:cNvPr>
                      <p:cNvPicPr/>
                      <p:nvPr/>
                    </p:nvPicPr>
                    <p:blipFill>
                      <a:blip r:embed="rId12"/>
                      <a:stretch>
                        <a:fillRect/>
                      </a:stretch>
                    </p:blipFill>
                    <p:spPr>
                      <a:xfrm>
                        <a:off x="4682092" y="3666376"/>
                        <a:ext cx="6045200" cy="330200"/>
                      </a:xfrm>
                      <a:prstGeom prst="rect">
                        <a:avLst/>
                      </a:prstGeom>
                    </p:spPr>
                  </p:pic>
                </p:oleObj>
              </mc:Fallback>
            </mc:AlternateContent>
          </a:graphicData>
        </a:graphic>
      </p:graphicFrame>
    </p:spTree>
    <p:extLst>
      <p:ext uri="{BB962C8B-B14F-4D97-AF65-F5344CB8AC3E}">
        <p14:creationId xmlns:p14="http://schemas.microsoft.com/office/powerpoint/2010/main" val="91697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17</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9F8018A0-3CDD-4901-84E3-255522045806}"/>
              </a:ext>
            </a:extLst>
          </p:cNvPr>
          <p:cNvSpPr/>
          <p:nvPr/>
        </p:nvSpPr>
        <p:spPr>
          <a:xfrm>
            <a:off x="1012390" y="2621087"/>
            <a:ext cx="10167219" cy="807913"/>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4800" b="1" dirty="0">
                <a:solidFill>
                  <a:srgbClr val="0000CC"/>
                </a:solidFill>
                <a:latin typeface="Times New Roman" panose="02020603050405020304" pitchFamily="18" charset="0"/>
                <a:cs typeface="Times New Roman" panose="02020603050405020304" pitchFamily="18" charset="0"/>
              </a:rPr>
              <a:t>9.3 THÉVENIN’S THEOREM</a:t>
            </a:r>
            <a:endParaRPr lang="en-US" sz="4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99463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18</a:t>
            </a:fld>
            <a:endParaRPr lang="en-US" sz="2000" b="1" dirty="0">
              <a:solidFill>
                <a:schemeClr val="bg1"/>
              </a:solidFill>
              <a:latin typeface="Times New Roman" pitchFamily="18" charset="0"/>
              <a:cs typeface="Times New Roman" pitchFamily="18" charset="0"/>
            </a:endParaRPr>
          </a:p>
        </p:txBody>
      </p:sp>
      <p:sp>
        <p:nvSpPr>
          <p:cNvPr id="15" name="TextBox 14">
            <a:extLst>
              <a:ext uri="{FF2B5EF4-FFF2-40B4-BE49-F238E27FC236}">
                <a16:creationId xmlns:a16="http://schemas.microsoft.com/office/drawing/2014/main" id="{3C07CE2B-B4B9-4048-AE3C-E2748583A5C0}"/>
              </a:ext>
            </a:extLst>
          </p:cNvPr>
          <p:cNvSpPr txBox="1"/>
          <p:nvPr/>
        </p:nvSpPr>
        <p:spPr>
          <a:xfrm>
            <a:off x="368581" y="681087"/>
            <a:ext cx="11454837" cy="1200329"/>
          </a:xfrm>
          <a:prstGeom prst="rect">
            <a:avLst/>
          </a:prstGeom>
          <a:noFill/>
        </p:spPr>
        <p:txBody>
          <a:bodyPr wrap="square">
            <a:spAutoFit/>
          </a:bodyPr>
          <a:lstStyle/>
          <a:p>
            <a:pPr algn="just"/>
            <a:r>
              <a:rPr lang="en-US" sz="2400" b="1" i="0" dirty="0">
                <a:solidFill>
                  <a:schemeClr val="accent6">
                    <a:lumMod val="50000"/>
                  </a:schemeClr>
                </a:solidFill>
                <a:effectLst/>
              </a:rPr>
              <a:t>Any two-terminal, linear bilateral network can be replaced by an equivalent circuit consisting of a </a:t>
            </a:r>
            <a:r>
              <a:rPr lang="en-US" sz="2400" b="1" i="0" dirty="0">
                <a:solidFill>
                  <a:srgbClr val="FF0000"/>
                </a:solidFill>
                <a:effectLst/>
              </a:rPr>
              <a:t>voltage source</a:t>
            </a:r>
            <a:r>
              <a:rPr lang="en-US" sz="2400" b="1" i="0" dirty="0">
                <a:solidFill>
                  <a:schemeClr val="accent6">
                    <a:lumMod val="50000"/>
                  </a:schemeClr>
                </a:solidFill>
                <a:effectLst/>
              </a:rPr>
              <a:t> and a </a:t>
            </a:r>
            <a:r>
              <a:rPr lang="en-US" sz="2400" b="1" i="0" dirty="0">
                <a:solidFill>
                  <a:srgbClr val="FF0000"/>
                </a:solidFill>
                <a:effectLst/>
              </a:rPr>
              <a:t>series resistance/</a:t>
            </a:r>
            <a:r>
              <a:rPr lang="en-US" sz="2400" b="1" i="0" dirty="0">
                <a:solidFill>
                  <a:srgbClr val="0000CC"/>
                </a:solidFill>
                <a:effectLst/>
              </a:rPr>
              <a:t>impedance</a:t>
            </a:r>
            <a:r>
              <a:rPr lang="en-US" sz="2400" b="1" i="0" dirty="0">
                <a:solidFill>
                  <a:schemeClr val="accent6">
                    <a:lumMod val="50000"/>
                  </a:schemeClr>
                </a:solidFill>
                <a:effectLst/>
              </a:rPr>
              <a:t>, as shown in the following figure.</a:t>
            </a:r>
            <a:endParaRPr lang="en-US" sz="2400" b="1" dirty="0">
              <a:solidFill>
                <a:schemeClr val="accent6">
                  <a:lumMod val="50000"/>
                </a:schemeClr>
              </a:solidFill>
            </a:endParaRPr>
          </a:p>
        </p:txBody>
      </p:sp>
      <p:sp>
        <p:nvSpPr>
          <p:cNvPr id="16" name="Rectangle 15">
            <a:extLst>
              <a:ext uri="{FF2B5EF4-FFF2-40B4-BE49-F238E27FC236}">
                <a16:creationId xmlns:a16="http://schemas.microsoft.com/office/drawing/2014/main" id="{67C7E871-F598-4D1A-B2C4-25C65E0AA6ED}"/>
              </a:ext>
            </a:extLst>
          </p:cNvPr>
          <p:cNvSpPr/>
          <p:nvPr/>
        </p:nvSpPr>
        <p:spPr>
          <a:xfrm>
            <a:off x="3451753" y="119206"/>
            <a:ext cx="5365764" cy="523220"/>
          </a:xfrm>
          <a:prstGeom prst="rect">
            <a:avLst/>
          </a:prstGeom>
          <a:ln w="50800">
            <a:solidFill>
              <a:srgbClr val="0000CC"/>
            </a:solidFill>
          </a:ln>
        </p:spPr>
        <p:txBody>
          <a:bodyPr wrap="square">
            <a:spAutoFit/>
          </a:bodyPr>
          <a:lstStyle/>
          <a:p>
            <a:pPr algn="ctr"/>
            <a:r>
              <a:rPr lang="en-US" sz="28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Statement of Thevenin’s Theorem</a:t>
            </a:r>
            <a:endParaRPr lang="en-US" sz="2800" dirty="0"/>
          </a:p>
        </p:txBody>
      </p:sp>
      <p:pic>
        <p:nvPicPr>
          <p:cNvPr id="18" name="Picture 17">
            <a:extLst>
              <a:ext uri="{FF2B5EF4-FFF2-40B4-BE49-F238E27FC236}">
                <a16:creationId xmlns:a16="http://schemas.microsoft.com/office/drawing/2014/main" id="{AB053AC0-CE27-4A6B-891C-1A4A6FE7D00E}"/>
              </a:ext>
            </a:extLst>
          </p:cNvPr>
          <p:cNvPicPr>
            <a:picLocks noChangeAspect="1"/>
          </p:cNvPicPr>
          <p:nvPr/>
        </p:nvPicPr>
        <p:blipFill>
          <a:blip r:embed="rId2"/>
          <a:stretch>
            <a:fillRect/>
          </a:stretch>
        </p:blipFill>
        <p:spPr>
          <a:xfrm>
            <a:off x="587509" y="1984662"/>
            <a:ext cx="5439373" cy="2194560"/>
          </a:xfrm>
          <a:prstGeom prst="rect">
            <a:avLst/>
          </a:prstGeom>
        </p:spPr>
      </p:pic>
      <p:sp>
        <p:nvSpPr>
          <p:cNvPr id="6" name="TextBox 5">
            <a:extLst>
              <a:ext uri="{FF2B5EF4-FFF2-40B4-BE49-F238E27FC236}">
                <a16:creationId xmlns:a16="http://schemas.microsoft.com/office/drawing/2014/main" id="{B6919541-87D0-43B8-B25A-D1B4C7CBFE40}"/>
              </a:ext>
            </a:extLst>
          </p:cNvPr>
          <p:cNvSpPr txBox="1"/>
          <p:nvPr/>
        </p:nvSpPr>
        <p:spPr>
          <a:xfrm>
            <a:off x="6481792" y="2598003"/>
            <a:ext cx="5122699" cy="830997"/>
          </a:xfrm>
          <a:prstGeom prst="rect">
            <a:avLst/>
          </a:prstGeom>
          <a:noFill/>
        </p:spPr>
        <p:txBody>
          <a:bodyPr wrap="square">
            <a:spAutoFit/>
          </a:bodyPr>
          <a:lstStyle/>
          <a:p>
            <a:pPr algn="just"/>
            <a:r>
              <a:rPr lang="en-US" sz="2400" i="1" dirty="0" err="1"/>
              <a:t>R</a:t>
            </a:r>
            <a:r>
              <a:rPr lang="en-US" sz="2400" i="1" baseline="-25000" dirty="0" err="1"/>
              <a:t>Th</a:t>
            </a:r>
            <a:r>
              <a:rPr lang="en-US" sz="2400" dirty="0"/>
              <a:t>: Thevenin’s equivalent resistance</a:t>
            </a:r>
          </a:p>
          <a:p>
            <a:pPr algn="just"/>
            <a:r>
              <a:rPr lang="en-US" sz="2400" i="1" dirty="0" err="1"/>
              <a:t>E</a:t>
            </a:r>
            <a:r>
              <a:rPr lang="en-US" sz="2400" i="1" baseline="-25000" dirty="0" err="1"/>
              <a:t>Th</a:t>
            </a:r>
            <a:r>
              <a:rPr lang="en-US" sz="2400" dirty="0"/>
              <a:t>: Thevenin’s equivalent voltage</a:t>
            </a:r>
          </a:p>
        </p:txBody>
      </p:sp>
      <p:pic>
        <p:nvPicPr>
          <p:cNvPr id="3" name="Picture 2">
            <a:extLst>
              <a:ext uri="{FF2B5EF4-FFF2-40B4-BE49-F238E27FC236}">
                <a16:creationId xmlns:a16="http://schemas.microsoft.com/office/drawing/2014/main" id="{2CBF74A1-3F85-42F9-AFCD-5C601A9287D5}"/>
              </a:ext>
            </a:extLst>
          </p:cNvPr>
          <p:cNvPicPr>
            <a:picLocks noChangeAspect="1"/>
          </p:cNvPicPr>
          <p:nvPr/>
        </p:nvPicPr>
        <p:blipFill>
          <a:blip r:embed="rId3"/>
          <a:stretch>
            <a:fillRect/>
          </a:stretch>
        </p:blipFill>
        <p:spPr>
          <a:xfrm>
            <a:off x="545943" y="4227955"/>
            <a:ext cx="5820020" cy="2103120"/>
          </a:xfrm>
          <a:prstGeom prst="rect">
            <a:avLst/>
          </a:prstGeom>
        </p:spPr>
      </p:pic>
      <p:sp>
        <p:nvSpPr>
          <p:cNvPr id="9" name="TextBox 8">
            <a:extLst>
              <a:ext uri="{FF2B5EF4-FFF2-40B4-BE49-F238E27FC236}">
                <a16:creationId xmlns:a16="http://schemas.microsoft.com/office/drawing/2014/main" id="{7367196B-887A-44E7-8D58-5CC7F343397A}"/>
              </a:ext>
            </a:extLst>
          </p:cNvPr>
          <p:cNvSpPr txBox="1"/>
          <p:nvPr/>
        </p:nvSpPr>
        <p:spPr>
          <a:xfrm>
            <a:off x="6523358" y="4905535"/>
            <a:ext cx="5122699" cy="830997"/>
          </a:xfrm>
          <a:prstGeom prst="rect">
            <a:avLst/>
          </a:prstGeom>
          <a:noFill/>
        </p:spPr>
        <p:txBody>
          <a:bodyPr wrap="square">
            <a:spAutoFit/>
          </a:bodyPr>
          <a:lstStyle/>
          <a:p>
            <a:pPr algn="just"/>
            <a:r>
              <a:rPr lang="en-US" sz="2400" b="1" i="1" dirty="0" err="1"/>
              <a:t>Z</a:t>
            </a:r>
            <a:r>
              <a:rPr lang="en-US" sz="2400" i="1" baseline="-25000" dirty="0" err="1"/>
              <a:t>Th</a:t>
            </a:r>
            <a:r>
              <a:rPr lang="en-US" sz="2400" dirty="0"/>
              <a:t>: Thevenin’s equivalent impedance</a:t>
            </a:r>
          </a:p>
          <a:p>
            <a:pPr algn="just"/>
            <a:r>
              <a:rPr lang="en-US" sz="2400" b="1" i="1" dirty="0" err="1"/>
              <a:t>E</a:t>
            </a:r>
            <a:r>
              <a:rPr lang="en-US" sz="2400" i="1" baseline="-25000" dirty="0" err="1"/>
              <a:t>Th</a:t>
            </a:r>
            <a:r>
              <a:rPr lang="en-US" sz="2400" dirty="0"/>
              <a:t>: Thevenin’s equivalent voltage</a:t>
            </a:r>
          </a:p>
        </p:txBody>
      </p:sp>
    </p:spTree>
    <p:extLst>
      <p:ext uri="{BB962C8B-B14F-4D97-AF65-F5344CB8AC3E}">
        <p14:creationId xmlns:p14="http://schemas.microsoft.com/office/powerpoint/2010/main" val="305031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19</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EE830EBA-3863-409F-86A3-2CFF1EFD66CA}"/>
              </a:ext>
            </a:extLst>
          </p:cNvPr>
          <p:cNvSpPr/>
          <p:nvPr/>
        </p:nvSpPr>
        <p:spPr>
          <a:xfrm>
            <a:off x="3175677" y="188021"/>
            <a:ext cx="5365764" cy="461665"/>
          </a:xfrm>
          <a:prstGeom prst="rect">
            <a:avLst/>
          </a:prstGeom>
          <a:ln w="50800">
            <a:solidFill>
              <a:srgbClr val="0000CC"/>
            </a:solidFill>
          </a:ln>
        </p:spPr>
        <p:txBody>
          <a:bodyPr wrap="square">
            <a:spAutoFit/>
          </a:bodyPr>
          <a:lstStyle/>
          <a:p>
            <a:pPr algn="ctr"/>
            <a:r>
              <a:rPr lang="en-US" sz="24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Steps to Apply Thevenin’s Theorem</a:t>
            </a:r>
            <a:endParaRPr lang="en-US" sz="2400" dirty="0"/>
          </a:p>
        </p:txBody>
      </p:sp>
      <p:graphicFrame>
        <p:nvGraphicFramePr>
          <p:cNvPr id="4" name="Table 3">
            <a:extLst>
              <a:ext uri="{FF2B5EF4-FFF2-40B4-BE49-F238E27FC236}">
                <a16:creationId xmlns:a16="http://schemas.microsoft.com/office/drawing/2014/main" id="{BE79C261-E032-4446-AF5E-C695C3C4DA61}"/>
              </a:ext>
            </a:extLst>
          </p:cNvPr>
          <p:cNvGraphicFramePr>
            <a:graphicFrameLocks noGrp="1"/>
          </p:cNvGraphicFramePr>
          <p:nvPr>
            <p:extLst>
              <p:ext uri="{D42A27DB-BD31-4B8C-83A1-F6EECF244321}">
                <p14:modId xmlns:p14="http://schemas.microsoft.com/office/powerpoint/2010/main" val="3735488234"/>
              </p:ext>
            </p:extLst>
          </p:nvPr>
        </p:nvGraphicFramePr>
        <p:xfrm>
          <a:off x="666625" y="731002"/>
          <a:ext cx="11146833" cy="5212128"/>
        </p:xfrm>
        <a:graphic>
          <a:graphicData uri="http://schemas.openxmlformats.org/drawingml/2006/table">
            <a:tbl>
              <a:tblPr firstRow="1" firstCol="1" bandRow="1">
                <a:tableStyleId>{5C22544A-7EE6-4342-B048-85BDC9FD1C3A}</a:tableStyleId>
              </a:tblPr>
              <a:tblGrid>
                <a:gridCol w="1560381">
                  <a:extLst>
                    <a:ext uri="{9D8B030D-6E8A-4147-A177-3AD203B41FA5}">
                      <a16:colId xmlns:a16="http://schemas.microsoft.com/office/drawing/2014/main" val="20000"/>
                    </a:ext>
                  </a:extLst>
                </a:gridCol>
                <a:gridCol w="9586452">
                  <a:extLst>
                    <a:ext uri="{9D8B030D-6E8A-4147-A177-3AD203B41FA5}">
                      <a16:colId xmlns:a16="http://schemas.microsoft.com/office/drawing/2014/main" val="20001"/>
                    </a:ext>
                  </a:extLst>
                </a:gridCol>
              </a:tblGrid>
              <a:tr h="421937">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1</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dirty="0">
                          <a:solidFill>
                            <a:srgbClr val="FF0000"/>
                          </a:solidFill>
                          <a:latin typeface="Times New Roman" pitchFamily="18" charset="0"/>
                          <a:cs typeface="Times New Roman" pitchFamily="18" charset="0"/>
                        </a:rPr>
                        <a:t>Remove that portion of the network where the </a:t>
                      </a:r>
                      <a:r>
                        <a:rPr lang="en-US" sz="2000" dirty="0" err="1">
                          <a:solidFill>
                            <a:srgbClr val="FF0000"/>
                          </a:solidFill>
                          <a:latin typeface="Times New Roman" pitchFamily="18" charset="0"/>
                          <a:cs typeface="Times New Roman" pitchFamily="18" charset="0"/>
                        </a:rPr>
                        <a:t>Thévenin</a:t>
                      </a:r>
                      <a:r>
                        <a:rPr lang="en-US" sz="2000" dirty="0">
                          <a:solidFill>
                            <a:srgbClr val="FF0000"/>
                          </a:solidFill>
                          <a:latin typeface="Times New Roman" pitchFamily="18" charset="0"/>
                          <a:cs typeface="Times New Roman" pitchFamily="18" charset="0"/>
                        </a:rPr>
                        <a:t> equivalent circuit is found.</a:t>
                      </a:r>
                      <a:endParaRPr lang="en-US" sz="2000" b="1"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26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effectLst/>
                          <a:latin typeface="Times New Roman" pitchFamily="18" charset="0"/>
                          <a:cs typeface="Times New Roman" pitchFamily="18" charset="0"/>
                        </a:rPr>
                        <a:t>Step 2</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p>
                      <a:pPr algn="just">
                        <a:spcAft>
                          <a:spcPts val="0"/>
                        </a:spcAft>
                      </a:pP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b="1" dirty="0">
                          <a:solidFill>
                            <a:srgbClr val="0000CC"/>
                          </a:solidFill>
                          <a:effectLst/>
                          <a:latin typeface="Times New Roman" pitchFamily="18" charset="0"/>
                          <a:ea typeface="Calibri"/>
                          <a:cs typeface="Times New Roman" pitchFamily="18" charset="0"/>
                        </a:rPr>
                        <a:t>Mark the terminals of the remaining two-terminal network. (The importance of this step will become obvious as we progress through some complex networks.)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2362814"/>
                  </a:ext>
                </a:extLst>
              </a:tr>
              <a:tr h="1607574">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3</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2000" b="1" dirty="0">
                          <a:solidFill>
                            <a:srgbClr val="FF0000"/>
                          </a:solidFill>
                          <a:latin typeface="Times New Roman" pitchFamily="18" charset="0"/>
                          <a:cs typeface="Times New Roman" pitchFamily="18" charset="0"/>
                        </a:rPr>
                        <a:t>Calculate </a:t>
                      </a:r>
                      <a:r>
                        <a:rPr lang="en-US" sz="2000" b="1" i="1" dirty="0" err="1">
                          <a:solidFill>
                            <a:srgbClr val="FF0000"/>
                          </a:solidFill>
                          <a:latin typeface="Times New Roman" pitchFamily="18" charset="0"/>
                          <a:cs typeface="Times New Roman" pitchFamily="18" charset="0"/>
                        </a:rPr>
                        <a:t>R</a:t>
                      </a:r>
                      <a:r>
                        <a:rPr lang="en-US" sz="2000" b="1" i="1" baseline="-25000" dirty="0" err="1">
                          <a:solidFill>
                            <a:srgbClr val="FF0000"/>
                          </a:solidFill>
                          <a:latin typeface="Times New Roman" pitchFamily="18" charset="0"/>
                          <a:cs typeface="Times New Roman" pitchFamily="18" charset="0"/>
                        </a:rPr>
                        <a:t>Th</a:t>
                      </a:r>
                      <a:r>
                        <a:rPr lang="en-US" sz="2000" b="1" dirty="0">
                          <a:solidFill>
                            <a:srgbClr val="FF0000"/>
                          </a:solidFill>
                          <a:latin typeface="Times New Roman" pitchFamily="18" charset="0"/>
                          <a:cs typeface="Times New Roman" pitchFamily="18" charset="0"/>
                        </a:rPr>
                        <a:t>/</a:t>
                      </a:r>
                      <a:r>
                        <a:rPr lang="en-US" sz="2000" b="1" i="1" dirty="0" err="1">
                          <a:solidFill>
                            <a:srgbClr val="0000CC"/>
                          </a:solidFill>
                          <a:latin typeface="Times New Roman" pitchFamily="18" charset="0"/>
                          <a:cs typeface="Times New Roman" pitchFamily="18" charset="0"/>
                        </a:rPr>
                        <a:t>Z</a:t>
                      </a:r>
                      <a:r>
                        <a:rPr lang="en-US" sz="2000" b="1" i="1" baseline="-25000" dirty="0" err="1">
                          <a:solidFill>
                            <a:srgbClr val="0000CC"/>
                          </a:solidFill>
                          <a:latin typeface="Times New Roman" pitchFamily="18" charset="0"/>
                          <a:cs typeface="Times New Roman" pitchFamily="18" charset="0"/>
                        </a:rPr>
                        <a:t>Th</a:t>
                      </a:r>
                      <a:r>
                        <a:rPr lang="en-US" sz="2000" b="1" dirty="0">
                          <a:solidFill>
                            <a:srgbClr val="FF0000"/>
                          </a:solidFill>
                          <a:latin typeface="Times New Roman" pitchFamily="18" charset="0"/>
                          <a:cs typeface="Times New Roman" pitchFamily="18" charset="0"/>
                        </a:rPr>
                        <a:t> by first setting all sources to zero (</a:t>
                      </a:r>
                      <a:r>
                        <a:rPr lang="en-US" sz="2000" b="1" dirty="0">
                          <a:solidFill>
                            <a:srgbClr val="008080"/>
                          </a:solidFill>
                          <a:latin typeface="Times New Roman" pitchFamily="18" charset="0"/>
                          <a:cs typeface="Times New Roman" pitchFamily="18" charset="0"/>
                        </a:rPr>
                        <a:t>voltage sources are replaced by short circuits, and current sources by open circuits</a:t>
                      </a:r>
                      <a:r>
                        <a:rPr lang="en-US" sz="2000" b="1" dirty="0">
                          <a:solidFill>
                            <a:srgbClr val="FF0000"/>
                          </a:solidFill>
                          <a:latin typeface="Times New Roman" pitchFamily="18" charset="0"/>
                          <a:cs typeface="Times New Roman" pitchFamily="18" charset="0"/>
                        </a:rPr>
                        <a:t>) and then finding the resultant resistance/</a:t>
                      </a:r>
                      <a:r>
                        <a:rPr lang="en-US" sz="2000" b="1" dirty="0">
                          <a:solidFill>
                            <a:srgbClr val="0000CC"/>
                          </a:solidFill>
                          <a:latin typeface="Times New Roman" pitchFamily="18" charset="0"/>
                          <a:cs typeface="Times New Roman" pitchFamily="18" charset="0"/>
                        </a:rPr>
                        <a:t>impedance</a:t>
                      </a:r>
                      <a:r>
                        <a:rPr lang="en-US" sz="2000" b="1" dirty="0">
                          <a:solidFill>
                            <a:srgbClr val="FF0000"/>
                          </a:solidFill>
                          <a:latin typeface="Times New Roman" pitchFamily="18" charset="0"/>
                          <a:cs typeface="Times New Roman" pitchFamily="18" charset="0"/>
                        </a:rPr>
                        <a:t> between the two marked terminals. (If the internal resistance/</a:t>
                      </a:r>
                      <a:r>
                        <a:rPr lang="en-US" sz="2000" b="1" dirty="0">
                          <a:solidFill>
                            <a:srgbClr val="0000CC"/>
                          </a:solidFill>
                          <a:latin typeface="Times New Roman" pitchFamily="18" charset="0"/>
                          <a:cs typeface="Times New Roman" pitchFamily="18" charset="0"/>
                        </a:rPr>
                        <a:t>impedance</a:t>
                      </a:r>
                      <a:r>
                        <a:rPr lang="en-US" sz="2000" b="1" dirty="0">
                          <a:solidFill>
                            <a:srgbClr val="FF0000"/>
                          </a:solidFill>
                          <a:latin typeface="Times New Roman" pitchFamily="18" charset="0"/>
                          <a:cs typeface="Times New Roman" pitchFamily="18" charset="0"/>
                        </a:rPr>
                        <a:t> of the voltage and/or current sources is included in the original network, it must remain when the sources are set to zero.)</a:t>
                      </a:r>
                      <a:endParaRPr lang="en-US" sz="2000" b="1"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1180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4</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b="1" dirty="0">
                          <a:solidFill>
                            <a:srgbClr val="0000CC"/>
                          </a:solidFill>
                          <a:latin typeface="Times New Roman" pitchFamily="18" charset="0"/>
                          <a:cs typeface="Times New Roman" pitchFamily="18" charset="0"/>
                        </a:rPr>
                        <a:t>Calculate </a:t>
                      </a:r>
                      <a:r>
                        <a:rPr lang="en-US" sz="2000" b="1" i="1" dirty="0" err="1">
                          <a:solidFill>
                            <a:srgbClr val="0000CC"/>
                          </a:solidFill>
                          <a:latin typeface="Times New Roman" pitchFamily="18" charset="0"/>
                          <a:cs typeface="Times New Roman" pitchFamily="18" charset="0"/>
                        </a:rPr>
                        <a:t>E</a:t>
                      </a:r>
                      <a:r>
                        <a:rPr lang="en-US" sz="2000" b="1" i="1" baseline="-25000" dirty="0" err="1">
                          <a:solidFill>
                            <a:srgbClr val="0000CC"/>
                          </a:solidFill>
                          <a:latin typeface="Times New Roman" pitchFamily="18" charset="0"/>
                          <a:cs typeface="Times New Roman" pitchFamily="18" charset="0"/>
                        </a:rPr>
                        <a:t>Th</a:t>
                      </a:r>
                      <a:r>
                        <a:rPr lang="en-US" sz="2000" b="1" dirty="0">
                          <a:solidFill>
                            <a:srgbClr val="0000CC"/>
                          </a:solidFill>
                          <a:latin typeface="Times New Roman" pitchFamily="18" charset="0"/>
                          <a:cs typeface="Times New Roman" pitchFamily="18" charset="0"/>
                        </a:rPr>
                        <a:t> by first returning all sources to their original position and finding the open-circuit voltage between the marked terminals. (This step is invariably the one that causes most confusion and errors. In all cases, keep in mind that it is the open circuit potential between the two terminals marked in step 2.)</a:t>
                      </a:r>
                      <a:endParaRPr lang="en-US" sz="2000" b="1" dirty="0">
                        <a:solidFill>
                          <a:srgbClr val="0000CC"/>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11162">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5</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b="1" dirty="0">
                          <a:solidFill>
                            <a:srgbClr val="FF0000"/>
                          </a:solidFill>
                          <a:latin typeface="Times New Roman" pitchFamily="18" charset="0"/>
                          <a:cs typeface="Times New Roman" pitchFamily="18" charset="0"/>
                        </a:rPr>
                        <a:t>Draw the </a:t>
                      </a:r>
                      <a:r>
                        <a:rPr lang="en-US" sz="2000" b="1" dirty="0" err="1">
                          <a:solidFill>
                            <a:srgbClr val="FF0000"/>
                          </a:solidFill>
                          <a:latin typeface="Times New Roman" pitchFamily="18" charset="0"/>
                          <a:cs typeface="Times New Roman" pitchFamily="18" charset="0"/>
                        </a:rPr>
                        <a:t>Thévenin</a:t>
                      </a:r>
                      <a:r>
                        <a:rPr lang="en-US" sz="2000" b="1" dirty="0">
                          <a:solidFill>
                            <a:srgbClr val="FF0000"/>
                          </a:solidFill>
                          <a:latin typeface="Times New Roman" pitchFamily="18" charset="0"/>
                          <a:cs typeface="Times New Roman" pitchFamily="18" charset="0"/>
                        </a:rPr>
                        <a:t> equivalent circuit with the portion of the circuit previously removed replaced between the terminals of the equivalent circuit.</a:t>
                      </a:r>
                      <a:endParaRPr lang="en-US" sz="2000" b="1"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64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effectLst/>
                          <a:latin typeface="Times New Roman" pitchFamily="18" charset="0"/>
                          <a:cs typeface="Times New Roman" pitchFamily="18" charset="0"/>
                        </a:rPr>
                        <a:t>Step 6</a:t>
                      </a:r>
                      <a:r>
                        <a:rPr lang="en-US" sz="2000" dirty="0">
                          <a:solidFill>
                            <a:schemeClr val="tx1"/>
                          </a:solidFill>
                          <a:effectLst/>
                          <a:latin typeface="Times New Roman" pitchFamily="18" charset="0"/>
                          <a:cs typeface="Times New Roman" pitchFamily="18" charset="0"/>
                        </a:rPr>
                        <a:t>:</a:t>
                      </a:r>
                      <a:endParaRPr lang="en-US" sz="2000" dirty="0">
                        <a:solidFill>
                          <a:schemeClr val="tx1"/>
                        </a:solidFill>
                        <a:effectLst/>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1800"/>
                        </a:spcAft>
                      </a:pPr>
                      <a:r>
                        <a:rPr lang="en-US" sz="2000" b="1" dirty="0">
                          <a:solidFill>
                            <a:srgbClr val="0000CC"/>
                          </a:solidFill>
                          <a:effectLst/>
                          <a:latin typeface="Times New Roman" pitchFamily="18" charset="0"/>
                          <a:ea typeface="Calibri"/>
                          <a:cs typeface="Times New Roman" pitchFamily="18" charset="0"/>
                        </a:rPr>
                        <a:t>Do the remaining required calculation</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5331139"/>
                  </a:ext>
                </a:extLst>
              </a:tr>
            </a:tbl>
          </a:graphicData>
        </a:graphic>
      </p:graphicFrame>
    </p:spTree>
    <p:extLst>
      <p:ext uri="{BB962C8B-B14F-4D97-AF65-F5344CB8AC3E}">
        <p14:creationId xmlns:p14="http://schemas.microsoft.com/office/powerpoint/2010/main" val="225682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9F8018A0-3CDD-4901-84E3-255522045806}"/>
              </a:ext>
            </a:extLst>
          </p:cNvPr>
          <p:cNvSpPr/>
          <p:nvPr/>
        </p:nvSpPr>
        <p:spPr>
          <a:xfrm>
            <a:off x="1012390" y="2621087"/>
            <a:ext cx="10167219" cy="807913"/>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4800" b="1" dirty="0">
                <a:solidFill>
                  <a:srgbClr val="0000CC"/>
                </a:solidFill>
                <a:latin typeface="Times New Roman" panose="02020603050405020304" pitchFamily="18" charset="0"/>
                <a:cs typeface="Times New Roman" panose="02020603050405020304" pitchFamily="18" charset="0"/>
              </a:rPr>
              <a:t>9.2 SUPERPOSITION THEOREM</a:t>
            </a:r>
            <a:endParaRPr lang="en-US" sz="48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01402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20</a:t>
            </a:fld>
            <a:endParaRPr lang="en-US" sz="2000" b="1" dirty="0">
              <a:solidFill>
                <a:schemeClr val="bg1"/>
              </a:solidFill>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DE2CF028-05F0-47A1-AB92-6FBA6C6C9C6D}"/>
              </a:ext>
            </a:extLst>
          </p:cNvPr>
          <p:cNvSpPr txBox="1"/>
          <p:nvPr/>
        </p:nvSpPr>
        <p:spPr>
          <a:xfrm>
            <a:off x="201473" y="181596"/>
            <a:ext cx="5570673" cy="1231106"/>
          </a:xfrm>
          <a:prstGeom prst="rect">
            <a:avLst/>
          </a:prstGeom>
          <a:solidFill>
            <a:schemeClr val="bg1"/>
          </a:solidFill>
        </p:spPr>
        <p:txBody>
          <a:bodyPr wrap="square">
            <a:spAutoFit/>
          </a:bodyPr>
          <a:lstStyle/>
          <a:p>
            <a:pPr algn="just"/>
            <a:r>
              <a:rPr lang="en-US" sz="2000" b="1" i="0" dirty="0">
                <a:solidFill>
                  <a:srgbClr val="0066FF"/>
                </a:solidFill>
                <a:effectLst/>
              </a:rPr>
              <a:t>Example 9.6 </a:t>
            </a:r>
            <a:r>
              <a:rPr lang="en-US" dirty="0"/>
              <a:t>Find the </a:t>
            </a:r>
            <a:r>
              <a:rPr lang="en-US" dirty="0" err="1"/>
              <a:t>Thévenin</a:t>
            </a:r>
            <a:r>
              <a:rPr lang="en-US" dirty="0"/>
              <a:t> equivalent circuit for the network in the shaded area of the network in Fig. 9.26. Then find the current through </a:t>
            </a:r>
            <a:r>
              <a:rPr lang="en-US" i="1" dirty="0"/>
              <a:t>R</a:t>
            </a:r>
            <a:r>
              <a:rPr lang="en-US" i="1" baseline="-25000" dirty="0"/>
              <a:t>L</a:t>
            </a:r>
            <a:r>
              <a:rPr lang="en-US" i="1" dirty="0"/>
              <a:t> </a:t>
            </a:r>
            <a:r>
              <a:rPr lang="en-US" dirty="0"/>
              <a:t>for values of 2 </a:t>
            </a:r>
            <a:r>
              <a:rPr lang="en-US" dirty="0">
                <a:sym typeface="Symbol" panose="05050102010706020507" pitchFamily="18" charset="2"/>
              </a:rPr>
              <a:t></a:t>
            </a:r>
            <a:r>
              <a:rPr lang="en-US" dirty="0"/>
              <a:t>, 10 </a:t>
            </a:r>
            <a:r>
              <a:rPr lang="en-US" dirty="0">
                <a:sym typeface="Symbol" panose="05050102010706020507" pitchFamily="18" charset="2"/>
              </a:rPr>
              <a:t></a:t>
            </a:r>
            <a:r>
              <a:rPr lang="en-US" dirty="0"/>
              <a:t>, and 100 </a:t>
            </a:r>
            <a:r>
              <a:rPr lang="en-US" dirty="0">
                <a:sym typeface="Symbol" panose="05050102010706020507" pitchFamily="18" charset="2"/>
              </a:rPr>
              <a:t></a:t>
            </a:r>
            <a:r>
              <a:rPr lang="en-US" dirty="0"/>
              <a:t>.</a:t>
            </a:r>
            <a:endParaRPr lang="en-US" sz="2000" dirty="0"/>
          </a:p>
        </p:txBody>
      </p:sp>
      <p:pic>
        <p:nvPicPr>
          <p:cNvPr id="3" name="Picture 2">
            <a:extLst>
              <a:ext uri="{FF2B5EF4-FFF2-40B4-BE49-F238E27FC236}">
                <a16:creationId xmlns:a16="http://schemas.microsoft.com/office/drawing/2014/main" id="{3698E966-4FF4-4C5F-9B3C-4AD0B7C22D04}"/>
              </a:ext>
            </a:extLst>
          </p:cNvPr>
          <p:cNvPicPr>
            <a:picLocks noChangeAspect="1"/>
          </p:cNvPicPr>
          <p:nvPr/>
        </p:nvPicPr>
        <p:blipFill>
          <a:blip r:embed="rId2"/>
          <a:stretch>
            <a:fillRect/>
          </a:stretch>
        </p:blipFill>
        <p:spPr>
          <a:xfrm>
            <a:off x="1784053" y="1234440"/>
            <a:ext cx="3052583" cy="2194560"/>
          </a:xfrm>
          <a:prstGeom prst="rect">
            <a:avLst/>
          </a:prstGeom>
        </p:spPr>
      </p:pic>
      <p:cxnSp>
        <p:nvCxnSpPr>
          <p:cNvPr id="19" name="Straight Connector 18">
            <a:extLst>
              <a:ext uri="{FF2B5EF4-FFF2-40B4-BE49-F238E27FC236}">
                <a16:creationId xmlns:a16="http://schemas.microsoft.com/office/drawing/2014/main" id="{FAD8008C-2503-4CC9-82FF-C3F0529BEDAB}"/>
              </a:ext>
            </a:extLst>
          </p:cNvPr>
          <p:cNvCxnSpPr/>
          <p:nvPr/>
        </p:nvCxnSpPr>
        <p:spPr>
          <a:xfrm>
            <a:off x="5775255"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298CAA2-28AF-4A30-A872-76E532534D15}"/>
              </a:ext>
            </a:extLst>
          </p:cNvPr>
          <p:cNvPicPr>
            <a:picLocks noChangeAspect="1"/>
          </p:cNvPicPr>
          <p:nvPr/>
        </p:nvPicPr>
        <p:blipFill>
          <a:blip r:embed="rId3"/>
          <a:stretch>
            <a:fillRect/>
          </a:stretch>
        </p:blipFill>
        <p:spPr>
          <a:xfrm>
            <a:off x="2000656" y="4530898"/>
            <a:ext cx="2619375" cy="1828800"/>
          </a:xfrm>
          <a:prstGeom prst="rect">
            <a:avLst/>
          </a:prstGeom>
        </p:spPr>
      </p:pic>
      <p:sp>
        <p:nvSpPr>
          <p:cNvPr id="20" name="TextBox 19">
            <a:extLst>
              <a:ext uri="{FF2B5EF4-FFF2-40B4-BE49-F238E27FC236}">
                <a16:creationId xmlns:a16="http://schemas.microsoft.com/office/drawing/2014/main" id="{1DB7C9C9-CF84-4814-9F04-B9F9067D988E}"/>
              </a:ext>
            </a:extLst>
          </p:cNvPr>
          <p:cNvSpPr txBox="1"/>
          <p:nvPr/>
        </p:nvSpPr>
        <p:spPr>
          <a:xfrm>
            <a:off x="400872" y="3429000"/>
            <a:ext cx="5366918" cy="1200329"/>
          </a:xfrm>
          <a:prstGeom prst="rect">
            <a:avLst/>
          </a:prstGeom>
          <a:noFill/>
        </p:spPr>
        <p:txBody>
          <a:bodyPr wrap="square">
            <a:spAutoFit/>
          </a:bodyPr>
          <a:lstStyle/>
          <a:p>
            <a:pPr algn="just"/>
            <a:r>
              <a:rPr lang="en-US" b="1" i="0" dirty="0">
                <a:solidFill>
                  <a:srgbClr val="FF0000"/>
                </a:solidFill>
                <a:effectLst/>
              </a:rPr>
              <a:t>Step 1</a:t>
            </a:r>
            <a:r>
              <a:rPr lang="en-US" b="1" i="0" dirty="0">
                <a:solidFill>
                  <a:schemeClr val="accent6">
                    <a:lumMod val="50000"/>
                  </a:schemeClr>
                </a:solidFill>
                <a:effectLst/>
              </a:rPr>
              <a:t>: Remove that portion of the network where the </a:t>
            </a:r>
            <a:r>
              <a:rPr lang="en-US" b="1" i="0" dirty="0" err="1">
                <a:solidFill>
                  <a:schemeClr val="accent6">
                    <a:lumMod val="50000"/>
                  </a:schemeClr>
                </a:solidFill>
                <a:effectLst/>
              </a:rPr>
              <a:t>Thévenin</a:t>
            </a:r>
            <a:r>
              <a:rPr lang="en-US" b="1" i="0" dirty="0">
                <a:solidFill>
                  <a:schemeClr val="accent6">
                    <a:lumMod val="50000"/>
                  </a:schemeClr>
                </a:solidFill>
                <a:effectLst/>
              </a:rPr>
              <a:t> equivalent circuit is found.</a:t>
            </a:r>
          </a:p>
          <a:p>
            <a:pPr algn="just"/>
            <a:r>
              <a:rPr lang="en-US" b="1" i="0" dirty="0">
                <a:solidFill>
                  <a:srgbClr val="FF0000"/>
                </a:solidFill>
                <a:effectLst/>
              </a:rPr>
              <a:t>Step 2</a:t>
            </a:r>
            <a:r>
              <a:rPr lang="en-US" b="1" i="0" dirty="0">
                <a:solidFill>
                  <a:schemeClr val="accent6">
                    <a:lumMod val="50000"/>
                  </a:schemeClr>
                </a:solidFill>
                <a:effectLst/>
              </a:rPr>
              <a:t>: Mark the terminals (such as </a:t>
            </a:r>
            <a:r>
              <a:rPr lang="en-US" b="1" i="1" dirty="0">
                <a:solidFill>
                  <a:srgbClr val="0000CC"/>
                </a:solidFill>
                <a:effectLst/>
              </a:rPr>
              <a:t>a</a:t>
            </a:r>
            <a:r>
              <a:rPr lang="en-US" b="1" i="0" dirty="0">
                <a:solidFill>
                  <a:schemeClr val="accent6">
                    <a:lumMod val="50000"/>
                  </a:schemeClr>
                </a:solidFill>
                <a:effectLst/>
              </a:rPr>
              <a:t> and </a:t>
            </a:r>
            <a:r>
              <a:rPr lang="en-US" b="1" i="1" dirty="0">
                <a:solidFill>
                  <a:srgbClr val="0000CC"/>
                </a:solidFill>
                <a:effectLst/>
              </a:rPr>
              <a:t>b</a:t>
            </a:r>
            <a:r>
              <a:rPr lang="en-US" b="1" i="0" dirty="0">
                <a:solidFill>
                  <a:schemeClr val="accent6">
                    <a:lumMod val="50000"/>
                  </a:schemeClr>
                </a:solidFill>
                <a:effectLst/>
              </a:rPr>
              <a:t>) of the remaining two-terminal network.</a:t>
            </a:r>
            <a:endParaRPr lang="en-US" b="1" dirty="0">
              <a:solidFill>
                <a:schemeClr val="accent6">
                  <a:lumMod val="50000"/>
                </a:schemeClr>
              </a:solidFill>
            </a:endParaRPr>
          </a:p>
        </p:txBody>
      </p:sp>
      <p:sp>
        <p:nvSpPr>
          <p:cNvPr id="21" name="TextBox 20">
            <a:extLst>
              <a:ext uri="{FF2B5EF4-FFF2-40B4-BE49-F238E27FC236}">
                <a16:creationId xmlns:a16="http://schemas.microsoft.com/office/drawing/2014/main" id="{1666FF97-8642-4008-9439-F53B0FE001C6}"/>
              </a:ext>
            </a:extLst>
          </p:cNvPr>
          <p:cNvSpPr txBox="1"/>
          <p:nvPr/>
        </p:nvSpPr>
        <p:spPr>
          <a:xfrm>
            <a:off x="5782721" y="418832"/>
            <a:ext cx="6127869" cy="1631216"/>
          </a:xfrm>
          <a:prstGeom prst="rect">
            <a:avLst/>
          </a:prstGeom>
          <a:noFill/>
        </p:spPr>
        <p:txBody>
          <a:bodyPr wrap="square">
            <a:spAutoFit/>
          </a:bodyPr>
          <a:lstStyle/>
          <a:p>
            <a:pPr algn="just"/>
            <a:r>
              <a:rPr lang="en-US" sz="2000" b="1" i="0" dirty="0">
                <a:solidFill>
                  <a:srgbClr val="FF0000"/>
                </a:solidFill>
                <a:effectLst/>
              </a:rPr>
              <a:t>Step 3</a:t>
            </a:r>
            <a:r>
              <a:rPr lang="en-US" sz="2000" b="1" i="0" dirty="0">
                <a:solidFill>
                  <a:schemeClr val="accent6">
                    <a:lumMod val="50000"/>
                  </a:schemeClr>
                </a:solidFill>
                <a:effectLst/>
              </a:rPr>
              <a:t>: </a:t>
            </a:r>
            <a:r>
              <a:rPr lang="en-US" sz="2000" b="1" i="0" dirty="0">
                <a:solidFill>
                  <a:srgbClr val="FF0000"/>
                </a:solidFill>
                <a:effectLst/>
              </a:rPr>
              <a:t>Calculate </a:t>
            </a:r>
            <a:r>
              <a:rPr lang="en-US" sz="2000" b="1" i="1" dirty="0" err="1">
                <a:solidFill>
                  <a:srgbClr val="FF0000"/>
                </a:solidFill>
                <a:effectLst/>
              </a:rPr>
              <a:t>R</a:t>
            </a:r>
            <a:r>
              <a:rPr lang="en-US" sz="2000" b="1" i="1" baseline="-25000" dirty="0" err="1">
                <a:solidFill>
                  <a:srgbClr val="FF0000"/>
                </a:solidFill>
                <a:effectLst/>
              </a:rPr>
              <a:t>Th</a:t>
            </a:r>
            <a:r>
              <a:rPr lang="en-US" sz="2000" b="1" i="0" dirty="0">
                <a:solidFill>
                  <a:schemeClr val="accent6">
                    <a:lumMod val="50000"/>
                  </a:schemeClr>
                </a:solidFill>
                <a:effectLst/>
              </a:rPr>
              <a:t> by first setting all sources to zero (voltage sources are replaced by short circuits, and current sources by open circuits) and then finding the resultant resistance between the two marked terminals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a:t>
            </a:r>
            <a:endParaRPr lang="en-US" sz="2000" b="1" dirty="0">
              <a:solidFill>
                <a:schemeClr val="accent6">
                  <a:lumMod val="50000"/>
                </a:schemeClr>
              </a:solidFill>
            </a:endParaRPr>
          </a:p>
        </p:txBody>
      </p:sp>
      <p:pic>
        <p:nvPicPr>
          <p:cNvPr id="8" name="Picture 7">
            <a:extLst>
              <a:ext uri="{FF2B5EF4-FFF2-40B4-BE49-F238E27FC236}">
                <a16:creationId xmlns:a16="http://schemas.microsoft.com/office/drawing/2014/main" id="{6ABA2E97-3ED2-4226-8BC8-5C13AF839478}"/>
              </a:ext>
            </a:extLst>
          </p:cNvPr>
          <p:cNvPicPr>
            <a:picLocks noChangeAspect="1"/>
          </p:cNvPicPr>
          <p:nvPr/>
        </p:nvPicPr>
        <p:blipFill>
          <a:blip r:embed="rId4"/>
          <a:stretch>
            <a:fillRect/>
          </a:stretch>
        </p:blipFill>
        <p:spPr>
          <a:xfrm>
            <a:off x="6096000" y="2471114"/>
            <a:ext cx="5553254" cy="2286000"/>
          </a:xfrm>
          <a:prstGeom prst="rect">
            <a:avLst/>
          </a:prstGeom>
        </p:spPr>
      </p:pic>
      <p:pic>
        <p:nvPicPr>
          <p:cNvPr id="22" name="Picture 21">
            <a:extLst>
              <a:ext uri="{FF2B5EF4-FFF2-40B4-BE49-F238E27FC236}">
                <a16:creationId xmlns:a16="http://schemas.microsoft.com/office/drawing/2014/main" id="{F4F0D973-534A-48B3-839C-0C0B67B3FBA5}"/>
              </a:ext>
            </a:extLst>
          </p:cNvPr>
          <p:cNvPicPr>
            <a:picLocks noChangeAspect="1"/>
          </p:cNvPicPr>
          <p:nvPr/>
        </p:nvPicPr>
        <p:blipFill>
          <a:blip r:embed="rId5"/>
          <a:stretch>
            <a:fillRect/>
          </a:stretch>
        </p:blipFill>
        <p:spPr>
          <a:xfrm>
            <a:off x="6930480" y="5104351"/>
            <a:ext cx="3563737" cy="731520"/>
          </a:xfrm>
          <a:prstGeom prst="rect">
            <a:avLst/>
          </a:prstGeom>
        </p:spPr>
      </p:pic>
    </p:spTree>
    <p:extLst>
      <p:ext uri="{BB962C8B-B14F-4D97-AF65-F5344CB8AC3E}">
        <p14:creationId xmlns:p14="http://schemas.microsoft.com/office/powerpoint/2010/main" val="347405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21</a:t>
            </a:fld>
            <a:endParaRPr lang="en-US" sz="2000" b="1" dirty="0">
              <a:solidFill>
                <a:schemeClr val="bg1"/>
              </a:solidFill>
              <a:latin typeface="Times New Roman" pitchFamily="18" charset="0"/>
              <a:cs typeface="Times New Roman" pitchFamily="18" charset="0"/>
            </a:endParaRPr>
          </a:p>
        </p:txBody>
      </p:sp>
      <p:cxnSp>
        <p:nvCxnSpPr>
          <p:cNvPr id="19" name="Straight Connector 18">
            <a:extLst>
              <a:ext uri="{FF2B5EF4-FFF2-40B4-BE49-F238E27FC236}">
                <a16:creationId xmlns:a16="http://schemas.microsoft.com/office/drawing/2014/main" id="{FAD8008C-2503-4CC9-82FF-C3F0529BEDAB}"/>
              </a:ext>
            </a:extLst>
          </p:cNvPr>
          <p:cNvCxnSpPr/>
          <p:nvPr/>
        </p:nvCxnSpPr>
        <p:spPr>
          <a:xfrm>
            <a:off x="7079140" y="0"/>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FB1378-80B9-4450-A5F5-85CF055C08D1}"/>
              </a:ext>
            </a:extLst>
          </p:cNvPr>
          <p:cNvSpPr txBox="1"/>
          <p:nvPr/>
        </p:nvSpPr>
        <p:spPr>
          <a:xfrm>
            <a:off x="188794" y="150186"/>
            <a:ext cx="6816344" cy="1015663"/>
          </a:xfrm>
          <a:prstGeom prst="rect">
            <a:avLst/>
          </a:prstGeom>
          <a:noFill/>
        </p:spPr>
        <p:txBody>
          <a:bodyPr wrap="square">
            <a:spAutoFit/>
          </a:bodyPr>
          <a:lstStyle/>
          <a:p>
            <a:pPr algn="just"/>
            <a:r>
              <a:rPr lang="en-US" sz="2000" b="1" i="0" dirty="0">
                <a:solidFill>
                  <a:srgbClr val="FF0000"/>
                </a:solidFill>
                <a:effectLst/>
              </a:rPr>
              <a:t>Step 4</a:t>
            </a:r>
            <a:r>
              <a:rPr lang="en-US" sz="2000" b="1" i="0" dirty="0">
                <a:solidFill>
                  <a:schemeClr val="accent6">
                    <a:lumMod val="50000"/>
                  </a:schemeClr>
                </a:solidFill>
                <a:effectLst/>
              </a:rPr>
              <a:t>: </a:t>
            </a:r>
            <a:r>
              <a:rPr lang="en-US" sz="2000" b="1" i="0" dirty="0">
                <a:solidFill>
                  <a:srgbClr val="FF0000"/>
                </a:solidFill>
                <a:effectLst/>
              </a:rPr>
              <a:t>Calculate </a:t>
            </a:r>
            <a:r>
              <a:rPr lang="en-US" sz="2000" b="1" i="1" dirty="0" err="1">
                <a:solidFill>
                  <a:srgbClr val="FF0000"/>
                </a:solidFill>
                <a:effectLst/>
              </a:rPr>
              <a:t>E</a:t>
            </a:r>
            <a:r>
              <a:rPr lang="en-US" sz="2000" b="1" i="1" baseline="-25000" dirty="0" err="1">
                <a:solidFill>
                  <a:srgbClr val="FF0000"/>
                </a:solidFill>
                <a:effectLst/>
              </a:rPr>
              <a:t>Th</a:t>
            </a:r>
            <a:r>
              <a:rPr lang="en-US" sz="2000" b="1" i="0" dirty="0">
                <a:solidFill>
                  <a:schemeClr val="accent6">
                    <a:lumMod val="50000"/>
                  </a:schemeClr>
                </a:solidFill>
                <a:effectLst/>
              </a:rPr>
              <a:t> by first returning all sources to their original position and finding the open-circuit voltage between the marked terminals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a:t>
            </a:r>
            <a:endParaRPr lang="en-US" sz="2000" b="1" dirty="0">
              <a:solidFill>
                <a:schemeClr val="accent6">
                  <a:lumMod val="50000"/>
                </a:schemeClr>
              </a:solidFill>
            </a:endParaRPr>
          </a:p>
        </p:txBody>
      </p:sp>
      <p:pic>
        <p:nvPicPr>
          <p:cNvPr id="25" name="Picture 24">
            <a:extLst>
              <a:ext uri="{FF2B5EF4-FFF2-40B4-BE49-F238E27FC236}">
                <a16:creationId xmlns:a16="http://schemas.microsoft.com/office/drawing/2014/main" id="{0F51FC7A-6680-4E8F-B58E-B60A750468BC}"/>
              </a:ext>
            </a:extLst>
          </p:cNvPr>
          <p:cNvPicPr>
            <a:picLocks noChangeAspect="1"/>
          </p:cNvPicPr>
          <p:nvPr/>
        </p:nvPicPr>
        <p:blipFill>
          <a:blip r:embed="rId2"/>
          <a:stretch>
            <a:fillRect/>
          </a:stretch>
        </p:blipFill>
        <p:spPr>
          <a:xfrm>
            <a:off x="1582008" y="1073516"/>
            <a:ext cx="2943395" cy="1828800"/>
          </a:xfrm>
          <a:prstGeom prst="rect">
            <a:avLst/>
          </a:prstGeom>
        </p:spPr>
      </p:pic>
      <p:pic>
        <p:nvPicPr>
          <p:cNvPr id="4" name="Picture 3">
            <a:extLst>
              <a:ext uri="{FF2B5EF4-FFF2-40B4-BE49-F238E27FC236}">
                <a16:creationId xmlns:a16="http://schemas.microsoft.com/office/drawing/2014/main" id="{44BDE361-8BA7-413B-BB98-A7E581E527E8}"/>
              </a:ext>
            </a:extLst>
          </p:cNvPr>
          <p:cNvPicPr>
            <a:picLocks noChangeAspect="1"/>
          </p:cNvPicPr>
          <p:nvPr/>
        </p:nvPicPr>
        <p:blipFill>
          <a:blip r:embed="rId3"/>
          <a:stretch>
            <a:fillRect/>
          </a:stretch>
        </p:blipFill>
        <p:spPr>
          <a:xfrm>
            <a:off x="1021126" y="2985472"/>
            <a:ext cx="4413504" cy="731520"/>
          </a:xfrm>
          <a:prstGeom prst="rect">
            <a:avLst/>
          </a:prstGeom>
        </p:spPr>
      </p:pic>
      <p:sp>
        <p:nvSpPr>
          <p:cNvPr id="16" name="TextBox 15">
            <a:extLst>
              <a:ext uri="{FF2B5EF4-FFF2-40B4-BE49-F238E27FC236}">
                <a16:creationId xmlns:a16="http://schemas.microsoft.com/office/drawing/2014/main" id="{574C305F-2955-492B-8234-77A873A4605D}"/>
              </a:ext>
            </a:extLst>
          </p:cNvPr>
          <p:cNvSpPr txBox="1"/>
          <p:nvPr/>
        </p:nvSpPr>
        <p:spPr>
          <a:xfrm>
            <a:off x="188794" y="3670826"/>
            <a:ext cx="6816344" cy="1015663"/>
          </a:xfrm>
          <a:prstGeom prst="rect">
            <a:avLst/>
          </a:prstGeom>
          <a:noFill/>
        </p:spPr>
        <p:txBody>
          <a:bodyPr wrap="square">
            <a:spAutoFit/>
          </a:bodyPr>
          <a:lstStyle/>
          <a:p>
            <a:pPr algn="just"/>
            <a:r>
              <a:rPr lang="en-US" sz="2000" b="1" i="0" dirty="0">
                <a:solidFill>
                  <a:srgbClr val="FF0000"/>
                </a:solidFill>
                <a:effectLst/>
              </a:rPr>
              <a:t>Step 5</a:t>
            </a:r>
            <a:r>
              <a:rPr lang="en-US" sz="2000" b="1" i="0" dirty="0">
                <a:solidFill>
                  <a:schemeClr val="accent6">
                    <a:lumMod val="50000"/>
                  </a:schemeClr>
                </a:solidFill>
                <a:effectLst/>
              </a:rPr>
              <a:t>: </a:t>
            </a:r>
            <a:r>
              <a:rPr lang="en-US" sz="2000" b="1" i="0" dirty="0">
                <a:solidFill>
                  <a:srgbClr val="FF0000"/>
                </a:solidFill>
                <a:effectLst/>
              </a:rPr>
              <a:t>Draw the </a:t>
            </a:r>
            <a:r>
              <a:rPr lang="en-US" sz="2000" b="1" i="0" dirty="0" err="1">
                <a:solidFill>
                  <a:srgbClr val="FF0000"/>
                </a:solidFill>
                <a:effectLst/>
              </a:rPr>
              <a:t>Thévenin</a:t>
            </a:r>
            <a:r>
              <a:rPr lang="en-US" sz="2000" b="1" i="0" dirty="0">
                <a:solidFill>
                  <a:srgbClr val="FF0000"/>
                </a:solidFill>
                <a:effectLst/>
              </a:rPr>
              <a:t> equivalent circuit</a:t>
            </a:r>
            <a:r>
              <a:rPr lang="en-US" sz="2000" b="1" i="0" dirty="0">
                <a:solidFill>
                  <a:schemeClr val="accent6">
                    <a:lumMod val="50000"/>
                  </a:schemeClr>
                </a:solidFill>
                <a:effectLst/>
              </a:rPr>
              <a:t> with the portion of the circuit previously removed replaced between the terminals of the equivalent circuit.</a:t>
            </a:r>
            <a:endParaRPr lang="en-US" sz="2000" b="1" dirty="0">
              <a:solidFill>
                <a:schemeClr val="accent6">
                  <a:lumMod val="50000"/>
                </a:schemeClr>
              </a:solidFill>
            </a:endParaRPr>
          </a:p>
        </p:txBody>
      </p:sp>
      <p:pic>
        <p:nvPicPr>
          <p:cNvPr id="9" name="Picture 8">
            <a:extLst>
              <a:ext uri="{FF2B5EF4-FFF2-40B4-BE49-F238E27FC236}">
                <a16:creationId xmlns:a16="http://schemas.microsoft.com/office/drawing/2014/main" id="{C55F27E3-3E1F-4410-8A80-072E25E12958}"/>
              </a:ext>
            </a:extLst>
          </p:cNvPr>
          <p:cNvPicPr>
            <a:picLocks noChangeAspect="1"/>
          </p:cNvPicPr>
          <p:nvPr/>
        </p:nvPicPr>
        <p:blipFill>
          <a:blip r:embed="rId4"/>
          <a:stretch>
            <a:fillRect/>
          </a:stretch>
        </p:blipFill>
        <p:spPr>
          <a:xfrm>
            <a:off x="2454170" y="4715090"/>
            <a:ext cx="2743200" cy="1638300"/>
          </a:xfrm>
          <a:prstGeom prst="rect">
            <a:avLst/>
          </a:prstGeom>
        </p:spPr>
      </p:pic>
      <p:pic>
        <p:nvPicPr>
          <p:cNvPr id="11" name="Picture 10">
            <a:extLst>
              <a:ext uri="{FF2B5EF4-FFF2-40B4-BE49-F238E27FC236}">
                <a16:creationId xmlns:a16="http://schemas.microsoft.com/office/drawing/2014/main" id="{D4D6590F-E22D-4560-B1BE-769001BAE5B5}"/>
              </a:ext>
            </a:extLst>
          </p:cNvPr>
          <p:cNvPicPr>
            <a:picLocks noChangeAspect="1"/>
          </p:cNvPicPr>
          <p:nvPr/>
        </p:nvPicPr>
        <p:blipFill>
          <a:blip r:embed="rId5"/>
          <a:stretch>
            <a:fillRect/>
          </a:stretch>
        </p:blipFill>
        <p:spPr>
          <a:xfrm>
            <a:off x="7153142" y="1534154"/>
            <a:ext cx="4693494" cy="2651760"/>
          </a:xfrm>
          <a:prstGeom prst="rect">
            <a:avLst/>
          </a:prstGeom>
        </p:spPr>
      </p:pic>
    </p:spTree>
    <p:extLst>
      <p:ext uri="{BB962C8B-B14F-4D97-AF65-F5344CB8AC3E}">
        <p14:creationId xmlns:p14="http://schemas.microsoft.com/office/powerpoint/2010/main" val="286386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22</a:t>
            </a:fld>
            <a:endParaRPr lang="en-US" sz="20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F577042C-4358-45F5-BA09-483432B67809}"/>
              </a:ext>
            </a:extLst>
          </p:cNvPr>
          <p:cNvSpPr txBox="1"/>
          <p:nvPr/>
        </p:nvSpPr>
        <p:spPr>
          <a:xfrm>
            <a:off x="368582" y="3127513"/>
            <a:ext cx="5366918" cy="1323439"/>
          </a:xfrm>
          <a:prstGeom prst="rect">
            <a:avLst/>
          </a:prstGeom>
          <a:noFill/>
        </p:spPr>
        <p:txBody>
          <a:bodyPr wrap="square">
            <a:spAutoFit/>
          </a:bodyPr>
          <a:lstStyle/>
          <a:p>
            <a:pPr algn="just"/>
            <a:r>
              <a:rPr lang="en-US" sz="2000" b="1" i="0" dirty="0">
                <a:solidFill>
                  <a:srgbClr val="FF0000"/>
                </a:solidFill>
                <a:effectLst/>
              </a:rPr>
              <a:t>Step 1</a:t>
            </a:r>
            <a:r>
              <a:rPr lang="en-US" sz="2000" b="1" i="0" dirty="0">
                <a:solidFill>
                  <a:schemeClr val="accent6">
                    <a:lumMod val="50000"/>
                  </a:schemeClr>
                </a:solidFill>
                <a:effectLst/>
              </a:rPr>
              <a:t>: Remove that portion of the network where the </a:t>
            </a:r>
            <a:r>
              <a:rPr lang="en-US" sz="2000" b="1" i="0" dirty="0" err="1">
                <a:solidFill>
                  <a:schemeClr val="accent6">
                    <a:lumMod val="50000"/>
                  </a:schemeClr>
                </a:solidFill>
                <a:effectLst/>
              </a:rPr>
              <a:t>Thévenin</a:t>
            </a:r>
            <a:r>
              <a:rPr lang="en-US" sz="2000" b="1" i="0" dirty="0">
                <a:solidFill>
                  <a:schemeClr val="accent6">
                    <a:lumMod val="50000"/>
                  </a:schemeClr>
                </a:solidFill>
                <a:effectLst/>
              </a:rPr>
              <a:t> equivalent circuit is found.</a:t>
            </a:r>
          </a:p>
          <a:p>
            <a:pPr algn="just"/>
            <a:r>
              <a:rPr lang="en-US" sz="2000" b="1" i="0" dirty="0">
                <a:solidFill>
                  <a:srgbClr val="FF0000"/>
                </a:solidFill>
                <a:effectLst/>
              </a:rPr>
              <a:t>Step 2</a:t>
            </a:r>
            <a:r>
              <a:rPr lang="en-US" sz="2000" b="1" i="0" dirty="0">
                <a:solidFill>
                  <a:schemeClr val="accent6">
                    <a:lumMod val="50000"/>
                  </a:schemeClr>
                </a:solidFill>
                <a:effectLst/>
              </a:rPr>
              <a:t>: Mark the terminals (such as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 of the remaining two-terminal network.</a:t>
            </a:r>
            <a:endParaRPr lang="en-US" sz="2000" b="1" dirty="0">
              <a:solidFill>
                <a:schemeClr val="accent6">
                  <a:lumMod val="50000"/>
                </a:schemeClr>
              </a:solidFill>
            </a:endParaRPr>
          </a:p>
        </p:txBody>
      </p:sp>
      <p:pic>
        <p:nvPicPr>
          <p:cNvPr id="11" name="Picture 10">
            <a:extLst>
              <a:ext uri="{FF2B5EF4-FFF2-40B4-BE49-F238E27FC236}">
                <a16:creationId xmlns:a16="http://schemas.microsoft.com/office/drawing/2014/main" id="{6F65E2F4-0AD6-47C5-A250-3F93B09361E0}"/>
              </a:ext>
            </a:extLst>
          </p:cNvPr>
          <p:cNvPicPr>
            <a:picLocks noChangeAspect="1"/>
          </p:cNvPicPr>
          <p:nvPr/>
        </p:nvPicPr>
        <p:blipFill>
          <a:blip r:embed="rId2"/>
          <a:stretch>
            <a:fillRect/>
          </a:stretch>
        </p:blipFill>
        <p:spPr>
          <a:xfrm>
            <a:off x="754961" y="4394631"/>
            <a:ext cx="3790950" cy="1971675"/>
          </a:xfrm>
          <a:prstGeom prst="rect">
            <a:avLst/>
          </a:prstGeom>
        </p:spPr>
      </p:pic>
      <p:cxnSp>
        <p:nvCxnSpPr>
          <p:cNvPr id="12" name="Straight Connector 11">
            <a:extLst>
              <a:ext uri="{FF2B5EF4-FFF2-40B4-BE49-F238E27FC236}">
                <a16:creationId xmlns:a16="http://schemas.microsoft.com/office/drawing/2014/main" id="{630AF711-4AD3-40A9-9EB4-B0F5C12437C7}"/>
              </a:ext>
            </a:extLst>
          </p:cNvPr>
          <p:cNvCxnSpPr/>
          <p:nvPr/>
        </p:nvCxnSpPr>
        <p:spPr>
          <a:xfrm>
            <a:off x="5775255" y="0"/>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392F4AB-4A2F-47D6-BE06-EFC2A2DC7CEC}"/>
              </a:ext>
            </a:extLst>
          </p:cNvPr>
          <p:cNvSpPr txBox="1"/>
          <p:nvPr/>
        </p:nvSpPr>
        <p:spPr>
          <a:xfrm>
            <a:off x="5979830" y="181596"/>
            <a:ext cx="6010696" cy="1631216"/>
          </a:xfrm>
          <a:prstGeom prst="rect">
            <a:avLst/>
          </a:prstGeom>
          <a:noFill/>
        </p:spPr>
        <p:txBody>
          <a:bodyPr wrap="square">
            <a:spAutoFit/>
          </a:bodyPr>
          <a:lstStyle/>
          <a:p>
            <a:pPr algn="just"/>
            <a:r>
              <a:rPr lang="en-US" sz="2000" b="1" i="0" dirty="0">
                <a:solidFill>
                  <a:srgbClr val="FF0000"/>
                </a:solidFill>
                <a:effectLst/>
              </a:rPr>
              <a:t>Step 3</a:t>
            </a:r>
            <a:r>
              <a:rPr lang="en-US" sz="2000" b="1" i="0" dirty="0">
                <a:solidFill>
                  <a:schemeClr val="accent6">
                    <a:lumMod val="50000"/>
                  </a:schemeClr>
                </a:solidFill>
                <a:effectLst/>
              </a:rPr>
              <a:t>: </a:t>
            </a:r>
            <a:r>
              <a:rPr lang="en-US" sz="2000" b="1" i="0" dirty="0">
                <a:solidFill>
                  <a:srgbClr val="FF0000"/>
                </a:solidFill>
                <a:effectLst/>
              </a:rPr>
              <a:t>Calculate </a:t>
            </a:r>
            <a:r>
              <a:rPr lang="en-US" sz="2000" b="1" i="1" dirty="0" err="1">
                <a:solidFill>
                  <a:srgbClr val="FF0000"/>
                </a:solidFill>
                <a:effectLst/>
              </a:rPr>
              <a:t>R</a:t>
            </a:r>
            <a:r>
              <a:rPr lang="en-US" sz="2000" b="1" i="1" baseline="-25000" dirty="0" err="1">
                <a:solidFill>
                  <a:srgbClr val="FF0000"/>
                </a:solidFill>
                <a:effectLst/>
              </a:rPr>
              <a:t>Th</a:t>
            </a:r>
            <a:r>
              <a:rPr lang="en-US" sz="2000" b="1" i="0" dirty="0">
                <a:solidFill>
                  <a:schemeClr val="accent6">
                    <a:lumMod val="50000"/>
                  </a:schemeClr>
                </a:solidFill>
                <a:effectLst/>
              </a:rPr>
              <a:t> by first setting all sources to zero (voltage sources are replaced by short circuits, and current sources by open circuits) and then finding the resultant resistance between the two marked terminals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a:t>
            </a:r>
            <a:endParaRPr lang="en-US" sz="2000" b="1" dirty="0">
              <a:solidFill>
                <a:schemeClr val="accent6">
                  <a:lumMod val="50000"/>
                </a:schemeClr>
              </a:solidFill>
            </a:endParaRPr>
          </a:p>
        </p:txBody>
      </p:sp>
      <p:pic>
        <p:nvPicPr>
          <p:cNvPr id="15" name="Picture 14">
            <a:extLst>
              <a:ext uri="{FF2B5EF4-FFF2-40B4-BE49-F238E27FC236}">
                <a16:creationId xmlns:a16="http://schemas.microsoft.com/office/drawing/2014/main" id="{A91C0757-0116-4230-B8D7-54DE5E078F64}"/>
              </a:ext>
            </a:extLst>
          </p:cNvPr>
          <p:cNvPicPr>
            <a:picLocks noChangeAspect="1"/>
          </p:cNvPicPr>
          <p:nvPr/>
        </p:nvPicPr>
        <p:blipFill>
          <a:blip r:embed="rId3"/>
          <a:stretch>
            <a:fillRect/>
          </a:stretch>
        </p:blipFill>
        <p:spPr>
          <a:xfrm>
            <a:off x="5970066" y="1797274"/>
            <a:ext cx="4542945" cy="4389120"/>
          </a:xfrm>
          <a:prstGeom prst="rect">
            <a:avLst/>
          </a:prstGeom>
        </p:spPr>
      </p:pic>
      <p:pic>
        <p:nvPicPr>
          <p:cNvPr id="17" name="Picture 16">
            <a:extLst>
              <a:ext uri="{FF2B5EF4-FFF2-40B4-BE49-F238E27FC236}">
                <a16:creationId xmlns:a16="http://schemas.microsoft.com/office/drawing/2014/main" id="{44502E3D-183D-4F3D-9EC0-36B7AE18C042}"/>
              </a:ext>
            </a:extLst>
          </p:cNvPr>
          <p:cNvPicPr>
            <a:picLocks noChangeAspect="1"/>
          </p:cNvPicPr>
          <p:nvPr/>
        </p:nvPicPr>
        <p:blipFill>
          <a:blip r:embed="rId4"/>
          <a:stretch>
            <a:fillRect/>
          </a:stretch>
        </p:blipFill>
        <p:spPr>
          <a:xfrm>
            <a:off x="9508153" y="4365135"/>
            <a:ext cx="2185060" cy="1828800"/>
          </a:xfrm>
          <a:prstGeom prst="rect">
            <a:avLst/>
          </a:prstGeom>
        </p:spPr>
      </p:pic>
      <p:sp>
        <p:nvSpPr>
          <p:cNvPr id="14" name="TextBox 13">
            <a:extLst>
              <a:ext uri="{FF2B5EF4-FFF2-40B4-BE49-F238E27FC236}">
                <a16:creationId xmlns:a16="http://schemas.microsoft.com/office/drawing/2014/main" id="{DE2CF028-05F0-47A1-AB92-6FBA6C6C9C6D}"/>
              </a:ext>
            </a:extLst>
          </p:cNvPr>
          <p:cNvSpPr txBox="1"/>
          <p:nvPr/>
        </p:nvSpPr>
        <p:spPr>
          <a:xfrm>
            <a:off x="201473" y="181596"/>
            <a:ext cx="5366915" cy="707886"/>
          </a:xfrm>
          <a:prstGeom prst="rect">
            <a:avLst/>
          </a:prstGeom>
          <a:solidFill>
            <a:schemeClr val="bg1"/>
          </a:solidFill>
        </p:spPr>
        <p:txBody>
          <a:bodyPr wrap="square">
            <a:spAutoFit/>
          </a:bodyPr>
          <a:lstStyle/>
          <a:p>
            <a:pPr algn="just"/>
            <a:r>
              <a:rPr lang="en-US" sz="2000" b="1" i="0" dirty="0">
                <a:solidFill>
                  <a:srgbClr val="0066FF"/>
                </a:solidFill>
                <a:effectLst/>
              </a:rPr>
              <a:t>Example 9.8 </a:t>
            </a:r>
            <a:r>
              <a:rPr lang="en-US" sz="2000" b="0" i="0" dirty="0">
                <a:solidFill>
                  <a:srgbClr val="242021"/>
                </a:solidFill>
                <a:effectLst/>
              </a:rPr>
              <a:t>Using Thevenin’s Theorem calculate the current passing through the resistor </a:t>
            </a:r>
            <a:r>
              <a:rPr lang="en-US" sz="2000" b="0" i="1" dirty="0">
                <a:solidFill>
                  <a:srgbClr val="242021"/>
                </a:solidFill>
                <a:effectLst/>
              </a:rPr>
              <a:t>R</a:t>
            </a:r>
            <a:r>
              <a:rPr lang="en-US" sz="2000" b="0" i="0" baseline="-25000" dirty="0">
                <a:solidFill>
                  <a:srgbClr val="242021"/>
                </a:solidFill>
                <a:effectLst/>
              </a:rPr>
              <a:t>4</a:t>
            </a:r>
            <a:r>
              <a:rPr lang="en-US" sz="2000" b="0" i="0" dirty="0">
                <a:solidFill>
                  <a:srgbClr val="242021"/>
                </a:solidFill>
                <a:effectLst/>
              </a:rPr>
              <a:t>.</a:t>
            </a:r>
            <a:endParaRPr lang="en-US" sz="2000" dirty="0"/>
          </a:p>
        </p:txBody>
      </p:sp>
      <p:pic>
        <p:nvPicPr>
          <p:cNvPr id="16" name="Picture 15">
            <a:extLst>
              <a:ext uri="{FF2B5EF4-FFF2-40B4-BE49-F238E27FC236}">
                <a16:creationId xmlns:a16="http://schemas.microsoft.com/office/drawing/2014/main" id="{FC8D494C-CDF2-412E-AB72-A4455CA1B89E}"/>
              </a:ext>
            </a:extLst>
          </p:cNvPr>
          <p:cNvPicPr>
            <a:picLocks noChangeAspect="1"/>
          </p:cNvPicPr>
          <p:nvPr/>
        </p:nvPicPr>
        <p:blipFill>
          <a:blip r:embed="rId5"/>
          <a:stretch>
            <a:fillRect/>
          </a:stretch>
        </p:blipFill>
        <p:spPr>
          <a:xfrm>
            <a:off x="612913" y="841513"/>
            <a:ext cx="3810000" cy="2286000"/>
          </a:xfrm>
          <a:prstGeom prst="rect">
            <a:avLst/>
          </a:prstGeom>
        </p:spPr>
      </p:pic>
    </p:spTree>
    <p:extLst>
      <p:ext uri="{BB962C8B-B14F-4D97-AF65-F5344CB8AC3E}">
        <p14:creationId xmlns:p14="http://schemas.microsoft.com/office/powerpoint/2010/main" val="36872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23</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BA2BF952-0996-4DB7-93D0-C182FB3E3356}"/>
              </a:ext>
            </a:extLst>
          </p:cNvPr>
          <p:cNvSpPr txBox="1"/>
          <p:nvPr/>
        </p:nvSpPr>
        <p:spPr>
          <a:xfrm>
            <a:off x="228386" y="115336"/>
            <a:ext cx="5562811" cy="1323439"/>
          </a:xfrm>
          <a:prstGeom prst="rect">
            <a:avLst/>
          </a:prstGeom>
          <a:noFill/>
        </p:spPr>
        <p:txBody>
          <a:bodyPr wrap="square">
            <a:spAutoFit/>
          </a:bodyPr>
          <a:lstStyle/>
          <a:p>
            <a:pPr algn="just"/>
            <a:r>
              <a:rPr lang="en-US" sz="2000" b="1" i="0" dirty="0">
                <a:solidFill>
                  <a:srgbClr val="FF0000"/>
                </a:solidFill>
                <a:effectLst/>
              </a:rPr>
              <a:t>Step 4</a:t>
            </a:r>
            <a:r>
              <a:rPr lang="en-US" sz="2000" b="1" i="0" dirty="0">
                <a:solidFill>
                  <a:schemeClr val="accent6">
                    <a:lumMod val="50000"/>
                  </a:schemeClr>
                </a:solidFill>
                <a:effectLst/>
              </a:rPr>
              <a:t>: </a:t>
            </a:r>
            <a:r>
              <a:rPr lang="en-US" sz="2000" b="1" i="0" dirty="0">
                <a:solidFill>
                  <a:srgbClr val="FF0000"/>
                </a:solidFill>
                <a:effectLst/>
              </a:rPr>
              <a:t>Calculate </a:t>
            </a:r>
            <a:r>
              <a:rPr lang="en-US" sz="2000" b="1" i="1" dirty="0" err="1">
                <a:solidFill>
                  <a:srgbClr val="FF0000"/>
                </a:solidFill>
                <a:effectLst/>
              </a:rPr>
              <a:t>E</a:t>
            </a:r>
            <a:r>
              <a:rPr lang="en-US" sz="2000" b="1" i="1" baseline="-25000" dirty="0" err="1">
                <a:solidFill>
                  <a:srgbClr val="FF0000"/>
                </a:solidFill>
                <a:effectLst/>
              </a:rPr>
              <a:t>Th</a:t>
            </a:r>
            <a:r>
              <a:rPr lang="en-US" sz="2000" b="1" i="0" dirty="0">
                <a:solidFill>
                  <a:schemeClr val="accent6">
                    <a:lumMod val="50000"/>
                  </a:schemeClr>
                </a:solidFill>
                <a:effectLst/>
              </a:rPr>
              <a:t> by first returning all sources to their original position and finding the open-circuit voltage between the marked terminals (</a:t>
            </a:r>
            <a:r>
              <a:rPr lang="en-US" sz="2000" b="1" i="1" dirty="0">
                <a:solidFill>
                  <a:srgbClr val="0000CC"/>
                </a:solidFill>
                <a:effectLst/>
              </a:rPr>
              <a:t>a</a:t>
            </a:r>
            <a:r>
              <a:rPr lang="en-US" sz="2000" b="1" i="0" dirty="0">
                <a:solidFill>
                  <a:schemeClr val="accent6">
                    <a:lumMod val="50000"/>
                  </a:schemeClr>
                </a:solidFill>
                <a:effectLst/>
              </a:rPr>
              <a:t> and </a:t>
            </a:r>
            <a:r>
              <a:rPr lang="en-US" sz="2000" b="1" i="1" dirty="0">
                <a:solidFill>
                  <a:srgbClr val="0000CC"/>
                </a:solidFill>
                <a:effectLst/>
              </a:rPr>
              <a:t>b</a:t>
            </a:r>
            <a:r>
              <a:rPr lang="en-US" sz="2000" b="1" i="0" dirty="0">
                <a:solidFill>
                  <a:schemeClr val="accent6">
                    <a:lumMod val="50000"/>
                  </a:schemeClr>
                </a:solidFill>
                <a:effectLst/>
              </a:rPr>
              <a:t>).</a:t>
            </a:r>
            <a:endParaRPr lang="en-US" sz="2000" b="1" dirty="0">
              <a:solidFill>
                <a:schemeClr val="accent6">
                  <a:lumMod val="50000"/>
                </a:schemeClr>
              </a:solidFill>
            </a:endParaRPr>
          </a:p>
        </p:txBody>
      </p:sp>
      <p:cxnSp>
        <p:nvCxnSpPr>
          <p:cNvPr id="4" name="Straight Connector 3">
            <a:extLst>
              <a:ext uri="{FF2B5EF4-FFF2-40B4-BE49-F238E27FC236}">
                <a16:creationId xmlns:a16="http://schemas.microsoft.com/office/drawing/2014/main" id="{932F28A1-0DD9-4574-BC66-DA63BF918827}"/>
              </a:ext>
            </a:extLst>
          </p:cNvPr>
          <p:cNvCxnSpPr/>
          <p:nvPr/>
        </p:nvCxnSpPr>
        <p:spPr>
          <a:xfrm>
            <a:off x="6000541"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4CC6C3A-ED3A-4BA8-9FE4-5D6FC26B7979}"/>
              </a:ext>
            </a:extLst>
          </p:cNvPr>
          <p:cNvPicPr>
            <a:picLocks noChangeAspect="1"/>
          </p:cNvPicPr>
          <p:nvPr/>
        </p:nvPicPr>
        <p:blipFill>
          <a:blip r:embed="rId3"/>
          <a:stretch>
            <a:fillRect/>
          </a:stretch>
        </p:blipFill>
        <p:spPr>
          <a:xfrm>
            <a:off x="528118" y="1558718"/>
            <a:ext cx="3787709" cy="2103120"/>
          </a:xfrm>
          <a:prstGeom prst="rect">
            <a:avLst/>
          </a:prstGeom>
        </p:spPr>
      </p:pic>
      <p:pic>
        <p:nvPicPr>
          <p:cNvPr id="8" name="Picture 7">
            <a:extLst>
              <a:ext uri="{FF2B5EF4-FFF2-40B4-BE49-F238E27FC236}">
                <a16:creationId xmlns:a16="http://schemas.microsoft.com/office/drawing/2014/main" id="{38EBCE3A-6912-47F8-9C1C-1AEA6C11FF83}"/>
              </a:ext>
            </a:extLst>
          </p:cNvPr>
          <p:cNvPicPr>
            <a:picLocks noChangeAspect="1"/>
          </p:cNvPicPr>
          <p:nvPr/>
        </p:nvPicPr>
        <p:blipFill>
          <a:blip r:embed="rId4"/>
          <a:stretch>
            <a:fillRect/>
          </a:stretch>
        </p:blipFill>
        <p:spPr>
          <a:xfrm>
            <a:off x="308036" y="4343400"/>
            <a:ext cx="3157803" cy="1828800"/>
          </a:xfrm>
          <a:prstGeom prst="rect">
            <a:avLst/>
          </a:prstGeom>
        </p:spPr>
      </p:pic>
      <p:sp>
        <p:nvSpPr>
          <p:cNvPr id="9" name="Arrow: Down 8">
            <a:extLst>
              <a:ext uri="{FF2B5EF4-FFF2-40B4-BE49-F238E27FC236}">
                <a16:creationId xmlns:a16="http://schemas.microsoft.com/office/drawing/2014/main" id="{66F5FC5C-BFC5-49C1-AEA1-07EECD83CCEF}"/>
              </a:ext>
            </a:extLst>
          </p:cNvPr>
          <p:cNvSpPr/>
          <p:nvPr/>
        </p:nvSpPr>
        <p:spPr>
          <a:xfrm>
            <a:off x="1802508" y="3492232"/>
            <a:ext cx="304800" cy="54864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F669DE6-7F29-4EB4-9015-3EFF296AE543}"/>
              </a:ext>
            </a:extLst>
          </p:cNvPr>
          <p:cNvPicPr>
            <a:picLocks noChangeAspect="1"/>
          </p:cNvPicPr>
          <p:nvPr/>
        </p:nvPicPr>
        <p:blipFill>
          <a:blip r:embed="rId5"/>
          <a:stretch>
            <a:fillRect/>
          </a:stretch>
        </p:blipFill>
        <p:spPr>
          <a:xfrm>
            <a:off x="3465839" y="3429000"/>
            <a:ext cx="2366010" cy="2468880"/>
          </a:xfrm>
          <a:prstGeom prst="rect">
            <a:avLst/>
          </a:prstGeom>
        </p:spPr>
      </p:pic>
      <p:sp>
        <p:nvSpPr>
          <p:cNvPr id="12" name="TextBox 11">
            <a:extLst>
              <a:ext uri="{FF2B5EF4-FFF2-40B4-BE49-F238E27FC236}">
                <a16:creationId xmlns:a16="http://schemas.microsoft.com/office/drawing/2014/main" id="{1FE46FB3-6667-4ED1-8565-3018C6E56118}"/>
              </a:ext>
            </a:extLst>
          </p:cNvPr>
          <p:cNvSpPr txBox="1"/>
          <p:nvPr/>
        </p:nvSpPr>
        <p:spPr>
          <a:xfrm>
            <a:off x="6096000" y="115336"/>
            <a:ext cx="5562811" cy="1323439"/>
          </a:xfrm>
          <a:prstGeom prst="rect">
            <a:avLst/>
          </a:prstGeom>
          <a:noFill/>
        </p:spPr>
        <p:txBody>
          <a:bodyPr wrap="square">
            <a:spAutoFit/>
          </a:bodyPr>
          <a:lstStyle/>
          <a:p>
            <a:pPr algn="just"/>
            <a:r>
              <a:rPr lang="en-US" sz="2000" b="1" i="0" dirty="0">
                <a:solidFill>
                  <a:srgbClr val="FF0000"/>
                </a:solidFill>
                <a:effectLst/>
              </a:rPr>
              <a:t>Step 5</a:t>
            </a:r>
            <a:r>
              <a:rPr lang="en-US" sz="2000" b="1" i="0" dirty="0">
                <a:solidFill>
                  <a:schemeClr val="accent6">
                    <a:lumMod val="50000"/>
                  </a:schemeClr>
                </a:solidFill>
                <a:effectLst/>
              </a:rPr>
              <a:t>: </a:t>
            </a:r>
            <a:r>
              <a:rPr lang="en-US" sz="2000" b="1" i="0" dirty="0">
                <a:solidFill>
                  <a:srgbClr val="FF0000"/>
                </a:solidFill>
                <a:effectLst/>
              </a:rPr>
              <a:t>Draw the </a:t>
            </a:r>
            <a:r>
              <a:rPr lang="en-US" sz="2000" b="1" i="0" dirty="0" err="1">
                <a:solidFill>
                  <a:srgbClr val="FF0000"/>
                </a:solidFill>
                <a:effectLst/>
              </a:rPr>
              <a:t>Thévenin</a:t>
            </a:r>
            <a:r>
              <a:rPr lang="en-US" sz="2000" b="1" i="0" dirty="0">
                <a:solidFill>
                  <a:srgbClr val="FF0000"/>
                </a:solidFill>
                <a:effectLst/>
              </a:rPr>
              <a:t> equivalent circuit</a:t>
            </a:r>
            <a:r>
              <a:rPr lang="en-US" sz="2000" b="1" i="0" dirty="0">
                <a:solidFill>
                  <a:schemeClr val="accent6">
                    <a:lumMod val="50000"/>
                  </a:schemeClr>
                </a:solidFill>
                <a:effectLst/>
              </a:rPr>
              <a:t> with the portion of the circuit previously removed replaced between the terminals of the equivalent circuit.</a:t>
            </a:r>
            <a:endParaRPr lang="en-US" sz="2000" b="1" dirty="0">
              <a:solidFill>
                <a:schemeClr val="accent6">
                  <a:lumMod val="50000"/>
                </a:schemeClr>
              </a:solidFill>
            </a:endParaRPr>
          </a:p>
        </p:txBody>
      </p:sp>
      <p:pic>
        <p:nvPicPr>
          <p:cNvPr id="14" name="Picture 13">
            <a:extLst>
              <a:ext uri="{FF2B5EF4-FFF2-40B4-BE49-F238E27FC236}">
                <a16:creationId xmlns:a16="http://schemas.microsoft.com/office/drawing/2014/main" id="{68B70E52-950D-4045-94CC-BE2BAB8FADB9}"/>
              </a:ext>
            </a:extLst>
          </p:cNvPr>
          <p:cNvPicPr>
            <a:picLocks noChangeAspect="1"/>
          </p:cNvPicPr>
          <p:nvPr/>
        </p:nvPicPr>
        <p:blipFill>
          <a:blip r:embed="rId6"/>
          <a:stretch>
            <a:fillRect/>
          </a:stretch>
        </p:blipFill>
        <p:spPr>
          <a:xfrm>
            <a:off x="7500760" y="1325880"/>
            <a:ext cx="3437099" cy="2103120"/>
          </a:xfrm>
          <a:prstGeom prst="rect">
            <a:avLst/>
          </a:prstGeom>
        </p:spPr>
      </p:pic>
      <p:sp>
        <p:nvSpPr>
          <p:cNvPr id="13" name="TextBox 12">
            <a:extLst>
              <a:ext uri="{FF2B5EF4-FFF2-40B4-BE49-F238E27FC236}">
                <a16:creationId xmlns:a16="http://schemas.microsoft.com/office/drawing/2014/main" id="{F0DB7F04-BEF2-49B2-8DB1-4B708D912C61}"/>
              </a:ext>
            </a:extLst>
          </p:cNvPr>
          <p:cNvSpPr txBox="1"/>
          <p:nvPr/>
        </p:nvSpPr>
        <p:spPr>
          <a:xfrm>
            <a:off x="6209886" y="3962481"/>
            <a:ext cx="5562811" cy="707886"/>
          </a:xfrm>
          <a:prstGeom prst="rect">
            <a:avLst/>
          </a:prstGeom>
          <a:noFill/>
        </p:spPr>
        <p:txBody>
          <a:bodyPr wrap="square">
            <a:spAutoFit/>
          </a:bodyPr>
          <a:lstStyle/>
          <a:p>
            <a:pPr algn="just"/>
            <a:r>
              <a:rPr lang="en-US" sz="2000" b="1" i="0" dirty="0">
                <a:solidFill>
                  <a:srgbClr val="FF0000"/>
                </a:solidFill>
                <a:effectLst/>
              </a:rPr>
              <a:t>Step 6</a:t>
            </a:r>
            <a:r>
              <a:rPr lang="en-US" sz="2000" b="1" i="0" dirty="0">
                <a:solidFill>
                  <a:schemeClr val="accent6">
                    <a:lumMod val="50000"/>
                  </a:schemeClr>
                </a:solidFill>
                <a:effectLst/>
              </a:rPr>
              <a:t>: </a:t>
            </a:r>
            <a:r>
              <a:rPr lang="en-US" sz="2000" b="1" i="0" dirty="0">
                <a:solidFill>
                  <a:srgbClr val="FF0000"/>
                </a:solidFill>
                <a:effectLst/>
              </a:rPr>
              <a:t>Calculate the current passing through the resistor </a:t>
            </a:r>
            <a:r>
              <a:rPr lang="en-US" sz="2000" b="1" i="1" dirty="0">
                <a:solidFill>
                  <a:srgbClr val="FF0000"/>
                </a:solidFill>
                <a:effectLst/>
              </a:rPr>
              <a:t>R</a:t>
            </a:r>
            <a:r>
              <a:rPr lang="en-US" sz="2000" b="1" i="0" baseline="-25000" dirty="0">
                <a:solidFill>
                  <a:srgbClr val="FF0000"/>
                </a:solidFill>
                <a:effectLst/>
              </a:rPr>
              <a:t>4</a:t>
            </a:r>
            <a:r>
              <a:rPr lang="en-US" sz="2000" b="1" i="0" dirty="0">
                <a:solidFill>
                  <a:srgbClr val="FF0000"/>
                </a:solidFill>
                <a:effectLst/>
              </a:rPr>
              <a:t>.</a:t>
            </a:r>
            <a:endParaRPr lang="en-US" sz="2000" b="1" dirty="0">
              <a:solidFill>
                <a:schemeClr val="accent6">
                  <a:lumMod val="50000"/>
                </a:schemeClr>
              </a:solidFill>
            </a:endParaRPr>
          </a:p>
        </p:txBody>
      </p:sp>
      <p:graphicFrame>
        <p:nvGraphicFramePr>
          <p:cNvPr id="15" name="Object 14">
            <a:extLst>
              <a:ext uri="{FF2B5EF4-FFF2-40B4-BE49-F238E27FC236}">
                <a16:creationId xmlns:a16="http://schemas.microsoft.com/office/drawing/2014/main" id="{E9AED69B-794B-4F69-B5B1-E02319248636}"/>
              </a:ext>
            </a:extLst>
          </p:cNvPr>
          <p:cNvGraphicFramePr>
            <a:graphicFrameLocks noChangeAspect="1"/>
          </p:cNvGraphicFramePr>
          <p:nvPr/>
        </p:nvGraphicFramePr>
        <p:xfrm>
          <a:off x="6465144" y="4859020"/>
          <a:ext cx="4140200" cy="673100"/>
        </p:xfrm>
        <a:graphic>
          <a:graphicData uri="http://schemas.openxmlformats.org/presentationml/2006/ole">
            <mc:AlternateContent xmlns:mc="http://schemas.openxmlformats.org/markup-compatibility/2006">
              <mc:Choice xmlns:v="urn:schemas-microsoft-com:vml" Requires="v">
                <p:oleObj spid="_x0000_s36873" name="Equation" r:id="rId7" imgW="4140000" imgH="672840" progId="Equation.3">
                  <p:embed/>
                </p:oleObj>
              </mc:Choice>
              <mc:Fallback>
                <p:oleObj name="Equation" r:id="rId7" imgW="4140000" imgH="672840" progId="Equation.3">
                  <p:embed/>
                  <p:pic>
                    <p:nvPicPr>
                      <p:cNvPr id="15" name="Object 14">
                        <a:extLst>
                          <a:ext uri="{FF2B5EF4-FFF2-40B4-BE49-F238E27FC236}">
                            <a16:creationId xmlns:a16="http://schemas.microsoft.com/office/drawing/2014/main" id="{E9AED69B-794B-4F69-B5B1-E02319248636}"/>
                          </a:ext>
                        </a:extLst>
                      </p:cNvPr>
                      <p:cNvPicPr/>
                      <p:nvPr/>
                    </p:nvPicPr>
                    <p:blipFill>
                      <a:blip r:embed="rId8"/>
                      <a:stretch>
                        <a:fillRect/>
                      </a:stretch>
                    </p:blipFill>
                    <p:spPr>
                      <a:xfrm>
                        <a:off x="6465144" y="4859020"/>
                        <a:ext cx="4140200" cy="673100"/>
                      </a:xfrm>
                      <a:prstGeom prst="rect">
                        <a:avLst/>
                      </a:prstGeom>
                      <a:noFill/>
                    </p:spPr>
                  </p:pic>
                </p:oleObj>
              </mc:Fallback>
            </mc:AlternateContent>
          </a:graphicData>
        </a:graphic>
      </p:graphicFrame>
    </p:spTree>
    <p:extLst>
      <p:ext uri="{BB962C8B-B14F-4D97-AF65-F5344CB8AC3E}">
        <p14:creationId xmlns:p14="http://schemas.microsoft.com/office/powerpoint/2010/main" val="23291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24</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0AA20313-36F0-43B0-BEB4-0E68E2C162D1}"/>
              </a:ext>
            </a:extLst>
          </p:cNvPr>
          <p:cNvSpPr txBox="1"/>
          <p:nvPr/>
        </p:nvSpPr>
        <p:spPr>
          <a:xfrm>
            <a:off x="159909" y="195446"/>
            <a:ext cx="6046927" cy="707886"/>
          </a:xfrm>
          <a:prstGeom prst="rect">
            <a:avLst/>
          </a:prstGeom>
          <a:solidFill>
            <a:schemeClr val="bg1"/>
          </a:solidFill>
        </p:spPr>
        <p:txBody>
          <a:bodyPr wrap="square">
            <a:spAutoFit/>
          </a:bodyPr>
          <a:lstStyle/>
          <a:p>
            <a:pPr algn="just"/>
            <a:r>
              <a:rPr lang="en-US" sz="2000" b="1" i="0" dirty="0">
                <a:solidFill>
                  <a:srgbClr val="FF0000"/>
                </a:solidFill>
                <a:effectLst/>
              </a:rPr>
              <a:t>Example 9.3.1</a:t>
            </a:r>
            <a:r>
              <a:rPr lang="en-US" sz="2000" b="0" i="0" dirty="0">
                <a:solidFill>
                  <a:srgbClr val="242021"/>
                </a:solidFill>
                <a:effectLst/>
              </a:rPr>
              <a:t>: Find the </a:t>
            </a:r>
            <a:r>
              <a:rPr lang="en-US" sz="2000" b="0" i="0" dirty="0" err="1">
                <a:solidFill>
                  <a:srgbClr val="242021"/>
                </a:solidFill>
                <a:effectLst/>
              </a:rPr>
              <a:t>Thévenin</a:t>
            </a:r>
            <a:r>
              <a:rPr lang="en-US" sz="2000" b="0" i="0" dirty="0">
                <a:solidFill>
                  <a:srgbClr val="242021"/>
                </a:solidFill>
                <a:effectLst/>
              </a:rPr>
              <a:t> equivalent circuit for the portions of the following network to points </a:t>
            </a:r>
            <a:r>
              <a:rPr lang="en-US" sz="2000" b="0" i="1" dirty="0">
                <a:solidFill>
                  <a:srgbClr val="242021"/>
                </a:solidFill>
                <a:effectLst/>
              </a:rPr>
              <a:t>a</a:t>
            </a:r>
            <a:r>
              <a:rPr lang="en-US" sz="2000" b="0" i="0" dirty="0">
                <a:solidFill>
                  <a:srgbClr val="242021"/>
                </a:solidFill>
                <a:effectLst/>
              </a:rPr>
              <a:t> and </a:t>
            </a:r>
            <a:r>
              <a:rPr lang="en-US" sz="2000" b="0" i="1" dirty="0">
                <a:solidFill>
                  <a:srgbClr val="242021"/>
                </a:solidFill>
                <a:effectLst/>
              </a:rPr>
              <a:t>b</a:t>
            </a:r>
            <a:r>
              <a:rPr lang="en-US" sz="2000" b="0" i="0" dirty="0">
                <a:solidFill>
                  <a:srgbClr val="242021"/>
                </a:solidFill>
                <a:effectLst/>
              </a:rPr>
              <a:t>.</a:t>
            </a:r>
            <a:endParaRPr lang="en-US" sz="2000" dirty="0"/>
          </a:p>
        </p:txBody>
      </p:sp>
      <p:sp>
        <p:nvSpPr>
          <p:cNvPr id="21" name="TextBox 20">
            <a:extLst>
              <a:ext uri="{FF2B5EF4-FFF2-40B4-BE49-F238E27FC236}">
                <a16:creationId xmlns:a16="http://schemas.microsoft.com/office/drawing/2014/main" id="{F7D99603-CB89-409A-8632-3CA79E210C2A}"/>
              </a:ext>
            </a:extLst>
          </p:cNvPr>
          <p:cNvSpPr txBox="1"/>
          <p:nvPr/>
        </p:nvSpPr>
        <p:spPr>
          <a:xfrm>
            <a:off x="429070" y="3640509"/>
            <a:ext cx="2405612" cy="369332"/>
          </a:xfrm>
          <a:prstGeom prst="rect">
            <a:avLst/>
          </a:prstGeom>
          <a:noFill/>
        </p:spPr>
        <p:txBody>
          <a:bodyPr wrap="square">
            <a:spAutoFit/>
          </a:bodyPr>
          <a:lstStyle/>
          <a:p>
            <a:pPr algn="just"/>
            <a:r>
              <a:rPr lang="en-US" b="1" i="0" dirty="0">
                <a:solidFill>
                  <a:srgbClr val="FF0000"/>
                </a:solidFill>
                <a:effectLst/>
              </a:rPr>
              <a:t>Step 1</a:t>
            </a:r>
            <a:r>
              <a:rPr lang="en-US" b="1" i="0" dirty="0">
                <a:solidFill>
                  <a:schemeClr val="accent6">
                    <a:lumMod val="50000"/>
                  </a:schemeClr>
                </a:solidFill>
                <a:effectLst/>
              </a:rPr>
              <a:t> and  </a:t>
            </a:r>
            <a:r>
              <a:rPr lang="en-US" b="1" i="0" dirty="0">
                <a:solidFill>
                  <a:srgbClr val="FF0000"/>
                </a:solidFill>
                <a:effectLst/>
              </a:rPr>
              <a:t>Step 2</a:t>
            </a:r>
            <a:r>
              <a:rPr lang="en-US" b="1" i="0" dirty="0">
                <a:solidFill>
                  <a:schemeClr val="accent6">
                    <a:lumMod val="50000"/>
                  </a:schemeClr>
                </a:solidFill>
                <a:effectLst/>
              </a:rPr>
              <a:t>:</a:t>
            </a:r>
            <a:endParaRPr lang="en-US" b="1" dirty="0">
              <a:solidFill>
                <a:schemeClr val="accent6">
                  <a:lumMod val="50000"/>
                </a:schemeClr>
              </a:solidFill>
            </a:endParaRPr>
          </a:p>
        </p:txBody>
      </p:sp>
      <p:sp>
        <p:nvSpPr>
          <p:cNvPr id="22" name="TextBox 21">
            <a:extLst>
              <a:ext uri="{FF2B5EF4-FFF2-40B4-BE49-F238E27FC236}">
                <a16:creationId xmlns:a16="http://schemas.microsoft.com/office/drawing/2014/main" id="{E3FF12C2-9AD2-46AC-83AC-78946F32C15C}"/>
              </a:ext>
            </a:extLst>
          </p:cNvPr>
          <p:cNvSpPr txBox="1"/>
          <p:nvPr/>
        </p:nvSpPr>
        <p:spPr>
          <a:xfrm>
            <a:off x="6377786" y="151908"/>
            <a:ext cx="2867092" cy="400110"/>
          </a:xfrm>
          <a:prstGeom prst="rect">
            <a:avLst/>
          </a:prstGeom>
          <a:noFill/>
        </p:spPr>
        <p:txBody>
          <a:bodyPr wrap="square">
            <a:spAutoFit/>
          </a:bodyPr>
          <a:lstStyle/>
          <a:p>
            <a:pPr algn="just"/>
            <a:r>
              <a:rPr lang="en-US" sz="2000" b="1" i="0" dirty="0">
                <a:solidFill>
                  <a:srgbClr val="FF0000"/>
                </a:solidFill>
                <a:effectLst/>
              </a:rPr>
              <a:t>Step 3</a:t>
            </a:r>
            <a:r>
              <a:rPr lang="en-US" sz="2000" b="1" i="0" dirty="0">
                <a:solidFill>
                  <a:schemeClr val="accent6">
                    <a:lumMod val="50000"/>
                  </a:schemeClr>
                </a:solidFill>
                <a:effectLst/>
              </a:rPr>
              <a:t>: </a:t>
            </a:r>
            <a:r>
              <a:rPr lang="en-US" sz="2000" b="1" i="1" dirty="0" err="1">
                <a:solidFill>
                  <a:schemeClr val="accent6">
                    <a:lumMod val="50000"/>
                  </a:schemeClr>
                </a:solidFill>
                <a:effectLst/>
              </a:rPr>
              <a:t>R</a:t>
            </a:r>
            <a:r>
              <a:rPr lang="en-US" sz="2000" b="1" i="1" baseline="-25000" dirty="0" err="1">
                <a:solidFill>
                  <a:schemeClr val="accent6">
                    <a:lumMod val="50000"/>
                  </a:schemeClr>
                </a:solidFill>
                <a:effectLst/>
              </a:rPr>
              <a:t>Th</a:t>
            </a:r>
            <a:r>
              <a:rPr lang="en-US" sz="2000" b="1" i="0" dirty="0">
                <a:solidFill>
                  <a:schemeClr val="accent6">
                    <a:lumMod val="50000"/>
                  </a:schemeClr>
                </a:solidFill>
                <a:effectLst/>
              </a:rPr>
              <a:t> calculation</a:t>
            </a:r>
            <a:endParaRPr lang="en-US" sz="2000" b="1" dirty="0">
              <a:solidFill>
                <a:schemeClr val="accent6">
                  <a:lumMod val="50000"/>
                </a:schemeClr>
              </a:solidFill>
            </a:endParaRPr>
          </a:p>
        </p:txBody>
      </p:sp>
      <p:cxnSp>
        <p:nvCxnSpPr>
          <p:cNvPr id="24" name="Straight Connector 23">
            <a:extLst>
              <a:ext uri="{FF2B5EF4-FFF2-40B4-BE49-F238E27FC236}">
                <a16:creationId xmlns:a16="http://schemas.microsoft.com/office/drawing/2014/main" id="{7056FDAF-B37F-486E-85F9-0B3B4321CF2A}"/>
              </a:ext>
            </a:extLst>
          </p:cNvPr>
          <p:cNvCxnSpPr/>
          <p:nvPr/>
        </p:nvCxnSpPr>
        <p:spPr>
          <a:xfrm>
            <a:off x="6177295"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tretch>
            <a:fillRect/>
          </a:stretch>
        </p:blipFill>
        <p:spPr>
          <a:xfrm>
            <a:off x="6455033" y="572429"/>
            <a:ext cx="3971925" cy="2324100"/>
          </a:xfrm>
          <a:prstGeom prst="rect">
            <a:avLst/>
          </a:prstGeom>
        </p:spPr>
      </p:pic>
      <p:pic>
        <p:nvPicPr>
          <p:cNvPr id="15" name="Picture 14"/>
          <p:cNvPicPr>
            <a:picLocks noChangeAspect="1"/>
          </p:cNvPicPr>
          <p:nvPr/>
        </p:nvPicPr>
        <p:blipFill>
          <a:blip r:embed="rId3"/>
          <a:stretch>
            <a:fillRect/>
          </a:stretch>
        </p:blipFill>
        <p:spPr>
          <a:xfrm>
            <a:off x="6377786" y="3024187"/>
            <a:ext cx="5343525" cy="352425"/>
          </a:xfrm>
          <a:prstGeom prst="rect">
            <a:avLst/>
          </a:prstGeom>
        </p:spPr>
      </p:pic>
      <p:pic>
        <p:nvPicPr>
          <p:cNvPr id="16" name="Picture 15"/>
          <p:cNvPicPr>
            <a:picLocks noChangeAspect="1"/>
          </p:cNvPicPr>
          <p:nvPr/>
        </p:nvPicPr>
        <p:blipFill>
          <a:blip r:embed="rId4"/>
          <a:stretch>
            <a:fillRect/>
          </a:stretch>
        </p:blipFill>
        <p:spPr>
          <a:xfrm>
            <a:off x="1023529" y="916393"/>
            <a:ext cx="4057650" cy="2333625"/>
          </a:xfrm>
          <a:prstGeom prst="rect">
            <a:avLst/>
          </a:prstGeom>
        </p:spPr>
      </p:pic>
      <p:pic>
        <p:nvPicPr>
          <p:cNvPr id="17" name="Picture 16"/>
          <p:cNvPicPr>
            <a:picLocks noChangeAspect="1"/>
          </p:cNvPicPr>
          <p:nvPr/>
        </p:nvPicPr>
        <p:blipFill>
          <a:blip r:embed="rId5"/>
          <a:stretch>
            <a:fillRect/>
          </a:stretch>
        </p:blipFill>
        <p:spPr>
          <a:xfrm>
            <a:off x="905869" y="4020270"/>
            <a:ext cx="3857625" cy="2295525"/>
          </a:xfrm>
          <a:prstGeom prst="rect">
            <a:avLst/>
          </a:prstGeom>
        </p:spPr>
      </p:pic>
      <p:sp>
        <p:nvSpPr>
          <p:cNvPr id="11" name="TextBox 10">
            <a:extLst>
              <a:ext uri="{FF2B5EF4-FFF2-40B4-BE49-F238E27FC236}">
                <a16:creationId xmlns:a16="http://schemas.microsoft.com/office/drawing/2014/main" id="{437CA2C2-2FAA-4303-B861-42CB41A4131D}"/>
              </a:ext>
            </a:extLst>
          </p:cNvPr>
          <p:cNvSpPr txBox="1"/>
          <p:nvPr/>
        </p:nvSpPr>
        <p:spPr>
          <a:xfrm>
            <a:off x="6377786" y="3414278"/>
            <a:ext cx="2867092" cy="400110"/>
          </a:xfrm>
          <a:prstGeom prst="rect">
            <a:avLst/>
          </a:prstGeom>
          <a:noFill/>
        </p:spPr>
        <p:txBody>
          <a:bodyPr wrap="square">
            <a:spAutoFit/>
          </a:bodyPr>
          <a:lstStyle/>
          <a:p>
            <a:pPr algn="just"/>
            <a:r>
              <a:rPr lang="en-US" sz="2000" b="1" i="0" dirty="0">
                <a:solidFill>
                  <a:srgbClr val="FF0000"/>
                </a:solidFill>
                <a:effectLst/>
              </a:rPr>
              <a:t>Step 4</a:t>
            </a:r>
            <a:r>
              <a:rPr lang="en-US" sz="2000" b="1" i="0" dirty="0">
                <a:solidFill>
                  <a:schemeClr val="accent6">
                    <a:lumMod val="50000"/>
                  </a:schemeClr>
                </a:solidFill>
                <a:effectLst/>
              </a:rPr>
              <a:t>: </a:t>
            </a:r>
            <a:r>
              <a:rPr lang="en-US" sz="2000" b="1" i="1" dirty="0">
                <a:solidFill>
                  <a:schemeClr val="accent6">
                    <a:lumMod val="50000"/>
                  </a:schemeClr>
                </a:solidFill>
                <a:effectLst/>
              </a:rPr>
              <a:t>E</a:t>
            </a:r>
            <a:r>
              <a:rPr lang="en-US" sz="2000" b="1" i="1" baseline="-25000" dirty="0">
                <a:solidFill>
                  <a:schemeClr val="accent6">
                    <a:lumMod val="50000"/>
                  </a:schemeClr>
                </a:solidFill>
                <a:effectLst/>
              </a:rPr>
              <a:t>TH</a:t>
            </a:r>
            <a:r>
              <a:rPr lang="en-US" sz="2000" b="1" i="0" dirty="0">
                <a:solidFill>
                  <a:schemeClr val="accent6">
                    <a:lumMod val="50000"/>
                  </a:schemeClr>
                </a:solidFill>
                <a:effectLst/>
              </a:rPr>
              <a:t> calculation</a:t>
            </a:r>
            <a:endParaRPr lang="en-US" sz="2000" b="1" dirty="0">
              <a:solidFill>
                <a:schemeClr val="accent6">
                  <a:lumMod val="50000"/>
                </a:schemeClr>
              </a:solidFill>
            </a:endParaRPr>
          </a:p>
        </p:txBody>
      </p:sp>
      <p:pic>
        <p:nvPicPr>
          <p:cNvPr id="9" name="Picture 8">
            <a:extLst>
              <a:ext uri="{FF2B5EF4-FFF2-40B4-BE49-F238E27FC236}">
                <a16:creationId xmlns:a16="http://schemas.microsoft.com/office/drawing/2014/main" id="{5411B235-15DA-4C4D-A5C0-4FED784D7BE8}"/>
              </a:ext>
            </a:extLst>
          </p:cNvPr>
          <p:cNvPicPr>
            <a:picLocks noChangeAspect="1"/>
          </p:cNvPicPr>
          <p:nvPr/>
        </p:nvPicPr>
        <p:blipFill>
          <a:blip r:embed="rId6"/>
          <a:stretch>
            <a:fillRect/>
          </a:stretch>
        </p:blipFill>
        <p:spPr>
          <a:xfrm>
            <a:off x="7007778" y="3755475"/>
            <a:ext cx="3773102" cy="2560320"/>
          </a:xfrm>
          <a:prstGeom prst="rect">
            <a:avLst/>
          </a:prstGeom>
        </p:spPr>
      </p:pic>
    </p:spTree>
    <p:extLst>
      <p:ext uri="{BB962C8B-B14F-4D97-AF65-F5344CB8AC3E}">
        <p14:creationId xmlns:p14="http://schemas.microsoft.com/office/powerpoint/2010/main" val="177244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25</a:t>
            </a:fld>
            <a:endParaRPr lang="en-US" sz="2000" b="1" dirty="0">
              <a:solidFill>
                <a:schemeClr val="bg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2EA80811-2868-4FD3-91D0-BAE89DE9128E}"/>
              </a:ext>
            </a:extLst>
          </p:cNvPr>
          <p:cNvPicPr>
            <a:picLocks noChangeAspect="1"/>
          </p:cNvPicPr>
          <p:nvPr/>
        </p:nvPicPr>
        <p:blipFill>
          <a:blip r:embed="rId2"/>
          <a:stretch>
            <a:fillRect/>
          </a:stretch>
        </p:blipFill>
        <p:spPr>
          <a:xfrm>
            <a:off x="304800" y="391551"/>
            <a:ext cx="4267200" cy="2895600"/>
          </a:xfrm>
          <a:prstGeom prst="rect">
            <a:avLst/>
          </a:prstGeom>
        </p:spPr>
      </p:pic>
      <p:pic>
        <p:nvPicPr>
          <p:cNvPr id="11" name="Picture 10">
            <a:extLst>
              <a:ext uri="{FF2B5EF4-FFF2-40B4-BE49-F238E27FC236}">
                <a16:creationId xmlns:a16="http://schemas.microsoft.com/office/drawing/2014/main" id="{3DA0DA9D-6589-4E65-AAE2-31E915F6F77B}"/>
              </a:ext>
            </a:extLst>
          </p:cNvPr>
          <p:cNvPicPr>
            <a:picLocks noChangeAspect="1"/>
          </p:cNvPicPr>
          <p:nvPr/>
        </p:nvPicPr>
        <p:blipFill>
          <a:blip r:embed="rId3"/>
          <a:stretch>
            <a:fillRect/>
          </a:stretch>
        </p:blipFill>
        <p:spPr>
          <a:xfrm>
            <a:off x="673783" y="3429000"/>
            <a:ext cx="3605349" cy="1280160"/>
          </a:xfrm>
          <a:prstGeom prst="rect">
            <a:avLst/>
          </a:prstGeom>
        </p:spPr>
      </p:pic>
      <p:pic>
        <p:nvPicPr>
          <p:cNvPr id="13" name="Picture 12">
            <a:extLst>
              <a:ext uri="{FF2B5EF4-FFF2-40B4-BE49-F238E27FC236}">
                <a16:creationId xmlns:a16="http://schemas.microsoft.com/office/drawing/2014/main" id="{A4B16704-0C97-467A-9940-10FF34BC9401}"/>
              </a:ext>
            </a:extLst>
          </p:cNvPr>
          <p:cNvPicPr>
            <a:picLocks noChangeAspect="1"/>
          </p:cNvPicPr>
          <p:nvPr/>
        </p:nvPicPr>
        <p:blipFill>
          <a:blip r:embed="rId4"/>
          <a:stretch>
            <a:fillRect/>
          </a:stretch>
        </p:blipFill>
        <p:spPr>
          <a:xfrm>
            <a:off x="673783" y="4981135"/>
            <a:ext cx="4410551" cy="822960"/>
          </a:xfrm>
          <a:prstGeom prst="rect">
            <a:avLst/>
          </a:prstGeom>
        </p:spPr>
      </p:pic>
      <p:cxnSp>
        <p:nvCxnSpPr>
          <p:cNvPr id="16" name="Straight Connector 15">
            <a:extLst>
              <a:ext uri="{FF2B5EF4-FFF2-40B4-BE49-F238E27FC236}">
                <a16:creationId xmlns:a16="http://schemas.microsoft.com/office/drawing/2014/main" id="{9883F76A-B959-4B3C-8795-6BC07B8B85BC}"/>
              </a:ext>
            </a:extLst>
          </p:cNvPr>
          <p:cNvCxnSpPr/>
          <p:nvPr/>
        </p:nvCxnSpPr>
        <p:spPr>
          <a:xfrm>
            <a:off x="5699620" y="0"/>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4174E68-2340-4FB7-9477-0C9D52AC08DC}"/>
              </a:ext>
            </a:extLst>
          </p:cNvPr>
          <p:cNvSpPr txBox="1"/>
          <p:nvPr/>
        </p:nvSpPr>
        <p:spPr>
          <a:xfrm>
            <a:off x="6377786" y="212853"/>
            <a:ext cx="5364032" cy="400110"/>
          </a:xfrm>
          <a:prstGeom prst="rect">
            <a:avLst/>
          </a:prstGeom>
          <a:noFill/>
        </p:spPr>
        <p:txBody>
          <a:bodyPr wrap="square">
            <a:spAutoFit/>
          </a:bodyPr>
          <a:lstStyle/>
          <a:p>
            <a:pPr algn="just"/>
            <a:r>
              <a:rPr lang="en-US" sz="2000" b="1" i="0" dirty="0">
                <a:solidFill>
                  <a:srgbClr val="FF0000"/>
                </a:solidFill>
                <a:effectLst/>
              </a:rPr>
              <a:t>Step 5</a:t>
            </a:r>
            <a:r>
              <a:rPr lang="en-US" sz="2000" b="1" i="0" dirty="0">
                <a:solidFill>
                  <a:schemeClr val="accent6">
                    <a:lumMod val="50000"/>
                  </a:schemeClr>
                </a:solidFill>
                <a:effectLst/>
              </a:rPr>
              <a:t>: </a:t>
            </a:r>
            <a:r>
              <a:rPr lang="en-US" sz="2000" b="1" i="0" dirty="0">
                <a:solidFill>
                  <a:srgbClr val="FF0000"/>
                </a:solidFill>
                <a:effectLst/>
              </a:rPr>
              <a:t>Draw the </a:t>
            </a:r>
            <a:r>
              <a:rPr lang="en-US" sz="2000" b="1" i="0" dirty="0" err="1">
                <a:solidFill>
                  <a:srgbClr val="FF0000"/>
                </a:solidFill>
                <a:effectLst/>
              </a:rPr>
              <a:t>Thévenin</a:t>
            </a:r>
            <a:r>
              <a:rPr lang="en-US" sz="2000" b="1" i="0" dirty="0">
                <a:solidFill>
                  <a:srgbClr val="FF0000"/>
                </a:solidFill>
                <a:effectLst/>
              </a:rPr>
              <a:t> equivalent circuit</a:t>
            </a:r>
            <a:endParaRPr lang="en-US" sz="2000" b="1" dirty="0">
              <a:solidFill>
                <a:schemeClr val="accent6">
                  <a:lumMod val="50000"/>
                </a:schemeClr>
              </a:solidFill>
            </a:endParaRPr>
          </a:p>
        </p:txBody>
      </p:sp>
      <p:grpSp>
        <p:nvGrpSpPr>
          <p:cNvPr id="19" name="Group 18">
            <a:extLst>
              <a:ext uri="{FF2B5EF4-FFF2-40B4-BE49-F238E27FC236}">
                <a16:creationId xmlns:a16="http://schemas.microsoft.com/office/drawing/2014/main" id="{A1C6DA8B-5B15-4886-BD0F-6C569A6AC623}"/>
              </a:ext>
            </a:extLst>
          </p:cNvPr>
          <p:cNvGrpSpPr/>
          <p:nvPr/>
        </p:nvGrpSpPr>
        <p:grpSpPr>
          <a:xfrm>
            <a:off x="6470163" y="771224"/>
            <a:ext cx="4324144" cy="3395003"/>
            <a:chOff x="6470163" y="1997612"/>
            <a:chExt cx="4324144" cy="3395003"/>
          </a:xfrm>
        </p:grpSpPr>
        <p:pic>
          <p:nvPicPr>
            <p:cNvPr id="15" name="Picture 14">
              <a:extLst>
                <a:ext uri="{FF2B5EF4-FFF2-40B4-BE49-F238E27FC236}">
                  <a16:creationId xmlns:a16="http://schemas.microsoft.com/office/drawing/2014/main" id="{3E02269E-C763-45F5-BD95-BF00314CB4A9}"/>
                </a:ext>
              </a:extLst>
            </p:cNvPr>
            <p:cNvPicPr>
              <a:picLocks noChangeAspect="1"/>
            </p:cNvPicPr>
            <p:nvPr/>
          </p:nvPicPr>
          <p:blipFill>
            <a:blip r:embed="rId5"/>
            <a:stretch>
              <a:fillRect/>
            </a:stretch>
          </p:blipFill>
          <p:spPr>
            <a:xfrm>
              <a:off x="6632416" y="2177487"/>
              <a:ext cx="4161891" cy="3200400"/>
            </a:xfrm>
            <a:prstGeom prst="rect">
              <a:avLst/>
            </a:prstGeom>
          </p:spPr>
        </p:pic>
        <p:sp>
          <p:nvSpPr>
            <p:cNvPr id="18" name="Rectangle 17">
              <a:extLst>
                <a:ext uri="{FF2B5EF4-FFF2-40B4-BE49-F238E27FC236}">
                  <a16:creationId xmlns:a16="http://schemas.microsoft.com/office/drawing/2014/main" id="{5C863DE0-CCDB-49F6-918B-00BFF907DB20}"/>
                </a:ext>
              </a:extLst>
            </p:cNvPr>
            <p:cNvSpPr/>
            <p:nvPr/>
          </p:nvSpPr>
          <p:spPr>
            <a:xfrm>
              <a:off x="6470163" y="1997612"/>
              <a:ext cx="3067732" cy="3395003"/>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8ABDF4D9-AEAC-4CC4-8EA1-1F9C61FA8F18}"/>
              </a:ext>
            </a:extLst>
          </p:cNvPr>
          <p:cNvSpPr txBox="1"/>
          <p:nvPr/>
        </p:nvSpPr>
        <p:spPr>
          <a:xfrm>
            <a:off x="6014705" y="5785038"/>
            <a:ext cx="5994305" cy="523220"/>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800" b="1" i="0" dirty="0">
                <a:solidFill>
                  <a:srgbClr val="FF0066"/>
                </a:solidFill>
                <a:effectLst/>
              </a:rPr>
              <a:t>Practice Book </a:t>
            </a:r>
            <a:r>
              <a:rPr lang="en-US" sz="2800" b="1" dirty="0">
                <a:solidFill>
                  <a:srgbClr val="C00000"/>
                </a:solidFill>
              </a:rPr>
              <a:t>[</a:t>
            </a:r>
            <a:r>
              <a:rPr lang="en-US" sz="2800" b="1" dirty="0">
                <a:solidFill>
                  <a:srgbClr val="0000CC"/>
                </a:solidFill>
              </a:rPr>
              <a:t>Ch 9</a:t>
            </a:r>
            <a:r>
              <a:rPr lang="en-US" sz="2800" b="1" dirty="0">
                <a:solidFill>
                  <a:srgbClr val="C00000"/>
                </a:solidFill>
              </a:rPr>
              <a:t>] </a:t>
            </a:r>
            <a:r>
              <a:rPr lang="en-US" sz="2800" b="1" i="0" dirty="0">
                <a:solidFill>
                  <a:srgbClr val="FF0066"/>
                </a:solidFill>
                <a:effectLst/>
              </a:rPr>
              <a:t>Problem</a:t>
            </a:r>
            <a:r>
              <a:rPr lang="en-US" sz="2800" b="1" i="0" dirty="0">
                <a:solidFill>
                  <a:srgbClr val="C00000"/>
                </a:solidFill>
                <a:effectLst/>
              </a:rPr>
              <a:t>: 7 ~ 15</a:t>
            </a:r>
            <a:endParaRPr lang="en-US" sz="2800" b="0" i="0" dirty="0">
              <a:solidFill>
                <a:srgbClr val="C00000"/>
              </a:solidFill>
              <a:effectLst/>
            </a:endParaRPr>
          </a:p>
        </p:txBody>
      </p:sp>
    </p:spTree>
    <p:extLst>
      <p:ext uri="{BB962C8B-B14F-4D97-AF65-F5344CB8AC3E}">
        <p14:creationId xmlns:p14="http://schemas.microsoft.com/office/powerpoint/2010/main" val="134699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26</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9F8018A0-3CDD-4901-84E3-255522045806}"/>
              </a:ext>
            </a:extLst>
          </p:cNvPr>
          <p:cNvSpPr/>
          <p:nvPr/>
        </p:nvSpPr>
        <p:spPr>
          <a:xfrm>
            <a:off x="2606970" y="2607233"/>
            <a:ext cx="6978060" cy="623248"/>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3600" b="1" dirty="0">
                <a:solidFill>
                  <a:srgbClr val="0000CC"/>
                </a:solidFill>
                <a:latin typeface="Times New Roman" panose="02020603050405020304" pitchFamily="18" charset="0"/>
                <a:cs typeface="Times New Roman" panose="02020603050405020304" pitchFamily="18" charset="0"/>
              </a:rPr>
              <a:t>THÉVENIN’S THEOREM [</a:t>
            </a:r>
            <a:r>
              <a:rPr lang="en-US" sz="3600" b="1" dirty="0">
                <a:solidFill>
                  <a:srgbClr val="FF0066"/>
                </a:solidFill>
                <a:latin typeface="Times New Roman" panose="02020603050405020304" pitchFamily="18" charset="0"/>
                <a:cs typeface="Times New Roman" panose="02020603050405020304" pitchFamily="18" charset="0"/>
              </a:rPr>
              <a:t>AC</a:t>
            </a:r>
            <a:r>
              <a:rPr lang="en-US" sz="3600" b="1" dirty="0">
                <a:solidFill>
                  <a:srgbClr val="0000CC"/>
                </a:solidFill>
                <a:latin typeface="Times New Roman" panose="02020603050405020304" pitchFamily="18" charset="0"/>
                <a:cs typeface="Times New Roman" panose="02020603050405020304" pitchFamily="18" charset="0"/>
              </a:rPr>
              <a:t>]</a:t>
            </a:r>
            <a:endParaRPr lang="en-US" sz="36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636324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27</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D2D4488E-ED90-4047-BBA4-84B139074CC0}"/>
              </a:ext>
            </a:extLst>
          </p:cNvPr>
          <p:cNvPicPr>
            <a:picLocks noChangeAspect="1"/>
          </p:cNvPicPr>
          <p:nvPr/>
        </p:nvPicPr>
        <p:blipFill>
          <a:blip r:embed="rId2"/>
          <a:stretch>
            <a:fillRect/>
          </a:stretch>
        </p:blipFill>
        <p:spPr>
          <a:xfrm>
            <a:off x="126310" y="134800"/>
            <a:ext cx="6159474" cy="3017520"/>
          </a:xfrm>
          <a:prstGeom prst="rect">
            <a:avLst/>
          </a:prstGeom>
        </p:spPr>
      </p:pic>
      <p:cxnSp>
        <p:nvCxnSpPr>
          <p:cNvPr id="6" name="Straight Connector 5">
            <a:extLst>
              <a:ext uri="{FF2B5EF4-FFF2-40B4-BE49-F238E27FC236}">
                <a16:creationId xmlns:a16="http://schemas.microsoft.com/office/drawing/2014/main" id="{CCB04003-449A-4BD3-8288-E4DAA0E5755C}"/>
              </a:ext>
            </a:extLst>
          </p:cNvPr>
          <p:cNvCxnSpPr/>
          <p:nvPr/>
        </p:nvCxnSpPr>
        <p:spPr>
          <a:xfrm>
            <a:off x="6311526" y="-2524"/>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BF1DE5D-B212-4BD3-99E5-412BD8E0702E}"/>
              </a:ext>
            </a:extLst>
          </p:cNvPr>
          <p:cNvPicPr>
            <a:picLocks noChangeAspect="1"/>
          </p:cNvPicPr>
          <p:nvPr/>
        </p:nvPicPr>
        <p:blipFill>
          <a:blip r:embed="rId3"/>
          <a:stretch>
            <a:fillRect/>
          </a:stretch>
        </p:blipFill>
        <p:spPr>
          <a:xfrm>
            <a:off x="126309" y="3252786"/>
            <a:ext cx="5585254" cy="457200"/>
          </a:xfrm>
          <a:prstGeom prst="rect">
            <a:avLst/>
          </a:prstGeom>
        </p:spPr>
      </p:pic>
      <p:pic>
        <p:nvPicPr>
          <p:cNvPr id="9" name="Picture 8">
            <a:extLst>
              <a:ext uri="{FF2B5EF4-FFF2-40B4-BE49-F238E27FC236}">
                <a16:creationId xmlns:a16="http://schemas.microsoft.com/office/drawing/2014/main" id="{2036619B-FCD9-4895-976E-30000E599DB1}"/>
              </a:ext>
            </a:extLst>
          </p:cNvPr>
          <p:cNvPicPr>
            <a:picLocks noChangeAspect="1"/>
          </p:cNvPicPr>
          <p:nvPr/>
        </p:nvPicPr>
        <p:blipFill>
          <a:blip r:embed="rId4"/>
          <a:stretch>
            <a:fillRect/>
          </a:stretch>
        </p:blipFill>
        <p:spPr>
          <a:xfrm>
            <a:off x="755786" y="3757444"/>
            <a:ext cx="4699535" cy="2468880"/>
          </a:xfrm>
          <a:prstGeom prst="rect">
            <a:avLst/>
          </a:prstGeom>
        </p:spPr>
      </p:pic>
      <p:pic>
        <p:nvPicPr>
          <p:cNvPr id="11" name="Picture 10">
            <a:extLst>
              <a:ext uri="{FF2B5EF4-FFF2-40B4-BE49-F238E27FC236}">
                <a16:creationId xmlns:a16="http://schemas.microsoft.com/office/drawing/2014/main" id="{D4EFBF06-8624-4660-B89B-B6221657423B}"/>
              </a:ext>
            </a:extLst>
          </p:cNvPr>
          <p:cNvPicPr>
            <a:picLocks noChangeAspect="1"/>
          </p:cNvPicPr>
          <p:nvPr/>
        </p:nvPicPr>
        <p:blipFill>
          <a:blip r:embed="rId5"/>
          <a:stretch>
            <a:fillRect/>
          </a:stretch>
        </p:blipFill>
        <p:spPr>
          <a:xfrm>
            <a:off x="6563552" y="134799"/>
            <a:ext cx="2726131" cy="2377440"/>
          </a:xfrm>
          <a:prstGeom prst="rect">
            <a:avLst/>
          </a:prstGeom>
        </p:spPr>
      </p:pic>
      <p:pic>
        <p:nvPicPr>
          <p:cNvPr id="15" name="Picture 14">
            <a:extLst>
              <a:ext uri="{FF2B5EF4-FFF2-40B4-BE49-F238E27FC236}">
                <a16:creationId xmlns:a16="http://schemas.microsoft.com/office/drawing/2014/main" id="{1BA743AF-7EBE-40CB-9C7B-BA40BA369B72}"/>
              </a:ext>
            </a:extLst>
          </p:cNvPr>
          <p:cNvPicPr>
            <a:picLocks noChangeAspect="1"/>
          </p:cNvPicPr>
          <p:nvPr/>
        </p:nvPicPr>
        <p:blipFill>
          <a:blip r:embed="rId6"/>
          <a:stretch>
            <a:fillRect/>
          </a:stretch>
        </p:blipFill>
        <p:spPr>
          <a:xfrm>
            <a:off x="9494974" y="397771"/>
            <a:ext cx="2261111" cy="1920240"/>
          </a:xfrm>
          <a:prstGeom prst="rect">
            <a:avLst/>
          </a:prstGeom>
        </p:spPr>
      </p:pic>
      <p:pic>
        <p:nvPicPr>
          <p:cNvPr id="17" name="Picture 16">
            <a:extLst>
              <a:ext uri="{FF2B5EF4-FFF2-40B4-BE49-F238E27FC236}">
                <a16:creationId xmlns:a16="http://schemas.microsoft.com/office/drawing/2014/main" id="{833AD619-6E12-4988-944C-3F2DF36C4483}"/>
              </a:ext>
            </a:extLst>
          </p:cNvPr>
          <p:cNvPicPr>
            <a:picLocks noChangeAspect="1"/>
          </p:cNvPicPr>
          <p:nvPr/>
        </p:nvPicPr>
        <p:blipFill>
          <a:blip r:embed="rId7"/>
          <a:stretch>
            <a:fillRect/>
          </a:stretch>
        </p:blipFill>
        <p:spPr>
          <a:xfrm>
            <a:off x="6432183" y="3254574"/>
            <a:ext cx="2857500" cy="2362200"/>
          </a:xfrm>
          <a:prstGeom prst="rect">
            <a:avLst/>
          </a:prstGeom>
        </p:spPr>
      </p:pic>
      <p:pic>
        <p:nvPicPr>
          <p:cNvPr id="19" name="Picture 18">
            <a:extLst>
              <a:ext uri="{FF2B5EF4-FFF2-40B4-BE49-F238E27FC236}">
                <a16:creationId xmlns:a16="http://schemas.microsoft.com/office/drawing/2014/main" id="{F92FF420-513C-46C1-9853-F2759A2C4005}"/>
              </a:ext>
            </a:extLst>
          </p:cNvPr>
          <p:cNvPicPr>
            <a:picLocks noChangeAspect="1"/>
          </p:cNvPicPr>
          <p:nvPr/>
        </p:nvPicPr>
        <p:blipFill>
          <a:blip r:embed="rId8"/>
          <a:stretch>
            <a:fillRect/>
          </a:stretch>
        </p:blipFill>
        <p:spPr>
          <a:xfrm>
            <a:off x="9342689" y="3641532"/>
            <a:ext cx="2269598" cy="2468880"/>
          </a:xfrm>
          <a:prstGeom prst="rect">
            <a:avLst/>
          </a:prstGeom>
        </p:spPr>
      </p:pic>
    </p:spTree>
    <p:extLst>
      <p:ext uri="{BB962C8B-B14F-4D97-AF65-F5344CB8AC3E}">
        <p14:creationId xmlns:p14="http://schemas.microsoft.com/office/powerpoint/2010/main" val="26953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28</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86F59240-687B-4852-8277-81EC73FFC907}"/>
              </a:ext>
            </a:extLst>
          </p:cNvPr>
          <p:cNvPicPr>
            <a:picLocks noChangeAspect="1"/>
          </p:cNvPicPr>
          <p:nvPr/>
        </p:nvPicPr>
        <p:blipFill>
          <a:blip r:embed="rId2"/>
          <a:stretch>
            <a:fillRect/>
          </a:stretch>
        </p:blipFill>
        <p:spPr>
          <a:xfrm>
            <a:off x="716031" y="1543669"/>
            <a:ext cx="10541492" cy="3108960"/>
          </a:xfrm>
          <a:prstGeom prst="rect">
            <a:avLst/>
          </a:prstGeom>
        </p:spPr>
      </p:pic>
    </p:spTree>
    <p:extLst>
      <p:ext uri="{BB962C8B-B14F-4D97-AF65-F5344CB8AC3E}">
        <p14:creationId xmlns:p14="http://schemas.microsoft.com/office/powerpoint/2010/main" val="133542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29</a:t>
            </a:fld>
            <a:endParaRPr lang="en-US" sz="2000" b="1" dirty="0">
              <a:solidFill>
                <a:schemeClr val="bg1"/>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CC4D544-4010-4E27-AB74-01AEED19498E}"/>
              </a:ext>
            </a:extLst>
          </p:cNvPr>
          <p:cNvPicPr>
            <a:picLocks noChangeAspect="1"/>
          </p:cNvPicPr>
          <p:nvPr/>
        </p:nvPicPr>
        <p:blipFill>
          <a:blip r:embed="rId2"/>
          <a:stretch>
            <a:fillRect/>
          </a:stretch>
        </p:blipFill>
        <p:spPr>
          <a:xfrm>
            <a:off x="299416" y="2266799"/>
            <a:ext cx="5785027" cy="1554480"/>
          </a:xfrm>
          <a:prstGeom prst="rect">
            <a:avLst/>
          </a:prstGeom>
        </p:spPr>
      </p:pic>
      <p:pic>
        <p:nvPicPr>
          <p:cNvPr id="8" name="Picture 7">
            <a:extLst>
              <a:ext uri="{FF2B5EF4-FFF2-40B4-BE49-F238E27FC236}">
                <a16:creationId xmlns:a16="http://schemas.microsoft.com/office/drawing/2014/main" id="{25E8CE80-735D-4027-A89F-871D4E03A6CE}"/>
              </a:ext>
            </a:extLst>
          </p:cNvPr>
          <p:cNvPicPr>
            <a:picLocks noChangeAspect="1"/>
          </p:cNvPicPr>
          <p:nvPr/>
        </p:nvPicPr>
        <p:blipFill>
          <a:blip r:embed="rId3"/>
          <a:stretch>
            <a:fillRect/>
          </a:stretch>
        </p:blipFill>
        <p:spPr>
          <a:xfrm>
            <a:off x="208309" y="3777813"/>
            <a:ext cx="5191479" cy="2468880"/>
          </a:xfrm>
          <a:prstGeom prst="rect">
            <a:avLst/>
          </a:prstGeom>
        </p:spPr>
      </p:pic>
      <p:pic>
        <p:nvPicPr>
          <p:cNvPr id="12" name="Picture 11">
            <a:extLst>
              <a:ext uri="{FF2B5EF4-FFF2-40B4-BE49-F238E27FC236}">
                <a16:creationId xmlns:a16="http://schemas.microsoft.com/office/drawing/2014/main" id="{15236FC4-7B97-4CDB-B62A-5748171CD6C8}"/>
              </a:ext>
            </a:extLst>
          </p:cNvPr>
          <p:cNvPicPr>
            <a:picLocks noChangeAspect="1"/>
          </p:cNvPicPr>
          <p:nvPr/>
        </p:nvPicPr>
        <p:blipFill>
          <a:blip r:embed="rId4"/>
          <a:stretch>
            <a:fillRect/>
          </a:stretch>
        </p:blipFill>
        <p:spPr>
          <a:xfrm>
            <a:off x="8812695" y="2605966"/>
            <a:ext cx="2835978" cy="2011680"/>
          </a:xfrm>
          <a:prstGeom prst="rect">
            <a:avLst/>
          </a:prstGeom>
        </p:spPr>
      </p:pic>
      <p:pic>
        <p:nvPicPr>
          <p:cNvPr id="14" name="Picture 13">
            <a:extLst>
              <a:ext uri="{FF2B5EF4-FFF2-40B4-BE49-F238E27FC236}">
                <a16:creationId xmlns:a16="http://schemas.microsoft.com/office/drawing/2014/main" id="{FDF66426-1E68-4B47-9918-3A127CB1D886}"/>
              </a:ext>
            </a:extLst>
          </p:cNvPr>
          <p:cNvPicPr>
            <a:picLocks noChangeAspect="1"/>
          </p:cNvPicPr>
          <p:nvPr/>
        </p:nvPicPr>
        <p:blipFill>
          <a:blip r:embed="rId5"/>
          <a:stretch>
            <a:fillRect/>
          </a:stretch>
        </p:blipFill>
        <p:spPr>
          <a:xfrm>
            <a:off x="208309" y="339587"/>
            <a:ext cx="6431030" cy="640080"/>
          </a:xfrm>
          <a:prstGeom prst="rect">
            <a:avLst/>
          </a:prstGeom>
        </p:spPr>
      </p:pic>
      <p:pic>
        <p:nvPicPr>
          <p:cNvPr id="16" name="Picture 15">
            <a:extLst>
              <a:ext uri="{FF2B5EF4-FFF2-40B4-BE49-F238E27FC236}">
                <a16:creationId xmlns:a16="http://schemas.microsoft.com/office/drawing/2014/main" id="{C3CE2491-3AEF-46DE-9EF9-EC1DAF099DD5}"/>
              </a:ext>
            </a:extLst>
          </p:cNvPr>
          <p:cNvPicPr>
            <a:picLocks noChangeAspect="1"/>
          </p:cNvPicPr>
          <p:nvPr/>
        </p:nvPicPr>
        <p:blipFill>
          <a:blip r:embed="rId6"/>
          <a:stretch>
            <a:fillRect/>
          </a:stretch>
        </p:blipFill>
        <p:spPr>
          <a:xfrm>
            <a:off x="6758609" y="76202"/>
            <a:ext cx="5133975" cy="2124075"/>
          </a:xfrm>
          <a:prstGeom prst="rect">
            <a:avLst/>
          </a:prstGeom>
        </p:spPr>
      </p:pic>
      <p:pic>
        <p:nvPicPr>
          <p:cNvPr id="18" name="Picture 17">
            <a:extLst>
              <a:ext uri="{FF2B5EF4-FFF2-40B4-BE49-F238E27FC236}">
                <a16:creationId xmlns:a16="http://schemas.microsoft.com/office/drawing/2014/main" id="{8DFF50BE-5377-4517-B9EF-CA890E7C9025}"/>
              </a:ext>
            </a:extLst>
          </p:cNvPr>
          <p:cNvPicPr>
            <a:picLocks noChangeAspect="1"/>
          </p:cNvPicPr>
          <p:nvPr/>
        </p:nvPicPr>
        <p:blipFill>
          <a:blip r:embed="rId7"/>
          <a:stretch>
            <a:fillRect/>
          </a:stretch>
        </p:blipFill>
        <p:spPr>
          <a:xfrm>
            <a:off x="6828360" y="2611714"/>
            <a:ext cx="1975104" cy="365760"/>
          </a:xfrm>
          <a:prstGeom prst="rect">
            <a:avLst/>
          </a:prstGeom>
        </p:spPr>
      </p:pic>
      <p:pic>
        <p:nvPicPr>
          <p:cNvPr id="20" name="Picture 19">
            <a:extLst>
              <a:ext uri="{FF2B5EF4-FFF2-40B4-BE49-F238E27FC236}">
                <a16:creationId xmlns:a16="http://schemas.microsoft.com/office/drawing/2014/main" id="{F9893143-AA59-429A-B653-87B39292D418}"/>
              </a:ext>
            </a:extLst>
          </p:cNvPr>
          <p:cNvPicPr>
            <a:picLocks noChangeAspect="1"/>
          </p:cNvPicPr>
          <p:nvPr/>
        </p:nvPicPr>
        <p:blipFill>
          <a:blip r:embed="rId8"/>
          <a:stretch>
            <a:fillRect/>
          </a:stretch>
        </p:blipFill>
        <p:spPr>
          <a:xfrm>
            <a:off x="6128643" y="4966966"/>
            <a:ext cx="5855048" cy="1005840"/>
          </a:xfrm>
          <a:prstGeom prst="rect">
            <a:avLst/>
          </a:prstGeom>
        </p:spPr>
      </p:pic>
      <p:cxnSp>
        <p:nvCxnSpPr>
          <p:cNvPr id="25" name="Straight Connector 24">
            <a:extLst>
              <a:ext uri="{FF2B5EF4-FFF2-40B4-BE49-F238E27FC236}">
                <a16:creationId xmlns:a16="http://schemas.microsoft.com/office/drawing/2014/main" id="{2FB180AB-0281-4075-A359-29B008471412}"/>
              </a:ext>
            </a:extLst>
          </p:cNvPr>
          <p:cNvCxnSpPr/>
          <p:nvPr/>
        </p:nvCxnSpPr>
        <p:spPr>
          <a:xfrm>
            <a:off x="0" y="2256645"/>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57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3</a:t>
            </a:fld>
            <a:endParaRPr lang="en-US" sz="2000" b="1" dirty="0">
              <a:solidFill>
                <a:schemeClr val="bg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23028760-F4EE-4470-AEFC-1CBC6B2D100C}"/>
              </a:ext>
            </a:extLst>
          </p:cNvPr>
          <p:cNvSpPr txBox="1"/>
          <p:nvPr/>
        </p:nvSpPr>
        <p:spPr>
          <a:xfrm>
            <a:off x="368581" y="745611"/>
            <a:ext cx="11454837" cy="1200329"/>
          </a:xfrm>
          <a:prstGeom prst="rect">
            <a:avLst/>
          </a:prstGeom>
          <a:noFill/>
        </p:spPr>
        <p:txBody>
          <a:bodyPr wrap="square">
            <a:spAutoFit/>
          </a:bodyPr>
          <a:lstStyle/>
          <a:p>
            <a:pPr algn="just"/>
            <a:r>
              <a:rPr lang="en-US" sz="2400" b="1" i="0" dirty="0">
                <a:solidFill>
                  <a:schemeClr val="accent6">
                    <a:lumMod val="50000"/>
                  </a:schemeClr>
                </a:solidFill>
                <a:effectLst/>
              </a:rPr>
              <a:t>The current through, or voltage across, an element in a linear bilateral network is equal to the algebraic sum of the currents or voltages produced independently by each source.</a:t>
            </a:r>
            <a:endParaRPr lang="en-US" sz="2400" b="1" dirty="0">
              <a:solidFill>
                <a:schemeClr val="accent6">
                  <a:lumMod val="50000"/>
                </a:schemeClr>
              </a:solidFill>
            </a:endParaRPr>
          </a:p>
        </p:txBody>
      </p:sp>
      <p:sp>
        <p:nvSpPr>
          <p:cNvPr id="6" name="Rectangle 5">
            <a:extLst>
              <a:ext uri="{FF2B5EF4-FFF2-40B4-BE49-F238E27FC236}">
                <a16:creationId xmlns:a16="http://schemas.microsoft.com/office/drawing/2014/main" id="{D78C3B6F-AF09-4600-9980-B21810EE2C5F}"/>
              </a:ext>
            </a:extLst>
          </p:cNvPr>
          <p:cNvSpPr/>
          <p:nvPr/>
        </p:nvSpPr>
        <p:spPr>
          <a:xfrm>
            <a:off x="1745083" y="2086723"/>
            <a:ext cx="5365764" cy="461665"/>
          </a:xfrm>
          <a:prstGeom prst="rect">
            <a:avLst/>
          </a:prstGeom>
          <a:ln w="50800">
            <a:solidFill>
              <a:srgbClr val="0000CC"/>
            </a:solidFill>
          </a:ln>
        </p:spPr>
        <p:txBody>
          <a:bodyPr wrap="square">
            <a:spAutoFit/>
          </a:bodyPr>
          <a:lstStyle/>
          <a:p>
            <a:pPr algn="ctr"/>
            <a:r>
              <a:rPr lang="en-US" sz="24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Steps to Apply Superposition Theorem</a:t>
            </a:r>
            <a:endParaRPr lang="en-US" sz="2400" dirty="0"/>
          </a:p>
        </p:txBody>
      </p:sp>
      <p:graphicFrame>
        <p:nvGraphicFramePr>
          <p:cNvPr id="7" name="Table 6">
            <a:extLst>
              <a:ext uri="{FF2B5EF4-FFF2-40B4-BE49-F238E27FC236}">
                <a16:creationId xmlns:a16="http://schemas.microsoft.com/office/drawing/2014/main" id="{B4BBAF08-A1E7-4828-B9E0-565AA0A94C7A}"/>
              </a:ext>
            </a:extLst>
          </p:cNvPr>
          <p:cNvGraphicFramePr>
            <a:graphicFrameLocks noGrp="1"/>
          </p:cNvGraphicFramePr>
          <p:nvPr>
            <p:extLst>
              <p:ext uri="{D42A27DB-BD31-4B8C-83A1-F6EECF244321}">
                <p14:modId xmlns:p14="http://schemas.microsoft.com/office/powerpoint/2010/main" val="4049266613"/>
              </p:ext>
            </p:extLst>
          </p:nvPr>
        </p:nvGraphicFramePr>
        <p:xfrm>
          <a:off x="578136" y="2680222"/>
          <a:ext cx="7505690" cy="3657600"/>
        </p:xfrm>
        <a:graphic>
          <a:graphicData uri="http://schemas.openxmlformats.org/drawingml/2006/table">
            <a:tbl>
              <a:tblPr firstRow="1" firstCol="1" bandRow="1">
                <a:tableStyleId>{5C22544A-7EE6-4342-B048-85BDC9FD1C3A}</a:tableStyleId>
              </a:tblPr>
              <a:tblGrid>
                <a:gridCol w="1210908">
                  <a:extLst>
                    <a:ext uri="{9D8B030D-6E8A-4147-A177-3AD203B41FA5}">
                      <a16:colId xmlns:a16="http://schemas.microsoft.com/office/drawing/2014/main" val="20000"/>
                    </a:ext>
                  </a:extLst>
                </a:gridCol>
                <a:gridCol w="6294782">
                  <a:extLst>
                    <a:ext uri="{9D8B030D-6E8A-4147-A177-3AD203B41FA5}">
                      <a16:colId xmlns:a16="http://schemas.microsoft.com/office/drawing/2014/main" val="20001"/>
                    </a:ext>
                  </a:extLst>
                </a:gridCol>
              </a:tblGrid>
              <a:tr h="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1</a:t>
                      </a:r>
                      <a:r>
                        <a:rPr lang="en-US" sz="2000" dirty="0">
                          <a:solidFill>
                            <a:schemeClr val="tx1"/>
                          </a:solidFill>
                          <a:effectLst/>
                          <a:latin typeface="Times New Roman" pitchFamily="18" charset="0"/>
                          <a:cs typeface="Times New Roman" pitchFamily="18" charset="0"/>
                        </a:rPr>
                        <a:t>:</a:t>
                      </a:r>
                      <a:endParaRPr lang="en-US" sz="1200" dirty="0">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spcAft>
                          <a:spcPts val="1800"/>
                        </a:spcAft>
                      </a:pPr>
                      <a:r>
                        <a:rPr lang="en-US" sz="2000" b="1" dirty="0">
                          <a:solidFill>
                            <a:schemeClr val="tx1"/>
                          </a:solidFill>
                          <a:effectLst/>
                          <a:latin typeface="Times New Roman" pitchFamily="18" charset="0"/>
                          <a:cs typeface="Times New Roman" pitchFamily="18" charset="0"/>
                        </a:rPr>
                        <a:t>Select a single source acting alone. </a:t>
                      </a:r>
                      <a:r>
                        <a:rPr lang="en-US" sz="2000" b="1" dirty="0">
                          <a:solidFill>
                            <a:srgbClr val="FF0000"/>
                          </a:solidFill>
                          <a:effectLst/>
                          <a:latin typeface="Times New Roman" pitchFamily="18" charset="0"/>
                          <a:cs typeface="Times New Roman" pitchFamily="18" charset="0"/>
                        </a:rPr>
                        <a:t>Short the other voltage sources to make voltage is zero</a:t>
                      </a:r>
                      <a:r>
                        <a:rPr lang="en-US" sz="2000" b="1" dirty="0">
                          <a:solidFill>
                            <a:schemeClr val="tx1"/>
                          </a:solidFill>
                          <a:effectLst/>
                          <a:latin typeface="Times New Roman" pitchFamily="18" charset="0"/>
                          <a:cs typeface="Times New Roman" pitchFamily="18" charset="0"/>
                        </a:rPr>
                        <a:t> and </a:t>
                      </a:r>
                      <a:r>
                        <a:rPr lang="en-US" sz="2000" b="1" dirty="0">
                          <a:solidFill>
                            <a:srgbClr val="FF0000"/>
                          </a:solidFill>
                          <a:effectLst/>
                          <a:latin typeface="Times New Roman" pitchFamily="18" charset="0"/>
                          <a:cs typeface="Times New Roman" pitchFamily="18" charset="0"/>
                        </a:rPr>
                        <a:t>open the current sources to make current is zero</a:t>
                      </a:r>
                      <a:r>
                        <a:rPr lang="en-US" sz="2000" b="1" dirty="0">
                          <a:solidFill>
                            <a:schemeClr val="tx1"/>
                          </a:solidFill>
                          <a:effectLst/>
                          <a:latin typeface="Times New Roman" pitchFamily="18" charset="0"/>
                          <a:cs typeface="Times New Roman" pitchFamily="18" charset="0"/>
                        </a:rPr>
                        <a:t>, if internal resistance/</a:t>
                      </a:r>
                      <a:r>
                        <a:rPr lang="en-US" sz="2000" b="1" dirty="0">
                          <a:solidFill>
                            <a:srgbClr val="0000CC"/>
                          </a:solidFill>
                          <a:effectLst/>
                          <a:latin typeface="Times New Roman" pitchFamily="18" charset="0"/>
                          <a:cs typeface="Times New Roman" pitchFamily="18" charset="0"/>
                        </a:rPr>
                        <a:t>impedances</a:t>
                      </a:r>
                      <a:r>
                        <a:rPr lang="en-US" sz="2000" b="1" dirty="0">
                          <a:solidFill>
                            <a:schemeClr val="tx1"/>
                          </a:solidFill>
                          <a:effectLst/>
                          <a:latin typeface="Times New Roman" pitchFamily="18" charset="0"/>
                          <a:cs typeface="Times New Roman" pitchFamily="18" charset="0"/>
                        </a:rPr>
                        <a:t> are not known. If known, replace them by their internal impedances.</a:t>
                      </a:r>
                      <a:endParaRPr lang="en-US" sz="1800" b="1" dirty="0">
                        <a:solidFill>
                          <a:schemeClr val="tx1"/>
                        </a:solidFill>
                        <a:effectLst/>
                        <a:latin typeface="Times New Roman" pitchFamily="18" charset="0"/>
                        <a:ea typeface="Calibri"/>
                        <a:cs typeface="Times New Roman" pitchFamily="18" charset="0"/>
                      </a:endParaRPr>
                    </a:p>
                  </a:txBody>
                  <a:tcPr marL="68580" marR="68580" marT="0" marB="0">
                    <a:noFill/>
                  </a:tcPr>
                </a:tc>
                <a:extLst>
                  <a:ext uri="{0D108BD9-81ED-4DB2-BD59-A6C34878D82A}">
                    <a16:rowId xmlns:a16="http://schemas.microsoft.com/office/drawing/2014/main" val="10000"/>
                  </a:ext>
                </a:extLst>
              </a:tr>
              <a:tr h="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2</a:t>
                      </a:r>
                      <a:r>
                        <a:rPr lang="en-US" sz="2000" dirty="0">
                          <a:solidFill>
                            <a:schemeClr val="tx1"/>
                          </a:solidFill>
                          <a:effectLst/>
                          <a:latin typeface="Times New Roman" pitchFamily="18" charset="0"/>
                          <a:cs typeface="Times New Roman" pitchFamily="18" charset="0"/>
                        </a:rPr>
                        <a:t>:</a:t>
                      </a:r>
                      <a:endParaRPr lang="en-US" sz="1200" dirty="0">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spcAft>
                          <a:spcPts val="1800"/>
                        </a:spcAft>
                      </a:pPr>
                      <a:r>
                        <a:rPr lang="en-US" sz="2000" b="1" dirty="0">
                          <a:solidFill>
                            <a:schemeClr val="tx1"/>
                          </a:solidFill>
                          <a:effectLst/>
                          <a:latin typeface="Times New Roman" pitchFamily="18" charset="0"/>
                          <a:cs typeface="Times New Roman" pitchFamily="18" charset="0"/>
                        </a:rPr>
                        <a:t>Find the current through or the voltage across the required element, due to the source under consideration, using a suitable simplification technique.</a:t>
                      </a:r>
                      <a:endParaRPr lang="en-US" sz="1200" b="1" dirty="0">
                        <a:solidFill>
                          <a:schemeClr val="tx1"/>
                        </a:solidFill>
                        <a:effectLst/>
                        <a:latin typeface="Times New Roman" pitchFamily="18" charset="0"/>
                        <a:ea typeface="Calibri"/>
                        <a:cs typeface="Times New Roman" pitchFamily="18" charset="0"/>
                      </a:endParaRPr>
                    </a:p>
                  </a:txBody>
                  <a:tcPr marL="68580" marR="68580" marT="0" marB="0">
                    <a:noFill/>
                  </a:tcPr>
                </a:tc>
                <a:extLst>
                  <a:ext uri="{0D108BD9-81ED-4DB2-BD59-A6C34878D82A}">
                    <a16:rowId xmlns:a16="http://schemas.microsoft.com/office/drawing/2014/main" val="10001"/>
                  </a:ext>
                </a:extLst>
              </a:tr>
              <a:tr h="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3</a:t>
                      </a:r>
                      <a:r>
                        <a:rPr lang="en-US" sz="2000" dirty="0">
                          <a:solidFill>
                            <a:schemeClr val="tx1"/>
                          </a:solidFill>
                          <a:effectLst/>
                          <a:latin typeface="Times New Roman" pitchFamily="18" charset="0"/>
                          <a:cs typeface="Times New Roman" pitchFamily="18" charset="0"/>
                        </a:rPr>
                        <a:t>:</a:t>
                      </a:r>
                      <a:endParaRPr lang="en-US" sz="1200" dirty="0">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spcAft>
                          <a:spcPts val="1800"/>
                        </a:spcAft>
                      </a:pPr>
                      <a:r>
                        <a:rPr lang="en-US" sz="2000" b="1" dirty="0">
                          <a:solidFill>
                            <a:schemeClr val="tx1"/>
                          </a:solidFill>
                          <a:effectLst/>
                          <a:latin typeface="Times New Roman" pitchFamily="18" charset="0"/>
                          <a:cs typeface="Times New Roman" pitchFamily="18" charset="0"/>
                        </a:rPr>
                        <a:t>Repeat the above two steps for all the sources.</a:t>
                      </a:r>
                      <a:endParaRPr lang="en-US" sz="1200" b="1" dirty="0">
                        <a:solidFill>
                          <a:schemeClr val="tx1"/>
                        </a:solidFill>
                        <a:effectLst/>
                        <a:latin typeface="Times New Roman" pitchFamily="18" charset="0"/>
                        <a:ea typeface="Calibri"/>
                        <a:cs typeface="Times New Roman" pitchFamily="18" charset="0"/>
                      </a:endParaRPr>
                    </a:p>
                  </a:txBody>
                  <a:tcPr marL="68580" marR="68580" marT="0" marB="0">
                    <a:noFill/>
                  </a:tcPr>
                </a:tc>
                <a:extLst>
                  <a:ext uri="{0D108BD9-81ED-4DB2-BD59-A6C34878D82A}">
                    <a16:rowId xmlns:a16="http://schemas.microsoft.com/office/drawing/2014/main" val="10002"/>
                  </a:ext>
                </a:extLst>
              </a:tr>
              <a:tr h="0">
                <a:tc>
                  <a:txBody>
                    <a:bodyPr/>
                    <a:lstStyle/>
                    <a:p>
                      <a:pPr algn="just">
                        <a:spcAft>
                          <a:spcPts val="0"/>
                        </a:spcAft>
                      </a:pPr>
                      <a:r>
                        <a:rPr lang="en-US" sz="2000" dirty="0">
                          <a:solidFill>
                            <a:srgbClr val="FF0000"/>
                          </a:solidFill>
                          <a:effectLst/>
                          <a:latin typeface="Times New Roman" pitchFamily="18" charset="0"/>
                          <a:cs typeface="Times New Roman" pitchFamily="18" charset="0"/>
                        </a:rPr>
                        <a:t>Step 4</a:t>
                      </a:r>
                      <a:r>
                        <a:rPr lang="en-US" sz="2000" dirty="0">
                          <a:solidFill>
                            <a:schemeClr val="tx1"/>
                          </a:solidFill>
                          <a:effectLst/>
                          <a:latin typeface="Times New Roman" pitchFamily="18" charset="0"/>
                          <a:cs typeface="Times New Roman" pitchFamily="18" charset="0"/>
                        </a:rPr>
                        <a:t>:</a:t>
                      </a:r>
                      <a:endParaRPr lang="en-US" sz="1200" dirty="0">
                        <a:solidFill>
                          <a:schemeClr val="tx1"/>
                        </a:solidFill>
                        <a:effectLst/>
                        <a:latin typeface="Times New Roman" pitchFamily="18" charset="0"/>
                        <a:ea typeface="Calibri"/>
                        <a:cs typeface="Times New Roman" pitchFamily="18" charset="0"/>
                      </a:endParaRPr>
                    </a:p>
                  </a:txBody>
                  <a:tcPr marL="68580" marR="68580" marT="0" marB="0">
                    <a:noFill/>
                  </a:tcPr>
                </a:tc>
                <a:tc>
                  <a:txBody>
                    <a:bodyPr/>
                    <a:lstStyle/>
                    <a:p>
                      <a:pPr algn="just">
                        <a:spcAft>
                          <a:spcPts val="1800"/>
                        </a:spcAft>
                      </a:pPr>
                      <a:r>
                        <a:rPr lang="en-US" sz="2000" b="1" dirty="0">
                          <a:solidFill>
                            <a:schemeClr val="tx1"/>
                          </a:solidFill>
                          <a:effectLst/>
                          <a:latin typeface="Times New Roman" pitchFamily="18" charset="0"/>
                          <a:cs typeface="Times New Roman" pitchFamily="18" charset="0"/>
                        </a:rPr>
                        <a:t>Add all the individual effects produced by individual sources, to obtained the total current in or voltage across the element.</a:t>
                      </a:r>
                      <a:endParaRPr lang="en-US" sz="1200" b="1" dirty="0">
                        <a:solidFill>
                          <a:schemeClr val="tx1"/>
                        </a:solidFill>
                        <a:effectLst/>
                        <a:latin typeface="Times New Roman" pitchFamily="18" charset="0"/>
                        <a:ea typeface="Calibri"/>
                        <a:cs typeface="Times New Roman" pitchFamily="18" charset="0"/>
                      </a:endParaRPr>
                    </a:p>
                  </a:txBody>
                  <a:tcPr marL="68580" marR="68580" marT="0" marB="0">
                    <a:noFill/>
                  </a:tcPr>
                </a:tc>
                <a:extLst>
                  <a:ext uri="{0D108BD9-81ED-4DB2-BD59-A6C34878D82A}">
                    <a16:rowId xmlns:a16="http://schemas.microsoft.com/office/drawing/2014/main" val="10003"/>
                  </a:ext>
                </a:extLst>
              </a:tr>
            </a:tbl>
          </a:graphicData>
        </a:graphic>
      </p:graphicFrame>
      <p:sp>
        <p:nvSpPr>
          <p:cNvPr id="8" name="Rectangle 7">
            <a:extLst>
              <a:ext uri="{FF2B5EF4-FFF2-40B4-BE49-F238E27FC236}">
                <a16:creationId xmlns:a16="http://schemas.microsoft.com/office/drawing/2014/main" id="{05FD2DAE-DD49-41E7-966E-CF6E61D2C2DE}"/>
              </a:ext>
            </a:extLst>
          </p:cNvPr>
          <p:cNvSpPr/>
          <p:nvPr/>
        </p:nvSpPr>
        <p:spPr>
          <a:xfrm>
            <a:off x="2883714" y="230046"/>
            <a:ext cx="5365764" cy="461665"/>
          </a:xfrm>
          <a:prstGeom prst="rect">
            <a:avLst/>
          </a:prstGeom>
          <a:ln w="50800">
            <a:solidFill>
              <a:srgbClr val="0000CC"/>
            </a:solidFill>
          </a:ln>
        </p:spPr>
        <p:txBody>
          <a:bodyPr wrap="square">
            <a:spAutoFit/>
          </a:bodyPr>
          <a:lstStyle/>
          <a:p>
            <a:pPr algn="ctr"/>
            <a:r>
              <a:rPr lang="en-US" sz="24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Times New Roman" panose="02020603050405020304" pitchFamily="18" charset="0"/>
                <a:ea typeface="Calibri" panose="020F0502020204030204" pitchFamily="34" charset="0"/>
              </a:rPr>
              <a:t>Statement of Superposition Theorem</a:t>
            </a:r>
            <a:endParaRPr lang="en-US" sz="2400" dirty="0"/>
          </a:p>
        </p:txBody>
      </p:sp>
      <p:grpSp>
        <p:nvGrpSpPr>
          <p:cNvPr id="2" name="Group 1">
            <a:extLst>
              <a:ext uri="{FF2B5EF4-FFF2-40B4-BE49-F238E27FC236}">
                <a16:creationId xmlns:a16="http://schemas.microsoft.com/office/drawing/2014/main" id="{F10A772B-8BB6-46B5-B802-59984E6D147D}"/>
              </a:ext>
            </a:extLst>
          </p:cNvPr>
          <p:cNvGrpSpPr/>
          <p:nvPr/>
        </p:nvGrpSpPr>
        <p:grpSpPr>
          <a:xfrm>
            <a:off x="8378677" y="4163619"/>
            <a:ext cx="3314700" cy="2009775"/>
            <a:chOff x="8378677" y="4163619"/>
            <a:chExt cx="3314700" cy="2009775"/>
          </a:xfrm>
        </p:grpSpPr>
        <p:pic>
          <p:nvPicPr>
            <p:cNvPr id="12" name="Picture 11">
              <a:extLst>
                <a:ext uri="{FF2B5EF4-FFF2-40B4-BE49-F238E27FC236}">
                  <a16:creationId xmlns:a16="http://schemas.microsoft.com/office/drawing/2014/main" id="{B15C52FE-529F-41A3-8B94-153AEF864DE0}"/>
                </a:ext>
              </a:extLst>
            </p:cNvPr>
            <p:cNvPicPr>
              <a:picLocks noChangeAspect="1"/>
            </p:cNvPicPr>
            <p:nvPr/>
          </p:nvPicPr>
          <p:blipFill>
            <a:blip r:embed="rId2"/>
            <a:stretch>
              <a:fillRect/>
            </a:stretch>
          </p:blipFill>
          <p:spPr>
            <a:xfrm>
              <a:off x="8378677" y="4163619"/>
              <a:ext cx="3314700" cy="2009775"/>
            </a:xfrm>
            <a:prstGeom prst="rect">
              <a:avLst/>
            </a:prstGeom>
          </p:spPr>
        </p:pic>
        <p:sp>
          <p:nvSpPr>
            <p:cNvPr id="13" name="TextBox 12">
              <a:extLst>
                <a:ext uri="{FF2B5EF4-FFF2-40B4-BE49-F238E27FC236}">
                  <a16:creationId xmlns:a16="http://schemas.microsoft.com/office/drawing/2014/main" id="{4A068AC7-89E0-454E-82D6-E5998B600B87}"/>
                </a:ext>
              </a:extLst>
            </p:cNvPr>
            <p:cNvSpPr txBox="1"/>
            <p:nvPr/>
          </p:nvSpPr>
          <p:spPr>
            <a:xfrm>
              <a:off x="10384125" y="4915443"/>
              <a:ext cx="840467" cy="400110"/>
            </a:xfrm>
            <a:prstGeom prst="rect">
              <a:avLst/>
            </a:prstGeom>
            <a:noFill/>
          </p:spPr>
          <p:txBody>
            <a:bodyPr wrap="square">
              <a:spAutoFit/>
            </a:bodyPr>
            <a:lstStyle/>
            <a:p>
              <a:pPr algn="just"/>
              <a:r>
                <a:rPr lang="en-US" sz="2000" b="1" i="1" dirty="0">
                  <a:solidFill>
                    <a:srgbClr val="0066FF"/>
                  </a:solidFill>
                  <a:effectLst/>
                </a:rPr>
                <a:t>I</a:t>
              </a:r>
              <a:r>
                <a:rPr lang="en-US" sz="2000" b="1" i="0" dirty="0">
                  <a:solidFill>
                    <a:srgbClr val="0066FF"/>
                  </a:solidFill>
                  <a:effectLst/>
                </a:rPr>
                <a:t> = 0</a:t>
              </a:r>
              <a:endParaRPr lang="en-US" sz="2000" b="1" dirty="0">
                <a:solidFill>
                  <a:srgbClr val="0066FF"/>
                </a:solidFill>
              </a:endParaRPr>
            </a:p>
          </p:txBody>
        </p:sp>
      </p:grpSp>
      <p:grpSp>
        <p:nvGrpSpPr>
          <p:cNvPr id="4" name="Group 3">
            <a:extLst>
              <a:ext uri="{FF2B5EF4-FFF2-40B4-BE49-F238E27FC236}">
                <a16:creationId xmlns:a16="http://schemas.microsoft.com/office/drawing/2014/main" id="{26B9B261-BE85-4697-9F2A-C2D8A004901F}"/>
              </a:ext>
            </a:extLst>
          </p:cNvPr>
          <p:cNvGrpSpPr/>
          <p:nvPr/>
        </p:nvGrpSpPr>
        <p:grpSpPr>
          <a:xfrm>
            <a:off x="8560284" y="1840447"/>
            <a:ext cx="3084541" cy="2019300"/>
            <a:chOff x="8560284" y="1840447"/>
            <a:chExt cx="3084541" cy="2019300"/>
          </a:xfrm>
        </p:grpSpPr>
        <p:pic>
          <p:nvPicPr>
            <p:cNvPr id="10" name="Picture 9">
              <a:extLst>
                <a:ext uri="{FF2B5EF4-FFF2-40B4-BE49-F238E27FC236}">
                  <a16:creationId xmlns:a16="http://schemas.microsoft.com/office/drawing/2014/main" id="{66E51670-7ACB-4203-A9F9-107B70752DAE}"/>
                </a:ext>
              </a:extLst>
            </p:cNvPr>
            <p:cNvPicPr>
              <a:picLocks noChangeAspect="1"/>
            </p:cNvPicPr>
            <p:nvPr/>
          </p:nvPicPr>
          <p:blipFill>
            <a:blip r:embed="rId3"/>
            <a:stretch>
              <a:fillRect/>
            </a:stretch>
          </p:blipFill>
          <p:spPr>
            <a:xfrm>
              <a:off x="8560284" y="1840447"/>
              <a:ext cx="2943225" cy="2019300"/>
            </a:xfrm>
            <a:prstGeom prst="rect">
              <a:avLst/>
            </a:prstGeom>
          </p:spPr>
        </p:pic>
        <p:sp>
          <p:nvSpPr>
            <p:cNvPr id="11" name="TextBox 10">
              <a:extLst>
                <a:ext uri="{FF2B5EF4-FFF2-40B4-BE49-F238E27FC236}">
                  <a16:creationId xmlns:a16="http://schemas.microsoft.com/office/drawing/2014/main" id="{D84571FD-D273-4B27-BBA5-77D4CA26C9C7}"/>
                </a:ext>
              </a:extLst>
            </p:cNvPr>
            <p:cNvSpPr txBox="1"/>
            <p:nvPr/>
          </p:nvSpPr>
          <p:spPr>
            <a:xfrm>
              <a:off x="10804358" y="3073656"/>
              <a:ext cx="840467" cy="400110"/>
            </a:xfrm>
            <a:prstGeom prst="rect">
              <a:avLst/>
            </a:prstGeom>
            <a:noFill/>
          </p:spPr>
          <p:txBody>
            <a:bodyPr wrap="square">
              <a:spAutoFit/>
            </a:bodyPr>
            <a:lstStyle/>
            <a:p>
              <a:pPr algn="just"/>
              <a:r>
                <a:rPr lang="en-US" sz="2000" b="1" i="1" dirty="0">
                  <a:solidFill>
                    <a:srgbClr val="0066FF"/>
                  </a:solidFill>
                  <a:effectLst/>
                </a:rPr>
                <a:t>E</a:t>
              </a:r>
              <a:r>
                <a:rPr lang="en-US" sz="2000" b="1" i="0" dirty="0">
                  <a:solidFill>
                    <a:srgbClr val="0066FF"/>
                  </a:solidFill>
                  <a:effectLst/>
                </a:rPr>
                <a:t> = 0</a:t>
              </a:r>
              <a:endParaRPr lang="en-US" sz="2000" b="1" dirty="0">
                <a:solidFill>
                  <a:srgbClr val="0066FF"/>
                </a:solidFill>
              </a:endParaRPr>
            </a:p>
          </p:txBody>
        </p:sp>
      </p:grpSp>
    </p:spTree>
    <p:extLst>
      <p:ext uri="{BB962C8B-B14F-4D97-AF65-F5344CB8AC3E}">
        <p14:creationId xmlns:p14="http://schemas.microsoft.com/office/powerpoint/2010/main" val="286604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30</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EE21E2F-D37F-439B-B095-E7F27E30B5AD}"/>
              </a:ext>
            </a:extLst>
          </p:cNvPr>
          <p:cNvPicPr>
            <a:picLocks noChangeAspect="1"/>
          </p:cNvPicPr>
          <p:nvPr/>
        </p:nvPicPr>
        <p:blipFill>
          <a:blip r:embed="rId2"/>
          <a:stretch>
            <a:fillRect/>
          </a:stretch>
        </p:blipFill>
        <p:spPr>
          <a:xfrm>
            <a:off x="233362" y="143554"/>
            <a:ext cx="6411649" cy="640080"/>
          </a:xfrm>
          <a:prstGeom prst="rect">
            <a:avLst/>
          </a:prstGeom>
        </p:spPr>
      </p:pic>
      <p:pic>
        <p:nvPicPr>
          <p:cNvPr id="6" name="Picture 5">
            <a:extLst>
              <a:ext uri="{FF2B5EF4-FFF2-40B4-BE49-F238E27FC236}">
                <a16:creationId xmlns:a16="http://schemas.microsoft.com/office/drawing/2014/main" id="{D53C137D-9884-46D4-B625-78EA9D1CCF33}"/>
              </a:ext>
            </a:extLst>
          </p:cNvPr>
          <p:cNvPicPr>
            <a:picLocks noChangeAspect="1"/>
          </p:cNvPicPr>
          <p:nvPr/>
        </p:nvPicPr>
        <p:blipFill>
          <a:blip r:embed="rId3"/>
          <a:stretch>
            <a:fillRect/>
          </a:stretch>
        </p:blipFill>
        <p:spPr>
          <a:xfrm>
            <a:off x="391430" y="834299"/>
            <a:ext cx="5017061" cy="2286000"/>
          </a:xfrm>
          <a:prstGeom prst="rect">
            <a:avLst/>
          </a:prstGeom>
        </p:spPr>
      </p:pic>
      <p:pic>
        <p:nvPicPr>
          <p:cNvPr id="8" name="Picture 7">
            <a:extLst>
              <a:ext uri="{FF2B5EF4-FFF2-40B4-BE49-F238E27FC236}">
                <a16:creationId xmlns:a16="http://schemas.microsoft.com/office/drawing/2014/main" id="{2E6A19B1-F3A9-4711-8AB1-75C8D784134D}"/>
              </a:ext>
            </a:extLst>
          </p:cNvPr>
          <p:cNvPicPr>
            <a:picLocks noChangeAspect="1"/>
          </p:cNvPicPr>
          <p:nvPr/>
        </p:nvPicPr>
        <p:blipFill>
          <a:blip r:embed="rId4"/>
          <a:stretch>
            <a:fillRect/>
          </a:stretch>
        </p:blipFill>
        <p:spPr>
          <a:xfrm>
            <a:off x="7344925" y="98492"/>
            <a:ext cx="4100852" cy="1920240"/>
          </a:xfrm>
          <a:prstGeom prst="rect">
            <a:avLst/>
          </a:prstGeom>
        </p:spPr>
      </p:pic>
      <p:pic>
        <p:nvPicPr>
          <p:cNvPr id="13" name="Picture 12">
            <a:extLst>
              <a:ext uri="{FF2B5EF4-FFF2-40B4-BE49-F238E27FC236}">
                <a16:creationId xmlns:a16="http://schemas.microsoft.com/office/drawing/2014/main" id="{B2CDFFF4-1596-406C-B7D9-DE8B6019E615}"/>
              </a:ext>
            </a:extLst>
          </p:cNvPr>
          <p:cNvPicPr>
            <a:picLocks noChangeAspect="1"/>
          </p:cNvPicPr>
          <p:nvPr/>
        </p:nvPicPr>
        <p:blipFill>
          <a:blip r:embed="rId5"/>
          <a:stretch>
            <a:fillRect/>
          </a:stretch>
        </p:blipFill>
        <p:spPr>
          <a:xfrm>
            <a:off x="159201" y="3309121"/>
            <a:ext cx="11279564" cy="2926080"/>
          </a:xfrm>
          <a:prstGeom prst="rect">
            <a:avLst/>
          </a:prstGeom>
        </p:spPr>
      </p:pic>
      <p:cxnSp>
        <p:nvCxnSpPr>
          <p:cNvPr id="14" name="Straight Connector 13">
            <a:extLst>
              <a:ext uri="{FF2B5EF4-FFF2-40B4-BE49-F238E27FC236}">
                <a16:creationId xmlns:a16="http://schemas.microsoft.com/office/drawing/2014/main" id="{C8928112-6577-4BD6-A8EE-35D82D233DF2}"/>
              </a:ext>
            </a:extLst>
          </p:cNvPr>
          <p:cNvCxnSpPr/>
          <p:nvPr/>
        </p:nvCxnSpPr>
        <p:spPr>
          <a:xfrm>
            <a:off x="-14514" y="3214585"/>
            <a:ext cx="12192000" cy="0"/>
          </a:xfrm>
          <a:prstGeom prst="line">
            <a:avLst/>
          </a:prstGeom>
          <a:ln>
            <a:solidFill>
              <a:srgbClr val="0000CC"/>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414F7B-AFBF-4BAD-8AF2-57EC8ACEB325}"/>
              </a:ext>
            </a:extLst>
          </p:cNvPr>
          <p:cNvSpPr txBox="1"/>
          <p:nvPr/>
        </p:nvSpPr>
        <p:spPr>
          <a:xfrm>
            <a:off x="7370348" y="2118239"/>
            <a:ext cx="4430222" cy="1015663"/>
          </a:xfrm>
          <a:prstGeom prst="rect">
            <a:avLst/>
          </a:prstGeom>
          <a:solidFill>
            <a:schemeClr val="accent4">
              <a:lumMod val="20000"/>
              <a:lumOff val="80000"/>
            </a:schemeClr>
          </a:solidFill>
          <a:ln w="25400">
            <a:solidFill>
              <a:srgbClr val="00CC99"/>
            </a:solidFill>
          </a:ln>
        </p:spPr>
        <p:txBody>
          <a:bodyPr wrap="square">
            <a:spAutoFit/>
          </a:bodyPr>
          <a:lstStyle/>
          <a:p>
            <a:pPr algn="ctr"/>
            <a:r>
              <a:rPr lang="en-US" sz="2000" b="1" i="0" dirty="0">
                <a:solidFill>
                  <a:srgbClr val="FF0066"/>
                </a:solidFill>
                <a:effectLst/>
              </a:rPr>
              <a:t>Practice Book </a:t>
            </a:r>
            <a:r>
              <a:rPr lang="en-US" sz="2000" b="1" i="0" dirty="0">
                <a:solidFill>
                  <a:srgbClr val="0000CC"/>
                </a:solidFill>
                <a:effectLst/>
              </a:rPr>
              <a:t>Remaining Examples</a:t>
            </a:r>
          </a:p>
          <a:p>
            <a:pPr algn="ctr"/>
            <a:r>
              <a:rPr lang="en-US" sz="2000" b="1" dirty="0">
                <a:solidFill>
                  <a:srgbClr val="0000CC"/>
                </a:solidFill>
              </a:rPr>
              <a:t>And</a:t>
            </a:r>
          </a:p>
          <a:p>
            <a:pPr algn="ctr"/>
            <a:r>
              <a:rPr lang="en-US" sz="2000" b="1" i="0" dirty="0">
                <a:solidFill>
                  <a:srgbClr val="FF0000"/>
                </a:solidFill>
                <a:effectLst/>
              </a:rPr>
              <a:t>Problem 12- 16 [</a:t>
            </a:r>
            <a:r>
              <a:rPr lang="en-US" sz="2000" b="1" i="0" dirty="0">
                <a:solidFill>
                  <a:srgbClr val="0000CC"/>
                </a:solidFill>
                <a:effectLst/>
              </a:rPr>
              <a:t>Ch. 18</a:t>
            </a:r>
            <a:r>
              <a:rPr lang="en-US" sz="2000" b="1" i="0" dirty="0">
                <a:solidFill>
                  <a:srgbClr val="FF0000"/>
                </a:solidFill>
                <a:effectLst/>
              </a:rPr>
              <a:t>]</a:t>
            </a:r>
            <a:endParaRPr lang="en-US" sz="2000" b="0" i="0" dirty="0">
              <a:solidFill>
                <a:srgbClr val="C00000"/>
              </a:solidFill>
              <a:effectLst/>
            </a:endParaRPr>
          </a:p>
        </p:txBody>
      </p:sp>
    </p:spTree>
    <p:extLst>
      <p:ext uri="{BB962C8B-B14F-4D97-AF65-F5344CB8AC3E}">
        <p14:creationId xmlns:p14="http://schemas.microsoft.com/office/powerpoint/2010/main" val="213839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4</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A4B7B906-6D09-4713-A16E-9669915BB995}"/>
              </a:ext>
            </a:extLst>
          </p:cNvPr>
          <p:cNvPicPr>
            <a:picLocks noChangeAspect="1"/>
          </p:cNvPicPr>
          <p:nvPr/>
        </p:nvPicPr>
        <p:blipFill>
          <a:blip r:embed="rId2"/>
          <a:stretch>
            <a:fillRect/>
          </a:stretch>
        </p:blipFill>
        <p:spPr>
          <a:xfrm>
            <a:off x="213633" y="294141"/>
            <a:ext cx="7410450" cy="638175"/>
          </a:xfrm>
          <a:prstGeom prst="rect">
            <a:avLst/>
          </a:prstGeom>
        </p:spPr>
      </p:pic>
      <p:pic>
        <p:nvPicPr>
          <p:cNvPr id="6" name="Picture 5">
            <a:extLst>
              <a:ext uri="{FF2B5EF4-FFF2-40B4-BE49-F238E27FC236}">
                <a16:creationId xmlns:a16="http://schemas.microsoft.com/office/drawing/2014/main" id="{ED89443D-2BE1-40F6-841A-056FE1225250}"/>
              </a:ext>
            </a:extLst>
          </p:cNvPr>
          <p:cNvPicPr>
            <a:picLocks noChangeAspect="1"/>
          </p:cNvPicPr>
          <p:nvPr/>
        </p:nvPicPr>
        <p:blipFill>
          <a:blip r:embed="rId3"/>
          <a:stretch>
            <a:fillRect/>
          </a:stretch>
        </p:blipFill>
        <p:spPr>
          <a:xfrm>
            <a:off x="7923892" y="126773"/>
            <a:ext cx="3543300" cy="2105025"/>
          </a:xfrm>
          <a:prstGeom prst="rect">
            <a:avLst/>
          </a:prstGeom>
        </p:spPr>
      </p:pic>
      <p:sp>
        <p:nvSpPr>
          <p:cNvPr id="7" name="TextBox 6">
            <a:extLst>
              <a:ext uri="{FF2B5EF4-FFF2-40B4-BE49-F238E27FC236}">
                <a16:creationId xmlns:a16="http://schemas.microsoft.com/office/drawing/2014/main" id="{8AA0E263-7991-46D9-8BAB-873FDCC75435}"/>
              </a:ext>
            </a:extLst>
          </p:cNvPr>
          <p:cNvSpPr txBox="1"/>
          <p:nvPr/>
        </p:nvSpPr>
        <p:spPr>
          <a:xfrm>
            <a:off x="213633" y="1320484"/>
            <a:ext cx="6927396" cy="400110"/>
          </a:xfrm>
          <a:prstGeom prst="rect">
            <a:avLst/>
          </a:prstGeom>
          <a:noFill/>
        </p:spPr>
        <p:txBody>
          <a:bodyPr wrap="square">
            <a:spAutoFit/>
          </a:bodyPr>
          <a:lstStyle/>
          <a:p>
            <a:pPr algn="just"/>
            <a:r>
              <a:rPr lang="en-US" sz="2000" b="1" i="0" dirty="0">
                <a:solidFill>
                  <a:srgbClr val="0000CC"/>
                </a:solidFill>
                <a:effectLst/>
              </a:rPr>
              <a:t>Solution</a:t>
            </a:r>
            <a:r>
              <a:rPr lang="en-US" sz="2000" b="0" i="0" dirty="0">
                <a:solidFill>
                  <a:srgbClr val="242021"/>
                </a:solidFill>
                <a:effectLst/>
              </a:rPr>
              <a:t>: Consider </a:t>
            </a:r>
            <a:r>
              <a:rPr lang="en-US" sz="2000" b="0" i="1" dirty="0">
                <a:solidFill>
                  <a:srgbClr val="242021"/>
                </a:solidFill>
                <a:effectLst/>
              </a:rPr>
              <a:t>E</a:t>
            </a:r>
            <a:r>
              <a:rPr lang="en-US" sz="2000" b="0" i="0" dirty="0">
                <a:solidFill>
                  <a:srgbClr val="242021"/>
                </a:solidFill>
                <a:effectLst/>
              </a:rPr>
              <a:t> then and </a:t>
            </a:r>
            <a:r>
              <a:rPr lang="en-US" sz="2000" b="0" i="1" dirty="0">
                <a:solidFill>
                  <a:srgbClr val="242021"/>
                </a:solidFill>
                <a:effectLst/>
              </a:rPr>
              <a:t>I</a:t>
            </a:r>
            <a:r>
              <a:rPr lang="en-US" sz="2000" b="0" i="0" dirty="0">
                <a:solidFill>
                  <a:srgbClr val="242021"/>
                </a:solidFill>
                <a:effectLst/>
              </a:rPr>
              <a:t> = 0 A (</a:t>
            </a:r>
            <a:r>
              <a:rPr lang="en-US" sz="2000" b="1" i="0" dirty="0">
                <a:solidFill>
                  <a:srgbClr val="FF0000"/>
                </a:solidFill>
                <a:effectLst/>
              </a:rPr>
              <a:t>open</a:t>
            </a:r>
            <a:r>
              <a:rPr lang="en-US" sz="2000" b="0" i="0" dirty="0">
                <a:solidFill>
                  <a:srgbClr val="242021"/>
                </a:solidFill>
                <a:effectLst/>
              </a:rPr>
              <a:t>).</a:t>
            </a:r>
            <a:endParaRPr lang="en-US" sz="2000" dirty="0"/>
          </a:p>
        </p:txBody>
      </p:sp>
      <p:pic>
        <p:nvPicPr>
          <p:cNvPr id="9" name="Picture 8">
            <a:extLst>
              <a:ext uri="{FF2B5EF4-FFF2-40B4-BE49-F238E27FC236}">
                <a16:creationId xmlns:a16="http://schemas.microsoft.com/office/drawing/2014/main" id="{6CF1CC0D-CEEF-4D79-B92C-678A86E1646E}"/>
              </a:ext>
            </a:extLst>
          </p:cNvPr>
          <p:cNvPicPr>
            <a:picLocks noChangeAspect="1"/>
          </p:cNvPicPr>
          <p:nvPr/>
        </p:nvPicPr>
        <p:blipFill>
          <a:blip r:embed="rId4"/>
          <a:stretch>
            <a:fillRect/>
          </a:stretch>
        </p:blipFill>
        <p:spPr>
          <a:xfrm>
            <a:off x="1009650" y="1768667"/>
            <a:ext cx="3467100" cy="1924050"/>
          </a:xfrm>
          <a:prstGeom prst="rect">
            <a:avLst/>
          </a:prstGeom>
        </p:spPr>
      </p:pic>
      <p:pic>
        <p:nvPicPr>
          <p:cNvPr id="11" name="Picture 10">
            <a:extLst>
              <a:ext uri="{FF2B5EF4-FFF2-40B4-BE49-F238E27FC236}">
                <a16:creationId xmlns:a16="http://schemas.microsoft.com/office/drawing/2014/main" id="{BCA6C883-44E9-4AA2-9443-3B35A0EE769D}"/>
              </a:ext>
            </a:extLst>
          </p:cNvPr>
          <p:cNvPicPr>
            <a:picLocks noChangeAspect="1"/>
          </p:cNvPicPr>
          <p:nvPr/>
        </p:nvPicPr>
        <p:blipFill>
          <a:blip r:embed="rId5"/>
          <a:stretch>
            <a:fillRect/>
          </a:stretch>
        </p:blipFill>
        <p:spPr>
          <a:xfrm>
            <a:off x="4900158" y="2170977"/>
            <a:ext cx="2600325" cy="666750"/>
          </a:xfrm>
          <a:prstGeom prst="rect">
            <a:avLst/>
          </a:prstGeom>
        </p:spPr>
      </p:pic>
      <p:sp>
        <p:nvSpPr>
          <p:cNvPr id="12" name="TextBox 11">
            <a:extLst>
              <a:ext uri="{FF2B5EF4-FFF2-40B4-BE49-F238E27FC236}">
                <a16:creationId xmlns:a16="http://schemas.microsoft.com/office/drawing/2014/main" id="{35073DD5-42FC-4AE1-9E54-9CBCB0092884}"/>
              </a:ext>
            </a:extLst>
          </p:cNvPr>
          <p:cNvSpPr txBox="1"/>
          <p:nvPr/>
        </p:nvSpPr>
        <p:spPr>
          <a:xfrm>
            <a:off x="351519" y="3692717"/>
            <a:ext cx="4580616" cy="400110"/>
          </a:xfrm>
          <a:prstGeom prst="rect">
            <a:avLst/>
          </a:prstGeom>
          <a:noFill/>
        </p:spPr>
        <p:txBody>
          <a:bodyPr wrap="square">
            <a:spAutoFit/>
          </a:bodyPr>
          <a:lstStyle/>
          <a:p>
            <a:pPr algn="just"/>
            <a:r>
              <a:rPr lang="en-US" sz="2000" b="0" i="0" dirty="0">
                <a:solidFill>
                  <a:srgbClr val="242021"/>
                </a:solidFill>
                <a:effectLst/>
              </a:rPr>
              <a:t>Consider </a:t>
            </a:r>
            <a:r>
              <a:rPr lang="en-US" sz="2000" b="0" i="1" dirty="0">
                <a:solidFill>
                  <a:srgbClr val="242021"/>
                </a:solidFill>
                <a:effectLst/>
              </a:rPr>
              <a:t>I</a:t>
            </a:r>
            <a:r>
              <a:rPr lang="en-US" sz="2000" b="0" i="0" dirty="0">
                <a:solidFill>
                  <a:srgbClr val="242021"/>
                </a:solidFill>
                <a:effectLst/>
              </a:rPr>
              <a:t> then and </a:t>
            </a:r>
            <a:r>
              <a:rPr lang="en-US" sz="2000" b="0" i="1" dirty="0">
                <a:solidFill>
                  <a:srgbClr val="242021"/>
                </a:solidFill>
                <a:effectLst/>
              </a:rPr>
              <a:t>E</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a:t>
            </a:r>
            <a:endParaRPr lang="en-US" sz="2000" dirty="0"/>
          </a:p>
        </p:txBody>
      </p:sp>
      <p:pic>
        <p:nvPicPr>
          <p:cNvPr id="14" name="Picture 13">
            <a:extLst>
              <a:ext uri="{FF2B5EF4-FFF2-40B4-BE49-F238E27FC236}">
                <a16:creationId xmlns:a16="http://schemas.microsoft.com/office/drawing/2014/main" id="{8D6BFE57-B177-4EA1-8FF0-3D6AA15E8FB2}"/>
              </a:ext>
            </a:extLst>
          </p:cNvPr>
          <p:cNvPicPr>
            <a:picLocks noChangeAspect="1"/>
          </p:cNvPicPr>
          <p:nvPr/>
        </p:nvPicPr>
        <p:blipFill>
          <a:blip r:embed="rId6"/>
          <a:stretch>
            <a:fillRect/>
          </a:stretch>
        </p:blipFill>
        <p:spPr>
          <a:xfrm>
            <a:off x="1059089" y="4112044"/>
            <a:ext cx="3429000" cy="2129099"/>
          </a:xfrm>
          <a:prstGeom prst="rect">
            <a:avLst/>
          </a:prstGeom>
        </p:spPr>
      </p:pic>
      <p:pic>
        <p:nvPicPr>
          <p:cNvPr id="16" name="Picture 15">
            <a:extLst>
              <a:ext uri="{FF2B5EF4-FFF2-40B4-BE49-F238E27FC236}">
                <a16:creationId xmlns:a16="http://schemas.microsoft.com/office/drawing/2014/main" id="{CED7B58C-41CE-4F1E-8356-0749A58FACF9}"/>
              </a:ext>
            </a:extLst>
          </p:cNvPr>
          <p:cNvPicPr>
            <a:picLocks noChangeAspect="1"/>
          </p:cNvPicPr>
          <p:nvPr/>
        </p:nvPicPr>
        <p:blipFill>
          <a:blip r:embed="rId7"/>
          <a:stretch>
            <a:fillRect/>
          </a:stretch>
        </p:blipFill>
        <p:spPr>
          <a:xfrm>
            <a:off x="4524710" y="4203921"/>
            <a:ext cx="3838575" cy="733425"/>
          </a:xfrm>
          <a:prstGeom prst="rect">
            <a:avLst/>
          </a:prstGeom>
        </p:spPr>
      </p:pic>
      <p:sp>
        <p:nvSpPr>
          <p:cNvPr id="17" name="TextBox 16">
            <a:extLst>
              <a:ext uri="{FF2B5EF4-FFF2-40B4-BE49-F238E27FC236}">
                <a16:creationId xmlns:a16="http://schemas.microsoft.com/office/drawing/2014/main" id="{A3E1556F-8D75-48B6-BF8C-11D91E4D8DB8}"/>
              </a:ext>
            </a:extLst>
          </p:cNvPr>
          <p:cNvSpPr txBox="1"/>
          <p:nvPr/>
        </p:nvSpPr>
        <p:spPr>
          <a:xfrm>
            <a:off x="7226299" y="5255956"/>
            <a:ext cx="4240893" cy="400110"/>
          </a:xfrm>
          <a:prstGeom prst="rect">
            <a:avLst/>
          </a:prstGeom>
          <a:noFill/>
        </p:spPr>
        <p:txBody>
          <a:bodyPr wrap="square">
            <a:spAutoFit/>
          </a:bodyPr>
          <a:lstStyle/>
          <a:p>
            <a:pPr algn="just"/>
            <a:r>
              <a:rPr lang="en-US" sz="2000" b="0" i="0" dirty="0">
                <a:solidFill>
                  <a:srgbClr val="242021"/>
                </a:solidFill>
                <a:effectLst/>
              </a:rPr>
              <a:t>According to Superposition Theorem:</a:t>
            </a:r>
            <a:endParaRPr lang="en-US" sz="2000" dirty="0"/>
          </a:p>
        </p:txBody>
      </p:sp>
      <p:pic>
        <p:nvPicPr>
          <p:cNvPr id="19" name="Picture 18">
            <a:extLst>
              <a:ext uri="{FF2B5EF4-FFF2-40B4-BE49-F238E27FC236}">
                <a16:creationId xmlns:a16="http://schemas.microsoft.com/office/drawing/2014/main" id="{D7850F3A-55A8-46D8-8AE3-D370A19C0642}"/>
              </a:ext>
            </a:extLst>
          </p:cNvPr>
          <p:cNvPicPr>
            <a:picLocks noChangeAspect="1"/>
          </p:cNvPicPr>
          <p:nvPr/>
        </p:nvPicPr>
        <p:blipFill>
          <a:blip r:embed="rId8"/>
          <a:stretch>
            <a:fillRect/>
          </a:stretch>
        </p:blipFill>
        <p:spPr>
          <a:xfrm>
            <a:off x="7396508" y="5726072"/>
            <a:ext cx="3448050" cy="391900"/>
          </a:xfrm>
          <a:prstGeom prst="rect">
            <a:avLst/>
          </a:prstGeom>
        </p:spPr>
      </p:pic>
    </p:spTree>
    <p:extLst>
      <p:ext uri="{BB962C8B-B14F-4D97-AF65-F5344CB8AC3E}">
        <p14:creationId xmlns:p14="http://schemas.microsoft.com/office/powerpoint/2010/main" val="122902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5</a:t>
            </a:fld>
            <a:endParaRPr lang="en-US" sz="2000" b="1" dirty="0">
              <a:solidFill>
                <a:schemeClr val="bg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DDA66F2D-3507-4E9C-BC7A-38E0E92E4BF2}"/>
              </a:ext>
            </a:extLst>
          </p:cNvPr>
          <p:cNvPicPr>
            <a:picLocks noChangeAspect="1"/>
          </p:cNvPicPr>
          <p:nvPr/>
        </p:nvPicPr>
        <p:blipFill>
          <a:blip r:embed="rId2"/>
          <a:stretch>
            <a:fillRect/>
          </a:stretch>
        </p:blipFill>
        <p:spPr>
          <a:xfrm>
            <a:off x="318673" y="278296"/>
            <a:ext cx="5591175" cy="762000"/>
          </a:xfrm>
          <a:prstGeom prst="rect">
            <a:avLst/>
          </a:prstGeom>
        </p:spPr>
      </p:pic>
      <p:pic>
        <p:nvPicPr>
          <p:cNvPr id="10" name="Picture 9">
            <a:extLst>
              <a:ext uri="{FF2B5EF4-FFF2-40B4-BE49-F238E27FC236}">
                <a16:creationId xmlns:a16="http://schemas.microsoft.com/office/drawing/2014/main" id="{592BBDFE-5129-4627-991A-875B7F67E338}"/>
              </a:ext>
            </a:extLst>
          </p:cNvPr>
          <p:cNvPicPr>
            <a:picLocks noChangeAspect="1"/>
          </p:cNvPicPr>
          <p:nvPr/>
        </p:nvPicPr>
        <p:blipFill>
          <a:blip r:embed="rId3"/>
          <a:stretch>
            <a:fillRect/>
          </a:stretch>
        </p:blipFill>
        <p:spPr>
          <a:xfrm>
            <a:off x="1087299" y="1040296"/>
            <a:ext cx="3152775" cy="1828800"/>
          </a:xfrm>
          <a:prstGeom prst="rect">
            <a:avLst/>
          </a:prstGeom>
        </p:spPr>
      </p:pic>
      <p:pic>
        <p:nvPicPr>
          <p:cNvPr id="15" name="Picture 14">
            <a:extLst>
              <a:ext uri="{FF2B5EF4-FFF2-40B4-BE49-F238E27FC236}">
                <a16:creationId xmlns:a16="http://schemas.microsoft.com/office/drawing/2014/main" id="{511D5345-9866-4777-90F3-E8942CD8BE68}"/>
              </a:ext>
            </a:extLst>
          </p:cNvPr>
          <p:cNvPicPr>
            <a:picLocks noChangeAspect="1"/>
          </p:cNvPicPr>
          <p:nvPr/>
        </p:nvPicPr>
        <p:blipFill>
          <a:blip r:embed="rId4"/>
          <a:stretch>
            <a:fillRect/>
          </a:stretch>
        </p:blipFill>
        <p:spPr>
          <a:xfrm>
            <a:off x="371060" y="3124614"/>
            <a:ext cx="5057775" cy="314325"/>
          </a:xfrm>
          <a:prstGeom prst="rect">
            <a:avLst/>
          </a:prstGeom>
        </p:spPr>
      </p:pic>
      <p:pic>
        <p:nvPicPr>
          <p:cNvPr id="20" name="Picture 19">
            <a:extLst>
              <a:ext uri="{FF2B5EF4-FFF2-40B4-BE49-F238E27FC236}">
                <a16:creationId xmlns:a16="http://schemas.microsoft.com/office/drawing/2014/main" id="{F9491F0D-68E1-4269-8B0E-5E4B8753FE27}"/>
              </a:ext>
            </a:extLst>
          </p:cNvPr>
          <p:cNvPicPr>
            <a:picLocks noChangeAspect="1"/>
          </p:cNvPicPr>
          <p:nvPr/>
        </p:nvPicPr>
        <p:blipFill>
          <a:blip r:embed="rId5"/>
          <a:stretch>
            <a:fillRect/>
          </a:stretch>
        </p:blipFill>
        <p:spPr>
          <a:xfrm>
            <a:off x="453473" y="3717648"/>
            <a:ext cx="3333750" cy="2057400"/>
          </a:xfrm>
          <a:prstGeom prst="rect">
            <a:avLst/>
          </a:prstGeom>
        </p:spPr>
      </p:pic>
      <p:cxnSp>
        <p:nvCxnSpPr>
          <p:cNvPr id="21" name="Straight Connector 20">
            <a:extLst>
              <a:ext uri="{FF2B5EF4-FFF2-40B4-BE49-F238E27FC236}">
                <a16:creationId xmlns:a16="http://schemas.microsoft.com/office/drawing/2014/main" id="{A3AEAA3D-F19E-4193-BFBD-3C8A87251E27}"/>
              </a:ext>
            </a:extLst>
          </p:cNvPr>
          <p:cNvCxnSpPr/>
          <p:nvPr/>
        </p:nvCxnSpPr>
        <p:spPr>
          <a:xfrm>
            <a:off x="6036855" y="0"/>
            <a:ext cx="0" cy="640080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8F6A28BE-D99E-45C4-B4A2-56D65A13A2FE}"/>
              </a:ext>
            </a:extLst>
          </p:cNvPr>
          <p:cNvPicPr>
            <a:picLocks noChangeAspect="1"/>
          </p:cNvPicPr>
          <p:nvPr/>
        </p:nvPicPr>
        <p:blipFill>
          <a:blip r:embed="rId6"/>
          <a:stretch>
            <a:fillRect/>
          </a:stretch>
        </p:blipFill>
        <p:spPr>
          <a:xfrm>
            <a:off x="3914360" y="3846029"/>
            <a:ext cx="1514475" cy="1971675"/>
          </a:xfrm>
          <a:prstGeom prst="rect">
            <a:avLst/>
          </a:prstGeom>
        </p:spPr>
      </p:pic>
      <p:pic>
        <p:nvPicPr>
          <p:cNvPr id="29" name="Picture 28">
            <a:extLst>
              <a:ext uri="{FF2B5EF4-FFF2-40B4-BE49-F238E27FC236}">
                <a16:creationId xmlns:a16="http://schemas.microsoft.com/office/drawing/2014/main" id="{A58E5AF1-63A1-45CA-9113-644CA1ECB545}"/>
              </a:ext>
            </a:extLst>
          </p:cNvPr>
          <p:cNvPicPr>
            <a:picLocks noChangeAspect="1"/>
          </p:cNvPicPr>
          <p:nvPr/>
        </p:nvPicPr>
        <p:blipFill>
          <a:blip r:embed="rId7"/>
          <a:stretch>
            <a:fillRect/>
          </a:stretch>
        </p:blipFill>
        <p:spPr>
          <a:xfrm>
            <a:off x="6076611" y="659296"/>
            <a:ext cx="3352800" cy="2009775"/>
          </a:xfrm>
          <a:prstGeom prst="rect">
            <a:avLst/>
          </a:prstGeom>
        </p:spPr>
      </p:pic>
      <p:pic>
        <p:nvPicPr>
          <p:cNvPr id="31" name="Picture 30">
            <a:extLst>
              <a:ext uri="{FF2B5EF4-FFF2-40B4-BE49-F238E27FC236}">
                <a16:creationId xmlns:a16="http://schemas.microsoft.com/office/drawing/2014/main" id="{78E6DEE6-4A59-46B6-BA40-1155D8A927AE}"/>
              </a:ext>
            </a:extLst>
          </p:cNvPr>
          <p:cNvPicPr>
            <a:picLocks noChangeAspect="1"/>
          </p:cNvPicPr>
          <p:nvPr/>
        </p:nvPicPr>
        <p:blipFill>
          <a:blip r:embed="rId8"/>
          <a:stretch>
            <a:fillRect/>
          </a:stretch>
        </p:blipFill>
        <p:spPr>
          <a:xfrm>
            <a:off x="6163863" y="271670"/>
            <a:ext cx="4019550" cy="295275"/>
          </a:xfrm>
          <a:prstGeom prst="rect">
            <a:avLst/>
          </a:prstGeom>
        </p:spPr>
      </p:pic>
      <p:pic>
        <p:nvPicPr>
          <p:cNvPr id="33" name="Picture 32">
            <a:extLst>
              <a:ext uri="{FF2B5EF4-FFF2-40B4-BE49-F238E27FC236}">
                <a16:creationId xmlns:a16="http://schemas.microsoft.com/office/drawing/2014/main" id="{C55ECF78-D8E4-4615-86B5-43E1FCCAB0BB}"/>
              </a:ext>
            </a:extLst>
          </p:cNvPr>
          <p:cNvPicPr>
            <a:picLocks noChangeAspect="1"/>
          </p:cNvPicPr>
          <p:nvPr/>
        </p:nvPicPr>
        <p:blipFill>
          <a:blip r:embed="rId9"/>
          <a:stretch>
            <a:fillRect/>
          </a:stretch>
        </p:blipFill>
        <p:spPr>
          <a:xfrm>
            <a:off x="10183413" y="639418"/>
            <a:ext cx="1476375" cy="1828800"/>
          </a:xfrm>
          <a:prstGeom prst="rect">
            <a:avLst/>
          </a:prstGeom>
        </p:spPr>
      </p:pic>
      <p:pic>
        <p:nvPicPr>
          <p:cNvPr id="35" name="Picture 34">
            <a:extLst>
              <a:ext uri="{FF2B5EF4-FFF2-40B4-BE49-F238E27FC236}">
                <a16:creationId xmlns:a16="http://schemas.microsoft.com/office/drawing/2014/main" id="{BC0CFBEB-03A7-4DC5-97EF-941CA0643838}"/>
              </a:ext>
            </a:extLst>
          </p:cNvPr>
          <p:cNvPicPr>
            <a:picLocks noChangeAspect="1"/>
          </p:cNvPicPr>
          <p:nvPr/>
        </p:nvPicPr>
        <p:blipFill>
          <a:blip r:embed="rId10"/>
          <a:stretch>
            <a:fillRect/>
          </a:stretch>
        </p:blipFill>
        <p:spPr>
          <a:xfrm>
            <a:off x="6205275" y="2986708"/>
            <a:ext cx="4162425" cy="257175"/>
          </a:xfrm>
          <a:prstGeom prst="rect">
            <a:avLst/>
          </a:prstGeom>
        </p:spPr>
      </p:pic>
      <p:pic>
        <p:nvPicPr>
          <p:cNvPr id="37" name="Picture 36">
            <a:extLst>
              <a:ext uri="{FF2B5EF4-FFF2-40B4-BE49-F238E27FC236}">
                <a16:creationId xmlns:a16="http://schemas.microsoft.com/office/drawing/2014/main" id="{EF97C715-F55D-4655-A570-9A6FCEC36D6F}"/>
              </a:ext>
            </a:extLst>
          </p:cNvPr>
          <p:cNvPicPr>
            <a:picLocks noChangeAspect="1"/>
          </p:cNvPicPr>
          <p:nvPr/>
        </p:nvPicPr>
        <p:blipFill>
          <a:blip r:embed="rId11"/>
          <a:stretch>
            <a:fillRect/>
          </a:stretch>
        </p:blipFill>
        <p:spPr>
          <a:xfrm>
            <a:off x="6101092" y="3250508"/>
            <a:ext cx="3105150" cy="1952625"/>
          </a:xfrm>
          <a:prstGeom prst="rect">
            <a:avLst/>
          </a:prstGeom>
        </p:spPr>
      </p:pic>
      <p:pic>
        <p:nvPicPr>
          <p:cNvPr id="39" name="Picture 38">
            <a:extLst>
              <a:ext uri="{FF2B5EF4-FFF2-40B4-BE49-F238E27FC236}">
                <a16:creationId xmlns:a16="http://schemas.microsoft.com/office/drawing/2014/main" id="{E6BE1F19-2E30-46AA-B38A-EA7BEBC5D0A2}"/>
              </a:ext>
            </a:extLst>
          </p:cNvPr>
          <p:cNvPicPr>
            <a:picLocks noChangeAspect="1"/>
          </p:cNvPicPr>
          <p:nvPr/>
        </p:nvPicPr>
        <p:blipFill>
          <a:blip r:embed="rId12"/>
          <a:stretch>
            <a:fillRect/>
          </a:stretch>
        </p:blipFill>
        <p:spPr>
          <a:xfrm>
            <a:off x="9027987" y="4103411"/>
            <a:ext cx="2628900" cy="2219325"/>
          </a:xfrm>
          <a:prstGeom prst="rect">
            <a:avLst/>
          </a:prstGeom>
        </p:spPr>
      </p:pic>
    </p:spTree>
    <p:extLst>
      <p:ext uri="{BB962C8B-B14F-4D97-AF65-F5344CB8AC3E}">
        <p14:creationId xmlns:p14="http://schemas.microsoft.com/office/powerpoint/2010/main" val="30145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6</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67D6F11-FF9B-445F-B60C-85BE0B0787EB}"/>
              </a:ext>
            </a:extLst>
          </p:cNvPr>
          <p:cNvPicPr>
            <a:picLocks noChangeAspect="1"/>
          </p:cNvPicPr>
          <p:nvPr/>
        </p:nvPicPr>
        <p:blipFill>
          <a:blip r:embed="rId2"/>
          <a:stretch>
            <a:fillRect/>
          </a:stretch>
        </p:blipFill>
        <p:spPr>
          <a:xfrm>
            <a:off x="3395460" y="265043"/>
            <a:ext cx="2370665" cy="1463040"/>
          </a:xfrm>
          <a:prstGeom prst="rect">
            <a:avLst/>
          </a:prstGeom>
        </p:spPr>
      </p:pic>
      <p:pic>
        <p:nvPicPr>
          <p:cNvPr id="4" name="Picture 3">
            <a:extLst>
              <a:ext uri="{FF2B5EF4-FFF2-40B4-BE49-F238E27FC236}">
                <a16:creationId xmlns:a16="http://schemas.microsoft.com/office/drawing/2014/main" id="{9D5A2633-CFD6-4270-9E34-93071973756E}"/>
              </a:ext>
            </a:extLst>
          </p:cNvPr>
          <p:cNvPicPr>
            <a:picLocks noChangeAspect="1"/>
          </p:cNvPicPr>
          <p:nvPr/>
        </p:nvPicPr>
        <p:blipFill>
          <a:blip r:embed="rId3"/>
          <a:stretch>
            <a:fillRect/>
          </a:stretch>
        </p:blipFill>
        <p:spPr>
          <a:xfrm>
            <a:off x="6096000" y="265043"/>
            <a:ext cx="2440712" cy="1463040"/>
          </a:xfrm>
          <a:prstGeom prst="rect">
            <a:avLst/>
          </a:prstGeom>
        </p:spPr>
      </p:pic>
      <p:pic>
        <p:nvPicPr>
          <p:cNvPr id="6" name="Picture 5">
            <a:extLst>
              <a:ext uri="{FF2B5EF4-FFF2-40B4-BE49-F238E27FC236}">
                <a16:creationId xmlns:a16="http://schemas.microsoft.com/office/drawing/2014/main" id="{D2DA2E43-3B3B-4EDF-AE85-544F362F8E34}"/>
              </a:ext>
            </a:extLst>
          </p:cNvPr>
          <p:cNvPicPr>
            <a:picLocks noChangeAspect="1"/>
          </p:cNvPicPr>
          <p:nvPr/>
        </p:nvPicPr>
        <p:blipFill>
          <a:blip r:embed="rId4"/>
          <a:stretch>
            <a:fillRect/>
          </a:stretch>
        </p:blipFill>
        <p:spPr>
          <a:xfrm>
            <a:off x="490953" y="265043"/>
            <a:ext cx="2522219" cy="1463040"/>
          </a:xfrm>
          <a:prstGeom prst="rect">
            <a:avLst/>
          </a:prstGeom>
        </p:spPr>
      </p:pic>
      <p:pic>
        <p:nvPicPr>
          <p:cNvPr id="7" name="Picture 6">
            <a:extLst>
              <a:ext uri="{FF2B5EF4-FFF2-40B4-BE49-F238E27FC236}">
                <a16:creationId xmlns:a16="http://schemas.microsoft.com/office/drawing/2014/main" id="{8A48C726-0853-490E-81A1-07677441E255}"/>
              </a:ext>
            </a:extLst>
          </p:cNvPr>
          <p:cNvPicPr>
            <a:picLocks noChangeAspect="1"/>
          </p:cNvPicPr>
          <p:nvPr/>
        </p:nvPicPr>
        <p:blipFill>
          <a:blip r:embed="rId5"/>
          <a:stretch>
            <a:fillRect/>
          </a:stretch>
        </p:blipFill>
        <p:spPr>
          <a:xfrm>
            <a:off x="8866587" y="265043"/>
            <a:ext cx="2326590" cy="1463040"/>
          </a:xfrm>
          <a:prstGeom prst="rect">
            <a:avLst/>
          </a:prstGeom>
        </p:spPr>
      </p:pic>
      <p:pic>
        <p:nvPicPr>
          <p:cNvPr id="8" name="Picture 7">
            <a:extLst>
              <a:ext uri="{FF2B5EF4-FFF2-40B4-BE49-F238E27FC236}">
                <a16:creationId xmlns:a16="http://schemas.microsoft.com/office/drawing/2014/main" id="{3087BF27-E6C6-46FF-89AD-84D7E87D4788}"/>
              </a:ext>
            </a:extLst>
          </p:cNvPr>
          <p:cNvPicPr>
            <a:picLocks noChangeAspect="1"/>
          </p:cNvPicPr>
          <p:nvPr/>
        </p:nvPicPr>
        <p:blipFill>
          <a:blip r:embed="rId6"/>
          <a:stretch>
            <a:fillRect/>
          </a:stretch>
        </p:blipFill>
        <p:spPr>
          <a:xfrm>
            <a:off x="5051955" y="4304839"/>
            <a:ext cx="6303524" cy="1645920"/>
          </a:xfrm>
          <a:prstGeom prst="rect">
            <a:avLst/>
          </a:prstGeom>
        </p:spPr>
      </p:pic>
      <p:pic>
        <p:nvPicPr>
          <p:cNvPr id="10" name="Picture 9">
            <a:extLst>
              <a:ext uri="{FF2B5EF4-FFF2-40B4-BE49-F238E27FC236}">
                <a16:creationId xmlns:a16="http://schemas.microsoft.com/office/drawing/2014/main" id="{66975FAA-7000-42E2-BFDE-CD985B657E15}"/>
              </a:ext>
            </a:extLst>
          </p:cNvPr>
          <p:cNvPicPr>
            <a:picLocks noChangeAspect="1"/>
          </p:cNvPicPr>
          <p:nvPr/>
        </p:nvPicPr>
        <p:blipFill>
          <a:blip r:embed="rId7"/>
          <a:stretch>
            <a:fillRect/>
          </a:stretch>
        </p:blipFill>
        <p:spPr>
          <a:xfrm>
            <a:off x="721001" y="2095850"/>
            <a:ext cx="5581650" cy="1695450"/>
          </a:xfrm>
          <a:prstGeom prst="rect">
            <a:avLst/>
          </a:prstGeom>
        </p:spPr>
      </p:pic>
    </p:spTree>
    <p:extLst>
      <p:ext uri="{BB962C8B-B14F-4D97-AF65-F5344CB8AC3E}">
        <p14:creationId xmlns:p14="http://schemas.microsoft.com/office/powerpoint/2010/main" val="203284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7</a:t>
            </a:fld>
            <a:endParaRPr lang="en-US" sz="20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C3F80FA-0527-4DCB-AC86-1EEF17D2D9FB}"/>
              </a:ext>
            </a:extLst>
          </p:cNvPr>
          <p:cNvPicPr>
            <a:picLocks noChangeAspect="1"/>
          </p:cNvPicPr>
          <p:nvPr/>
        </p:nvPicPr>
        <p:blipFill>
          <a:blip r:embed="rId3"/>
          <a:stretch>
            <a:fillRect/>
          </a:stretch>
        </p:blipFill>
        <p:spPr>
          <a:xfrm>
            <a:off x="156255" y="771751"/>
            <a:ext cx="5057775" cy="2295525"/>
          </a:xfrm>
          <a:prstGeom prst="rect">
            <a:avLst/>
          </a:prstGeom>
        </p:spPr>
      </p:pic>
      <p:sp>
        <p:nvSpPr>
          <p:cNvPr id="21" name="TextBox 20">
            <a:extLst>
              <a:ext uri="{FF2B5EF4-FFF2-40B4-BE49-F238E27FC236}">
                <a16:creationId xmlns:a16="http://schemas.microsoft.com/office/drawing/2014/main" id="{BECC86C0-BD1E-47C3-A153-68C1D99613FF}"/>
              </a:ext>
            </a:extLst>
          </p:cNvPr>
          <p:cNvSpPr txBox="1"/>
          <p:nvPr/>
        </p:nvSpPr>
        <p:spPr>
          <a:xfrm>
            <a:off x="457202" y="3004141"/>
            <a:ext cx="4959700" cy="707886"/>
          </a:xfrm>
          <a:prstGeom prst="rect">
            <a:avLst/>
          </a:prstGeom>
          <a:noFill/>
        </p:spPr>
        <p:txBody>
          <a:bodyPr wrap="square">
            <a:spAutoFit/>
          </a:bodyPr>
          <a:lstStyle/>
          <a:p>
            <a:pPr algn="just"/>
            <a:r>
              <a:rPr lang="en-US" sz="2000" b="1" i="0" dirty="0">
                <a:solidFill>
                  <a:srgbClr val="0000CC"/>
                </a:solidFill>
                <a:effectLst/>
              </a:rPr>
              <a:t>Solution:</a:t>
            </a:r>
            <a:r>
              <a:rPr lang="en-US" sz="2000" b="0" i="0" dirty="0">
                <a:solidFill>
                  <a:srgbClr val="242021"/>
                </a:solidFill>
                <a:effectLst/>
              </a:rPr>
              <a:t> Consider </a:t>
            </a:r>
            <a:r>
              <a:rPr lang="en-US" sz="2000" b="0" i="1" dirty="0">
                <a:solidFill>
                  <a:srgbClr val="242021"/>
                </a:solidFill>
                <a:effectLst/>
              </a:rPr>
              <a:t>E</a:t>
            </a:r>
            <a:r>
              <a:rPr lang="en-US" sz="2000" b="0" i="0" baseline="-25000" dirty="0">
                <a:solidFill>
                  <a:srgbClr val="242021"/>
                </a:solidFill>
                <a:effectLst/>
              </a:rPr>
              <a:t>1</a:t>
            </a:r>
            <a:r>
              <a:rPr lang="en-US" sz="2000" b="0" i="0" dirty="0">
                <a:solidFill>
                  <a:srgbClr val="242021"/>
                </a:solidFill>
                <a:effectLst/>
              </a:rPr>
              <a:t> then </a:t>
            </a:r>
            <a:r>
              <a:rPr lang="en-US" sz="2000" b="0" i="1" dirty="0">
                <a:solidFill>
                  <a:srgbClr val="242021"/>
                </a:solidFill>
                <a:effectLst/>
              </a:rPr>
              <a:t>E</a:t>
            </a:r>
            <a:r>
              <a:rPr lang="en-US" sz="2000" b="0" i="0" baseline="-25000" dirty="0">
                <a:solidFill>
                  <a:srgbClr val="242021"/>
                </a:solidFill>
                <a:effectLst/>
              </a:rPr>
              <a:t>2</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 and </a:t>
            </a:r>
            <a:r>
              <a:rPr lang="en-US" sz="2000" b="0" i="1" dirty="0">
                <a:solidFill>
                  <a:srgbClr val="242021"/>
                </a:solidFill>
                <a:effectLst/>
              </a:rPr>
              <a:t>I</a:t>
            </a:r>
            <a:r>
              <a:rPr lang="en-US" sz="2000" b="0" i="0" baseline="-25000" dirty="0">
                <a:solidFill>
                  <a:srgbClr val="242021"/>
                </a:solidFill>
                <a:effectLst/>
              </a:rPr>
              <a:t>3</a:t>
            </a:r>
            <a:r>
              <a:rPr lang="en-US" sz="2000" b="0" i="0" dirty="0">
                <a:solidFill>
                  <a:srgbClr val="242021"/>
                </a:solidFill>
                <a:effectLst/>
              </a:rPr>
              <a:t> = 0 A (</a:t>
            </a:r>
            <a:r>
              <a:rPr lang="en-US" sz="2000" b="1" i="0" dirty="0">
                <a:solidFill>
                  <a:srgbClr val="FF0000"/>
                </a:solidFill>
                <a:effectLst/>
              </a:rPr>
              <a:t>open</a:t>
            </a:r>
            <a:r>
              <a:rPr lang="en-US" sz="2000" b="0" i="0" dirty="0">
                <a:solidFill>
                  <a:srgbClr val="242021"/>
                </a:solidFill>
                <a:effectLst/>
              </a:rPr>
              <a:t>).</a:t>
            </a:r>
            <a:endParaRPr lang="en-US" sz="2000" dirty="0"/>
          </a:p>
        </p:txBody>
      </p:sp>
      <p:grpSp>
        <p:nvGrpSpPr>
          <p:cNvPr id="23" name="Group 22">
            <a:extLst>
              <a:ext uri="{FF2B5EF4-FFF2-40B4-BE49-F238E27FC236}">
                <a16:creationId xmlns:a16="http://schemas.microsoft.com/office/drawing/2014/main" id="{D937E65A-79A3-4F9F-BF9F-9AEAD5F4EADB}"/>
              </a:ext>
            </a:extLst>
          </p:cNvPr>
          <p:cNvGrpSpPr/>
          <p:nvPr/>
        </p:nvGrpSpPr>
        <p:grpSpPr>
          <a:xfrm>
            <a:off x="291646" y="3674382"/>
            <a:ext cx="4765387" cy="2266950"/>
            <a:chOff x="291646" y="3674382"/>
            <a:chExt cx="4765387" cy="2266950"/>
          </a:xfrm>
        </p:grpSpPr>
        <p:pic>
          <p:nvPicPr>
            <p:cNvPr id="7" name="Picture 6">
              <a:extLst>
                <a:ext uri="{FF2B5EF4-FFF2-40B4-BE49-F238E27FC236}">
                  <a16:creationId xmlns:a16="http://schemas.microsoft.com/office/drawing/2014/main" id="{2FDE3FDF-831B-46B6-83B4-3485B6F8A7D2}"/>
                </a:ext>
              </a:extLst>
            </p:cNvPr>
            <p:cNvPicPr>
              <a:picLocks noChangeAspect="1"/>
            </p:cNvPicPr>
            <p:nvPr/>
          </p:nvPicPr>
          <p:blipFill>
            <a:blip r:embed="rId4"/>
            <a:stretch>
              <a:fillRect/>
            </a:stretch>
          </p:blipFill>
          <p:spPr>
            <a:xfrm>
              <a:off x="291646" y="3674382"/>
              <a:ext cx="4438650" cy="2266950"/>
            </a:xfrm>
            <a:prstGeom prst="rect">
              <a:avLst/>
            </a:prstGeom>
          </p:spPr>
        </p:pic>
        <p:sp>
          <p:nvSpPr>
            <p:cNvPr id="8" name="Oval 7">
              <a:extLst>
                <a:ext uri="{FF2B5EF4-FFF2-40B4-BE49-F238E27FC236}">
                  <a16:creationId xmlns:a16="http://schemas.microsoft.com/office/drawing/2014/main" id="{CD9E7797-36B1-47FE-927E-AE048F8DD1FC}"/>
                </a:ext>
              </a:extLst>
            </p:cNvPr>
            <p:cNvSpPr/>
            <p:nvPr/>
          </p:nvSpPr>
          <p:spPr>
            <a:xfrm>
              <a:off x="4528456" y="4252685"/>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638AC1-E0B2-4CE0-B4D4-B08F572FDFF2}"/>
                </a:ext>
              </a:extLst>
            </p:cNvPr>
            <p:cNvSpPr/>
            <p:nvPr/>
          </p:nvSpPr>
          <p:spPr>
            <a:xfrm>
              <a:off x="4521202" y="5101769"/>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AC65EFE-F888-4C14-B6BE-86F3C2A016B7}"/>
                </a:ext>
              </a:extLst>
            </p:cNvPr>
            <p:cNvSpPr/>
            <p:nvPr/>
          </p:nvSpPr>
          <p:spPr>
            <a:xfrm>
              <a:off x="1995713" y="4738916"/>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B0196CC-B719-490A-8C26-112FE8D4600A}"/>
                </a:ext>
              </a:extLst>
            </p:cNvPr>
            <p:cNvSpPr/>
            <p:nvPr/>
          </p:nvSpPr>
          <p:spPr>
            <a:xfrm>
              <a:off x="1988457" y="5399316"/>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B19A1EE-BA90-4FE8-B207-13C9B1DCEB62}"/>
                </a:ext>
              </a:extLst>
            </p:cNvPr>
            <p:cNvSpPr txBox="1"/>
            <p:nvPr/>
          </p:nvSpPr>
          <p:spPr>
            <a:xfrm>
              <a:off x="4232107" y="4554901"/>
              <a:ext cx="824926" cy="400110"/>
            </a:xfrm>
            <a:prstGeom prst="rect">
              <a:avLst/>
            </a:prstGeom>
            <a:solidFill>
              <a:schemeClr val="bg1"/>
            </a:solidFill>
          </p:spPr>
          <p:txBody>
            <a:bodyPr wrap="square">
              <a:spAutoFit/>
            </a:bodyPr>
            <a:lstStyle/>
            <a:p>
              <a:pPr algn="just"/>
              <a:r>
                <a:rPr lang="en-US" sz="2000" b="0" i="1" dirty="0">
                  <a:solidFill>
                    <a:srgbClr val="0066FF"/>
                  </a:solidFill>
                  <a:effectLst/>
                </a:rPr>
                <a:t>I</a:t>
              </a:r>
              <a:r>
                <a:rPr lang="en-US" sz="2000" b="0" baseline="-25000" dirty="0">
                  <a:solidFill>
                    <a:srgbClr val="0066FF"/>
                  </a:solidFill>
                  <a:effectLst/>
                </a:rPr>
                <a:t>3</a:t>
              </a:r>
              <a:r>
                <a:rPr lang="en-US" sz="2000" b="0" i="0" dirty="0">
                  <a:solidFill>
                    <a:srgbClr val="0066FF"/>
                  </a:solidFill>
                  <a:effectLst/>
                </a:rPr>
                <a:t> = 0</a:t>
              </a:r>
              <a:endParaRPr lang="en-US" sz="2000" dirty="0">
                <a:solidFill>
                  <a:srgbClr val="0066FF"/>
                </a:solidFill>
              </a:endParaRPr>
            </a:p>
          </p:txBody>
        </p:sp>
        <p:sp>
          <p:nvSpPr>
            <p:cNvPr id="13" name="TextBox 12">
              <a:extLst>
                <a:ext uri="{FF2B5EF4-FFF2-40B4-BE49-F238E27FC236}">
                  <a16:creationId xmlns:a16="http://schemas.microsoft.com/office/drawing/2014/main" id="{D30CBC51-A73D-41E7-8E81-450430A9D8CA}"/>
                </a:ext>
              </a:extLst>
            </p:cNvPr>
            <p:cNvSpPr txBox="1"/>
            <p:nvPr/>
          </p:nvSpPr>
          <p:spPr>
            <a:xfrm>
              <a:off x="2098508" y="4941149"/>
              <a:ext cx="824926" cy="400110"/>
            </a:xfrm>
            <a:prstGeom prst="rect">
              <a:avLst/>
            </a:prstGeom>
            <a:solidFill>
              <a:schemeClr val="bg1"/>
            </a:solidFill>
          </p:spPr>
          <p:txBody>
            <a:bodyPr wrap="square">
              <a:spAutoFit/>
            </a:bodyPr>
            <a:lstStyle/>
            <a:p>
              <a:pPr algn="just"/>
              <a:r>
                <a:rPr lang="en-US" sz="2000" b="0" i="1" dirty="0">
                  <a:solidFill>
                    <a:srgbClr val="0066FF"/>
                  </a:solidFill>
                  <a:effectLst/>
                </a:rPr>
                <a:t>E</a:t>
              </a:r>
              <a:r>
                <a:rPr lang="en-US" sz="2000" b="0" baseline="-25000" dirty="0">
                  <a:solidFill>
                    <a:srgbClr val="0066FF"/>
                  </a:solidFill>
                  <a:effectLst/>
                </a:rPr>
                <a:t>2</a:t>
              </a:r>
              <a:r>
                <a:rPr lang="en-US" sz="2000" b="0" i="0" dirty="0">
                  <a:solidFill>
                    <a:srgbClr val="0066FF"/>
                  </a:solidFill>
                  <a:effectLst/>
                </a:rPr>
                <a:t> = 0</a:t>
              </a:r>
              <a:endParaRPr lang="en-US" sz="2000" dirty="0">
                <a:solidFill>
                  <a:srgbClr val="0066FF"/>
                </a:solidFill>
              </a:endParaRPr>
            </a:p>
          </p:txBody>
        </p:sp>
        <p:cxnSp>
          <p:nvCxnSpPr>
            <p:cNvPr id="19" name="Straight Connector 18">
              <a:extLst>
                <a:ext uri="{FF2B5EF4-FFF2-40B4-BE49-F238E27FC236}">
                  <a16:creationId xmlns:a16="http://schemas.microsoft.com/office/drawing/2014/main" id="{1A609D47-E60B-49F1-B1F3-07E63D1D0BA7}"/>
                </a:ext>
              </a:extLst>
            </p:cNvPr>
            <p:cNvCxnSpPr/>
            <p:nvPr/>
          </p:nvCxnSpPr>
          <p:spPr>
            <a:xfrm>
              <a:off x="2061028" y="4766126"/>
              <a:ext cx="0" cy="787399"/>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B6E0154-E43A-4304-B0E9-81165753AEC5}"/>
                </a:ext>
              </a:extLst>
            </p:cNvPr>
            <p:cNvSpPr txBox="1"/>
            <p:nvPr/>
          </p:nvSpPr>
          <p:spPr>
            <a:xfrm>
              <a:off x="2525485" y="4497496"/>
              <a:ext cx="824926" cy="400110"/>
            </a:xfrm>
            <a:prstGeom prst="rect">
              <a:avLst/>
            </a:prstGeom>
            <a:noFill/>
          </p:spPr>
          <p:txBody>
            <a:bodyPr wrap="square">
              <a:spAutoFit/>
            </a:bodyPr>
            <a:lstStyle/>
            <a:p>
              <a:pPr algn="ctr"/>
              <a:r>
                <a:rPr lang="en-US" sz="2000" b="0" i="1" dirty="0">
                  <a:solidFill>
                    <a:srgbClr val="0066FF"/>
                  </a:solidFill>
                  <a:effectLst/>
                </a:rPr>
                <a:t>V</a:t>
              </a:r>
              <a:r>
                <a:rPr lang="en-US" sz="2000" b="0" baseline="-25000" dirty="0">
                  <a:solidFill>
                    <a:srgbClr val="0066FF"/>
                  </a:solidFill>
                  <a:effectLst/>
                </a:rPr>
                <a:t>31</a:t>
              </a:r>
              <a:endParaRPr lang="en-US" sz="2000" dirty="0">
                <a:solidFill>
                  <a:srgbClr val="0066FF"/>
                </a:solidFill>
              </a:endParaRPr>
            </a:p>
          </p:txBody>
        </p:sp>
      </p:grpSp>
      <p:graphicFrame>
        <p:nvGraphicFramePr>
          <p:cNvPr id="24" name="Object 23">
            <a:extLst>
              <a:ext uri="{FF2B5EF4-FFF2-40B4-BE49-F238E27FC236}">
                <a16:creationId xmlns:a16="http://schemas.microsoft.com/office/drawing/2014/main" id="{14D93E75-59EC-45EF-8154-5830C1AA9AF2}"/>
              </a:ext>
            </a:extLst>
          </p:cNvPr>
          <p:cNvGraphicFramePr>
            <a:graphicFrameLocks noChangeAspect="1"/>
          </p:cNvGraphicFramePr>
          <p:nvPr/>
        </p:nvGraphicFramePr>
        <p:xfrm>
          <a:off x="5715969" y="777711"/>
          <a:ext cx="2540000" cy="673100"/>
        </p:xfrm>
        <a:graphic>
          <a:graphicData uri="http://schemas.openxmlformats.org/presentationml/2006/ole">
            <mc:AlternateContent xmlns:mc="http://schemas.openxmlformats.org/markup-compatibility/2006">
              <mc:Choice xmlns:v="urn:schemas-microsoft-com:vml" Requires="v">
                <p:oleObj spid="_x0000_s16442" name="Equation" r:id="rId5" imgW="2539800" imgH="672840" progId="Equation.3">
                  <p:embed/>
                </p:oleObj>
              </mc:Choice>
              <mc:Fallback>
                <p:oleObj name="Equation" r:id="rId5" imgW="2539800" imgH="672840" progId="Equation.3">
                  <p:embed/>
                  <p:pic>
                    <p:nvPicPr>
                      <p:cNvPr id="24" name="Object 23">
                        <a:extLst>
                          <a:ext uri="{FF2B5EF4-FFF2-40B4-BE49-F238E27FC236}">
                            <a16:creationId xmlns:a16="http://schemas.microsoft.com/office/drawing/2014/main" id="{14D93E75-59EC-45EF-8154-5830C1AA9AF2}"/>
                          </a:ext>
                        </a:extLst>
                      </p:cNvPr>
                      <p:cNvPicPr/>
                      <p:nvPr/>
                    </p:nvPicPr>
                    <p:blipFill>
                      <a:blip r:embed="rId6"/>
                      <a:stretch>
                        <a:fillRect/>
                      </a:stretch>
                    </p:blipFill>
                    <p:spPr>
                      <a:xfrm>
                        <a:off x="5715969" y="777711"/>
                        <a:ext cx="2540000" cy="673100"/>
                      </a:xfrm>
                      <a:prstGeom prst="rect">
                        <a:avLst/>
                      </a:prstGeom>
                      <a:noFill/>
                    </p:spPr>
                  </p:pic>
                </p:oleObj>
              </mc:Fallback>
            </mc:AlternateContent>
          </a:graphicData>
        </a:graphic>
      </p:graphicFrame>
      <p:cxnSp>
        <p:nvCxnSpPr>
          <p:cNvPr id="25" name="Straight Connector 24">
            <a:extLst>
              <a:ext uri="{FF2B5EF4-FFF2-40B4-BE49-F238E27FC236}">
                <a16:creationId xmlns:a16="http://schemas.microsoft.com/office/drawing/2014/main" id="{E429BAEE-4760-403A-A003-4F36E83761D4}"/>
              </a:ext>
            </a:extLst>
          </p:cNvPr>
          <p:cNvCxnSpPr/>
          <p:nvPr/>
        </p:nvCxnSpPr>
        <p:spPr>
          <a:xfrm>
            <a:off x="5558972" y="356661"/>
            <a:ext cx="0" cy="603504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A19531D-80D9-48F0-9E82-FE2E21AD13F3}"/>
              </a:ext>
            </a:extLst>
          </p:cNvPr>
          <p:cNvSpPr txBox="1"/>
          <p:nvPr/>
        </p:nvSpPr>
        <p:spPr>
          <a:xfrm>
            <a:off x="457202" y="170471"/>
            <a:ext cx="8919027" cy="400110"/>
          </a:xfrm>
          <a:prstGeom prst="rect">
            <a:avLst/>
          </a:prstGeom>
          <a:solidFill>
            <a:schemeClr val="bg1"/>
          </a:solidFill>
        </p:spPr>
        <p:txBody>
          <a:bodyPr wrap="square">
            <a:spAutoFit/>
          </a:bodyPr>
          <a:lstStyle/>
          <a:p>
            <a:pPr algn="just"/>
            <a:r>
              <a:rPr lang="en-US" sz="2000" b="1" i="0" dirty="0">
                <a:solidFill>
                  <a:srgbClr val="FF0000"/>
                </a:solidFill>
                <a:effectLst/>
              </a:rPr>
              <a:t>Example 9.2.1</a:t>
            </a:r>
            <a:r>
              <a:rPr lang="en-US" sz="2000" b="1" i="0" dirty="0">
                <a:solidFill>
                  <a:srgbClr val="0166B3"/>
                </a:solidFill>
                <a:effectLst/>
              </a:rPr>
              <a:t> </a:t>
            </a:r>
            <a:r>
              <a:rPr lang="en-US" sz="2000" b="0" i="0" dirty="0">
                <a:solidFill>
                  <a:srgbClr val="242021"/>
                </a:solidFill>
                <a:effectLst/>
              </a:rPr>
              <a:t>Using superposition, find the voltage </a:t>
            </a:r>
            <a:r>
              <a:rPr lang="en-US" sz="2000" b="0" i="1" dirty="0">
                <a:solidFill>
                  <a:srgbClr val="242021"/>
                </a:solidFill>
                <a:effectLst/>
              </a:rPr>
              <a:t>V</a:t>
            </a:r>
            <a:r>
              <a:rPr lang="en-US" sz="2000" b="0" baseline="-25000" dirty="0">
                <a:solidFill>
                  <a:srgbClr val="242021"/>
                </a:solidFill>
                <a:effectLst/>
              </a:rPr>
              <a:t>3</a:t>
            </a:r>
            <a:r>
              <a:rPr lang="en-US" sz="2000" b="0" i="0" dirty="0">
                <a:solidFill>
                  <a:srgbClr val="242021"/>
                </a:solidFill>
                <a:effectLst/>
              </a:rPr>
              <a:t> for the following network.</a:t>
            </a:r>
            <a:endParaRPr lang="en-US" sz="2000" dirty="0"/>
          </a:p>
        </p:txBody>
      </p:sp>
      <p:graphicFrame>
        <p:nvGraphicFramePr>
          <p:cNvPr id="27" name="Object 26">
            <a:extLst>
              <a:ext uri="{FF2B5EF4-FFF2-40B4-BE49-F238E27FC236}">
                <a16:creationId xmlns:a16="http://schemas.microsoft.com/office/drawing/2014/main" id="{6B3D1830-98D6-4701-9D5B-90F7BB703991}"/>
              </a:ext>
            </a:extLst>
          </p:cNvPr>
          <p:cNvGraphicFramePr>
            <a:graphicFrameLocks noChangeAspect="1"/>
          </p:cNvGraphicFramePr>
          <p:nvPr/>
        </p:nvGraphicFramePr>
        <p:xfrm>
          <a:off x="5701043" y="1450811"/>
          <a:ext cx="2590800" cy="774700"/>
        </p:xfrm>
        <a:graphic>
          <a:graphicData uri="http://schemas.openxmlformats.org/presentationml/2006/ole">
            <mc:AlternateContent xmlns:mc="http://schemas.openxmlformats.org/markup-compatibility/2006">
              <mc:Choice xmlns:v="urn:schemas-microsoft-com:vml" Requires="v">
                <p:oleObj spid="_x0000_s16443" name="Equation" r:id="rId7" imgW="2590560" imgH="774360" progId="Equation.3">
                  <p:embed/>
                </p:oleObj>
              </mc:Choice>
              <mc:Fallback>
                <p:oleObj name="Equation" r:id="rId7" imgW="2590560" imgH="774360" progId="Equation.3">
                  <p:embed/>
                  <p:pic>
                    <p:nvPicPr>
                      <p:cNvPr id="27" name="Object 26">
                        <a:extLst>
                          <a:ext uri="{FF2B5EF4-FFF2-40B4-BE49-F238E27FC236}">
                            <a16:creationId xmlns:a16="http://schemas.microsoft.com/office/drawing/2014/main" id="{6B3D1830-98D6-4701-9D5B-90F7BB703991}"/>
                          </a:ext>
                        </a:extLst>
                      </p:cNvPr>
                      <p:cNvPicPr/>
                      <p:nvPr/>
                    </p:nvPicPr>
                    <p:blipFill>
                      <a:blip r:embed="rId8"/>
                      <a:stretch>
                        <a:fillRect/>
                      </a:stretch>
                    </p:blipFill>
                    <p:spPr>
                      <a:xfrm>
                        <a:off x="5701043" y="1450811"/>
                        <a:ext cx="2590800" cy="774700"/>
                      </a:xfrm>
                      <a:prstGeom prst="rect">
                        <a:avLst/>
                      </a:prstGeom>
                      <a:noFill/>
                    </p:spPr>
                  </p:pic>
                </p:oleObj>
              </mc:Fallback>
            </mc:AlternateContent>
          </a:graphicData>
        </a:graphic>
      </p:graphicFrame>
      <p:sp>
        <p:nvSpPr>
          <p:cNvPr id="28" name="TextBox 27">
            <a:extLst>
              <a:ext uri="{FF2B5EF4-FFF2-40B4-BE49-F238E27FC236}">
                <a16:creationId xmlns:a16="http://schemas.microsoft.com/office/drawing/2014/main" id="{2D5D47A3-6356-466F-A9CB-13C47922AEAE}"/>
              </a:ext>
            </a:extLst>
          </p:cNvPr>
          <p:cNvSpPr txBox="1"/>
          <p:nvPr/>
        </p:nvSpPr>
        <p:spPr>
          <a:xfrm>
            <a:off x="5738876" y="2712614"/>
            <a:ext cx="6104779" cy="400110"/>
          </a:xfrm>
          <a:prstGeom prst="rect">
            <a:avLst/>
          </a:prstGeom>
          <a:noFill/>
        </p:spPr>
        <p:txBody>
          <a:bodyPr wrap="square">
            <a:spAutoFit/>
          </a:bodyPr>
          <a:lstStyle/>
          <a:p>
            <a:pPr algn="just"/>
            <a:r>
              <a:rPr lang="en-US" sz="2000" b="0" i="0" dirty="0">
                <a:solidFill>
                  <a:srgbClr val="242021"/>
                </a:solidFill>
                <a:effectLst/>
              </a:rPr>
              <a:t>Consider </a:t>
            </a:r>
            <a:r>
              <a:rPr lang="en-US" sz="2000" b="0" i="1" dirty="0">
                <a:solidFill>
                  <a:srgbClr val="242021"/>
                </a:solidFill>
                <a:effectLst/>
              </a:rPr>
              <a:t>E</a:t>
            </a:r>
            <a:r>
              <a:rPr lang="en-US" sz="2000" b="0" i="0" baseline="-25000" dirty="0">
                <a:solidFill>
                  <a:srgbClr val="242021"/>
                </a:solidFill>
                <a:effectLst/>
              </a:rPr>
              <a:t>2</a:t>
            </a:r>
            <a:r>
              <a:rPr lang="en-US" sz="2000" b="0" i="0" dirty="0">
                <a:solidFill>
                  <a:srgbClr val="242021"/>
                </a:solidFill>
                <a:effectLst/>
              </a:rPr>
              <a:t> then </a:t>
            </a:r>
            <a:r>
              <a:rPr lang="en-US" sz="2000" b="0" i="1" dirty="0">
                <a:solidFill>
                  <a:srgbClr val="242021"/>
                </a:solidFill>
                <a:effectLst/>
              </a:rPr>
              <a:t>E</a:t>
            </a:r>
            <a:r>
              <a:rPr lang="en-US" sz="2000" b="0" i="0" baseline="-25000" dirty="0">
                <a:solidFill>
                  <a:srgbClr val="242021"/>
                </a:solidFill>
                <a:effectLst/>
              </a:rPr>
              <a:t>1</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 and </a:t>
            </a:r>
            <a:r>
              <a:rPr lang="en-US" sz="2000" b="0" i="1" dirty="0">
                <a:solidFill>
                  <a:srgbClr val="242021"/>
                </a:solidFill>
                <a:effectLst/>
              </a:rPr>
              <a:t>I</a:t>
            </a:r>
            <a:r>
              <a:rPr lang="en-US" sz="2000" b="0" i="0" baseline="-25000" dirty="0">
                <a:solidFill>
                  <a:srgbClr val="242021"/>
                </a:solidFill>
                <a:effectLst/>
              </a:rPr>
              <a:t>3</a:t>
            </a:r>
            <a:r>
              <a:rPr lang="en-US" sz="2000" b="0" i="0" dirty="0">
                <a:solidFill>
                  <a:srgbClr val="242021"/>
                </a:solidFill>
                <a:effectLst/>
              </a:rPr>
              <a:t> = 0 A (</a:t>
            </a:r>
            <a:r>
              <a:rPr lang="en-US" sz="2000" b="1" i="0" dirty="0">
                <a:solidFill>
                  <a:srgbClr val="FF0000"/>
                </a:solidFill>
                <a:effectLst/>
              </a:rPr>
              <a:t>open</a:t>
            </a:r>
            <a:r>
              <a:rPr lang="en-US" sz="2000" b="0" i="0" dirty="0">
                <a:solidFill>
                  <a:srgbClr val="242021"/>
                </a:solidFill>
                <a:effectLst/>
              </a:rPr>
              <a:t>).</a:t>
            </a:r>
            <a:endParaRPr lang="en-US" sz="2000" dirty="0"/>
          </a:p>
        </p:txBody>
      </p:sp>
      <p:graphicFrame>
        <p:nvGraphicFramePr>
          <p:cNvPr id="39" name="Object 38">
            <a:extLst>
              <a:ext uri="{FF2B5EF4-FFF2-40B4-BE49-F238E27FC236}">
                <a16:creationId xmlns:a16="http://schemas.microsoft.com/office/drawing/2014/main" id="{C8D7C684-BF97-41B4-BF6F-A61F6D0DCD35}"/>
              </a:ext>
            </a:extLst>
          </p:cNvPr>
          <p:cNvGraphicFramePr>
            <a:graphicFrameLocks noChangeAspect="1"/>
          </p:cNvGraphicFramePr>
          <p:nvPr/>
        </p:nvGraphicFramePr>
        <p:xfrm>
          <a:off x="5874719" y="5527223"/>
          <a:ext cx="2222500" cy="673100"/>
        </p:xfrm>
        <a:graphic>
          <a:graphicData uri="http://schemas.openxmlformats.org/presentationml/2006/ole">
            <mc:AlternateContent xmlns:mc="http://schemas.openxmlformats.org/markup-compatibility/2006">
              <mc:Choice xmlns:v="urn:schemas-microsoft-com:vml" Requires="v">
                <p:oleObj spid="_x0000_s16444" name="Equation" r:id="rId9" imgW="2222280" imgH="672840" progId="Equation.3">
                  <p:embed/>
                </p:oleObj>
              </mc:Choice>
              <mc:Fallback>
                <p:oleObj name="Equation" r:id="rId9" imgW="2222280" imgH="672840" progId="Equation.3">
                  <p:embed/>
                  <p:pic>
                    <p:nvPicPr>
                      <p:cNvPr id="39" name="Object 38">
                        <a:extLst>
                          <a:ext uri="{FF2B5EF4-FFF2-40B4-BE49-F238E27FC236}">
                            <a16:creationId xmlns:a16="http://schemas.microsoft.com/office/drawing/2014/main" id="{C8D7C684-BF97-41B4-BF6F-A61F6D0DCD35}"/>
                          </a:ext>
                        </a:extLst>
                      </p:cNvPr>
                      <p:cNvPicPr/>
                      <p:nvPr/>
                    </p:nvPicPr>
                    <p:blipFill>
                      <a:blip r:embed="rId10"/>
                      <a:stretch>
                        <a:fillRect/>
                      </a:stretch>
                    </p:blipFill>
                    <p:spPr>
                      <a:xfrm>
                        <a:off x="5874719" y="5527223"/>
                        <a:ext cx="2222500" cy="673100"/>
                      </a:xfrm>
                      <a:prstGeom prst="rect">
                        <a:avLst/>
                      </a:prstGeom>
                      <a:noFill/>
                    </p:spPr>
                  </p:pic>
                </p:oleObj>
              </mc:Fallback>
            </mc:AlternateContent>
          </a:graphicData>
        </a:graphic>
      </p:graphicFrame>
      <p:graphicFrame>
        <p:nvGraphicFramePr>
          <p:cNvPr id="40" name="Object 39">
            <a:extLst>
              <a:ext uri="{FF2B5EF4-FFF2-40B4-BE49-F238E27FC236}">
                <a16:creationId xmlns:a16="http://schemas.microsoft.com/office/drawing/2014/main" id="{C2F623D4-EA5B-4E94-A75C-9FEEF2AEA52C}"/>
              </a:ext>
            </a:extLst>
          </p:cNvPr>
          <p:cNvGraphicFramePr>
            <a:graphicFrameLocks noChangeAspect="1"/>
          </p:cNvGraphicFramePr>
          <p:nvPr/>
        </p:nvGraphicFramePr>
        <p:xfrm>
          <a:off x="8330552" y="5503977"/>
          <a:ext cx="2755900" cy="774700"/>
        </p:xfrm>
        <a:graphic>
          <a:graphicData uri="http://schemas.openxmlformats.org/presentationml/2006/ole">
            <mc:AlternateContent xmlns:mc="http://schemas.openxmlformats.org/markup-compatibility/2006">
              <mc:Choice xmlns:v="urn:schemas-microsoft-com:vml" Requires="v">
                <p:oleObj spid="_x0000_s16445" name="Equation" r:id="rId11" imgW="2755800" imgH="774360" progId="Equation.3">
                  <p:embed/>
                </p:oleObj>
              </mc:Choice>
              <mc:Fallback>
                <p:oleObj name="Equation" r:id="rId11" imgW="2755800" imgH="774360" progId="Equation.3">
                  <p:embed/>
                  <p:pic>
                    <p:nvPicPr>
                      <p:cNvPr id="40" name="Object 39">
                        <a:extLst>
                          <a:ext uri="{FF2B5EF4-FFF2-40B4-BE49-F238E27FC236}">
                            <a16:creationId xmlns:a16="http://schemas.microsoft.com/office/drawing/2014/main" id="{C2F623D4-EA5B-4E94-A75C-9FEEF2AEA52C}"/>
                          </a:ext>
                        </a:extLst>
                      </p:cNvPr>
                      <p:cNvPicPr/>
                      <p:nvPr/>
                    </p:nvPicPr>
                    <p:blipFill>
                      <a:blip r:embed="rId12"/>
                      <a:stretch>
                        <a:fillRect/>
                      </a:stretch>
                    </p:blipFill>
                    <p:spPr>
                      <a:xfrm>
                        <a:off x="8330552" y="5503977"/>
                        <a:ext cx="2755900" cy="774700"/>
                      </a:xfrm>
                      <a:prstGeom prst="rect">
                        <a:avLst/>
                      </a:prstGeom>
                      <a:noFill/>
                    </p:spPr>
                  </p:pic>
                </p:oleObj>
              </mc:Fallback>
            </mc:AlternateContent>
          </a:graphicData>
        </a:graphic>
      </p:graphicFrame>
      <p:pic>
        <p:nvPicPr>
          <p:cNvPr id="4" name="Picture 3">
            <a:extLst>
              <a:ext uri="{FF2B5EF4-FFF2-40B4-BE49-F238E27FC236}">
                <a16:creationId xmlns:a16="http://schemas.microsoft.com/office/drawing/2014/main" id="{CBAAC17E-5043-4F9F-A694-80F05A01745C}"/>
              </a:ext>
            </a:extLst>
          </p:cNvPr>
          <p:cNvPicPr>
            <a:picLocks noChangeAspect="1"/>
          </p:cNvPicPr>
          <p:nvPr/>
        </p:nvPicPr>
        <p:blipFill>
          <a:blip r:embed="rId13"/>
          <a:stretch>
            <a:fillRect/>
          </a:stretch>
        </p:blipFill>
        <p:spPr>
          <a:xfrm>
            <a:off x="5582458" y="3144838"/>
            <a:ext cx="4676775" cy="2247900"/>
          </a:xfrm>
          <a:prstGeom prst="rect">
            <a:avLst/>
          </a:prstGeom>
        </p:spPr>
      </p:pic>
    </p:spTree>
    <p:extLst>
      <p:ext uri="{BB962C8B-B14F-4D97-AF65-F5344CB8AC3E}">
        <p14:creationId xmlns:p14="http://schemas.microsoft.com/office/powerpoint/2010/main" val="49377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377786" y="6453119"/>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8</a:t>
            </a:fld>
            <a:endParaRPr lang="en-US" sz="2000" b="1" dirty="0">
              <a:solidFill>
                <a:schemeClr val="bg1"/>
              </a:solidFill>
              <a:latin typeface="Times New Roman" pitchFamily="18" charset="0"/>
              <a:cs typeface="Times New Roman" pitchFamily="18" charset="0"/>
            </a:endParaRPr>
          </a:p>
        </p:txBody>
      </p:sp>
      <p:grpSp>
        <p:nvGrpSpPr>
          <p:cNvPr id="29" name="Group 28">
            <a:extLst>
              <a:ext uri="{FF2B5EF4-FFF2-40B4-BE49-F238E27FC236}">
                <a16:creationId xmlns:a16="http://schemas.microsoft.com/office/drawing/2014/main" id="{A69B746A-6694-4B63-B751-1ADCC980BE56}"/>
              </a:ext>
            </a:extLst>
          </p:cNvPr>
          <p:cNvGrpSpPr/>
          <p:nvPr/>
        </p:nvGrpSpPr>
        <p:grpSpPr>
          <a:xfrm>
            <a:off x="273007" y="954316"/>
            <a:ext cx="4914900" cy="2286000"/>
            <a:chOff x="6478933" y="1975757"/>
            <a:chExt cx="4914900" cy="2286000"/>
          </a:xfrm>
        </p:grpSpPr>
        <p:pic>
          <p:nvPicPr>
            <p:cNvPr id="6" name="Picture 5">
              <a:extLst>
                <a:ext uri="{FF2B5EF4-FFF2-40B4-BE49-F238E27FC236}">
                  <a16:creationId xmlns:a16="http://schemas.microsoft.com/office/drawing/2014/main" id="{94297FCD-B969-4F34-A5CA-4BEEFFC3E073}"/>
                </a:ext>
              </a:extLst>
            </p:cNvPr>
            <p:cNvPicPr>
              <a:picLocks noChangeAspect="1"/>
            </p:cNvPicPr>
            <p:nvPr/>
          </p:nvPicPr>
          <p:blipFill>
            <a:blip r:embed="rId3"/>
            <a:stretch>
              <a:fillRect/>
            </a:stretch>
          </p:blipFill>
          <p:spPr>
            <a:xfrm>
              <a:off x="6478933" y="1975757"/>
              <a:ext cx="4914900" cy="2286000"/>
            </a:xfrm>
            <a:prstGeom prst="rect">
              <a:avLst/>
            </a:prstGeom>
          </p:spPr>
        </p:pic>
        <p:sp>
          <p:nvSpPr>
            <p:cNvPr id="16" name="Oval 15">
              <a:extLst>
                <a:ext uri="{FF2B5EF4-FFF2-40B4-BE49-F238E27FC236}">
                  <a16:creationId xmlns:a16="http://schemas.microsoft.com/office/drawing/2014/main" id="{880CF40B-B9AF-4EEA-AA64-B8E414E05B70}"/>
                </a:ext>
              </a:extLst>
            </p:cNvPr>
            <p:cNvSpPr/>
            <p:nvPr/>
          </p:nvSpPr>
          <p:spPr>
            <a:xfrm>
              <a:off x="6884137" y="2995385"/>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12C7A2-66C8-4F72-87DC-54034DE9002E}"/>
                </a:ext>
              </a:extLst>
            </p:cNvPr>
            <p:cNvSpPr/>
            <p:nvPr/>
          </p:nvSpPr>
          <p:spPr>
            <a:xfrm>
              <a:off x="6876881" y="3684813"/>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881AB93-977B-436A-8B58-581D4174A34F}"/>
                </a:ext>
              </a:extLst>
            </p:cNvPr>
            <p:cNvSpPr txBox="1"/>
            <p:nvPr/>
          </p:nvSpPr>
          <p:spPr>
            <a:xfrm>
              <a:off x="8166964" y="3179117"/>
              <a:ext cx="824926" cy="400110"/>
            </a:xfrm>
            <a:prstGeom prst="rect">
              <a:avLst/>
            </a:prstGeom>
            <a:solidFill>
              <a:schemeClr val="bg1"/>
            </a:solidFill>
          </p:spPr>
          <p:txBody>
            <a:bodyPr wrap="square">
              <a:spAutoFit/>
            </a:bodyPr>
            <a:lstStyle/>
            <a:p>
              <a:pPr algn="just"/>
              <a:r>
                <a:rPr lang="en-US" sz="2000" b="0" i="1" dirty="0">
                  <a:solidFill>
                    <a:srgbClr val="0066FF"/>
                  </a:solidFill>
                  <a:effectLst/>
                </a:rPr>
                <a:t>E</a:t>
              </a:r>
              <a:r>
                <a:rPr lang="en-US" sz="2000" b="0" baseline="-25000" dirty="0">
                  <a:solidFill>
                    <a:srgbClr val="0066FF"/>
                  </a:solidFill>
                  <a:effectLst/>
                </a:rPr>
                <a:t>2</a:t>
              </a:r>
              <a:r>
                <a:rPr lang="en-US" sz="2000" b="0" i="0" dirty="0">
                  <a:solidFill>
                    <a:srgbClr val="0066FF"/>
                  </a:solidFill>
                  <a:effectLst/>
                </a:rPr>
                <a:t> = 0</a:t>
              </a:r>
              <a:endParaRPr lang="en-US" sz="2000" dirty="0">
                <a:solidFill>
                  <a:srgbClr val="0066FF"/>
                </a:solidFill>
              </a:endParaRPr>
            </a:p>
          </p:txBody>
        </p:sp>
        <p:cxnSp>
          <p:nvCxnSpPr>
            <p:cNvPr id="20" name="Straight Connector 19">
              <a:extLst>
                <a:ext uri="{FF2B5EF4-FFF2-40B4-BE49-F238E27FC236}">
                  <a16:creationId xmlns:a16="http://schemas.microsoft.com/office/drawing/2014/main" id="{8C0A0228-F103-4A42-B1B4-F13C2D612E41}"/>
                </a:ext>
              </a:extLst>
            </p:cNvPr>
            <p:cNvCxnSpPr/>
            <p:nvPr/>
          </p:nvCxnSpPr>
          <p:spPr>
            <a:xfrm>
              <a:off x="6949452" y="2993567"/>
              <a:ext cx="0" cy="787399"/>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A5E7231-DF73-48D3-B8F4-C82017F1AD4F}"/>
                </a:ext>
              </a:extLst>
            </p:cNvPr>
            <p:cNvSpPr/>
            <p:nvPr/>
          </p:nvSpPr>
          <p:spPr>
            <a:xfrm>
              <a:off x="8137936" y="2895114"/>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E366A0A-784A-405F-A6A6-5607159CA5FE}"/>
                </a:ext>
              </a:extLst>
            </p:cNvPr>
            <p:cNvSpPr/>
            <p:nvPr/>
          </p:nvSpPr>
          <p:spPr>
            <a:xfrm>
              <a:off x="8130680" y="3584542"/>
              <a:ext cx="116114" cy="116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E697BC9-68C7-4811-BA35-A03B7997E351}"/>
                </a:ext>
              </a:extLst>
            </p:cNvPr>
            <p:cNvCxnSpPr/>
            <p:nvPr/>
          </p:nvCxnSpPr>
          <p:spPr>
            <a:xfrm>
              <a:off x="8203251" y="2893296"/>
              <a:ext cx="0" cy="787399"/>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A7B9EEE-ADE5-4FAC-98F0-704C9AFE2851}"/>
                </a:ext>
              </a:extLst>
            </p:cNvPr>
            <p:cNvSpPr txBox="1"/>
            <p:nvPr/>
          </p:nvSpPr>
          <p:spPr>
            <a:xfrm>
              <a:off x="6997522" y="3131456"/>
              <a:ext cx="824926" cy="400110"/>
            </a:xfrm>
            <a:prstGeom prst="rect">
              <a:avLst/>
            </a:prstGeom>
            <a:solidFill>
              <a:schemeClr val="bg1"/>
            </a:solidFill>
          </p:spPr>
          <p:txBody>
            <a:bodyPr wrap="square">
              <a:spAutoFit/>
            </a:bodyPr>
            <a:lstStyle/>
            <a:p>
              <a:pPr algn="just"/>
              <a:r>
                <a:rPr lang="en-US" sz="2000" b="0" i="1" dirty="0">
                  <a:solidFill>
                    <a:srgbClr val="0066FF"/>
                  </a:solidFill>
                  <a:effectLst/>
                </a:rPr>
                <a:t>E</a:t>
              </a:r>
              <a:r>
                <a:rPr lang="en-US" sz="2000" b="0" baseline="-25000" dirty="0">
                  <a:solidFill>
                    <a:srgbClr val="0066FF"/>
                  </a:solidFill>
                  <a:effectLst/>
                </a:rPr>
                <a:t>1</a:t>
              </a:r>
              <a:r>
                <a:rPr lang="en-US" sz="2000" b="0" i="0" dirty="0">
                  <a:solidFill>
                    <a:srgbClr val="0066FF"/>
                  </a:solidFill>
                  <a:effectLst/>
                </a:rPr>
                <a:t> = 0</a:t>
              </a:r>
              <a:endParaRPr lang="en-US" sz="2000" dirty="0">
                <a:solidFill>
                  <a:srgbClr val="0066FF"/>
                </a:solidFill>
              </a:endParaRPr>
            </a:p>
          </p:txBody>
        </p:sp>
        <p:sp>
          <p:nvSpPr>
            <p:cNvPr id="26" name="TextBox 25">
              <a:extLst>
                <a:ext uri="{FF2B5EF4-FFF2-40B4-BE49-F238E27FC236}">
                  <a16:creationId xmlns:a16="http://schemas.microsoft.com/office/drawing/2014/main" id="{012A4593-02EA-408F-AE59-2CE78430CF1A}"/>
                </a:ext>
              </a:extLst>
            </p:cNvPr>
            <p:cNvSpPr txBox="1"/>
            <p:nvPr/>
          </p:nvSpPr>
          <p:spPr>
            <a:xfrm>
              <a:off x="8651998" y="2735456"/>
              <a:ext cx="824926" cy="400110"/>
            </a:xfrm>
            <a:prstGeom prst="rect">
              <a:avLst/>
            </a:prstGeom>
            <a:noFill/>
          </p:spPr>
          <p:txBody>
            <a:bodyPr wrap="square">
              <a:spAutoFit/>
            </a:bodyPr>
            <a:lstStyle/>
            <a:p>
              <a:pPr algn="ctr"/>
              <a:r>
                <a:rPr lang="en-US" sz="2000" b="0" i="1" dirty="0">
                  <a:solidFill>
                    <a:srgbClr val="0066FF"/>
                  </a:solidFill>
                  <a:effectLst/>
                </a:rPr>
                <a:t>V</a:t>
              </a:r>
              <a:r>
                <a:rPr lang="en-US" sz="2000" b="0" baseline="-25000" dirty="0">
                  <a:solidFill>
                    <a:srgbClr val="0066FF"/>
                  </a:solidFill>
                  <a:effectLst/>
                </a:rPr>
                <a:t>33</a:t>
              </a:r>
              <a:endParaRPr lang="en-US" sz="2000" dirty="0">
                <a:solidFill>
                  <a:srgbClr val="0066FF"/>
                </a:solidFill>
              </a:endParaRPr>
            </a:p>
          </p:txBody>
        </p:sp>
      </p:grpSp>
      <p:graphicFrame>
        <p:nvGraphicFramePr>
          <p:cNvPr id="30" name="Object 29">
            <a:extLst>
              <a:ext uri="{FF2B5EF4-FFF2-40B4-BE49-F238E27FC236}">
                <a16:creationId xmlns:a16="http://schemas.microsoft.com/office/drawing/2014/main" id="{2508F4DE-BE07-4188-A0BB-4964C5D3FE4B}"/>
              </a:ext>
            </a:extLst>
          </p:cNvPr>
          <p:cNvGraphicFramePr>
            <a:graphicFrameLocks noChangeAspect="1"/>
          </p:cNvGraphicFramePr>
          <p:nvPr/>
        </p:nvGraphicFramePr>
        <p:xfrm>
          <a:off x="1204814" y="3214688"/>
          <a:ext cx="3162300" cy="673100"/>
        </p:xfrm>
        <a:graphic>
          <a:graphicData uri="http://schemas.openxmlformats.org/presentationml/2006/ole">
            <mc:AlternateContent xmlns:mc="http://schemas.openxmlformats.org/markup-compatibility/2006">
              <mc:Choice xmlns:v="urn:schemas-microsoft-com:vml" Requires="v">
                <p:oleObj spid="_x0000_s17466" name="Equation" r:id="rId4" imgW="3162240" imgH="672840" progId="Equation.3">
                  <p:embed/>
                </p:oleObj>
              </mc:Choice>
              <mc:Fallback>
                <p:oleObj name="Equation" r:id="rId4" imgW="3162240" imgH="672840" progId="Equation.3">
                  <p:embed/>
                  <p:pic>
                    <p:nvPicPr>
                      <p:cNvPr id="30" name="Object 29">
                        <a:extLst>
                          <a:ext uri="{FF2B5EF4-FFF2-40B4-BE49-F238E27FC236}">
                            <a16:creationId xmlns:a16="http://schemas.microsoft.com/office/drawing/2014/main" id="{2508F4DE-BE07-4188-A0BB-4964C5D3FE4B}"/>
                          </a:ext>
                        </a:extLst>
                      </p:cNvPr>
                      <p:cNvPicPr/>
                      <p:nvPr/>
                    </p:nvPicPr>
                    <p:blipFill>
                      <a:blip r:embed="rId5"/>
                      <a:stretch>
                        <a:fillRect/>
                      </a:stretch>
                    </p:blipFill>
                    <p:spPr>
                      <a:xfrm>
                        <a:off x="1204814" y="3214688"/>
                        <a:ext cx="3162300" cy="673100"/>
                      </a:xfrm>
                      <a:prstGeom prst="rect">
                        <a:avLst/>
                      </a:prstGeom>
                      <a:noFill/>
                    </p:spPr>
                  </p:pic>
                </p:oleObj>
              </mc:Fallback>
            </mc:AlternateContent>
          </a:graphicData>
        </a:graphic>
      </p:graphicFrame>
      <p:graphicFrame>
        <p:nvGraphicFramePr>
          <p:cNvPr id="31" name="Object 30">
            <a:extLst>
              <a:ext uri="{FF2B5EF4-FFF2-40B4-BE49-F238E27FC236}">
                <a16:creationId xmlns:a16="http://schemas.microsoft.com/office/drawing/2014/main" id="{F7443128-C91D-43E0-8B23-BA38FE398C50}"/>
              </a:ext>
            </a:extLst>
          </p:cNvPr>
          <p:cNvGraphicFramePr>
            <a:graphicFrameLocks noChangeAspect="1"/>
          </p:cNvGraphicFramePr>
          <p:nvPr/>
        </p:nvGraphicFramePr>
        <p:xfrm>
          <a:off x="1204059" y="4081726"/>
          <a:ext cx="1879600" cy="723900"/>
        </p:xfrm>
        <a:graphic>
          <a:graphicData uri="http://schemas.openxmlformats.org/presentationml/2006/ole">
            <mc:AlternateContent xmlns:mc="http://schemas.openxmlformats.org/markup-compatibility/2006">
              <mc:Choice xmlns:v="urn:schemas-microsoft-com:vml" Requires="v">
                <p:oleObj spid="_x0000_s17467" name="Equation" r:id="rId6" imgW="1879560" imgH="723600" progId="Equation.3">
                  <p:embed/>
                </p:oleObj>
              </mc:Choice>
              <mc:Fallback>
                <p:oleObj name="Equation" r:id="rId6" imgW="1879560" imgH="723600" progId="Equation.3">
                  <p:embed/>
                  <p:pic>
                    <p:nvPicPr>
                      <p:cNvPr id="31" name="Object 30">
                        <a:extLst>
                          <a:ext uri="{FF2B5EF4-FFF2-40B4-BE49-F238E27FC236}">
                            <a16:creationId xmlns:a16="http://schemas.microsoft.com/office/drawing/2014/main" id="{F7443128-C91D-43E0-8B23-BA38FE398C50}"/>
                          </a:ext>
                        </a:extLst>
                      </p:cNvPr>
                      <p:cNvPicPr/>
                      <p:nvPr/>
                    </p:nvPicPr>
                    <p:blipFill>
                      <a:blip r:embed="rId7"/>
                      <a:stretch>
                        <a:fillRect/>
                      </a:stretch>
                    </p:blipFill>
                    <p:spPr>
                      <a:xfrm>
                        <a:off x="1204059" y="4081726"/>
                        <a:ext cx="1879600" cy="723900"/>
                      </a:xfrm>
                      <a:prstGeom prst="rect">
                        <a:avLst/>
                      </a:prstGeom>
                      <a:noFill/>
                    </p:spPr>
                  </p:pic>
                </p:oleObj>
              </mc:Fallback>
            </mc:AlternateContent>
          </a:graphicData>
        </a:graphic>
      </p:graphicFrame>
      <p:graphicFrame>
        <p:nvGraphicFramePr>
          <p:cNvPr id="32" name="Object 31">
            <a:extLst>
              <a:ext uri="{FF2B5EF4-FFF2-40B4-BE49-F238E27FC236}">
                <a16:creationId xmlns:a16="http://schemas.microsoft.com/office/drawing/2014/main" id="{DC0E923F-5ED2-4965-ABF4-57CB27A12152}"/>
              </a:ext>
            </a:extLst>
          </p:cNvPr>
          <p:cNvGraphicFramePr>
            <a:graphicFrameLocks noChangeAspect="1"/>
          </p:cNvGraphicFramePr>
          <p:nvPr/>
        </p:nvGraphicFramePr>
        <p:xfrm>
          <a:off x="1175498" y="5132388"/>
          <a:ext cx="2095500" cy="368300"/>
        </p:xfrm>
        <a:graphic>
          <a:graphicData uri="http://schemas.openxmlformats.org/presentationml/2006/ole">
            <mc:AlternateContent xmlns:mc="http://schemas.openxmlformats.org/markup-compatibility/2006">
              <mc:Choice xmlns:v="urn:schemas-microsoft-com:vml" Requires="v">
                <p:oleObj spid="_x0000_s17468" name="Equation" r:id="rId8" imgW="2095200" imgH="368280" progId="Equation.3">
                  <p:embed/>
                </p:oleObj>
              </mc:Choice>
              <mc:Fallback>
                <p:oleObj name="Equation" r:id="rId8" imgW="2095200" imgH="368280" progId="Equation.3">
                  <p:embed/>
                  <p:pic>
                    <p:nvPicPr>
                      <p:cNvPr id="32" name="Object 31">
                        <a:extLst>
                          <a:ext uri="{FF2B5EF4-FFF2-40B4-BE49-F238E27FC236}">
                            <a16:creationId xmlns:a16="http://schemas.microsoft.com/office/drawing/2014/main" id="{DC0E923F-5ED2-4965-ABF4-57CB27A12152}"/>
                          </a:ext>
                        </a:extLst>
                      </p:cNvPr>
                      <p:cNvPicPr/>
                      <p:nvPr/>
                    </p:nvPicPr>
                    <p:blipFill>
                      <a:blip r:embed="rId9"/>
                      <a:stretch>
                        <a:fillRect/>
                      </a:stretch>
                    </p:blipFill>
                    <p:spPr>
                      <a:xfrm>
                        <a:off x="1175498" y="5132388"/>
                        <a:ext cx="2095500" cy="368300"/>
                      </a:xfrm>
                      <a:prstGeom prst="rect">
                        <a:avLst/>
                      </a:prstGeom>
                      <a:noFill/>
                    </p:spPr>
                  </p:pic>
                </p:oleObj>
              </mc:Fallback>
            </mc:AlternateContent>
          </a:graphicData>
        </a:graphic>
      </p:graphicFrame>
      <p:sp>
        <p:nvSpPr>
          <p:cNvPr id="33" name="TextBox 32">
            <a:extLst>
              <a:ext uri="{FF2B5EF4-FFF2-40B4-BE49-F238E27FC236}">
                <a16:creationId xmlns:a16="http://schemas.microsoft.com/office/drawing/2014/main" id="{B8DFC0E8-640B-423D-9D1D-52F583718F45}"/>
              </a:ext>
            </a:extLst>
          </p:cNvPr>
          <p:cNvSpPr txBox="1"/>
          <p:nvPr/>
        </p:nvSpPr>
        <p:spPr>
          <a:xfrm>
            <a:off x="6028241" y="4672481"/>
            <a:ext cx="4959700" cy="400110"/>
          </a:xfrm>
          <a:prstGeom prst="rect">
            <a:avLst/>
          </a:prstGeom>
          <a:noFill/>
        </p:spPr>
        <p:txBody>
          <a:bodyPr wrap="square">
            <a:spAutoFit/>
          </a:bodyPr>
          <a:lstStyle/>
          <a:p>
            <a:pPr algn="just"/>
            <a:r>
              <a:rPr lang="en-US" sz="2000" b="0" i="0" dirty="0">
                <a:solidFill>
                  <a:srgbClr val="242021"/>
                </a:solidFill>
                <a:effectLst/>
              </a:rPr>
              <a:t>According to Superposition Theorem:</a:t>
            </a:r>
            <a:endParaRPr lang="en-US" sz="2000" dirty="0"/>
          </a:p>
        </p:txBody>
      </p:sp>
      <p:cxnSp>
        <p:nvCxnSpPr>
          <p:cNvPr id="34" name="Straight Connector 33">
            <a:extLst>
              <a:ext uri="{FF2B5EF4-FFF2-40B4-BE49-F238E27FC236}">
                <a16:creationId xmlns:a16="http://schemas.microsoft.com/office/drawing/2014/main" id="{B5E71D36-E002-4771-97A1-A43823D4F7C3}"/>
              </a:ext>
            </a:extLst>
          </p:cNvPr>
          <p:cNvCxnSpPr/>
          <p:nvPr/>
        </p:nvCxnSpPr>
        <p:spPr>
          <a:xfrm>
            <a:off x="5558972" y="356661"/>
            <a:ext cx="0" cy="585216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2217DED-4911-4A8F-B123-7F6C0566210A}"/>
              </a:ext>
            </a:extLst>
          </p:cNvPr>
          <p:cNvSpPr txBox="1"/>
          <p:nvPr/>
        </p:nvSpPr>
        <p:spPr>
          <a:xfrm>
            <a:off x="273007" y="279911"/>
            <a:ext cx="6603874" cy="400110"/>
          </a:xfrm>
          <a:prstGeom prst="rect">
            <a:avLst/>
          </a:prstGeom>
          <a:solidFill>
            <a:schemeClr val="bg1"/>
          </a:solidFill>
        </p:spPr>
        <p:txBody>
          <a:bodyPr wrap="square">
            <a:spAutoFit/>
          </a:bodyPr>
          <a:lstStyle/>
          <a:p>
            <a:pPr algn="just"/>
            <a:r>
              <a:rPr lang="en-US" sz="2000" b="0" i="0" dirty="0">
                <a:solidFill>
                  <a:srgbClr val="242021"/>
                </a:solidFill>
                <a:effectLst/>
              </a:rPr>
              <a:t>Consider </a:t>
            </a:r>
            <a:r>
              <a:rPr lang="en-US" sz="2000" b="0" i="1" dirty="0">
                <a:solidFill>
                  <a:srgbClr val="242021"/>
                </a:solidFill>
                <a:effectLst/>
              </a:rPr>
              <a:t>I</a:t>
            </a:r>
            <a:r>
              <a:rPr lang="en-US" sz="2000" b="0" i="0" baseline="-25000" dirty="0">
                <a:solidFill>
                  <a:srgbClr val="242021"/>
                </a:solidFill>
                <a:effectLst/>
              </a:rPr>
              <a:t>3</a:t>
            </a:r>
            <a:r>
              <a:rPr lang="en-US" sz="2000" b="0" i="0" dirty="0">
                <a:solidFill>
                  <a:srgbClr val="242021"/>
                </a:solidFill>
                <a:effectLst/>
              </a:rPr>
              <a:t> then </a:t>
            </a:r>
            <a:r>
              <a:rPr lang="en-US" sz="2000" b="0" i="1" dirty="0">
                <a:solidFill>
                  <a:srgbClr val="242021"/>
                </a:solidFill>
                <a:effectLst/>
              </a:rPr>
              <a:t>E</a:t>
            </a:r>
            <a:r>
              <a:rPr lang="en-US" sz="2000" b="0" i="0" baseline="-25000" dirty="0">
                <a:solidFill>
                  <a:srgbClr val="242021"/>
                </a:solidFill>
                <a:effectLst/>
              </a:rPr>
              <a:t>1</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 and </a:t>
            </a:r>
            <a:r>
              <a:rPr lang="en-US" sz="2000" b="0" i="1" dirty="0">
                <a:solidFill>
                  <a:srgbClr val="242021"/>
                </a:solidFill>
                <a:effectLst/>
              </a:rPr>
              <a:t>E</a:t>
            </a:r>
            <a:r>
              <a:rPr lang="en-US" sz="2000" b="0" i="0" baseline="-25000" dirty="0">
                <a:solidFill>
                  <a:srgbClr val="242021"/>
                </a:solidFill>
                <a:effectLst/>
              </a:rPr>
              <a:t>2</a:t>
            </a:r>
            <a:r>
              <a:rPr lang="en-US" sz="2000" b="0" i="0" dirty="0">
                <a:solidFill>
                  <a:srgbClr val="242021"/>
                </a:solidFill>
                <a:effectLst/>
              </a:rPr>
              <a:t> = 0 V (</a:t>
            </a:r>
            <a:r>
              <a:rPr lang="en-US" sz="2000" b="1" i="0" dirty="0">
                <a:solidFill>
                  <a:srgbClr val="FF0000"/>
                </a:solidFill>
                <a:effectLst/>
              </a:rPr>
              <a:t>shorted</a:t>
            </a:r>
            <a:r>
              <a:rPr lang="en-US" sz="2000" b="0" i="0" dirty="0">
                <a:solidFill>
                  <a:srgbClr val="242021"/>
                </a:solidFill>
                <a:effectLst/>
              </a:rPr>
              <a:t>).</a:t>
            </a:r>
            <a:endParaRPr lang="en-US" sz="2000" dirty="0"/>
          </a:p>
        </p:txBody>
      </p:sp>
      <p:graphicFrame>
        <p:nvGraphicFramePr>
          <p:cNvPr id="36" name="Object 35">
            <a:extLst>
              <a:ext uri="{FF2B5EF4-FFF2-40B4-BE49-F238E27FC236}">
                <a16:creationId xmlns:a16="http://schemas.microsoft.com/office/drawing/2014/main" id="{8BFA6F84-7860-47C3-A707-C2DBFC74451B}"/>
              </a:ext>
            </a:extLst>
          </p:cNvPr>
          <p:cNvGraphicFramePr>
            <a:graphicFrameLocks noChangeAspect="1"/>
          </p:cNvGraphicFramePr>
          <p:nvPr/>
        </p:nvGraphicFramePr>
        <p:xfrm>
          <a:off x="5908675" y="5251450"/>
          <a:ext cx="5295900" cy="330200"/>
        </p:xfrm>
        <a:graphic>
          <a:graphicData uri="http://schemas.openxmlformats.org/presentationml/2006/ole">
            <mc:AlternateContent xmlns:mc="http://schemas.openxmlformats.org/markup-compatibility/2006">
              <mc:Choice xmlns:v="urn:schemas-microsoft-com:vml" Requires="v">
                <p:oleObj spid="_x0000_s17469" name="Equation" r:id="rId10" imgW="5295600" imgH="330120" progId="Equation.3">
                  <p:embed/>
                </p:oleObj>
              </mc:Choice>
              <mc:Fallback>
                <p:oleObj name="Equation" r:id="rId10" imgW="5295600" imgH="330120" progId="Equation.3">
                  <p:embed/>
                  <p:pic>
                    <p:nvPicPr>
                      <p:cNvPr id="36" name="Object 35">
                        <a:extLst>
                          <a:ext uri="{FF2B5EF4-FFF2-40B4-BE49-F238E27FC236}">
                            <a16:creationId xmlns:a16="http://schemas.microsoft.com/office/drawing/2014/main" id="{8BFA6F84-7860-47C3-A707-C2DBFC74451B}"/>
                          </a:ext>
                        </a:extLst>
                      </p:cNvPr>
                      <p:cNvPicPr/>
                      <p:nvPr/>
                    </p:nvPicPr>
                    <p:blipFill>
                      <a:blip r:embed="rId11"/>
                      <a:stretch>
                        <a:fillRect/>
                      </a:stretch>
                    </p:blipFill>
                    <p:spPr>
                      <a:xfrm>
                        <a:off x="5908675" y="5251450"/>
                        <a:ext cx="5295900" cy="330200"/>
                      </a:xfrm>
                      <a:prstGeom prst="rect">
                        <a:avLst/>
                      </a:prstGeom>
                      <a:noFill/>
                    </p:spPr>
                  </p:pic>
                </p:oleObj>
              </mc:Fallback>
            </mc:AlternateContent>
          </a:graphicData>
        </a:graphic>
      </p:graphicFrame>
      <p:sp>
        <p:nvSpPr>
          <p:cNvPr id="37" name="TextBox 36">
            <a:extLst>
              <a:ext uri="{FF2B5EF4-FFF2-40B4-BE49-F238E27FC236}">
                <a16:creationId xmlns:a16="http://schemas.microsoft.com/office/drawing/2014/main" id="{66242794-BF44-407C-A71C-2C849CCA4261}"/>
              </a:ext>
            </a:extLst>
          </p:cNvPr>
          <p:cNvSpPr txBox="1"/>
          <p:nvPr/>
        </p:nvSpPr>
        <p:spPr>
          <a:xfrm>
            <a:off x="5964677" y="5807982"/>
            <a:ext cx="5775500" cy="523220"/>
          </a:xfrm>
          <a:prstGeom prst="rect">
            <a:avLst/>
          </a:prstGeom>
          <a:solidFill>
            <a:schemeClr val="accent4">
              <a:lumMod val="20000"/>
              <a:lumOff val="80000"/>
            </a:schemeClr>
          </a:solidFill>
          <a:ln w="63500">
            <a:solidFill>
              <a:srgbClr val="00CC99"/>
            </a:solidFill>
          </a:ln>
        </p:spPr>
        <p:txBody>
          <a:bodyPr wrap="square">
            <a:spAutoFit/>
          </a:bodyPr>
          <a:lstStyle/>
          <a:p>
            <a:pPr algn="ctr">
              <a:spcAft>
                <a:spcPts val="1200"/>
              </a:spcAft>
            </a:pPr>
            <a:r>
              <a:rPr lang="en-US" sz="2800" b="1" i="0" dirty="0">
                <a:solidFill>
                  <a:srgbClr val="FF0066"/>
                </a:solidFill>
                <a:effectLst/>
              </a:rPr>
              <a:t>Practice Book </a:t>
            </a:r>
            <a:r>
              <a:rPr lang="en-US" sz="2800" b="1" dirty="0">
                <a:solidFill>
                  <a:srgbClr val="C00000"/>
                </a:solidFill>
              </a:rPr>
              <a:t>[</a:t>
            </a:r>
            <a:r>
              <a:rPr lang="en-US" sz="2800" b="1" dirty="0">
                <a:solidFill>
                  <a:srgbClr val="0000CC"/>
                </a:solidFill>
              </a:rPr>
              <a:t>Ch 9</a:t>
            </a:r>
            <a:r>
              <a:rPr lang="en-US" sz="2800" b="1" dirty="0">
                <a:solidFill>
                  <a:srgbClr val="C00000"/>
                </a:solidFill>
              </a:rPr>
              <a:t>] </a:t>
            </a:r>
            <a:r>
              <a:rPr lang="en-US" sz="2800" b="1" i="0" dirty="0">
                <a:solidFill>
                  <a:srgbClr val="FF0066"/>
                </a:solidFill>
                <a:effectLst/>
              </a:rPr>
              <a:t>Problem</a:t>
            </a:r>
            <a:r>
              <a:rPr lang="en-US" sz="2800" b="1" i="0" dirty="0">
                <a:solidFill>
                  <a:srgbClr val="C00000"/>
                </a:solidFill>
                <a:effectLst/>
              </a:rPr>
              <a:t>: 1 ~ 6</a:t>
            </a:r>
            <a:endParaRPr lang="en-US" sz="2800" b="0" i="0" dirty="0">
              <a:solidFill>
                <a:srgbClr val="C00000"/>
              </a:solidFill>
              <a:effectLst/>
            </a:endParaRPr>
          </a:p>
        </p:txBody>
      </p:sp>
      <p:pic>
        <p:nvPicPr>
          <p:cNvPr id="25" name="Picture 24">
            <a:extLst>
              <a:ext uri="{FF2B5EF4-FFF2-40B4-BE49-F238E27FC236}">
                <a16:creationId xmlns:a16="http://schemas.microsoft.com/office/drawing/2014/main" id="{AE32764E-73A9-4F77-9B9F-5399827C741F}"/>
              </a:ext>
            </a:extLst>
          </p:cNvPr>
          <p:cNvPicPr>
            <a:picLocks noChangeAspect="1"/>
          </p:cNvPicPr>
          <p:nvPr/>
        </p:nvPicPr>
        <p:blipFill>
          <a:blip r:embed="rId12"/>
          <a:stretch>
            <a:fillRect/>
          </a:stretch>
        </p:blipFill>
        <p:spPr>
          <a:xfrm>
            <a:off x="5746311" y="816838"/>
            <a:ext cx="2528888" cy="1147763"/>
          </a:xfrm>
          <a:prstGeom prst="rect">
            <a:avLst/>
          </a:prstGeom>
        </p:spPr>
      </p:pic>
      <p:pic>
        <p:nvPicPr>
          <p:cNvPr id="2" name="Picture 1">
            <a:extLst>
              <a:ext uri="{FF2B5EF4-FFF2-40B4-BE49-F238E27FC236}">
                <a16:creationId xmlns:a16="http://schemas.microsoft.com/office/drawing/2014/main" id="{45D7F305-E1BC-4856-A32C-C1F16EF6586A}"/>
              </a:ext>
            </a:extLst>
          </p:cNvPr>
          <p:cNvPicPr>
            <a:picLocks noChangeAspect="1"/>
          </p:cNvPicPr>
          <p:nvPr/>
        </p:nvPicPr>
        <p:blipFill>
          <a:blip r:embed="rId13"/>
          <a:stretch>
            <a:fillRect/>
          </a:stretch>
        </p:blipFill>
        <p:spPr>
          <a:xfrm>
            <a:off x="8741457" y="811759"/>
            <a:ext cx="2383743" cy="1133955"/>
          </a:xfrm>
          <a:prstGeom prst="rect">
            <a:avLst/>
          </a:prstGeom>
        </p:spPr>
      </p:pic>
      <p:pic>
        <p:nvPicPr>
          <p:cNvPr id="27" name="Picture 26">
            <a:extLst>
              <a:ext uri="{FF2B5EF4-FFF2-40B4-BE49-F238E27FC236}">
                <a16:creationId xmlns:a16="http://schemas.microsoft.com/office/drawing/2014/main" id="{F9C54149-D497-41F4-80EC-04875D5540BF}"/>
              </a:ext>
            </a:extLst>
          </p:cNvPr>
          <p:cNvPicPr>
            <a:picLocks noChangeAspect="1"/>
          </p:cNvPicPr>
          <p:nvPr/>
        </p:nvPicPr>
        <p:blipFill>
          <a:blip r:embed="rId14"/>
          <a:stretch>
            <a:fillRect/>
          </a:stretch>
        </p:blipFill>
        <p:spPr>
          <a:xfrm>
            <a:off x="5816368" y="2217512"/>
            <a:ext cx="2338388" cy="1123950"/>
          </a:xfrm>
          <a:prstGeom prst="rect">
            <a:avLst/>
          </a:prstGeom>
        </p:spPr>
      </p:pic>
      <p:pic>
        <p:nvPicPr>
          <p:cNvPr id="3" name="Picture 2">
            <a:extLst>
              <a:ext uri="{FF2B5EF4-FFF2-40B4-BE49-F238E27FC236}">
                <a16:creationId xmlns:a16="http://schemas.microsoft.com/office/drawing/2014/main" id="{B5CF4267-7C1A-49C3-903D-4C7D41B33F76}"/>
              </a:ext>
            </a:extLst>
          </p:cNvPr>
          <p:cNvPicPr>
            <a:picLocks noChangeAspect="1"/>
          </p:cNvPicPr>
          <p:nvPr/>
        </p:nvPicPr>
        <p:blipFill>
          <a:blip r:embed="rId15"/>
          <a:stretch>
            <a:fillRect/>
          </a:stretch>
        </p:blipFill>
        <p:spPr>
          <a:xfrm>
            <a:off x="8787752" y="2133336"/>
            <a:ext cx="2456901" cy="1143099"/>
          </a:xfrm>
          <a:prstGeom prst="rect">
            <a:avLst/>
          </a:prstGeom>
        </p:spPr>
      </p:pic>
      <p:pic>
        <p:nvPicPr>
          <p:cNvPr id="7" name="Picture 6">
            <a:extLst>
              <a:ext uri="{FF2B5EF4-FFF2-40B4-BE49-F238E27FC236}">
                <a16:creationId xmlns:a16="http://schemas.microsoft.com/office/drawing/2014/main" id="{6F977DCC-0BAB-4B65-9017-59E21E5B7BF4}"/>
              </a:ext>
            </a:extLst>
          </p:cNvPr>
          <p:cNvPicPr>
            <a:picLocks noChangeAspect="1"/>
          </p:cNvPicPr>
          <p:nvPr/>
        </p:nvPicPr>
        <p:blipFill>
          <a:blip r:embed="rId16"/>
          <a:stretch>
            <a:fillRect/>
          </a:stretch>
        </p:blipFill>
        <p:spPr>
          <a:xfrm>
            <a:off x="5806183" y="3332028"/>
            <a:ext cx="5305425" cy="1390650"/>
          </a:xfrm>
          <a:prstGeom prst="rect">
            <a:avLst/>
          </a:prstGeom>
        </p:spPr>
      </p:pic>
    </p:spTree>
    <p:extLst>
      <p:ext uri="{BB962C8B-B14F-4D97-AF65-F5344CB8AC3E}">
        <p14:creationId xmlns:p14="http://schemas.microsoft.com/office/powerpoint/2010/main" val="336469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500"/>
                                        <p:tgtEl>
                                          <p:spTgt spid="36"/>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4B92E31-A1E1-4470-AB65-CB27A5DE5BB2}"/>
              </a:ext>
            </a:extLst>
          </p:cNvPr>
          <p:cNvSpPr txBox="1">
            <a:spLocks/>
          </p:cNvSpPr>
          <p:nvPr/>
        </p:nvSpPr>
        <p:spPr>
          <a:xfrm>
            <a:off x="6987386" y="6420954"/>
            <a:ext cx="100306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04584AA-C169-43B4-9D70-12BCC194856B}" type="slidenum">
              <a:rPr lang="en-US" sz="2000" b="1" smtClean="0">
                <a:solidFill>
                  <a:schemeClr val="bg1"/>
                </a:solidFill>
                <a:latin typeface="Times New Roman" pitchFamily="18" charset="0"/>
                <a:cs typeface="Times New Roman" pitchFamily="18" charset="0"/>
              </a:rPr>
              <a:pPr algn="ctr"/>
              <a:t>9</a:t>
            </a:fld>
            <a:endParaRPr lang="en-US" sz="2000" b="1" dirty="0">
              <a:solidFill>
                <a:schemeClr val="bg1"/>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9F8018A0-3CDD-4901-84E3-255522045806}"/>
              </a:ext>
            </a:extLst>
          </p:cNvPr>
          <p:cNvSpPr/>
          <p:nvPr/>
        </p:nvSpPr>
        <p:spPr>
          <a:xfrm>
            <a:off x="1012390" y="2621087"/>
            <a:ext cx="10167219" cy="623248"/>
          </a:xfrm>
          <a:prstGeom prst="rect">
            <a:avLst/>
          </a:prstGeom>
          <a:solidFill>
            <a:schemeClr val="accent2">
              <a:lumMod val="40000"/>
              <a:lumOff val="60000"/>
            </a:schemeClr>
          </a:solidFill>
          <a:ln w="38100">
            <a:solidFill>
              <a:srgbClr val="FF0000"/>
            </a:solidFill>
          </a:ln>
        </p:spPr>
        <p:style>
          <a:lnRef idx="1">
            <a:schemeClr val="accent2"/>
          </a:lnRef>
          <a:fillRef idx="2">
            <a:schemeClr val="accent2"/>
          </a:fillRef>
          <a:effectRef idx="1">
            <a:schemeClr val="accent2"/>
          </a:effectRef>
          <a:fontRef idx="minor">
            <a:schemeClr val="dk1"/>
          </a:fontRef>
        </p:style>
        <p:txBody>
          <a:bodyPr wrap="square" lIns="68580" tIns="34290" rIns="68580" bIns="34290">
            <a:spAutoFit/>
          </a:bodyPr>
          <a:lstStyle/>
          <a:p>
            <a:pPr algn="ctr"/>
            <a:r>
              <a:rPr lang="en-US" sz="3600" b="1" dirty="0">
                <a:solidFill>
                  <a:srgbClr val="0000CC"/>
                </a:solidFill>
                <a:latin typeface="Times New Roman" panose="02020603050405020304" pitchFamily="18" charset="0"/>
                <a:cs typeface="Times New Roman" panose="02020603050405020304" pitchFamily="18" charset="0"/>
              </a:rPr>
              <a:t>SUPERPOSITION THEOREM [</a:t>
            </a:r>
            <a:r>
              <a:rPr lang="en-US" sz="3600" b="1" dirty="0">
                <a:solidFill>
                  <a:srgbClr val="FF0066"/>
                </a:solidFill>
                <a:latin typeface="Times New Roman" panose="02020603050405020304" pitchFamily="18" charset="0"/>
                <a:cs typeface="Times New Roman" panose="02020603050405020304" pitchFamily="18" charset="0"/>
              </a:rPr>
              <a:t>AC</a:t>
            </a:r>
            <a:r>
              <a:rPr lang="en-US" sz="3600" b="1" dirty="0">
                <a:solidFill>
                  <a:srgbClr val="0000CC"/>
                </a:solidFill>
                <a:latin typeface="Times New Roman" panose="02020603050405020304" pitchFamily="18" charset="0"/>
                <a:cs typeface="Times New Roman" panose="02020603050405020304" pitchFamily="18" charset="0"/>
              </a:rPr>
              <a:t>]</a:t>
            </a:r>
            <a:endParaRPr lang="en-US" sz="3600" b="1" cap="all" dirty="0">
              <a:ln w="1905"/>
              <a:solidFill>
                <a:srgbClr val="0000CC"/>
              </a:solidFill>
              <a:effectLst>
                <a:innerShdw blurRad="69850" dist="43180" dir="5400000">
                  <a:srgbClr val="000000">
                    <a:alpha val="65000"/>
                  </a:srgbClr>
                </a:innerShdw>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013891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6093</TotalTime>
  <Words>1192</Words>
  <Application>Microsoft Office PowerPoint</Application>
  <PresentationFormat>Widescreen</PresentationFormat>
  <Paragraphs>143</Paragraphs>
  <Slides>30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Cambria Math</vt:lpstr>
      <vt:lpstr>Times New Roman</vt:lpstr>
      <vt:lpstr>Times-Roman</vt:lpstr>
      <vt:lpstr>Vladimir Script</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Abdul Mannan</dc:creator>
  <cp:lastModifiedBy>Dr. Md. Abdul Mannan</cp:lastModifiedBy>
  <cp:revision>213</cp:revision>
  <dcterms:created xsi:type="dcterms:W3CDTF">2021-08-08T10:21:10Z</dcterms:created>
  <dcterms:modified xsi:type="dcterms:W3CDTF">2022-01-07T18:05:54Z</dcterms:modified>
</cp:coreProperties>
</file>