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046" r:id="rId2"/>
    <p:sldId id="2047" r:id="rId3"/>
    <p:sldId id="2048" r:id="rId4"/>
    <p:sldId id="2049" r:id="rId5"/>
    <p:sldId id="2050" r:id="rId6"/>
    <p:sldId id="1716" r:id="rId7"/>
    <p:sldId id="1754" r:id="rId8"/>
    <p:sldId id="1756" r:id="rId9"/>
    <p:sldId id="1757" r:id="rId10"/>
    <p:sldId id="1758" r:id="rId11"/>
    <p:sldId id="1725" r:id="rId12"/>
    <p:sldId id="1726" r:id="rId13"/>
    <p:sldId id="1727" r:id="rId14"/>
    <p:sldId id="1728" r:id="rId15"/>
    <p:sldId id="1733" r:id="rId16"/>
    <p:sldId id="1734" r:id="rId17"/>
    <p:sldId id="1759" r:id="rId18"/>
    <p:sldId id="1761" r:id="rId19"/>
    <p:sldId id="1762" r:id="rId20"/>
    <p:sldId id="1735" r:id="rId21"/>
    <p:sldId id="1736" r:id="rId22"/>
    <p:sldId id="1737" r:id="rId23"/>
    <p:sldId id="1753" r:id="rId24"/>
    <p:sldId id="1764" r:id="rId25"/>
    <p:sldId id="1765" r:id="rId26"/>
    <p:sldId id="1766" r:id="rId27"/>
    <p:sldId id="1767" r:id="rId28"/>
    <p:sldId id="17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0066FF"/>
    <a:srgbClr val="008080"/>
    <a:srgbClr val="990000"/>
    <a:srgbClr val="FF9900"/>
    <a:srgbClr val="00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2.wmf"/><Relationship Id="rId5" Type="http://schemas.openxmlformats.org/officeDocument/2006/relationships/image" Target="../media/image50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83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83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0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5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5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53.png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64.wmf"/><Relationship Id="rId3" Type="http://schemas.openxmlformats.org/officeDocument/2006/relationships/image" Target="../media/image67.pn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76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3.wmf"/><Relationship Id="rId3" Type="http://schemas.openxmlformats.org/officeDocument/2006/relationships/image" Target="../media/image84.png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9.wmf"/><Relationship Id="rId4" Type="http://schemas.openxmlformats.org/officeDocument/2006/relationships/image" Target="../media/image85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3" Type="http://schemas.openxmlformats.org/officeDocument/2006/relationships/image" Target="../media/image29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9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4.wmf"/><Relationship Id="rId3" Type="http://schemas.openxmlformats.org/officeDocument/2006/relationships/image" Target="../media/image107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3.wmf"/><Relationship Id="rId5" Type="http://schemas.openxmlformats.org/officeDocument/2006/relationships/image" Target="../media/image109.png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91.bin"/><Relationship Id="rId4" Type="http://schemas.openxmlformats.org/officeDocument/2006/relationships/image" Target="../media/image108.png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14.pn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2.wmf"/><Relationship Id="rId4" Type="http://schemas.openxmlformats.org/officeDocument/2006/relationships/image" Target="../media/image115.png"/><Relationship Id="rId9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119.png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7.png"/><Relationship Id="rId11" Type="http://schemas.openxmlformats.org/officeDocument/2006/relationships/oleObject" Target="../embeddings/oleObject105.bin"/><Relationship Id="rId5" Type="http://schemas.openxmlformats.org/officeDocument/2006/relationships/image" Target="../media/image126.png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22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5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2.wmf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image" Target="../media/image126.png"/><Relationship Id="rId10" Type="http://schemas.openxmlformats.org/officeDocument/2006/relationships/image" Target="../media/image131.wmf"/><Relationship Id="rId19" Type="http://schemas.openxmlformats.org/officeDocument/2006/relationships/image" Target="../media/image135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2.png"/><Relationship Id="rId11" Type="http://schemas.openxmlformats.org/officeDocument/2006/relationships/oleObject" Target="../embeddings/oleObject118.bin"/><Relationship Id="rId5" Type="http://schemas.openxmlformats.org/officeDocument/2006/relationships/image" Target="../media/image141.png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2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1.png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6.wmf"/><Relationship Id="rId17" Type="http://schemas.openxmlformats.org/officeDocument/2006/relationships/image" Target="../media/image14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47.wmf"/><Relationship Id="rId10" Type="http://schemas.openxmlformats.org/officeDocument/2006/relationships/image" Target="../media/image145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9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png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43.pn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361730" y="168193"/>
            <a:ext cx="9130973" cy="191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Equations</a:t>
            </a:r>
          </a:p>
          <a:p>
            <a:pPr algn="ctr"/>
            <a:r>
              <a:rPr lang="en-US" sz="6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6000" b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Cramar’s</a:t>
            </a:r>
            <a:r>
              <a:rPr lang="en-US" sz="6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52A173-7055-43DA-A0CD-65EE263A3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944" y="2544396"/>
          <a:ext cx="151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1511280" imgH="711000" progId="Equation.3">
                  <p:embed/>
                </p:oleObj>
              </mc:Choice>
              <mc:Fallback>
                <p:oleObj name="Equation" r:id="rId3" imgW="1511280" imgH="7110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A52A173-7055-43DA-A0CD-65EE263A3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944" y="2544396"/>
                        <a:ext cx="15113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ACD3F70-EBDB-4F82-BCAB-0FE1F3475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251" y="3958004"/>
          <a:ext cx="411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5" imgW="4114800" imgH="1091880" progId="Equation.3">
                  <p:embed/>
                </p:oleObj>
              </mc:Choice>
              <mc:Fallback>
                <p:oleObj name="Equation" r:id="rId5" imgW="4114800" imgH="10918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ACD3F70-EBDB-4F82-BCAB-0FE1F3475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251" y="3958004"/>
                        <a:ext cx="41148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B80C6B2-9B42-403C-83CB-F28BA932B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4785" y="2703568"/>
          <a:ext cx="2146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7" imgW="2145960" imgH="1091880" progId="Equation.3">
                  <p:embed/>
                </p:oleObj>
              </mc:Choice>
              <mc:Fallback>
                <p:oleObj name="Equation" r:id="rId7" imgW="2145960" imgH="10918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B80C6B2-9B42-403C-83CB-F28BA932B2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4785" y="2703568"/>
                        <a:ext cx="21463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07F5AC-EF9C-426E-93D2-D9A0FBA92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3803" y="4064423"/>
          <a:ext cx="262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9" imgW="2628720" imgH="1117440" progId="Equation.3">
                  <p:embed/>
                </p:oleObj>
              </mc:Choice>
              <mc:Fallback>
                <p:oleObj name="Equation" r:id="rId9" imgW="2628720" imgH="11174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607F5AC-EF9C-426E-93D2-D9A0FBA92C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63803" y="4064423"/>
                        <a:ext cx="26289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6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AE686-95C4-489A-A77A-2FCC5B11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2" y="833894"/>
            <a:ext cx="5084068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6DAD63-9B5F-4C49-9822-D70D6C69AB67}"/>
              </a:ext>
            </a:extLst>
          </p:cNvPr>
          <p:cNvSpPr txBox="1"/>
          <p:nvPr/>
        </p:nvSpPr>
        <p:spPr>
          <a:xfrm>
            <a:off x="6083210" y="193148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Loop 1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B2C79FE-9752-4877-BB67-20A11339F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8012"/>
              </p:ext>
            </p:extLst>
          </p:nvPr>
        </p:nvGraphicFramePr>
        <p:xfrm>
          <a:off x="6124154" y="2497594"/>
          <a:ext cx="528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Equation" r:id="rId4" imgW="5283000" imgH="330120" progId="Equation.3">
                  <p:embed/>
                </p:oleObj>
              </mc:Choice>
              <mc:Fallback>
                <p:oleObj name="Equation" r:id="rId4" imgW="5283000" imgH="33012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2B2C79FE-9752-4877-BB67-20A11339F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4154" y="2497594"/>
                        <a:ext cx="5283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FAA417D-77A7-40A4-90F0-D79B1AA32B8B}"/>
              </a:ext>
            </a:extLst>
          </p:cNvPr>
          <p:cNvSpPr txBox="1"/>
          <p:nvPr/>
        </p:nvSpPr>
        <p:spPr>
          <a:xfrm>
            <a:off x="228219" y="176851"/>
            <a:ext cx="66793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 panose="05050102010706020507" pitchFamily="18" charset="2"/>
              </a:rPr>
              <a:t>Three the loop equations for the following circuit.</a:t>
            </a:r>
            <a:endParaRPr lang="en-US" b="1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D4701-C05E-4774-9094-D77019319205}"/>
              </a:ext>
            </a:extLst>
          </p:cNvPr>
          <p:cNvSpPr txBox="1"/>
          <p:nvPr/>
        </p:nvSpPr>
        <p:spPr>
          <a:xfrm>
            <a:off x="6083210" y="3080172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Loop 2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687C-AD22-40CE-AF76-FEFAEF385C84}"/>
              </a:ext>
            </a:extLst>
          </p:cNvPr>
          <p:cNvSpPr txBox="1"/>
          <p:nvPr/>
        </p:nvSpPr>
        <p:spPr>
          <a:xfrm>
            <a:off x="6103541" y="4355011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Loop 3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EA3E8EB-9A74-4603-8845-22BA8A4BD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16017"/>
              </p:ext>
            </p:extLst>
          </p:nvPr>
        </p:nvGraphicFramePr>
        <p:xfrm>
          <a:off x="6096000" y="3694430"/>
          <a:ext cx="552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Equation" r:id="rId6" imgW="5524200" imgH="330120" progId="Equation.3">
                  <p:embed/>
                </p:oleObj>
              </mc:Choice>
              <mc:Fallback>
                <p:oleObj name="Equation" r:id="rId6" imgW="5524200" imgH="33012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57C823A-C7AE-44C7-8409-37B3C0B43B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3694430"/>
                        <a:ext cx="5524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345F252-5122-4EF7-8C09-7351781ED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5684"/>
              </p:ext>
            </p:extLst>
          </p:nvPr>
        </p:nvGraphicFramePr>
        <p:xfrm>
          <a:off x="6124154" y="4981015"/>
          <a:ext cx="499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8" imgW="4991040" imgH="330120" progId="Equation.3">
                  <p:embed/>
                </p:oleObj>
              </mc:Choice>
              <mc:Fallback>
                <p:oleObj name="Equation" r:id="rId8" imgW="4991040" imgH="3301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0F03B896-410F-4996-92E9-2FE88FC6A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4154" y="4981015"/>
                        <a:ext cx="4991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5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2702348" y="2621087"/>
            <a:ext cx="6787304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8.7 MESH ANALYSIS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98C89-4CF5-4366-97DD-E61EBEC3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1" y="2442231"/>
            <a:ext cx="5114925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CB8BE-44FC-437B-96FC-4C4100752558}"/>
              </a:ext>
            </a:extLst>
          </p:cNvPr>
          <p:cNvSpPr txBox="1"/>
          <p:nvPr/>
        </p:nvSpPr>
        <p:spPr>
          <a:xfrm>
            <a:off x="449822" y="858699"/>
            <a:ext cx="53148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</a:rPr>
              <a:t>Step 1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: Assign a distinct current in the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clockwise direction to each independent, closed loop of the network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. It is not absolutely necessary to choose the clockwise direction for each loop current.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F12EC-86BF-47DC-B8D2-00546D1DCEFB}"/>
              </a:ext>
            </a:extLst>
          </p:cNvPr>
          <p:cNvSpPr txBox="1"/>
          <p:nvPr/>
        </p:nvSpPr>
        <p:spPr>
          <a:xfrm>
            <a:off x="6209708" y="830512"/>
            <a:ext cx="5506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</a:rPr>
              <a:t>Step 2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: 2. Indicate the polarities within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each loop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 for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each resistor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 as determined by the assumed direction of loop current for that loop.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DC615B-607D-40B1-ACA3-7F1377C620F0}"/>
              </a:ext>
            </a:extLst>
          </p:cNvPr>
          <p:cNvCxnSpPr/>
          <p:nvPr/>
        </p:nvCxnSpPr>
        <p:spPr>
          <a:xfrm>
            <a:off x="6090439" y="622847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64B20E-E092-4BA2-8B9B-98AE7AA2FCE5}"/>
              </a:ext>
            </a:extLst>
          </p:cNvPr>
          <p:cNvSpPr/>
          <p:nvPr/>
        </p:nvSpPr>
        <p:spPr>
          <a:xfrm>
            <a:off x="4167432" y="281962"/>
            <a:ext cx="3459569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8.7 MESH ANALYSIS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2C0AD-8DCD-40CB-B839-BC61514DFB32}"/>
              </a:ext>
            </a:extLst>
          </p:cNvPr>
          <p:cNvGrpSpPr/>
          <p:nvPr/>
        </p:nvGrpSpPr>
        <p:grpSpPr>
          <a:xfrm>
            <a:off x="1435408" y="3220277"/>
            <a:ext cx="1111814" cy="1307328"/>
            <a:chOff x="1435408" y="3220277"/>
            <a:chExt cx="1111814" cy="13073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111CF0-8592-414A-90A0-314D36AAEEEC}"/>
                </a:ext>
              </a:extLst>
            </p:cNvPr>
            <p:cNvGrpSpPr/>
            <p:nvPr/>
          </p:nvGrpSpPr>
          <p:grpSpPr>
            <a:xfrm>
              <a:off x="1435408" y="3220277"/>
              <a:ext cx="1111814" cy="1307328"/>
              <a:chOff x="2333568" y="1594927"/>
              <a:chExt cx="1111814" cy="130732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F8B0CC4-D344-4AC1-99DF-6A23559AD31A}"/>
                  </a:ext>
                </a:extLst>
              </p:cNvPr>
              <p:cNvSpPr/>
              <p:nvPr/>
            </p:nvSpPr>
            <p:spPr>
              <a:xfrm>
                <a:off x="2334574" y="1594927"/>
                <a:ext cx="637722" cy="1061559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7EFD519-DEF0-4161-A807-2B03001802C2}"/>
                  </a:ext>
                </a:extLst>
              </p:cNvPr>
              <p:cNvSpPr/>
              <p:nvPr/>
            </p:nvSpPr>
            <p:spPr>
              <a:xfrm rot="5400000">
                <a:off x="2708698" y="1693894"/>
                <a:ext cx="835648" cy="637720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25FA2C1-9A95-4FAE-A7D7-FF11415AEF94}"/>
                  </a:ext>
                </a:extLst>
              </p:cNvPr>
              <p:cNvSpPr/>
              <p:nvPr/>
            </p:nvSpPr>
            <p:spPr>
              <a:xfrm rot="16200000">
                <a:off x="2380410" y="2137819"/>
                <a:ext cx="715423" cy="809108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BB73C83-8DC6-4429-B396-D23FD80DEDB1}"/>
                  </a:ext>
                </a:extLst>
              </p:cNvPr>
              <p:cNvSpPr/>
              <p:nvPr/>
            </p:nvSpPr>
            <p:spPr>
              <a:xfrm rot="10800000">
                <a:off x="2674288" y="2186832"/>
                <a:ext cx="771093" cy="715423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717BFA-12FA-4F24-9C5F-5C09406871FF}"/>
                </a:ext>
              </a:extLst>
            </p:cNvPr>
            <p:cNvSpPr txBox="1"/>
            <p:nvPr/>
          </p:nvSpPr>
          <p:spPr>
            <a:xfrm>
              <a:off x="1776126" y="3598529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8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E9DEF7-E0A9-45E5-85D6-2CED631B29F6}"/>
              </a:ext>
            </a:extLst>
          </p:cNvPr>
          <p:cNvGrpSpPr/>
          <p:nvPr/>
        </p:nvGrpSpPr>
        <p:grpSpPr>
          <a:xfrm>
            <a:off x="3549130" y="3279913"/>
            <a:ext cx="1111814" cy="1311055"/>
            <a:chOff x="3549130" y="3279913"/>
            <a:chExt cx="1111814" cy="13110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E4AC22-8B5F-466B-9CA9-BC93982A01E7}"/>
                </a:ext>
              </a:extLst>
            </p:cNvPr>
            <p:cNvGrpSpPr/>
            <p:nvPr/>
          </p:nvGrpSpPr>
          <p:grpSpPr>
            <a:xfrm>
              <a:off x="3549130" y="3279913"/>
              <a:ext cx="1111814" cy="1311055"/>
              <a:chOff x="2333568" y="1594927"/>
              <a:chExt cx="1111814" cy="131105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6E30724-B1C6-42F2-9BF1-7954C0C67C1B}"/>
                  </a:ext>
                </a:extLst>
              </p:cNvPr>
              <p:cNvSpPr/>
              <p:nvPr/>
            </p:nvSpPr>
            <p:spPr>
              <a:xfrm>
                <a:off x="2334574" y="1594927"/>
                <a:ext cx="637722" cy="1061559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9F8157E-4533-4C26-87B7-89776B70E39A}"/>
                  </a:ext>
                </a:extLst>
              </p:cNvPr>
              <p:cNvSpPr/>
              <p:nvPr/>
            </p:nvSpPr>
            <p:spPr>
              <a:xfrm rot="5400000">
                <a:off x="2708698" y="1693894"/>
                <a:ext cx="835648" cy="637720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E16F0A0-EDE7-4FD7-8B50-9B89B2EE0AD7}"/>
                  </a:ext>
                </a:extLst>
              </p:cNvPr>
              <p:cNvSpPr/>
              <p:nvPr/>
            </p:nvSpPr>
            <p:spPr>
              <a:xfrm rot="16200000">
                <a:off x="2380410" y="2137819"/>
                <a:ext cx="715423" cy="809108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68FF98-980B-4722-B654-682E4201CD58}"/>
                  </a:ext>
                </a:extLst>
              </p:cNvPr>
              <p:cNvSpPr/>
              <p:nvPr/>
            </p:nvSpPr>
            <p:spPr>
              <a:xfrm rot="10800000">
                <a:off x="2674288" y="2190559"/>
                <a:ext cx="771093" cy="715423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1436D8-E504-4FB3-8091-1BFE0EC547FF}"/>
                </a:ext>
              </a:extLst>
            </p:cNvPr>
            <p:cNvSpPr txBox="1"/>
            <p:nvPr/>
          </p:nvSpPr>
          <p:spPr>
            <a:xfrm>
              <a:off x="3868993" y="3669596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8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253DA068-760F-4396-B11C-42AB795C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30" y="2436373"/>
            <a:ext cx="5114987" cy="315190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DD392AA-6F82-4910-B489-67A0BBC6F77E}"/>
              </a:ext>
            </a:extLst>
          </p:cNvPr>
          <p:cNvGrpSpPr/>
          <p:nvPr/>
        </p:nvGrpSpPr>
        <p:grpSpPr>
          <a:xfrm>
            <a:off x="9441362" y="4648135"/>
            <a:ext cx="1196237" cy="516547"/>
            <a:chOff x="2348423" y="1145050"/>
            <a:chExt cx="1196237" cy="51654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6D5C43-2DA0-4897-AD7D-E9482844BC42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AC3AD0-6E78-46DB-8C3B-E33F91731C82}"/>
                </a:ext>
              </a:extLst>
            </p:cNvPr>
            <p:cNvSpPr txBox="1"/>
            <p:nvPr/>
          </p:nvSpPr>
          <p:spPr>
            <a:xfrm>
              <a:off x="234842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A703B1-F13A-457F-8354-7AD50E2B6515}"/>
              </a:ext>
            </a:extLst>
          </p:cNvPr>
          <p:cNvGrpSpPr/>
          <p:nvPr/>
        </p:nvGrpSpPr>
        <p:grpSpPr>
          <a:xfrm>
            <a:off x="9461241" y="2723574"/>
            <a:ext cx="1144555" cy="516547"/>
            <a:chOff x="3186870" y="1145050"/>
            <a:chExt cx="1144555" cy="5165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D859E5-7566-4741-AF78-85E1BA94F521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3C98B7-CC7E-4A37-8CF0-91492C8B4D29}"/>
                </a:ext>
              </a:extLst>
            </p:cNvPr>
            <p:cNvSpPr txBox="1"/>
            <p:nvPr/>
          </p:nvSpPr>
          <p:spPr>
            <a:xfrm>
              <a:off x="397844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13052DF-27CB-4589-AFE1-7DAAB5573714}"/>
              </a:ext>
            </a:extLst>
          </p:cNvPr>
          <p:cNvGrpSpPr/>
          <p:nvPr/>
        </p:nvGrpSpPr>
        <p:grpSpPr>
          <a:xfrm>
            <a:off x="7227450" y="2704232"/>
            <a:ext cx="1144555" cy="516547"/>
            <a:chOff x="3186870" y="1145050"/>
            <a:chExt cx="1144555" cy="5165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6642AD-1A14-4428-BC65-66B3880F6F14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694BB4-9E40-4BED-A422-C3033BA3AFA2}"/>
                </a:ext>
              </a:extLst>
            </p:cNvPr>
            <p:cNvSpPr txBox="1"/>
            <p:nvPr/>
          </p:nvSpPr>
          <p:spPr>
            <a:xfrm>
              <a:off x="397844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B0FC9C-391D-412C-B56F-0364B1FC0FCD}"/>
              </a:ext>
            </a:extLst>
          </p:cNvPr>
          <p:cNvGrpSpPr/>
          <p:nvPr/>
        </p:nvGrpSpPr>
        <p:grpSpPr>
          <a:xfrm>
            <a:off x="6711800" y="3430761"/>
            <a:ext cx="363879" cy="1221205"/>
            <a:chOff x="1789051" y="1719863"/>
            <a:chExt cx="363879" cy="122120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78B924-C6C0-4E4B-88DD-BA392C869571}"/>
                </a:ext>
              </a:extLst>
            </p:cNvPr>
            <p:cNvSpPr txBox="1"/>
            <p:nvPr/>
          </p:nvSpPr>
          <p:spPr>
            <a:xfrm>
              <a:off x="1789051" y="1719863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39AAD28-6559-45AC-A82F-96B4DF664135}"/>
                </a:ext>
              </a:extLst>
            </p:cNvPr>
            <p:cNvSpPr txBox="1"/>
            <p:nvPr/>
          </p:nvSpPr>
          <p:spPr>
            <a:xfrm>
              <a:off x="1795140" y="2479403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D76E49-AE98-4832-ADAE-BD51998F4AF0}"/>
              </a:ext>
            </a:extLst>
          </p:cNvPr>
          <p:cNvGrpSpPr/>
          <p:nvPr/>
        </p:nvGrpSpPr>
        <p:grpSpPr>
          <a:xfrm>
            <a:off x="8449112" y="2731868"/>
            <a:ext cx="363879" cy="961083"/>
            <a:chOff x="1789051" y="2479403"/>
            <a:chExt cx="363879" cy="96108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CF5238-E0B6-4CE9-B0DF-F12DFB70510E}"/>
                </a:ext>
              </a:extLst>
            </p:cNvPr>
            <p:cNvSpPr txBox="1"/>
            <p:nvPr/>
          </p:nvSpPr>
          <p:spPr>
            <a:xfrm>
              <a:off x="1789051" y="2978821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F843E4-D823-491C-B4A0-40FBFFFA4C1F}"/>
                </a:ext>
              </a:extLst>
            </p:cNvPr>
            <p:cNvSpPr txBox="1"/>
            <p:nvPr/>
          </p:nvSpPr>
          <p:spPr>
            <a:xfrm>
              <a:off x="1795140" y="2479403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7D63673-3219-4523-A52B-60033504FA69}"/>
              </a:ext>
            </a:extLst>
          </p:cNvPr>
          <p:cNvGrpSpPr/>
          <p:nvPr/>
        </p:nvGrpSpPr>
        <p:grpSpPr>
          <a:xfrm>
            <a:off x="8442488" y="4122431"/>
            <a:ext cx="363879" cy="1055679"/>
            <a:chOff x="1789051" y="2384807"/>
            <a:chExt cx="363879" cy="105567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A0C3EB-8F5E-4DB0-B9E3-CE41A83807DB}"/>
                </a:ext>
              </a:extLst>
            </p:cNvPr>
            <p:cNvSpPr txBox="1"/>
            <p:nvPr/>
          </p:nvSpPr>
          <p:spPr>
            <a:xfrm>
              <a:off x="1789051" y="2978821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2B8D3A-68F1-4FCF-B8BC-68FB36B6ABA3}"/>
                </a:ext>
              </a:extLst>
            </p:cNvPr>
            <p:cNvSpPr txBox="1"/>
            <p:nvPr/>
          </p:nvSpPr>
          <p:spPr>
            <a:xfrm>
              <a:off x="1795140" y="2384807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67302F-7C1D-42BD-B3D5-4C47107F0E3F}"/>
              </a:ext>
            </a:extLst>
          </p:cNvPr>
          <p:cNvGrpSpPr/>
          <p:nvPr/>
        </p:nvGrpSpPr>
        <p:grpSpPr>
          <a:xfrm>
            <a:off x="8958046" y="4166252"/>
            <a:ext cx="363879" cy="1022425"/>
            <a:chOff x="1789051" y="1918643"/>
            <a:chExt cx="363879" cy="102242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29A62E2-2F7A-491D-88B9-284D6F5A1EE9}"/>
                </a:ext>
              </a:extLst>
            </p:cNvPr>
            <p:cNvSpPr txBox="1"/>
            <p:nvPr/>
          </p:nvSpPr>
          <p:spPr>
            <a:xfrm>
              <a:off x="1789051" y="1918643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F121733-D0A5-4EC8-A577-F950E9101827}"/>
                </a:ext>
              </a:extLst>
            </p:cNvPr>
            <p:cNvSpPr txBox="1"/>
            <p:nvPr/>
          </p:nvSpPr>
          <p:spPr>
            <a:xfrm>
              <a:off x="1795140" y="2479403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7CE56A-2063-4088-843E-7ABD8FEE1EF8}"/>
              </a:ext>
            </a:extLst>
          </p:cNvPr>
          <p:cNvGrpSpPr/>
          <p:nvPr/>
        </p:nvGrpSpPr>
        <p:grpSpPr>
          <a:xfrm>
            <a:off x="8964673" y="2688636"/>
            <a:ext cx="363879" cy="1009173"/>
            <a:chOff x="1789051" y="1918643"/>
            <a:chExt cx="363879" cy="100917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83E14A-375A-47F3-B336-9C00428DA81E}"/>
                </a:ext>
              </a:extLst>
            </p:cNvPr>
            <p:cNvSpPr txBox="1"/>
            <p:nvPr/>
          </p:nvSpPr>
          <p:spPr>
            <a:xfrm>
              <a:off x="1789051" y="1918643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F245B5-D115-4048-8AD8-6F591F8F0DBF}"/>
                </a:ext>
              </a:extLst>
            </p:cNvPr>
            <p:cNvSpPr txBox="1"/>
            <p:nvPr/>
          </p:nvSpPr>
          <p:spPr>
            <a:xfrm>
              <a:off x="1795140" y="2466151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8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D5BC7-1EA0-407D-AC45-4C62269D213C}"/>
              </a:ext>
            </a:extLst>
          </p:cNvPr>
          <p:cNvSpPr txBox="1"/>
          <p:nvPr/>
        </p:nvSpPr>
        <p:spPr>
          <a:xfrm>
            <a:off x="377311" y="144368"/>
            <a:ext cx="114373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Kirchhoff’s voltage law around each closed loop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clockwise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[Consider 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is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current entering through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an elements and </a:t>
            </a:r>
            <a:r>
              <a:rPr lang="en-US" sz="20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is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current entering through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an elements]</a:t>
            </a:r>
          </a:p>
          <a:p>
            <a:pPr lvl="1" algn="just"/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If a resistor has two or more assumed currents through it, the total current through the resistor is the assumed current of the loop in which Kirchhoff’s voltage law is being applied,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 the assumed currents of the other loops passing through in the same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minus the assumed currents through in the opposite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The polarity of a voltage source is unaffected by the direction of the assigned loop currents.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3E0DBBF-C1D4-4452-8BD1-402512961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6607"/>
              </p:ext>
            </p:extLst>
          </p:nvPr>
        </p:nvGraphicFramePr>
        <p:xfrm>
          <a:off x="6096000" y="3087813"/>
          <a:ext cx="496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3" imgW="4965480" imgH="317160" progId="Equation.3">
                  <p:embed/>
                </p:oleObj>
              </mc:Choice>
              <mc:Fallback>
                <p:oleObj name="Equation" r:id="rId3" imgW="4965480" imgH="31716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E0DBBF-C1D4-4452-8BD1-402512961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087813"/>
                        <a:ext cx="49657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A279134-446A-492D-B1AA-0266DF1F0F04}"/>
              </a:ext>
            </a:extLst>
          </p:cNvPr>
          <p:cNvSpPr txBox="1"/>
          <p:nvPr/>
        </p:nvSpPr>
        <p:spPr>
          <a:xfrm>
            <a:off x="5940081" y="2728997"/>
            <a:ext cx="291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Loop 1</a:t>
            </a:r>
            <a:r>
              <a:rPr 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: 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From </a:t>
            </a:r>
            <a:r>
              <a:rPr lang="en-US" sz="2000" i="1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 terminal</a:t>
            </a:r>
            <a:endParaRPr lang="en-US" sz="1600" baseline="-25000" dirty="0">
              <a:solidFill>
                <a:srgbClr val="0000CC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7A2736-5E01-4CA7-93AB-5B32458A7551}"/>
              </a:ext>
            </a:extLst>
          </p:cNvPr>
          <p:cNvSpPr txBox="1"/>
          <p:nvPr/>
        </p:nvSpPr>
        <p:spPr>
          <a:xfrm>
            <a:off x="6088382" y="4418133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Loop 2</a:t>
            </a:r>
            <a:r>
              <a:rPr 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: 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From </a:t>
            </a:r>
            <a:r>
              <a:rPr lang="en-US" sz="2000" i="1" dirty="0">
                <a:solidFill>
                  <a:srgbClr val="0000CC"/>
                </a:solidFill>
                <a:sym typeface="Symbol" panose="05050102010706020507" pitchFamily="18" charset="2"/>
              </a:rPr>
              <a:t>b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 terminal</a:t>
            </a:r>
            <a:endParaRPr lang="en-US" sz="1600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6E9CA162-6C7D-46C7-8932-B6859C4D3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81731"/>
              </p:ext>
            </p:extLst>
          </p:nvPr>
        </p:nvGraphicFramePr>
        <p:xfrm>
          <a:off x="6164240" y="4876837"/>
          <a:ext cx="514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5" imgW="5143320" imgH="317160" progId="Equation.3">
                  <p:embed/>
                </p:oleObj>
              </mc:Choice>
              <mc:Fallback>
                <p:oleObj name="Equation" r:id="rId5" imgW="5143320" imgH="31716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6E9CA162-6C7D-46C7-8932-B6859C4D30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4240" y="4876837"/>
                        <a:ext cx="51435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0C1929-6E32-4AFD-9995-5109B2DCC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92" y="2698913"/>
            <a:ext cx="5114987" cy="3279932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82926FE-8EA6-46ED-B91E-0CCE65B61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340"/>
              </p:ext>
            </p:extLst>
          </p:nvPr>
        </p:nvGraphicFramePr>
        <p:xfrm>
          <a:off x="6096000" y="3539329"/>
          <a:ext cx="422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8" imgW="4228920" imgH="317160" progId="Equation.3">
                  <p:embed/>
                </p:oleObj>
              </mc:Choice>
              <mc:Fallback>
                <p:oleObj name="Equation" r:id="rId8" imgW="4228920" imgH="31716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E0DBBF-C1D4-4452-8BD1-402512961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3539329"/>
                        <a:ext cx="4229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8E72DE-D7F3-4C93-AF56-7B9F6EC20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67249"/>
              </p:ext>
            </p:extLst>
          </p:nvPr>
        </p:nvGraphicFramePr>
        <p:xfrm>
          <a:off x="6163006" y="3961761"/>
          <a:ext cx="200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10" imgW="2006280" imgH="317160" progId="Equation.3">
                  <p:embed/>
                </p:oleObj>
              </mc:Choice>
              <mc:Fallback>
                <p:oleObj name="Equation" r:id="rId10" imgW="2006280" imgH="31716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82926FE-8EA6-46ED-B91E-0CCE65B61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63006" y="3961761"/>
                        <a:ext cx="20066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6F5D95D-DAD5-43C9-A662-AD020B028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67747"/>
              </p:ext>
            </p:extLst>
          </p:nvPr>
        </p:nvGraphicFramePr>
        <p:xfrm>
          <a:off x="6163006" y="5292081"/>
          <a:ext cx="433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12" imgW="4330440" imgH="317160" progId="Equation.3">
                  <p:embed/>
                </p:oleObj>
              </mc:Choice>
              <mc:Fallback>
                <p:oleObj name="Equation" r:id="rId12" imgW="4330440" imgH="31716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6E9CA162-6C7D-46C7-8932-B6859C4D30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63006" y="5292081"/>
                        <a:ext cx="43307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0F49583-C919-4A22-A20A-9FA2330C6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771482"/>
              </p:ext>
            </p:extLst>
          </p:nvPr>
        </p:nvGraphicFramePr>
        <p:xfrm>
          <a:off x="6163006" y="5818541"/>
          <a:ext cx="236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Equation" r:id="rId14" imgW="2361960" imgH="317160" progId="Equation.3">
                  <p:embed/>
                </p:oleObj>
              </mc:Choice>
              <mc:Fallback>
                <p:oleObj name="Equation" r:id="rId14" imgW="2361960" imgH="31716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6F5D95D-DAD5-43C9-A662-AD020B028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63006" y="5818541"/>
                        <a:ext cx="23622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9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07A2D-3CFB-462D-BB6E-AD38BC7C9DFE}"/>
              </a:ext>
            </a:extLst>
          </p:cNvPr>
          <p:cNvSpPr txBox="1"/>
          <p:nvPr/>
        </p:nvSpPr>
        <p:spPr>
          <a:xfrm>
            <a:off x="340010" y="1087409"/>
            <a:ext cx="9744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Solve the resulting simultaneous linear equations for the assumed loop currents.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391E583-FFC2-4BF4-A035-21E5FF763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93679"/>
              </p:ext>
            </p:extLst>
          </p:nvPr>
        </p:nvGraphicFramePr>
        <p:xfrm>
          <a:off x="839788" y="1557522"/>
          <a:ext cx="2933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" name="Equation" r:id="rId3" imgW="2933640" imgH="736560" progId="Equation.3">
                  <p:embed/>
                </p:oleObj>
              </mc:Choice>
              <mc:Fallback>
                <p:oleObj name="Equation" r:id="rId3" imgW="2933640" imgH="73656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391E583-FFC2-4BF4-A035-21E5FF7636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1557522"/>
                        <a:ext cx="29337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F47286F-98D2-4F94-B053-07B990D96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15108"/>
              </p:ext>
            </p:extLst>
          </p:nvPr>
        </p:nvGraphicFramePr>
        <p:xfrm>
          <a:off x="839788" y="2941068"/>
          <a:ext cx="505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" name="Equation" r:id="rId5" imgW="5054400" imgH="711000" progId="Equation.3">
                  <p:embed/>
                </p:oleObj>
              </mc:Choice>
              <mc:Fallback>
                <p:oleObj name="Equation" r:id="rId5" imgW="5054400" imgH="71100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F47286F-98D2-4F94-B053-07B990D96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788" y="2941068"/>
                        <a:ext cx="5054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D85B177-C911-4143-AEDE-05581BD4C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35549"/>
              </p:ext>
            </p:extLst>
          </p:nvPr>
        </p:nvGraphicFramePr>
        <p:xfrm>
          <a:off x="7839667" y="3752003"/>
          <a:ext cx="339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" name="Equation" r:id="rId7" imgW="3390840" imgH="609480" progId="Equation.3">
                  <p:embed/>
                </p:oleObj>
              </mc:Choice>
              <mc:Fallback>
                <p:oleObj name="Equation" r:id="rId7" imgW="3390840" imgH="60948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D85B177-C911-4143-AEDE-05581BD4C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9667" y="3752003"/>
                        <a:ext cx="3390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C66436A7-BE91-4DE9-A04C-D8AEA92A9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295081"/>
              </p:ext>
            </p:extLst>
          </p:nvPr>
        </p:nvGraphicFramePr>
        <p:xfrm>
          <a:off x="7839667" y="2711181"/>
          <a:ext cx="284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1" name="Equation" r:id="rId9" imgW="2844720" imgH="609480" progId="Equation.3">
                  <p:embed/>
                </p:oleObj>
              </mc:Choice>
              <mc:Fallback>
                <p:oleObj name="Equation" r:id="rId9" imgW="2844720" imgH="60948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66436A7-BE91-4DE9-A04C-D8AEA92A9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39667" y="2711181"/>
                        <a:ext cx="2844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B8F9250-8CF6-4D9C-92EF-866CAC4FC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94260"/>
              </p:ext>
            </p:extLst>
          </p:nvPr>
        </p:nvGraphicFramePr>
        <p:xfrm>
          <a:off x="5106235" y="155449"/>
          <a:ext cx="200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Equation" r:id="rId11" imgW="2006280" imgH="317160" progId="Equation.3">
                  <p:embed/>
                </p:oleObj>
              </mc:Choice>
              <mc:Fallback>
                <p:oleObj name="Equation" r:id="rId11" imgW="2006280" imgH="31716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8E72DE-D7F3-4C93-AF56-7B9F6EC20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6235" y="155449"/>
                        <a:ext cx="20066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EA5B677-8FBC-431B-8E7C-7C9D8F7B4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43747"/>
              </p:ext>
            </p:extLst>
          </p:nvPr>
        </p:nvGraphicFramePr>
        <p:xfrm>
          <a:off x="5106235" y="617406"/>
          <a:ext cx="236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Equation" r:id="rId13" imgW="2361960" imgH="317160" progId="Equation.3">
                  <p:embed/>
                </p:oleObj>
              </mc:Choice>
              <mc:Fallback>
                <p:oleObj name="Equation" r:id="rId13" imgW="2361960" imgH="3171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0F49583-C919-4A22-A20A-9FA2330C6F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6235" y="617406"/>
                        <a:ext cx="23622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7C2D3C2-0D60-473A-A7C7-7A29822A6123}"/>
              </a:ext>
            </a:extLst>
          </p:cNvPr>
          <p:cNvGrpSpPr/>
          <p:nvPr/>
        </p:nvGrpSpPr>
        <p:grpSpPr>
          <a:xfrm>
            <a:off x="762835" y="3909664"/>
            <a:ext cx="5346700" cy="746358"/>
            <a:chOff x="6372225" y="4599776"/>
            <a:chExt cx="5346700" cy="746358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C15A3F92-2E51-449D-854E-3F5CEC1C1B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1289231"/>
                </p:ext>
              </p:extLst>
            </p:nvPr>
          </p:nvGraphicFramePr>
          <p:xfrm>
            <a:off x="6372225" y="4621213"/>
            <a:ext cx="53467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4" name="Equation" r:id="rId15" imgW="5346360" imgH="711000" progId="Equation.3">
                    <p:embed/>
                  </p:oleObj>
                </mc:Choice>
                <mc:Fallback>
                  <p:oleObj name="Equation" r:id="rId15" imgW="5346360" imgH="711000" progId="Equation.3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5C8742EB-81CC-4A74-9E91-7D1AFE01C1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372225" y="4621213"/>
                          <a:ext cx="5346700" cy="711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270B37-C248-4E7E-82ED-17F7D290B5D4}"/>
                </a:ext>
              </a:extLst>
            </p:cNvPr>
            <p:cNvSpPr txBox="1"/>
            <p:nvPr/>
          </p:nvSpPr>
          <p:spPr>
            <a:xfrm>
              <a:off x="6921055" y="4599776"/>
              <a:ext cx="940494" cy="746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11V</a:t>
              </a:r>
              <a:endParaRPr lang="en-US" sz="2000" baseline="-25000" dirty="0">
                <a:solidFill>
                  <a:srgbClr val="0000CC"/>
                </a:solidFill>
                <a:effectLst/>
              </a:endParaRPr>
            </a:p>
            <a:p>
              <a:pPr algn="just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</a:t>
              </a:r>
              <a:r>
                <a:rPr lang="en-US" sz="2000" dirty="0">
                  <a:solidFill>
                    <a:srgbClr val="0000CC"/>
                  </a:solidFill>
                  <a:effectLst/>
                </a:rPr>
                <a:t>15V</a:t>
              </a:r>
              <a:endParaRPr lang="en-US" sz="2000" b="1" dirty="0">
                <a:solidFill>
                  <a:srgbClr val="0000CC"/>
                </a:solidFill>
                <a:effectLst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C44C7-B16E-47A4-AA0B-76B8FD112F37}"/>
              </a:ext>
            </a:extLst>
          </p:cNvPr>
          <p:cNvGrpSpPr/>
          <p:nvPr/>
        </p:nvGrpSpPr>
        <p:grpSpPr>
          <a:xfrm>
            <a:off x="762835" y="5113393"/>
            <a:ext cx="5854700" cy="746358"/>
            <a:chOff x="5943600" y="4584584"/>
            <a:chExt cx="5854700" cy="746358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1804275F-AD6D-448E-AF03-5F08C4E38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192062"/>
                </p:ext>
              </p:extLst>
            </p:nvPr>
          </p:nvGraphicFramePr>
          <p:xfrm>
            <a:off x="5943600" y="4602163"/>
            <a:ext cx="58547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5" name="Equation" r:id="rId17" imgW="5854680" imgH="711000" progId="Equation.3">
                    <p:embed/>
                  </p:oleObj>
                </mc:Choice>
                <mc:Fallback>
                  <p:oleObj name="Equation" r:id="rId17" imgW="5854680" imgH="711000" progId="Equation.3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id="{AE823521-FD31-45BB-81E9-99AB6EA570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43600" y="4602163"/>
                          <a:ext cx="5854700" cy="711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373507-6DFA-4D71-9AFC-BCE647E9F472}"/>
                </a:ext>
              </a:extLst>
            </p:cNvPr>
            <p:cNvSpPr txBox="1"/>
            <p:nvPr/>
          </p:nvSpPr>
          <p:spPr>
            <a:xfrm>
              <a:off x="7184786" y="4584584"/>
              <a:ext cx="940494" cy="746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11V</a:t>
              </a:r>
              <a:endParaRPr lang="en-US" sz="2000" baseline="-25000" dirty="0">
                <a:solidFill>
                  <a:srgbClr val="0000CC"/>
                </a:solidFill>
                <a:effectLst/>
              </a:endParaRPr>
            </a:p>
            <a:p>
              <a:pPr algn="just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</a:t>
              </a:r>
              <a:r>
                <a:rPr lang="en-US" sz="2000" dirty="0">
                  <a:solidFill>
                    <a:srgbClr val="0000CC"/>
                  </a:solidFill>
                  <a:effectLst/>
                </a:rPr>
                <a:t>15V</a:t>
              </a:r>
              <a:endParaRPr lang="en-US" sz="2000" b="1" dirty="0">
                <a:solidFill>
                  <a:srgbClr val="0000CC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7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225B4-F2EB-4B92-9F9D-1A718D476296}"/>
              </a:ext>
            </a:extLst>
          </p:cNvPr>
          <p:cNvSpPr txBox="1"/>
          <p:nvPr/>
        </p:nvSpPr>
        <p:spPr>
          <a:xfrm>
            <a:off x="199606" y="198181"/>
            <a:ext cx="11671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EXAMPLE 8.16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the network in Fig. 8.40, and find the current through the 8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 and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7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 resistors.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A719-06EF-4133-B2EA-9E908D7F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3" y="1066800"/>
            <a:ext cx="3267075" cy="23622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94E99CA-7247-4881-81FC-185D38D46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654" y="3752902"/>
          <a:ext cx="3454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Equation" r:id="rId4" imgW="3454200" imgH="711000" progId="Equation.3">
                  <p:embed/>
                </p:oleObj>
              </mc:Choice>
              <mc:Fallback>
                <p:oleObj name="Equation" r:id="rId4" imgW="3454200" imgH="711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94E99CA-7247-4881-81FC-185D38D46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654" y="3752902"/>
                        <a:ext cx="3454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C4B598-1122-4F0A-BC80-39715841A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4848" y="4788004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name="Equation" r:id="rId6" imgW="1688760" imgH="711000" progId="Equation.3">
                  <p:embed/>
                </p:oleObj>
              </mc:Choice>
              <mc:Fallback>
                <p:oleObj name="Equation" r:id="rId6" imgW="1688760" imgH="711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C4B598-1122-4F0A-BC80-39715841A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4848" y="4788004"/>
                        <a:ext cx="16891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62DC406-81A1-40DA-8ED3-3381FBC28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906463"/>
          <a:ext cx="4127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Equation" r:id="rId8" imgW="4127400" imgH="711000" progId="Equation.3">
                  <p:embed/>
                </p:oleObj>
              </mc:Choice>
              <mc:Fallback>
                <p:oleObj name="Equation" r:id="rId8" imgW="4127400" imgH="7110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62DC406-81A1-40DA-8ED3-3381FBC28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3825" y="906463"/>
                        <a:ext cx="41275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6406D38-85A6-46C7-AF4A-3F169E7DF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0843" y="189230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" name="Equation" r:id="rId10" imgW="3974760" imgH="711000" progId="Equation.3">
                  <p:embed/>
                </p:oleObj>
              </mc:Choice>
              <mc:Fallback>
                <p:oleObj name="Equation" r:id="rId10" imgW="3974760" imgH="7110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6406D38-85A6-46C7-AF4A-3F169E7DF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0843" y="1892300"/>
                        <a:ext cx="39751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8498C54-2C26-48FE-988E-6F10BF19D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0843" y="3041702"/>
          <a:ext cx="441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" name="Equation" r:id="rId12" imgW="4419360" imgH="711000" progId="Equation.3">
                  <p:embed/>
                </p:oleObj>
              </mc:Choice>
              <mc:Fallback>
                <p:oleObj name="Equation" r:id="rId12" imgW="4419360" imgH="7110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498C54-2C26-48FE-988E-6F10BF19D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80843" y="3041702"/>
                        <a:ext cx="4419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38ADC8F-031E-47F5-A0D5-E972F48EC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4271797"/>
          <a:ext cx="307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" name="Equation" r:id="rId14" imgW="3073320" imgH="609480" progId="Equation.3">
                  <p:embed/>
                </p:oleObj>
              </mc:Choice>
              <mc:Fallback>
                <p:oleObj name="Equation" r:id="rId14" imgW="3073320" imgH="609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38ADC8F-031E-47F5-A0D5-E972F48EC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03825" y="4271797"/>
                        <a:ext cx="30734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6B7EFFD-CCD5-4E27-B4B1-2E6AE5E04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5102037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Equation" r:id="rId16" imgW="3504960" imgH="609480" progId="Equation.3">
                  <p:embed/>
                </p:oleObj>
              </mc:Choice>
              <mc:Fallback>
                <p:oleObj name="Equation" r:id="rId16" imgW="3504960" imgH="6094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6B7EFFD-CCD5-4E27-B4B1-2E6AE5E04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03825" y="5102037"/>
                        <a:ext cx="3505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3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FA2AD-8580-4E76-8508-30B0B08891B9}"/>
              </a:ext>
            </a:extLst>
          </p:cNvPr>
          <p:cNvSpPr txBox="1"/>
          <p:nvPr/>
        </p:nvSpPr>
        <p:spPr>
          <a:xfrm>
            <a:off x="199606" y="198181"/>
            <a:ext cx="11671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EXAMPLE 8.13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the network in Fig. 8.32, and find the branch currents.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9C94E-A4F0-4B6A-8FBD-2AAEA83F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5" y="598291"/>
            <a:ext cx="4724400" cy="36576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8EEEF4-3318-452A-B7A6-4127A3883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774" y="4300401"/>
          <a:ext cx="3619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0" name="Equation" r:id="rId4" imgW="3619440" imgH="711000" progId="Equation.3">
                  <p:embed/>
                </p:oleObj>
              </mc:Choice>
              <mc:Fallback>
                <p:oleObj name="Equation" r:id="rId4" imgW="3619440" imgH="711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18EEEF4-3318-452A-B7A6-4127A38830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774" y="4300401"/>
                        <a:ext cx="36195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1BD266-F759-4D6D-BDCD-C37803D13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9965" y="5209026"/>
          <a:ext cx="162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1" name="Equation" r:id="rId6" imgW="1625400" imgH="711000" progId="Equation.3">
                  <p:embed/>
                </p:oleObj>
              </mc:Choice>
              <mc:Fallback>
                <p:oleObj name="Equation" r:id="rId6" imgW="1625400" imgH="711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71BD266-F759-4D6D-BDCD-C37803D13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9965" y="5209026"/>
                        <a:ext cx="1625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B48FF4-3163-4E32-9E88-95B0E724E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1510" y="844294"/>
          <a:ext cx="4038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2" name="Equation" r:id="rId8" imgW="4038480" imgH="711000" progId="Equation.3">
                  <p:embed/>
                </p:oleObj>
              </mc:Choice>
              <mc:Fallback>
                <p:oleObj name="Equation" r:id="rId8" imgW="4038480" imgH="711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0B48FF4-3163-4E32-9E88-95B0E724E7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510" y="844294"/>
                        <a:ext cx="4038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F5A7AE9-7FDF-4A66-8EF7-3067775A0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260" y="1853823"/>
          <a:ext cx="461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3" name="Equation" r:id="rId10" imgW="4609800" imgH="711000" progId="Equation.3">
                  <p:embed/>
                </p:oleObj>
              </mc:Choice>
              <mc:Fallback>
                <p:oleObj name="Equation" r:id="rId10" imgW="4609800" imgH="7110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F5A7AE9-7FDF-4A66-8EF7-3067775A0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46260" y="1853823"/>
                        <a:ext cx="46101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18C96B2-CD71-4260-868C-0773C20D8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0060" y="286385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4" name="Equation" r:id="rId12" imgW="4381200" imgH="711000" progId="Equation.3">
                  <p:embed/>
                </p:oleObj>
              </mc:Choice>
              <mc:Fallback>
                <p:oleObj name="Equation" r:id="rId12" imgW="4381200" imgH="7110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18C96B2-CD71-4260-868C-0773C20D8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70060" y="2863850"/>
                        <a:ext cx="43815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CCFE373-80E6-4176-83A0-4989D5EB4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6410" y="4071938"/>
          <a:ext cx="330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5" name="Equation" r:id="rId14" imgW="3301920" imgH="609480" progId="Equation.3">
                  <p:embed/>
                </p:oleObj>
              </mc:Choice>
              <mc:Fallback>
                <p:oleObj name="Equation" r:id="rId14" imgW="3301920" imgH="6094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CCFE373-80E6-4176-83A0-4989D5EB4C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76410" y="4071938"/>
                        <a:ext cx="33020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6241D47-D729-466D-B872-C915213FA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6410" y="4857750"/>
          <a:ext cx="339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" name="Equation" r:id="rId16" imgW="3390840" imgH="609480" progId="Equation.3">
                  <p:embed/>
                </p:oleObj>
              </mc:Choice>
              <mc:Fallback>
                <p:oleObj name="Equation" r:id="rId16" imgW="3390840" imgH="609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6241D47-D729-466D-B872-C915213FA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76410" y="4857750"/>
                        <a:ext cx="3390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35838CF-2470-4D19-8542-CC2E6736D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2803" y="5751029"/>
          <a:ext cx="466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" name="Equation" r:id="rId18" imgW="4660560" imgH="317160" progId="Equation.3">
                  <p:embed/>
                </p:oleObj>
              </mc:Choice>
              <mc:Fallback>
                <p:oleObj name="Equation" r:id="rId18" imgW="4660560" imgH="31716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35838CF-2470-4D19-8542-CC2E6736D1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62803" y="5751029"/>
                        <a:ext cx="46609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F8812-35A7-49CF-84E5-98ECD26A93F5}"/>
              </a:ext>
            </a:extLst>
          </p:cNvPr>
          <p:cNvSpPr txBox="1"/>
          <p:nvPr/>
        </p:nvSpPr>
        <p:spPr>
          <a:xfrm>
            <a:off x="199606" y="88997"/>
            <a:ext cx="11671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8.7.1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i="0" dirty="0">
                <a:effectLst/>
              </a:rPr>
              <a:t>(</a:t>
            </a:r>
            <a:r>
              <a:rPr lang="en-US" sz="2000" b="1" i="0" dirty="0">
                <a:effectLst/>
              </a:rPr>
              <a:t>a</a:t>
            </a:r>
            <a:r>
              <a:rPr lang="en-US" sz="2000" i="0" dirty="0">
                <a:effectLst/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each loop of the networks. </a:t>
            </a:r>
            <a:r>
              <a:rPr lang="en-US" sz="2000" i="0" dirty="0">
                <a:effectLst/>
              </a:rPr>
              <a:t>(</a:t>
            </a:r>
            <a:r>
              <a:rPr lang="en-US" sz="2000" b="1" i="0" dirty="0">
                <a:effectLst/>
              </a:rPr>
              <a:t>b</a:t>
            </a:r>
            <a:r>
              <a:rPr lang="en-US" sz="2000" i="0" dirty="0">
                <a:effectLst/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determinants, solve for the loop currents. </a:t>
            </a:r>
            <a:r>
              <a:rPr lang="en-US" sz="2000" i="0" dirty="0">
                <a:effectLst/>
              </a:rPr>
              <a:t>(</a:t>
            </a:r>
            <a:r>
              <a:rPr lang="en-US" sz="2000" b="1" i="0" dirty="0">
                <a:effectLst/>
              </a:rPr>
              <a:t>b</a:t>
            </a:r>
            <a:r>
              <a:rPr lang="en-US" sz="2000" i="0" dirty="0">
                <a:effectLst/>
              </a:rPr>
              <a:t>) Find the current of each branch.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A18F5-E654-443D-8745-3EB76168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96" y="758662"/>
            <a:ext cx="7219950" cy="23336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B763A12-A914-4B93-87AF-B7C4B34C8E15}"/>
              </a:ext>
            </a:extLst>
          </p:cNvPr>
          <p:cNvGrpSpPr/>
          <p:nvPr/>
        </p:nvGrpSpPr>
        <p:grpSpPr>
          <a:xfrm>
            <a:off x="7660045" y="1550540"/>
            <a:ext cx="942975" cy="1076325"/>
            <a:chOff x="5449104" y="1775262"/>
            <a:chExt cx="942975" cy="10763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DD2D9C9-A7C2-4EDE-B30D-D6CE816D6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9104" y="1775262"/>
              <a:ext cx="942975" cy="10763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099F1-DBD1-4498-BB4F-39B07DDFA66C}"/>
                </a:ext>
              </a:extLst>
            </p:cNvPr>
            <p:cNvSpPr txBox="1"/>
            <p:nvPr/>
          </p:nvSpPr>
          <p:spPr>
            <a:xfrm>
              <a:off x="5725666" y="206748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3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5D6C3E-0F16-4BB7-9D6B-21E5D9F99E0E}"/>
              </a:ext>
            </a:extLst>
          </p:cNvPr>
          <p:cNvGrpSpPr/>
          <p:nvPr/>
        </p:nvGrpSpPr>
        <p:grpSpPr>
          <a:xfrm>
            <a:off x="5550487" y="1552708"/>
            <a:ext cx="1121072" cy="1076325"/>
            <a:chOff x="3339546" y="1777430"/>
            <a:chExt cx="1121072" cy="10763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A545F65-6E26-4CD9-AFE8-EB1E73B0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9546" y="1777430"/>
              <a:ext cx="1121072" cy="107632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F4638-DB56-4EEE-9B90-AC55BDE6913B}"/>
                </a:ext>
              </a:extLst>
            </p:cNvPr>
            <p:cNvSpPr txBox="1"/>
            <p:nvPr/>
          </p:nvSpPr>
          <p:spPr>
            <a:xfrm>
              <a:off x="3742199" y="206748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6C6C66-E31C-4BDB-A91E-0CD50D20E8C8}"/>
              </a:ext>
            </a:extLst>
          </p:cNvPr>
          <p:cNvGrpSpPr/>
          <p:nvPr/>
        </p:nvGrpSpPr>
        <p:grpSpPr>
          <a:xfrm>
            <a:off x="3806787" y="1539457"/>
            <a:ext cx="829299" cy="1076325"/>
            <a:chOff x="1595846" y="1764179"/>
            <a:chExt cx="829299" cy="10763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FB8522-00A8-4D02-8336-2DBE0BC9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5846" y="1764179"/>
              <a:ext cx="829299" cy="107632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10C2F-37C4-4648-A6D6-F20205FC5318}"/>
                </a:ext>
              </a:extLst>
            </p:cNvPr>
            <p:cNvSpPr txBox="1"/>
            <p:nvPr/>
          </p:nvSpPr>
          <p:spPr>
            <a:xfrm>
              <a:off x="1821351" y="207150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4A9367-CC06-4DF0-A774-7C8A7A1D070C}"/>
              </a:ext>
            </a:extLst>
          </p:cNvPr>
          <p:cNvGrpSpPr/>
          <p:nvPr/>
        </p:nvGrpSpPr>
        <p:grpSpPr>
          <a:xfrm>
            <a:off x="5600052" y="1054138"/>
            <a:ext cx="1144555" cy="516547"/>
            <a:chOff x="3186870" y="1145050"/>
            <a:chExt cx="1144555" cy="51654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95BCE9-6156-4BF2-9AE3-1E3E0DF98F2F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C04CB-2668-4FBF-B10F-5743B45D1D1E}"/>
                </a:ext>
              </a:extLst>
            </p:cNvPr>
            <p:cNvSpPr txBox="1"/>
            <p:nvPr/>
          </p:nvSpPr>
          <p:spPr>
            <a:xfrm>
              <a:off x="397844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C9A063-E2F9-41E0-8E91-27535631C22B}"/>
              </a:ext>
            </a:extLst>
          </p:cNvPr>
          <p:cNvGrpSpPr/>
          <p:nvPr/>
        </p:nvGrpSpPr>
        <p:grpSpPr>
          <a:xfrm>
            <a:off x="3498014" y="1112590"/>
            <a:ext cx="1144555" cy="516547"/>
            <a:chOff x="3186870" y="1145050"/>
            <a:chExt cx="1144555" cy="51654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275B37-89E9-45B6-AD57-97AA47906AC6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61CDCC-BB92-49ED-86CD-2E34B5605D63}"/>
                </a:ext>
              </a:extLst>
            </p:cNvPr>
            <p:cNvSpPr txBox="1"/>
            <p:nvPr/>
          </p:nvSpPr>
          <p:spPr>
            <a:xfrm>
              <a:off x="397844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B4E568-DBB8-4F9E-8601-B6318AEE3C17}"/>
              </a:ext>
            </a:extLst>
          </p:cNvPr>
          <p:cNvGrpSpPr/>
          <p:nvPr/>
        </p:nvGrpSpPr>
        <p:grpSpPr>
          <a:xfrm>
            <a:off x="4654830" y="1418428"/>
            <a:ext cx="363879" cy="1040595"/>
            <a:chOff x="1789051" y="2452899"/>
            <a:chExt cx="363879" cy="10405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D927B2-20DB-4735-A741-92CB678A3E12}"/>
                </a:ext>
              </a:extLst>
            </p:cNvPr>
            <p:cNvSpPr txBox="1"/>
            <p:nvPr/>
          </p:nvSpPr>
          <p:spPr>
            <a:xfrm>
              <a:off x="1789051" y="3031829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4AC0A3-B0EA-4BBA-AD9B-06958D2E4496}"/>
                </a:ext>
              </a:extLst>
            </p:cNvPr>
            <p:cNvSpPr txBox="1"/>
            <p:nvPr/>
          </p:nvSpPr>
          <p:spPr>
            <a:xfrm>
              <a:off x="1795140" y="245289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8126DB-8FA9-405B-B6DB-EC771F363179}"/>
              </a:ext>
            </a:extLst>
          </p:cNvPr>
          <p:cNvGrpSpPr/>
          <p:nvPr/>
        </p:nvGrpSpPr>
        <p:grpSpPr>
          <a:xfrm>
            <a:off x="5091867" y="1370338"/>
            <a:ext cx="363879" cy="1101937"/>
            <a:chOff x="1789051" y="1825879"/>
            <a:chExt cx="363879" cy="110193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A7708F-736D-4751-8803-9D65497C1BA2}"/>
                </a:ext>
              </a:extLst>
            </p:cNvPr>
            <p:cNvSpPr txBox="1"/>
            <p:nvPr/>
          </p:nvSpPr>
          <p:spPr>
            <a:xfrm>
              <a:off x="1789051" y="1825879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ED15CA-E5B9-4E73-A4D9-BC71E7B3FC36}"/>
                </a:ext>
              </a:extLst>
            </p:cNvPr>
            <p:cNvSpPr txBox="1"/>
            <p:nvPr/>
          </p:nvSpPr>
          <p:spPr>
            <a:xfrm>
              <a:off x="1795140" y="2466151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E895A1-DB77-4CC4-AC8B-8D7A7F27E850}"/>
              </a:ext>
            </a:extLst>
          </p:cNvPr>
          <p:cNvGrpSpPr/>
          <p:nvPr/>
        </p:nvGrpSpPr>
        <p:grpSpPr>
          <a:xfrm>
            <a:off x="7583728" y="1023049"/>
            <a:ext cx="1144555" cy="516547"/>
            <a:chOff x="3186870" y="1145050"/>
            <a:chExt cx="1144555" cy="51654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4E91C-7291-4FBB-988B-D68143AADD80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29BC7C-2DD7-43D1-9DE2-0F06A08F60D3}"/>
                </a:ext>
              </a:extLst>
            </p:cNvPr>
            <p:cNvSpPr txBox="1"/>
            <p:nvPr/>
          </p:nvSpPr>
          <p:spPr>
            <a:xfrm>
              <a:off x="397844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9EE133-4FBE-44B8-ADFB-0E24A2B6D257}"/>
              </a:ext>
            </a:extLst>
          </p:cNvPr>
          <p:cNvGrpSpPr/>
          <p:nvPr/>
        </p:nvGrpSpPr>
        <p:grpSpPr>
          <a:xfrm>
            <a:off x="6702290" y="1358796"/>
            <a:ext cx="363879" cy="1040595"/>
            <a:chOff x="1789051" y="2452899"/>
            <a:chExt cx="363879" cy="10405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5AF8BB-118C-4CAD-B15C-7F929B3F9650}"/>
                </a:ext>
              </a:extLst>
            </p:cNvPr>
            <p:cNvSpPr txBox="1"/>
            <p:nvPr/>
          </p:nvSpPr>
          <p:spPr>
            <a:xfrm>
              <a:off x="1789051" y="3031829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CDDD95-6E20-45C1-9D43-C5D753762220}"/>
                </a:ext>
              </a:extLst>
            </p:cNvPr>
            <p:cNvSpPr txBox="1"/>
            <p:nvPr/>
          </p:nvSpPr>
          <p:spPr>
            <a:xfrm>
              <a:off x="1795140" y="245289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4F0D35-D4C3-4D50-8DD6-23428A2352F1}"/>
              </a:ext>
            </a:extLst>
          </p:cNvPr>
          <p:cNvGrpSpPr/>
          <p:nvPr/>
        </p:nvGrpSpPr>
        <p:grpSpPr>
          <a:xfrm>
            <a:off x="7204729" y="1324161"/>
            <a:ext cx="363879" cy="1101937"/>
            <a:chOff x="1789051" y="1825879"/>
            <a:chExt cx="363879" cy="110193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DB071-01E6-40A9-944B-0B32147252A2}"/>
                </a:ext>
              </a:extLst>
            </p:cNvPr>
            <p:cNvSpPr txBox="1"/>
            <p:nvPr/>
          </p:nvSpPr>
          <p:spPr>
            <a:xfrm>
              <a:off x="1789051" y="1825879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0B24-1FCF-4D4B-9FAB-BACE7BCA55E6}"/>
                </a:ext>
              </a:extLst>
            </p:cNvPr>
            <p:cNvSpPr txBox="1"/>
            <p:nvPr/>
          </p:nvSpPr>
          <p:spPr>
            <a:xfrm>
              <a:off x="1795140" y="2466151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71685C4-2957-4910-8F90-E9FE6F706F10}"/>
              </a:ext>
            </a:extLst>
          </p:cNvPr>
          <p:cNvSpPr txBox="1"/>
          <p:nvPr/>
        </p:nvSpPr>
        <p:spPr>
          <a:xfrm>
            <a:off x="365613" y="3208768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 panose="05050102010706020507" pitchFamily="18" charset="2"/>
              </a:rPr>
              <a:t>Loop 1</a:t>
            </a:r>
            <a:r>
              <a:rPr lang="en-US" sz="2000" dirty="0">
                <a:sym typeface="Symbol" panose="05050102010706020507" pitchFamily="18" charset="2"/>
              </a:rPr>
              <a:t>: Start from point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2000" i="1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endParaRPr lang="en-US" sz="2000" baseline="-25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FED781-F288-49B4-8223-1D50E307E414}"/>
              </a:ext>
            </a:extLst>
          </p:cNvPr>
          <p:cNvGrpSpPr/>
          <p:nvPr/>
        </p:nvGrpSpPr>
        <p:grpSpPr>
          <a:xfrm>
            <a:off x="3085721" y="2284024"/>
            <a:ext cx="4335215" cy="498256"/>
            <a:chOff x="874780" y="2508746"/>
            <a:chExt cx="4335215" cy="49825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9C9DE4-F5C1-4CB8-9427-D5940FC953BB}"/>
                </a:ext>
              </a:extLst>
            </p:cNvPr>
            <p:cNvSpPr txBox="1"/>
            <p:nvPr/>
          </p:nvSpPr>
          <p:spPr>
            <a:xfrm>
              <a:off x="874780" y="25291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a</a:t>
              </a:r>
              <a:endParaRPr lang="en-US" baseline="-25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D40D3A-BFA1-4EB5-B797-517EFBBFA57F}"/>
                </a:ext>
              </a:extLst>
            </p:cNvPr>
            <p:cNvSpPr txBox="1"/>
            <p:nvPr/>
          </p:nvSpPr>
          <p:spPr>
            <a:xfrm>
              <a:off x="2776513" y="254533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b</a:t>
              </a:r>
              <a:endParaRPr lang="en-US" baseline="-25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9FBB0E-AEE2-4DEA-A72E-9DAB8C6539D5}"/>
                </a:ext>
              </a:extLst>
            </p:cNvPr>
            <p:cNvSpPr txBox="1"/>
            <p:nvPr/>
          </p:nvSpPr>
          <p:spPr>
            <a:xfrm>
              <a:off x="4889073" y="250874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c</a:t>
              </a:r>
              <a:endParaRPr lang="en-US" baseline="-25000" dirty="0"/>
            </a:p>
          </p:txBody>
        </p:sp>
      </p:grp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7D0D5979-539E-4FBD-A5B2-3DA5BD374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584" y="3597275"/>
          <a:ext cx="2336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9" name="Equation" r:id="rId5" imgW="2336760" imgH="317160" progId="Equation.3">
                  <p:embed/>
                </p:oleObj>
              </mc:Choice>
              <mc:Fallback>
                <p:oleObj name="Equation" r:id="rId5" imgW="2336760" imgH="31716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7D0D5979-539E-4FBD-A5B2-3DA5BD374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9584" y="3597275"/>
                        <a:ext cx="23368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E0EFAE99-5948-4036-A6F2-49CD4C43A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059" y="4086494"/>
          <a:ext cx="243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0" name="Equation" r:id="rId7" imgW="2438280" imgH="317160" progId="Equation.3">
                  <p:embed/>
                </p:oleObj>
              </mc:Choice>
              <mc:Fallback>
                <p:oleObj name="Equation" r:id="rId7" imgW="2438280" imgH="317160" progId="Equation.3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E0EFAE99-5948-4036-A6F2-49CD4C43A2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0059" y="4086494"/>
                        <a:ext cx="24384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8451E1B-3B39-4CCE-9AF9-F8B324CB1978}"/>
              </a:ext>
            </a:extLst>
          </p:cNvPr>
          <p:cNvSpPr txBox="1"/>
          <p:nvPr/>
        </p:nvSpPr>
        <p:spPr>
          <a:xfrm>
            <a:off x="379175" y="4839151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 panose="05050102010706020507" pitchFamily="18" charset="2"/>
              </a:rPr>
              <a:t>Loop 2</a:t>
            </a:r>
            <a:r>
              <a:rPr lang="en-US" sz="2000" dirty="0">
                <a:sym typeface="Symbol" panose="05050102010706020507" pitchFamily="18" charset="2"/>
              </a:rPr>
              <a:t>: Start from point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2000" i="1" dirty="0">
                <a:solidFill>
                  <a:srgbClr val="0000CC"/>
                </a:solidFill>
                <a:sym typeface="Symbol" panose="05050102010706020507" pitchFamily="18" charset="2"/>
              </a:rPr>
              <a:t>b</a:t>
            </a:r>
            <a:endParaRPr lang="en-US" sz="2000" baseline="-25000" dirty="0"/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47CD963B-CB00-4D61-90B3-143426273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343" y="5320992"/>
          <a:ext cx="3695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1" name="Equation" r:id="rId9" imgW="3695400" imgH="330120" progId="Equation.3">
                  <p:embed/>
                </p:oleObj>
              </mc:Choice>
              <mc:Fallback>
                <p:oleObj name="Equation" r:id="rId9" imgW="3695400" imgH="330120" progId="Equation.3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47CD963B-CB00-4D61-90B3-1434262736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3343" y="5320992"/>
                        <a:ext cx="3695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E7F18715-8E13-41A5-8763-081F7828A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8657" y="5833437"/>
          <a:ext cx="379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2" name="Equation" r:id="rId11" imgW="3797280" imgH="330120" progId="Equation.3">
                  <p:embed/>
                </p:oleObj>
              </mc:Choice>
              <mc:Fallback>
                <p:oleObj name="Equation" r:id="rId11" imgW="3797280" imgH="330120" progId="Equation.3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E7F18715-8E13-41A5-8763-081F7828A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657" y="5833437"/>
                        <a:ext cx="3797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AFAD006-6B24-4166-BA3B-D068DE56EDFE}"/>
              </a:ext>
            </a:extLst>
          </p:cNvPr>
          <p:cNvCxnSpPr/>
          <p:nvPr/>
        </p:nvCxnSpPr>
        <p:spPr>
          <a:xfrm>
            <a:off x="6181545" y="3228767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29FE29-9A43-4A2A-98D3-79E042340332}"/>
              </a:ext>
            </a:extLst>
          </p:cNvPr>
          <p:cNvSpPr txBox="1"/>
          <p:nvPr/>
        </p:nvSpPr>
        <p:spPr>
          <a:xfrm>
            <a:off x="6277761" y="3164306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 panose="05050102010706020507" pitchFamily="18" charset="2"/>
              </a:rPr>
              <a:t>Loop 3</a:t>
            </a:r>
            <a:r>
              <a:rPr lang="en-US" sz="2000" dirty="0">
                <a:sym typeface="Symbol" panose="05050102010706020507" pitchFamily="18" charset="2"/>
              </a:rPr>
              <a:t>: Start from point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2000" i="1" dirty="0">
                <a:solidFill>
                  <a:srgbClr val="0000CC"/>
                </a:solidFill>
                <a:sym typeface="Symbol" panose="05050102010706020507" pitchFamily="18" charset="2"/>
              </a:rPr>
              <a:t>c</a:t>
            </a:r>
            <a:endParaRPr lang="en-US" sz="2000" baseline="-25000" dirty="0"/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A692D4B6-9DCB-42C2-BCCC-575A50871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2463" y="3592513"/>
          <a:ext cx="261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3" name="Equation" r:id="rId13" imgW="2616120" imgH="330120" progId="Equation.3">
                  <p:embed/>
                </p:oleObj>
              </mc:Choice>
              <mc:Fallback>
                <p:oleObj name="Equation" r:id="rId13" imgW="2616120" imgH="330120" progId="Equation.3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692D4B6-9DCB-42C2-BCCC-575A50871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2463" y="3592513"/>
                        <a:ext cx="2616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11C8A42F-B2FB-4D1A-AE66-06F19A702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3290" y="4007224"/>
          <a:ext cx="287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4" name="Equation" r:id="rId15" imgW="2869920" imgH="330120" progId="Equation.3">
                  <p:embed/>
                </p:oleObj>
              </mc:Choice>
              <mc:Fallback>
                <p:oleObj name="Equation" r:id="rId15" imgW="2869920" imgH="330120" progId="Equation.3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11C8A42F-B2FB-4D1A-AE66-06F19A702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83290" y="4007224"/>
                        <a:ext cx="2870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C83B205C-6021-4222-9C2D-40F00079F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7926" y="5052663"/>
          <a:ext cx="2286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5" name="Equation" r:id="rId17" imgW="2286000" imgH="1091880" progId="Equation.3">
                  <p:embed/>
                </p:oleObj>
              </mc:Choice>
              <mc:Fallback>
                <p:oleObj name="Equation" r:id="rId17" imgW="2286000" imgH="1091880" progId="Equation.3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C83B205C-6021-4222-9C2D-40F00079F7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87926" y="5052663"/>
                        <a:ext cx="22860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8EE4EC71-64E6-4604-9349-D7C39FBF25EE}"/>
              </a:ext>
            </a:extLst>
          </p:cNvPr>
          <p:cNvSpPr txBox="1"/>
          <p:nvPr/>
        </p:nvSpPr>
        <p:spPr>
          <a:xfrm>
            <a:off x="6277695" y="4642582"/>
            <a:ext cx="52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ym typeface="Symbol" panose="05050102010706020507" pitchFamily="18" charset="2"/>
              </a:rPr>
              <a:t>Putting the values of resistances and voltages: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0192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76" grpId="0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F665A9-1754-4B35-8AFE-17B17B99C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1890086"/>
          <a:ext cx="1981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3" imgW="1981080" imgH="1117440" progId="Equation.3">
                  <p:embed/>
                </p:oleObj>
              </mc:Choice>
              <mc:Fallback>
                <p:oleObj name="Equation" r:id="rId3" imgW="1981080" imgH="11174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BF665A9-1754-4B35-8AFE-17B17B99CF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775" y="1890086"/>
                        <a:ext cx="19812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5F1F8B5-7C02-4029-9A64-821E79E27EDF}"/>
              </a:ext>
            </a:extLst>
          </p:cNvPr>
          <p:cNvGrpSpPr/>
          <p:nvPr/>
        </p:nvGrpSpPr>
        <p:grpSpPr>
          <a:xfrm>
            <a:off x="5572219" y="244617"/>
            <a:ext cx="3187700" cy="1131085"/>
            <a:chOff x="5629275" y="1463675"/>
            <a:chExt cx="3187700" cy="1131085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87BC08A-8D43-417A-9367-66F438FF9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9275" y="1463675"/>
            <a:ext cx="30861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4" name="Equation" r:id="rId5" imgW="3085920" imgH="1117440" progId="Equation.3">
                    <p:embed/>
                  </p:oleObj>
                </mc:Choice>
                <mc:Fallback>
                  <p:oleObj name="Equation" r:id="rId5" imgW="3085920" imgH="1117440" progId="Equation.3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87BC08A-8D43-417A-9367-66F438FF98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29275" y="1463675"/>
                          <a:ext cx="30861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2487C-5D46-4CF9-BECC-16D55732226A}"/>
                </a:ext>
              </a:extLst>
            </p:cNvPr>
            <p:cNvSpPr txBox="1"/>
            <p:nvPr/>
          </p:nvSpPr>
          <p:spPr>
            <a:xfrm>
              <a:off x="7876481" y="1502153"/>
              <a:ext cx="940494" cy="1092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10V</a:t>
              </a:r>
            </a:p>
            <a:p>
              <a:pPr algn="ctr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0V</a:t>
              </a:r>
              <a:endParaRPr lang="en-US" sz="2000" baseline="-25000" dirty="0">
                <a:solidFill>
                  <a:srgbClr val="0000CC"/>
                </a:solidFill>
                <a:effectLst/>
              </a:endParaRPr>
            </a:p>
            <a:p>
              <a:pPr algn="ctr">
                <a:spcAft>
                  <a:spcPts val="3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</a:t>
              </a:r>
              <a:r>
                <a:rPr lang="en-US" sz="2000" dirty="0">
                  <a:solidFill>
                    <a:srgbClr val="0000CC"/>
                  </a:solidFill>
                  <a:effectLst/>
                </a:rPr>
                <a:t>6V</a:t>
              </a:r>
              <a:endParaRPr lang="en-US" sz="2000" b="1" dirty="0">
                <a:solidFill>
                  <a:srgbClr val="0000CC"/>
                </a:solidFill>
                <a:effectLst/>
              </a:endParaRPr>
            </a:p>
          </p:txBody>
        </p:sp>
      </p:grp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F840F65-C123-479B-BD6E-79CCF4B2D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439" y="1890086"/>
          <a:ext cx="3111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name="Equation" r:id="rId7" imgW="3111480" imgH="1117440" progId="Equation.3">
                  <p:embed/>
                </p:oleObj>
              </mc:Choice>
              <mc:Fallback>
                <p:oleObj name="Equation" r:id="rId7" imgW="3111480" imgH="11174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F840F65-C123-479B-BD6E-79CCF4B2D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439" y="1890086"/>
                        <a:ext cx="31115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57542FB-EA6C-484F-81C3-9F4CA19B6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051" y="1915486"/>
          <a:ext cx="424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name="Equation" r:id="rId9" imgW="4241520" imgH="1066680" progId="Equation.3">
                  <p:embed/>
                </p:oleObj>
              </mc:Choice>
              <mc:Fallback>
                <p:oleObj name="Equation" r:id="rId9" imgW="4241520" imgH="106668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C57542FB-EA6C-484F-81C3-9F4CA19B6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4051" y="1915486"/>
                        <a:ext cx="42418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6F4528A-8B7E-4664-B2E2-BD192DC951A9}"/>
              </a:ext>
            </a:extLst>
          </p:cNvPr>
          <p:cNvGrpSpPr/>
          <p:nvPr/>
        </p:nvGrpSpPr>
        <p:grpSpPr>
          <a:xfrm>
            <a:off x="358775" y="3431792"/>
            <a:ext cx="2463800" cy="1169551"/>
            <a:chOff x="5756275" y="3117977"/>
            <a:chExt cx="2463800" cy="1169551"/>
          </a:xfrm>
        </p:grpSpPr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05ABAC68-B5B6-4AAA-B9D8-801F9D488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6275" y="3146425"/>
            <a:ext cx="24638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7" name="Equation" r:id="rId11" imgW="2463480" imgH="1117440" progId="Equation.3">
                    <p:embed/>
                  </p:oleObj>
                </mc:Choice>
                <mc:Fallback>
                  <p:oleObj name="Equation" r:id="rId11" imgW="2463480" imgH="1117440" progId="Equation.3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05ABAC68-B5B6-4AAA-B9D8-801F9D488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56275" y="3146425"/>
                          <a:ext cx="24638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EB105F-89BB-49EA-ACD2-9D36FF305089}"/>
                </a:ext>
              </a:extLst>
            </p:cNvPr>
            <p:cNvSpPr txBox="1"/>
            <p:nvPr/>
          </p:nvSpPr>
          <p:spPr>
            <a:xfrm>
              <a:off x="6205184" y="3117977"/>
              <a:ext cx="94049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</a:rPr>
                <a:t>10V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</a:rPr>
                <a:t>0V</a:t>
              </a:r>
              <a:endParaRPr lang="en-US" sz="2000" baseline="-25000" dirty="0">
                <a:solidFill>
                  <a:srgbClr val="0000CC"/>
                </a:solidFill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r>
                <a:rPr lang="en-US" sz="2000" dirty="0">
                  <a:solidFill>
                    <a:srgbClr val="0000CC"/>
                  </a:solidFill>
                </a:rPr>
                <a:t>6V</a:t>
              </a:r>
              <a:endParaRPr lang="en-US" sz="2000" b="1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6843355-0579-47BB-999A-CE470B6B8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439" y="3483743"/>
          <a:ext cx="3670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name="Equation" r:id="rId13" imgW="3670200" imgH="1117440" progId="Equation.3">
                  <p:embed/>
                </p:oleObj>
              </mc:Choice>
              <mc:Fallback>
                <p:oleObj name="Equation" r:id="rId13" imgW="3670200" imgH="111744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6843355-0579-47BB-999A-CE470B6B8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9439" y="3483743"/>
                        <a:ext cx="36703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D52861F-FCC6-4443-8CD8-93D86B44B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051" y="3488104"/>
          <a:ext cx="4457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name="Equation" r:id="rId15" imgW="4457520" imgH="1079280" progId="Equation.3">
                  <p:embed/>
                </p:oleObj>
              </mc:Choice>
              <mc:Fallback>
                <p:oleObj name="Equation" r:id="rId15" imgW="4457520" imgH="107928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CD52861F-FCC6-4443-8CD8-93D86B44B7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64051" y="3488104"/>
                        <a:ext cx="4457700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47914D09-46A9-4F88-AAC8-0319B8D54687}"/>
              </a:ext>
            </a:extLst>
          </p:cNvPr>
          <p:cNvGrpSpPr/>
          <p:nvPr/>
        </p:nvGrpSpPr>
        <p:grpSpPr>
          <a:xfrm>
            <a:off x="358775" y="5009667"/>
            <a:ext cx="2463800" cy="1169551"/>
            <a:chOff x="5756275" y="4627526"/>
            <a:chExt cx="2463800" cy="1169551"/>
          </a:xfrm>
        </p:grpSpPr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53B531F9-18E3-4AE7-98DF-03EA592EBC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6275" y="4665663"/>
            <a:ext cx="24638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0" name="Equation" r:id="rId17" imgW="2463480" imgH="1117440" progId="Equation.3">
                    <p:embed/>
                  </p:oleObj>
                </mc:Choice>
                <mc:Fallback>
                  <p:oleObj name="Equation" r:id="rId17" imgW="2463480" imgH="1117440" progId="Equation.3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53B531F9-18E3-4AE7-98DF-03EA592EBC4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756275" y="4665663"/>
                          <a:ext cx="24638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8EE4DC-39FD-4466-B52F-AE1F39890415}"/>
                </a:ext>
              </a:extLst>
            </p:cNvPr>
            <p:cNvSpPr txBox="1"/>
            <p:nvPr/>
          </p:nvSpPr>
          <p:spPr>
            <a:xfrm>
              <a:off x="6792515" y="4627526"/>
              <a:ext cx="94049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10V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0V</a:t>
              </a:r>
              <a:endParaRPr lang="en-US" sz="2000" baseline="-25000" dirty="0">
                <a:solidFill>
                  <a:srgbClr val="0000CC"/>
                </a:solidFill>
                <a:effectLst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</a:t>
              </a:r>
              <a:r>
                <a:rPr lang="en-US" sz="2000" dirty="0">
                  <a:solidFill>
                    <a:srgbClr val="0000CC"/>
                  </a:solidFill>
                  <a:effectLst/>
                </a:rPr>
                <a:t>6V</a:t>
              </a:r>
              <a:endParaRPr lang="en-US" sz="2000" b="1" dirty="0">
                <a:solidFill>
                  <a:srgbClr val="0000CC"/>
                </a:solidFill>
                <a:effectLst/>
              </a:endParaRPr>
            </a:p>
          </p:txBody>
        </p:sp>
      </p:grp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3F01632-A210-443F-8DC9-664033371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791" y="5023315"/>
          <a:ext cx="3644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name="Equation" r:id="rId19" imgW="3644640" imgH="1117440" progId="Equation.3">
                  <p:embed/>
                </p:oleObj>
              </mc:Choice>
              <mc:Fallback>
                <p:oleObj name="Equation" r:id="rId19" imgW="3644640" imgH="111744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3F01632-A210-443F-8DC9-664033371D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5791" y="5023315"/>
                        <a:ext cx="36449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EC0B63F0-6B94-4895-BA6F-FA0863BE5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8918" y="5081988"/>
          <a:ext cx="425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name="Equation" r:id="rId21" imgW="4254480" imgH="1079280" progId="Equation.3">
                  <p:embed/>
                </p:oleObj>
              </mc:Choice>
              <mc:Fallback>
                <p:oleObj name="Equation" r:id="rId21" imgW="4254480" imgH="1079280" progId="Equation.3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EC0B63F0-6B94-4895-BA6F-FA0863BE5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88918" y="5081988"/>
                        <a:ext cx="4254500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09D6C0D-AC68-4C75-9ACB-2D062A34F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262" y="232718"/>
          <a:ext cx="2286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3" name="Equation" r:id="rId23" imgW="2286000" imgH="1091880" progId="Equation.3">
                  <p:embed/>
                </p:oleObj>
              </mc:Choice>
              <mc:Fallback>
                <p:oleObj name="Equation" r:id="rId23" imgW="2286000" imgH="109188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09D6C0D-AC68-4C75-9ACB-2D062A34FE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65262" y="232718"/>
                        <a:ext cx="22860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EF7C13-4ECC-4B8F-AEEC-48EC02A14C09}"/>
              </a:ext>
            </a:extLst>
          </p:cNvPr>
          <p:cNvCxnSpPr/>
          <p:nvPr/>
        </p:nvCxnSpPr>
        <p:spPr>
          <a:xfrm>
            <a:off x="-13648" y="1598173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EA5C16-3E00-4FEB-9583-BEDFA051EF44}"/>
              </a:ext>
            </a:extLst>
          </p:cNvPr>
          <p:cNvCxnSpPr/>
          <p:nvPr/>
        </p:nvCxnSpPr>
        <p:spPr>
          <a:xfrm>
            <a:off x="-25024" y="3156299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7B7BEC-D37C-4E99-8CF5-F92F88BAA28D}"/>
              </a:ext>
            </a:extLst>
          </p:cNvPr>
          <p:cNvCxnSpPr/>
          <p:nvPr/>
        </p:nvCxnSpPr>
        <p:spPr>
          <a:xfrm>
            <a:off x="-25024" y="4834975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3CBC32-E0BF-457A-92BE-4359D6956E87}"/>
              </a:ext>
            </a:extLst>
          </p:cNvPr>
          <p:cNvGrpSpPr/>
          <p:nvPr/>
        </p:nvGrpSpPr>
        <p:grpSpPr>
          <a:xfrm>
            <a:off x="294233" y="220251"/>
            <a:ext cx="2478811" cy="1169551"/>
            <a:chOff x="1863725" y="3441124"/>
            <a:chExt cx="2478811" cy="1169551"/>
          </a:xfrm>
        </p:grpSpPr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4672990B-4E27-4871-B689-B20EFABB5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3725" y="3467100"/>
            <a:ext cx="23749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2" name="Equation" r:id="rId3" imgW="2374560" imgH="1117440" progId="Equation.3">
                    <p:embed/>
                  </p:oleObj>
                </mc:Choice>
                <mc:Fallback>
                  <p:oleObj name="Equation" r:id="rId3" imgW="2374560" imgH="111744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4672990B-4E27-4871-B689-B20EFABB56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63725" y="3467100"/>
                          <a:ext cx="23749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B1F84B-E711-4578-94EC-8C0690BD1714}"/>
                </a:ext>
              </a:extLst>
            </p:cNvPr>
            <p:cNvSpPr txBox="1"/>
            <p:nvPr/>
          </p:nvSpPr>
          <p:spPr>
            <a:xfrm>
              <a:off x="3402042" y="3441124"/>
              <a:ext cx="94049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10V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0V</a:t>
              </a:r>
              <a:endParaRPr lang="en-US" sz="2000" baseline="-25000" dirty="0">
                <a:solidFill>
                  <a:srgbClr val="0000CC"/>
                </a:solidFill>
                <a:effectLst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</a:t>
              </a:r>
              <a:r>
                <a:rPr lang="en-US" sz="2000" dirty="0">
                  <a:solidFill>
                    <a:srgbClr val="0000CC"/>
                  </a:solidFill>
                  <a:effectLst/>
                </a:rPr>
                <a:t>6V</a:t>
              </a:r>
              <a:endParaRPr lang="en-US" sz="2000" b="1" dirty="0">
                <a:solidFill>
                  <a:srgbClr val="0000CC"/>
                </a:solidFill>
                <a:effectLst/>
              </a:endParaRPr>
            </a:p>
          </p:txBody>
        </p:sp>
      </p:grp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992159D-3DCD-4C2C-B331-C48E24AEB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0197" y="246227"/>
          <a:ext cx="3429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Equation" r:id="rId5" imgW="3429000" imgH="1117440" progId="Equation.3">
                  <p:embed/>
                </p:oleObj>
              </mc:Choice>
              <mc:Fallback>
                <p:oleObj name="Equation" r:id="rId5" imgW="3429000" imgH="11174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992159D-3DCD-4C2C-B331-C48E24AEBE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0197" y="246227"/>
                        <a:ext cx="34290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FA55F2F2-0AD9-4746-A9A2-8A97B5895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7367" y="310302"/>
          <a:ext cx="4470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7" imgW="4470120" imgH="1079280" progId="Equation.3">
                  <p:embed/>
                </p:oleObj>
              </mc:Choice>
              <mc:Fallback>
                <p:oleObj name="Equation" r:id="rId7" imgW="4470120" imgH="107928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FA55F2F2-0AD9-4746-A9A2-8A97B5895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7367" y="310302"/>
                        <a:ext cx="4470400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2918BB-F07F-4682-9081-57888094EA1C}"/>
              </a:ext>
            </a:extLst>
          </p:cNvPr>
          <p:cNvCxnSpPr/>
          <p:nvPr/>
        </p:nvCxnSpPr>
        <p:spPr>
          <a:xfrm>
            <a:off x="-13648" y="1598173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E9F9537A-8370-47AD-9CB2-830DA6C81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233" y="2868595"/>
          <a:ext cx="47625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Equation" r:id="rId9" imgW="4762440" imgH="1981080" progId="Equation.3">
                  <p:embed/>
                </p:oleObj>
              </mc:Choice>
              <mc:Fallback>
                <p:oleObj name="Equation" r:id="rId9" imgW="4762440" imgH="198108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9F9537A-8370-47AD-9CB2-830DA6C81A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233" y="2868595"/>
                        <a:ext cx="4762500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C8BF8-A7CA-4C29-B222-99C78EEDCC17}"/>
              </a:ext>
            </a:extLst>
          </p:cNvPr>
          <p:cNvCxnSpPr/>
          <p:nvPr/>
        </p:nvCxnSpPr>
        <p:spPr>
          <a:xfrm>
            <a:off x="5431811" y="1598173"/>
            <a:ext cx="0" cy="482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D373B55-834E-40EA-A33D-5B75D2C40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1404" y="4427736"/>
          <a:ext cx="5880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name="Equation" r:id="rId11" imgW="5879880" imgH="1473120" progId="Equation.3">
                  <p:embed/>
                </p:oleObj>
              </mc:Choice>
              <mc:Fallback>
                <p:oleObj name="Equation" r:id="rId11" imgW="5879880" imgH="147312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D373B55-834E-40EA-A33D-5B75D2C40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1404" y="4427736"/>
                        <a:ext cx="5880100" cy="147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C852F5A9-342B-4097-9513-4E52CE4DE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1404" y="2828219"/>
          <a:ext cx="2286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name="Equation" r:id="rId13" imgW="2286000" imgH="1091880" progId="Equation.3">
                  <p:embed/>
                </p:oleObj>
              </mc:Choice>
              <mc:Fallback>
                <p:oleObj name="Equation" r:id="rId13" imgW="2286000" imgH="109188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852F5A9-342B-4097-9513-4E52CE4DE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1404" y="2828219"/>
                        <a:ext cx="22860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E2A8ADE-7A17-49C9-9DBF-2EE4AE6EDD71}"/>
              </a:ext>
            </a:extLst>
          </p:cNvPr>
          <p:cNvSpPr txBox="1"/>
          <p:nvPr/>
        </p:nvSpPr>
        <p:spPr>
          <a:xfrm>
            <a:off x="5756450" y="2287931"/>
            <a:ext cx="505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ym typeface="Symbol" panose="05050102010706020507" pitchFamily="18" charset="2"/>
              </a:rPr>
              <a:t>Check or Justification of Results: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85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1429865" y="328328"/>
            <a:ext cx="9332269" cy="807913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Determinant</a:t>
            </a:r>
            <a:endParaRPr lang="en-US" sz="36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6">
                <a:extLst>
                  <a:ext uri="{FF2B5EF4-FFF2-40B4-BE49-F238E27FC236}">
                    <a16:creationId xmlns:a16="http://schemas.microsoft.com/office/drawing/2014/main" id="{E063D7FE-A9D4-49E6-9C7F-9CF655E362CD}"/>
                  </a:ext>
                </a:extLst>
              </p:cNvPr>
              <p:cNvSpPr txBox="1"/>
              <p:nvPr/>
            </p:nvSpPr>
            <p:spPr>
              <a:xfrm>
                <a:off x="4506402" y="1345263"/>
                <a:ext cx="3476899" cy="64893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Object 46">
                <a:extLst>
                  <a:ext uri="{FF2B5EF4-FFF2-40B4-BE49-F238E27FC236}">
                    <a16:creationId xmlns:a16="http://schemas.microsoft.com/office/drawing/2014/main" id="{E063D7FE-A9D4-49E6-9C7F-9CF655E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02" y="1345263"/>
                <a:ext cx="3476899" cy="648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E6CE41-9576-4021-8B4A-78B9F419D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843" y="2490364"/>
          <a:ext cx="2921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4" imgW="2920680" imgH="1117440" progId="Equation.3">
                  <p:embed/>
                </p:oleObj>
              </mc:Choice>
              <mc:Fallback>
                <p:oleObj name="Equation" r:id="rId4" imgW="2920680" imgH="111744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DE6CE41-9576-4021-8B4A-78B9F419DD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843" y="2490364"/>
                        <a:ext cx="29210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12A674-A209-48D6-989F-2BFD84B5A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1831" y="2809017"/>
          <a:ext cx="4432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6" imgW="4431960" imgH="1117440" progId="Equation.3">
                  <p:embed/>
                </p:oleObj>
              </mc:Choice>
              <mc:Fallback>
                <p:oleObj name="Equation" r:id="rId6" imgW="4431960" imgH="11174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512A674-A209-48D6-989F-2BFD84B5AF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1831" y="2809017"/>
                        <a:ext cx="44323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F1E6B-C307-4FCF-B5E0-0F6636678B2C}"/>
              </a:ext>
            </a:extLst>
          </p:cNvPr>
          <p:cNvCxnSpPr>
            <a:cxnSpLocks/>
          </p:cNvCxnSpPr>
          <p:nvPr/>
        </p:nvCxnSpPr>
        <p:spPr>
          <a:xfrm rot="1440000">
            <a:off x="4496269" y="3413267"/>
            <a:ext cx="37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3C427B-0399-43DE-A379-7CD8D6FA62C7}"/>
              </a:ext>
            </a:extLst>
          </p:cNvPr>
          <p:cNvCxnSpPr>
            <a:cxnSpLocks/>
          </p:cNvCxnSpPr>
          <p:nvPr/>
        </p:nvCxnSpPr>
        <p:spPr>
          <a:xfrm rot="1440000">
            <a:off x="5301811" y="3420523"/>
            <a:ext cx="37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31EC0-F04F-47AD-9977-4C32BA5078D7}"/>
              </a:ext>
            </a:extLst>
          </p:cNvPr>
          <p:cNvCxnSpPr>
            <a:cxnSpLocks/>
          </p:cNvCxnSpPr>
          <p:nvPr/>
        </p:nvCxnSpPr>
        <p:spPr>
          <a:xfrm rot="1500000">
            <a:off x="6232035" y="3403650"/>
            <a:ext cx="356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425B3-40EC-44F8-9AB4-DAA53DE773B7}"/>
              </a:ext>
            </a:extLst>
          </p:cNvPr>
          <p:cNvCxnSpPr>
            <a:cxnSpLocks/>
          </p:cNvCxnSpPr>
          <p:nvPr/>
        </p:nvCxnSpPr>
        <p:spPr>
          <a:xfrm rot="20160000">
            <a:off x="4325310" y="3413267"/>
            <a:ext cx="374904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B0A48-3302-4374-BA0E-BDBE19C1F45E}"/>
              </a:ext>
            </a:extLst>
          </p:cNvPr>
          <p:cNvCxnSpPr>
            <a:cxnSpLocks/>
          </p:cNvCxnSpPr>
          <p:nvPr/>
        </p:nvCxnSpPr>
        <p:spPr>
          <a:xfrm rot="20100000">
            <a:off x="5156695" y="3416693"/>
            <a:ext cx="356616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043571-89B0-46FA-BF00-040D288DA30D}"/>
              </a:ext>
            </a:extLst>
          </p:cNvPr>
          <p:cNvCxnSpPr>
            <a:cxnSpLocks/>
          </p:cNvCxnSpPr>
          <p:nvPr/>
        </p:nvCxnSpPr>
        <p:spPr>
          <a:xfrm rot="20040000">
            <a:off x="6157500" y="3407901"/>
            <a:ext cx="347472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8271E7-4BD6-471D-A869-2A330E1FF5DD}"/>
              </a:ext>
            </a:extLst>
          </p:cNvPr>
          <p:cNvSpPr txBox="1"/>
          <p:nvPr/>
        </p:nvSpPr>
        <p:spPr>
          <a:xfrm>
            <a:off x="4365588" y="2253091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+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000D3-CCC2-44D3-A0D3-4DB031D27DC8}"/>
              </a:ext>
            </a:extLst>
          </p:cNvPr>
          <p:cNvSpPr txBox="1"/>
          <p:nvPr/>
        </p:nvSpPr>
        <p:spPr>
          <a:xfrm>
            <a:off x="8216307" y="2240270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A042D-A4D4-41A4-B2DA-3A525F8B8662}"/>
              </a:ext>
            </a:extLst>
          </p:cNvPr>
          <p:cNvSpPr txBox="1"/>
          <p:nvPr/>
        </p:nvSpPr>
        <p:spPr>
          <a:xfrm>
            <a:off x="5156785" y="2240271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+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E7241-7500-4E5A-B6CA-37DF5A262C15}"/>
              </a:ext>
            </a:extLst>
          </p:cNvPr>
          <p:cNvSpPr txBox="1"/>
          <p:nvPr/>
        </p:nvSpPr>
        <p:spPr>
          <a:xfrm>
            <a:off x="6099023" y="2230504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+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34CF1-935D-4440-8E09-61649D16DC06}"/>
              </a:ext>
            </a:extLst>
          </p:cNvPr>
          <p:cNvSpPr txBox="1"/>
          <p:nvPr/>
        </p:nvSpPr>
        <p:spPr>
          <a:xfrm>
            <a:off x="9110698" y="2271968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9C279-A61E-4324-9F3A-04C5D0D2A026}"/>
              </a:ext>
            </a:extLst>
          </p:cNvPr>
          <p:cNvSpPr txBox="1"/>
          <p:nvPr/>
        </p:nvSpPr>
        <p:spPr>
          <a:xfrm>
            <a:off x="7564087" y="2221384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0E8C6-58F5-44AC-82A3-971A2F68EDF9}"/>
              </a:ext>
            </a:extLst>
          </p:cNvPr>
          <p:cNvSpPr txBox="1"/>
          <p:nvPr/>
        </p:nvSpPr>
        <p:spPr>
          <a:xfrm>
            <a:off x="7580842" y="4187266"/>
            <a:ext cx="9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59371-D233-4674-950D-9A3FD5ADD337}"/>
              </a:ext>
            </a:extLst>
          </p:cNvPr>
          <p:cNvSpPr txBox="1"/>
          <p:nvPr/>
        </p:nvSpPr>
        <p:spPr>
          <a:xfrm>
            <a:off x="8387655" y="4166090"/>
            <a:ext cx="9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830D3-F687-4FF4-9487-0BE31235E01D}"/>
              </a:ext>
            </a:extLst>
          </p:cNvPr>
          <p:cNvSpPr txBox="1"/>
          <p:nvPr/>
        </p:nvSpPr>
        <p:spPr>
          <a:xfrm>
            <a:off x="9130668" y="4164250"/>
            <a:ext cx="9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34E63-818E-46A4-B1AB-0CCD4F2FB09F}"/>
              </a:ext>
            </a:extLst>
          </p:cNvPr>
          <p:cNvSpPr txBox="1"/>
          <p:nvPr/>
        </p:nvSpPr>
        <p:spPr>
          <a:xfrm>
            <a:off x="4104662" y="4143183"/>
            <a:ext cx="80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D545B-9B0F-41FE-A994-67CAAE5D4466}"/>
              </a:ext>
            </a:extLst>
          </p:cNvPr>
          <p:cNvSpPr txBox="1"/>
          <p:nvPr/>
        </p:nvSpPr>
        <p:spPr>
          <a:xfrm>
            <a:off x="4926986" y="4135391"/>
            <a:ext cx="80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FC581-B7BD-4564-95E5-F4344EB32A36}"/>
              </a:ext>
            </a:extLst>
          </p:cNvPr>
          <p:cNvSpPr txBox="1"/>
          <p:nvPr/>
        </p:nvSpPr>
        <p:spPr>
          <a:xfrm>
            <a:off x="5892783" y="4109997"/>
            <a:ext cx="80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6">
                <a:extLst>
                  <a:ext uri="{FF2B5EF4-FFF2-40B4-BE49-F238E27FC236}">
                    <a16:creationId xmlns:a16="http://schemas.microsoft.com/office/drawing/2014/main" id="{BD05BCA7-9FB5-485A-978C-292901DCF68C}"/>
                  </a:ext>
                </a:extLst>
              </p:cNvPr>
              <p:cNvSpPr txBox="1"/>
              <p:nvPr/>
            </p:nvSpPr>
            <p:spPr>
              <a:xfrm>
                <a:off x="2751767" y="4896638"/>
                <a:ext cx="8376016" cy="8079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Object 26">
                <a:extLst>
                  <a:ext uri="{FF2B5EF4-FFF2-40B4-BE49-F238E27FC236}">
                    <a16:creationId xmlns:a16="http://schemas.microsoft.com/office/drawing/2014/main" id="{BD05BCA7-9FB5-485A-978C-292901DCF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67" y="4896638"/>
                <a:ext cx="8376016" cy="807913"/>
              </a:xfrm>
              <a:prstGeom prst="rect">
                <a:avLst/>
              </a:prstGeom>
              <a:blipFill>
                <a:blip r:embed="rId8"/>
                <a:stretch>
                  <a:fillRect l="-146" b="-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C37E5-67B8-4776-BE6C-D0B6A5A20664}"/>
              </a:ext>
            </a:extLst>
          </p:cNvPr>
          <p:cNvCxnSpPr/>
          <p:nvPr/>
        </p:nvCxnSpPr>
        <p:spPr>
          <a:xfrm>
            <a:off x="0" y="20538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>
                <a:extLst>
                  <a:ext uri="{FF2B5EF4-FFF2-40B4-BE49-F238E27FC236}">
                    <a16:creationId xmlns:a16="http://schemas.microsoft.com/office/drawing/2014/main" id="{CD1FEC96-EF27-4F97-9D27-075E1A8B455D}"/>
                  </a:ext>
                </a:extLst>
              </p:cNvPr>
              <p:cNvSpPr txBox="1"/>
              <p:nvPr/>
            </p:nvSpPr>
            <p:spPr>
              <a:xfrm>
                <a:off x="2751767" y="5804483"/>
                <a:ext cx="8376016" cy="3783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29">
                <a:extLst>
                  <a:ext uri="{FF2B5EF4-FFF2-40B4-BE49-F238E27FC236}">
                    <a16:creationId xmlns:a16="http://schemas.microsoft.com/office/drawing/2014/main" id="{CD1FEC96-EF27-4F97-9D27-075E1A8B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67" y="5804483"/>
                <a:ext cx="8376016" cy="378300"/>
              </a:xfrm>
              <a:prstGeom prst="rect">
                <a:avLst/>
              </a:prstGeom>
              <a:blipFill>
                <a:blip r:embed="rId9"/>
                <a:stretch>
                  <a:fillRect l="-14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F771A-6786-4256-968C-15436F49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5" y="582566"/>
            <a:ext cx="3746184" cy="210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D3F24E-F88D-4B3E-860B-47F6AB9E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277" y="804218"/>
            <a:ext cx="3592673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018101-9E90-42F2-AFD8-82D229F5F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028" y="529898"/>
            <a:ext cx="3683129" cy="21031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8696EC-81C6-4B93-AD94-56F1EE56040F}"/>
              </a:ext>
            </a:extLst>
          </p:cNvPr>
          <p:cNvCxnSpPr/>
          <p:nvPr/>
        </p:nvCxnSpPr>
        <p:spPr>
          <a:xfrm>
            <a:off x="3941626" y="339212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B88C4B-2C54-4371-8BAF-54389988222D}"/>
              </a:ext>
            </a:extLst>
          </p:cNvPr>
          <p:cNvCxnSpPr/>
          <p:nvPr/>
        </p:nvCxnSpPr>
        <p:spPr>
          <a:xfrm>
            <a:off x="7574645" y="389911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61478A-8ED4-4469-9B2F-AACB369305F7}"/>
              </a:ext>
            </a:extLst>
          </p:cNvPr>
          <p:cNvSpPr txBox="1"/>
          <p:nvPr/>
        </p:nvSpPr>
        <p:spPr>
          <a:xfrm>
            <a:off x="2928055" y="124441"/>
            <a:ext cx="665839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mesh/loop equations for the following networks.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4EEAB97-D9CF-47D0-B3C4-7C448ACAC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955925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8" name="Equation" r:id="rId6" imgW="2628720" imgH="1447560" progId="Equation.3">
                  <p:embed/>
                </p:oleObj>
              </mc:Choice>
              <mc:Fallback>
                <p:oleObj name="Equation" r:id="rId6" imgW="2628720" imgH="14475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4EEAB97-D9CF-47D0-B3C4-7C448ACAC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388" y="2955925"/>
                        <a:ext cx="2628900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30C85AC-1918-404A-9DCE-6A2A522AA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3403" y="4732827"/>
          <a:ext cx="177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name="Equation" r:id="rId8" imgW="1777680" imgH="711000" progId="Equation.3">
                  <p:embed/>
                </p:oleObj>
              </mc:Choice>
              <mc:Fallback>
                <p:oleObj name="Equation" r:id="rId8" imgW="1777680" imgH="71100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530C85AC-1918-404A-9DCE-6A2A522AA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3403" y="4732827"/>
                        <a:ext cx="17780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AB506BC-9ADE-4C8F-A27E-82FC39D3C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925" y="2955925"/>
          <a:ext cx="3162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Equation" r:id="rId10" imgW="3162240" imgH="1447560" progId="Equation.3">
                  <p:embed/>
                </p:oleObj>
              </mc:Choice>
              <mc:Fallback>
                <p:oleObj name="Equation" r:id="rId10" imgW="3162240" imgH="144756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AB506BC-9ADE-4C8F-A27E-82FC39D3C3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25925" y="2955925"/>
                        <a:ext cx="3162300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3EDD83-1F10-4978-8E82-7070A31DE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9311" y="4701139"/>
          <a:ext cx="172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name="Equation" r:id="rId12" imgW="1726920" imgH="711000" progId="Equation.3">
                  <p:embed/>
                </p:oleObj>
              </mc:Choice>
              <mc:Fallback>
                <p:oleObj name="Equation" r:id="rId12" imgW="1726920" imgH="71100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3EDD83-1F10-4978-8E82-7070A31DE8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69311" y="4701139"/>
                        <a:ext cx="17272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9F12B50-C508-412D-BD57-19CBB3673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0088" y="2894934"/>
          <a:ext cx="4356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name="Equation" r:id="rId14" imgW="4356000" imgH="1447560" progId="Equation.3">
                  <p:embed/>
                </p:oleObj>
              </mc:Choice>
              <mc:Fallback>
                <p:oleObj name="Equation" r:id="rId14" imgW="4356000" imgH="14475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C9F12B50-C508-412D-BD57-19CBB36731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30088" y="2894934"/>
                        <a:ext cx="4356100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C29A685-66F9-4514-BDD1-5C4A4F0C1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9392" y="4839662"/>
          <a:ext cx="320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name="Equation" r:id="rId16" imgW="3200400" imgH="711000" progId="Equation.3">
                  <p:embed/>
                </p:oleObj>
              </mc:Choice>
              <mc:Fallback>
                <p:oleObj name="Equation" r:id="rId16" imgW="3200400" imgH="71100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C29A685-66F9-4514-BDD1-5C4A4F0C1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59392" y="4839662"/>
                        <a:ext cx="3200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0F478973-41FC-414A-84F2-E491C07D9A80}"/>
              </a:ext>
            </a:extLst>
          </p:cNvPr>
          <p:cNvGrpSpPr/>
          <p:nvPr/>
        </p:nvGrpSpPr>
        <p:grpSpPr>
          <a:xfrm>
            <a:off x="1126793" y="1323362"/>
            <a:ext cx="548640" cy="548640"/>
            <a:chOff x="1126793" y="1323362"/>
            <a:chExt cx="548640" cy="54864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55E0B53-D42B-48C9-9147-0D298796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C55D0D-68A0-4025-B011-2E3AABFE77F9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6FEC5C-E92D-4C3A-8D4B-859A26233CCF}"/>
              </a:ext>
            </a:extLst>
          </p:cNvPr>
          <p:cNvGrpSpPr/>
          <p:nvPr/>
        </p:nvGrpSpPr>
        <p:grpSpPr>
          <a:xfrm>
            <a:off x="4851960" y="1359806"/>
            <a:ext cx="548640" cy="548640"/>
            <a:chOff x="4851960" y="1359806"/>
            <a:chExt cx="548640" cy="54864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A118137-FC47-476F-B7A5-0710D3DE9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1960" y="1359806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5FA816-C634-4B58-8B10-FEEBD862527B}"/>
                </a:ext>
              </a:extLst>
            </p:cNvPr>
            <p:cNvSpPr txBox="1"/>
            <p:nvPr/>
          </p:nvSpPr>
          <p:spPr>
            <a:xfrm>
              <a:off x="4927839" y="137740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796EF8-A6F4-4FE0-B2A9-DEA10392D562}"/>
              </a:ext>
            </a:extLst>
          </p:cNvPr>
          <p:cNvGrpSpPr/>
          <p:nvPr/>
        </p:nvGrpSpPr>
        <p:grpSpPr>
          <a:xfrm>
            <a:off x="9119720" y="1307138"/>
            <a:ext cx="548640" cy="548640"/>
            <a:chOff x="9119720" y="1307138"/>
            <a:chExt cx="548640" cy="548640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C1376C2-FCF5-482A-BBBC-65FD6867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9720" y="1307138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A6C12F-8F19-48E4-9CC8-3D98511B354D}"/>
                </a:ext>
              </a:extLst>
            </p:cNvPr>
            <p:cNvSpPr txBox="1"/>
            <p:nvPr/>
          </p:nvSpPr>
          <p:spPr>
            <a:xfrm>
              <a:off x="9196603" y="132883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24046D-7A43-493B-921D-A6049F12EB59}"/>
              </a:ext>
            </a:extLst>
          </p:cNvPr>
          <p:cNvGrpSpPr/>
          <p:nvPr/>
        </p:nvGrpSpPr>
        <p:grpSpPr>
          <a:xfrm>
            <a:off x="2492076" y="1391316"/>
            <a:ext cx="548640" cy="557378"/>
            <a:chOff x="2492076" y="1391316"/>
            <a:chExt cx="548640" cy="557378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D25EE73-17C2-45F4-A0E7-BBB6B46C9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2076" y="1400054"/>
              <a:ext cx="548640" cy="548640"/>
            </a:xfrm>
            <a:prstGeom prst="arc">
              <a:avLst>
                <a:gd name="adj1" fmla="val 12339259"/>
                <a:gd name="adj2" fmla="val 11261427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F0AD45-8083-4A99-8485-D3F5DD9246AD}"/>
                </a:ext>
              </a:extLst>
            </p:cNvPr>
            <p:cNvSpPr txBox="1"/>
            <p:nvPr/>
          </p:nvSpPr>
          <p:spPr>
            <a:xfrm>
              <a:off x="2553567" y="139131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28D70F-7E52-4121-9F65-A5709CB641E7}"/>
              </a:ext>
            </a:extLst>
          </p:cNvPr>
          <p:cNvGrpSpPr/>
          <p:nvPr/>
        </p:nvGrpSpPr>
        <p:grpSpPr>
          <a:xfrm>
            <a:off x="6120325" y="1323362"/>
            <a:ext cx="548640" cy="548640"/>
            <a:chOff x="6120325" y="1323362"/>
            <a:chExt cx="548640" cy="548640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00BF161-6DDA-45B3-9595-B2E017E56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325" y="1323362"/>
              <a:ext cx="548640" cy="548640"/>
            </a:xfrm>
            <a:prstGeom prst="arc">
              <a:avLst>
                <a:gd name="adj1" fmla="val 12339259"/>
                <a:gd name="adj2" fmla="val 11261427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F9996C-66A2-4FD0-AF11-CE50C2F04F05}"/>
                </a:ext>
              </a:extLst>
            </p:cNvPr>
            <p:cNvSpPr txBox="1"/>
            <p:nvPr/>
          </p:nvSpPr>
          <p:spPr>
            <a:xfrm>
              <a:off x="6210799" y="137740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B6DC820-200D-451B-A48B-96E34953ED5E}"/>
              </a:ext>
            </a:extLst>
          </p:cNvPr>
          <p:cNvGrpSpPr/>
          <p:nvPr/>
        </p:nvGrpSpPr>
        <p:grpSpPr>
          <a:xfrm>
            <a:off x="10478559" y="1323362"/>
            <a:ext cx="548640" cy="548640"/>
            <a:chOff x="10478559" y="1323362"/>
            <a:chExt cx="548640" cy="54864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8670932-1CF3-45C1-8055-38197E4B5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8559" y="1323362"/>
              <a:ext cx="548640" cy="548640"/>
            </a:xfrm>
            <a:prstGeom prst="arc">
              <a:avLst>
                <a:gd name="adj1" fmla="val 12339259"/>
                <a:gd name="adj2" fmla="val 11261427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F9CBD5-8785-4B0C-8A41-65E317881A10}"/>
                </a:ext>
              </a:extLst>
            </p:cNvPr>
            <p:cNvSpPr txBox="1"/>
            <p:nvPr/>
          </p:nvSpPr>
          <p:spPr>
            <a:xfrm>
              <a:off x="10557954" y="134405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8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8696EC-81C6-4B93-AD94-56F1EE56040F}"/>
              </a:ext>
            </a:extLst>
          </p:cNvPr>
          <p:cNvCxnSpPr/>
          <p:nvPr/>
        </p:nvCxnSpPr>
        <p:spPr>
          <a:xfrm>
            <a:off x="6229229" y="268267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61478A-8ED4-4469-9B2F-AACB369305F7}"/>
              </a:ext>
            </a:extLst>
          </p:cNvPr>
          <p:cNvSpPr txBox="1"/>
          <p:nvPr/>
        </p:nvSpPr>
        <p:spPr>
          <a:xfrm>
            <a:off x="2928055" y="124441"/>
            <a:ext cx="665839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mesh/loop equations for the following networks.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238E6-EBF8-4EA4-BA98-876082AC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30" y="558102"/>
            <a:ext cx="4057650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6153C-13E8-4C54-8065-4666D989D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46" y="573586"/>
            <a:ext cx="3800475" cy="248602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4273410-A1BF-45AB-8A7B-A0F2D0597488}"/>
              </a:ext>
            </a:extLst>
          </p:cNvPr>
          <p:cNvGrpSpPr/>
          <p:nvPr/>
        </p:nvGrpSpPr>
        <p:grpSpPr>
          <a:xfrm>
            <a:off x="1568228" y="1255332"/>
            <a:ext cx="548640" cy="548640"/>
            <a:chOff x="1126793" y="1323362"/>
            <a:chExt cx="548640" cy="54864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C440F17-2093-4D89-AA25-F703EA749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B05282-88E4-476C-9D68-C1153E00136A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48FB9E-85A6-4A36-830D-7479EACC73E5}"/>
              </a:ext>
            </a:extLst>
          </p:cNvPr>
          <p:cNvGrpSpPr/>
          <p:nvPr/>
        </p:nvGrpSpPr>
        <p:grpSpPr>
          <a:xfrm>
            <a:off x="7132986" y="1935335"/>
            <a:ext cx="548640" cy="548640"/>
            <a:chOff x="1126793" y="1323362"/>
            <a:chExt cx="548640" cy="548640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A9EF879C-EF85-4FF5-9960-7DD35F920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42E0B1-0C8D-4B25-9A0B-7F6C8E71D300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8CF2B1-D28B-4E5B-8CAC-5D06A54D566A}"/>
              </a:ext>
            </a:extLst>
          </p:cNvPr>
          <p:cNvGrpSpPr/>
          <p:nvPr/>
        </p:nvGrpSpPr>
        <p:grpSpPr>
          <a:xfrm>
            <a:off x="8688753" y="1912541"/>
            <a:ext cx="548640" cy="548640"/>
            <a:chOff x="1126793" y="1323362"/>
            <a:chExt cx="548640" cy="54864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5E7EC42-A73A-43B4-8F90-B8854DDA6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CBA80D-075D-4707-848E-F6ECAC3157AD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11D82A-369D-4C2C-9813-65EC5AAB4F1F}"/>
              </a:ext>
            </a:extLst>
          </p:cNvPr>
          <p:cNvGrpSpPr/>
          <p:nvPr/>
        </p:nvGrpSpPr>
        <p:grpSpPr>
          <a:xfrm>
            <a:off x="2574068" y="1291537"/>
            <a:ext cx="548640" cy="548640"/>
            <a:chOff x="1126793" y="1323362"/>
            <a:chExt cx="548640" cy="54864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E64FBCA8-29D8-4EC5-A5D4-FA690689C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762054-802E-4406-9DD4-0DE2CE8944EA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FD1C02-DABA-465C-BA22-12E42540A288}"/>
              </a:ext>
            </a:extLst>
          </p:cNvPr>
          <p:cNvGrpSpPr/>
          <p:nvPr/>
        </p:nvGrpSpPr>
        <p:grpSpPr>
          <a:xfrm>
            <a:off x="3635063" y="1312231"/>
            <a:ext cx="548640" cy="548640"/>
            <a:chOff x="1126793" y="1323362"/>
            <a:chExt cx="548640" cy="548640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271FA83-5F56-4929-A34A-CCE478E9B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796778-75E7-4885-8A50-16D1E4093B44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3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AF921-8134-45FA-B479-EEA3A2276BD2}"/>
              </a:ext>
            </a:extLst>
          </p:cNvPr>
          <p:cNvGrpSpPr/>
          <p:nvPr/>
        </p:nvGrpSpPr>
        <p:grpSpPr>
          <a:xfrm>
            <a:off x="7132986" y="977196"/>
            <a:ext cx="548640" cy="548640"/>
            <a:chOff x="1126793" y="1323362"/>
            <a:chExt cx="548640" cy="548640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B575631-16C7-4681-95CF-97B79C570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EEEFED-99B6-4345-90D2-FFBBAF6AEAE7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3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76DA4F-C362-41B4-887A-0A90BC030A86}"/>
              </a:ext>
            </a:extLst>
          </p:cNvPr>
          <p:cNvGrpSpPr/>
          <p:nvPr/>
        </p:nvGrpSpPr>
        <p:grpSpPr>
          <a:xfrm>
            <a:off x="8800272" y="999990"/>
            <a:ext cx="548640" cy="548640"/>
            <a:chOff x="1126793" y="1323362"/>
            <a:chExt cx="548640" cy="548640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7E9FC918-E6F2-4B29-BBC6-E5CBFCFD6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DB274C-84DE-418B-9BC0-5547B93F2E58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4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57498F62-717C-4DB2-A3A3-4E31E6D12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341" y="2558312"/>
          <a:ext cx="4965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Equation" r:id="rId5" imgW="4965480" imgH="1091880" progId="Equation.3">
                  <p:embed/>
                </p:oleObj>
              </mc:Choice>
              <mc:Fallback>
                <p:oleObj name="Equation" r:id="rId5" imgW="4965480" imgH="109188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57498F62-717C-4DB2-A3A3-4E31E6D12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341" y="2558312"/>
                        <a:ext cx="49657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8B6169E1-062E-4A7C-85CA-78340C8FB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1355" y="3791267"/>
          <a:ext cx="3073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name="Equation" r:id="rId7" imgW="3073320" imgH="1091880" progId="Equation.3">
                  <p:embed/>
                </p:oleObj>
              </mc:Choice>
              <mc:Fallback>
                <p:oleObj name="Equation" r:id="rId7" imgW="3073320" imgH="109188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8B6169E1-062E-4A7C-85CA-78340C8FB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1355" y="3791267"/>
                        <a:ext cx="30734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3A2C576F-F1E5-4647-8320-36E989D79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759" y="3144301"/>
          <a:ext cx="5041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8" name="Equation" r:id="rId9" imgW="5041800" imgH="1498320" progId="Equation.3">
                  <p:embed/>
                </p:oleObj>
              </mc:Choice>
              <mc:Fallback>
                <p:oleObj name="Equation" r:id="rId9" imgW="5041800" imgH="1498320" progId="Equation.3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3A2C576F-F1E5-4647-8320-36E989D79A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759" y="3144301"/>
                        <a:ext cx="5041900" cy="149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69785184-C736-41A9-87AF-07E791DFC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8010" y="4784105"/>
          <a:ext cx="3022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Equation" r:id="rId11" imgW="3022560" imgH="1498320" progId="Equation.3">
                  <p:embed/>
                </p:oleObj>
              </mc:Choice>
              <mc:Fallback>
                <p:oleObj name="Equation" r:id="rId11" imgW="3022560" imgH="1498320" progId="Equation.3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69785184-C736-41A9-87AF-07E791DFC4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18010" y="4784105"/>
                        <a:ext cx="3022600" cy="149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C1224CB-EABB-4514-82F4-44F349D49D57}"/>
              </a:ext>
            </a:extLst>
          </p:cNvPr>
          <p:cNvSpPr txBox="1"/>
          <p:nvPr/>
        </p:nvSpPr>
        <p:spPr>
          <a:xfrm>
            <a:off x="292705" y="5719193"/>
            <a:ext cx="65913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8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28 ~ 34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31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1478A-8ED4-4469-9B2F-AACB369305F7}"/>
              </a:ext>
            </a:extLst>
          </p:cNvPr>
          <p:cNvSpPr txBox="1"/>
          <p:nvPr/>
        </p:nvSpPr>
        <p:spPr>
          <a:xfrm>
            <a:off x="1376289" y="928592"/>
            <a:ext cx="9439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mesh/loop equations for the following networks.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00A9F-750C-4751-885D-FF39146D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36" y="1798099"/>
            <a:ext cx="4324350" cy="292417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1FF38AF-9AA8-4020-AA7F-ACE95239A15F}"/>
              </a:ext>
            </a:extLst>
          </p:cNvPr>
          <p:cNvGrpSpPr/>
          <p:nvPr/>
        </p:nvGrpSpPr>
        <p:grpSpPr>
          <a:xfrm>
            <a:off x="3541339" y="2124221"/>
            <a:ext cx="548640" cy="548640"/>
            <a:chOff x="1126793" y="1323362"/>
            <a:chExt cx="548640" cy="548640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2534EBAE-C52D-418E-95B2-63B92BA8F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C59085-7812-4F3F-9DBC-9522AFF5C7D7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E6274F-99C3-4781-9FDF-577F1E2367FD}"/>
              </a:ext>
            </a:extLst>
          </p:cNvPr>
          <p:cNvGrpSpPr/>
          <p:nvPr/>
        </p:nvGrpSpPr>
        <p:grpSpPr>
          <a:xfrm>
            <a:off x="3541339" y="3423247"/>
            <a:ext cx="548640" cy="548640"/>
            <a:chOff x="1126793" y="1323362"/>
            <a:chExt cx="548640" cy="548640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BEAE734E-E2C5-45B8-B02D-F3368A6D4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793" y="1323362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DEE608-B3CE-478F-B17A-BC6C5B89A739}"/>
                </a:ext>
              </a:extLst>
            </p:cNvPr>
            <p:cNvSpPr txBox="1"/>
            <p:nvPr/>
          </p:nvSpPr>
          <p:spPr>
            <a:xfrm>
              <a:off x="1224654" y="134405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3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35533-7C8B-45F0-8162-DB73F59B371A}"/>
              </a:ext>
            </a:extLst>
          </p:cNvPr>
          <p:cNvGrpSpPr/>
          <p:nvPr/>
        </p:nvGrpSpPr>
        <p:grpSpPr>
          <a:xfrm>
            <a:off x="1877192" y="2926874"/>
            <a:ext cx="548640" cy="548640"/>
            <a:chOff x="5388060" y="4101770"/>
            <a:chExt cx="548640" cy="548640"/>
          </a:xfrm>
        </p:grpSpPr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F70927D-2893-4155-8FDD-D54A64B80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8060" y="4101770"/>
              <a:ext cx="548640" cy="548640"/>
            </a:xfrm>
            <a:prstGeom prst="arc">
              <a:avLst>
                <a:gd name="adj1" fmla="val 4073821"/>
                <a:gd name="adj2" fmla="val 3304943"/>
              </a:avLst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01A3BA-1864-4C7A-A818-548624A6DAC9}"/>
                </a:ext>
              </a:extLst>
            </p:cNvPr>
            <p:cNvSpPr txBox="1"/>
            <p:nvPr/>
          </p:nvSpPr>
          <p:spPr>
            <a:xfrm>
              <a:off x="5485921" y="412246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F1DCC9E0-6970-411D-9CC5-166C8B47F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254" y="2342661"/>
          <a:ext cx="397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4" imgW="3974760" imgH="330120" progId="Equation.3">
                  <p:embed/>
                </p:oleObj>
              </mc:Choice>
              <mc:Fallback>
                <p:oleObj name="Equation" r:id="rId4" imgW="3974760" imgH="33012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F1DCC9E0-6970-411D-9CC5-166C8B47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7254" y="2342661"/>
                        <a:ext cx="3975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4E64EDF0-6FA4-4EE8-9F87-0C9FF2474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254" y="2907849"/>
          <a:ext cx="377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6" imgW="3771720" imgH="330120" progId="Equation.3">
                  <p:embed/>
                </p:oleObj>
              </mc:Choice>
              <mc:Fallback>
                <p:oleObj name="Equation" r:id="rId6" imgW="3771720" imgH="330120" progId="Equation.3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4E64EDF0-6FA4-4EE8-9F87-0C9FF24747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7254" y="2907849"/>
                        <a:ext cx="3771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E1046EEB-B4A5-4193-AB18-F2AAA6D92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254" y="3509673"/>
          <a:ext cx="414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8" imgW="4140000" imgH="330120" progId="Equation.3">
                  <p:embed/>
                </p:oleObj>
              </mc:Choice>
              <mc:Fallback>
                <p:oleObj name="Equation" r:id="rId8" imgW="4140000" imgH="330120" progId="Equation.3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E1046EEB-B4A5-4193-AB18-F2AAA6D92F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7254" y="3509673"/>
                        <a:ext cx="4140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6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8F76A-84ED-4955-BD9C-60E6C273F437}"/>
              </a:ext>
            </a:extLst>
          </p:cNvPr>
          <p:cNvSpPr txBox="1"/>
          <p:nvPr/>
        </p:nvSpPr>
        <p:spPr>
          <a:xfrm>
            <a:off x="260086" y="3214798"/>
            <a:ext cx="59955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network is redrawn in Fig. (a) with subscripted impedances:</a:t>
            </a:r>
            <a:endParaRPr lang="en-US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0067B6-0571-4474-9226-6FA1E1625D15}"/>
              </a:ext>
            </a:extLst>
          </p:cNvPr>
          <p:cNvCxnSpPr/>
          <p:nvPr/>
        </p:nvCxnSpPr>
        <p:spPr>
          <a:xfrm>
            <a:off x="6360725" y="449942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537A8F-1E49-49B1-BD3F-185473AADB24}"/>
              </a:ext>
            </a:extLst>
          </p:cNvPr>
          <p:cNvSpPr txBox="1"/>
          <p:nvPr/>
        </p:nvSpPr>
        <p:spPr>
          <a:xfrm>
            <a:off x="199606" y="88997"/>
            <a:ext cx="1167182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EXAMPLE 17.5: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For the following circuit having 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2V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0</a:t>
            </a:r>
            <a:r>
              <a:rPr lang="en-US" sz="200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6V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0</a:t>
            </a:r>
            <a:r>
              <a:rPr lang="en-US" sz="200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4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2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 and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1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:</a:t>
            </a:r>
            <a:endParaRPr lang="en-U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/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a</a:t>
            </a:r>
            <a:r>
              <a:rPr lang="en-US" sz="2000" i="0" dirty="0">
                <a:effectLst/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each loop of the networks. </a:t>
            </a:r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b</a:t>
            </a:r>
            <a:r>
              <a:rPr lang="en-US" sz="2000" i="0" dirty="0">
                <a:effectLst/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determinants, solve for the loop currents. </a:t>
            </a:r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c</a:t>
            </a:r>
            <a:r>
              <a:rPr lang="en-US" sz="2000" i="0" dirty="0">
                <a:effectLst/>
              </a:rPr>
              <a:t>) Find the current of each branch.</a:t>
            </a:r>
            <a:endParaRPr lang="en-US" sz="200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E20A2E1-E8A4-4F33-A84D-DDCAFAC9D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31564"/>
              </p:ext>
            </p:extLst>
          </p:nvPr>
        </p:nvGraphicFramePr>
        <p:xfrm>
          <a:off x="337466" y="3978202"/>
          <a:ext cx="581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Equation" r:id="rId3" imgW="5816520" imgH="330120" progId="Equation.3">
                  <p:embed/>
                </p:oleObj>
              </mc:Choice>
              <mc:Fallback>
                <p:oleObj name="Equation" r:id="rId3" imgW="5816520" imgH="33012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BF665A9-1754-4B35-8AFE-17B17B99CF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466" y="3978202"/>
                        <a:ext cx="5816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55CF7E50-70E7-4AD5-ADD6-17CADD70C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55" y="1104660"/>
            <a:ext cx="4106622" cy="18972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744354-5107-4EC2-881B-23CD7A269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18" y="4363920"/>
            <a:ext cx="4018831" cy="19899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CECD92-E26B-4B98-AE71-16EBD188AF5D}"/>
              </a:ext>
            </a:extLst>
          </p:cNvPr>
          <p:cNvSpPr txBox="1"/>
          <p:nvPr/>
        </p:nvSpPr>
        <p:spPr>
          <a:xfrm>
            <a:off x="6399558" y="1093207"/>
            <a:ext cx="117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Loop 1:</a:t>
            </a:r>
            <a:endParaRPr lang="en-US" sz="2000"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28C3019-393C-45EA-9FD7-111A6F23D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62998"/>
              </p:ext>
            </p:extLst>
          </p:nvPr>
        </p:nvGraphicFramePr>
        <p:xfrm>
          <a:off x="7488918" y="1140238"/>
          <a:ext cx="257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Equation" r:id="rId7" imgW="2577960" imgH="317160" progId="Equation.3">
                  <p:embed/>
                </p:oleObj>
              </mc:Choice>
              <mc:Fallback>
                <p:oleObj name="Equation" r:id="rId7" imgW="2577960" imgH="31716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DE20A2E1-E8A4-4F33-A84D-DDCAFAC9D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88918" y="1140238"/>
                        <a:ext cx="2578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5F6BE9D-3B9F-4F05-BA05-7F5E39F0C32F}"/>
              </a:ext>
            </a:extLst>
          </p:cNvPr>
          <p:cNvSpPr txBox="1"/>
          <p:nvPr/>
        </p:nvSpPr>
        <p:spPr>
          <a:xfrm>
            <a:off x="6406816" y="1535893"/>
            <a:ext cx="117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Loop 2:</a:t>
            </a:r>
            <a:endParaRPr lang="en-US" sz="2000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12D9245-C558-4087-8A47-F53DE85EB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92666"/>
              </p:ext>
            </p:extLst>
          </p:nvPr>
        </p:nvGraphicFramePr>
        <p:xfrm>
          <a:off x="7440838" y="1590902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1" name="Equation" r:id="rId9" imgW="2958840" imgH="330120" progId="Equation.3">
                  <p:embed/>
                </p:oleObj>
              </mc:Choice>
              <mc:Fallback>
                <p:oleObj name="Equation" r:id="rId9" imgW="2958840" imgH="33012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028C3019-393C-45EA-9FD7-111A6F23D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0838" y="1590902"/>
                        <a:ext cx="2959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5AAA974-8134-4A4C-A4D3-BBF78B5C07B0}"/>
              </a:ext>
            </a:extLst>
          </p:cNvPr>
          <p:cNvSpPr txBox="1"/>
          <p:nvPr/>
        </p:nvSpPr>
        <p:spPr>
          <a:xfrm>
            <a:off x="6399559" y="2068302"/>
            <a:ext cx="5197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Loop equations in matrix form as follows:</a:t>
            </a:r>
            <a:endParaRPr lang="en-US" sz="2000" dirty="0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B96F8702-0B75-49B1-BE30-6B92425A9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02085"/>
              </p:ext>
            </p:extLst>
          </p:nvPr>
        </p:nvGraphicFramePr>
        <p:xfrm>
          <a:off x="7358325" y="2596108"/>
          <a:ext cx="3670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Equation" r:id="rId11" imgW="3670200" imgH="736560" progId="Equation.3">
                  <p:embed/>
                </p:oleObj>
              </mc:Choice>
              <mc:Fallback>
                <p:oleObj name="Equation" r:id="rId11" imgW="3670200" imgH="73656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028C3019-393C-45EA-9FD7-111A6F23D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325" y="2596108"/>
                        <a:ext cx="3670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38D1C5EF-7A9D-4FAC-B016-A6129C107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48128"/>
              </p:ext>
            </p:extLst>
          </p:nvPr>
        </p:nvGraphicFramePr>
        <p:xfrm>
          <a:off x="7387974" y="3571802"/>
          <a:ext cx="314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Equation" r:id="rId13" imgW="3149280" imgH="736560" progId="Equation.3">
                  <p:embed/>
                </p:oleObj>
              </mc:Choice>
              <mc:Fallback>
                <p:oleObj name="Equation" r:id="rId13" imgW="3149280" imgH="73656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B96F8702-0B75-49B1-BE30-6B92425A9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87974" y="3571802"/>
                        <a:ext cx="3149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FB19E0E-B885-4874-AEBC-8098FED1F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126926"/>
              </p:ext>
            </p:extLst>
          </p:nvPr>
        </p:nvGraphicFramePr>
        <p:xfrm>
          <a:off x="7358325" y="4667330"/>
          <a:ext cx="3098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15" imgW="3098520" imgH="1485720" progId="Equation.3">
                  <p:embed/>
                </p:oleObj>
              </mc:Choice>
              <mc:Fallback>
                <p:oleObj name="Equation" r:id="rId15" imgW="3098520" imgH="148572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38D1C5EF-7A9D-4FAC-B016-A6129C107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58325" y="4667330"/>
                        <a:ext cx="3098800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8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9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93FB39-425E-4BC2-98E8-35BE57546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5583"/>
              </p:ext>
            </p:extLst>
          </p:nvPr>
        </p:nvGraphicFramePr>
        <p:xfrm>
          <a:off x="495300" y="296340"/>
          <a:ext cx="314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name="Equation" r:id="rId3" imgW="3149280" imgH="736560" progId="Equation.3">
                  <p:embed/>
                </p:oleObj>
              </mc:Choice>
              <mc:Fallback>
                <p:oleObj name="Equation" r:id="rId3" imgW="3149280" imgH="73656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38D1C5EF-7A9D-4FAC-B016-A6129C107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" y="296340"/>
                        <a:ext cx="3149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729DE7-8816-4F03-B3C3-E7AE2EA45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465149"/>
              </p:ext>
            </p:extLst>
          </p:nvPr>
        </p:nvGraphicFramePr>
        <p:xfrm>
          <a:off x="501650" y="1634723"/>
          <a:ext cx="33274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name="Equation" r:id="rId5" imgW="3327120" imgH="1485720" progId="Equation.3">
                  <p:embed/>
                </p:oleObj>
              </mc:Choice>
              <mc:Fallback>
                <p:oleObj name="Equation" r:id="rId5" imgW="3327120" imgH="148572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FB19E0E-B885-4874-AEBC-8098FED1F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650" y="1634723"/>
                        <a:ext cx="3327400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DA4581-9B8D-4CBF-8615-3D9D5BEE1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86914"/>
              </p:ext>
            </p:extLst>
          </p:nvPr>
        </p:nvGraphicFramePr>
        <p:xfrm>
          <a:off x="501650" y="3983037"/>
          <a:ext cx="3136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Equation" r:id="rId7" imgW="3136680" imgH="1485720" progId="Equation.3">
                  <p:embed/>
                </p:oleObj>
              </mc:Choice>
              <mc:Fallback>
                <p:oleObj name="Equation" r:id="rId7" imgW="3136680" imgH="148572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FB19E0E-B885-4874-AEBC-8098FED1F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650" y="3983037"/>
                        <a:ext cx="3136900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2E46F10-450B-43BF-B3A8-546A88862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39315"/>
              </p:ext>
            </p:extLst>
          </p:nvPr>
        </p:nvGraphicFramePr>
        <p:xfrm>
          <a:off x="5971795" y="296340"/>
          <a:ext cx="467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9" imgW="4673520" imgH="609480" progId="Equation.3">
                  <p:embed/>
                </p:oleObj>
              </mc:Choice>
              <mc:Fallback>
                <p:oleObj name="Equation" r:id="rId9" imgW="4673520" imgH="60948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729DE7-8816-4F03-B3C3-E7AE2EA45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71795" y="296340"/>
                        <a:ext cx="46736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2381F61-B216-489F-91A8-ECFAF1B9F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86353"/>
              </p:ext>
            </p:extLst>
          </p:nvPr>
        </p:nvGraphicFramePr>
        <p:xfrm>
          <a:off x="5985443" y="1193443"/>
          <a:ext cx="449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11" imgW="4495680" imgH="609480" progId="Equation.3">
                  <p:embed/>
                </p:oleObj>
              </mc:Choice>
              <mc:Fallback>
                <p:oleObj name="Equation" r:id="rId11" imgW="4495680" imgH="6094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2E46F10-450B-43BF-B3A8-546A888625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5443" y="1193443"/>
                        <a:ext cx="4495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4CDDB4-2BC2-4FA7-8E0F-B8F1A8A5A755}"/>
              </a:ext>
            </a:extLst>
          </p:cNvPr>
          <p:cNvSpPr txBox="1"/>
          <p:nvPr/>
        </p:nvSpPr>
        <p:spPr>
          <a:xfrm>
            <a:off x="5439530" y="5193237"/>
            <a:ext cx="6406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Since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greater than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the current pass through the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in upward direction is as follows:</a:t>
            </a:r>
            <a:endParaRPr lang="en-US" sz="20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DA530F5-FDF7-450A-9D80-88A4ECBA8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2675"/>
              </p:ext>
            </p:extLst>
          </p:nvPr>
        </p:nvGraphicFramePr>
        <p:xfrm>
          <a:off x="6029985" y="5916148"/>
          <a:ext cx="435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13" imgW="4356000" imgH="317160" progId="Equation.3">
                  <p:embed/>
                </p:oleObj>
              </mc:Choice>
              <mc:Fallback>
                <p:oleObj name="Equation" r:id="rId13" imgW="4356000" imgH="3171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2381F61-B216-489F-91A8-ECFAF1B9F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9985" y="5916148"/>
                        <a:ext cx="4356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DD76E2F2-4BCA-4C77-970C-E1CF5E2C1703}"/>
              </a:ext>
            </a:extLst>
          </p:cNvPr>
          <p:cNvGrpSpPr/>
          <p:nvPr/>
        </p:nvGrpSpPr>
        <p:grpSpPr>
          <a:xfrm>
            <a:off x="6149283" y="2226595"/>
            <a:ext cx="4610740" cy="1897240"/>
            <a:chOff x="6149283" y="2226595"/>
            <a:chExt cx="4610740" cy="18972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D2F189-42A1-4C49-BDB0-3FF07B5E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40286" y="2226595"/>
              <a:ext cx="4106622" cy="189724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714FC-0E20-45C4-A5E6-E07CEE3DC3BB}"/>
                </a:ext>
              </a:extLst>
            </p:cNvPr>
            <p:cNvSpPr/>
            <p:nvPr/>
          </p:nvSpPr>
          <p:spPr>
            <a:xfrm>
              <a:off x="7383173" y="2482677"/>
              <a:ext cx="737247" cy="1229516"/>
            </a:xfrm>
            <a:prstGeom prst="arc">
              <a:avLst>
                <a:gd name="adj1" fmla="val 8701078"/>
                <a:gd name="adj2" fmla="val 773980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A806592-1099-4DCC-BD39-9D627D99C787}"/>
                </a:ext>
              </a:extLst>
            </p:cNvPr>
            <p:cNvSpPr/>
            <p:nvPr/>
          </p:nvSpPr>
          <p:spPr>
            <a:xfrm>
              <a:off x="8690734" y="2457344"/>
              <a:ext cx="737247" cy="1229516"/>
            </a:xfrm>
            <a:prstGeom prst="arc">
              <a:avLst>
                <a:gd name="adj1" fmla="val 8701078"/>
                <a:gd name="adj2" fmla="val 773980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93878-873B-48F9-B783-34656E58EAAF}"/>
                </a:ext>
              </a:extLst>
            </p:cNvPr>
            <p:cNvSpPr txBox="1"/>
            <p:nvPr/>
          </p:nvSpPr>
          <p:spPr>
            <a:xfrm>
              <a:off x="7548054" y="284126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AC35C0-5BD2-42B3-B403-9AF70EB99549}"/>
                </a:ext>
              </a:extLst>
            </p:cNvPr>
            <p:cNvSpPr txBox="1"/>
            <p:nvPr/>
          </p:nvSpPr>
          <p:spPr>
            <a:xfrm>
              <a:off x="8930587" y="277522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369BA32-F27C-41E3-952A-CCA0E56CDDA5}"/>
                </a:ext>
              </a:extLst>
            </p:cNvPr>
            <p:cNvCxnSpPr/>
            <p:nvPr/>
          </p:nvCxnSpPr>
          <p:spPr>
            <a:xfrm flipV="1">
              <a:off x="6605516" y="2377673"/>
              <a:ext cx="0" cy="463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CC7DF4-FCEB-4FB6-A4AC-ED11C6972B57}"/>
                </a:ext>
              </a:extLst>
            </p:cNvPr>
            <p:cNvSpPr txBox="1"/>
            <p:nvPr/>
          </p:nvSpPr>
          <p:spPr>
            <a:xfrm>
              <a:off x="6149283" y="2357091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i="1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L</a:t>
              </a:r>
              <a:endParaRPr lang="en-US" sz="1600" i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19A84F-888C-4915-BFEF-F51F67B69581}"/>
                </a:ext>
              </a:extLst>
            </p:cNvPr>
            <p:cNvCxnSpPr/>
            <p:nvPr/>
          </p:nvCxnSpPr>
          <p:spPr>
            <a:xfrm flipV="1">
              <a:off x="10351373" y="2288984"/>
              <a:ext cx="0" cy="59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E12044-9F93-4A90-A663-711DDAE3F003}"/>
                </a:ext>
              </a:extLst>
            </p:cNvPr>
            <p:cNvSpPr txBox="1"/>
            <p:nvPr/>
          </p:nvSpPr>
          <p:spPr>
            <a:xfrm>
              <a:off x="10318877" y="234416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i="1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C</a:t>
              </a:r>
              <a:endParaRPr lang="en-US" sz="1600" i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E7BCB5-DFCD-494A-93E0-DECA3FD89D64}"/>
                </a:ext>
              </a:extLst>
            </p:cNvPr>
            <p:cNvCxnSpPr/>
            <p:nvPr/>
          </p:nvCxnSpPr>
          <p:spPr>
            <a:xfrm flipV="1">
              <a:off x="8467345" y="2288984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B51CF0-E0C7-43C9-A3C7-E01FF54C6C71}"/>
                </a:ext>
              </a:extLst>
            </p:cNvPr>
            <p:cNvSpPr txBox="1"/>
            <p:nvPr/>
          </p:nvSpPr>
          <p:spPr>
            <a:xfrm>
              <a:off x="8387546" y="224428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i="1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R</a:t>
              </a:r>
              <a:endParaRPr lang="en-US" sz="1600" i="1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65EA44F-70BE-43F7-8926-7F8986675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84750"/>
              </p:ext>
            </p:extLst>
          </p:nvPr>
        </p:nvGraphicFramePr>
        <p:xfrm>
          <a:off x="6047919" y="4304218"/>
          <a:ext cx="2628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16" imgW="2628720" imgH="317160" progId="Equation.3">
                  <p:embed/>
                </p:oleObj>
              </mc:Choice>
              <mc:Fallback>
                <p:oleObj name="Equation" r:id="rId16" imgW="2628720" imgH="31716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2E46F10-450B-43BF-B3A8-546A888625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7919" y="4304218"/>
                        <a:ext cx="26289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1F5CC84-C4E1-4B3C-8359-FB5EB3D99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78764"/>
              </p:ext>
            </p:extLst>
          </p:nvPr>
        </p:nvGraphicFramePr>
        <p:xfrm>
          <a:off x="6043613" y="4783138"/>
          <a:ext cx="300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18" imgW="3009600" imgH="330120" progId="Equation.3">
                  <p:embed/>
                </p:oleObj>
              </mc:Choice>
              <mc:Fallback>
                <p:oleObj name="Equation" r:id="rId18" imgW="3009600" imgH="33012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2381F61-B216-489F-91A8-ECFAF1B9F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43613" y="4783138"/>
                        <a:ext cx="3009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5C2DBD-B0E8-4CE6-8C04-149326362870}"/>
              </a:ext>
            </a:extLst>
          </p:cNvPr>
          <p:cNvCxnSpPr/>
          <p:nvPr/>
        </p:nvCxnSpPr>
        <p:spPr>
          <a:xfrm>
            <a:off x="534212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CB56F-A780-44BF-9668-DF02510F15B2}"/>
              </a:ext>
            </a:extLst>
          </p:cNvPr>
          <p:cNvSpPr txBox="1"/>
          <p:nvPr/>
        </p:nvSpPr>
        <p:spPr>
          <a:xfrm>
            <a:off x="199607" y="88997"/>
            <a:ext cx="628828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EXAMPLE 17.5: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For the following circuit having </a:t>
            </a:r>
          </a:p>
          <a:p>
            <a:pPr algn="just"/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8V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20</a:t>
            </a:r>
            <a:r>
              <a:rPr lang="en-US" sz="200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10V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0</a:t>
            </a:r>
            <a:r>
              <a:rPr lang="en-US" sz="200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1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2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, 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4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8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 and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</a:t>
            </a:r>
            <a:r>
              <a:rPr lang="en-US" sz="200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6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Symbol" panose="05050102010706020507" pitchFamily="18" charset="2"/>
              </a:rPr>
              <a:t>:</a:t>
            </a:r>
            <a:endParaRPr lang="en-U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/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a</a:t>
            </a:r>
            <a:r>
              <a:rPr lang="en-US" sz="2000" i="0" dirty="0">
                <a:effectLst/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each loop of the networks. </a:t>
            </a:r>
          </a:p>
          <a:p>
            <a:pPr algn="just"/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b</a:t>
            </a:r>
            <a:r>
              <a:rPr lang="en-US" sz="2000" i="0" dirty="0">
                <a:effectLst/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determinants, solve for the loop currents. </a:t>
            </a:r>
          </a:p>
          <a:p>
            <a:pPr algn="just"/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c</a:t>
            </a:r>
            <a:r>
              <a:rPr lang="en-US" sz="2000" i="0" dirty="0">
                <a:effectLst/>
              </a:rPr>
              <a:t>) Find the current of each branch.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2286C-2013-47D2-AB9F-01FE74543B3B}"/>
              </a:ext>
            </a:extLst>
          </p:cNvPr>
          <p:cNvSpPr txBox="1"/>
          <p:nvPr/>
        </p:nvSpPr>
        <p:spPr>
          <a:xfrm>
            <a:off x="199606" y="4768554"/>
            <a:ext cx="6173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network is redrawn in Fig. (a) with subscripted impedances:</a:t>
            </a:r>
            <a:endParaRPr lang="en-US" sz="20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F9D6C9B-7BDA-4406-B6D5-60BF9315B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34807"/>
              </p:ext>
            </p:extLst>
          </p:nvPr>
        </p:nvGraphicFramePr>
        <p:xfrm>
          <a:off x="364160" y="5604102"/>
          <a:ext cx="5829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3" imgW="5829120" imgH="711000" progId="Equation.3">
                  <p:embed/>
                </p:oleObj>
              </mc:Choice>
              <mc:Fallback>
                <p:oleObj name="Equation" r:id="rId3" imgW="5829120" imgH="7110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BC0C965-BC2C-4F9A-8759-16A42EAB8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160" y="5604102"/>
                        <a:ext cx="58293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0A5EEB-44F3-4737-BA55-7FED25ED32DB}"/>
              </a:ext>
            </a:extLst>
          </p:cNvPr>
          <p:cNvCxnSpPr/>
          <p:nvPr/>
        </p:nvCxnSpPr>
        <p:spPr>
          <a:xfrm>
            <a:off x="6430696" y="2015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4DB761D-420A-42C2-BE72-47947D19B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78" y="2093711"/>
            <a:ext cx="3965182" cy="24825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67CDF9-A700-43A7-82DD-8B5EFB301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233" y="71493"/>
            <a:ext cx="3648162" cy="2194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C7E6F9-B2FB-4CED-B56D-4500E10FB5F3}"/>
              </a:ext>
            </a:extLst>
          </p:cNvPr>
          <p:cNvSpPr txBox="1"/>
          <p:nvPr/>
        </p:nvSpPr>
        <p:spPr>
          <a:xfrm>
            <a:off x="6487887" y="2079297"/>
            <a:ext cx="117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Loop 1:</a:t>
            </a:r>
            <a:endParaRPr lang="en-US" sz="20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425FF56-38F9-4CB9-8C1A-2463D3CBC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91422"/>
              </p:ext>
            </p:extLst>
          </p:nvPr>
        </p:nvGraphicFramePr>
        <p:xfrm>
          <a:off x="7488810" y="2140326"/>
          <a:ext cx="3136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7" imgW="3136680" imgH="317160" progId="Equation.3">
                  <p:embed/>
                </p:oleObj>
              </mc:Choice>
              <mc:Fallback>
                <p:oleObj name="Equation" r:id="rId7" imgW="3136680" imgH="31716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028C3019-393C-45EA-9FD7-111A6F23D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88810" y="2140326"/>
                        <a:ext cx="31369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6D7984-2DE7-437C-857E-F108B069B4A3}"/>
              </a:ext>
            </a:extLst>
          </p:cNvPr>
          <p:cNvSpPr txBox="1"/>
          <p:nvPr/>
        </p:nvSpPr>
        <p:spPr>
          <a:xfrm>
            <a:off x="6495145" y="2521983"/>
            <a:ext cx="117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Loop 2:</a:t>
            </a:r>
            <a:endParaRPr lang="en-US" sz="200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C9BFAF3F-EE34-438D-B25B-DB86B7692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01239"/>
              </p:ext>
            </p:extLst>
          </p:nvPr>
        </p:nvGraphicFramePr>
        <p:xfrm>
          <a:off x="7529167" y="2576992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9" imgW="2958840" imgH="330120" progId="Equation.3">
                  <p:embed/>
                </p:oleObj>
              </mc:Choice>
              <mc:Fallback>
                <p:oleObj name="Equation" r:id="rId9" imgW="2958840" imgH="33012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612D9245-C558-4087-8A47-F53DE85EB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29167" y="2576992"/>
                        <a:ext cx="2959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7CDFECB-2F78-43E4-AA2D-68E9AE0F4D6B}"/>
              </a:ext>
            </a:extLst>
          </p:cNvPr>
          <p:cNvSpPr txBox="1"/>
          <p:nvPr/>
        </p:nvSpPr>
        <p:spPr>
          <a:xfrm>
            <a:off x="6487888" y="2986153"/>
            <a:ext cx="5197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Loop equations in matrix form as follows:</a:t>
            </a:r>
            <a:endParaRPr lang="en-US" sz="2000" dirty="0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AEC37B7-E073-47A0-922E-5A8BECBED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80443"/>
              </p:ext>
            </p:extLst>
          </p:nvPr>
        </p:nvGraphicFramePr>
        <p:xfrm>
          <a:off x="7295511" y="3404993"/>
          <a:ext cx="4000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1" imgW="4000320" imgH="736560" progId="Equation.3">
                  <p:embed/>
                </p:oleObj>
              </mc:Choice>
              <mc:Fallback>
                <p:oleObj name="Equation" r:id="rId11" imgW="4000320" imgH="73656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B96F8702-0B75-49B1-BE30-6B92425A9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95511" y="3404993"/>
                        <a:ext cx="40005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143E76D-7477-4DED-8BCA-EC1B7C042541}"/>
              </a:ext>
            </a:extLst>
          </p:cNvPr>
          <p:cNvSpPr txBox="1"/>
          <p:nvPr/>
        </p:nvSpPr>
        <p:spPr>
          <a:xfrm>
            <a:off x="6487888" y="4285760"/>
            <a:ext cx="807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Here,</a:t>
            </a:r>
            <a:endParaRPr lang="en-US" sz="2000"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054BA72-AD7A-45C5-B4AE-1EA7FCF5D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14454"/>
              </p:ext>
            </p:extLst>
          </p:nvPr>
        </p:nvGraphicFramePr>
        <p:xfrm>
          <a:off x="7295510" y="4335687"/>
          <a:ext cx="4203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3" imgW="4203360" imgH="711000" progId="Equation.3">
                  <p:embed/>
                </p:oleObj>
              </mc:Choice>
              <mc:Fallback>
                <p:oleObj name="Equation" r:id="rId13" imgW="4203360" imgH="71100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AEC37B7-E073-47A0-922E-5A8BECBED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95510" y="4335687"/>
                        <a:ext cx="4203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5A74418-2659-4C90-A47D-20A3EF24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75033"/>
              </p:ext>
            </p:extLst>
          </p:nvPr>
        </p:nvGraphicFramePr>
        <p:xfrm>
          <a:off x="7291044" y="5323337"/>
          <a:ext cx="439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15" imgW="4394160" imgH="736560" progId="Equation.3">
                  <p:embed/>
                </p:oleObj>
              </mc:Choice>
              <mc:Fallback>
                <p:oleObj name="Equation" r:id="rId15" imgW="4394160" imgH="73656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AEC37B7-E073-47A0-922E-5A8BECBED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91044" y="5323337"/>
                        <a:ext cx="43942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4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/>
      <p:bldP spid="25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4B1772-4F47-49DE-A792-D5E3AE22F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75929"/>
              </p:ext>
            </p:extLst>
          </p:nvPr>
        </p:nvGraphicFramePr>
        <p:xfrm>
          <a:off x="398925" y="232722"/>
          <a:ext cx="439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3" imgW="4394160" imgH="736560" progId="Equation.3">
                  <p:embed/>
                </p:oleObj>
              </mc:Choice>
              <mc:Fallback>
                <p:oleObj name="Equation" r:id="rId3" imgW="4394160" imgH="73656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5A74418-2659-4C90-A47D-20A3EF24D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925" y="232722"/>
                        <a:ext cx="43942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2FEB1E-DC93-4108-AD4F-60092FDF0966}"/>
              </a:ext>
            </a:extLst>
          </p:cNvPr>
          <p:cNvCxnSpPr/>
          <p:nvPr/>
        </p:nvCxnSpPr>
        <p:spPr>
          <a:xfrm>
            <a:off x="5273887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7C85DC-6E36-4718-9E7B-F047E50A0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84819"/>
              </p:ext>
            </p:extLst>
          </p:nvPr>
        </p:nvGraphicFramePr>
        <p:xfrm>
          <a:off x="467371" y="1197922"/>
          <a:ext cx="4076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5" imgW="4076640" imgH="1485720" progId="Equation.3">
                  <p:embed/>
                </p:oleObj>
              </mc:Choice>
              <mc:Fallback>
                <p:oleObj name="Equation" r:id="rId5" imgW="4076640" imgH="148572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4B1772-4F47-49DE-A792-D5E3AE22FF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371" y="1197922"/>
                        <a:ext cx="4076700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A10AA66-4283-4A20-9C9C-DA06BA78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4856"/>
              </p:ext>
            </p:extLst>
          </p:nvPr>
        </p:nvGraphicFramePr>
        <p:xfrm>
          <a:off x="398925" y="3021156"/>
          <a:ext cx="4572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7" imgW="4572000" imgH="1485720" progId="Equation.3">
                  <p:embed/>
                </p:oleObj>
              </mc:Choice>
              <mc:Fallback>
                <p:oleObj name="Equation" r:id="rId7" imgW="4572000" imgH="148572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7C85DC-6E36-4718-9E7B-F047E50A0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925" y="3021156"/>
                        <a:ext cx="4572000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D1D8E65-23D8-4C38-827A-621805182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54112"/>
              </p:ext>
            </p:extLst>
          </p:nvPr>
        </p:nvGraphicFramePr>
        <p:xfrm>
          <a:off x="398925" y="4796623"/>
          <a:ext cx="45974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9" imgW="4597200" imgH="1485720" progId="Equation.3">
                  <p:embed/>
                </p:oleObj>
              </mc:Choice>
              <mc:Fallback>
                <p:oleObj name="Equation" r:id="rId9" imgW="4597200" imgH="148572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7C85DC-6E36-4718-9E7B-F047E50A0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925" y="4796623"/>
                        <a:ext cx="4597400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311F247-C85F-40E4-B849-030F9AD0E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52178"/>
              </p:ext>
            </p:extLst>
          </p:nvPr>
        </p:nvGraphicFramePr>
        <p:xfrm>
          <a:off x="5393783" y="80483"/>
          <a:ext cx="650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11" imgW="6502320" imgH="1295280" progId="Equation.3">
                  <p:embed/>
                </p:oleObj>
              </mc:Choice>
              <mc:Fallback>
                <p:oleObj name="Equation" r:id="rId11" imgW="6502320" imgH="12952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7C85DC-6E36-4718-9E7B-F047E50A0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3783" y="80483"/>
                        <a:ext cx="65024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2399D60-A480-464E-BB58-7E20813E0F2E}"/>
              </a:ext>
            </a:extLst>
          </p:cNvPr>
          <p:cNvGrpSpPr/>
          <p:nvPr/>
        </p:nvGrpSpPr>
        <p:grpSpPr>
          <a:xfrm>
            <a:off x="6544802" y="1550394"/>
            <a:ext cx="4090201" cy="2317159"/>
            <a:chOff x="6544802" y="1837002"/>
            <a:chExt cx="4090201" cy="2317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4639EE-8180-4C07-81D3-B406B6B1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07113" y="1868161"/>
              <a:ext cx="3651314" cy="22860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A16C588-1285-4D0B-A694-B01140A3CA29}"/>
                </a:ext>
              </a:extLst>
            </p:cNvPr>
            <p:cNvSpPr/>
            <p:nvPr/>
          </p:nvSpPr>
          <p:spPr>
            <a:xfrm>
              <a:off x="7801509" y="2388542"/>
              <a:ext cx="633854" cy="1296353"/>
            </a:xfrm>
            <a:prstGeom prst="arc">
              <a:avLst>
                <a:gd name="adj1" fmla="val 8701078"/>
                <a:gd name="adj2" fmla="val 773980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9986C9-D593-4B2A-A31C-5FC5BB57D9A5}"/>
                </a:ext>
              </a:extLst>
            </p:cNvPr>
            <p:cNvSpPr txBox="1"/>
            <p:nvPr/>
          </p:nvSpPr>
          <p:spPr>
            <a:xfrm>
              <a:off x="7883864" y="26515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FEE305-46D7-46EC-862E-67CD49D370BF}"/>
                </a:ext>
              </a:extLst>
            </p:cNvPr>
            <p:cNvSpPr txBox="1"/>
            <p:nvPr/>
          </p:nvSpPr>
          <p:spPr>
            <a:xfrm>
              <a:off x="9291408" y="276599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2D1058-9619-470F-A70C-AF8C8D03AF4F}"/>
                </a:ext>
              </a:extLst>
            </p:cNvPr>
            <p:cNvCxnSpPr/>
            <p:nvPr/>
          </p:nvCxnSpPr>
          <p:spPr>
            <a:xfrm flipV="1">
              <a:off x="7056935" y="2323286"/>
              <a:ext cx="0" cy="463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DE3DD-8EFA-4768-82CD-2AB24D525D32}"/>
                </a:ext>
              </a:extLst>
            </p:cNvPr>
            <p:cNvSpPr txBox="1"/>
            <p:nvPr/>
          </p:nvSpPr>
          <p:spPr>
            <a:xfrm>
              <a:off x="6544802" y="225313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i="1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Z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BB3061-EA90-4ACD-96F5-EFCB7C6F2FFB}"/>
                </a:ext>
              </a:extLst>
            </p:cNvPr>
            <p:cNvCxnSpPr/>
            <p:nvPr/>
          </p:nvCxnSpPr>
          <p:spPr>
            <a:xfrm flipV="1">
              <a:off x="10120407" y="2033269"/>
              <a:ext cx="0" cy="59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475B75-C519-45F5-875A-E7B969DD32B3}"/>
                </a:ext>
              </a:extLst>
            </p:cNvPr>
            <p:cNvSpPr txBox="1"/>
            <p:nvPr/>
          </p:nvSpPr>
          <p:spPr>
            <a:xfrm>
              <a:off x="10113706" y="209245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i="1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Z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3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C8A187-F98C-4EE1-A83C-391AE9DF8546}"/>
                </a:ext>
              </a:extLst>
            </p:cNvPr>
            <p:cNvCxnSpPr/>
            <p:nvPr/>
          </p:nvCxnSpPr>
          <p:spPr>
            <a:xfrm flipV="1">
              <a:off x="8850526" y="1973341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2203B-F9E3-4BF8-B240-FAA62126D3E6}"/>
                </a:ext>
              </a:extLst>
            </p:cNvPr>
            <p:cNvSpPr txBox="1"/>
            <p:nvPr/>
          </p:nvSpPr>
          <p:spPr>
            <a:xfrm>
              <a:off x="8902877" y="1837002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400" i="1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Z</a:t>
              </a:r>
              <a:r>
                <a:rPr lang="en-US" sz="24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sz="16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3B1691E-8527-423E-A1BD-4490E4CEBB14}"/>
                </a:ext>
              </a:extLst>
            </p:cNvPr>
            <p:cNvSpPr/>
            <p:nvPr/>
          </p:nvSpPr>
          <p:spPr>
            <a:xfrm>
              <a:off x="9205519" y="2430541"/>
              <a:ext cx="633853" cy="1158820"/>
            </a:xfrm>
            <a:prstGeom prst="arc">
              <a:avLst>
                <a:gd name="adj1" fmla="val 8701078"/>
                <a:gd name="adj2" fmla="val 773980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8B76416-CF0E-49CD-9380-2580AFB3A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271896"/>
              </p:ext>
            </p:extLst>
          </p:nvPr>
        </p:nvGraphicFramePr>
        <p:xfrm>
          <a:off x="5646368" y="3910569"/>
          <a:ext cx="5118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4" imgW="5117760" imgH="711000" progId="Equation.3">
                  <p:embed/>
                </p:oleObj>
              </mc:Choice>
              <mc:Fallback>
                <p:oleObj name="Equation" r:id="rId14" imgW="5117760" imgH="7110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311F247-C85F-40E4-B849-030F9AD0EB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46368" y="3910569"/>
                        <a:ext cx="51181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45CCD52-BFAC-4FDB-959C-FBDEA1ABE596}"/>
              </a:ext>
            </a:extLst>
          </p:cNvPr>
          <p:cNvSpPr txBox="1"/>
          <p:nvPr/>
        </p:nvSpPr>
        <p:spPr>
          <a:xfrm>
            <a:off x="5331186" y="4767195"/>
            <a:ext cx="6406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Since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greater than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the current pass through the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Z</a:t>
            </a:r>
            <a:r>
              <a:rPr lang="en-US" sz="200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in upward direction is as follows:</a:t>
            </a:r>
            <a:endParaRPr lang="en-US" sz="2000" dirty="0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F43796F4-A886-4489-B47E-699EE4728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74386"/>
              </p:ext>
            </p:extLst>
          </p:nvPr>
        </p:nvGraphicFramePr>
        <p:xfrm>
          <a:off x="5666977" y="5490305"/>
          <a:ext cx="4864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16" imgW="4863960" imgH="317160" progId="Equation.3">
                  <p:embed/>
                </p:oleObj>
              </mc:Choice>
              <mc:Fallback>
                <p:oleObj name="Equation" r:id="rId16" imgW="4863960" imgH="31716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DA530F5-FDF7-450A-9D80-88A4ECBA8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66977" y="5490305"/>
                        <a:ext cx="4864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3D3EF-1469-464A-85A6-E71771149C4B}"/>
              </a:ext>
            </a:extLst>
          </p:cNvPr>
          <p:cNvSpPr txBox="1"/>
          <p:nvPr/>
        </p:nvSpPr>
        <p:spPr>
          <a:xfrm>
            <a:off x="199607" y="88997"/>
            <a:ext cx="1077319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EXAMPLE 17.10: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For the following circuit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each loop of the networks.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D98CE-A77D-4413-A1CA-01144A53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7" y="658717"/>
            <a:ext cx="5591175" cy="2428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1A7DC-E884-4D4D-8568-3156F057D903}"/>
              </a:ext>
            </a:extLst>
          </p:cNvPr>
          <p:cNvSpPr txBox="1"/>
          <p:nvPr/>
        </p:nvSpPr>
        <p:spPr>
          <a:xfrm>
            <a:off x="199607" y="3429000"/>
            <a:ext cx="4959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network is redrawn in Fig. 17.20 with subscripted impedances: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096EBF-E994-40B5-94D3-16808C68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4468"/>
            <a:ext cx="5572125" cy="3038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598381-5B83-403B-895C-1D89EDB7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35" y="4404461"/>
            <a:ext cx="4010025" cy="104775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D79B23C-1DE7-4E7D-A267-81C26DE3AF6E}"/>
              </a:ext>
            </a:extLst>
          </p:cNvPr>
          <p:cNvGrpSpPr/>
          <p:nvPr/>
        </p:nvGrpSpPr>
        <p:grpSpPr>
          <a:xfrm>
            <a:off x="6198827" y="4026793"/>
            <a:ext cx="3849479" cy="403758"/>
            <a:chOff x="6198827" y="3753836"/>
            <a:chExt cx="3849479" cy="4037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5886FF-FAF5-44F0-9D19-0A3C67F2242B}"/>
                </a:ext>
              </a:extLst>
            </p:cNvPr>
            <p:cNvSpPr txBox="1"/>
            <p:nvPr/>
          </p:nvSpPr>
          <p:spPr>
            <a:xfrm>
              <a:off x="6198827" y="3753836"/>
              <a:ext cx="1175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1" i="0" dirty="0">
                  <a:solidFill>
                    <a:srgbClr val="0000CC"/>
                  </a:solidFill>
                  <a:effectLst/>
                </a:rPr>
                <a:t>Loop 1:</a:t>
              </a:r>
              <a:endParaRPr lang="en-US" sz="2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B5E7ADE-BD57-478A-9BD1-EFC945FC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956" y="3786119"/>
              <a:ext cx="2800350" cy="37147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DB708D-C1AD-4BE4-8B46-80B6A8E4BAC9}"/>
              </a:ext>
            </a:extLst>
          </p:cNvPr>
          <p:cNvGrpSpPr/>
          <p:nvPr/>
        </p:nvGrpSpPr>
        <p:grpSpPr>
          <a:xfrm>
            <a:off x="6202545" y="4643831"/>
            <a:ext cx="5074486" cy="400110"/>
            <a:chOff x="6202545" y="4370874"/>
            <a:chExt cx="5074486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E83844-07A3-4A31-B296-0C4E1ABC8A77}"/>
                </a:ext>
              </a:extLst>
            </p:cNvPr>
            <p:cNvSpPr txBox="1"/>
            <p:nvPr/>
          </p:nvSpPr>
          <p:spPr>
            <a:xfrm>
              <a:off x="6202545" y="4370874"/>
              <a:ext cx="1175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1" i="0" dirty="0">
                  <a:solidFill>
                    <a:srgbClr val="0000CC"/>
                  </a:solidFill>
                  <a:effectLst/>
                </a:rPr>
                <a:t>Loop 2:</a:t>
              </a:r>
              <a:endParaRPr lang="en-US" sz="200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7F55E16-474A-4359-998A-4EEB18EA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956" y="4422245"/>
              <a:ext cx="4029075" cy="3238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97C534-EFC2-4F4A-9E75-B0E451832A6C}"/>
              </a:ext>
            </a:extLst>
          </p:cNvPr>
          <p:cNvGrpSpPr/>
          <p:nvPr/>
        </p:nvGrpSpPr>
        <p:grpSpPr>
          <a:xfrm>
            <a:off x="6216192" y="5281863"/>
            <a:ext cx="4579185" cy="415120"/>
            <a:chOff x="6216192" y="5008906"/>
            <a:chExt cx="4579185" cy="4151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754E5B-D9B9-4552-B3AF-798D6CFCDD12}"/>
                </a:ext>
              </a:extLst>
            </p:cNvPr>
            <p:cNvSpPr txBox="1"/>
            <p:nvPr/>
          </p:nvSpPr>
          <p:spPr>
            <a:xfrm>
              <a:off x="6216192" y="5023916"/>
              <a:ext cx="1175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1" i="0" dirty="0">
                  <a:solidFill>
                    <a:srgbClr val="0000CC"/>
                  </a:solidFill>
                  <a:effectLst/>
                </a:rPr>
                <a:t>Loop 3:</a:t>
              </a:r>
              <a:endParaRPr lang="en-US" sz="2000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C469859-7C7C-4D4C-9CDE-906D8E431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6902" y="5008906"/>
              <a:ext cx="3038475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5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D666-A1D7-4C40-AF9D-F1BB59EEF7C7}"/>
              </a:ext>
            </a:extLst>
          </p:cNvPr>
          <p:cNvSpPr txBox="1"/>
          <p:nvPr/>
        </p:nvSpPr>
        <p:spPr>
          <a:xfrm>
            <a:off x="199607" y="88997"/>
            <a:ext cx="1077319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EXAMPLE 17.11: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For the following circuit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Write the mesh equations for each loop of the networks.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240B6-C456-4964-9D53-60D09235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5" y="489107"/>
            <a:ext cx="4324350" cy="349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D3DC6-E92D-4AA1-85E9-15DAA908B51D}"/>
              </a:ext>
            </a:extLst>
          </p:cNvPr>
          <p:cNvSpPr txBox="1"/>
          <p:nvPr/>
        </p:nvSpPr>
        <p:spPr>
          <a:xfrm>
            <a:off x="199606" y="4031459"/>
            <a:ext cx="4959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network is redrawn in Fig. 17.22 with subscripted impedances: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8CBC0-16A5-4856-845E-D34A3E7A0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80" y="4949798"/>
            <a:ext cx="3238500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558467-C343-4F74-B2AB-F274B853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87" y="548678"/>
            <a:ext cx="4200525" cy="4000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C43521-E76D-4AED-89F7-A6CF684B94A4}"/>
              </a:ext>
            </a:extLst>
          </p:cNvPr>
          <p:cNvGrpSpPr/>
          <p:nvPr/>
        </p:nvGrpSpPr>
        <p:grpSpPr>
          <a:xfrm>
            <a:off x="6226123" y="4695537"/>
            <a:ext cx="4631457" cy="408067"/>
            <a:chOff x="6226123" y="4695537"/>
            <a:chExt cx="4631457" cy="4080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EAED0-940D-4485-AFB5-CBB7E8BD0EEA}"/>
                </a:ext>
              </a:extLst>
            </p:cNvPr>
            <p:cNvSpPr txBox="1"/>
            <p:nvPr/>
          </p:nvSpPr>
          <p:spPr>
            <a:xfrm>
              <a:off x="6226123" y="4695537"/>
              <a:ext cx="1175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1" i="0" dirty="0">
                  <a:solidFill>
                    <a:srgbClr val="0000CC"/>
                  </a:solidFill>
                  <a:effectLst/>
                </a:rPr>
                <a:t>Loop 1:</a:t>
              </a:r>
              <a:endParaRPr lang="en-US" sz="20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A86F2D0-2901-4BA5-9D84-E06C5CE9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5730" y="4779754"/>
              <a:ext cx="3371850" cy="3238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C5F44C-B830-4EB0-A4B3-AEE5C373B1F4}"/>
              </a:ext>
            </a:extLst>
          </p:cNvPr>
          <p:cNvGrpSpPr/>
          <p:nvPr/>
        </p:nvGrpSpPr>
        <p:grpSpPr>
          <a:xfrm>
            <a:off x="6229841" y="5257983"/>
            <a:ext cx="5083320" cy="400110"/>
            <a:chOff x="6229841" y="5312575"/>
            <a:chExt cx="5083320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FF2BCA-EE50-45E3-8CD9-5AE792634FA2}"/>
                </a:ext>
              </a:extLst>
            </p:cNvPr>
            <p:cNvSpPr txBox="1"/>
            <p:nvPr/>
          </p:nvSpPr>
          <p:spPr>
            <a:xfrm>
              <a:off x="6229841" y="5312575"/>
              <a:ext cx="1175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1" i="0" dirty="0">
                  <a:solidFill>
                    <a:srgbClr val="0000CC"/>
                  </a:solidFill>
                  <a:effectLst/>
                </a:rPr>
                <a:t>Loop 2:</a:t>
              </a:r>
              <a:endParaRPr lang="en-US" sz="200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15B8B5-A185-44E6-99A1-59078921D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4561" y="5379287"/>
              <a:ext cx="4038600" cy="33337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574F0B-D06C-4AA1-BFD7-AC15099F47DB}"/>
              </a:ext>
            </a:extLst>
          </p:cNvPr>
          <p:cNvGrpSpPr/>
          <p:nvPr/>
        </p:nvGrpSpPr>
        <p:grpSpPr>
          <a:xfrm>
            <a:off x="6243488" y="5883729"/>
            <a:ext cx="4567107" cy="410695"/>
            <a:chOff x="6243488" y="5965617"/>
            <a:chExt cx="4567107" cy="4106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49203D-D4E3-4487-ABAD-DAA0AF31920F}"/>
                </a:ext>
              </a:extLst>
            </p:cNvPr>
            <p:cNvSpPr txBox="1"/>
            <p:nvPr/>
          </p:nvSpPr>
          <p:spPr>
            <a:xfrm>
              <a:off x="6243488" y="5965617"/>
              <a:ext cx="1175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1" i="0" dirty="0">
                  <a:solidFill>
                    <a:srgbClr val="0000CC"/>
                  </a:solidFill>
                  <a:effectLst/>
                </a:rPr>
                <a:t>Loop 3:</a:t>
              </a:r>
              <a:endParaRPr lang="en-US" sz="2000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CFE919-9B3B-44A8-8496-63F23F50E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5870" y="6042937"/>
              <a:ext cx="3514725" cy="333375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0A51F04-ECD8-479F-A796-F5461AC7A176}"/>
              </a:ext>
            </a:extLst>
          </p:cNvPr>
          <p:cNvSpPr txBox="1"/>
          <p:nvPr/>
        </p:nvSpPr>
        <p:spPr>
          <a:xfrm>
            <a:off x="164731" y="5798715"/>
            <a:ext cx="5917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>
                <a:solidFill>
                  <a:srgbClr val="0000CC"/>
                </a:solidFill>
              </a:rPr>
              <a:t>Ch 17</a:t>
            </a:r>
            <a:r>
              <a:rPr lang="en-US" sz="2400" b="1" dirty="0">
                <a:solidFill>
                  <a:srgbClr val="C00000"/>
                </a:solidFill>
              </a:rPr>
              <a:t>] 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: 5 ~ 8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31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626E91D-076B-470A-90F5-6EE29796F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66" y="612181"/>
          <a:ext cx="2921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2920680" imgH="1117440" progId="Equation.3">
                  <p:embed/>
                </p:oleObj>
              </mc:Choice>
              <mc:Fallback>
                <p:oleObj name="Equation" r:id="rId3" imgW="2920680" imgH="11174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626E91D-076B-470A-90F5-6EE29796FA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166" y="612181"/>
                        <a:ext cx="29210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081557D-4E15-418F-9B5F-9EC70132B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7583" y="1001168"/>
          <a:ext cx="292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5" imgW="2920680" imgH="1879560" progId="Equation.3">
                  <p:embed/>
                </p:oleObj>
              </mc:Choice>
              <mc:Fallback>
                <p:oleObj name="Equation" r:id="rId5" imgW="2920680" imgH="187956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081557D-4E15-418F-9B5F-9EC70132B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7583" y="1001168"/>
                        <a:ext cx="2921000" cy="187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D0477-ECE0-4584-9E77-378C21CBCB65}"/>
              </a:ext>
            </a:extLst>
          </p:cNvPr>
          <p:cNvCxnSpPr>
            <a:cxnSpLocks/>
          </p:cNvCxnSpPr>
          <p:nvPr/>
        </p:nvCxnSpPr>
        <p:spPr>
          <a:xfrm rot="1440000">
            <a:off x="6207859" y="1668528"/>
            <a:ext cx="301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F47B0E-EA28-47A6-B95F-E1EBB0E6C0B6}"/>
              </a:ext>
            </a:extLst>
          </p:cNvPr>
          <p:cNvSpPr txBox="1"/>
          <p:nvPr/>
        </p:nvSpPr>
        <p:spPr>
          <a:xfrm>
            <a:off x="8959999" y="2051363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+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58AB7A-A0BD-4E9D-BE70-67E49AD2F187}"/>
              </a:ext>
            </a:extLst>
          </p:cNvPr>
          <p:cNvSpPr txBox="1"/>
          <p:nvPr/>
        </p:nvSpPr>
        <p:spPr>
          <a:xfrm>
            <a:off x="5264414" y="2000414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AE5A6A-6CCD-4E8D-AB61-F6ADF95B7EAF}"/>
              </a:ext>
            </a:extLst>
          </p:cNvPr>
          <p:cNvSpPr txBox="1"/>
          <p:nvPr/>
        </p:nvSpPr>
        <p:spPr>
          <a:xfrm>
            <a:off x="8959999" y="2448140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+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BB56E6-E4CD-40E3-B543-2A2976555519}"/>
              </a:ext>
            </a:extLst>
          </p:cNvPr>
          <p:cNvSpPr txBox="1"/>
          <p:nvPr/>
        </p:nvSpPr>
        <p:spPr>
          <a:xfrm>
            <a:off x="8975227" y="2825344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+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B2CAA-22EB-4FB8-AE8C-73189D2297FC}"/>
              </a:ext>
            </a:extLst>
          </p:cNvPr>
          <p:cNvSpPr txBox="1"/>
          <p:nvPr/>
        </p:nvSpPr>
        <p:spPr>
          <a:xfrm>
            <a:off x="5256202" y="2414038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dirty="0">
                <a:effectLst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221BD4-6BC6-459C-B00D-B8BA4EB7A688}"/>
              </a:ext>
            </a:extLst>
          </p:cNvPr>
          <p:cNvSpPr txBox="1"/>
          <p:nvPr/>
        </p:nvSpPr>
        <p:spPr>
          <a:xfrm>
            <a:off x="5245705" y="2796315"/>
            <a:ext cx="696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dirty="0">
                <a:effectLst/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9E80E3-38E6-4A58-A88F-EA4A446BB7BF}"/>
              </a:ext>
            </a:extLst>
          </p:cNvPr>
          <p:cNvCxnSpPr>
            <a:cxnSpLocks/>
          </p:cNvCxnSpPr>
          <p:nvPr/>
        </p:nvCxnSpPr>
        <p:spPr>
          <a:xfrm rot="1440000">
            <a:off x="6197564" y="2096312"/>
            <a:ext cx="301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E2403F-3480-444D-86CD-F0720664884C}"/>
              </a:ext>
            </a:extLst>
          </p:cNvPr>
          <p:cNvCxnSpPr>
            <a:cxnSpLocks/>
          </p:cNvCxnSpPr>
          <p:nvPr/>
        </p:nvCxnSpPr>
        <p:spPr>
          <a:xfrm rot="20160000">
            <a:off x="5675974" y="1667501"/>
            <a:ext cx="30175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142DF0-9DC2-47E5-9FEB-ED21189BEC7A}"/>
              </a:ext>
            </a:extLst>
          </p:cNvPr>
          <p:cNvCxnSpPr>
            <a:cxnSpLocks/>
          </p:cNvCxnSpPr>
          <p:nvPr/>
        </p:nvCxnSpPr>
        <p:spPr>
          <a:xfrm rot="20160000">
            <a:off x="5671735" y="2082917"/>
            <a:ext cx="30175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202117-3359-4ECC-AA20-0AE7042505DF}"/>
              </a:ext>
            </a:extLst>
          </p:cNvPr>
          <p:cNvCxnSpPr>
            <a:cxnSpLocks/>
          </p:cNvCxnSpPr>
          <p:nvPr/>
        </p:nvCxnSpPr>
        <p:spPr>
          <a:xfrm rot="20160000">
            <a:off x="5668494" y="2458120"/>
            <a:ext cx="30175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81B6B6-2AA0-4011-A72A-FE76CAD47452}"/>
              </a:ext>
            </a:extLst>
          </p:cNvPr>
          <p:cNvCxnSpPr>
            <a:cxnSpLocks/>
          </p:cNvCxnSpPr>
          <p:nvPr/>
        </p:nvCxnSpPr>
        <p:spPr>
          <a:xfrm rot="1440000">
            <a:off x="6216954" y="2452781"/>
            <a:ext cx="301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BD5E66E-8622-4AFE-B98B-31549C503792}"/>
              </a:ext>
            </a:extLst>
          </p:cNvPr>
          <p:cNvSpPr txBox="1"/>
          <p:nvPr/>
        </p:nvSpPr>
        <p:spPr>
          <a:xfrm>
            <a:off x="9348295" y="2064211"/>
            <a:ext cx="9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EA9EDA-D65B-4BAF-93C1-DBB352C4476B}"/>
              </a:ext>
            </a:extLst>
          </p:cNvPr>
          <p:cNvSpPr txBox="1"/>
          <p:nvPr/>
        </p:nvSpPr>
        <p:spPr>
          <a:xfrm>
            <a:off x="9365451" y="2466561"/>
            <a:ext cx="9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3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BCAAF2-E293-4F19-9020-2624E127AC30}"/>
              </a:ext>
            </a:extLst>
          </p:cNvPr>
          <p:cNvSpPr txBox="1"/>
          <p:nvPr/>
        </p:nvSpPr>
        <p:spPr>
          <a:xfrm>
            <a:off x="9401061" y="2841606"/>
            <a:ext cx="9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3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0000CC"/>
                </a:solidFill>
                <a:effectLst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9D125C-DA2A-409E-949B-AAC67DA82C96}"/>
              </a:ext>
            </a:extLst>
          </p:cNvPr>
          <p:cNvSpPr txBox="1"/>
          <p:nvPr/>
        </p:nvSpPr>
        <p:spPr>
          <a:xfrm>
            <a:off x="4650760" y="1993545"/>
            <a:ext cx="80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C8C12-46F5-4386-9DD8-BAF6D471B4F0}"/>
              </a:ext>
            </a:extLst>
          </p:cNvPr>
          <p:cNvSpPr txBox="1"/>
          <p:nvPr/>
        </p:nvSpPr>
        <p:spPr>
          <a:xfrm>
            <a:off x="4652120" y="2407169"/>
            <a:ext cx="80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3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39FCA8-83CF-4EC8-9084-F20DFDECDEC0}"/>
              </a:ext>
            </a:extLst>
          </p:cNvPr>
          <p:cNvSpPr txBox="1"/>
          <p:nvPr/>
        </p:nvSpPr>
        <p:spPr>
          <a:xfrm>
            <a:off x="4626633" y="2814148"/>
            <a:ext cx="80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3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effectLst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bject 71">
                <a:extLst>
                  <a:ext uri="{FF2B5EF4-FFF2-40B4-BE49-F238E27FC236}">
                    <a16:creationId xmlns:a16="http://schemas.microsoft.com/office/drawing/2014/main" id="{EA3636FB-8AA9-45A7-8263-A105CDE8F3B0}"/>
                  </a:ext>
                </a:extLst>
              </p:cNvPr>
              <p:cNvSpPr txBox="1"/>
              <p:nvPr/>
            </p:nvSpPr>
            <p:spPr>
              <a:xfrm>
                <a:off x="2658794" y="3826280"/>
                <a:ext cx="8323951" cy="800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bject 71">
                <a:extLst>
                  <a:ext uri="{FF2B5EF4-FFF2-40B4-BE49-F238E27FC236}">
                    <a16:creationId xmlns:a16="http://schemas.microsoft.com/office/drawing/2014/main" id="{EA3636FB-8AA9-45A7-8263-A105CDE8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94" y="3826280"/>
                <a:ext cx="8323951" cy="800207"/>
              </a:xfrm>
              <a:prstGeom prst="rect">
                <a:avLst/>
              </a:prstGeom>
              <a:blipFill>
                <a:blip r:embed="rId7"/>
                <a:stretch>
                  <a:fillRect l="-146" b="-14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bject 72">
                <a:extLst>
                  <a:ext uri="{FF2B5EF4-FFF2-40B4-BE49-F238E27FC236}">
                    <a16:creationId xmlns:a16="http://schemas.microsoft.com/office/drawing/2014/main" id="{57EE3FC8-B1ED-4000-9DB8-AB17E3093AC9}"/>
                  </a:ext>
                </a:extLst>
              </p:cNvPr>
              <p:cNvSpPr txBox="1"/>
              <p:nvPr/>
            </p:nvSpPr>
            <p:spPr>
              <a:xfrm>
                <a:off x="2658794" y="5054467"/>
                <a:ext cx="8323951" cy="5674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bject 72">
                <a:extLst>
                  <a:ext uri="{FF2B5EF4-FFF2-40B4-BE49-F238E27FC236}">
                    <a16:creationId xmlns:a16="http://schemas.microsoft.com/office/drawing/2014/main" id="{57EE3FC8-B1ED-4000-9DB8-AB17E3093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94" y="5054467"/>
                <a:ext cx="8323951" cy="567496"/>
              </a:xfrm>
              <a:prstGeom prst="rect">
                <a:avLst/>
              </a:prstGeom>
              <a:blipFill>
                <a:blip r:embed="rId8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A5CC7F-FB5E-4836-8DFE-82849756C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319" y="720544"/>
          <a:ext cx="151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1511280" imgH="711000" progId="Equation.3">
                  <p:embed/>
                </p:oleObj>
              </mc:Choice>
              <mc:Fallback>
                <p:oleObj name="Equation" r:id="rId3" imgW="1511280" imgH="711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1A5CC7F-FB5E-4836-8DFE-82849756C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319" y="720544"/>
                        <a:ext cx="15113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3C7F1E-D1E9-4C1B-9955-C11B7D5A3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" y="1616075"/>
          <a:ext cx="411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5" imgW="4114800" imgH="1091880" progId="Equation.3">
                  <p:embed/>
                </p:oleObj>
              </mc:Choice>
              <mc:Fallback>
                <p:oleObj name="Equation" r:id="rId5" imgW="4114800" imgH="10918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3C7F1E-D1E9-4C1B-9955-C11B7D5A3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25" y="1616075"/>
                        <a:ext cx="41148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7F5E49-9E33-43A1-81A1-AB42B094C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3282950"/>
          <a:ext cx="271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7" imgW="2717640" imgH="736560" progId="Equation.3">
                  <p:embed/>
                </p:oleObj>
              </mc:Choice>
              <mc:Fallback>
                <p:oleObj name="Equation" r:id="rId7" imgW="2717640" imgH="7365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37F5E49-9E33-43A1-81A1-AB42B094C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2488" y="3282950"/>
                        <a:ext cx="27178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133B3F-1F59-49EF-818D-45330507C737}"/>
              </a:ext>
            </a:extLst>
          </p:cNvPr>
          <p:cNvSpPr txBox="1"/>
          <p:nvPr/>
        </p:nvSpPr>
        <p:spPr>
          <a:xfrm>
            <a:off x="352489" y="2885552"/>
            <a:ext cx="6254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</a:rPr>
              <a:t>Calculate the Determinants using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x</a:t>
            </a:r>
            <a:r>
              <a:rPr lang="en-US" sz="2000" b="1" dirty="0">
                <a:effectLst/>
              </a:rPr>
              <a:t> and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y</a:t>
            </a:r>
            <a:r>
              <a:rPr lang="en-US" sz="2000" b="1" dirty="0">
                <a:effectLst/>
              </a:rPr>
              <a:t> columns: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B8AC9-516F-4B05-9811-7BE41737962E}"/>
              </a:ext>
            </a:extLst>
          </p:cNvPr>
          <p:cNvSpPr txBox="1"/>
          <p:nvPr/>
        </p:nvSpPr>
        <p:spPr>
          <a:xfrm>
            <a:off x="261855" y="4209379"/>
            <a:ext cx="5696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</a:rPr>
              <a:t>Calculate the Determinants (which is used to calculate the value of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x</a:t>
            </a:r>
            <a:r>
              <a:rPr lang="en-US" sz="2000" b="1" dirty="0">
                <a:effectLst/>
              </a:rPr>
              <a:t>)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replacing x column by constant column</a:t>
            </a:r>
            <a:r>
              <a:rPr lang="en-US" sz="2000" b="1" dirty="0">
                <a:effectLst/>
              </a:rPr>
              <a:t> and 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y</a:t>
            </a:r>
            <a:r>
              <a:rPr lang="en-US" sz="2000" b="1" dirty="0">
                <a:effectLst/>
              </a:rPr>
              <a:t> columns: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B35DF-F0B2-43F5-9D0A-F12996EE70E7}"/>
              </a:ext>
            </a:extLst>
          </p:cNvPr>
          <p:cNvCxnSpPr/>
          <p:nvPr/>
        </p:nvCxnSpPr>
        <p:spPr>
          <a:xfrm>
            <a:off x="6090439" y="622847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022E0-FA90-46AD-BF16-E6681AF4FBCD}"/>
              </a:ext>
            </a:extLst>
          </p:cNvPr>
          <p:cNvSpPr/>
          <p:nvPr/>
        </p:nvSpPr>
        <p:spPr>
          <a:xfrm>
            <a:off x="3035437" y="281962"/>
            <a:ext cx="6161571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cs typeface="Times New Roman" panose="02020603050405020304" pitchFamily="18" charset="0"/>
              </a:rPr>
              <a:t>Equation Solution with Two variables </a:t>
            </a:r>
            <a:r>
              <a:rPr lang="en-US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00CC"/>
                </a:solidFill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y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847E-1897-47C6-A8E1-59F6ABA71588}"/>
              </a:ext>
            </a:extLst>
          </p:cNvPr>
          <p:cNvSpPr txBox="1"/>
          <p:nvPr/>
        </p:nvSpPr>
        <p:spPr>
          <a:xfrm>
            <a:off x="6222531" y="1251717"/>
            <a:ext cx="5696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</a:rPr>
              <a:t>Calculate the Determinants (which is used to calculate the value of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y</a:t>
            </a:r>
            <a:r>
              <a:rPr lang="en-US" sz="2000" b="1" dirty="0">
                <a:effectLst/>
              </a:rPr>
              <a:t>) </a:t>
            </a:r>
            <a:r>
              <a:rPr lang="en-US" sz="2000" b="1" i="1" dirty="0">
                <a:solidFill>
                  <a:srgbClr val="FF0066"/>
                </a:solidFill>
              </a:rPr>
              <a:t>x</a:t>
            </a:r>
            <a:r>
              <a:rPr lang="en-US" sz="2000" b="1" dirty="0"/>
              <a:t> column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replacing y column by constant column</a:t>
            </a:r>
            <a:r>
              <a:rPr lang="en-US" sz="2000" b="1" dirty="0">
                <a:effectLst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B12A6-9232-4AA9-AE1E-1F2FEDFE9B6B}"/>
              </a:ext>
            </a:extLst>
          </p:cNvPr>
          <p:cNvSpPr txBox="1"/>
          <p:nvPr/>
        </p:nvSpPr>
        <p:spPr>
          <a:xfrm>
            <a:off x="6235032" y="3454315"/>
            <a:ext cx="5032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</a:rPr>
              <a:t>Now, 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x</a:t>
            </a:r>
            <a:r>
              <a:rPr lang="en-US" sz="2000" b="1" dirty="0">
                <a:effectLst/>
              </a:rPr>
              <a:t> and </a:t>
            </a:r>
            <a:r>
              <a:rPr lang="en-US" sz="2000" b="1" i="1" dirty="0">
                <a:solidFill>
                  <a:srgbClr val="FF0066"/>
                </a:solidFill>
                <a:effectLst/>
              </a:rPr>
              <a:t>y</a:t>
            </a:r>
            <a:r>
              <a:rPr lang="en-US" sz="2000" b="1" dirty="0">
                <a:effectLst/>
              </a:rPr>
              <a:t> can be calculated as follows: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3F8F3C-7573-44AE-B8B0-1306DBACF558}"/>
              </a:ext>
            </a:extLst>
          </p:cNvPr>
          <p:cNvGrpSpPr/>
          <p:nvPr/>
        </p:nvGrpSpPr>
        <p:grpSpPr>
          <a:xfrm>
            <a:off x="800230" y="5223901"/>
            <a:ext cx="3294095" cy="875274"/>
            <a:chOff x="4867275" y="5223901"/>
            <a:chExt cx="3294095" cy="875274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1B64569E-3899-46F4-A7D6-8EF39F47E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7275" y="5362575"/>
            <a:ext cx="14986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7" name="Equation" r:id="rId9" imgW="1498320" imgH="736560" progId="Equation.3">
                    <p:embed/>
                  </p:oleObj>
                </mc:Choice>
                <mc:Fallback>
                  <p:oleObj name="Equation" r:id="rId9" imgW="1498320" imgH="736560" progId="Equation.3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1B64569E-3899-46F4-A7D6-8EF39F47E87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7275" y="5362575"/>
                          <a:ext cx="1498600" cy="736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41EC22-588A-49DE-BE84-A2BA6473F653}"/>
                </a:ext>
              </a:extLst>
            </p:cNvPr>
            <p:cNvSpPr txBox="1"/>
            <p:nvPr/>
          </p:nvSpPr>
          <p:spPr>
            <a:xfrm>
              <a:off x="5473101" y="5223901"/>
              <a:ext cx="472746" cy="869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400" i="1" dirty="0">
                  <a:solidFill>
                    <a:srgbClr val="0000CC"/>
                  </a:solidFill>
                  <a:effectLst/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  <a:effectLst/>
                </a:rPr>
                <a:t>1</a:t>
              </a:r>
            </a:p>
            <a:p>
              <a:pPr algn="just">
                <a:spcAft>
                  <a:spcPts val="300"/>
                </a:spcAft>
              </a:pP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2</a:t>
              </a:r>
              <a:endParaRPr lang="en-US" sz="2400" b="1" dirty="0">
                <a:solidFill>
                  <a:srgbClr val="0000CC"/>
                </a:solidFill>
                <a:effectLst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14B83D-CFFC-4D96-89F3-59AE77913B49}"/>
                </a:ext>
              </a:extLst>
            </p:cNvPr>
            <p:cNvSpPr txBox="1"/>
            <p:nvPr/>
          </p:nvSpPr>
          <p:spPr>
            <a:xfrm>
              <a:off x="6401369" y="5514901"/>
              <a:ext cx="17600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400" b="1" dirty="0">
                  <a:effectLst/>
                </a:rPr>
                <a:t>=</a:t>
              </a:r>
              <a:r>
                <a:rPr lang="en-US" sz="2400" b="1" dirty="0">
                  <a:solidFill>
                    <a:srgbClr val="0000CC"/>
                  </a:solidFill>
                  <a:effectLst/>
                </a:rPr>
                <a:t> 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1</a:t>
              </a:r>
              <a:r>
                <a:rPr lang="en-US" sz="2400" i="1" dirty="0"/>
                <a:t>b</a:t>
              </a:r>
              <a:r>
                <a:rPr lang="en-US" sz="2400" baseline="-25000" dirty="0"/>
                <a:t>2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 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2</a:t>
              </a:r>
              <a:r>
                <a:rPr lang="en-US" sz="2400" i="1" dirty="0"/>
                <a:t>b</a:t>
              </a:r>
              <a:r>
                <a:rPr lang="en-US" sz="2400" baseline="-25000" dirty="0"/>
                <a:t>1</a:t>
              </a:r>
              <a:endParaRPr lang="en-US" sz="2400" dirty="0">
                <a:solidFill>
                  <a:srgbClr val="0000CC"/>
                </a:solidFill>
                <a:effectLst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F9C236-0B72-47C4-98C2-E7D8B21FA1D2}"/>
              </a:ext>
            </a:extLst>
          </p:cNvPr>
          <p:cNvGrpSpPr/>
          <p:nvPr/>
        </p:nvGrpSpPr>
        <p:grpSpPr>
          <a:xfrm>
            <a:off x="7223699" y="2389557"/>
            <a:ext cx="3195103" cy="869469"/>
            <a:chOff x="5657448" y="5362653"/>
            <a:chExt cx="3195103" cy="869469"/>
          </a:xfrm>
        </p:grpSpPr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95806299-1626-4758-A932-3D162DCC12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57448" y="5450670"/>
            <a:ext cx="14351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8" name="Equation" r:id="rId11" imgW="1434960" imgH="736560" progId="Equation.3">
                    <p:embed/>
                  </p:oleObj>
                </mc:Choice>
                <mc:Fallback>
                  <p:oleObj name="Equation" r:id="rId11" imgW="1434960" imgH="736560" progId="Equation.3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95806299-1626-4758-A932-3D162DCC12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57448" y="5450670"/>
                          <a:ext cx="1435100" cy="736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54B23C-7E49-4070-B69B-714348A13A8D}"/>
                </a:ext>
              </a:extLst>
            </p:cNvPr>
            <p:cNvSpPr txBox="1"/>
            <p:nvPr/>
          </p:nvSpPr>
          <p:spPr>
            <a:xfrm>
              <a:off x="6690026" y="5362653"/>
              <a:ext cx="472746" cy="869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400" i="1" dirty="0">
                  <a:solidFill>
                    <a:srgbClr val="0000CC"/>
                  </a:solidFill>
                  <a:effectLst/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  <a:effectLst/>
                </a:rPr>
                <a:t>1</a:t>
              </a:r>
            </a:p>
            <a:p>
              <a:pPr algn="just">
                <a:spcAft>
                  <a:spcPts val="300"/>
                </a:spcAft>
              </a:pP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2</a:t>
              </a:r>
              <a:endParaRPr lang="en-US" sz="2400" b="1" dirty="0">
                <a:solidFill>
                  <a:srgbClr val="0000CC"/>
                </a:solidFill>
                <a:effectLst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AA3B9-78EF-4893-AEF6-D44EF9C9A1C4}"/>
                </a:ext>
              </a:extLst>
            </p:cNvPr>
            <p:cNvSpPr txBox="1"/>
            <p:nvPr/>
          </p:nvSpPr>
          <p:spPr>
            <a:xfrm>
              <a:off x="7092550" y="5560434"/>
              <a:ext cx="17600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400" b="1" dirty="0">
                  <a:effectLst/>
                </a:rPr>
                <a:t>=</a:t>
              </a:r>
              <a:r>
                <a:rPr lang="en-US" sz="2400" b="1" dirty="0">
                  <a:solidFill>
                    <a:srgbClr val="0000CC"/>
                  </a:solidFill>
                  <a:effectLst/>
                </a:rPr>
                <a:t> </a:t>
              </a:r>
              <a:r>
                <a:rPr lang="en-US" sz="2400" i="1" dirty="0"/>
                <a:t>a</a:t>
              </a:r>
              <a:r>
                <a:rPr lang="en-US" sz="2400" baseline="-25000" dirty="0"/>
                <a:t>2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2 </a:t>
              </a:r>
              <a:r>
                <a:rPr lang="en-US" sz="2400" b="1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 </a:t>
              </a:r>
              <a:r>
                <a:rPr lang="en-US" sz="2400" i="1" dirty="0"/>
                <a:t>a</a:t>
              </a:r>
              <a:r>
                <a:rPr lang="en-US" sz="2400" baseline="-25000" dirty="0"/>
                <a:t>2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1</a:t>
              </a:r>
              <a:endParaRPr lang="en-US" sz="2400" dirty="0">
                <a:solidFill>
                  <a:srgbClr val="0000CC"/>
                </a:solidFill>
                <a:effectLst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DD898-20AC-4A97-AD7B-338343D2508C}"/>
              </a:ext>
            </a:extLst>
          </p:cNvPr>
          <p:cNvGrpSpPr/>
          <p:nvPr/>
        </p:nvGrpSpPr>
        <p:grpSpPr>
          <a:xfrm>
            <a:off x="7199313" y="4075924"/>
            <a:ext cx="2860648" cy="816067"/>
            <a:chOff x="7199313" y="3925796"/>
            <a:chExt cx="2860648" cy="816067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CCE18490-EFAE-4DC9-8926-3D0486F9E4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99313" y="4068763"/>
            <a:ext cx="27940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9" name="Equation" r:id="rId13" imgW="2793960" imgH="672840" progId="Equation.3">
                    <p:embed/>
                  </p:oleObj>
                </mc:Choice>
                <mc:Fallback>
                  <p:oleObj name="Equation" r:id="rId13" imgW="2793960" imgH="672840" progId="Equation.3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CCE18490-EFAE-4DC9-8926-3D0486F9E4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199313" y="4068763"/>
                          <a:ext cx="2794000" cy="673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B82B94-4CB9-41B0-ADAF-ED0742840730}"/>
                </a:ext>
              </a:extLst>
            </p:cNvPr>
            <p:cNvSpPr txBox="1"/>
            <p:nvPr/>
          </p:nvSpPr>
          <p:spPr>
            <a:xfrm>
              <a:off x="8299960" y="3925796"/>
              <a:ext cx="17600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1</a:t>
              </a:r>
              <a:r>
                <a:rPr lang="en-US" sz="2400" i="1" dirty="0"/>
                <a:t>b</a:t>
              </a:r>
              <a:r>
                <a:rPr lang="en-US" sz="2400" baseline="-25000" dirty="0"/>
                <a:t>2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 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2</a:t>
              </a:r>
              <a:r>
                <a:rPr lang="en-US" sz="2400" i="1" dirty="0"/>
                <a:t>b</a:t>
              </a:r>
              <a:r>
                <a:rPr lang="en-US" sz="2400" baseline="-25000" dirty="0"/>
                <a:t>1</a:t>
              </a:r>
              <a:endParaRPr lang="en-US" sz="2400" dirty="0">
                <a:solidFill>
                  <a:srgbClr val="0000CC"/>
                </a:solidFill>
                <a:effectLst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A52708-6C9A-49DF-BCD7-2E0093237307}"/>
              </a:ext>
            </a:extLst>
          </p:cNvPr>
          <p:cNvGrpSpPr/>
          <p:nvPr/>
        </p:nvGrpSpPr>
        <p:grpSpPr>
          <a:xfrm>
            <a:off x="7218848" y="5216694"/>
            <a:ext cx="2773713" cy="823557"/>
            <a:chOff x="7218848" y="4793608"/>
            <a:chExt cx="2773713" cy="823557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DE7B7835-68B6-4734-B220-16C47C1E6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18848" y="4893265"/>
            <a:ext cx="27305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0" name="Equation" r:id="rId15" imgW="2730240" imgH="723600" progId="Equation.3">
                    <p:embed/>
                  </p:oleObj>
                </mc:Choice>
                <mc:Fallback>
                  <p:oleObj name="Equation" r:id="rId15" imgW="2730240" imgH="723600" progId="Equation.3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DE7B7835-68B6-4734-B220-16C47C1E6E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18848" y="4893265"/>
                          <a:ext cx="2730500" cy="723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65AF83-AFEA-4D91-A6A9-83127DC96CFB}"/>
                </a:ext>
              </a:extLst>
            </p:cNvPr>
            <p:cNvSpPr txBox="1"/>
            <p:nvPr/>
          </p:nvSpPr>
          <p:spPr>
            <a:xfrm>
              <a:off x="8232560" y="4793608"/>
              <a:ext cx="17600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400" i="1" dirty="0"/>
                <a:t>a</a:t>
              </a:r>
              <a:r>
                <a:rPr lang="en-US" sz="2400" baseline="-25000" dirty="0"/>
                <a:t>2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2 </a:t>
              </a:r>
              <a:r>
                <a:rPr lang="en-US" sz="2400" b="1" dirty="0">
                  <a:solidFill>
                    <a:srgbClr val="0000CC"/>
                  </a:solidFill>
                  <a:effectLst/>
                  <a:sym typeface="Symbol" panose="05050102010706020507" pitchFamily="18" charset="2"/>
                </a:rPr>
                <a:t> </a:t>
              </a:r>
              <a:r>
                <a:rPr lang="en-US" sz="2400" i="1" dirty="0"/>
                <a:t>a</a:t>
              </a:r>
              <a:r>
                <a:rPr lang="en-US" sz="2400" baseline="-25000" dirty="0"/>
                <a:t>2</a:t>
              </a:r>
              <a:r>
                <a:rPr lang="en-US" sz="2400" i="1" dirty="0">
                  <a:solidFill>
                    <a:srgbClr val="0000CC"/>
                  </a:solidFill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1</a:t>
              </a:r>
              <a:endParaRPr lang="en-US" sz="2400" dirty="0">
                <a:solidFill>
                  <a:srgbClr val="0000CC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A5CC7F-FB5E-4836-8DFE-82849756C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601" y="661530"/>
          <a:ext cx="2146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2145960" imgH="1091880" progId="Equation.3">
                  <p:embed/>
                </p:oleObj>
              </mc:Choice>
              <mc:Fallback>
                <p:oleObj name="Equation" r:id="rId3" imgW="2145960" imgH="10918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1A5CC7F-FB5E-4836-8DFE-82849756C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601" y="661530"/>
                        <a:ext cx="21463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133B3F-1F59-49EF-818D-45330507C737}"/>
              </a:ext>
            </a:extLst>
          </p:cNvPr>
          <p:cNvSpPr txBox="1"/>
          <p:nvPr/>
        </p:nvSpPr>
        <p:spPr>
          <a:xfrm>
            <a:off x="206717" y="2060572"/>
            <a:ext cx="5914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Determinants using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B8AC9-516F-4B05-9811-7BE41737962E}"/>
              </a:ext>
            </a:extLst>
          </p:cNvPr>
          <p:cNvSpPr txBox="1"/>
          <p:nvPr/>
        </p:nvSpPr>
        <p:spPr>
          <a:xfrm>
            <a:off x="275742" y="3955291"/>
            <a:ext cx="5696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Determinants (which is used to calculate the value of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x column by constant column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B35DF-F0B2-43F5-9D0A-F12996EE70E7}"/>
              </a:ext>
            </a:extLst>
          </p:cNvPr>
          <p:cNvCxnSpPr/>
          <p:nvPr/>
        </p:nvCxnSpPr>
        <p:spPr>
          <a:xfrm>
            <a:off x="6448587" y="543335"/>
            <a:ext cx="0" cy="58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50847E-1897-47C6-A8E1-59F6ABA71588}"/>
              </a:ext>
            </a:extLst>
          </p:cNvPr>
          <p:cNvSpPr txBox="1"/>
          <p:nvPr/>
        </p:nvSpPr>
        <p:spPr>
          <a:xfrm>
            <a:off x="6522433" y="700564"/>
            <a:ext cx="54875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Determinants (which is used to calculate the value of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column, </a:t>
            </a:r>
            <a:r>
              <a:rPr lang="en-US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y column by constant column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and 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B12A6-9232-4AA9-AE1E-1F2FEDFE9B6B}"/>
              </a:ext>
            </a:extLst>
          </p:cNvPr>
          <p:cNvSpPr txBox="1"/>
          <p:nvPr/>
        </p:nvSpPr>
        <p:spPr>
          <a:xfrm>
            <a:off x="6548936" y="5317364"/>
            <a:ext cx="5596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calculated as follows: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CE18490-EFAE-4DC9-8926-3D0486F9E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0055" y="5675296"/>
          <a:ext cx="322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5" imgW="3225600" imgH="660240" progId="Equation.3">
                  <p:embed/>
                </p:oleObj>
              </mc:Choice>
              <mc:Fallback>
                <p:oleObj name="Equation" r:id="rId5" imgW="3225600" imgH="6602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CE18490-EFAE-4DC9-8926-3D0486F9E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0055" y="5675296"/>
                        <a:ext cx="32258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EE313B8-5B1E-4578-B9EF-E8AF969D0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390" y="748290"/>
          <a:ext cx="262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7" imgW="2628720" imgH="1117440" progId="Equation.3">
                  <p:embed/>
                </p:oleObj>
              </mc:Choice>
              <mc:Fallback>
                <p:oleObj name="Equation" r:id="rId7" imgW="2628720" imgH="11174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EE313B8-5B1E-4578-B9EF-E8AF969D0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390" y="748290"/>
                        <a:ext cx="26289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F0E7113-71D1-4B67-B4A7-BC134E7E1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38" y="2417629"/>
          <a:ext cx="5575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9" imgW="5574960" imgH="1117440" progId="Equation.3">
                  <p:embed/>
                </p:oleObj>
              </mc:Choice>
              <mc:Fallback>
                <p:oleObj name="Equation" r:id="rId9" imgW="5574960" imgH="111744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0F0E7113-71D1-4B67-B4A7-BC134E7E1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338" y="2417629"/>
                        <a:ext cx="55753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3D67E72-1915-4756-B335-2E01D47C4987}"/>
              </a:ext>
            </a:extLst>
          </p:cNvPr>
          <p:cNvSpPr txBox="1"/>
          <p:nvPr/>
        </p:nvSpPr>
        <p:spPr>
          <a:xfrm>
            <a:off x="6448588" y="2953037"/>
            <a:ext cx="55614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Determinants (which is used to calculate the value of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column, </a:t>
            </a:r>
            <a:r>
              <a:rPr lang="en-US" sz="2000" b="1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and </a:t>
            </a:r>
            <a:r>
              <a:rPr lang="en-US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z column by constant column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A3BE2-496A-4977-916D-3AF9EE6383D3}"/>
              </a:ext>
            </a:extLst>
          </p:cNvPr>
          <p:cNvSpPr/>
          <p:nvPr/>
        </p:nvSpPr>
        <p:spPr>
          <a:xfrm>
            <a:off x="2478846" y="162694"/>
            <a:ext cx="7380772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Solution with Three Variables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6CF48-1201-4BD8-B0A7-CDB09A416DE3}"/>
              </a:ext>
            </a:extLst>
          </p:cNvPr>
          <p:cNvGrpSpPr/>
          <p:nvPr/>
        </p:nvGrpSpPr>
        <p:grpSpPr>
          <a:xfrm>
            <a:off x="1682750" y="5055427"/>
            <a:ext cx="1879600" cy="1184940"/>
            <a:chOff x="1682750" y="5055427"/>
            <a:chExt cx="1879600" cy="1184940"/>
          </a:xfrm>
        </p:grpSpPr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9C4628CD-352D-4EA7-808F-691348DB7C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2750" y="5110163"/>
            <a:ext cx="18796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2" name="Equation" r:id="rId11" imgW="1879560" imgH="1117440" progId="Equation.3">
                    <p:embed/>
                  </p:oleObj>
                </mc:Choice>
                <mc:Fallback>
                  <p:oleObj name="Equation" r:id="rId11" imgW="1879560" imgH="111744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9C4628CD-352D-4EA7-808F-691348DB7C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82750" y="5110163"/>
                          <a:ext cx="18796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EE0509-C830-4972-9574-C935109E7836}"/>
                </a:ext>
              </a:extLst>
            </p:cNvPr>
            <p:cNvSpPr txBox="1"/>
            <p:nvPr/>
          </p:nvSpPr>
          <p:spPr>
            <a:xfrm>
              <a:off x="2285337" y="5055427"/>
              <a:ext cx="47274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  <a:effectLst/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  <a:effectLst/>
                </a:rPr>
                <a:t>1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</a:rPr>
                <a:t>2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</a:rPr>
                <a:t>3</a:t>
              </a:r>
              <a:endParaRPr lang="en-US" sz="2200" b="1" dirty="0">
                <a:solidFill>
                  <a:srgbClr val="0000CC"/>
                </a:solidFill>
                <a:effectLst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407031-90F4-44C5-B012-30D315C1D921}"/>
              </a:ext>
            </a:extLst>
          </p:cNvPr>
          <p:cNvGrpSpPr/>
          <p:nvPr/>
        </p:nvGrpSpPr>
        <p:grpSpPr>
          <a:xfrm>
            <a:off x="8119642" y="4012372"/>
            <a:ext cx="1963740" cy="1184940"/>
            <a:chOff x="7805738" y="4012372"/>
            <a:chExt cx="1963740" cy="1184940"/>
          </a:xfrm>
        </p:grpSpPr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BB12C1AC-E709-4E97-92F1-963427A4C4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05738" y="4060825"/>
            <a:ext cx="18923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3" name="Equation" r:id="rId13" imgW="1892160" imgH="1117440" progId="Equation.3">
                    <p:embed/>
                  </p:oleObj>
                </mc:Choice>
                <mc:Fallback>
                  <p:oleObj name="Equation" r:id="rId13" imgW="1892160" imgH="1117440" progId="Equation.3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BB12C1AC-E709-4E97-92F1-963427A4C4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805738" y="4060825"/>
                          <a:ext cx="18923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EB1F57-BCF3-4500-BBC6-9A19CDC32993}"/>
                </a:ext>
              </a:extLst>
            </p:cNvPr>
            <p:cNvSpPr txBox="1"/>
            <p:nvPr/>
          </p:nvSpPr>
          <p:spPr>
            <a:xfrm>
              <a:off x="9296732" y="4012372"/>
              <a:ext cx="47274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  <a:effectLst/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  <a:effectLst/>
                </a:rPr>
                <a:t>1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</a:rPr>
                <a:t>2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</a:rPr>
                <a:t>3</a:t>
              </a:r>
              <a:endParaRPr lang="en-US" sz="2200" b="1" dirty="0">
                <a:solidFill>
                  <a:srgbClr val="0000CC"/>
                </a:solidFill>
                <a:effectLst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80350-A188-4670-8C09-01E4562B719B}"/>
              </a:ext>
            </a:extLst>
          </p:cNvPr>
          <p:cNvGrpSpPr/>
          <p:nvPr/>
        </p:nvGrpSpPr>
        <p:grpSpPr>
          <a:xfrm>
            <a:off x="8072281" y="1774346"/>
            <a:ext cx="1917700" cy="1202083"/>
            <a:chOff x="9898642" y="3773548"/>
            <a:chExt cx="1917700" cy="1202083"/>
          </a:xfrm>
        </p:grpSpPr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523D3298-4064-47AB-A116-5E831CAFFB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98642" y="3773548"/>
            <a:ext cx="19177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4" name="Equation" r:id="rId15" imgW="1917360" imgH="1117440" progId="Equation.3">
                    <p:embed/>
                  </p:oleObj>
                </mc:Choice>
                <mc:Fallback>
                  <p:oleObj name="Equation" r:id="rId15" imgW="1917360" imgH="1117440" progId="Equation.3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523D3298-4064-47AB-A116-5E831CAFFB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898642" y="3773548"/>
                          <a:ext cx="1917700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9159E2-6364-4EFF-A596-098A89954231}"/>
                </a:ext>
              </a:extLst>
            </p:cNvPr>
            <p:cNvSpPr txBox="1"/>
            <p:nvPr/>
          </p:nvSpPr>
          <p:spPr>
            <a:xfrm>
              <a:off x="10895368" y="3790691"/>
              <a:ext cx="47274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  <a:effectLst/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  <a:effectLst/>
                </a:rPr>
                <a:t>1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</a:rPr>
                <a:t>2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i="1" dirty="0">
                  <a:solidFill>
                    <a:srgbClr val="0000CC"/>
                  </a:solidFill>
                </a:rPr>
                <a:t>d</a:t>
              </a:r>
              <a:r>
                <a:rPr lang="en-US" sz="2200" baseline="-25000" dirty="0">
                  <a:solidFill>
                    <a:srgbClr val="0000CC"/>
                  </a:solidFill>
                </a:rPr>
                <a:t>3</a:t>
              </a:r>
              <a:endParaRPr lang="en-US" sz="2200" b="1" dirty="0">
                <a:solidFill>
                  <a:srgbClr val="0000CC"/>
                </a:solidFill>
                <a:effectLst/>
              </a:endParaRPr>
            </a:p>
          </p:txBody>
        </p:sp>
      </p:grp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039AA50-2004-4F52-974A-85F750735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18" y="3617137"/>
          <a:ext cx="614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17" imgW="6146640" imgH="330120" progId="Equation.3">
                  <p:embed/>
                </p:oleObj>
              </mc:Choice>
              <mc:Fallback>
                <p:oleObj name="Equation" r:id="rId17" imgW="6146640" imgH="33012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039AA50-2004-4F52-974A-85F75073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118" y="3617137"/>
                        <a:ext cx="6146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5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6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1851546" y="2255602"/>
            <a:ext cx="8488908" cy="2346796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8 (DC) </a:t>
            </a:r>
            <a:r>
              <a:rPr lang="en-US" sz="6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(AC)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Analysis</a:t>
            </a: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Selected Topics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6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3253042" y="113315"/>
            <a:ext cx="6020937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Voltage Law [KVL]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96902-10B4-48DA-B6A7-DE813F2BD543}"/>
              </a:ext>
            </a:extLst>
          </p:cNvPr>
          <p:cNvSpPr txBox="1"/>
          <p:nvPr/>
        </p:nvSpPr>
        <p:spPr>
          <a:xfrm>
            <a:off x="169521" y="702088"/>
            <a:ext cx="1183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ym typeface="Symbol" panose="05050102010706020507" pitchFamily="18" charset="2"/>
              </a:rPr>
              <a:t>In closed path, according to KVL:</a:t>
            </a:r>
            <a:r>
              <a:rPr lang="en-US" sz="2400" b="1" dirty="0">
                <a:sym typeface="Symbol" panose="05050102010706020507" pitchFamily="18" charset="2"/>
              </a:rPr>
              <a:t>  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Summation of Voltage Drop </a:t>
            </a:r>
            <a:r>
              <a:rPr lang="en-US" sz="2400" b="1" dirty="0">
                <a:sym typeface="Symbol" panose="05050102010706020507" pitchFamily="18" charset="2"/>
              </a:rPr>
              <a:t>=  </a:t>
            </a:r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Summation of Voltage Rise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D2B85-BEF2-424A-8C7F-8CD2E8C09087}"/>
              </a:ext>
            </a:extLst>
          </p:cNvPr>
          <p:cNvSpPr txBox="1"/>
          <p:nvPr/>
        </p:nvSpPr>
        <p:spPr>
          <a:xfrm>
            <a:off x="596099" y="1264642"/>
            <a:ext cx="3246781" cy="1323439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ym typeface="Symbol" panose="05050102010706020507" pitchFamily="18" charset="2"/>
              </a:rPr>
              <a:t>P</a:t>
            </a:r>
            <a:r>
              <a:rPr lang="en-US" sz="2000" b="1" dirty="0">
                <a:solidFill>
                  <a:srgbClr val="0000CC"/>
                </a:solidFill>
              </a:rPr>
              <a:t>ositive </a:t>
            </a:r>
            <a:r>
              <a:rPr lang="en-US" sz="2000" b="1" dirty="0">
                <a:solidFill>
                  <a:srgbClr val="FF0066"/>
                </a:solidFill>
              </a:rPr>
              <a:t>if current entering through </a:t>
            </a:r>
            <a:r>
              <a:rPr lang="en-US" sz="2000" b="1" dirty="0">
                <a:solidFill>
                  <a:srgbClr val="0000CC"/>
                </a:solidFill>
              </a:rPr>
              <a:t>positive</a:t>
            </a:r>
            <a:r>
              <a:rPr lang="en-US" sz="2000" b="1" dirty="0">
                <a:solidFill>
                  <a:srgbClr val="FF0066"/>
                </a:solidFill>
              </a:rPr>
              <a:t> terminal.</a:t>
            </a:r>
            <a:endParaRPr lang="en-US" sz="2000" b="1" dirty="0">
              <a:solidFill>
                <a:srgbClr val="CC0099"/>
              </a:solidFill>
            </a:endParaRPr>
          </a:p>
          <a:p>
            <a:pPr algn="just"/>
            <a:r>
              <a:rPr lang="en-US" sz="2000" b="1" dirty="0">
                <a:solidFill>
                  <a:srgbClr val="0000CC"/>
                </a:solidFill>
              </a:rPr>
              <a:t>Negative</a:t>
            </a:r>
            <a:r>
              <a:rPr lang="en-US" sz="2000" b="1" dirty="0">
                <a:solidFill>
                  <a:srgbClr val="CC0099"/>
                </a:solidFill>
              </a:rPr>
              <a:t> if current entering through </a:t>
            </a:r>
            <a:r>
              <a:rPr lang="en-US" sz="2000" b="1" dirty="0">
                <a:solidFill>
                  <a:srgbClr val="0000CC"/>
                </a:solidFill>
              </a:rPr>
              <a:t>negative</a:t>
            </a:r>
            <a:r>
              <a:rPr lang="en-US" sz="2000" b="1" dirty="0">
                <a:solidFill>
                  <a:srgbClr val="CC0099"/>
                </a:solidFill>
              </a:rPr>
              <a:t> terminal.</a:t>
            </a:r>
            <a:endParaRPr lang="en-US" sz="2000" b="1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BE7C6-903A-4004-A311-DE91D27C4ECD}"/>
              </a:ext>
            </a:extLst>
          </p:cNvPr>
          <p:cNvSpPr txBox="1"/>
          <p:nvPr/>
        </p:nvSpPr>
        <p:spPr>
          <a:xfrm>
            <a:off x="8106568" y="1279792"/>
            <a:ext cx="3631227" cy="1323439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Positive </a:t>
            </a:r>
            <a:r>
              <a:rPr lang="en-US" sz="2000" b="1" dirty="0">
                <a:solidFill>
                  <a:srgbClr val="CC0099"/>
                </a:solidFill>
              </a:rPr>
              <a:t>if current entering through </a:t>
            </a:r>
            <a:r>
              <a:rPr lang="en-US" sz="2000" b="1" dirty="0">
                <a:solidFill>
                  <a:srgbClr val="0000CC"/>
                </a:solidFill>
              </a:rPr>
              <a:t>negative</a:t>
            </a:r>
            <a:r>
              <a:rPr lang="en-US" sz="2000" b="1" dirty="0">
                <a:solidFill>
                  <a:srgbClr val="CC0099"/>
                </a:solidFill>
              </a:rPr>
              <a:t> terminal.</a:t>
            </a:r>
            <a:endParaRPr lang="en-US" sz="2000" b="1" dirty="0">
              <a:sym typeface="Symbol" panose="05050102010706020507" pitchFamily="18" charset="2"/>
            </a:endParaRPr>
          </a:p>
          <a:p>
            <a:pPr algn="just"/>
            <a:r>
              <a:rPr lang="en-US" sz="2000" b="1" dirty="0">
                <a:solidFill>
                  <a:srgbClr val="0000CC"/>
                </a:solidFill>
              </a:rPr>
              <a:t>Negative </a:t>
            </a:r>
            <a:r>
              <a:rPr lang="en-US" sz="2000" b="1" dirty="0">
                <a:solidFill>
                  <a:srgbClr val="FF0066"/>
                </a:solidFill>
              </a:rPr>
              <a:t>if current entering through </a:t>
            </a:r>
            <a:r>
              <a:rPr lang="en-US" sz="2000" b="1" dirty="0">
                <a:solidFill>
                  <a:srgbClr val="0000CC"/>
                </a:solidFill>
              </a:rPr>
              <a:t>positive</a:t>
            </a:r>
            <a:r>
              <a:rPr lang="en-US" sz="2000" b="1" dirty="0">
                <a:solidFill>
                  <a:srgbClr val="FF0066"/>
                </a:solidFill>
              </a:rPr>
              <a:t> terminal.</a:t>
            </a:r>
            <a:endParaRPr lang="en-US" sz="2000" b="1" dirty="0">
              <a:solidFill>
                <a:srgbClr val="CC00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91D63-41A0-4776-AD80-B369CBDF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73" y="1607095"/>
            <a:ext cx="3254003" cy="7315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3F59F-1E6E-41C6-A06C-FAFDBEFCD2DE}"/>
              </a:ext>
            </a:extLst>
          </p:cNvPr>
          <p:cNvCxnSpPr>
            <a:cxnSpLocks/>
          </p:cNvCxnSpPr>
          <p:nvPr/>
        </p:nvCxnSpPr>
        <p:spPr>
          <a:xfrm rot="5400000">
            <a:off x="4202601" y="1537378"/>
            <a:ext cx="0" cy="731520"/>
          </a:xfrm>
          <a:prstGeom prst="straightConnector1">
            <a:avLst/>
          </a:prstGeom>
          <a:ln w="38100">
            <a:solidFill>
              <a:srgbClr val="FF006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E2B248-81EE-405C-884D-C15AA83F8D70}"/>
              </a:ext>
            </a:extLst>
          </p:cNvPr>
          <p:cNvCxnSpPr>
            <a:cxnSpLocks/>
          </p:cNvCxnSpPr>
          <p:nvPr/>
        </p:nvCxnSpPr>
        <p:spPr>
          <a:xfrm rot="16200000">
            <a:off x="7740808" y="1607095"/>
            <a:ext cx="0" cy="731520"/>
          </a:xfrm>
          <a:prstGeom prst="straightConnector1">
            <a:avLst/>
          </a:prstGeom>
          <a:ln w="38100">
            <a:solidFill>
              <a:srgbClr val="FF006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9564CCA-BBBB-47C1-928F-F4306C5ED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5780"/>
              </p:ext>
            </p:extLst>
          </p:nvPr>
        </p:nvGraphicFramePr>
        <p:xfrm>
          <a:off x="8351438" y="4996158"/>
          <a:ext cx="328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9" name="Equation" r:id="rId4" imgW="3288960" imgH="330120" progId="Equation.3">
                  <p:embed/>
                </p:oleObj>
              </mc:Choice>
              <mc:Fallback>
                <p:oleObj name="Equation" r:id="rId4" imgW="3288960" imgH="33012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E0DBBF-C1D4-4452-8BD1-402512961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1438" y="4996158"/>
                        <a:ext cx="3289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1D28BD-6AF9-4D2E-85E5-48316A9C8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762" y="2612341"/>
            <a:ext cx="3749040" cy="239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049FD-A47C-4277-9ED4-471C94D83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08" y="2526551"/>
            <a:ext cx="3749040" cy="2330352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7945B8D-402E-4946-88C1-BE3BD77E3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06587"/>
              </p:ext>
            </p:extLst>
          </p:nvPr>
        </p:nvGraphicFramePr>
        <p:xfrm>
          <a:off x="189525" y="4739621"/>
          <a:ext cx="308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0" name="Equation" r:id="rId8" imgW="3085920" imgH="330120" progId="Equation.3">
                  <p:embed/>
                </p:oleObj>
              </mc:Choice>
              <mc:Fallback>
                <p:oleObj name="Equation" r:id="rId8" imgW="3085920" imgH="330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9564CCA-BBBB-47C1-928F-F4306C5ED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525" y="4739621"/>
                        <a:ext cx="3086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BA7C76E-F7D5-4217-9392-A2E118AC5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72857"/>
              </p:ext>
            </p:extLst>
          </p:nvPr>
        </p:nvGraphicFramePr>
        <p:xfrm>
          <a:off x="180734" y="5152213"/>
          <a:ext cx="377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1" name="Equation" r:id="rId10" imgW="3771720" imgH="330120" progId="Equation.3">
                  <p:embed/>
                </p:oleObj>
              </mc:Choice>
              <mc:Fallback>
                <p:oleObj name="Equation" r:id="rId10" imgW="377172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7945B8D-402E-4946-88C1-BE3BD77E3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734" y="5152213"/>
                        <a:ext cx="3771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D26001A-26EB-4D94-A5F9-EE38BBEEE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36892"/>
              </p:ext>
            </p:extLst>
          </p:nvPr>
        </p:nvGraphicFramePr>
        <p:xfrm>
          <a:off x="148985" y="5564964"/>
          <a:ext cx="355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2" name="Equation" r:id="rId12" imgW="3555720" imgH="330120" progId="Equation.3">
                  <p:embed/>
                </p:oleObj>
              </mc:Choice>
              <mc:Fallback>
                <p:oleObj name="Equation" r:id="rId12" imgW="3555720" imgH="33012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BA7C76E-F7D5-4217-9392-A2E118AC5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8985" y="5564964"/>
                        <a:ext cx="3556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931B07C-661C-4D3F-8E49-5A2C40BBB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25432"/>
              </p:ext>
            </p:extLst>
          </p:nvPr>
        </p:nvGraphicFramePr>
        <p:xfrm>
          <a:off x="8351438" y="5454459"/>
          <a:ext cx="363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3" name="Equation" r:id="rId14" imgW="3632040" imgH="330120" progId="Equation.3">
                  <p:embed/>
                </p:oleObj>
              </mc:Choice>
              <mc:Fallback>
                <p:oleObj name="Equation" r:id="rId14" imgW="3632040" imgH="330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9564CCA-BBBB-47C1-928F-F4306C5ED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51438" y="5454459"/>
                        <a:ext cx="3632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E1C9AEA8-DEC2-489F-ACD8-F2BA021DF6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67158" y="3098511"/>
            <a:ext cx="3698627" cy="2468880"/>
          </a:xfrm>
          <a:prstGeom prst="rect">
            <a:avLst/>
          </a:prstGeom>
        </p:spPr>
      </p:pic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6518CD9F-39E7-45F4-99C0-85BBA4037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96703"/>
              </p:ext>
            </p:extLst>
          </p:nvPr>
        </p:nvGraphicFramePr>
        <p:xfrm>
          <a:off x="4568361" y="5482549"/>
          <a:ext cx="278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4" name="Equation" r:id="rId17" imgW="2781000" imgH="330120" progId="Equation.3">
                  <p:embed/>
                </p:oleObj>
              </mc:Choice>
              <mc:Fallback>
                <p:oleObj name="Equation" r:id="rId17" imgW="278100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7945B8D-402E-4946-88C1-BE3BD77E3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68361" y="5482549"/>
                        <a:ext cx="2781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470C902E-918B-4EAB-8A23-A36C7898C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82416"/>
              </p:ext>
            </p:extLst>
          </p:nvPr>
        </p:nvGraphicFramePr>
        <p:xfrm>
          <a:off x="4417373" y="5890027"/>
          <a:ext cx="3162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5" name="Equation" r:id="rId19" imgW="3162240" imgH="330120" progId="Equation.3">
                  <p:embed/>
                </p:oleObj>
              </mc:Choice>
              <mc:Fallback>
                <p:oleObj name="Equation" r:id="rId19" imgW="3162240" imgH="330120" progId="Equation.3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6518CD9F-39E7-45F4-99C0-85BBA40374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7373" y="5890027"/>
                        <a:ext cx="3162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43B15F-021E-4B02-97E3-824E88F1F21C}"/>
              </a:ext>
            </a:extLst>
          </p:cNvPr>
          <p:cNvSpPr/>
          <p:nvPr/>
        </p:nvSpPr>
        <p:spPr>
          <a:xfrm>
            <a:off x="4129088" y="3078000"/>
            <a:ext cx="3614737" cy="3322801"/>
          </a:xfrm>
          <a:custGeom>
            <a:avLst/>
            <a:gdLst>
              <a:gd name="connsiteX0" fmla="*/ 0 w 3614737"/>
              <a:gd name="connsiteY0" fmla="*/ 3114675 h 3128963"/>
              <a:gd name="connsiteX1" fmla="*/ 14287 w 3614737"/>
              <a:gd name="connsiteY1" fmla="*/ 0 h 3128963"/>
              <a:gd name="connsiteX2" fmla="*/ 3614737 w 3614737"/>
              <a:gd name="connsiteY2" fmla="*/ 14288 h 3128963"/>
              <a:gd name="connsiteX3" fmla="*/ 3614737 w 3614737"/>
              <a:gd name="connsiteY3" fmla="*/ 3128963 h 312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737" h="3128963">
                <a:moveTo>
                  <a:pt x="0" y="3114675"/>
                </a:moveTo>
                <a:cubicBezTo>
                  <a:pt x="4762" y="2076450"/>
                  <a:pt x="9525" y="1038225"/>
                  <a:pt x="14287" y="0"/>
                </a:cubicBezTo>
                <a:lnTo>
                  <a:pt x="3614737" y="14288"/>
                </a:lnTo>
                <a:lnTo>
                  <a:pt x="3614737" y="3128963"/>
                </a:lnTo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AE686-95C4-489A-A77A-2FCC5B11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9" y="2183927"/>
            <a:ext cx="4448558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7B2BE-FF83-4044-A324-C81D6948C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471" y="1853432"/>
            <a:ext cx="4548642" cy="3200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2C6F5C-7520-49B9-AD9D-9EA28C3D872D}"/>
              </a:ext>
            </a:extLst>
          </p:cNvPr>
          <p:cNvCxnSpPr/>
          <p:nvPr/>
        </p:nvCxnSpPr>
        <p:spPr>
          <a:xfrm>
            <a:off x="6085890" y="623463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326196-271D-4DCA-A38B-DDE7BE79C090}"/>
              </a:ext>
            </a:extLst>
          </p:cNvPr>
          <p:cNvSpPr txBox="1"/>
          <p:nvPr/>
        </p:nvSpPr>
        <p:spPr>
          <a:xfrm>
            <a:off x="158944" y="62480"/>
            <a:ext cx="11814687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resistor has two or more assumed currents through it, the total current through the resistor is the assumed current of the loop in which Kirchhoff’s voltage law is being applied,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 the assumed currents of the other loops passing through in the same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minus the assumed currents through in the opposite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AD63-9B5F-4C49-9822-D70D6C69AB67}"/>
              </a:ext>
            </a:extLst>
          </p:cNvPr>
          <p:cNvSpPr txBox="1"/>
          <p:nvPr/>
        </p:nvSpPr>
        <p:spPr>
          <a:xfrm>
            <a:off x="6124154" y="193148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Loop 1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F0BE8F7-E9CC-483E-B6C6-38ADA67BD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79973"/>
              </p:ext>
            </p:extLst>
          </p:nvPr>
        </p:nvGraphicFramePr>
        <p:xfrm>
          <a:off x="6317240" y="5061527"/>
          <a:ext cx="563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5" imgW="5638680" imgH="330120" progId="Equation.3">
                  <p:embed/>
                </p:oleObj>
              </mc:Choice>
              <mc:Fallback>
                <p:oleObj name="Equation" r:id="rId5" imgW="5638680" imgH="33012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BA7C76E-F7D5-4217-9392-A2E118AC5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7240" y="5061527"/>
                        <a:ext cx="5638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581B4B8-FE86-4617-8845-097F7DD21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7558"/>
              </p:ext>
            </p:extLst>
          </p:nvPr>
        </p:nvGraphicFramePr>
        <p:xfrm>
          <a:off x="6300930" y="5510649"/>
          <a:ext cx="534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7" imgW="5346360" imgH="330120" progId="Equation.3">
                  <p:embed/>
                </p:oleObj>
              </mc:Choice>
              <mc:Fallback>
                <p:oleObj name="Equation" r:id="rId7" imgW="5346360" imgH="3301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F0BE8F7-E9CC-483E-B6C6-38ADA67BD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930" y="5510649"/>
                        <a:ext cx="5346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B2C79FE-9752-4877-BB67-20A11339F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11869"/>
              </p:ext>
            </p:extLst>
          </p:nvPr>
        </p:nvGraphicFramePr>
        <p:xfrm>
          <a:off x="6304828" y="5959912"/>
          <a:ext cx="528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9" imgW="5283000" imgH="330120" progId="Equation.3">
                  <p:embed/>
                </p:oleObj>
              </mc:Choice>
              <mc:Fallback>
                <p:oleObj name="Equation" r:id="rId9" imgW="5283000" imgH="3301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581B4B8-FE86-4617-8845-097F7DD21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4828" y="5959912"/>
                        <a:ext cx="5283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FAA417D-77A7-40A4-90F0-D79B1AA32B8B}"/>
              </a:ext>
            </a:extLst>
          </p:cNvPr>
          <p:cNvSpPr txBox="1"/>
          <p:nvPr/>
        </p:nvSpPr>
        <p:spPr>
          <a:xfrm>
            <a:off x="145089" y="1512838"/>
            <a:ext cx="66790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sym typeface="Symbol" panose="05050102010706020507" pitchFamily="18" charset="2"/>
              </a:rPr>
              <a:t>Example</a:t>
            </a:r>
            <a:r>
              <a:rPr 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: </a:t>
            </a:r>
            <a:r>
              <a:rPr lang="en-US" sz="2000" b="1" dirty="0">
                <a:sym typeface="Symbol" panose="05050102010706020507" pitchFamily="18" charset="2"/>
              </a:rPr>
              <a:t>Write the loop equations for the following circuit.</a:t>
            </a:r>
            <a:endParaRPr 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747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59A52-29AB-48CA-A178-DD47CE0B583A}"/>
              </a:ext>
            </a:extLst>
          </p:cNvPr>
          <p:cNvCxnSpPr/>
          <p:nvPr/>
        </p:nvCxnSpPr>
        <p:spPr>
          <a:xfrm>
            <a:off x="6085890" y="2295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9A4A8C-452F-4067-BFBD-9750EDD7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13" y="228600"/>
            <a:ext cx="4391246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5DF02-4FFC-43D6-BD78-C0F85C2E6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86" y="228600"/>
            <a:ext cx="4480560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AD0229-D516-4731-8BAD-1C57E9BDEF97}"/>
              </a:ext>
            </a:extLst>
          </p:cNvPr>
          <p:cNvSpPr txBox="1"/>
          <p:nvPr/>
        </p:nvSpPr>
        <p:spPr>
          <a:xfrm>
            <a:off x="350982" y="33469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Loop 2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996C0-AF37-4807-A906-685DAE7FF9CC}"/>
              </a:ext>
            </a:extLst>
          </p:cNvPr>
          <p:cNvSpPr txBox="1"/>
          <p:nvPr/>
        </p:nvSpPr>
        <p:spPr>
          <a:xfrm>
            <a:off x="6270407" y="33469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Loop 3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26527F5-507C-4FC0-B26F-160A79C92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43912"/>
              </p:ext>
            </p:extLst>
          </p:nvPr>
        </p:nvGraphicFramePr>
        <p:xfrm>
          <a:off x="179388" y="3819149"/>
          <a:ext cx="580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5" imgW="5803560" imgH="330120" progId="Equation.3">
                  <p:embed/>
                </p:oleObj>
              </mc:Choice>
              <mc:Fallback>
                <p:oleObj name="Equation" r:id="rId5" imgW="5803560" imgH="3301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F0BE8F7-E9CC-483E-B6C6-38ADA67BD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3819149"/>
                        <a:ext cx="5803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8EF9B37-7F73-45E5-BB2D-1B77152AC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8856"/>
              </p:ext>
            </p:extLst>
          </p:nvPr>
        </p:nvGraphicFramePr>
        <p:xfrm>
          <a:off x="179388" y="4610193"/>
          <a:ext cx="534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2" name="Equation" r:id="rId7" imgW="5346360" imgH="330120" progId="Equation.3">
                  <p:embed/>
                </p:oleObj>
              </mc:Choice>
              <mc:Fallback>
                <p:oleObj name="Equation" r:id="rId7" imgW="5346360" imgH="330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26527F5-507C-4FC0-B26F-160A79C92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4610193"/>
                        <a:ext cx="5346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57C823A-C7AE-44C7-8409-37B3C0B43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22999"/>
              </p:ext>
            </p:extLst>
          </p:nvPr>
        </p:nvGraphicFramePr>
        <p:xfrm>
          <a:off x="90488" y="5400675"/>
          <a:ext cx="552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" name="Equation" r:id="rId9" imgW="5524200" imgH="330120" progId="Equation.3">
                  <p:embed/>
                </p:oleObj>
              </mc:Choice>
              <mc:Fallback>
                <p:oleObj name="Equation" r:id="rId9" imgW="552420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8EF9B37-7F73-45E5-BB2D-1B77152AC8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88" y="5400675"/>
                        <a:ext cx="5524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3547287-24F4-4E64-A05E-BA21F33CB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26725"/>
              </p:ext>
            </p:extLst>
          </p:nvPr>
        </p:nvGraphicFramePr>
        <p:xfrm>
          <a:off x="6469063" y="3819525"/>
          <a:ext cx="530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4" name="Equation" r:id="rId11" imgW="5308560" imgH="330120" progId="Equation.3">
                  <p:embed/>
                </p:oleObj>
              </mc:Choice>
              <mc:Fallback>
                <p:oleObj name="Equation" r:id="rId11" imgW="5308560" imgH="330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26527F5-507C-4FC0-B26F-160A79C92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9063" y="3819525"/>
                        <a:ext cx="5308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093AF78-CD70-41A9-9914-66B35C7B3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26601"/>
              </p:ext>
            </p:extLst>
          </p:nvPr>
        </p:nvGraphicFramePr>
        <p:xfrm>
          <a:off x="6469063" y="4610193"/>
          <a:ext cx="480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5" name="Equation" r:id="rId13" imgW="4800600" imgH="330120" progId="Equation.3">
                  <p:embed/>
                </p:oleObj>
              </mc:Choice>
              <mc:Fallback>
                <p:oleObj name="Equation" r:id="rId13" imgW="4800600" imgH="3301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3547287-24F4-4E64-A05E-BA21F33CB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9063" y="4610193"/>
                        <a:ext cx="4800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F03B896-410F-4996-92E9-2FE88FC6A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97957"/>
              </p:ext>
            </p:extLst>
          </p:nvPr>
        </p:nvGraphicFramePr>
        <p:xfrm>
          <a:off x="6373813" y="5400675"/>
          <a:ext cx="499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Equation" r:id="rId15" imgW="4991040" imgH="330120" progId="Equation.3">
                  <p:embed/>
                </p:oleObj>
              </mc:Choice>
              <mc:Fallback>
                <p:oleObj name="Equation" r:id="rId15" imgW="4991040" imgH="3301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093AF78-CD70-41A9-9914-66B35C7B3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73813" y="5400675"/>
                        <a:ext cx="4991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8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1443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Vladimir Script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Md. Abdul Mannan</cp:lastModifiedBy>
  <cp:revision>254</cp:revision>
  <dcterms:created xsi:type="dcterms:W3CDTF">2021-08-08T10:21:10Z</dcterms:created>
  <dcterms:modified xsi:type="dcterms:W3CDTF">2022-03-20T04:27:04Z</dcterms:modified>
</cp:coreProperties>
</file>