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1716" r:id="rId2"/>
    <p:sldId id="1738" r:id="rId3"/>
    <p:sldId id="1766" r:id="rId4"/>
    <p:sldId id="1767" r:id="rId5"/>
    <p:sldId id="1770" r:id="rId6"/>
    <p:sldId id="1749" r:id="rId7"/>
    <p:sldId id="1754" r:id="rId8"/>
    <p:sldId id="1740" r:id="rId9"/>
    <p:sldId id="1741" r:id="rId10"/>
    <p:sldId id="1742" r:id="rId11"/>
    <p:sldId id="1743" r:id="rId12"/>
    <p:sldId id="1744" r:id="rId13"/>
    <p:sldId id="1745" r:id="rId14"/>
    <p:sldId id="1746" r:id="rId15"/>
    <p:sldId id="1747" r:id="rId16"/>
    <p:sldId id="1748" r:id="rId17"/>
    <p:sldId id="1771" r:id="rId18"/>
    <p:sldId id="1756" r:id="rId19"/>
    <p:sldId id="1772" r:id="rId20"/>
    <p:sldId id="1773" r:id="rId21"/>
    <p:sldId id="1757" r:id="rId22"/>
    <p:sldId id="1758" r:id="rId23"/>
    <p:sldId id="1759" r:id="rId24"/>
    <p:sldId id="1750" r:id="rId25"/>
    <p:sldId id="1751" r:id="rId26"/>
    <p:sldId id="1752" r:id="rId27"/>
    <p:sldId id="1753" r:id="rId28"/>
    <p:sldId id="1778" r:id="rId29"/>
    <p:sldId id="1755" r:id="rId30"/>
    <p:sldId id="1779" r:id="rId31"/>
    <p:sldId id="1780" r:id="rId32"/>
    <p:sldId id="1781" r:id="rId33"/>
    <p:sldId id="1903" r:id="rId34"/>
    <p:sldId id="1904" r:id="rId35"/>
    <p:sldId id="1905" r:id="rId36"/>
    <p:sldId id="1959" r:id="rId37"/>
    <p:sldId id="1960" r:id="rId38"/>
    <p:sldId id="1782" r:id="rId39"/>
    <p:sldId id="1783" r:id="rId40"/>
    <p:sldId id="178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  <a:srgbClr val="FF0066"/>
    <a:srgbClr val="008080"/>
    <a:srgbClr val="990000"/>
    <a:srgbClr val="FF9900"/>
    <a:srgbClr val="0000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74.wmf"/><Relationship Id="rId4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4" Type="http://schemas.openxmlformats.org/officeDocument/2006/relationships/image" Target="../media/image15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10" Type="http://schemas.openxmlformats.org/officeDocument/2006/relationships/image" Target="../media/image177.wmf"/><Relationship Id="rId4" Type="http://schemas.openxmlformats.org/officeDocument/2006/relationships/image" Target="../media/image171.wmf"/><Relationship Id="rId9" Type="http://schemas.openxmlformats.org/officeDocument/2006/relationships/image" Target="../media/image17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4" Type="http://schemas.openxmlformats.org/officeDocument/2006/relationships/image" Target="../media/image2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42852-43D0-497D-9DB5-8ECE5B26E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B3F16-36A8-4D73-9B27-FC0628D006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B8A1-3926-4871-BEC0-33312997C50D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C7287-4CE2-45BC-BEA0-17F31652C6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EF42-D2BA-4929-87BA-B53F9C5BA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296DC-FF1D-4EA3-BC9E-50DC9867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3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097E-A196-4C23-8C6E-4DC66E665E5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D1375-15E5-4149-A6CE-D7738672C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1934A-5EEA-4ED6-9F07-345B3BCA58E1}"/>
              </a:ext>
            </a:extLst>
          </p:cNvPr>
          <p:cNvSpPr/>
          <p:nvPr userDrawn="1"/>
        </p:nvSpPr>
        <p:spPr>
          <a:xfrm>
            <a:off x="0" y="6381706"/>
            <a:ext cx="12191999" cy="45720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American International University-Bangladesh (AIUB)                                    </a:t>
            </a:r>
            <a:r>
              <a:rPr lang="en-GB" sz="2000" b="1" baseline="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 </a:t>
            </a:r>
            <a:r>
              <a:rPr lang="en-GB" sz="1600" b="1" baseline="0" dirty="0">
                <a:solidFill>
                  <a:schemeClr val="bg1"/>
                </a:solidFill>
                <a:latin typeface="Vladimir Script" panose="03050402040407070305" pitchFamily="66" charset="0"/>
                <a:cs typeface="Times New Roman" panose="02020603050405020304" pitchFamily="18" charset="0"/>
              </a:rPr>
              <a:t>DMAM</a:t>
            </a:r>
            <a:endParaRPr lang="en-GB" sz="2000" b="1" baseline="0" dirty="0">
              <a:solidFill>
                <a:schemeClr val="bg1"/>
              </a:solidFill>
              <a:latin typeface="Vladimir Script" panose="03050402040407070305" pitchFamily="66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FD507-4B8E-4959-8AA1-0A5279501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" y="6400800"/>
            <a:ext cx="45430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449FE-CB22-4C6A-B5D1-D501CF69E1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6" y="63817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38939-828B-457B-B9E4-1E56AFED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387E-85C7-469E-BFF8-BFBE63F9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AFE7-09C6-4170-B46D-B219CCEF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6733-6215-4D4C-8E4F-B4440180CBC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25A8-12DE-4176-AD53-C3786004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4B96-8C75-45A2-878B-AA31FB1B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9E59-649E-43DC-A1CF-59C348E0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6.wmf"/><Relationship Id="rId1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5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61.png"/><Relationship Id="rId5" Type="http://schemas.openxmlformats.org/officeDocument/2006/relationships/image" Target="../media/image53.wmf"/><Relationship Id="rId15" Type="http://schemas.openxmlformats.org/officeDocument/2006/relationships/image" Target="../media/image57.wmf"/><Relationship Id="rId10" Type="http://schemas.openxmlformats.org/officeDocument/2006/relationships/image" Target="../media/image60.png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68.png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70.png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76.png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74.wmf"/><Relationship Id="rId4" Type="http://schemas.openxmlformats.org/officeDocument/2006/relationships/image" Target="../media/image77.png"/><Relationship Id="rId9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74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wmf"/><Relationship Id="rId11" Type="http://schemas.openxmlformats.org/officeDocument/2006/relationships/image" Target="../media/image81.wmf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78.wmf"/><Relationship Id="rId9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87.png"/><Relationship Id="rId7" Type="http://schemas.openxmlformats.org/officeDocument/2006/relationships/image" Target="../media/image84.wmf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3.bin"/><Relationship Id="rId5" Type="http://schemas.openxmlformats.org/officeDocument/2006/relationships/image" Target="../media/image83.wmf"/><Relationship Id="rId10" Type="http://schemas.openxmlformats.org/officeDocument/2006/relationships/image" Target="../media/image88.png"/><Relationship Id="rId4" Type="http://schemas.openxmlformats.org/officeDocument/2006/relationships/oleObject" Target="../embeddings/oleObject60.bin"/><Relationship Id="rId9" Type="http://schemas.openxmlformats.org/officeDocument/2006/relationships/image" Target="../media/image8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91.png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6.png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93.wmf"/><Relationship Id="rId10" Type="http://schemas.openxmlformats.org/officeDocument/2006/relationships/image" Target="../media/image95.wmf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6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01.wmf"/><Relationship Id="rId3" Type="http://schemas.openxmlformats.org/officeDocument/2006/relationships/image" Target="../media/image104.png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10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100.wmf"/><Relationship Id="rId5" Type="http://schemas.openxmlformats.org/officeDocument/2006/relationships/image" Target="../media/image98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106.png"/><Relationship Id="rId14" Type="http://schemas.openxmlformats.org/officeDocument/2006/relationships/oleObject" Target="../embeddings/oleObject7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103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1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115.wmf"/><Relationship Id="rId3" Type="http://schemas.openxmlformats.org/officeDocument/2006/relationships/image" Target="../media/image118.png"/><Relationship Id="rId7" Type="http://schemas.openxmlformats.org/officeDocument/2006/relationships/image" Target="../media/image120.png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11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9.png"/><Relationship Id="rId11" Type="http://schemas.openxmlformats.org/officeDocument/2006/relationships/image" Target="../media/image114.wmf"/><Relationship Id="rId5" Type="http://schemas.openxmlformats.org/officeDocument/2006/relationships/image" Target="../media/image112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8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12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98.bin"/><Relationship Id="rId3" Type="http://schemas.openxmlformats.org/officeDocument/2006/relationships/image" Target="../media/image134.png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130.wmf"/><Relationship Id="rId4" Type="http://schemas.openxmlformats.org/officeDocument/2006/relationships/image" Target="../media/image135.png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3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04.bin"/><Relationship Id="rId3" Type="http://schemas.openxmlformats.org/officeDocument/2006/relationships/image" Target="../media/image146.png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43.wmf"/><Relationship Id="rId4" Type="http://schemas.openxmlformats.org/officeDocument/2006/relationships/image" Target="../media/image147.png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4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09.bin"/><Relationship Id="rId3" Type="http://schemas.openxmlformats.org/officeDocument/2006/relationships/image" Target="../media/image146.png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50.wmf"/><Relationship Id="rId4" Type="http://schemas.openxmlformats.org/officeDocument/2006/relationships/image" Target="../media/image147.png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5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image" Target="../media/image157.png"/><Relationship Id="rId7" Type="http://schemas.openxmlformats.org/officeDocument/2006/relationships/image" Target="../media/image15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56.wmf"/><Relationship Id="rId5" Type="http://schemas.openxmlformats.org/officeDocument/2006/relationships/image" Target="../media/image153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5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oleObject" Target="../embeddings/oleObject114.bin"/><Relationship Id="rId7" Type="http://schemas.openxmlformats.org/officeDocument/2006/relationships/image" Target="../media/image16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5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64.png"/><Relationship Id="rId7" Type="http://schemas.openxmlformats.org/officeDocument/2006/relationships/image" Target="../media/image16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62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7" Type="http://schemas.openxmlformats.org/officeDocument/2006/relationships/image" Target="../media/image16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6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74.wmf"/><Relationship Id="rId3" Type="http://schemas.openxmlformats.org/officeDocument/2006/relationships/image" Target="../media/image178.png"/><Relationship Id="rId21" Type="http://schemas.openxmlformats.org/officeDocument/2006/relationships/oleObject" Target="../embeddings/oleObject128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177.wmf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10" Type="http://schemas.openxmlformats.org/officeDocument/2006/relationships/image" Target="../media/image170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79.png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72.wmf"/><Relationship Id="rId22" Type="http://schemas.openxmlformats.org/officeDocument/2006/relationships/image" Target="../media/image17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84.wmf"/><Relationship Id="rId18" Type="http://schemas.openxmlformats.org/officeDocument/2006/relationships/image" Target="../media/image186.wmf"/><Relationship Id="rId3" Type="http://schemas.openxmlformats.org/officeDocument/2006/relationships/image" Target="../media/image187.png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34.bin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8.png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83.wmf"/><Relationship Id="rId5" Type="http://schemas.openxmlformats.org/officeDocument/2006/relationships/image" Target="../media/image180.wmf"/><Relationship Id="rId15" Type="http://schemas.openxmlformats.org/officeDocument/2006/relationships/image" Target="../media/image185.wmf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89.png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3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99.wmf"/><Relationship Id="rId3" Type="http://schemas.openxmlformats.org/officeDocument/2006/relationships/oleObject" Target="../embeddings/oleObject137.bin"/><Relationship Id="rId7" Type="http://schemas.openxmlformats.org/officeDocument/2006/relationships/image" Target="../media/image196.wmf"/><Relationship Id="rId12" Type="http://schemas.openxmlformats.org/officeDocument/2006/relationships/oleObject" Target="../embeddings/oleObject1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98.wmf"/><Relationship Id="rId5" Type="http://schemas.openxmlformats.org/officeDocument/2006/relationships/image" Target="../media/image201.png"/><Relationship Id="rId15" Type="http://schemas.openxmlformats.org/officeDocument/2006/relationships/image" Target="../media/image200.wmf"/><Relationship Id="rId10" Type="http://schemas.openxmlformats.org/officeDocument/2006/relationships/oleObject" Target="../embeddings/oleObject140.bin"/><Relationship Id="rId4" Type="http://schemas.openxmlformats.org/officeDocument/2006/relationships/image" Target="../media/image195.wmf"/><Relationship Id="rId9" Type="http://schemas.openxmlformats.org/officeDocument/2006/relationships/image" Target="../media/image197.wmf"/><Relationship Id="rId14" Type="http://schemas.openxmlformats.org/officeDocument/2006/relationships/oleObject" Target="../embeddings/oleObject14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20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205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207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image" Target="../media/image5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220.png"/><Relationship Id="rId3" Type="http://schemas.openxmlformats.org/officeDocument/2006/relationships/oleObject" Target="../embeddings/oleObject149.bin"/><Relationship Id="rId7" Type="http://schemas.openxmlformats.org/officeDocument/2006/relationships/image" Target="../media/image218.png"/><Relationship Id="rId12" Type="http://schemas.openxmlformats.org/officeDocument/2006/relationships/image" Target="../media/image219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3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17.png"/><Relationship Id="rId11" Type="http://schemas.openxmlformats.org/officeDocument/2006/relationships/image" Target="../media/image214.wmf"/><Relationship Id="rId5" Type="http://schemas.openxmlformats.org/officeDocument/2006/relationships/image" Target="../media/image216.png"/><Relationship Id="rId15" Type="http://schemas.openxmlformats.org/officeDocument/2006/relationships/image" Target="../media/image215.wmf"/><Relationship Id="rId10" Type="http://schemas.openxmlformats.org/officeDocument/2006/relationships/oleObject" Target="../embeddings/oleObject151.bin"/><Relationship Id="rId4" Type="http://schemas.openxmlformats.org/officeDocument/2006/relationships/image" Target="../media/image212.wmf"/><Relationship Id="rId9" Type="http://schemas.openxmlformats.org/officeDocument/2006/relationships/image" Target="../media/image213.wmf"/><Relationship Id="rId14" Type="http://schemas.openxmlformats.org/officeDocument/2006/relationships/oleObject" Target="../embeddings/oleObject15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23.png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8.wmf"/><Relationship Id="rId25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17.bin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8.wmf"/><Relationship Id="rId3" Type="http://schemas.openxmlformats.org/officeDocument/2006/relationships/image" Target="../media/image31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29.bin"/><Relationship Id="rId3" Type="http://schemas.openxmlformats.org/officeDocument/2006/relationships/image" Target="../media/image38.png"/><Relationship Id="rId7" Type="http://schemas.openxmlformats.org/officeDocument/2006/relationships/image" Target="../media/image33.wmf"/><Relationship Id="rId12" Type="http://schemas.openxmlformats.org/officeDocument/2006/relationships/image" Target="../media/image39.png"/><Relationship Id="rId1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oleObject" Target="../embeddings/oleObject30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4.wmf"/><Relationship Id="rId1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38.bin"/><Relationship Id="rId3" Type="http://schemas.openxmlformats.org/officeDocument/2006/relationships/image" Target="../media/image39.png"/><Relationship Id="rId21" Type="http://schemas.openxmlformats.org/officeDocument/2006/relationships/image" Target="../media/image49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4.wmf"/><Relationship Id="rId24" Type="http://schemas.openxmlformats.org/officeDocument/2006/relationships/image" Target="../media/image52.png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23" Type="http://schemas.openxmlformats.org/officeDocument/2006/relationships/image" Target="../media/image51.png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36.bin"/><Relationship Id="rId2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1E0B11D-F735-40CB-BC7B-1B80DED785D6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AC7F0-D86D-419F-A7CC-9D48FEB73DC2}"/>
              </a:ext>
            </a:extLst>
          </p:cNvPr>
          <p:cNvSpPr/>
          <p:nvPr/>
        </p:nvSpPr>
        <p:spPr>
          <a:xfrm>
            <a:off x="1851546" y="2255602"/>
            <a:ext cx="8488908" cy="2346796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8 (DC) </a:t>
            </a:r>
            <a:r>
              <a:rPr lang="en-US" sz="60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(AC)</a:t>
            </a:r>
          </a:p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Analysis</a:t>
            </a:r>
          </a:p>
          <a:p>
            <a:pPr algn="ctr"/>
            <a:r>
              <a:rPr 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Selected Topics</a:t>
            </a:r>
            <a:endParaRPr lang="en-US" sz="4400" b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6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9F596-A8CD-4A5A-8146-04FC199C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94" y="654740"/>
            <a:ext cx="4705350" cy="2305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6A0FC3-0B25-447E-9D47-CB5508D62981}"/>
              </a:ext>
            </a:extLst>
          </p:cNvPr>
          <p:cNvSpPr txBox="1"/>
          <p:nvPr/>
        </p:nvSpPr>
        <p:spPr>
          <a:xfrm>
            <a:off x="6029118" y="654740"/>
            <a:ext cx="5924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Step 3</a:t>
            </a:r>
            <a:r>
              <a:rPr lang="en-US" sz="2000" b="1" dirty="0">
                <a:sym typeface="Symbol" panose="05050102010706020507" pitchFamily="18" charset="2"/>
              </a:rPr>
              <a:t>: </a:t>
            </a:r>
            <a:r>
              <a:rPr lang="en-US" sz="2000" dirty="0"/>
              <a:t>For node 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, the currents are defined as shown in the following Figure (a) and Kirchhoff’s current law is applied:</a:t>
            </a:r>
            <a:endParaRPr lang="en-US" sz="2000" b="1" dirty="0">
              <a:latin typeface="Times-BoldItalic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DD26B25-3532-4FEC-8E7A-B5C86A167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8148" y="1754747"/>
          <a:ext cx="1092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2" name="Equation" r:id="rId4" imgW="1091880" imgH="330120" progId="Equation.3">
                  <p:embed/>
                </p:oleObj>
              </mc:Choice>
              <mc:Fallback>
                <p:oleObj name="Equation" r:id="rId4" imgW="1091880" imgH="33012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DD26B25-3532-4FEC-8E7A-B5C86A167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8148" y="1754747"/>
                        <a:ext cx="10922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C33E9D8-4A01-4019-A6E1-1A9D83264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9278" y="1573912"/>
          <a:ext cx="2501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3" name="Equation" r:id="rId6" imgW="2501640" imgH="660240" progId="Equation.3">
                  <p:embed/>
                </p:oleObj>
              </mc:Choice>
              <mc:Fallback>
                <p:oleObj name="Equation" r:id="rId6" imgW="2501640" imgH="66024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EC33E9D8-4A01-4019-A6E1-1A9D83264E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59278" y="1573912"/>
                        <a:ext cx="25019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B41B1005-373D-44DE-B72B-6DDA5862E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61071" y="1754747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4" name="Equation" r:id="rId8" imgW="1384200" imgH="317160" progId="Equation.3">
                  <p:embed/>
                </p:oleObj>
              </mc:Choice>
              <mc:Fallback>
                <p:oleObj name="Equation" r:id="rId8" imgW="1384200" imgH="31716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B41B1005-373D-44DE-B72B-6DDA5862E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61071" y="1754747"/>
                        <a:ext cx="13843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120BE58-5122-42CA-BED8-FEE22248376F}"/>
              </a:ext>
            </a:extLst>
          </p:cNvPr>
          <p:cNvSpPr txBox="1"/>
          <p:nvPr/>
        </p:nvSpPr>
        <p:spPr>
          <a:xfrm>
            <a:off x="6015243" y="2261903"/>
            <a:ext cx="5924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For node </a:t>
            </a:r>
            <a:r>
              <a:rPr lang="en-US" sz="2000" i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, the currents are defined as shown in the following Figure (b) and Kirchhoff’s current law is applied:</a:t>
            </a:r>
            <a:endParaRPr lang="en-US" sz="2000" b="1" dirty="0">
              <a:latin typeface="Times-BoldItalic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D64497-C021-43E2-938F-04173A9E3361}"/>
              </a:ext>
            </a:extLst>
          </p:cNvPr>
          <p:cNvGrpSpPr/>
          <p:nvPr/>
        </p:nvGrpSpPr>
        <p:grpSpPr>
          <a:xfrm>
            <a:off x="670715" y="4279210"/>
            <a:ext cx="4533900" cy="1924050"/>
            <a:chOff x="670715" y="4279210"/>
            <a:chExt cx="4533900" cy="19240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F77FC4-6B66-4021-98F0-31A9D9E00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0715" y="4279210"/>
              <a:ext cx="4533900" cy="192405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7A693D-6BC1-4A44-AE8D-5282A3C1BDB6}"/>
                </a:ext>
              </a:extLst>
            </p:cNvPr>
            <p:cNvSpPr txBox="1"/>
            <p:nvPr/>
          </p:nvSpPr>
          <p:spPr>
            <a:xfrm>
              <a:off x="1929866" y="5774967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(</a:t>
              </a:r>
              <a:r>
                <a:rPr lang="en-US" sz="2000" i="1" dirty="0"/>
                <a:t>a</a:t>
              </a:r>
              <a:r>
                <a:rPr lang="en-US" sz="2000" dirty="0"/>
                <a:t>)</a:t>
              </a:r>
              <a:endParaRPr lang="en-US" sz="2400" b="1" dirty="0">
                <a:latin typeface="Times-BoldItalic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642571-5A84-462A-9555-ACAEE4A0E182}"/>
              </a:ext>
            </a:extLst>
          </p:cNvPr>
          <p:cNvGrpSpPr/>
          <p:nvPr/>
        </p:nvGrpSpPr>
        <p:grpSpPr>
          <a:xfrm>
            <a:off x="7015422" y="2977661"/>
            <a:ext cx="4410075" cy="1904150"/>
            <a:chOff x="6987386" y="4083740"/>
            <a:chExt cx="4410075" cy="19041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B5A2575-90B1-40B6-BA2B-76432290F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87386" y="4083740"/>
              <a:ext cx="4410075" cy="183832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AD1D37-C2F1-4C66-A91A-F05C95088613}"/>
                </a:ext>
              </a:extLst>
            </p:cNvPr>
            <p:cNvSpPr txBox="1"/>
            <p:nvPr/>
          </p:nvSpPr>
          <p:spPr>
            <a:xfrm>
              <a:off x="7812756" y="5587780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(</a:t>
              </a:r>
              <a:r>
                <a:rPr lang="en-US" sz="2000" i="1" dirty="0"/>
                <a:t>b</a:t>
              </a:r>
              <a:r>
                <a:rPr lang="en-US" sz="2000" dirty="0"/>
                <a:t>)</a:t>
              </a:r>
              <a:endParaRPr lang="en-US" sz="2400" b="1" dirty="0">
                <a:latin typeface="Times-BoldItalic"/>
              </a:endParaRPr>
            </a:p>
          </p:txBody>
        </p:sp>
      </p:grp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421CB90-0446-48AA-BB97-AC412BD27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972918"/>
          <a:ext cx="1270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5" name="Equation" r:id="rId12" imgW="1269720" imgH="330120" progId="Equation.3">
                  <p:embed/>
                </p:oleObj>
              </mc:Choice>
              <mc:Fallback>
                <p:oleObj name="Equation" r:id="rId12" imgW="1269720" imgH="33012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421CB90-0446-48AA-BB97-AC412BD276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000" y="4972918"/>
                        <a:ext cx="12700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1FBA0823-A6D2-411B-B8B8-41E2E89C0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5243" y="5531744"/>
          <a:ext cx="2641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6" name="Equation" r:id="rId14" imgW="2641320" imgH="660240" progId="Equation.3">
                  <p:embed/>
                </p:oleObj>
              </mc:Choice>
              <mc:Fallback>
                <p:oleObj name="Equation" r:id="rId14" imgW="2641320" imgH="66024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1FBA0823-A6D2-411B-B8B8-41E2E89C05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15243" y="5531744"/>
                        <a:ext cx="26416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76E8CE67-E849-424F-B312-E127470DF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05528" y="5657522"/>
          <a:ext cx="151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7" name="Equation" r:id="rId16" imgW="1511280" imgH="317160" progId="Equation.3">
                  <p:embed/>
                </p:oleObj>
              </mc:Choice>
              <mc:Fallback>
                <p:oleObj name="Equation" r:id="rId16" imgW="1511280" imgH="31716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76E8CE67-E849-424F-B312-E127470DFD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505528" y="5657522"/>
                        <a:ext cx="15113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9ACF63-3D58-4DF5-AEEF-A98B7CBCCFC6}"/>
              </a:ext>
            </a:extLst>
          </p:cNvPr>
          <p:cNvCxnSpPr/>
          <p:nvPr/>
        </p:nvCxnSpPr>
        <p:spPr>
          <a:xfrm>
            <a:off x="5814891" y="481317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D02EE07-C4AC-4C7D-8DBF-D22453480B1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2412" y="292790"/>
            <a:ext cx="7419975" cy="3619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4F41857-3188-4D7B-BF0F-F65B237DDCF8}"/>
              </a:ext>
            </a:extLst>
          </p:cNvPr>
          <p:cNvSpPr txBox="1"/>
          <p:nvPr/>
        </p:nvSpPr>
        <p:spPr>
          <a:xfrm>
            <a:off x="252413" y="3111668"/>
            <a:ext cx="5525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Step 1 and 2</a:t>
            </a:r>
            <a:r>
              <a:rPr lang="en-US" sz="2000" b="1" dirty="0">
                <a:sym typeface="Symbol" panose="05050102010706020507" pitchFamily="18" charset="2"/>
              </a:rPr>
              <a:t>: </a:t>
            </a:r>
            <a:r>
              <a:rPr lang="en-US" sz="2000" dirty="0"/>
              <a:t>The network has three nodes with the bottom node defined as the reference node (at ground potential, or zero volts), and the other nodes as 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.</a:t>
            </a:r>
            <a:endParaRPr lang="en-US" sz="2000" b="1" dirty="0">
              <a:latin typeface="Times-BoldItalic"/>
            </a:endParaRPr>
          </a:p>
        </p:txBody>
      </p:sp>
    </p:spTree>
    <p:extLst>
      <p:ext uri="{BB962C8B-B14F-4D97-AF65-F5344CB8AC3E}">
        <p14:creationId xmlns:p14="http://schemas.microsoft.com/office/powerpoint/2010/main" val="423303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48C740F-254F-4382-B485-1CB6DC66DD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311" y="524911"/>
          <a:ext cx="1701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4" name="Equation" r:id="rId3" imgW="1701720" imgH="711000" progId="Equation.3">
                  <p:embed/>
                </p:oleObj>
              </mc:Choice>
              <mc:Fallback>
                <p:oleObj name="Equation" r:id="rId3" imgW="1701720" imgH="711000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48C740F-254F-4382-B485-1CB6DC66DD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311" y="524911"/>
                        <a:ext cx="17018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D466F15-294E-43B5-8DB7-659B5F312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311" y="1670602"/>
          <a:ext cx="2616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5" name="Equation" r:id="rId5" imgW="2616120" imgH="711000" progId="Equation.3">
                  <p:embed/>
                </p:oleObj>
              </mc:Choice>
              <mc:Fallback>
                <p:oleObj name="Equation" r:id="rId5" imgW="2616120" imgH="7110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D466F15-294E-43B5-8DB7-659B5F312E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0311" y="1670602"/>
                        <a:ext cx="26162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E6B9FEC-C7B5-4B2B-9627-10BEC2CFC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7875" y="2716419"/>
          <a:ext cx="326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6" name="Equation" r:id="rId7" imgW="3263760" imgH="711000" progId="Equation.3">
                  <p:embed/>
                </p:oleObj>
              </mc:Choice>
              <mc:Fallback>
                <p:oleObj name="Equation" r:id="rId7" imgW="3263760" imgH="7110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E6B9FEC-C7B5-4B2B-9627-10BEC2CFC5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7875" y="2716419"/>
                        <a:ext cx="32639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083A202-5AD5-4326-87C9-82D5A212A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661" y="3762236"/>
          <a:ext cx="3644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7" name="Equation" r:id="rId9" imgW="3644640" imgH="711000" progId="Equation.3">
                  <p:embed/>
                </p:oleObj>
              </mc:Choice>
              <mc:Fallback>
                <p:oleObj name="Equation" r:id="rId9" imgW="3644640" imgH="7110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083A202-5AD5-4326-87C9-82D5A212A7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9661" y="3762236"/>
                        <a:ext cx="36449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18AEB70-018A-4265-8E79-C6C5E31BE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7875" y="4808053"/>
          <a:ext cx="2641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8" name="Equation" r:id="rId11" imgW="2641320" imgH="1295280" progId="Equation.3">
                  <p:embed/>
                </p:oleObj>
              </mc:Choice>
              <mc:Fallback>
                <p:oleObj name="Equation" r:id="rId11" imgW="2641320" imgH="129528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18AEB70-018A-4265-8E79-C6C5E31BE8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7875" y="4808053"/>
                        <a:ext cx="2641600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6BB5C18-AB93-4DEB-9398-CCA48867DA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35756" y="3332442"/>
            <a:ext cx="3171825" cy="819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A3AEB1-2613-4EDA-8CB2-5F34FD8C3E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0" y="4346543"/>
            <a:ext cx="3190875" cy="723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25E132-48E6-4090-8BC2-A2ADCDE692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35758" y="5384667"/>
            <a:ext cx="5124450" cy="742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862C65-2CCC-4543-AA81-3CC16F926C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48212" y="113616"/>
            <a:ext cx="5886450" cy="2381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9F32B-4B55-48DD-9ECE-209A4C12A978}"/>
              </a:ext>
            </a:extLst>
          </p:cNvPr>
          <p:cNvSpPr txBox="1"/>
          <p:nvPr/>
        </p:nvSpPr>
        <p:spPr>
          <a:xfrm>
            <a:off x="6105112" y="2854454"/>
            <a:ext cx="1647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Here, 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&gt;</a:t>
            </a:r>
            <a:r>
              <a:rPr lang="en-US" sz="2000" i="1" dirty="0"/>
              <a:t> V</a:t>
            </a:r>
            <a:r>
              <a:rPr lang="en-US" sz="2000" baseline="-25000" dirty="0"/>
              <a:t>1</a:t>
            </a:r>
            <a:endParaRPr lang="en-US" sz="2000" b="1" dirty="0">
              <a:latin typeface="Times-BoldItalic"/>
            </a:endParaRPr>
          </a:p>
        </p:txBody>
      </p:sp>
    </p:spTree>
    <p:extLst>
      <p:ext uri="{BB962C8B-B14F-4D97-AF65-F5344CB8AC3E}">
        <p14:creationId xmlns:p14="http://schemas.microsoft.com/office/powerpoint/2010/main" val="22178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DA858-230B-4742-B6CD-DDFEDD352EEC}"/>
              </a:ext>
            </a:extLst>
          </p:cNvPr>
          <p:cNvSpPr txBox="1"/>
          <p:nvPr/>
        </p:nvSpPr>
        <p:spPr>
          <a:xfrm>
            <a:off x="199609" y="136949"/>
            <a:ext cx="5896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166B3"/>
                </a:solidFill>
                <a:effectLst/>
              </a:rPr>
              <a:t>EXAMPLE 8.24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Find the voltage across the 3 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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 resistor in Fig. 8.61 by nodal analysis.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1C543-56C8-45DF-9ECB-08D469C9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1" y="961069"/>
            <a:ext cx="4148887" cy="1645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F2F581-EE49-481E-A997-4914C5C3B76C}"/>
              </a:ext>
            </a:extLst>
          </p:cNvPr>
          <p:cNvSpPr txBox="1"/>
          <p:nvPr/>
        </p:nvSpPr>
        <p:spPr>
          <a:xfrm>
            <a:off x="199609" y="2578083"/>
            <a:ext cx="5843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166B3"/>
                </a:solidFill>
                <a:effectLst/>
              </a:rPr>
              <a:t>Solution: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First convert two voltage sources to current sources.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CB7396-7637-4F57-A52A-BB551E9E1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7" y="3371683"/>
            <a:ext cx="5677008" cy="19857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F9D4E6-B1E2-43F4-9F00-90DAC45C2DD6}"/>
              </a:ext>
            </a:extLst>
          </p:cNvPr>
          <p:cNvSpPr/>
          <p:nvPr/>
        </p:nvSpPr>
        <p:spPr>
          <a:xfrm>
            <a:off x="596431" y="3402680"/>
            <a:ext cx="1751309" cy="15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1DA2A-77AC-436B-8148-559CF104758A}"/>
              </a:ext>
            </a:extLst>
          </p:cNvPr>
          <p:cNvSpPr/>
          <p:nvPr/>
        </p:nvSpPr>
        <p:spPr>
          <a:xfrm>
            <a:off x="3626020" y="3402680"/>
            <a:ext cx="1751309" cy="15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E5E716-4DBB-485B-B13E-F2B2B3D16DF6}"/>
              </a:ext>
            </a:extLst>
          </p:cNvPr>
          <p:cNvSpPr/>
          <p:nvPr/>
        </p:nvSpPr>
        <p:spPr>
          <a:xfrm>
            <a:off x="536691" y="4797606"/>
            <a:ext cx="4897466" cy="15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FDEA4-8582-4A17-AA70-B0E56A6A3BE3}"/>
              </a:ext>
            </a:extLst>
          </p:cNvPr>
          <p:cNvSpPr txBox="1"/>
          <p:nvPr/>
        </p:nvSpPr>
        <p:spPr>
          <a:xfrm>
            <a:off x="1472085" y="3020254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1</a:t>
            </a:r>
            <a:endParaRPr lang="en-US" sz="2400" b="1" dirty="0">
              <a:solidFill>
                <a:srgbClr val="0066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788D12-6F96-46CA-ACE1-3D409407BC08}"/>
              </a:ext>
            </a:extLst>
          </p:cNvPr>
          <p:cNvSpPr txBox="1"/>
          <p:nvPr/>
        </p:nvSpPr>
        <p:spPr>
          <a:xfrm>
            <a:off x="4022195" y="3023861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2</a:t>
            </a:r>
            <a:endParaRPr lang="en-US" sz="2400" b="1" dirty="0">
              <a:solidFill>
                <a:srgbClr val="0066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28233E-44CF-4E15-A114-DF6B8FC3E154}"/>
              </a:ext>
            </a:extLst>
          </p:cNvPr>
          <p:cNvSpPr txBox="1"/>
          <p:nvPr/>
        </p:nvSpPr>
        <p:spPr>
          <a:xfrm>
            <a:off x="246675" y="5263953"/>
            <a:ext cx="6096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Step 1 and 2</a:t>
            </a:r>
            <a:r>
              <a:rPr lang="en-US" sz="2000" b="1" dirty="0">
                <a:sym typeface="Symbol" panose="05050102010706020507" pitchFamily="18" charset="2"/>
              </a:rPr>
              <a:t>: </a:t>
            </a:r>
            <a:r>
              <a:rPr lang="en-US" sz="2000" dirty="0"/>
              <a:t>The network has three nodes with the bottom node defined as the reference node (at ground potential, or zero volts), and the other nodes as 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.</a:t>
            </a:r>
            <a:endParaRPr lang="en-US" sz="2000" b="1" dirty="0">
              <a:latin typeface="Times-BoldItalic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28E91C-A6D2-409D-96CD-F878E2BD4A02}"/>
              </a:ext>
            </a:extLst>
          </p:cNvPr>
          <p:cNvCxnSpPr/>
          <p:nvPr/>
        </p:nvCxnSpPr>
        <p:spPr>
          <a:xfrm>
            <a:off x="6386285" y="3259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060FB0-6321-4EE5-A5EF-410B9C34E698}"/>
              </a:ext>
            </a:extLst>
          </p:cNvPr>
          <p:cNvSpPr txBox="1"/>
          <p:nvPr/>
        </p:nvSpPr>
        <p:spPr>
          <a:xfrm>
            <a:off x="6471166" y="136949"/>
            <a:ext cx="5372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Step 3</a:t>
            </a:r>
            <a:r>
              <a:rPr lang="en-US" sz="2000" b="1" dirty="0">
                <a:sym typeface="Symbol" panose="05050102010706020507" pitchFamily="18" charset="2"/>
              </a:rPr>
              <a:t>: </a:t>
            </a:r>
            <a:r>
              <a:rPr lang="en-US" sz="2000" dirty="0"/>
              <a:t>For node 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, the currents are defined as shown in the following Figure (b) and Kirchhoff’s current law is applied:</a:t>
            </a:r>
            <a:endParaRPr lang="en-US" sz="2000" b="1" dirty="0">
              <a:latin typeface="Times-BoldItalic"/>
            </a:endParaRP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0F45778D-6C41-422A-A10A-AE7962821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3028" y="1373737"/>
          <a:ext cx="4648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6" name="Equation" r:id="rId5" imgW="4647960" imgH="660240" progId="Equation.3">
                  <p:embed/>
                </p:oleObj>
              </mc:Choice>
              <mc:Fallback>
                <p:oleObj name="Equation" r:id="rId5" imgW="4647960" imgH="66024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0F45778D-6C41-422A-A10A-AE79628213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33028" y="1373737"/>
                        <a:ext cx="46482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17F4354-A650-49EA-B7CC-69268D1D56BA}"/>
              </a:ext>
            </a:extLst>
          </p:cNvPr>
          <p:cNvSpPr txBox="1"/>
          <p:nvPr/>
        </p:nvSpPr>
        <p:spPr>
          <a:xfrm>
            <a:off x="6591907" y="2429432"/>
            <a:ext cx="172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For node </a:t>
            </a:r>
            <a:r>
              <a:rPr lang="en-US" sz="2000" i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:</a:t>
            </a:r>
            <a:endParaRPr lang="en-US" sz="2000" b="1" dirty="0">
              <a:latin typeface="Times-BoldItalic"/>
            </a:endParaRP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7EFAD3D7-268A-40DC-BC30-67420EDCB8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6570" y="2972100"/>
          <a:ext cx="523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7" name="Equation" r:id="rId7" imgW="5232240" imgH="660240" progId="Equation.3">
                  <p:embed/>
                </p:oleObj>
              </mc:Choice>
              <mc:Fallback>
                <p:oleObj name="Equation" r:id="rId7" imgW="5232240" imgH="66024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7EFAD3D7-268A-40DC-BC30-67420EDCB8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76570" y="2972100"/>
                        <a:ext cx="52324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0FF96357-1BAD-4CC1-ACEF-DCB316E90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3729" y="4424642"/>
          <a:ext cx="180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8" name="Equation" r:id="rId9" imgW="1803240" imgH="711000" progId="Equation.3">
                  <p:embed/>
                </p:oleObj>
              </mc:Choice>
              <mc:Fallback>
                <p:oleObj name="Equation" r:id="rId9" imgW="1803240" imgH="71100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0FF96357-1BAD-4CC1-ACEF-DCB316E90A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53729" y="4424642"/>
                        <a:ext cx="18034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7755E19-E7D6-4CD6-8523-4E63A3FC86E3}"/>
              </a:ext>
            </a:extLst>
          </p:cNvPr>
          <p:cNvSpPr txBox="1"/>
          <p:nvPr/>
        </p:nvSpPr>
        <p:spPr>
          <a:xfrm>
            <a:off x="6591907" y="3996183"/>
            <a:ext cx="2178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Simplified form:</a:t>
            </a:r>
            <a:endParaRPr lang="en-US" sz="2000" b="1" dirty="0">
              <a:latin typeface="Times-BoldItalic"/>
            </a:endParaRP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695058D2-2822-4C35-B8D9-F397ABBB5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7386" y="5411926"/>
          <a:ext cx="3060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9" name="Equation" r:id="rId11" imgW="3060360" imgH="711000" progId="Equation.3">
                  <p:embed/>
                </p:oleObj>
              </mc:Choice>
              <mc:Fallback>
                <p:oleObj name="Equation" r:id="rId11" imgW="3060360" imgH="71100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695058D2-2822-4C35-B8D9-F397ABBB57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7386" y="5411926"/>
                        <a:ext cx="30607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7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 animBg="1"/>
      <p:bldP spid="13" grpId="0"/>
      <p:bldP spid="14" grpId="0"/>
      <p:bldP spid="18" grpId="0" animBg="1"/>
      <p:bldP spid="20" grpId="0"/>
      <p:bldP spid="23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B4E506D-813D-410D-93C9-C9CF2FF3E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973106"/>
          <a:ext cx="307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2" name="Equation" r:id="rId3" imgW="3073320" imgH="711000" progId="Equation.3">
                  <p:embed/>
                </p:oleObj>
              </mc:Choice>
              <mc:Fallback>
                <p:oleObj name="Equation" r:id="rId3" imgW="3073320" imgH="71100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6B4E506D-813D-410D-93C9-C9CF2FF3E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950" y="973106"/>
                        <a:ext cx="30734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602A8914-FC8A-4BA8-AB45-FA1292E19E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1831067"/>
          <a:ext cx="3403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3" name="Equation" r:id="rId5" imgW="3403440" imgH="711000" progId="Equation.3">
                  <p:embed/>
                </p:oleObj>
              </mc:Choice>
              <mc:Fallback>
                <p:oleObj name="Equation" r:id="rId5" imgW="3403440" imgH="71100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602A8914-FC8A-4BA8-AB45-FA1292E19E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9950" y="1831067"/>
                        <a:ext cx="34036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80557D2-7284-4343-BE90-4CA592B9D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464" y="2795558"/>
          <a:ext cx="3073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4" name="Equation" r:id="rId7" imgW="3073320" imgH="1295280" progId="Equation.3">
                  <p:embed/>
                </p:oleObj>
              </mc:Choice>
              <mc:Fallback>
                <p:oleObj name="Equation" r:id="rId7" imgW="3073320" imgH="129528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C80557D2-7284-4343-BE90-4CA592B9D3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4464" y="2795558"/>
                        <a:ext cx="3073400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E601D1D-FD6D-4DB1-B98F-C505FC8B31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751" y="4172632"/>
            <a:ext cx="5252275" cy="2194560"/>
          </a:xfrm>
          <a:prstGeom prst="rect">
            <a:avLst/>
          </a:prstGeom>
        </p:spPr>
      </p:pic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A18209E-C287-4430-8444-2F253A830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3836" y="1625599"/>
          <a:ext cx="4203700" cy="360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5" name="Equation" r:id="rId10" imgW="4203360" imgH="3606480" progId="Equation.3">
                  <p:embed/>
                </p:oleObj>
              </mc:Choice>
              <mc:Fallback>
                <p:oleObj name="Equation" r:id="rId10" imgW="4203360" imgH="360648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AA18209E-C287-4430-8444-2F253A830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03836" y="1625599"/>
                        <a:ext cx="4203700" cy="3606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6A8F035-66CD-4322-9852-0F65EC27C0B3}"/>
              </a:ext>
            </a:extLst>
          </p:cNvPr>
          <p:cNvSpPr txBox="1"/>
          <p:nvPr/>
        </p:nvSpPr>
        <p:spPr>
          <a:xfrm>
            <a:off x="7240425" y="773051"/>
            <a:ext cx="307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Current of branches</a:t>
            </a:r>
            <a:r>
              <a:rPr lang="en-US" sz="2000" b="1" dirty="0">
                <a:sym typeface="Symbol" panose="05050102010706020507" pitchFamily="18" charset="2"/>
              </a:rPr>
              <a:t>:</a:t>
            </a:r>
            <a:endParaRPr lang="en-US" sz="2000" b="1" dirty="0">
              <a:latin typeface="Times-BoldItalic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3D395A-F16D-46B5-BD74-4EEDCF1D8DE9}"/>
              </a:ext>
            </a:extLst>
          </p:cNvPr>
          <p:cNvCxnSpPr/>
          <p:nvPr/>
        </p:nvCxnSpPr>
        <p:spPr>
          <a:xfrm>
            <a:off x="6386285" y="3259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35E660A3-7085-47BA-8AC1-695FD8C1E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9329" y="115145"/>
          <a:ext cx="180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6" name="Equation" r:id="rId12" imgW="1803240" imgH="711000" progId="Equation.3">
                  <p:embed/>
                </p:oleObj>
              </mc:Choice>
              <mc:Fallback>
                <p:oleObj name="Equation" r:id="rId12" imgW="1803240" imgH="71100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35E660A3-7085-47BA-8AC1-695FD8C1EE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9329" y="115145"/>
                        <a:ext cx="18034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036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A6953-B88C-44CA-A216-7FFA43D73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1" y="614980"/>
            <a:ext cx="4034120" cy="2743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8A20F4-617D-40CF-A9F3-A5B362D706AC}"/>
              </a:ext>
            </a:extLst>
          </p:cNvPr>
          <p:cNvCxnSpPr/>
          <p:nvPr/>
        </p:nvCxnSpPr>
        <p:spPr>
          <a:xfrm>
            <a:off x="6386285" y="526078"/>
            <a:ext cx="0" cy="585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128C41-8158-4C6E-A38E-E7ED2FBB57AD}"/>
              </a:ext>
            </a:extLst>
          </p:cNvPr>
          <p:cNvSpPr txBox="1"/>
          <p:nvPr/>
        </p:nvSpPr>
        <p:spPr>
          <a:xfrm>
            <a:off x="199608" y="136949"/>
            <a:ext cx="1181822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nodal equations for the following networks.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4E2F2-2DBC-4C48-8543-0AEC3C7C2CFC}"/>
              </a:ext>
            </a:extLst>
          </p:cNvPr>
          <p:cNvSpPr/>
          <p:nvPr/>
        </p:nvSpPr>
        <p:spPr>
          <a:xfrm>
            <a:off x="1611086" y="972457"/>
            <a:ext cx="1596571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6E87D1-8394-46F8-A648-4E1D6FC8B957}"/>
              </a:ext>
            </a:extLst>
          </p:cNvPr>
          <p:cNvSpPr/>
          <p:nvPr/>
        </p:nvSpPr>
        <p:spPr>
          <a:xfrm>
            <a:off x="3785964" y="994228"/>
            <a:ext cx="91440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619EF0-F0BF-40D0-B134-18126D6BFB16}"/>
              </a:ext>
            </a:extLst>
          </p:cNvPr>
          <p:cNvSpPr/>
          <p:nvPr/>
        </p:nvSpPr>
        <p:spPr>
          <a:xfrm>
            <a:off x="1611084" y="2619828"/>
            <a:ext cx="320040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8B2BD5D-7915-4E42-8B9A-0C30BD6BF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398" y="3452158"/>
          <a:ext cx="4635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0" name="Equation" r:id="rId4" imgW="4635360" imgH="660240" progId="Equation.3">
                  <p:embed/>
                </p:oleObj>
              </mc:Choice>
              <mc:Fallback>
                <p:oleObj name="Equation" r:id="rId4" imgW="4635360" imgH="66024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28B2BD5D-7915-4E42-8B9A-0C30BD6BF8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6398" y="3452158"/>
                        <a:ext cx="46355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C0D84F-BFD6-48DE-ABD9-C46605C6F2F7}"/>
              </a:ext>
            </a:extLst>
          </p:cNvPr>
          <p:cNvSpPr txBox="1"/>
          <p:nvPr/>
        </p:nvSpPr>
        <p:spPr>
          <a:xfrm>
            <a:off x="2396695" y="572347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1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85EE2-AACA-4C93-9282-82FD6861CC64}"/>
              </a:ext>
            </a:extLst>
          </p:cNvPr>
          <p:cNvSpPr txBox="1"/>
          <p:nvPr/>
        </p:nvSpPr>
        <p:spPr>
          <a:xfrm>
            <a:off x="4031670" y="599013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2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E6531E37-2158-4798-85C6-C2BEC9E23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835" y="4267200"/>
          <a:ext cx="4381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1" name="Equation" r:id="rId6" imgW="4381200" imgH="660240" progId="Equation.3">
                  <p:embed/>
                </p:oleObj>
              </mc:Choice>
              <mc:Fallback>
                <p:oleObj name="Equation" r:id="rId6" imgW="4381200" imgH="66024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E6531E37-2158-4798-85C6-C2BEC9E23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5835" y="4267200"/>
                        <a:ext cx="43815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148F09A9-6F27-48C1-9439-BD06D5EB3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977" y="3463925"/>
          <a:ext cx="4521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2" name="Equation" r:id="rId8" imgW="4520880" imgH="660240" progId="Equation.3">
                  <p:embed/>
                </p:oleObj>
              </mc:Choice>
              <mc:Fallback>
                <p:oleObj name="Equation" r:id="rId8" imgW="4520880" imgH="66024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148F09A9-6F27-48C1-9439-BD06D5EB3B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62977" y="3463925"/>
                        <a:ext cx="45212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B8E66462-79C9-4EF4-903E-45490627E3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0450" y="468022"/>
            <a:ext cx="3178691" cy="292608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74B7568-9374-4A68-8439-C8731A2CDD4A}"/>
              </a:ext>
            </a:extLst>
          </p:cNvPr>
          <p:cNvSpPr/>
          <p:nvPr/>
        </p:nvSpPr>
        <p:spPr>
          <a:xfrm>
            <a:off x="8265886" y="1270000"/>
            <a:ext cx="109728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7B60DE-8B24-4EE7-8014-1750087C4FB6}"/>
              </a:ext>
            </a:extLst>
          </p:cNvPr>
          <p:cNvSpPr/>
          <p:nvPr/>
        </p:nvSpPr>
        <p:spPr>
          <a:xfrm>
            <a:off x="9853396" y="1291771"/>
            <a:ext cx="100584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40294E-7926-4AF1-BBA3-0092F75B8C90}"/>
              </a:ext>
            </a:extLst>
          </p:cNvPr>
          <p:cNvSpPr/>
          <p:nvPr/>
        </p:nvSpPr>
        <p:spPr>
          <a:xfrm>
            <a:off x="8265885" y="2783425"/>
            <a:ext cx="265176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ACE7E7-AB71-4E09-9796-042EECB19E7E}"/>
              </a:ext>
            </a:extLst>
          </p:cNvPr>
          <p:cNvSpPr txBox="1"/>
          <p:nvPr/>
        </p:nvSpPr>
        <p:spPr>
          <a:xfrm>
            <a:off x="8569966" y="837716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1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66E5BC-AF97-4861-8778-18E065A52988}"/>
              </a:ext>
            </a:extLst>
          </p:cNvPr>
          <p:cNvSpPr txBox="1"/>
          <p:nvPr/>
        </p:nvSpPr>
        <p:spPr>
          <a:xfrm>
            <a:off x="10174130" y="869890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2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A524F1F1-2592-4E3B-909B-11E93CB329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1963" y="4302125"/>
          <a:ext cx="5130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3" name="Equation" r:id="rId11" imgW="5130720" imgH="660240" progId="Equation.3">
                  <p:embed/>
                </p:oleObj>
              </mc:Choice>
              <mc:Fallback>
                <p:oleObj name="Equation" r:id="rId11" imgW="5130720" imgH="66024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A524F1F1-2592-4E3B-909B-11E93CB329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11963" y="4302125"/>
                        <a:ext cx="51308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22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/>
      <p:bldP spid="19" grpId="0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290F3-3E1A-463A-B6DE-24C2EAAD0733}"/>
              </a:ext>
            </a:extLst>
          </p:cNvPr>
          <p:cNvSpPr txBox="1"/>
          <p:nvPr/>
        </p:nvSpPr>
        <p:spPr>
          <a:xfrm>
            <a:off x="199608" y="136949"/>
            <a:ext cx="1181822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nodal equations for the following networks.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A3797-C785-46CF-AED3-114FB1B5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8" y="663171"/>
            <a:ext cx="5114925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85733-FD89-416D-98BA-FD06EC085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01" y="3374574"/>
            <a:ext cx="5229225" cy="2905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B6D1E7-D84A-4B16-B63F-298E3E729317}"/>
              </a:ext>
            </a:extLst>
          </p:cNvPr>
          <p:cNvSpPr/>
          <p:nvPr/>
        </p:nvSpPr>
        <p:spPr>
          <a:xfrm>
            <a:off x="1262742" y="4223657"/>
            <a:ext cx="201168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A871A1-A050-4327-8F6A-0A8E703EBF49}"/>
              </a:ext>
            </a:extLst>
          </p:cNvPr>
          <p:cNvSpPr/>
          <p:nvPr/>
        </p:nvSpPr>
        <p:spPr>
          <a:xfrm>
            <a:off x="4318158" y="4240846"/>
            <a:ext cx="128016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9CF67B-F574-482D-908A-7AC3070E49B8}"/>
              </a:ext>
            </a:extLst>
          </p:cNvPr>
          <p:cNvSpPr/>
          <p:nvPr/>
        </p:nvSpPr>
        <p:spPr>
          <a:xfrm>
            <a:off x="1262742" y="5714046"/>
            <a:ext cx="4297680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DCCD2-1118-4ECC-B1CB-F6D148C8FF0E}"/>
              </a:ext>
            </a:extLst>
          </p:cNvPr>
          <p:cNvSpPr txBox="1"/>
          <p:nvPr/>
        </p:nvSpPr>
        <p:spPr>
          <a:xfrm>
            <a:off x="2643435" y="3809037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1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E3F12-B50E-475D-965F-13B715DD7D22}"/>
              </a:ext>
            </a:extLst>
          </p:cNvPr>
          <p:cNvSpPr txBox="1"/>
          <p:nvPr/>
        </p:nvSpPr>
        <p:spPr>
          <a:xfrm>
            <a:off x="4742867" y="3835703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2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069BA4B-8DE5-4764-A39D-E2BA5F84F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3792" y="1317221"/>
          <a:ext cx="5143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0" name="Equation" r:id="rId5" imgW="5143320" imgH="660240" progId="Equation.3">
                  <p:embed/>
                </p:oleObj>
              </mc:Choice>
              <mc:Fallback>
                <p:oleObj name="Equation" r:id="rId5" imgW="5143320" imgH="66024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6069BA4B-8DE5-4764-A39D-E2BA5F84FC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3792" y="1317221"/>
                        <a:ext cx="51435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74107F8-CAB3-4AC6-8ADB-C1508DEED7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2369" y="2631671"/>
          <a:ext cx="4864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1" name="Equation" r:id="rId7" imgW="4863960" imgH="660240" progId="Equation.3">
                  <p:embed/>
                </p:oleObj>
              </mc:Choice>
              <mc:Fallback>
                <p:oleObj name="Equation" r:id="rId7" imgW="4863960" imgH="66024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274107F8-CAB3-4AC6-8ADB-C1508DEED7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12369" y="2631671"/>
                        <a:ext cx="48641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68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265A0-3B92-4E2A-A050-DD704A062351}"/>
              </a:ext>
            </a:extLst>
          </p:cNvPr>
          <p:cNvSpPr txBox="1"/>
          <p:nvPr/>
        </p:nvSpPr>
        <p:spPr>
          <a:xfrm>
            <a:off x="199608" y="136949"/>
            <a:ext cx="1181822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nodal equations for the following networks.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E3098-F057-4E36-A466-DE5BE23B0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7" y="598614"/>
            <a:ext cx="4686300" cy="2562225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A1A23B2-68CD-4484-A520-0D53FBE434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9382" y="728946"/>
          <a:ext cx="2438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1" name="Equation" r:id="rId4" imgW="2438280" imgH="1041120" progId="Equation.3">
                  <p:embed/>
                </p:oleObj>
              </mc:Choice>
              <mc:Fallback>
                <p:oleObj name="Equation" r:id="rId4" imgW="2438280" imgH="104112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A1A23B2-68CD-4484-A520-0D53FBE434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9382" y="728946"/>
                        <a:ext cx="2438400" cy="104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B4EF1B9-8AAA-4FD9-A0F6-6EF7857F72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9382" y="2205884"/>
          <a:ext cx="3924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2" name="Equation" r:id="rId6" imgW="3924000" imgH="1041120" progId="Equation.3">
                  <p:embed/>
                </p:oleObj>
              </mc:Choice>
              <mc:Fallback>
                <p:oleObj name="Equation" r:id="rId6" imgW="3924000" imgH="104112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6B4EF1B9-8AAA-4FD9-A0F6-6EF7857F7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99382" y="2205884"/>
                        <a:ext cx="3924300" cy="104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1CFB5FF4-0477-43E5-BD12-E358F8AD30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589566"/>
            <a:ext cx="5638800" cy="23431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F753CB-52AC-46E6-B87F-39A3BBC2F256}"/>
              </a:ext>
            </a:extLst>
          </p:cNvPr>
          <p:cNvSpPr/>
          <p:nvPr/>
        </p:nvSpPr>
        <p:spPr>
          <a:xfrm>
            <a:off x="1075400" y="3663932"/>
            <a:ext cx="914400" cy="15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38176C-6189-4E03-B7EB-EFC9664F2C6C}"/>
              </a:ext>
            </a:extLst>
          </p:cNvPr>
          <p:cNvSpPr/>
          <p:nvPr/>
        </p:nvSpPr>
        <p:spPr>
          <a:xfrm>
            <a:off x="2924416" y="3663932"/>
            <a:ext cx="548640" cy="15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6A8956-978D-47AE-A448-C1FA264F8F60}"/>
              </a:ext>
            </a:extLst>
          </p:cNvPr>
          <p:cNvSpPr/>
          <p:nvPr/>
        </p:nvSpPr>
        <p:spPr>
          <a:xfrm>
            <a:off x="4340943" y="3678446"/>
            <a:ext cx="1188720" cy="15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CBD677-B1DD-4803-95BF-2404A3D54BD1}"/>
              </a:ext>
            </a:extLst>
          </p:cNvPr>
          <p:cNvSpPr txBox="1"/>
          <p:nvPr/>
        </p:nvSpPr>
        <p:spPr>
          <a:xfrm>
            <a:off x="4770234" y="3313321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3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57BAF9-30E2-463E-B32E-5C24CF3C032B}"/>
              </a:ext>
            </a:extLst>
          </p:cNvPr>
          <p:cNvSpPr txBox="1"/>
          <p:nvPr/>
        </p:nvSpPr>
        <p:spPr>
          <a:xfrm>
            <a:off x="2920812" y="3233440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2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ABC18-AC3D-4743-867D-DB396AFEC63C}"/>
              </a:ext>
            </a:extLst>
          </p:cNvPr>
          <p:cNvSpPr txBox="1"/>
          <p:nvPr/>
        </p:nvSpPr>
        <p:spPr>
          <a:xfrm>
            <a:off x="1288040" y="3233440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1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2DF61D-87F2-408F-B564-13D8E7E2455C}"/>
              </a:ext>
            </a:extLst>
          </p:cNvPr>
          <p:cNvSpPr/>
          <p:nvPr/>
        </p:nvSpPr>
        <p:spPr>
          <a:xfrm>
            <a:off x="1037660" y="5470961"/>
            <a:ext cx="4572000" cy="15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A20A970C-6331-4484-8A88-DB1187231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8256" y="3813154"/>
          <a:ext cx="2705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3" name="Equation" r:id="rId9" imgW="2705040" imgH="1041120" progId="Equation.3">
                  <p:embed/>
                </p:oleObj>
              </mc:Choice>
              <mc:Fallback>
                <p:oleObj name="Equation" r:id="rId9" imgW="2705040" imgH="104112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A20A970C-6331-4484-8A88-DB1187231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28256" y="3813154"/>
                        <a:ext cx="2705100" cy="104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FDBE70D-83A9-4D51-97AB-85C68D1B74B6}"/>
              </a:ext>
            </a:extLst>
          </p:cNvPr>
          <p:cNvSpPr txBox="1"/>
          <p:nvPr/>
        </p:nvSpPr>
        <p:spPr>
          <a:xfrm>
            <a:off x="4935303" y="5765622"/>
            <a:ext cx="65913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800" b="1" dirty="0">
                <a:solidFill>
                  <a:srgbClr val="C00000"/>
                </a:solidFill>
              </a:rPr>
              <a:t>[</a:t>
            </a:r>
            <a:r>
              <a:rPr lang="en-US" sz="2800" b="1" dirty="0">
                <a:solidFill>
                  <a:srgbClr val="0000CC"/>
                </a:solidFill>
              </a:rPr>
              <a:t>Ch 8</a:t>
            </a:r>
            <a:r>
              <a:rPr lang="en-US" sz="2800" b="1" dirty="0">
                <a:solidFill>
                  <a:srgbClr val="C00000"/>
                </a:solidFill>
              </a:rPr>
              <a:t>] </a:t>
            </a:r>
            <a:r>
              <a:rPr lang="en-US" sz="2800" b="1" i="0" dirty="0">
                <a:solidFill>
                  <a:srgbClr val="FF0066"/>
                </a:solidFill>
                <a:effectLst/>
              </a:rPr>
              <a:t>Problem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: 41 ~ 44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529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43F673-1ECD-4EDB-9354-1DA61480A36F}"/>
              </a:ext>
            </a:extLst>
          </p:cNvPr>
          <p:cNvSpPr/>
          <p:nvPr/>
        </p:nvSpPr>
        <p:spPr>
          <a:xfrm>
            <a:off x="2152432" y="2301768"/>
            <a:ext cx="7887136" cy="2254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ctr"/>
            <a:r>
              <a:rPr lang="en-US" sz="5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NODAL ANALYSIS [</a:t>
            </a:r>
            <a:r>
              <a:rPr lang="en-US" sz="5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5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5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5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41E21-9B35-46F2-AEAD-1602ED602797}"/>
              </a:ext>
            </a:extLst>
          </p:cNvPr>
          <p:cNvSpPr txBox="1"/>
          <p:nvPr/>
        </p:nvSpPr>
        <p:spPr>
          <a:xfrm>
            <a:off x="199609" y="136949"/>
            <a:ext cx="114282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</a:rPr>
              <a:t>EXAMPLE 17.16: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Find the voltage across the resistor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, and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X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C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in </a:t>
            </a:r>
            <a:r>
              <a:rPr lang="en-US" sz="2000" b="1" i="0" dirty="0">
                <a:solidFill>
                  <a:srgbClr val="242021"/>
                </a:solidFill>
                <a:effectLst/>
              </a:rPr>
              <a:t>Fig. 17.31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by nodal analysis.</a:t>
            </a:r>
          </a:p>
          <a:p>
            <a:pPr algn="just"/>
            <a:r>
              <a:rPr lang="en-US" sz="2000" dirty="0">
                <a:solidFill>
                  <a:srgbClr val="242021"/>
                </a:solidFill>
              </a:rPr>
              <a:t>Here, </a:t>
            </a:r>
            <a:r>
              <a:rPr lang="en-US" sz="2000" i="1" dirty="0">
                <a:solidFill>
                  <a:srgbClr val="242021"/>
                </a:solidFill>
              </a:rPr>
              <a:t>R</a:t>
            </a:r>
            <a:r>
              <a:rPr lang="en-US" sz="2000" dirty="0">
                <a:solidFill>
                  <a:srgbClr val="242021"/>
                </a:solidFill>
              </a:rPr>
              <a:t> = 4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</a:t>
            </a:r>
            <a:r>
              <a:rPr lang="en-US" sz="2000" dirty="0">
                <a:solidFill>
                  <a:srgbClr val="242021"/>
                </a:solidFill>
              </a:rPr>
              <a:t>, </a:t>
            </a:r>
            <a:r>
              <a:rPr lang="en-US" sz="2000" i="1" dirty="0">
                <a:solidFill>
                  <a:srgbClr val="242021"/>
                </a:solidFill>
              </a:rPr>
              <a:t>X</a:t>
            </a:r>
            <a:r>
              <a:rPr lang="en-US" sz="2000" i="1" baseline="-25000" dirty="0">
                <a:solidFill>
                  <a:srgbClr val="242021"/>
                </a:solidFill>
              </a:rPr>
              <a:t>L</a:t>
            </a:r>
            <a:r>
              <a:rPr lang="en-US" sz="2000" dirty="0">
                <a:solidFill>
                  <a:srgbClr val="242021"/>
                </a:solidFill>
              </a:rPr>
              <a:t> = 5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</a:t>
            </a:r>
            <a:r>
              <a:rPr lang="en-US" sz="2000" dirty="0">
                <a:solidFill>
                  <a:srgbClr val="242021"/>
                </a:solidFill>
              </a:rPr>
              <a:t>, </a:t>
            </a:r>
            <a:r>
              <a:rPr lang="en-US" sz="2000" i="1" dirty="0">
                <a:solidFill>
                  <a:srgbClr val="242021"/>
                </a:solidFill>
              </a:rPr>
              <a:t>X</a:t>
            </a:r>
            <a:r>
              <a:rPr lang="en-US" sz="2000" i="1" baseline="-25000" dirty="0">
                <a:solidFill>
                  <a:srgbClr val="242021"/>
                </a:solidFill>
              </a:rPr>
              <a:t>C</a:t>
            </a:r>
            <a:r>
              <a:rPr lang="en-US" sz="2000" dirty="0">
                <a:solidFill>
                  <a:srgbClr val="242021"/>
                </a:solidFill>
              </a:rPr>
              <a:t> = 2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</a:t>
            </a:r>
            <a:r>
              <a:rPr lang="en-US" sz="2000" dirty="0">
                <a:solidFill>
                  <a:srgbClr val="242021"/>
                </a:solidFill>
              </a:rPr>
              <a:t>, </a:t>
            </a:r>
            <a:r>
              <a:rPr lang="en-US" sz="2000" b="1" i="1" dirty="0">
                <a:solidFill>
                  <a:srgbClr val="242021"/>
                </a:solidFill>
              </a:rPr>
              <a:t>I</a:t>
            </a:r>
            <a:r>
              <a:rPr lang="en-US" sz="2000" baseline="-25000" dirty="0">
                <a:solidFill>
                  <a:srgbClr val="242021"/>
                </a:solidFill>
              </a:rPr>
              <a:t>1</a:t>
            </a:r>
            <a:r>
              <a:rPr lang="en-US" sz="2000" dirty="0">
                <a:solidFill>
                  <a:srgbClr val="242021"/>
                </a:solidFill>
              </a:rPr>
              <a:t> = 6A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0</a:t>
            </a:r>
            <a:r>
              <a:rPr lang="en-US" sz="2000" baseline="30000" dirty="0">
                <a:solidFill>
                  <a:srgbClr val="242021"/>
                </a:solidFill>
                <a:sym typeface="Symbol" panose="05050102010706020507" pitchFamily="18" charset="2"/>
              </a:rPr>
              <a:t>o</a:t>
            </a:r>
            <a:r>
              <a:rPr lang="en-US" sz="2000" dirty="0">
                <a:solidFill>
                  <a:srgbClr val="242021"/>
                </a:solidFill>
              </a:rPr>
              <a:t>, and </a:t>
            </a:r>
            <a:r>
              <a:rPr lang="en-US" sz="2000" b="1" i="1" dirty="0">
                <a:solidFill>
                  <a:srgbClr val="242021"/>
                </a:solidFill>
              </a:rPr>
              <a:t>I</a:t>
            </a:r>
            <a:r>
              <a:rPr lang="en-US" sz="2000" baseline="-25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</a:rPr>
              <a:t> = 4A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0</a:t>
            </a:r>
            <a:r>
              <a:rPr lang="en-US" sz="2000" baseline="30000" dirty="0">
                <a:solidFill>
                  <a:srgbClr val="242021"/>
                </a:solidFill>
                <a:sym typeface="Symbol" panose="05050102010706020507" pitchFamily="18" charset="2"/>
              </a:rPr>
              <a:t>o</a:t>
            </a:r>
            <a:r>
              <a:rPr lang="en-US" sz="2000" dirty="0">
                <a:solidFill>
                  <a:srgbClr val="242021"/>
                </a:solidFill>
              </a:rPr>
              <a:t>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CFB00-FA65-49AE-B3DA-7C962AD92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468" y="588764"/>
            <a:ext cx="3781425" cy="21812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5975ED-ECA6-4D4A-9017-2348C7C57222}"/>
              </a:ext>
            </a:extLst>
          </p:cNvPr>
          <p:cNvSpPr txBox="1"/>
          <p:nvPr/>
        </p:nvSpPr>
        <p:spPr>
          <a:xfrm>
            <a:off x="199609" y="853732"/>
            <a:ext cx="75113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</a:rPr>
              <a:t>Solution: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The network is redrawn in Fig. 17.32 with subscripted impedances:</a:t>
            </a:r>
            <a:endParaRPr lang="en-US" sz="2000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A101442B-9A2D-4058-83C7-547745B25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872517"/>
              </p:ext>
            </p:extLst>
          </p:nvPr>
        </p:nvGraphicFramePr>
        <p:xfrm>
          <a:off x="564107" y="1555543"/>
          <a:ext cx="593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0" name="Equation" r:id="rId4" imgW="5930640" imgH="330120" progId="Equation.3">
                  <p:embed/>
                </p:oleObj>
              </mc:Choice>
              <mc:Fallback>
                <p:oleObj name="Equation" r:id="rId4" imgW="5930640" imgH="33012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DE20A2E1-E8A4-4F33-A84D-DDCAFAC9D5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107" y="1555543"/>
                        <a:ext cx="59309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1C65594A-AEC7-465D-85E0-755871211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96978"/>
              </p:ext>
            </p:extLst>
          </p:nvPr>
        </p:nvGraphicFramePr>
        <p:xfrm>
          <a:off x="572185" y="1943639"/>
          <a:ext cx="5918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1" name="Equation" r:id="rId6" imgW="5918040" imgH="672840" progId="Equation.3">
                  <p:embed/>
                </p:oleObj>
              </mc:Choice>
              <mc:Fallback>
                <p:oleObj name="Equation" r:id="rId6" imgW="5918040" imgH="67284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A101442B-9A2D-4058-83C7-547745B258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185" y="1943639"/>
                        <a:ext cx="59182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63FFAE9A-100B-47B5-9F4F-8E62DDF3A5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538" y="4436059"/>
            <a:ext cx="3910947" cy="19202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080C907-2C48-49FB-BA7C-6B3D878F92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701" y="2645704"/>
            <a:ext cx="3775588" cy="18288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D86F9E8-9F52-4539-8EEC-321D8624872D}"/>
              </a:ext>
            </a:extLst>
          </p:cNvPr>
          <p:cNvGrpSpPr/>
          <p:nvPr/>
        </p:nvGrpSpPr>
        <p:grpSpPr>
          <a:xfrm>
            <a:off x="4890240" y="3035418"/>
            <a:ext cx="5627510" cy="400110"/>
            <a:chOff x="4890240" y="3035418"/>
            <a:chExt cx="5627510" cy="4001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B016A9-5104-454A-AC6A-279DB6A1735F}"/>
                </a:ext>
              </a:extLst>
            </p:cNvPr>
            <p:cNvSpPr txBox="1"/>
            <p:nvPr/>
          </p:nvSpPr>
          <p:spPr>
            <a:xfrm>
              <a:off x="4890240" y="3035418"/>
              <a:ext cx="310021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2000" b="0" i="0" dirty="0">
                  <a:solidFill>
                    <a:srgbClr val="242021"/>
                  </a:solidFill>
                  <a:effectLst/>
                </a:rPr>
                <a:t>Nodal equation for </a:t>
              </a:r>
              <a:r>
                <a:rPr lang="en-US" sz="2000" b="1" i="1" dirty="0">
                  <a:solidFill>
                    <a:srgbClr val="0000CC"/>
                  </a:solidFill>
                  <a:effectLst/>
                </a:rPr>
                <a:t>V</a:t>
              </a:r>
              <a:r>
                <a:rPr lang="en-US" sz="2000" i="0" baseline="-25000" dirty="0">
                  <a:solidFill>
                    <a:srgbClr val="0000CC"/>
                  </a:solidFill>
                  <a:effectLst/>
                </a:rPr>
                <a:t>1</a:t>
              </a:r>
              <a:r>
                <a:rPr lang="en-US" sz="2000" b="0" i="0" dirty="0">
                  <a:solidFill>
                    <a:srgbClr val="242021"/>
                  </a:solidFill>
                  <a:effectLst/>
                </a:rPr>
                <a:t>:</a:t>
              </a:r>
              <a:endParaRPr lang="en-US" sz="2000" dirty="0"/>
            </a:p>
          </p:txBody>
        </p:sp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id="{DD6908F3-DA09-4210-853A-8E7B5D4BE2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4416615"/>
                </p:ext>
              </p:extLst>
            </p:nvPr>
          </p:nvGraphicFramePr>
          <p:xfrm>
            <a:off x="7990450" y="3090732"/>
            <a:ext cx="25273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12" name="Equation" r:id="rId10" imgW="2527200" imgH="317160" progId="Equation.3">
                    <p:embed/>
                  </p:oleObj>
                </mc:Choice>
                <mc:Fallback>
                  <p:oleObj name="Equation" r:id="rId10" imgW="2527200" imgH="317160" progId="Equation.3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1C65594A-AEC7-465D-85E0-75587121182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990450" y="3090732"/>
                          <a:ext cx="2527300" cy="3175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5528A1-9C89-47B4-95AE-F061101145C0}"/>
              </a:ext>
            </a:extLst>
          </p:cNvPr>
          <p:cNvGrpSpPr/>
          <p:nvPr/>
        </p:nvGrpSpPr>
        <p:grpSpPr>
          <a:xfrm>
            <a:off x="4906160" y="3624547"/>
            <a:ext cx="5703103" cy="400110"/>
            <a:chOff x="4890240" y="3035418"/>
            <a:chExt cx="5703103" cy="4001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6F5588-26BC-4D2D-9B85-88046E85A731}"/>
                </a:ext>
              </a:extLst>
            </p:cNvPr>
            <p:cNvSpPr txBox="1"/>
            <p:nvPr/>
          </p:nvSpPr>
          <p:spPr>
            <a:xfrm>
              <a:off x="4890240" y="3035418"/>
              <a:ext cx="310021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2000" b="0" i="0" dirty="0">
                  <a:solidFill>
                    <a:srgbClr val="242021"/>
                  </a:solidFill>
                  <a:effectLst/>
                </a:rPr>
                <a:t>Nodal equation for </a:t>
              </a:r>
              <a:r>
                <a:rPr lang="en-US" sz="2000" b="1" i="1" dirty="0">
                  <a:solidFill>
                    <a:srgbClr val="0000CC"/>
                  </a:solidFill>
                  <a:effectLst/>
                </a:rPr>
                <a:t>V</a:t>
              </a:r>
              <a:r>
                <a:rPr lang="en-US" sz="2000" i="0" baseline="-25000" dirty="0">
                  <a:solidFill>
                    <a:srgbClr val="0000CC"/>
                  </a:solidFill>
                  <a:effectLst/>
                </a:rPr>
                <a:t>2</a:t>
              </a:r>
              <a:r>
                <a:rPr lang="en-US" sz="2000" b="0" i="0" dirty="0">
                  <a:solidFill>
                    <a:srgbClr val="242021"/>
                  </a:solidFill>
                  <a:effectLst/>
                </a:rPr>
                <a:t>:</a:t>
              </a:r>
              <a:endParaRPr lang="en-US" sz="2000" dirty="0"/>
            </a:p>
          </p:txBody>
        </p:sp>
        <p:graphicFrame>
          <p:nvGraphicFramePr>
            <p:cNvPr id="32" name="Object 31">
              <a:extLst>
                <a:ext uri="{FF2B5EF4-FFF2-40B4-BE49-F238E27FC236}">
                  <a16:creationId xmlns:a16="http://schemas.microsoft.com/office/drawing/2014/main" id="{3BE330DF-5332-496D-8949-046C1BBC67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5829454"/>
                </p:ext>
              </p:extLst>
            </p:nvPr>
          </p:nvGraphicFramePr>
          <p:xfrm>
            <a:off x="7913643" y="3083729"/>
            <a:ext cx="2679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13" name="Equation" r:id="rId12" imgW="2679480" imgH="330120" progId="Equation.3">
                    <p:embed/>
                  </p:oleObj>
                </mc:Choice>
                <mc:Fallback>
                  <p:oleObj name="Equation" r:id="rId12" imgW="2679480" imgH="330120" progId="Equation.3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DD6908F3-DA09-4210-853A-8E7B5D4BE2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913643" y="3083729"/>
                          <a:ext cx="2679700" cy="330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DB65696-CA22-4FBA-A74F-9B2F97AAE86F}"/>
              </a:ext>
            </a:extLst>
          </p:cNvPr>
          <p:cNvSpPr txBox="1"/>
          <p:nvPr/>
        </p:nvSpPr>
        <p:spPr>
          <a:xfrm>
            <a:off x="4890240" y="4138342"/>
            <a:ext cx="5197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Nodal equations in matrix form as follows:</a:t>
            </a:r>
            <a:endParaRPr lang="en-US" sz="2000" dirty="0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5867221D-C08D-4E05-A51E-CFE38827AD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52361"/>
              </p:ext>
            </p:extLst>
          </p:nvPr>
        </p:nvGraphicFramePr>
        <p:xfrm>
          <a:off x="8006370" y="4576009"/>
          <a:ext cx="3365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4" name="Equation" r:id="rId14" imgW="3365280" imgH="736560" progId="Equation.3">
                  <p:embed/>
                </p:oleObj>
              </mc:Choice>
              <mc:Fallback>
                <p:oleObj name="Equation" r:id="rId14" imgW="3365280" imgH="73656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DD6908F3-DA09-4210-853A-8E7B5D4BE2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06370" y="4576009"/>
                        <a:ext cx="33655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19CDFDD0-A03C-4A3B-AF56-CEBDFBA442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950319"/>
              </p:ext>
            </p:extLst>
          </p:nvPr>
        </p:nvGraphicFramePr>
        <p:xfrm>
          <a:off x="7991453" y="5477801"/>
          <a:ext cx="3530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5" name="Equation" r:id="rId16" imgW="3530520" imgH="736560" progId="Equation.3">
                  <p:embed/>
                </p:oleObj>
              </mc:Choice>
              <mc:Fallback>
                <p:oleObj name="Equation" r:id="rId16" imgW="3530520" imgH="736560" progId="Equation.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5867221D-C08D-4E05-A51E-CFE38827AD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91453" y="5477801"/>
                        <a:ext cx="35306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4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507D9F6-4C06-4C20-89ED-0722DA770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349783"/>
              </p:ext>
            </p:extLst>
          </p:nvPr>
        </p:nvGraphicFramePr>
        <p:xfrm>
          <a:off x="397753" y="1499131"/>
          <a:ext cx="3098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6" name="Equation" r:id="rId3" imgW="3098520" imgH="1091880" progId="Equation.3">
                  <p:embed/>
                </p:oleObj>
              </mc:Choice>
              <mc:Fallback>
                <p:oleObj name="Equation" r:id="rId3" imgW="3098520" imgH="1091880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507D9F6-4C06-4C20-89ED-0722DA7708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753" y="1499131"/>
                        <a:ext cx="3098800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71FDFA4-7B37-4AE2-AC03-C484D1E057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994495"/>
              </p:ext>
            </p:extLst>
          </p:nvPr>
        </p:nvGraphicFramePr>
        <p:xfrm>
          <a:off x="397753" y="3142387"/>
          <a:ext cx="2514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7" name="Equation" r:id="rId5" imgW="2514600" imgH="1091880" progId="Equation.3">
                  <p:embed/>
                </p:oleObj>
              </mc:Choice>
              <mc:Fallback>
                <p:oleObj name="Equation" r:id="rId5" imgW="2514600" imgH="109188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71FDFA4-7B37-4AE2-AC03-C484D1E057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7753" y="3142387"/>
                        <a:ext cx="2514600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8377E60-6F8E-494F-AF0E-EAA424D6E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419665"/>
              </p:ext>
            </p:extLst>
          </p:nvPr>
        </p:nvGraphicFramePr>
        <p:xfrm>
          <a:off x="397753" y="4984324"/>
          <a:ext cx="2755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8" name="Equation" r:id="rId7" imgW="2755800" imgH="1091880" progId="Equation.3">
                  <p:embed/>
                </p:oleObj>
              </mc:Choice>
              <mc:Fallback>
                <p:oleObj name="Equation" r:id="rId7" imgW="2755800" imgH="109188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8377E60-6F8E-494F-AF0E-EAA424D6E6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7753" y="4984324"/>
                        <a:ext cx="2755900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EC96BF6-4400-4B75-955F-A54DF3158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068416"/>
              </p:ext>
            </p:extLst>
          </p:nvPr>
        </p:nvGraphicFramePr>
        <p:xfrm>
          <a:off x="378134" y="292966"/>
          <a:ext cx="3530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9" name="Equation" r:id="rId9" imgW="3530520" imgH="736560" progId="Equation.3">
                  <p:embed/>
                </p:oleObj>
              </mc:Choice>
              <mc:Fallback>
                <p:oleObj name="Equation" r:id="rId9" imgW="3530520" imgH="73656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EC96BF6-4400-4B75-955F-A54DF31584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8134" y="292966"/>
                        <a:ext cx="35306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890B3FF-E556-43E1-8610-B592D429C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30430"/>
              </p:ext>
            </p:extLst>
          </p:nvPr>
        </p:nvGraphicFramePr>
        <p:xfrm>
          <a:off x="6463282" y="3688487"/>
          <a:ext cx="4483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0" name="Equation" r:id="rId11" imgW="4483080" imgH="609480" progId="Equation.3">
                  <p:embed/>
                </p:oleObj>
              </mc:Choice>
              <mc:Fallback>
                <p:oleObj name="Equation" r:id="rId11" imgW="4483080" imgH="60948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8377E60-6F8E-494F-AF0E-EAA424D6E6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63282" y="3688487"/>
                        <a:ext cx="44831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B2C1557-7D4C-4235-81D5-62B145B07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301821"/>
              </p:ext>
            </p:extLst>
          </p:nvPr>
        </p:nvGraphicFramePr>
        <p:xfrm>
          <a:off x="6463282" y="4749920"/>
          <a:ext cx="4432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1" name="Equation" r:id="rId13" imgW="4431960" imgH="609480" progId="Equation.3">
                  <p:embed/>
                </p:oleObj>
              </mc:Choice>
              <mc:Fallback>
                <p:oleObj name="Equation" r:id="rId13" imgW="4431960" imgH="60948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890B3FF-E556-43E1-8610-B592D429C1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63282" y="4749920"/>
                        <a:ext cx="44323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77FE75-3213-4EB6-AC08-C15ABB9E999B}"/>
              </a:ext>
            </a:extLst>
          </p:cNvPr>
          <p:cNvCxnSpPr/>
          <p:nvPr/>
        </p:nvCxnSpPr>
        <p:spPr>
          <a:xfrm>
            <a:off x="-27296" y="1174355"/>
            <a:ext cx="12207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6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A80635-89BD-4C9D-A627-498D5FBEA2D4}"/>
              </a:ext>
            </a:extLst>
          </p:cNvPr>
          <p:cNvSpPr/>
          <p:nvPr/>
        </p:nvSpPr>
        <p:spPr>
          <a:xfrm>
            <a:off x="3588327" y="164613"/>
            <a:ext cx="5310987" cy="5616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8.9 NODAL ANALYSIS</a:t>
            </a:r>
            <a:endParaRPr lang="en-US" sz="32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06CAF-AAD8-4204-BD9C-7FE88769856F}"/>
              </a:ext>
            </a:extLst>
          </p:cNvPr>
          <p:cNvSpPr txBox="1"/>
          <p:nvPr/>
        </p:nvSpPr>
        <p:spPr>
          <a:xfrm>
            <a:off x="617987" y="840413"/>
            <a:ext cx="1085120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ym typeface="Symbol" panose="05050102010706020507" pitchFamily="18" charset="2"/>
              </a:rPr>
              <a:t>Steps of Nodal Analysis:</a:t>
            </a:r>
          </a:p>
          <a:p>
            <a:pPr marL="228600" indent="-457200" algn="just">
              <a:spcAft>
                <a:spcPts val="600"/>
              </a:spcAft>
              <a:buAutoNum type="arabicPeriod"/>
            </a:pPr>
            <a:r>
              <a:rPr lang="en-US" sz="2400" b="1" dirty="0">
                <a:solidFill>
                  <a:srgbClr val="0066FF"/>
                </a:solidFill>
              </a:rPr>
              <a:t>Convert voltage sources to current sources.</a:t>
            </a:r>
          </a:p>
          <a:p>
            <a:pPr marL="228600" indent="-457200" algn="just">
              <a:spcAft>
                <a:spcPts val="600"/>
              </a:spcAft>
              <a:buAutoNum type="arabicPeriod"/>
            </a:pPr>
            <a:r>
              <a:rPr lang="en-US" sz="2400" b="1" dirty="0">
                <a:solidFill>
                  <a:srgbClr val="FF0066"/>
                </a:solidFill>
              </a:rPr>
              <a:t>Determine the number of nodes within the network.</a:t>
            </a:r>
          </a:p>
          <a:p>
            <a:pPr indent="-228600"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</a:rPr>
              <a:t>2. Pick a reference node, and label each remaining node with a subscripted value </a:t>
            </a:r>
          </a:p>
          <a:p>
            <a:pPr indent="-228600"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</a:rPr>
              <a:t>    of voltage: </a:t>
            </a:r>
            <a:r>
              <a:rPr lang="en-US" sz="2400" b="1" i="1" dirty="0">
                <a:solidFill>
                  <a:srgbClr val="0000CC"/>
                </a:solidFill>
              </a:rPr>
              <a:t>V</a:t>
            </a:r>
            <a:r>
              <a:rPr lang="en-US" sz="2400" b="1" baseline="-25000" dirty="0">
                <a:solidFill>
                  <a:srgbClr val="0000CC"/>
                </a:solidFill>
              </a:rPr>
              <a:t>1</a:t>
            </a:r>
            <a:r>
              <a:rPr lang="en-US" sz="2400" b="1" dirty="0">
                <a:solidFill>
                  <a:srgbClr val="0000CC"/>
                </a:solidFill>
              </a:rPr>
              <a:t>, </a:t>
            </a:r>
            <a:r>
              <a:rPr lang="en-US" sz="2400" b="1" i="1" dirty="0">
                <a:solidFill>
                  <a:srgbClr val="0000CC"/>
                </a:solidFill>
              </a:rPr>
              <a:t>V</a:t>
            </a:r>
            <a:r>
              <a:rPr lang="en-US" sz="2400" b="1" baseline="-25000" dirty="0">
                <a:solidFill>
                  <a:srgbClr val="0000CC"/>
                </a:solidFill>
              </a:rPr>
              <a:t>2</a:t>
            </a:r>
            <a:r>
              <a:rPr lang="en-US" sz="2400" b="1" dirty="0">
                <a:solidFill>
                  <a:srgbClr val="0000CC"/>
                </a:solidFill>
              </a:rPr>
              <a:t>, and so on.</a:t>
            </a:r>
          </a:p>
          <a:p>
            <a:pPr indent="-228600" algn="just"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</a:rPr>
              <a:t>3. Apply Kirchhoff’s current law (KCL) at each node except the reference. Assume that:</a:t>
            </a:r>
          </a:p>
          <a:p>
            <a:pPr indent="-228600" algn="just"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</a:rPr>
              <a:t>	(</a:t>
            </a:r>
            <a:r>
              <a:rPr lang="en-US" sz="2400" b="1" i="1" dirty="0">
                <a:solidFill>
                  <a:srgbClr val="FF0066"/>
                </a:solidFill>
              </a:rPr>
              <a:t>a</a:t>
            </a:r>
            <a:r>
              <a:rPr lang="en-US" sz="2400" b="1" dirty="0">
                <a:solidFill>
                  <a:srgbClr val="FF0066"/>
                </a:solidFill>
              </a:rPr>
              <a:t>) all unknown currents leave the node for each application of Kirchhoff’s</a:t>
            </a:r>
          </a:p>
          <a:p>
            <a:pPr indent="-228600" algn="just"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</a:rPr>
              <a:t>	current law (KCL). </a:t>
            </a:r>
          </a:p>
          <a:p>
            <a:pPr indent="-228600" algn="just">
              <a:spcAft>
                <a:spcPts val="600"/>
              </a:spcAft>
            </a:pPr>
            <a:r>
              <a:rPr lang="en-US" sz="2400" b="1" dirty="0">
                <a:solidFill>
                  <a:srgbClr val="CC0099"/>
                </a:solidFill>
              </a:rPr>
              <a:t>	(</a:t>
            </a:r>
            <a:r>
              <a:rPr lang="en-US" sz="2400" b="1" i="1" dirty="0">
                <a:solidFill>
                  <a:srgbClr val="CC0099"/>
                </a:solidFill>
              </a:rPr>
              <a:t>b</a:t>
            </a:r>
            <a:r>
              <a:rPr lang="en-US" sz="2400" b="1" dirty="0">
                <a:solidFill>
                  <a:srgbClr val="CC0099"/>
                </a:solidFill>
              </a:rPr>
              <a:t>) Each node is to be treated as a separate entity, independent of the </a:t>
            </a:r>
          </a:p>
          <a:p>
            <a:pPr indent="-228600" algn="just">
              <a:spcAft>
                <a:spcPts val="600"/>
              </a:spcAft>
            </a:pPr>
            <a:r>
              <a:rPr lang="en-US" sz="2400" b="1" dirty="0">
                <a:solidFill>
                  <a:srgbClr val="CC0099"/>
                </a:solidFill>
              </a:rPr>
              <a:t>            application of KCL to the other nodes.</a:t>
            </a:r>
          </a:p>
          <a:p>
            <a:pPr indent="-228600"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</a:rPr>
              <a:t>4. Solve the resulting equations for the nodal voltages.</a:t>
            </a:r>
            <a:endParaRPr lang="en-US" sz="2400" b="1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275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41E21-9B35-46F2-AEAD-1602ED602797}"/>
              </a:ext>
            </a:extLst>
          </p:cNvPr>
          <p:cNvSpPr txBox="1"/>
          <p:nvPr/>
        </p:nvSpPr>
        <p:spPr>
          <a:xfrm>
            <a:off x="199609" y="136949"/>
            <a:ext cx="65150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</a:rPr>
              <a:t>EXAMPLE 17.12: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Find the voltage across the resistor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X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and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X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C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in </a:t>
            </a:r>
            <a:r>
              <a:rPr lang="en-US" sz="2000" b="1" i="0" dirty="0">
                <a:solidFill>
                  <a:srgbClr val="242021"/>
                </a:solidFill>
                <a:effectLst/>
              </a:rPr>
              <a:t>Fig. 17.12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by nodal analysis.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5975ED-ECA6-4D4A-9017-2348C7C57222}"/>
              </a:ext>
            </a:extLst>
          </p:cNvPr>
          <p:cNvSpPr txBox="1"/>
          <p:nvPr/>
        </p:nvSpPr>
        <p:spPr>
          <a:xfrm>
            <a:off x="199609" y="951362"/>
            <a:ext cx="55733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CC"/>
                </a:solidFill>
                <a:effectLst/>
              </a:rPr>
              <a:t>Solution: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The network is redrawn in Fig. 17.32 with subscripted impedances: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31B4B6-E251-46F9-B91E-A8DAE9F70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51" y="82357"/>
            <a:ext cx="6134100" cy="1962150"/>
          </a:xfrm>
          <a:prstGeom prst="rect">
            <a:avLst/>
          </a:prstGeom>
        </p:spPr>
      </p:pic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52AD8205-F7DA-4163-BC39-427D93E09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193743"/>
              </p:ext>
            </p:extLst>
          </p:nvPr>
        </p:nvGraphicFramePr>
        <p:xfrm>
          <a:off x="271178" y="1705736"/>
          <a:ext cx="4356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8" name="Equation" r:id="rId4" imgW="4356000" imgH="711000" progId="Equation.3">
                  <p:embed/>
                </p:oleObj>
              </mc:Choice>
              <mc:Fallback>
                <p:oleObj name="Equation" r:id="rId4" imgW="4356000" imgH="71100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A101442B-9A2D-4058-83C7-547745B258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178" y="1705736"/>
                        <a:ext cx="43561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35">
            <a:extLst>
              <a:ext uri="{FF2B5EF4-FFF2-40B4-BE49-F238E27FC236}">
                <a16:creationId xmlns:a16="http://schemas.microsoft.com/office/drawing/2014/main" id="{4FBD280E-36F3-4831-A74C-3D429DF0A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609" y="3414807"/>
            <a:ext cx="4718444" cy="237744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633470D-1AD1-4F82-AD83-F42C83FCC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489" y="3169145"/>
            <a:ext cx="4876800" cy="1924050"/>
          </a:xfrm>
          <a:prstGeom prst="rect">
            <a:avLst/>
          </a:prstGeom>
        </p:spPr>
      </p:pic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858FD903-0CAC-4B98-9A03-C2A7FF36A1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991345"/>
              </p:ext>
            </p:extLst>
          </p:nvPr>
        </p:nvGraphicFramePr>
        <p:xfrm>
          <a:off x="9304751" y="2484744"/>
          <a:ext cx="2222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9" name="Equation" r:id="rId8" imgW="2222280" imgH="672840" progId="Equation.3">
                  <p:embed/>
                </p:oleObj>
              </mc:Choice>
              <mc:Fallback>
                <p:oleObj name="Equation" r:id="rId8" imgW="2222280" imgH="67284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52AD8205-F7DA-4163-BC39-427D93E09B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04751" y="2484744"/>
                        <a:ext cx="22225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29F70027-1334-4929-9BBF-04030C5C2ECB}"/>
              </a:ext>
            </a:extLst>
          </p:cNvPr>
          <p:cNvGrpSpPr/>
          <p:nvPr/>
        </p:nvGrpSpPr>
        <p:grpSpPr>
          <a:xfrm>
            <a:off x="3925795" y="5236936"/>
            <a:ext cx="6279934" cy="400110"/>
            <a:chOff x="4890240" y="3035418"/>
            <a:chExt cx="6279934" cy="4001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B12002-FD37-4F69-8EEB-17E3172E4749}"/>
                </a:ext>
              </a:extLst>
            </p:cNvPr>
            <p:cNvSpPr txBox="1"/>
            <p:nvPr/>
          </p:nvSpPr>
          <p:spPr>
            <a:xfrm>
              <a:off x="4890240" y="3035418"/>
              <a:ext cx="310021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2000" b="0" i="0" dirty="0">
                  <a:solidFill>
                    <a:srgbClr val="242021"/>
                  </a:solidFill>
                  <a:effectLst/>
                </a:rPr>
                <a:t>Nodal equation for </a:t>
              </a:r>
              <a:r>
                <a:rPr lang="en-US" sz="2000" b="1" i="1" dirty="0">
                  <a:solidFill>
                    <a:srgbClr val="0000CC"/>
                  </a:solidFill>
                  <a:effectLst/>
                </a:rPr>
                <a:t>V</a:t>
              </a:r>
              <a:r>
                <a:rPr lang="en-US" sz="2000" i="0" baseline="-25000" dirty="0">
                  <a:solidFill>
                    <a:srgbClr val="0000CC"/>
                  </a:solidFill>
                  <a:effectLst/>
                </a:rPr>
                <a:t>1</a:t>
              </a:r>
              <a:r>
                <a:rPr lang="en-US" sz="2000" b="0" i="0" dirty="0">
                  <a:solidFill>
                    <a:srgbClr val="242021"/>
                  </a:solidFill>
                  <a:effectLst/>
                </a:rPr>
                <a:t>:</a:t>
              </a:r>
              <a:endParaRPr lang="en-US" sz="2000" dirty="0"/>
            </a:p>
          </p:txBody>
        </p:sp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B5B1EDC6-F9CE-4ADD-8CEF-2568A7D0F2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8893482"/>
                </p:ext>
              </p:extLst>
            </p:nvPr>
          </p:nvGraphicFramePr>
          <p:xfrm>
            <a:off x="8236474" y="3097557"/>
            <a:ext cx="2933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0" name="Equation" r:id="rId10" imgW="2933640" imgH="330120" progId="Equation.3">
                    <p:embed/>
                  </p:oleObj>
                </mc:Choice>
                <mc:Fallback>
                  <p:oleObj name="Equation" r:id="rId10" imgW="2933640" imgH="330120" progId="Equation.3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DD6908F3-DA09-4210-853A-8E7B5D4BE2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236474" y="3097557"/>
                          <a:ext cx="2933700" cy="330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AB7F46A3-4D29-4AC4-812B-B385ACBAE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454165"/>
              </p:ext>
            </p:extLst>
          </p:nvPr>
        </p:nvGraphicFramePr>
        <p:xfrm>
          <a:off x="271178" y="2471215"/>
          <a:ext cx="4178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1" name="Equation" r:id="rId12" imgW="4178160" imgH="672840" progId="Equation.3">
                  <p:embed/>
                </p:oleObj>
              </mc:Choice>
              <mc:Fallback>
                <p:oleObj name="Equation" r:id="rId12" imgW="4178160" imgH="67284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1C65594A-AEC7-465D-85E0-7558712118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1178" y="2471215"/>
                        <a:ext cx="41783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467FA9CF-D6FC-4185-B85A-3DC60D5A9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247560"/>
              </p:ext>
            </p:extLst>
          </p:nvPr>
        </p:nvGraphicFramePr>
        <p:xfrm>
          <a:off x="4918053" y="2484744"/>
          <a:ext cx="4102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2" name="Equation" r:id="rId14" imgW="4101840" imgH="672840" progId="Equation.3">
                  <p:embed/>
                </p:oleObj>
              </mc:Choice>
              <mc:Fallback>
                <p:oleObj name="Equation" r:id="rId14" imgW="4101840" imgH="672840" progId="Equation.3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AB7F46A3-4D29-4AC4-812B-B385ACBAE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18053" y="2484744"/>
                        <a:ext cx="41021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84830928-235E-4E0C-8368-9CEAE01A6DFE}"/>
              </a:ext>
            </a:extLst>
          </p:cNvPr>
          <p:cNvGrpSpPr/>
          <p:nvPr/>
        </p:nvGrpSpPr>
        <p:grpSpPr>
          <a:xfrm>
            <a:off x="3939443" y="5771206"/>
            <a:ext cx="5946868" cy="400110"/>
            <a:chOff x="4890240" y="3035418"/>
            <a:chExt cx="5946868" cy="4001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F7AA48-C61F-435F-8992-A49B80560B0D}"/>
                </a:ext>
              </a:extLst>
            </p:cNvPr>
            <p:cNvSpPr txBox="1"/>
            <p:nvPr/>
          </p:nvSpPr>
          <p:spPr>
            <a:xfrm>
              <a:off x="4890240" y="3035418"/>
              <a:ext cx="310021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2000" b="0" i="0" dirty="0">
                  <a:solidFill>
                    <a:srgbClr val="242021"/>
                  </a:solidFill>
                  <a:effectLst/>
                </a:rPr>
                <a:t>Nodal equation for </a:t>
              </a:r>
              <a:r>
                <a:rPr lang="en-US" sz="2000" b="1" i="1" dirty="0">
                  <a:solidFill>
                    <a:srgbClr val="0000CC"/>
                  </a:solidFill>
                  <a:effectLst/>
                </a:rPr>
                <a:t>V</a:t>
              </a:r>
              <a:r>
                <a:rPr lang="en-US" sz="2000" i="0" baseline="-25000" dirty="0">
                  <a:solidFill>
                    <a:srgbClr val="0000CC"/>
                  </a:solidFill>
                  <a:effectLst/>
                </a:rPr>
                <a:t>2</a:t>
              </a:r>
              <a:r>
                <a:rPr lang="en-US" sz="2000" b="0" i="0" dirty="0">
                  <a:solidFill>
                    <a:srgbClr val="242021"/>
                  </a:solidFill>
                  <a:effectLst/>
                </a:rPr>
                <a:t>:</a:t>
              </a:r>
              <a:endParaRPr lang="en-US" sz="2000" dirty="0"/>
            </a:p>
          </p:txBody>
        </p:sp>
        <p:graphicFrame>
          <p:nvGraphicFramePr>
            <p:cNvPr id="46" name="Object 45">
              <a:extLst>
                <a:ext uri="{FF2B5EF4-FFF2-40B4-BE49-F238E27FC236}">
                  <a16:creationId xmlns:a16="http://schemas.microsoft.com/office/drawing/2014/main" id="{2CD5EA63-2852-45A3-96AB-CF94577FAA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9199240"/>
                </p:ext>
              </p:extLst>
            </p:nvPr>
          </p:nvGraphicFramePr>
          <p:xfrm>
            <a:off x="8106608" y="3098583"/>
            <a:ext cx="273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3" name="Equation" r:id="rId16" imgW="2730240" imgH="330120" progId="Equation.3">
                    <p:embed/>
                  </p:oleObj>
                </mc:Choice>
                <mc:Fallback>
                  <p:oleObj name="Equation" r:id="rId16" imgW="2730240" imgH="330120" progId="Equation.3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B5B1EDC6-F9CE-4ADD-8CEF-2568A7D0F24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106608" y="3098583"/>
                          <a:ext cx="2730500" cy="330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3359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6C8F4-6F4A-4739-A1CE-EA17F353201F}"/>
              </a:ext>
            </a:extLst>
          </p:cNvPr>
          <p:cNvSpPr txBox="1"/>
          <p:nvPr/>
        </p:nvSpPr>
        <p:spPr>
          <a:xfrm>
            <a:off x="195410" y="46687"/>
            <a:ext cx="5197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Nodal equations in matrix form as follows:</a:t>
            </a:r>
            <a:endParaRPr lang="en-US" sz="20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7BED0DC-3698-4AD7-BA39-3A9891CCD4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74298"/>
              </p:ext>
            </p:extLst>
          </p:nvPr>
        </p:nvGraphicFramePr>
        <p:xfrm>
          <a:off x="641350" y="484188"/>
          <a:ext cx="3848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0" name="Equation" r:id="rId3" imgW="3848040" imgH="736560" progId="Equation.3">
                  <p:embed/>
                </p:oleObj>
              </mc:Choice>
              <mc:Fallback>
                <p:oleObj name="Equation" r:id="rId3" imgW="3848040" imgH="736560" progId="Equation.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5867221D-C08D-4E05-A51E-CFE38827AD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350" y="484188"/>
                        <a:ext cx="38481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79167C4-FF58-4663-95B3-7A04E7264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784683"/>
              </p:ext>
            </p:extLst>
          </p:nvPr>
        </p:nvGraphicFramePr>
        <p:xfrm>
          <a:off x="5704670" y="484188"/>
          <a:ext cx="495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1" name="Equation" r:id="rId5" imgW="4952880" imgH="736560" progId="Equation.3">
                  <p:embed/>
                </p:oleObj>
              </mc:Choice>
              <mc:Fallback>
                <p:oleObj name="Equation" r:id="rId5" imgW="4952880" imgH="73656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7BED0DC-3698-4AD7-BA39-3A9891CCD4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04670" y="484188"/>
                        <a:ext cx="49530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E19B0B6-8E29-49F3-BDA6-37D519D7A2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716980"/>
              </p:ext>
            </p:extLst>
          </p:nvPr>
        </p:nvGraphicFramePr>
        <p:xfrm>
          <a:off x="513680" y="1686630"/>
          <a:ext cx="3543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2" name="Equation" r:id="rId7" imgW="3543120" imgH="1091880" progId="Equation.3">
                  <p:embed/>
                </p:oleObj>
              </mc:Choice>
              <mc:Fallback>
                <p:oleObj name="Equation" r:id="rId7" imgW="3543120" imgH="109188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79167C4-FF58-4663-95B3-7A04E7264E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680" y="1686630"/>
                        <a:ext cx="3543300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4803807-5DB0-48BC-8C34-530D43FAD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50426"/>
              </p:ext>
            </p:extLst>
          </p:nvPr>
        </p:nvGraphicFramePr>
        <p:xfrm>
          <a:off x="513680" y="3237857"/>
          <a:ext cx="3416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3" name="Equation" r:id="rId9" imgW="3416040" imgH="1091880" progId="Equation.3">
                  <p:embed/>
                </p:oleObj>
              </mc:Choice>
              <mc:Fallback>
                <p:oleObj name="Equation" r:id="rId9" imgW="3416040" imgH="109188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E19B0B6-8E29-49F3-BDA6-37D519D7A2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3680" y="3237857"/>
                        <a:ext cx="3416300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CD59F7B-6E7D-40DB-8FE9-4EBA67EE6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832042"/>
              </p:ext>
            </p:extLst>
          </p:nvPr>
        </p:nvGraphicFramePr>
        <p:xfrm>
          <a:off x="514350" y="5087938"/>
          <a:ext cx="3048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4" name="Equation" r:id="rId11" imgW="3047760" imgH="1091880" progId="Equation.3">
                  <p:embed/>
                </p:oleObj>
              </mc:Choice>
              <mc:Fallback>
                <p:oleObj name="Equation" r:id="rId11" imgW="3047760" imgH="109188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E19B0B6-8E29-49F3-BDA6-37D519D7A2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350" y="5087938"/>
                        <a:ext cx="3048000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DDD127E-1CAC-457B-B949-7390F50B50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544809"/>
              </p:ext>
            </p:extLst>
          </p:nvPr>
        </p:nvGraphicFramePr>
        <p:xfrm>
          <a:off x="6493515" y="2853428"/>
          <a:ext cx="4343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5" name="Equation" r:id="rId13" imgW="4343400" imgH="609480" progId="Equation.3">
                  <p:embed/>
                </p:oleObj>
              </mc:Choice>
              <mc:Fallback>
                <p:oleObj name="Equation" r:id="rId13" imgW="4343400" imgH="60948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890B3FF-E556-43E1-8610-B592D429C1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93515" y="2853428"/>
                        <a:ext cx="43434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31D71C28-E743-41E6-9F29-4D77E3365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548079"/>
              </p:ext>
            </p:extLst>
          </p:nvPr>
        </p:nvGraphicFramePr>
        <p:xfrm>
          <a:off x="6493515" y="4171926"/>
          <a:ext cx="439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6" name="Equation" r:id="rId15" imgW="4394160" imgH="609480" progId="Equation.3">
                  <p:embed/>
                </p:oleObj>
              </mc:Choice>
              <mc:Fallback>
                <p:oleObj name="Equation" r:id="rId15" imgW="4394160" imgH="60948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ADDD127E-1CAC-457B-B949-7390F50B50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93515" y="4171926"/>
                        <a:ext cx="43942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15DBF6-3147-4C79-9926-DFC7751827B5}"/>
              </a:ext>
            </a:extLst>
          </p:cNvPr>
          <p:cNvCxnSpPr/>
          <p:nvPr/>
        </p:nvCxnSpPr>
        <p:spPr>
          <a:xfrm>
            <a:off x="0" y="1365427"/>
            <a:ext cx="12207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691F0E-9DA8-482C-AF54-752A25BF6842}"/>
              </a:ext>
            </a:extLst>
          </p:cNvPr>
          <p:cNvSpPr txBox="1"/>
          <p:nvPr/>
        </p:nvSpPr>
        <p:spPr>
          <a:xfrm>
            <a:off x="5965029" y="5718473"/>
            <a:ext cx="591762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400" b="1" dirty="0">
                <a:solidFill>
                  <a:srgbClr val="C00000"/>
                </a:solidFill>
              </a:rPr>
              <a:t>[</a:t>
            </a:r>
            <a:r>
              <a:rPr lang="en-US" sz="2400" b="1" dirty="0">
                <a:solidFill>
                  <a:srgbClr val="0000CC"/>
                </a:solidFill>
              </a:rPr>
              <a:t>Ch 17</a:t>
            </a:r>
            <a:r>
              <a:rPr lang="en-US" sz="2400" b="1" dirty="0">
                <a:solidFill>
                  <a:srgbClr val="C00000"/>
                </a:solidFill>
              </a:rPr>
              <a:t>] </a:t>
            </a:r>
            <a:r>
              <a:rPr lang="en-US" sz="2400" b="1" i="0" dirty="0">
                <a:solidFill>
                  <a:srgbClr val="FF0066"/>
                </a:solidFill>
                <a:effectLst/>
              </a:rPr>
              <a:t>Problem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: 14 ~ 20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999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BC189-8AC5-4293-B9ED-B55395733DAC}"/>
              </a:ext>
            </a:extLst>
          </p:cNvPr>
          <p:cNvSpPr txBox="1"/>
          <p:nvPr/>
        </p:nvSpPr>
        <p:spPr>
          <a:xfrm>
            <a:off x="199609" y="136949"/>
            <a:ext cx="678777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nodal equations for the following networks.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008637-AD97-423E-8C61-79122C253AC6}"/>
              </a:ext>
            </a:extLst>
          </p:cNvPr>
          <p:cNvCxnSpPr/>
          <p:nvPr/>
        </p:nvCxnSpPr>
        <p:spPr>
          <a:xfrm>
            <a:off x="6208862" y="526078"/>
            <a:ext cx="0" cy="585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982014E-BF35-4685-83A6-7D1D7489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64" y="526078"/>
            <a:ext cx="4400550" cy="2352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4AD7AA-D733-4BB0-A9E0-E4C0C758A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469" y="802303"/>
            <a:ext cx="4562475" cy="20764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99C103-57DF-479A-AA65-E19F9B0D47B9}"/>
              </a:ext>
            </a:extLst>
          </p:cNvPr>
          <p:cNvSpPr/>
          <p:nvPr/>
        </p:nvSpPr>
        <p:spPr>
          <a:xfrm>
            <a:off x="2388358" y="1398403"/>
            <a:ext cx="777922" cy="17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90972B-AF9D-4F9D-93BC-12E8BE108C77}"/>
              </a:ext>
            </a:extLst>
          </p:cNvPr>
          <p:cNvSpPr/>
          <p:nvPr/>
        </p:nvSpPr>
        <p:spPr>
          <a:xfrm>
            <a:off x="3925355" y="1386515"/>
            <a:ext cx="303024" cy="17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0B8197-2EDB-4EF4-8316-4D62CA47112A}"/>
              </a:ext>
            </a:extLst>
          </p:cNvPr>
          <p:cNvSpPr/>
          <p:nvPr/>
        </p:nvSpPr>
        <p:spPr>
          <a:xfrm>
            <a:off x="5021880" y="1400675"/>
            <a:ext cx="303024" cy="17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D89B1-4267-4121-9258-F48EF37049FF}"/>
              </a:ext>
            </a:extLst>
          </p:cNvPr>
          <p:cNvSpPr/>
          <p:nvPr/>
        </p:nvSpPr>
        <p:spPr>
          <a:xfrm>
            <a:off x="6850686" y="882059"/>
            <a:ext cx="2074949" cy="1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E11B69-584F-4532-8678-0832A71A83CF}"/>
              </a:ext>
            </a:extLst>
          </p:cNvPr>
          <p:cNvSpPr/>
          <p:nvPr/>
        </p:nvSpPr>
        <p:spPr>
          <a:xfrm>
            <a:off x="8133576" y="1550803"/>
            <a:ext cx="303024" cy="17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40C9CF-80DE-4C36-AB4F-71C4D0FD530D}"/>
              </a:ext>
            </a:extLst>
          </p:cNvPr>
          <p:cNvSpPr/>
          <p:nvPr/>
        </p:nvSpPr>
        <p:spPr>
          <a:xfrm>
            <a:off x="9402824" y="1509859"/>
            <a:ext cx="641928" cy="17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8957D-9BDE-4822-B908-1B9A77DEE4F3}"/>
              </a:ext>
            </a:extLst>
          </p:cNvPr>
          <p:cNvSpPr txBox="1"/>
          <p:nvPr/>
        </p:nvSpPr>
        <p:spPr>
          <a:xfrm>
            <a:off x="2580805" y="1037230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00CC"/>
                </a:solidFill>
              </a:rPr>
              <a:t>V</a:t>
            </a:r>
            <a:r>
              <a:rPr lang="en-US" sz="2000" baseline="-25000" dirty="0">
                <a:solidFill>
                  <a:srgbClr val="0000CC"/>
                </a:solidFill>
              </a:rPr>
              <a:t>1</a:t>
            </a:r>
            <a:endParaRPr lang="en-US" sz="2400" b="1" dirty="0">
              <a:solidFill>
                <a:srgbClr val="0000CC"/>
              </a:solidFill>
              <a:latin typeface="Times-BoldItal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AA243-C065-4829-9E1E-CDD05D569084}"/>
              </a:ext>
            </a:extLst>
          </p:cNvPr>
          <p:cNvSpPr txBox="1"/>
          <p:nvPr/>
        </p:nvSpPr>
        <p:spPr>
          <a:xfrm>
            <a:off x="3680795" y="1016946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00CC"/>
                </a:solidFill>
              </a:rPr>
              <a:t>V</a:t>
            </a:r>
            <a:r>
              <a:rPr lang="en-US" sz="2000" baseline="-25000" dirty="0">
                <a:solidFill>
                  <a:srgbClr val="0000CC"/>
                </a:solidFill>
              </a:rPr>
              <a:t>2</a:t>
            </a:r>
            <a:endParaRPr lang="en-US" sz="2400" b="1" dirty="0">
              <a:solidFill>
                <a:srgbClr val="0000CC"/>
              </a:solidFill>
              <a:latin typeface="Times-BoldItal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9071F8-0F52-43C5-9EBE-C3C60D0380DC}"/>
              </a:ext>
            </a:extLst>
          </p:cNvPr>
          <p:cNvSpPr txBox="1"/>
          <p:nvPr/>
        </p:nvSpPr>
        <p:spPr>
          <a:xfrm>
            <a:off x="5093186" y="1056541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00CC"/>
                </a:solidFill>
              </a:rPr>
              <a:t>V</a:t>
            </a:r>
            <a:r>
              <a:rPr lang="en-US" sz="2000" baseline="-25000" dirty="0">
                <a:solidFill>
                  <a:srgbClr val="0000CC"/>
                </a:solidFill>
              </a:rPr>
              <a:t>3</a:t>
            </a:r>
            <a:endParaRPr lang="en-US" sz="2400" b="1" dirty="0">
              <a:solidFill>
                <a:srgbClr val="0000CC"/>
              </a:solidFill>
              <a:latin typeface="Times-BoldItalic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F19EB-D406-44D6-969A-D5A96797716B}"/>
              </a:ext>
            </a:extLst>
          </p:cNvPr>
          <p:cNvSpPr txBox="1"/>
          <p:nvPr/>
        </p:nvSpPr>
        <p:spPr>
          <a:xfrm>
            <a:off x="7355156" y="499965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00CC"/>
                </a:solidFill>
              </a:rPr>
              <a:t>V</a:t>
            </a:r>
            <a:r>
              <a:rPr lang="en-US" sz="2000" baseline="-25000" dirty="0">
                <a:solidFill>
                  <a:srgbClr val="0000CC"/>
                </a:solidFill>
              </a:rPr>
              <a:t>1</a:t>
            </a:r>
            <a:endParaRPr lang="en-US" sz="2400" b="1" dirty="0">
              <a:solidFill>
                <a:srgbClr val="0000CC"/>
              </a:solidFill>
              <a:latin typeface="Times-BoldItal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8F1B52-E030-47EF-B3D4-AF26E5E3902A}"/>
              </a:ext>
            </a:extLst>
          </p:cNvPr>
          <p:cNvSpPr txBox="1"/>
          <p:nvPr/>
        </p:nvSpPr>
        <p:spPr>
          <a:xfrm>
            <a:off x="7878901" y="1162409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00CC"/>
                </a:solidFill>
              </a:rPr>
              <a:t>V</a:t>
            </a:r>
            <a:r>
              <a:rPr lang="en-US" sz="2000" baseline="-25000" dirty="0">
                <a:solidFill>
                  <a:srgbClr val="0000CC"/>
                </a:solidFill>
              </a:rPr>
              <a:t>2</a:t>
            </a:r>
            <a:endParaRPr lang="en-US" sz="2400" b="1" dirty="0">
              <a:solidFill>
                <a:srgbClr val="0000CC"/>
              </a:solidFill>
              <a:latin typeface="Times-BoldItal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150CAB-9A2F-4A49-A131-539AA7426E38}"/>
              </a:ext>
            </a:extLst>
          </p:cNvPr>
          <p:cNvSpPr txBox="1"/>
          <p:nvPr/>
        </p:nvSpPr>
        <p:spPr>
          <a:xfrm>
            <a:off x="9503613" y="1144728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00CC"/>
                </a:solidFill>
              </a:rPr>
              <a:t>V</a:t>
            </a:r>
            <a:r>
              <a:rPr lang="en-US" sz="2000" baseline="-25000" dirty="0">
                <a:solidFill>
                  <a:srgbClr val="0000CC"/>
                </a:solidFill>
              </a:rPr>
              <a:t>3</a:t>
            </a:r>
            <a:endParaRPr lang="en-US" sz="2400" b="1" dirty="0">
              <a:solidFill>
                <a:srgbClr val="0000CC"/>
              </a:solidFill>
              <a:latin typeface="Times-BoldItalic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5A2FA-86DF-477A-AD9F-D31902C3D05C}"/>
              </a:ext>
            </a:extLst>
          </p:cNvPr>
          <p:cNvSpPr txBox="1"/>
          <p:nvPr/>
        </p:nvSpPr>
        <p:spPr>
          <a:xfrm>
            <a:off x="199609" y="3025273"/>
            <a:ext cx="2599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Nodal equation for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V</a:t>
            </a:r>
            <a:r>
              <a:rPr lang="en-US" sz="2000" i="0" baseline="-25000" dirty="0">
                <a:solidFill>
                  <a:srgbClr val="0000CC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:</a:t>
            </a:r>
            <a:endParaRPr lang="en-US" sz="2000" dirty="0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8E200817-80C7-4917-8C58-6B1565879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433519"/>
              </p:ext>
            </p:extLst>
          </p:nvPr>
        </p:nvGraphicFramePr>
        <p:xfrm>
          <a:off x="2935706" y="2880436"/>
          <a:ext cx="2362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6" name="Equation" r:id="rId5" imgW="2361960" imgH="711000" progId="Equation.3">
                  <p:embed/>
                </p:oleObj>
              </mc:Choice>
              <mc:Fallback>
                <p:oleObj name="Equation" r:id="rId5" imgW="2361960" imgH="71100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DD6908F3-DA09-4210-853A-8E7B5D4BE2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5706" y="2880436"/>
                        <a:ext cx="23622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0AF3DBD-7043-4368-8375-1B11A4E01060}"/>
              </a:ext>
            </a:extLst>
          </p:cNvPr>
          <p:cNvSpPr txBox="1"/>
          <p:nvPr/>
        </p:nvSpPr>
        <p:spPr>
          <a:xfrm>
            <a:off x="201881" y="3668994"/>
            <a:ext cx="2599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Nodal equation for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V</a:t>
            </a:r>
            <a:r>
              <a:rPr lang="en-US" sz="2000" i="0" baseline="-25000" dirty="0">
                <a:solidFill>
                  <a:srgbClr val="0000CC"/>
                </a:solidFill>
                <a:effectLst/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:</a:t>
            </a:r>
            <a:endParaRPr lang="en-US" sz="2000" dirty="0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45616678-C022-49AC-BC69-73E0B75EF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217288"/>
              </p:ext>
            </p:extLst>
          </p:nvPr>
        </p:nvGraphicFramePr>
        <p:xfrm>
          <a:off x="1598816" y="4146273"/>
          <a:ext cx="4419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7" name="Equation" r:id="rId7" imgW="4419360" imgH="711000" progId="Equation.3">
                  <p:embed/>
                </p:oleObj>
              </mc:Choice>
              <mc:Fallback>
                <p:oleObj name="Equation" r:id="rId7" imgW="4419360" imgH="71100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8E200817-80C7-4917-8C58-6B1565879D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8816" y="4146273"/>
                        <a:ext cx="44196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468EF31-D987-4217-ADE7-A58FCCC708CB}"/>
              </a:ext>
            </a:extLst>
          </p:cNvPr>
          <p:cNvSpPr txBox="1"/>
          <p:nvPr/>
        </p:nvSpPr>
        <p:spPr>
          <a:xfrm>
            <a:off x="225748" y="5230894"/>
            <a:ext cx="2599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Nodal equation for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V</a:t>
            </a:r>
            <a:r>
              <a:rPr lang="en-US" sz="2000" i="0" baseline="-25000" dirty="0">
                <a:solidFill>
                  <a:srgbClr val="0000CC"/>
                </a:solidFill>
                <a:effectLst/>
              </a:rPr>
              <a:t>3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:</a:t>
            </a:r>
            <a:endParaRPr lang="en-US" sz="2000" dirty="0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43DBD7FA-5A19-4341-B303-4A83FB17A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664397"/>
              </p:ext>
            </p:extLst>
          </p:nvPr>
        </p:nvGraphicFramePr>
        <p:xfrm>
          <a:off x="2892546" y="5059263"/>
          <a:ext cx="3213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8" name="Equation" r:id="rId9" imgW="3213000" imgH="711000" progId="Equation.3">
                  <p:embed/>
                </p:oleObj>
              </mc:Choice>
              <mc:Fallback>
                <p:oleObj name="Equation" r:id="rId9" imgW="3213000" imgH="71100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45616678-C022-49AC-BC69-73E0B75EF2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2546" y="5059263"/>
                        <a:ext cx="32131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C370E3B-9DDE-457F-8682-0DE3081A470D}"/>
              </a:ext>
            </a:extLst>
          </p:cNvPr>
          <p:cNvSpPr txBox="1"/>
          <p:nvPr/>
        </p:nvSpPr>
        <p:spPr>
          <a:xfrm>
            <a:off x="6339115" y="3109464"/>
            <a:ext cx="2599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Nodal equation for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V</a:t>
            </a:r>
            <a:r>
              <a:rPr lang="en-US" sz="2000" i="0" baseline="-25000" dirty="0">
                <a:solidFill>
                  <a:srgbClr val="0000CC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:</a:t>
            </a:r>
            <a:endParaRPr lang="en-US" sz="2000" dirty="0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A5BB95FF-4A27-417A-8131-B6948C518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706307"/>
              </p:ext>
            </p:extLst>
          </p:nvPr>
        </p:nvGraphicFramePr>
        <p:xfrm>
          <a:off x="8805639" y="2999476"/>
          <a:ext cx="3200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9" name="Equation" r:id="rId11" imgW="3200400" imgH="660240" progId="Equation.3">
                  <p:embed/>
                </p:oleObj>
              </mc:Choice>
              <mc:Fallback>
                <p:oleObj name="Equation" r:id="rId11" imgW="3200400" imgH="66024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8E200817-80C7-4917-8C58-6B1565879D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05639" y="2999476"/>
                        <a:ext cx="32004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743696F-A84D-48D8-BBD0-A898FC98BFEE}"/>
              </a:ext>
            </a:extLst>
          </p:cNvPr>
          <p:cNvSpPr txBox="1"/>
          <p:nvPr/>
        </p:nvSpPr>
        <p:spPr>
          <a:xfrm>
            <a:off x="6339115" y="3800083"/>
            <a:ext cx="2599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Nodal equation for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V</a:t>
            </a:r>
            <a:r>
              <a:rPr lang="en-US" sz="2000" i="0" baseline="-25000" dirty="0">
                <a:solidFill>
                  <a:srgbClr val="0000CC"/>
                </a:solidFill>
                <a:effectLst/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:</a:t>
            </a:r>
            <a:endParaRPr lang="en-US" sz="2000" dirty="0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C8939E73-2F7C-4335-9CE5-296B414C6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997393"/>
              </p:ext>
            </p:extLst>
          </p:nvPr>
        </p:nvGraphicFramePr>
        <p:xfrm>
          <a:off x="7821851" y="4227489"/>
          <a:ext cx="415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0" name="Equation" r:id="rId13" imgW="4152600" imgH="711000" progId="Equation.3">
                  <p:embed/>
                </p:oleObj>
              </mc:Choice>
              <mc:Fallback>
                <p:oleObj name="Equation" r:id="rId13" imgW="4152600" imgH="71100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A5BB95FF-4A27-417A-8131-B6948C518A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21851" y="4227489"/>
                        <a:ext cx="41529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C8CE251-5E3C-40A0-A49B-D4CA6679A36E}"/>
              </a:ext>
            </a:extLst>
          </p:cNvPr>
          <p:cNvSpPr txBox="1"/>
          <p:nvPr/>
        </p:nvSpPr>
        <p:spPr>
          <a:xfrm>
            <a:off x="6312079" y="5066983"/>
            <a:ext cx="2599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Nodal equation for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V</a:t>
            </a:r>
            <a:r>
              <a:rPr lang="en-US" sz="2000" i="0" baseline="-25000" dirty="0">
                <a:solidFill>
                  <a:srgbClr val="0000CC"/>
                </a:solidFill>
                <a:effectLst/>
              </a:rPr>
              <a:t>3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:</a:t>
            </a:r>
            <a:endParaRPr lang="en-US" sz="2000" dirty="0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D60B49CC-A00F-435B-AFCC-EC09EBC1B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489132"/>
              </p:ext>
            </p:extLst>
          </p:nvPr>
        </p:nvGraphicFramePr>
        <p:xfrm>
          <a:off x="7599716" y="5540133"/>
          <a:ext cx="4368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1" name="Equation" r:id="rId15" imgW="4368600" imgH="711000" progId="Equation.3">
                  <p:embed/>
                </p:oleObj>
              </mc:Choice>
              <mc:Fallback>
                <p:oleObj name="Equation" r:id="rId15" imgW="4368600" imgH="711000" progId="Equation.3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C8939E73-2F7C-4335-9CE5-296B414C6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99716" y="5540133"/>
                        <a:ext cx="43688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FE925E2-CED5-4114-BE11-E57DB6F968BF}"/>
              </a:ext>
            </a:extLst>
          </p:cNvPr>
          <p:cNvSpPr txBox="1"/>
          <p:nvPr/>
        </p:nvSpPr>
        <p:spPr>
          <a:xfrm>
            <a:off x="294654" y="5841054"/>
            <a:ext cx="568848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400" b="1" dirty="0">
                <a:solidFill>
                  <a:srgbClr val="C00000"/>
                </a:solidFill>
              </a:rPr>
              <a:t>[</a:t>
            </a:r>
            <a:r>
              <a:rPr lang="en-US" sz="2400" b="1" dirty="0">
                <a:solidFill>
                  <a:srgbClr val="0000CC"/>
                </a:solidFill>
              </a:rPr>
              <a:t>Ch 17</a:t>
            </a:r>
            <a:r>
              <a:rPr lang="en-US" sz="2400" b="1" dirty="0">
                <a:solidFill>
                  <a:srgbClr val="C00000"/>
                </a:solidFill>
              </a:rPr>
              <a:t>] </a:t>
            </a:r>
            <a:r>
              <a:rPr lang="en-US" sz="2400" b="1" i="0" dirty="0">
                <a:solidFill>
                  <a:srgbClr val="FF0066"/>
                </a:solidFill>
                <a:effectLst/>
              </a:rPr>
              <a:t>Problem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: 14 ~ 20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250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2" grpId="0"/>
      <p:bldP spid="24" grpId="0"/>
      <p:bldP spid="26" grpId="0"/>
      <p:bldP spid="28" grpId="0"/>
      <p:bldP spid="30" grpId="0"/>
      <p:bldP spid="32" grpId="0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42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1806910" y="1000789"/>
            <a:ext cx="8482611" cy="1546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8.12 Y</a:t>
            </a:r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 </a:t>
            </a:r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</a:t>
            </a:r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</a:t>
            </a:r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(</a:t>
            </a:r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</a:t>
            </a:r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T) CONVERSIONS</a:t>
            </a:r>
            <a:endParaRPr lang="en-US" sz="4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B7A71-0DAE-4B71-836F-82BD321AFF5B}"/>
              </a:ext>
            </a:extLst>
          </p:cNvPr>
          <p:cNvSpPr txBox="1"/>
          <p:nvPr/>
        </p:nvSpPr>
        <p:spPr>
          <a:xfrm>
            <a:off x="606798" y="3233268"/>
            <a:ext cx="108828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i="0" dirty="0">
                <a:effectLst/>
              </a:rPr>
              <a:t>Circuit configurations are often encountered in which the resistors do </a:t>
            </a:r>
            <a:r>
              <a:rPr lang="en-US" sz="2800" b="1" i="0" dirty="0">
                <a:effectLst/>
              </a:rPr>
              <a:t>not appear to be in series or parallel</a:t>
            </a:r>
            <a:r>
              <a:rPr lang="en-US" sz="2800" i="0" dirty="0">
                <a:effectLst/>
              </a:rPr>
              <a:t>. Under these conditions, it may be necessary to convert the circuit from one form to another [</a:t>
            </a:r>
            <a:r>
              <a:rPr lang="en-US" sz="2800" i="1" dirty="0">
                <a:effectLst/>
              </a:rPr>
              <a:t>i</a:t>
            </a:r>
            <a:r>
              <a:rPr lang="en-US" sz="2800" i="0" dirty="0">
                <a:effectLst/>
              </a:rPr>
              <a:t>.</a:t>
            </a:r>
            <a:r>
              <a:rPr lang="en-US" sz="2800" i="1" dirty="0">
                <a:effectLst/>
              </a:rPr>
              <a:t>e</a:t>
            </a:r>
            <a:r>
              <a:rPr lang="en-US" sz="2800" i="0" dirty="0">
                <a:effectLst/>
              </a:rPr>
              <a:t>. convert from </a:t>
            </a:r>
            <a:r>
              <a:rPr lang="fr-FR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Y/T</a:t>
            </a:r>
            <a:r>
              <a:rPr lang="fr-FR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fr-FR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/</a:t>
            </a:r>
            <a:r>
              <a:rPr lang="fr-FR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fr-FR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/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 </a:t>
            </a:r>
            <a:r>
              <a:rPr lang="fr-FR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Y/T</a:t>
            </a:r>
            <a:r>
              <a:rPr lang="en-US" sz="2800" i="0" dirty="0">
                <a:effectLst/>
              </a:rPr>
              <a:t>] to solve for any unknown quantities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01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77935E-C581-4736-8C72-653168ECAF55}"/>
              </a:ext>
            </a:extLst>
          </p:cNvPr>
          <p:cNvCxnSpPr/>
          <p:nvPr/>
        </p:nvCxnSpPr>
        <p:spPr>
          <a:xfrm>
            <a:off x="0" y="347324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030E4FB-E80B-4649-B33F-5867596D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05988" y="4169860"/>
            <a:ext cx="2720340" cy="155448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09D4367-F0BC-44F8-94B5-F78C50A026A3}"/>
              </a:ext>
            </a:extLst>
          </p:cNvPr>
          <p:cNvGrpSpPr/>
          <p:nvPr/>
        </p:nvGrpSpPr>
        <p:grpSpPr>
          <a:xfrm>
            <a:off x="625291" y="547325"/>
            <a:ext cx="3078091" cy="2790218"/>
            <a:chOff x="625291" y="547325"/>
            <a:chExt cx="3078091" cy="279021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041D749-C03D-4FAA-A4EF-11870F42F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291" y="721474"/>
              <a:ext cx="2928851" cy="256032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EA2AC1-2E55-4C29-9E68-191531B7D94D}"/>
                </a:ext>
              </a:extLst>
            </p:cNvPr>
            <p:cNvSpPr txBox="1"/>
            <p:nvPr/>
          </p:nvSpPr>
          <p:spPr>
            <a:xfrm>
              <a:off x="3404902" y="619188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063ABE-9C79-409A-878E-7D59DEE55050}"/>
                </a:ext>
              </a:extLst>
            </p:cNvPr>
            <p:cNvSpPr txBox="1"/>
            <p:nvPr/>
          </p:nvSpPr>
          <p:spPr>
            <a:xfrm>
              <a:off x="1784554" y="29374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B0B145-D1A3-4405-B3C2-C936C3E9E775}"/>
                </a:ext>
              </a:extLst>
            </p:cNvPr>
            <p:cNvSpPr txBox="1"/>
            <p:nvPr/>
          </p:nvSpPr>
          <p:spPr>
            <a:xfrm>
              <a:off x="625291" y="5473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F71D3D-9167-446A-94A7-E39384227C75}"/>
                </a:ext>
              </a:extLst>
            </p:cNvPr>
            <p:cNvSpPr txBox="1"/>
            <p:nvPr/>
          </p:nvSpPr>
          <p:spPr>
            <a:xfrm>
              <a:off x="1083948" y="1371411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>
                  <a:solidFill>
                    <a:srgbClr val="0066FF"/>
                  </a:solidFill>
                </a:rPr>
                <a:t>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45B39B-E7C0-4937-999D-8A02486AB368}"/>
                </a:ext>
              </a:extLst>
            </p:cNvPr>
            <p:cNvSpPr txBox="1"/>
            <p:nvPr/>
          </p:nvSpPr>
          <p:spPr>
            <a:xfrm>
              <a:off x="1510668" y="2210785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>
                  <a:solidFill>
                    <a:srgbClr val="0066FF"/>
                  </a:solidFill>
                </a:rPr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E271A2-F150-430C-ADA4-F651C8E7CF5A}"/>
                </a:ext>
              </a:extLst>
            </p:cNvPr>
            <p:cNvSpPr txBox="1"/>
            <p:nvPr/>
          </p:nvSpPr>
          <p:spPr>
            <a:xfrm>
              <a:off x="2775095" y="1186104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c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34588C-EF87-478B-8622-662F1B318EBD}"/>
              </a:ext>
            </a:extLst>
          </p:cNvPr>
          <p:cNvGrpSpPr/>
          <p:nvPr/>
        </p:nvGrpSpPr>
        <p:grpSpPr>
          <a:xfrm>
            <a:off x="320491" y="3947434"/>
            <a:ext cx="3891944" cy="2227399"/>
            <a:chOff x="320491" y="3844197"/>
            <a:chExt cx="3891944" cy="222739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9F2EDA9-FBD5-40F9-B860-C1C11FA69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955" y="3844197"/>
              <a:ext cx="3840480" cy="219456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718553-EC18-4626-A2C4-639643DCDEA3}"/>
                </a:ext>
              </a:extLst>
            </p:cNvPr>
            <p:cNvSpPr txBox="1"/>
            <p:nvPr/>
          </p:nvSpPr>
          <p:spPr>
            <a:xfrm>
              <a:off x="320491" y="40941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CC27A8-8B3B-47FD-A40A-78538DE59A43}"/>
                </a:ext>
              </a:extLst>
            </p:cNvPr>
            <p:cNvSpPr txBox="1"/>
            <p:nvPr/>
          </p:nvSpPr>
          <p:spPr>
            <a:xfrm>
              <a:off x="1944876" y="567148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721ED8-21C3-4B07-B885-146B447F722B}"/>
                </a:ext>
              </a:extLst>
            </p:cNvPr>
            <p:cNvSpPr txBox="1"/>
            <p:nvPr/>
          </p:nvSpPr>
          <p:spPr>
            <a:xfrm>
              <a:off x="1190137" y="4155483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>
                  <a:solidFill>
                    <a:srgbClr val="0066FF"/>
                  </a:solidFill>
                </a:rPr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67F511-AEE1-4C7A-808A-5ADF5FADF8E6}"/>
                </a:ext>
              </a:extLst>
            </p:cNvPr>
            <p:cNvSpPr txBox="1"/>
            <p:nvPr/>
          </p:nvSpPr>
          <p:spPr>
            <a:xfrm>
              <a:off x="3913955" y="4094119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9BB528-CAA6-404E-B362-B2057FFC5779}"/>
                </a:ext>
              </a:extLst>
            </p:cNvPr>
            <p:cNvSpPr txBox="1"/>
            <p:nvPr/>
          </p:nvSpPr>
          <p:spPr>
            <a:xfrm>
              <a:off x="1710696" y="4789440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>
                  <a:solidFill>
                    <a:srgbClr val="0066FF"/>
                  </a:solidFill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64E8A6-195F-43D5-B492-7843BEF6DBB4}"/>
                </a:ext>
              </a:extLst>
            </p:cNvPr>
            <p:cNvSpPr txBox="1"/>
            <p:nvPr/>
          </p:nvSpPr>
          <p:spPr>
            <a:xfrm>
              <a:off x="3017951" y="4111836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c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5E9D259-FA1F-45A9-885B-B440412B5C57}"/>
              </a:ext>
            </a:extLst>
          </p:cNvPr>
          <p:cNvSpPr/>
          <p:nvPr/>
        </p:nvSpPr>
        <p:spPr>
          <a:xfrm>
            <a:off x="1203923" y="261930"/>
            <a:ext cx="1787074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(Wye)</a:t>
            </a:r>
            <a:endParaRPr lang="en-US" sz="2400" b="1" i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141A64-C940-4FA3-878C-0EE845CE29CD}"/>
              </a:ext>
            </a:extLst>
          </p:cNvPr>
          <p:cNvSpPr/>
          <p:nvPr/>
        </p:nvSpPr>
        <p:spPr>
          <a:xfrm>
            <a:off x="1467564" y="3506920"/>
            <a:ext cx="1339703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(Tee)</a:t>
            </a:r>
            <a:endParaRPr lang="en-US" sz="2400" b="1" i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6299A8E-B7DA-4CBC-80B5-0A8FB9425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120431" y="835508"/>
            <a:ext cx="2092035" cy="18288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4902198-295C-4125-9CC1-DAD15069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52466" y="857121"/>
            <a:ext cx="2092035" cy="18288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83EA34D-4CA9-4E83-826D-0D978956F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9896118" y="835508"/>
            <a:ext cx="2092035" cy="1828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3B04F96-7A17-49BB-8633-3926568EA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120431" y="4128952"/>
            <a:ext cx="2720340" cy="155448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E9C7E4D-2100-4C9C-AE6B-3853C40E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9629782" y="4128952"/>
            <a:ext cx="272034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5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77935E-C581-4736-8C72-653168ECAF55}"/>
              </a:ext>
            </a:extLst>
          </p:cNvPr>
          <p:cNvCxnSpPr/>
          <p:nvPr/>
        </p:nvCxnSpPr>
        <p:spPr>
          <a:xfrm>
            <a:off x="0" y="347324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5E9D259-FA1F-45A9-885B-B440412B5C57}"/>
              </a:ext>
            </a:extLst>
          </p:cNvPr>
          <p:cNvSpPr/>
          <p:nvPr/>
        </p:nvSpPr>
        <p:spPr>
          <a:xfrm>
            <a:off x="1203923" y="261930"/>
            <a:ext cx="1787074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(Delta)</a:t>
            </a:r>
            <a:endParaRPr lang="en-US" sz="2400" b="1" i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F17F8BE-7C7A-4640-A8B5-3440C806A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750080" y="199658"/>
            <a:ext cx="2006221" cy="18288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2B9F52F-B961-44F5-A3E1-39786C5B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170589" y="4400004"/>
            <a:ext cx="2266012" cy="164592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54597FC-4A28-4611-98DB-0E40B5877E2D}"/>
              </a:ext>
            </a:extLst>
          </p:cNvPr>
          <p:cNvGrpSpPr/>
          <p:nvPr/>
        </p:nvGrpSpPr>
        <p:grpSpPr>
          <a:xfrm>
            <a:off x="266250" y="652070"/>
            <a:ext cx="3154176" cy="2679060"/>
            <a:chOff x="516972" y="652070"/>
            <a:chExt cx="3154176" cy="26790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186A4B-AC0D-4256-B476-A185F30A0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558" y="778430"/>
              <a:ext cx="2800350" cy="25527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B3A0EBD-7CAE-4FF2-A4E6-4A81B9EEB39F}"/>
                </a:ext>
              </a:extLst>
            </p:cNvPr>
            <p:cNvSpPr txBox="1"/>
            <p:nvPr/>
          </p:nvSpPr>
          <p:spPr>
            <a:xfrm>
              <a:off x="3372668" y="2903350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BEC3DB-4C3A-489D-9769-1AF877C160A0}"/>
                </a:ext>
              </a:extLst>
            </p:cNvPr>
            <p:cNvSpPr txBox="1"/>
            <p:nvPr/>
          </p:nvSpPr>
          <p:spPr>
            <a:xfrm>
              <a:off x="516972" y="293102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3C6ED9-96C8-4B61-8955-E1FD58ACB5DA}"/>
                </a:ext>
              </a:extLst>
            </p:cNvPr>
            <p:cNvSpPr txBox="1"/>
            <p:nvPr/>
          </p:nvSpPr>
          <p:spPr>
            <a:xfrm>
              <a:off x="2090885" y="6520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a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81DB87A-B4BB-46F2-A064-D0B63CB00062}"/>
                </a:ext>
              </a:extLst>
            </p:cNvPr>
            <p:cNvSpPr txBox="1"/>
            <p:nvPr/>
          </p:nvSpPr>
          <p:spPr>
            <a:xfrm>
              <a:off x="829878" y="160626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ab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2973B2-6768-44FB-AE1F-55AFE952387A}"/>
                </a:ext>
              </a:extLst>
            </p:cNvPr>
            <p:cNvSpPr txBox="1"/>
            <p:nvPr/>
          </p:nvSpPr>
          <p:spPr>
            <a:xfrm>
              <a:off x="1901730" y="2623219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bc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FC403A8-3504-45A5-9718-6B464C756CCC}"/>
                </a:ext>
              </a:extLst>
            </p:cNvPr>
            <p:cNvSpPr txBox="1"/>
            <p:nvPr/>
          </p:nvSpPr>
          <p:spPr>
            <a:xfrm>
              <a:off x="2863484" y="1677922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ca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69B1E69-51CD-416C-9B8B-9167F940D450}"/>
              </a:ext>
            </a:extLst>
          </p:cNvPr>
          <p:cNvGrpSpPr/>
          <p:nvPr/>
        </p:nvGrpSpPr>
        <p:grpSpPr>
          <a:xfrm>
            <a:off x="659788" y="3506920"/>
            <a:ext cx="3025786" cy="2772705"/>
            <a:chOff x="659788" y="3506920"/>
            <a:chExt cx="3025786" cy="277270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141A64-C940-4FA3-878C-0EE845CE29CD}"/>
                </a:ext>
              </a:extLst>
            </p:cNvPr>
            <p:cNvSpPr/>
            <p:nvPr/>
          </p:nvSpPr>
          <p:spPr>
            <a:xfrm>
              <a:off x="1467564" y="3506920"/>
              <a:ext cx="1339703" cy="438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</a:t>
              </a:r>
              <a:r>
                <a:rPr lang="fr-FR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(Pai)</a:t>
              </a:r>
              <a:endParaRPr lang="en-US" sz="2400" b="1" i="1" cap="all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625FBE-412A-4F03-8902-60BC4642E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760" y="4198104"/>
              <a:ext cx="2819400" cy="204787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A8DCDCC-48D7-43C3-B96C-8D681FDA6009}"/>
                </a:ext>
              </a:extLst>
            </p:cNvPr>
            <p:cNvSpPr txBox="1"/>
            <p:nvPr/>
          </p:nvSpPr>
          <p:spPr>
            <a:xfrm>
              <a:off x="2990997" y="5845869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E463EE-C503-408C-9E77-DE54896FE45F}"/>
                </a:ext>
              </a:extLst>
            </p:cNvPr>
            <p:cNvSpPr txBox="1"/>
            <p:nvPr/>
          </p:nvSpPr>
          <p:spPr>
            <a:xfrm>
              <a:off x="687760" y="42933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503AA0F-CA5F-4428-AAFA-7066F73662C9}"/>
                </a:ext>
              </a:extLst>
            </p:cNvPr>
            <p:cNvSpPr txBox="1"/>
            <p:nvPr/>
          </p:nvSpPr>
          <p:spPr>
            <a:xfrm>
              <a:off x="3372668" y="42621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B094ED-0EBE-4656-9BCE-50E4928BA18E}"/>
                </a:ext>
              </a:extLst>
            </p:cNvPr>
            <p:cNvSpPr txBox="1"/>
            <p:nvPr/>
          </p:nvSpPr>
          <p:spPr>
            <a:xfrm>
              <a:off x="995691" y="58795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c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C00A39-1EED-40E4-AB4F-A4BA88BFB573}"/>
                </a:ext>
              </a:extLst>
            </p:cNvPr>
            <p:cNvSpPr txBox="1"/>
            <p:nvPr/>
          </p:nvSpPr>
          <p:spPr>
            <a:xfrm>
              <a:off x="1922770" y="437566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ab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2E1A1C-C78B-4CA8-9764-E9AA29BA3CD7}"/>
                </a:ext>
              </a:extLst>
            </p:cNvPr>
            <p:cNvSpPr txBox="1"/>
            <p:nvPr/>
          </p:nvSpPr>
          <p:spPr>
            <a:xfrm>
              <a:off x="3069300" y="5051038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bc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8C0A2E-07FD-4AC6-BF7A-26575A543AED}"/>
                </a:ext>
              </a:extLst>
            </p:cNvPr>
            <p:cNvSpPr txBox="1"/>
            <p:nvPr/>
          </p:nvSpPr>
          <p:spPr>
            <a:xfrm>
              <a:off x="659788" y="5010459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ca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59292281-B16F-4EC4-A7EB-6E2C4FA5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93026" y="249582"/>
            <a:ext cx="2006221" cy="18288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9285E27-E658-4CAF-A588-C996851DB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0012405" y="160521"/>
            <a:ext cx="2006221" cy="18288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11F5347-5828-409E-A443-18398E306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30" y="4400004"/>
            <a:ext cx="2266012" cy="164592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75300E9-D8D2-4622-A29B-FA623C66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522" y="4392345"/>
            <a:ext cx="2266012" cy="164592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496734F-C870-4BEC-B1F8-08E140DFA4FD}"/>
              </a:ext>
            </a:extLst>
          </p:cNvPr>
          <p:cNvGrpSpPr/>
          <p:nvPr/>
        </p:nvGrpSpPr>
        <p:grpSpPr>
          <a:xfrm>
            <a:off x="3796785" y="465254"/>
            <a:ext cx="1982730" cy="2769681"/>
            <a:chOff x="3796785" y="465254"/>
            <a:chExt cx="1982730" cy="276968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CBE541-24D0-40B5-AB02-6E4FECBF5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8720" y="562253"/>
              <a:ext cx="1770795" cy="256032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71B84D3-E16B-4291-8B29-6DF05B0E0ED7}"/>
                </a:ext>
              </a:extLst>
            </p:cNvPr>
            <p:cNvSpPr txBox="1"/>
            <p:nvPr/>
          </p:nvSpPr>
          <p:spPr>
            <a:xfrm>
              <a:off x="3821363" y="46525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AAFC32-36F8-4B3E-8D1E-65F39D02F680}"/>
                </a:ext>
              </a:extLst>
            </p:cNvPr>
            <p:cNvSpPr txBox="1"/>
            <p:nvPr/>
          </p:nvSpPr>
          <p:spPr>
            <a:xfrm>
              <a:off x="3796785" y="16205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b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8AAFA34-49E8-4D96-ACB7-1B28F8260C60}"/>
                </a:ext>
              </a:extLst>
            </p:cNvPr>
            <p:cNvSpPr txBox="1"/>
            <p:nvPr/>
          </p:nvSpPr>
          <p:spPr>
            <a:xfrm>
              <a:off x="3831201" y="283482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66FF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E2C103-818B-435A-A205-1CCFC5373087}"/>
                </a:ext>
              </a:extLst>
            </p:cNvPr>
            <p:cNvSpPr txBox="1"/>
            <p:nvPr/>
          </p:nvSpPr>
          <p:spPr>
            <a:xfrm>
              <a:off x="4722265" y="1168724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ab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EED23CF-87D7-4BA6-988B-CEDA859D2D9C}"/>
                </a:ext>
              </a:extLst>
            </p:cNvPr>
            <p:cNvSpPr txBox="1"/>
            <p:nvPr/>
          </p:nvSpPr>
          <p:spPr>
            <a:xfrm>
              <a:off x="4702078" y="2137385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bc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5DE1386-D702-460E-982A-1A11A9C3F6E8}"/>
                </a:ext>
              </a:extLst>
            </p:cNvPr>
            <p:cNvSpPr txBox="1"/>
            <p:nvPr/>
          </p:nvSpPr>
          <p:spPr>
            <a:xfrm>
              <a:off x="5005718" y="1620544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66FF"/>
                  </a:solidFill>
                </a:rPr>
                <a:t>R</a:t>
              </a:r>
              <a:r>
                <a:rPr lang="en-US" sz="2000" i="1" baseline="-25000" dirty="0" err="1">
                  <a:solidFill>
                    <a:srgbClr val="0066FF"/>
                  </a:solidFill>
                </a:rPr>
                <a:t>ca</a:t>
              </a:r>
              <a:endParaRPr lang="en-US" sz="2000" i="1" baseline="-25000" dirty="0">
                <a:solidFill>
                  <a:srgbClr val="0066FF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D4EDF7B-627A-4A1A-982C-FEEC4B399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987385" y="1848931"/>
            <a:ext cx="1075124" cy="155448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284AD86-6DE9-40F4-8D9A-2488C0B03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830383" y="1908188"/>
            <a:ext cx="1075124" cy="155448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769CF41-F481-40A5-845B-F5FF8D34F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0696638" y="1979943"/>
            <a:ext cx="1075124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71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37E6CA-A52B-4CA5-AB59-C3C5915B00B3}"/>
              </a:ext>
            </a:extLst>
          </p:cNvPr>
          <p:cNvSpPr/>
          <p:nvPr/>
        </p:nvSpPr>
        <p:spPr>
          <a:xfrm>
            <a:off x="2905706" y="320980"/>
            <a:ext cx="6380588" cy="5616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lang="fr-FR" sz="32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(T) to 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F54ED5-A031-4BC8-8608-5D097AA98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2" y="1085256"/>
            <a:ext cx="3206774" cy="2932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9B7B07-242D-4340-87D2-C2F60EE16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572" y="1201090"/>
            <a:ext cx="3279932" cy="2816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6019BBB-3268-4306-949C-175F055F67F9}"/>
              </a:ext>
            </a:extLst>
          </p:cNvPr>
          <p:cNvSpPr txBox="1"/>
          <p:nvPr/>
        </p:nvSpPr>
        <p:spPr>
          <a:xfrm>
            <a:off x="498422" y="3935482"/>
            <a:ext cx="4129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effectLst/>
              </a:rPr>
              <a:t>Here, </a:t>
            </a:r>
            <a:r>
              <a:rPr lang="en-US" sz="2400" i="1" dirty="0">
                <a:effectLst/>
              </a:rPr>
              <a:t>R</a:t>
            </a:r>
            <a:r>
              <a:rPr lang="en-US" sz="2400" i="1" baseline="-25000" dirty="0">
                <a:effectLst/>
              </a:rPr>
              <a:t>a</a:t>
            </a:r>
            <a:r>
              <a:rPr lang="en-US" sz="2400" i="0" dirty="0">
                <a:effectLst/>
              </a:rPr>
              <a:t>, </a:t>
            </a:r>
            <a:r>
              <a:rPr lang="en-US" sz="2400" i="1" dirty="0">
                <a:effectLst/>
              </a:rPr>
              <a:t>R</a:t>
            </a:r>
            <a:r>
              <a:rPr lang="en-US" sz="2400" i="1" baseline="-25000" dirty="0">
                <a:effectLst/>
              </a:rPr>
              <a:t>b</a:t>
            </a:r>
            <a:r>
              <a:rPr lang="en-US" sz="2400" i="0" dirty="0">
                <a:effectLst/>
              </a:rPr>
              <a:t> and </a:t>
            </a:r>
            <a:r>
              <a:rPr lang="en-US" sz="2400" i="1" dirty="0" err="1">
                <a:effectLst/>
              </a:rPr>
              <a:t>R</a:t>
            </a:r>
            <a:r>
              <a:rPr lang="en-US" sz="2400" i="1" baseline="-25000" dirty="0" err="1">
                <a:effectLst/>
              </a:rPr>
              <a:t>c</a:t>
            </a:r>
            <a:r>
              <a:rPr lang="en-US" sz="2400" i="0" dirty="0">
                <a:effectLst/>
              </a:rPr>
              <a:t> are known.</a:t>
            </a:r>
            <a:endParaRPr lang="en-US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6B5BABC-3059-408D-A4A3-E10D94D271ED}"/>
              </a:ext>
            </a:extLst>
          </p:cNvPr>
          <p:cNvSpPr/>
          <p:nvPr/>
        </p:nvSpPr>
        <p:spPr>
          <a:xfrm>
            <a:off x="3478643" y="2229344"/>
            <a:ext cx="1188720" cy="678426"/>
          </a:xfrm>
          <a:prstGeom prst="rightArrow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06625640-6F30-4322-BE75-3E53E664E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0626" y="1838033"/>
          <a:ext cx="295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5" name="Equation" r:id="rId5" imgW="2958840" imgH="330120" progId="Equation.3">
                  <p:embed/>
                </p:oleObj>
              </mc:Choice>
              <mc:Fallback>
                <p:oleObj name="Equation" r:id="rId5" imgW="2958840" imgH="330120" progId="Equation.3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06625640-6F30-4322-BE75-3E53E664EF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10626" y="1838033"/>
                        <a:ext cx="2959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5447134F-530E-4B8B-9988-0F523E021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4100" y="2630711"/>
          <a:ext cx="3708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Equation" r:id="rId7" imgW="3708360" imgH="672840" progId="Equation.3">
                  <p:embed/>
                </p:oleObj>
              </mc:Choice>
              <mc:Fallback>
                <p:oleObj name="Equation" r:id="rId7" imgW="3708360" imgH="672840" progId="Equation.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5447134F-530E-4B8B-9988-0F523E0214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84100" y="2630711"/>
                        <a:ext cx="37084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118293C2-C900-4C54-8046-5B8A52971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4100" y="3565711"/>
          <a:ext cx="3695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Equation" r:id="rId9" imgW="3695400" imgH="672840" progId="Equation.3">
                  <p:embed/>
                </p:oleObj>
              </mc:Choice>
              <mc:Fallback>
                <p:oleObj name="Equation" r:id="rId9" imgW="3695400" imgH="672840" progId="Equation.3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118293C2-C900-4C54-8046-5B8A52971E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84100" y="3565711"/>
                        <a:ext cx="36957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63EE6FAD-AB95-49B4-9B15-F5ECC19E8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6800" y="4604168"/>
          <a:ext cx="3695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Equation" r:id="rId11" imgW="3695400" imgH="672840" progId="Equation.3">
                  <p:embed/>
                </p:oleObj>
              </mc:Choice>
              <mc:Fallback>
                <p:oleObj name="Equation" r:id="rId11" imgW="3695400" imgH="672840" progId="Equation.3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63EE6FAD-AB95-49B4-9B15-F5ECC19E81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96800" y="4604168"/>
                        <a:ext cx="36957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10BC77F1-5955-496D-A03F-CD0F685DBF19}"/>
              </a:ext>
            </a:extLst>
          </p:cNvPr>
          <p:cNvSpPr txBox="1"/>
          <p:nvPr/>
        </p:nvSpPr>
        <p:spPr>
          <a:xfrm>
            <a:off x="7990450" y="1085256"/>
            <a:ext cx="3536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effectLst/>
              </a:rPr>
              <a:t>Calculate </a:t>
            </a:r>
            <a:r>
              <a:rPr lang="en-US" sz="2400" i="1" dirty="0" err="1">
                <a:effectLst/>
              </a:rPr>
              <a:t>R</a:t>
            </a:r>
            <a:r>
              <a:rPr lang="en-US" sz="2400" i="1" baseline="-25000" dirty="0" err="1">
                <a:effectLst/>
              </a:rPr>
              <a:t>ab</a:t>
            </a:r>
            <a:r>
              <a:rPr lang="en-US" sz="2400" i="0" dirty="0">
                <a:effectLst/>
              </a:rPr>
              <a:t>, </a:t>
            </a:r>
            <a:r>
              <a:rPr lang="en-US" sz="2400" i="1" dirty="0" err="1">
                <a:effectLst/>
              </a:rPr>
              <a:t>R</a:t>
            </a:r>
            <a:r>
              <a:rPr lang="en-US" sz="2400" i="1" baseline="-25000" dirty="0" err="1">
                <a:effectLst/>
              </a:rPr>
              <a:t>bc</a:t>
            </a:r>
            <a:r>
              <a:rPr lang="en-US" sz="2400" i="0" dirty="0">
                <a:effectLst/>
              </a:rPr>
              <a:t> and </a:t>
            </a:r>
            <a:r>
              <a:rPr lang="en-US" sz="2400" i="1" dirty="0" err="1">
                <a:effectLst/>
              </a:rPr>
              <a:t>R</a:t>
            </a:r>
            <a:r>
              <a:rPr lang="en-US" sz="2400" i="1" baseline="-25000" dirty="0" err="1">
                <a:effectLst/>
              </a:rPr>
              <a:t>ca</a:t>
            </a:r>
            <a:endParaRPr lang="en-US" sz="2400" dirty="0"/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514170C7-50FE-4A81-9E73-237F743F8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835" y="5364358"/>
          <a:ext cx="601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name="Equation" r:id="rId13" imgW="6019560" imgH="330120" progId="Equation.3">
                  <p:embed/>
                </p:oleObj>
              </mc:Choice>
              <mc:Fallback>
                <p:oleObj name="Equation" r:id="rId13" imgW="6019560" imgH="330120" progId="Equation.3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514170C7-50FE-4A81-9E73-237F743F8D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2835" y="5364358"/>
                        <a:ext cx="60198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6956C05-B0F3-400C-9F5E-D94E3B00CB19}"/>
              </a:ext>
            </a:extLst>
          </p:cNvPr>
          <p:cNvSpPr txBox="1"/>
          <p:nvPr/>
        </p:nvSpPr>
        <p:spPr>
          <a:xfrm>
            <a:off x="7300452" y="5368832"/>
            <a:ext cx="47784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0000CC"/>
                </a:solidFill>
                <a:effectLst/>
              </a:rPr>
              <a:t>For derivation of these equations go through Eq. (8.3a) to (8.4 c)</a:t>
            </a:r>
            <a:endParaRPr lang="en-US" sz="2400" b="0" i="0" dirty="0">
              <a:solidFill>
                <a:srgbClr val="0000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119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37E6CA-A52B-4CA5-AB59-C3C5915B00B3}"/>
              </a:ext>
            </a:extLst>
          </p:cNvPr>
          <p:cNvSpPr/>
          <p:nvPr/>
        </p:nvSpPr>
        <p:spPr>
          <a:xfrm>
            <a:off x="2905706" y="320980"/>
            <a:ext cx="6380588" cy="5616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lang="fr-FR" sz="32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Y (T)</a:t>
            </a:r>
            <a:endParaRPr lang="en-US" sz="32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F54ED5-A031-4BC8-8608-5D097AA98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05" y="1164496"/>
            <a:ext cx="3206774" cy="2932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9B7B07-242D-4340-87D2-C2F60EE16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49" y="1003117"/>
            <a:ext cx="3279932" cy="2816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6019BBB-3268-4306-949C-175F055F67F9}"/>
              </a:ext>
            </a:extLst>
          </p:cNvPr>
          <p:cNvSpPr txBox="1"/>
          <p:nvPr/>
        </p:nvSpPr>
        <p:spPr>
          <a:xfrm>
            <a:off x="498422" y="3935482"/>
            <a:ext cx="4471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effectLst/>
              </a:rPr>
              <a:t>Here, </a:t>
            </a:r>
            <a:r>
              <a:rPr lang="en-US" sz="2400" i="1" dirty="0" err="1">
                <a:effectLst/>
              </a:rPr>
              <a:t>R</a:t>
            </a:r>
            <a:r>
              <a:rPr lang="en-US" sz="2400" i="1" baseline="-25000" dirty="0" err="1">
                <a:effectLst/>
              </a:rPr>
              <a:t>ab</a:t>
            </a:r>
            <a:r>
              <a:rPr lang="en-US" sz="2400" i="0" dirty="0">
                <a:effectLst/>
              </a:rPr>
              <a:t>, </a:t>
            </a:r>
            <a:r>
              <a:rPr lang="en-US" sz="2400" i="1" dirty="0" err="1">
                <a:effectLst/>
              </a:rPr>
              <a:t>R</a:t>
            </a:r>
            <a:r>
              <a:rPr lang="en-US" sz="2400" i="1" baseline="-25000" dirty="0" err="1">
                <a:effectLst/>
              </a:rPr>
              <a:t>bc</a:t>
            </a:r>
            <a:r>
              <a:rPr lang="en-US" sz="2400" i="0" dirty="0">
                <a:effectLst/>
              </a:rPr>
              <a:t> and </a:t>
            </a:r>
            <a:r>
              <a:rPr lang="en-US" sz="2400" i="1" dirty="0" err="1">
                <a:effectLst/>
              </a:rPr>
              <a:t>R</a:t>
            </a:r>
            <a:r>
              <a:rPr lang="en-US" sz="2400" i="1" baseline="-25000" dirty="0" err="1">
                <a:effectLst/>
              </a:rPr>
              <a:t>ca</a:t>
            </a:r>
            <a:r>
              <a:rPr lang="en-US" sz="2400" i="0" dirty="0">
                <a:effectLst/>
              </a:rPr>
              <a:t> are known.</a:t>
            </a:r>
            <a:endParaRPr lang="en-US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6B5BABC-3059-408D-A4A3-E10D94D271ED}"/>
              </a:ext>
            </a:extLst>
          </p:cNvPr>
          <p:cNvSpPr/>
          <p:nvPr/>
        </p:nvSpPr>
        <p:spPr>
          <a:xfrm>
            <a:off x="3478643" y="2229344"/>
            <a:ext cx="1188720" cy="678426"/>
          </a:xfrm>
          <a:prstGeom prst="rightArrow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06625640-6F30-4322-BE75-3E53E664E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4394" y="1689698"/>
          <a:ext cx="2463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Equation" r:id="rId5" imgW="2463480" imgH="330120" progId="Equation.3">
                  <p:embed/>
                </p:oleObj>
              </mc:Choice>
              <mc:Fallback>
                <p:oleObj name="Equation" r:id="rId5" imgW="2463480" imgH="330120" progId="Equation.3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06625640-6F30-4322-BE75-3E53E664EF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54394" y="1689698"/>
                        <a:ext cx="24638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5447134F-530E-4B8B-9988-0F523E021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4694" y="2418120"/>
          <a:ext cx="3365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Equation" r:id="rId7" imgW="3365280" imgH="672840" progId="Equation.3">
                  <p:embed/>
                </p:oleObj>
              </mc:Choice>
              <mc:Fallback>
                <p:oleObj name="Equation" r:id="rId7" imgW="3365280" imgH="672840" progId="Equation.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5447134F-530E-4B8B-9988-0F523E0214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34694" y="2418120"/>
                        <a:ext cx="33655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10BC77F1-5955-496D-A03F-CD0F685DBF19}"/>
              </a:ext>
            </a:extLst>
          </p:cNvPr>
          <p:cNvSpPr txBox="1"/>
          <p:nvPr/>
        </p:nvSpPr>
        <p:spPr>
          <a:xfrm>
            <a:off x="7990450" y="1085256"/>
            <a:ext cx="3536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effectLst/>
              </a:rPr>
              <a:t>Calculate </a:t>
            </a:r>
            <a:r>
              <a:rPr lang="en-US" sz="2400" i="1" dirty="0">
                <a:effectLst/>
              </a:rPr>
              <a:t>R</a:t>
            </a:r>
            <a:r>
              <a:rPr lang="en-US" sz="2400" i="1" baseline="-25000" dirty="0">
                <a:effectLst/>
              </a:rPr>
              <a:t>a</a:t>
            </a:r>
            <a:r>
              <a:rPr lang="en-US" sz="2400" i="0" dirty="0">
                <a:effectLst/>
              </a:rPr>
              <a:t>, </a:t>
            </a:r>
            <a:r>
              <a:rPr lang="en-US" sz="2400" i="1" dirty="0">
                <a:effectLst/>
              </a:rPr>
              <a:t>R</a:t>
            </a:r>
            <a:r>
              <a:rPr lang="en-US" sz="2400" i="1" baseline="-25000" dirty="0">
                <a:effectLst/>
              </a:rPr>
              <a:t>b</a:t>
            </a:r>
            <a:r>
              <a:rPr lang="en-US" sz="2400" i="0" dirty="0">
                <a:effectLst/>
              </a:rPr>
              <a:t> and </a:t>
            </a:r>
            <a:r>
              <a:rPr lang="en-US" sz="2400" i="1" dirty="0" err="1">
                <a:effectLst/>
              </a:rPr>
              <a:t>R</a:t>
            </a:r>
            <a:r>
              <a:rPr lang="en-US" sz="2400" i="1" baseline="-25000" dirty="0" err="1">
                <a:effectLst/>
              </a:rPr>
              <a:t>c</a:t>
            </a:r>
            <a:endParaRPr lang="en-US" sz="2400" dirty="0"/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514170C7-50FE-4A81-9E73-237F743F8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393" y="5248891"/>
          <a:ext cx="628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Equation" r:id="rId9" imgW="6286320" imgH="609480" progId="Equation.3">
                  <p:embed/>
                </p:oleObj>
              </mc:Choice>
              <mc:Fallback>
                <p:oleObj name="Equation" r:id="rId9" imgW="6286320" imgH="609480" progId="Equation.3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514170C7-50FE-4A81-9E73-237F743F8D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393" y="5248891"/>
                        <a:ext cx="62865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16B06D4-D4F3-4E9D-9EA9-E83732BA5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5734" y="3337285"/>
          <a:ext cx="3352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Equation" r:id="rId11" imgW="3352680" imgH="672840" progId="Equation.3">
                  <p:embed/>
                </p:oleObj>
              </mc:Choice>
              <mc:Fallback>
                <p:oleObj name="Equation" r:id="rId11" imgW="3352680" imgH="67284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316B06D4-D4F3-4E9D-9EA9-E83732BA50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25734" y="3337285"/>
                        <a:ext cx="33528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2A78875-07FF-4829-87D6-B467E8698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8434" y="4267560"/>
          <a:ext cx="3340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name="Equation" r:id="rId13" imgW="3340080" imgH="672840" progId="Equation.3">
                  <p:embed/>
                </p:oleObj>
              </mc:Choice>
              <mc:Fallback>
                <p:oleObj name="Equation" r:id="rId13" imgW="3340080" imgH="67284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2A78875-07FF-4829-87D6-B467E8698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38434" y="4267560"/>
                        <a:ext cx="33401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5F4BD4E-165F-451F-8B7C-F321ECBA24B3}"/>
              </a:ext>
            </a:extLst>
          </p:cNvPr>
          <p:cNvSpPr txBox="1"/>
          <p:nvPr/>
        </p:nvSpPr>
        <p:spPr>
          <a:xfrm>
            <a:off x="7320270" y="5357245"/>
            <a:ext cx="476372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0000CC"/>
                </a:solidFill>
                <a:effectLst/>
              </a:rPr>
              <a:t>For derivation of these equations go through Eq. (8.5a) to (8.5c)</a:t>
            </a:r>
            <a:endParaRPr lang="en-US" sz="2400" b="0" i="0" dirty="0">
              <a:solidFill>
                <a:srgbClr val="0000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34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579FF-9CE7-4680-89A0-7D24E989D730}"/>
              </a:ext>
            </a:extLst>
          </p:cNvPr>
          <p:cNvSpPr txBox="1"/>
          <p:nvPr/>
        </p:nvSpPr>
        <p:spPr>
          <a:xfrm>
            <a:off x="229103" y="183433"/>
            <a:ext cx="11053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Problem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242021"/>
                </a:solidFill>
                <a:effectLst/>
              </a:rPr>
              <a:t>51(a) [P. 342].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Using a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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-Y or Y-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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conversion, find the current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in each of the networks in Fig. 8.134(a).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7DF85-1D04-4D5A-A3FC-918A1E1AC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5" y="838507"/>
            <a:ext cx="3461522" cy="2194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8F4A3-E06F-44C0-A7C6-E3FEC0ED74AC}"/>
              </a:ext>
            </a:extLst>
          </p:cNvPr>
          <p:cNvSpPr txBox="1"/>
          <p:nvPr/>
        </p:nvSpPr>
        <p:spPr>
          <a:xfrm>
            <a:off x="2713703" y="6538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E4364-1618-4983-BDB6-B95DA5A33E6E}"/>
              </a:ext>
            </a:extLst>
          </p:cNvPr>
          <p:cNvSpPr txBox="1"/>
          <p:nvPr/>
        </p:nvSpPr>
        <p:spPr>
          <a:xfrm>
            <a:off x="3672841" y="16600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C2AA9-7355-4378-BBFF-A6D365C7319C}"/>
              </a:ext>
            </a:extLst>
          </p:cNvPr>
          <p:cNvSpPr txBox="1"/>
          <p:nvPr/>
        </p:nvSpPr>
        <p:spPr>
          <a:xfrm>
            <a:off x="2684207" y="262323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633CA-F18A-4949-8D35-0577A6ED46EF}"/>
              </a:ext>
            </a:extLst>
          </p:cNvPr>
          <p:cNvSpPr txBox="1"/>
          <p:nvPr/>
        </p:nvSpPr>
        <p:spPr>
          <a:xfrm>
            <a:off x="1666568" y="16135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F5D071-C3FA-4A82-B204-0920905F01BF}"/>
              </a:ext>
            </a:extLst>
          </p:cNvPr>
          <p:cNvSpPr txBox="1"/>
          <p:nvPr/>
        </p:nvSpPr>
        <p:spPr>
          <a:xfrm>
            <a:off x="1852776" y="197671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R</a:t>
            </a:r>
            <a:r>
              <a:rPr lang="en-US" i="1" baseline="-25000" dirty="0" err="1">
                <a:solidFill>
                  <a:srgbClr val="FF0000"/>
                </a:solidFill>
              </a:rPr>
              <a:t>cd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8609F5-94F6-4D56-9B2E-7A089B199398}"/>
              </a:ext>
            </a:extLst>
          </p:cNvPr>
          <p:cNvSpPr txBox="1"/>
          <p:nvPr/>
        </p:nvSpPr>
        <p:spPr>
          <a:xfrm>
            <a:off x="2659824" y="1879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R</a:t>
            </a:r>
            <a:r>
              <a:rPr lang="en-US" i="1" baseline="-25000" dirty="0" err="1">
                <a:solidFill>
                  <a:srgbClr val="FF0000"/>
                </a:solidFill>
              </a:rPr>
              <a:t>bd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F2FB0-F633-4F00-B255-125A53FAAB30}"/>
              </a:ext>
            </a:extLst>
          </p:cNvPr>
          <p:cNvSpPr txBox="1"/>
          <p:nvPr/>
        </p:nvSpPr>
        <p:spPr>
          <a:xfrm>
            <a:off x="1889706" y="910893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i="1" baseline="-25000" dirty="0">
                <a:solidFill>
                  <a:srgbClr val="FF0000"/>
                </a:solidFill>
              </a:rPr>
              <a:t>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967CED-5D1F-45C9-8F23-995AA19821C8}"/>
              </a:ext>
            </a:extLst>
          </p:cNvPr>
          <p:cNvSpPr txBox="1"/>
          <p:nvPr/>
        </p:nvSpPr>
        <p:spPr>
          <a:xfrm>
            <a:off x="3292092" y="88139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15692C-801B-4306-A100-8F7CC56F1F78}"/>
              </a:ext>
            </a:extLst>
          </p:cNvPr>
          <p:cNvSpPr txBox="1"/>
          <p:nvPr/>
        </p:nvSpPr>
        <p:spPr>
          <a:xfrm>
            <a:off x="3257889" y="243857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2328F-1659-4CD9-8548-BD9B225C318D}"/>
              </a:ext>
            </a:extLst>
          </p:cNvPr>
          <p:cNvSpPr txBox="1"/>
          <p:nvPr/>
        </p:nvSpPr>
        <p:spPr>
          <a:xfrm>
            <a:off x="443741" y="3297430"/>
            <a:ext cx="5515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Solution: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First, marked four nodes (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c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, and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d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in the circuit. 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9E1F33-685C-4210-95E2-8200B1AFB8D9}"/>
              </a:ext>
            </a:extLst>
          </p:cNvPr>
          <p:cNvSpPr txBox="1"/>
          <p:nvPr/>
        </p:nvSpPr>
        <p:spPr>
          <a:xfrm>
            <a:off x="433895" y="4101040"/>
            <a:ext cx="55156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Let,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ad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= 2 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, 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bd</a:t>
            </a:r>
            <a:r>
              <a:rPr lang="en-US" sz="2000" dirty="0">
                <a:solidFill>
                  <a:srgbClr val="242021"/>
                </a:solidFill>
              </a:rPr>
              <a:t> = 1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, 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cd</a:t>
            </a:r>
            <a:r>
              <a:rPr lang="en-US" sz="2000" dirty="0">
                <a:solidFill>
                  <a:srgbClr val="242021"/>
                </a:solidFill>
              </a:rPr>
              <a:t> = 3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, </a:t>
            </a:r>
            <a:r>
              <a:rPr lang="en-US" sz="2000" i="1" dirty="0">
                <a:solidFill>
                  <a:srgbClr val="242021"/>
                </a:solidFill>
              </a:rPr>
              <a:t>R</a:t>
            </a:r>
            <a:r>
              <a:rPr lang="en-US" sz="2000" baseline="-25000" dirty="0">
                <a:solidFill>
                  <a:srgbClr val="242021"/>
                </a:solidFill>
              </a:rPr>
              <a:t>1</a:t>
            </a:r>
            <a:r>
              <a:rPr lang="en-US" sz="2000" dirty="0">
                <a:solidFill>
                  <a:srgbClr val="242021"/>
                </a:solidFill>
              </a:rPr>
              <a:t> = 2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, and </a:t>
            </a:r>
            <a:r>
              <a:rPr lang="en-US" sz="2000" i="1" dirty="0">
                <a:solidFill>
                  <a:srgbClr val="242021"/>
                </a:solidFill>
              </a:rPr>
              <a:t>R</a:t>
            </a:r>
            <a:r>
              <a:rPr lang="en-US" sz="2000" baseline="-25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</a:rPr>
              <a:t> = 4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C9A4FE-78AE-415F-99EC-987C961E71D0}"/>
              </a:ext>
            </a:extLst>
          </p:cNvPr>
          <p:cNvSpPr txBox="1"/>
          <p:nvPr/>
        </p:nvSpPr>
        <p:spPr>
          <a:xfrm>
            <a:off x="433896" y="4958683"/>
            <a:ext cx="5515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Here, </a:t>
            </a:r>
            <a:r>
              <a:rPr lang="en-US" sz="2000" i="1" dirty="0">
                <a:solidFill>
                  <a:srgbClr val="242021"/>
                </a:solidFill>
              </a:rPr>
              <a:t>R</a:t>
            </a:r>
            <a:r>
              <a:rPr lang="en-US" sz="2000" i="1" baseline="-25000" dirty="0">
                <a:solidFill>
                  <a:srgbClr val="242021"/>
                </a:solidFill>
              </a:rPr>
              <a:t>ad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, 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bd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, and 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cd</a:t>
            </a:r>
            <a:r>
              <a:rPr lang="en-US" sz="2000" dirty="0">
                <a:solidFill>
                  <a:srgbClr val="242021"/>
                </a:solidFill>
              </a:rPr>
              <a:t>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made Y connection where 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d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 is common point. So, this Y connection is going to convert  connection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</a:t>
            </a:r>
            <a:endParaRPr lang="en-US" sz="2000" dirty="0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6A4B8F7F-5368-4E12-B38A-0278B29DA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5021" y="949902"/>
          <a:ext cx="4140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Equation" r:id="rId4" imgW="4140000" imgH="1079280" progId="Equation.3">
                  <p:embed/>
                </p:oleObj>
              </mc:Choice>
              <mc:Fallback>
                <p:oleObj name="Equation" r:id="rId4" imgW="4140000" imgH="107928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6A4B8F7F-5368-4E12-B38A-0278B29DAC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05021" y="949902"/>
                        <a:ext cx="4140200" cy="1079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232485-09C0-4037-8286-2D1CA8022875}"/>
              </a:ext>
            </a:extLst>
          </p:cNvPr>
          <p:cNvCxnSpPr/>
          <p:nvPr/>
        </p:nvCxnSpPr>
        <p:spPr>
          <a:xfrm>
            <a:off x="6090439" y="622847"/>
            <a:ext cx="0" cy="576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25C327D6-D18A-46A6-836B-A0ED6228DE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5021" y="2682879"/>
          <a:ext cx="2857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Equation" r:id="rId6" imgW="2857320" imgH="672840" progId="Equation.3">
                  <p:embed/>
                </p:oleObj>
              </mc:Choice>
              <mc:Fallback>
                <p:oleObj name="Equation" r:id="rId6" imgW="2857320" imgH="67284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25C327D6-D18A-46A6-836B-A0ED6228DE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05021" y="2682879"/>
                        <a:ext cx="28575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2638C3C9-5B95-4FFE-AD27-25E60E156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5406" y="3881256"/>
          <a:ext cx="2705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Equation" r:id="rId8" imgW="2705040" imgH="672840" progId="Equation.3">
                  <p:embed/>
                </p:oleObj>
              </mc:Choice>
              <mc:Fallback>
                <p:oleObj name="Equation" r:id="rId8" imgW="2705040" imgH="67284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2638C3C9-5B95-4FFE-AD27-25E60E156B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5406" y="3881256"/>
                        <a:ext cx="27051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3C27BDDC-1A75-4DEF-8494-3CFC382AA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7006" y="5202532"/>
          <a:ext cx="2603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Equation" r:id="rId10" imgW="2603160" imgH="672840" progId="Equation.3">
                  <p:embed/>
                </p:oleObj>
              </mc:Choice>
              <mc:Fallback>
                <p:oleObj name="Equation" r:id="rId10" imgW="2603160" imgH="672840" progId="Equation.3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3C27BDDC-1A75-4DEF-8494-3CFC382AA7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57006" y="5202532"/>
                        <a:ext cx="26035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16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4BA24-A35C-4806-9DE9-8AD9865B9D27}"/>
              </a:ext>
            </a:extLst>
          </p:cNvPr>
          <p:cNvSpPr txBox="1"/>
          <p:nvPr/>
        </p:nvSpPr>
        <p:spPr>
          <a:xfrm>
            <a:off x="142229" y="71921"/>
            <a:ext cx="7309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Developed Nodal Equations for the Following Circuit:</a:t>
            </a:r>
            <a:endParaRPr lang="en-US" baseline="-25000" dirty="0">
              <a:solidFill>
                <a:srgbClr val="0000CC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B8CEC-1FCC-44AE-8363-66376FA97730}"/>
              </a:ext>
            </a:extLst>
          </p:cNvPr>
          <p:cNvSpPr txBox="1"/>
          <p:nvPr/>
        </p:nvSpPr>
        <p:spPr>
          <a:xfrm>
            <a:off x="213195" y="2969141"/>
            <a:ext cx="693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ym typeface="Symbol" panose="05050102010706020507" pitchFamily="18" charset="2"/>
              </a:rPr>
              <a:t>Step 1: </a:t>
            </a:r>
            <a:r>
              <a:rPr lang="en-US" sz="2400" b="1" dirty="0">
                <a:solidFill>
                  <a:srgbClr val="0066FF"/>
                </a:solidFill>
              </a:rPr>
              <a:t>Convert voltage sources to current sources.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85648-57B8-48C9-82D7-EC9E02132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85" y="519731"/>
            <a:ext cx="6987170" cy="2377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2608EB-2AB5-44AA-B364-92D2E8369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077" y="3402583"/>
            <a:ext cx="9309399" cy="2908044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FFFA260-1003-4A1A-8A4F-17DE757B1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520746"/>
              </p:ext>
            </p:extLst>
          </p:nvPr>
        </p:nvGraphicFramePr>
        <p:xfrm>
          <a:off x="1173307" y="4145405"/>
          <a:ext cx="1079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" name="Equation" r:id="rId5" imgW="1079280" imgH="1422360" progId="Equation.3">
                  <p:embed/>
                </p:oleObj>
              </mc:Choice>
              <mc:Fallback>
                <p:oleObj name="Equation" r:id="rId5" imgW="1079280" imgH="142236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E9499977-D50F-476B-9E60-08FCB94CA0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3307" y="4145405"/>
                        <a:ext cx="1079500" cy="1422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DCE85AD-E24E-4791-8A38-00E449F14004}"/>
              </a:ext>
            </a:extLst>
          </p:cNvPr>
          <p:cNvSpPr txBox="1"/>
          <p:nvPr/>
        </p:nvSpPr>
        <p:spPr>
          <a:xfrm>
            <a:off x="306147" y="3936971"/>
            <a:ext cx="96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ym typeface="Symbol" panose="05050102010706020507" pitchFamily="18" charset="2"/>
              </a:rPr>
              <a:t>Here:</a:t>
            </a:r>
            <a:endParaRPr lang="en-US" baseline="-25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3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3EAE90E8-8A0E-4E13-ABC7-42D083380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0769" y="1093034"/>
          <a:ext cx="51689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3" imgW="5168880" imgH="2209680" progId="Equation.3">
                  <p:embed/>
                </p:oleObj>
              </mc:Choice>
              <mc:Fallback>
                <p:oleObj name="Equation" r:id="rId3" imgW="5168880" imgH="220968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EAE90E8-8A0E-4E13-ABC7-42D083380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0769" y="1093034"/>
                        <a:ext cx="5168900" cy="220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16FDF4E1-8147-41A6-857E-ABB60C57C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4588" y="4062413"/>
          <a:ext cx="3124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Equation" r:id="rId5" imgW="3124080" imgH="799920" progId="Equation.3">
                  <p:embed/>
                </p:oleObj>
              </mc:Choice>
              <mc:Fallback>
                <p:oleObj name="Equation" r:id="rId5" imgW="3124080" imgH="799920" progId="Equation.3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16FDF4E1-8147-41A6-857E-ABB60C57C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4588" y="4062413"/>
                        <a:ext cx="3124200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326A6E5D-1D59-4537-AF44-49FB93A01439}"/>
              </a:ext>
            </a:extLst>
          </p:cNvPr>
          <p:cNvGrpSpPr/>
          <p:nvPr/>
        </p:nvGrpSpPr>
        <p:grpSpPr>
          <a:xfrm>
            <a:off x="602698" y="1658536"/>
            <a:ext cx="4868655" cy="2588706"/>
            <a:chOff x="306627" y="397295"/>
            <a:chExt cx="4868655" cy="25887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4EAE79-B3D2-4EC8-9C43-A7B9D395E612}"/>
                </a:ext>
              </a:extLst>
            </p:cNvPr>
            <p:cNvSpPr/>
            <p:nvPr/>
          </p:nvSpPr>
          <p:spPr>
            <a:xfrm>
              <a:off x="590844" y="803655"/>
              <a:ext cx="3907299" cy="1828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3CC79C-5D52-4CA7-A677-591D0DFE5EE4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265431" y="1173891"/>
              <a:ext cx="457200" cy="2926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350DF9-21C1-4F11-BCFA-ABF0B038491F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263086" y="2085952"/>
              <a:ext cx="457200" cy="292633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C732EC-0097-4C83-A040-92D1774E29ED}"/>
                </a:ext>
              </a:extLst>
            </p:cNvPr>
            <p:cNvCxnSpPr/>
            <p:nvPr/>
          </p:nvCxnSpPr>
          <p:spPr>
            <a:xfrm>
              <a:off x="3048000" y="819074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5C4CDB-2AD9-46A7-8EE0-6D5DA85BBEDE}"/>
                </a:ext>
              </a:extLst>
            </p:cNvPr>
            <p:cNvSpPr txBox="1"/>
            <p:nvPr/>
          </p:nvSpPr>
          <p:spPr>
            <a:xfrm>
              <a:off x="2901253" y="397295"/>
              <a:ext cx="26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082CE1-2B60-46A7-B591-BEC98F1ECC06}"/>
                </a:ext>
              </a:extLst>
            </p:cNvPr>
            <p:cNvSpPr txBox="1"/>
            <p:nvPr/>
          </p:nvSpPr>
          <p:spPr>
            <a:xfrm>
              <a:off x="2638053" y="15628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7D5DE4-0C7E-43C8-B4DE-7EF7A8CA8197}"/>
                </a:ext>
              </a:extLst>
            </p:cNvPr>
            <p:cNvSpPr txBox="1"/>
            <p:nvPr/>
          </p:nvSpPr>
          <p:spPr>
            <a:xfrm>
              <a:off x="2888047" y="261666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C32916-BB67-48A9-B814-5E432FFE32BA}"/>
                </a:ext>
              </a:extLst>
            </p:cNvPr>
            <p:cNvCxnSpPr/>
            <p:nvPr/>
          </p:nvCxnSpPr>
          <p:spPr>
            <a:xfrm>
              <a:off x="2018712" y="803655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4210483-A978-416C-89CC-B41CAC38CA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66621" y="1030090"/>
              <a:ext cx="0" cy="1463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2453202-3AC8-426D-999A-958902438A9C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2818348" y="1159824"/>
              <a:ext cx="457200" cy="29263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A12396-FD0C-4E66-B1F5-9B84170C18E0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2820196" y="2101521"/>
              <a:ext cx="457200" cy="29263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3DCD73E-F94C-42C4-AE49-02A509DFDA55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1790906" y="1607446"/>
              <a:ext cx="457200" cy="2926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92194C-F420-4B8C-81EC-7DC9FBAD1B27}"/>
                </a:ext>
              </a:extLst>
            </p:cNvPr>
            <p:cNvSpPr txBox="1"/>
            <p:nvPr/>
          </p:nvSpPr>
          <p:spPr>
            <a:xfrm>
              <a:off x="3992593" y="108714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R</a:t>
              </a:r>
              <a:r>
                <a:rPr lang="en-U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1678A6-1385-4734-A0D4-71607CA356C8}"/>
                </a:ext>
              </a:extLst>
            </p:cNvPr>
            <p:cNvSpPr txBox="1"/>
            <p:nvPr/>
          </p:nvSpPr>
          <p:spPr>
            <a:xfrm>
              <a:off x="3933978" y="201326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R</a:t>
              </a:r>
              <a:r>
                <a:rPr lang="en-US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F3AB2D-24B5-46AD-A521-7B7369849136}"/>
                </a:ext>
              </a:extLst>
            </p:cNvPr>
            <p:cNvSpPr txBox="1"/>
            <p:nvPr/>
          </p:nvSpPr>
          <p:spPr>
            <a:xfrm>
              <a:off x="4584031" y="1112675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642752-0382-4787-96C5-FC7CD1DFAE91}"/>
                </a:ext>
              </a:extLst>
            </p:cNvPr>
            <p:cNvSpPr txBox="1"/>
            <p:nvPr/>
          </p:nvSpPr>
          <p:spPr>
            <a:xfrm>
              <a:off x="4637955" y="2038797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4CE58A-0306-4E7B-9026-CBE1FFB3B8F3}"/>
                </a:ext>
              </a:extLst>
            </p:cNvPr>
            <p:cNvSpPr txBox="1"/>
            <p:nvPr/>
          </p:nvSpPr>
          <p:spPr>
            <a:xfrm>
              <a:off x="1445116" y="1560049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FF0000"/>
                  </a:solidFill>
                </a:rPr>
                <a:t>R</a:t>
              </a:r>
              <a:r>
                <a:rPr lang="en-US" i="1" baseline="-25000" dirty="0" err="1">
                  <a:solidFill>
                    <a:srgbClr val="FF0000"/>
                  </a:solidFill>
                </a:rPr>
                <a:t>ca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D43458-6D09-4D29-B77A-AFFC45B40833}"/>
                </a:ext>
              </a:extLst>
            </p:cNvPr>
            <p:cNvSpPr txBox="1"/>
            <p:nvPr/>
          </p:nvSpPr>
          <p:spPr>
            <a:xfrm>
              <a:off x="2492017" y="2031559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FF0000"/>
                  </a:solidFill>
                </a:rPr>
                <a:t>R</a:t>
              </a:r>
              <a:r>
                <a:rPr lang="en-US" i="1" baseline="-25000" dirty="0" err="1">
                  <a:solidFill>
                    <a:srgbClr val="FF0000"/>
                  </a:solidFill>
                </a:rPr>
                <a:t>bc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213491-EF62-4020-B9A8-8A59FB5A6C52}"/>
                </a:ext>
              </a:extLst>
            </p:cNvPr>
            <p:cNvSpPr txBox="1"/>
            <p:nvPr/>
          </p:nvSpPr>
          <p:spPr>
            <a:xfrm>
              <a:off x="2457157" y="110419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FF0000"/>
                  </a:solidFill>
                </a:rPr>
                <a:t>R</a:t>
              </a:r>
              <a:r>
                <a:rPr lang="en-US" i="1" baseline="-25000" dirty="0" err="1">
                  <a:solidFill>
                    <a:srgbClr val="FF0000"/>
                  </a:solidFill>
                </a:rPr>
                <a:t>ab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38E40A-135A-4AD2-BBED-B9ADB393AF35}"/>
                </a:ext>
              </a:extLst>
            </p:cNvPr>
            <p:cNvSpPr txBox="1"/>
            <p:nvPr/>
          </p:nvSpPr>
          <p:spPr>
            <a:xfrm>
              <a:off x="3117833" y="1123624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3.67 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A4D4B2-E36C-4512-8F02-08312B93B0A6}"/>
                </a:ext>
              </a:extLst>
            </p:cNvPr>
            <p:cNvSpPr txBox="1"/>
            <p:nvPr/>
          </p:nvSpPr>
          <p:spPr>
            <a:xfrm>
              <a:off x="3117833" y="2050265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5.5 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DDB224-4662-48CC-BC19-FE5F63CCB4A4}"/>
                </a:ext>
              </a:extLst>
            </p:cNvPr>
            <p:cNvSpPr txBox="1"/>
            <p:nvPr/>
          </p:nvSpPr>
          <p:spPr>
            <a:xfrm>
              <a:off x="2085989" y="1544147"/>
              <a:ext cx="642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 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9F3D7F-2772-4662-B07D-D3777313E31E}"/>
                </a:ext>
              </a:extLst>
            </p:cNvPr>
            <p:cNvSpPr/>
            <p:nvPr/>
          </p:nvSpPr>
          <p:spPr>
            <a:xfrm>
              <a:off x="1916720" y="733315"/>
              <a:ext cx="2667311" cy="14451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CB8D5B-E168-45D6-A6C1-EF013C41A081}"/>
                </a:ext>
              </a:extLst>
            </p:cNvPr>
            <p:cNvSpPr/>
            <p:nvPr/>
          </p:nvSpPr>
          <p:spPr>
            <a:xfrm>
              <a:off x="1937184" y="2559356"/>
              <a:ext cx="2667311" cy="14451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3D4C4B-96E1-4357-8329-D4AED32FDA56}"/>
                </a:ext>
              </a:extLst>
            </p:cNvPr>
            <p:cNvSpPr/>
            <p:nvPr/>
          </p:nvSpPr>
          <p:spPr>
            <a:xfrm>
              <a:off x="2956903" y="1687721"/>
              <a:ext cx="1645920" cy="14451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9B444D-4EAA-4C7B-BC42-74E33CE17B30}"/>
                </a:ext>
              </a:extLst>
            </p:cNvPr>
            <p:cNvSpPr txBox="1"/>
            <p:nvPr/>
          </p:nvSpPr>
          <p:spPr>
            <a:xfrm>
              <a:off x="813548" y="1706144"/>
              <a:ext cx="635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V</a:t>
              </a:r>
              <a:endParaRPr lang="en-US" baseline="-2500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A01169-D742-431A-BC5D-C3F7FDCA0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627" y="1747542"/>
              <a:ext cx="573074" cy="28653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23E1A6-F3B6-46D4-813B-736636668391}"/>
                </a:ext>
              </a:extLst>
            </p:cNvPr>
            <p:cNvSpPr txBox="1"/>
            <p:nvPr/>
          </p:nvSpPr>
          <p:spPr>
            <a:xfrm>
              <a:off x="564106" y="1309015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7ADA4B-66FF-44B7-BA6D-8C313147F28E}"/>
                </a:ext>
              </a:extLst>
            </p:cNvPr>
            <p:cNvSpPr txBox="1"/>
            <p:nvPr/>
          </p:nvSpPr>
          <p:spPr>
            <a:xfrm>
              <a:off x="576290" y="185533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cs typeface="Arial" panose="020B0604020202020204" pitchFamily="34" charset="0"/>
                  <a:sym typeface="Symbol" panose="05050102010706020507" pitchFamily="18" charset="2"/>
                </a:rPr>
                <a:t></a:t>
              </a:r>
              <a:endParaRPr lang="en-US" b="1" dirty="0"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FBDC191-6301-4D5C-A52A-7AAA641849F4}"/>
                </a:ext>
              </a:extLst>
            </p:cNvPr>
            <p:cNvCxnSpPr/>
            <p:nvPr/>
          </p:nvCxnSpPr>
          <p:spPr>
            <a:xfrm>
              <a:off x="813548" y="903793"/>
              <a:ext cx="810300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2AC032-49E0-4DCC-8A0D-4DD43A374205}"/>
                </a:ext>
              </a:extLst>
            </p:cNvPr>
            <p:cNvSpPr txBox="1"/>
            <p:nvPr/>
          </p:nvSpPr>
          <p:spPr>
            <a:xfrm>
              <a:off x="993082" y="843207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</a:rPr>
                <a:t>I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7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1E698-0B77-4E2E-BD74-46A20BA5AEF2}"/>
              </a:ext>
            </a:extLst>
          </p:cNvPr>
          <p:cNvSpPr txBox="1"/>
          <p:nvPr/>
        </p:nvSpPr>
        <p:spPr>
          <a:xfrm>
            <a:off x="229103" y="183433"/>
            <a:ext cx="11053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Problem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242021"/>
                </a:solidFill>
                <a:effectLst/>
              </a:rPr>
              <a:t>51(b) [P. 342].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Using a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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-Y or Y-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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conversion, find the current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in each of the networks in Fig. 8.134(b).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87DD2F-02FF-4ADA-823B-8C08FAB2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87" y="1038709"/>
            <a:ext cx="4144194" cy="2468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C7CF78-A9AE-4895-AE2A-F9A3289F2065}"/>
              </a:ext>
            </a:extLst>
          </p:cNvPr>
          <p:cNvSpPr txBox="1"/>
          <p:nvPr/>
        </p:nvSpPr>
        <p:spPr>
          <a:xfrm>
            <a:off x="375587" y="3429000"/>
            <a:ext cx="5515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Solution: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First, marked four nodes (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, and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c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in the circuit. 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279B8-584D-4D72-957C-DBE9B43150B9}"/>
              </a:ext>
            </a:extLst>
          </p:cNvPr>
          <p:cNvSpPr txBox="1"/>
          <p:nvPr/>
        </p:nvSpPr>
        <p:spPr>
          <a:xfrm>
            <a:off x="1566343" y="19426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900E5-46B1-4CFC-84A5-C0B8BF5EC1EC}"/>
              </a:ext>
            </a:extLst>
          </p:cNvPr>
          <p:cNvSpPr txBox="1"/>
          <p:nvPr/>
        </p:nvSpPr>
        <p:spPr>
          <a:xfrm>
            <a:off x="3812325" y="19931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EC6B3-D9E5-47D0-BE3F-62B1E38340FA}"/>
              </a:ext>
            </a:extLst>
          </p:cNvPr>
          <p:cNvSpPr txBox="1"/>
          <p:nvPr/>
        </p:nvSpPr>
        <p:spPr>
          <a:xfrm>
            <a:off x="2620712" y="30596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BF71C-C04F-42ED-A714-A63D927A83FA}"/>
              </a:ext>
            </a:extLst>
          </p:cNvPr>
          <p:cNvSpPr txBox="1"/>
          <p:nvPr/>
        </p:nvSpPr>
        <p:spPr>
          <a:xfrm>
            <a:off x="404529" y="4286639"/>
            <a:ext cx="5515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Let, </a:t>
            </a:r>
            <a:r>
              <a:rPr lang="en-US" sz="2000" i="1" dirty="0">
                <a:solidFill>
                  <a:srgbClr val="242021"/>
                </a:solidFill>
              </a:rPr>
              <a:t>R</a:t>
            </a:r>
            <a:r>
              <a:rPr lang="en-US" sz="2000" baseline="-25000" dirty="0">
                <a:solidFill>
                  <a:srgbClr val="242021"/>
                </a:solidFill>
              </a:rPr>
              <a:t>1</a:t>
            </a:r>
            <a:r>
              <a:rPr lang="en-US" sz="2000" dirty="0">
                <a:solidFill>
                  <a:srgbClr val="242021"/>
                </a:solidFill>
              </a:rPr>
              <a:t>=4.7 k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, </a:t>
            </a:r>
            <a:r>
              <a:rPr lang="en-US" sz="2000" i="1" dirty="0">
                <a:solidFill>
                  <a:srgbClr val="242021"/>
                </a:solidFill>
              </a:rPr>
              <a:t>R</a:t>
            </a:r>
            <a:r>
              <a:rPr lang="en-US" sz="2000" baseline="-25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</a:rPr>
              <a:t>=1.1 k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, </a:t>
            </a:r>
            <a:r>
              <a:rPr lang="en-US" sz="2000" b="0" i="1" dirty="0" err="1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</a:rPr>
              <a:t>ab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=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bc</a:t>
            </a:r>
            <a:r>
              <a:rPr lang="en-US" sz="2000" dirty="0">
                <a:solidFill>
                  <a:srgbClr val="242021"/>
                </a:solidFill>
              </a:rPr>
              <a:t>=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ca</a:t>
            </a:r>
            <a:r>
              <a:rPr lang="en-US" sz="2000" dirty="0">
                <a:solidFill>
                  <a:srgbClr val="242021"/>
                </a:solidFill>
              </a:rPr>
              <a:t>= 6.8 k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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C8F0A6-32DA-41F0-8ECD-8918E7E48E81}"/>
              </a:ext>
            </a:extLst>
          </p:cNvPr>
          <p:cNvSpPr txBox="1"/>
          <p:nvPr/>
        </p:nvSpPr>
        <p:spPr>
          <a:xfrm>
            <a:off x="3162341" y="243617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R</a:t>
            </a:r>
            <a:r>
              <a:rPr lang="en-US" i="1" baseline="-25000" dirty="0" err="1">
                <a:solidFill>
                  <a:srgbClr val="FF0000"/>
                </a:solidFill>
              </a:rPr>
              <a:t>ca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04FB4-6143-493A-A507-5E30BE3AC8D7}"/>
              </a:ext>
            </a:extLst>
          </p:cNvPr>
          <p:cNvSpPr txBox="1"/>
          <p:nvPr/>
        </p:nvSpPr>
        <p:spPr>
          <a:xfrm>
            <a:off x="1295538" y="240322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R</a:t>
            </a:r>
            <a:r>
              <a:rPr lang="en-US" i="1" baseline="-25000" dirty="0" err="1">
                <a:solidFill>
                  <a:srgbClr val="FF0000"/>
                </a:solidFill>
              </a:rPr>
              <a:t>bc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7D6431-B535-4798-BE75-193E012706F1}"/>
              </a:ext>
            </a:extLst>
          </p:cNvPr>
          <p:cNvSpPr txBox="1"/>
          <p:nvPr/>
        </p:nvSpPr>
        <p:spPr>
          <a:xfrm>
            <a:off x="2617435" y="1681359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R</a:t>
            </a:r>
            <a:r>
              <a:rPr lang="en-US" i="1" baseline="-25000" dirty="0" err="1">
                <a:solidFill>
                  <a:srgbClr val="FF0000"/>
                </a:solidFill>
              </a:rPr>
              <a:t>ab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369476-55E6-4E75-999B-21451E8CCEE9}"/>
              </a:ext>
            </a:extLst>
          </p:cNvPr>
          <p:cNvSpPr txBox="1"/>
          <p:nvPr/>
        </p:nvSpPr>
        <p:spPr>
          <a:xfrm>
            <a:off x="2045010" y="117842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DA2E7C-1394-47C0-BE16-5AFE765D11A7}"/>
              </a:ext>
            </a:extLst>
          </p:cNvPr>
          <p:cNvSpPr txBox="1"/>
          <p:nvPr/>
        </p:nvSpPr>
        <p:spPr>
          <a:xfrm>
            <a:off x="3196806" y="11080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DB34F4-0D04-4AE8-BDCB-AEC1A8B47896}"/>
              </a:ext>
            </a:extLst>
          </p:cNvPr>
          <p:cNvSpPr txBox="1"/>
          <p:nvPr/>
        </p:nvSpPr>
        <p:spPr>
          <a:xfrm>
            <a:off x="404529" y="5144237"/>
            <a:ext cx="5515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Here, 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ab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, 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bc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, and </a:t>
            </a:r>
            <a:r>
              <a:rPr lang="en-US" sz="2000" i="1" dirty="0" err="1">
                <a:solidFill>
                  <a:srgbClr val="242021"/>
                </a:solidFill>
              </a:rPr>
              <a:t>R</a:t>
            </a:r>
            <a:r>
              <a:rPr lang="en-US" sz="2000" i="1" baseline="-25000" dirty="0" err="1">
                <a:solidFill>
                  <a:srgbClr val="242021"/>
                </a:solidFill>
              </a:rPr>
              <a:t>ca</a:t>
            </a:r>
            <a:r>
              <a:rPr lang="en-US" sz="2000" dirty="0">
                <a:solidFill>
                  <a:srgbClr val="242021"/>
                </a:solidFill>
              </a:rPr>
              <a:t>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made  connection. So, this  connection is going to convert Y connection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</a:t>
            </a:r>
            <a:endParaRPr lang="en-US" sz="2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41F53F-21EC-4302-97FC-8853DDB30EA8}"/>
              </a:ext>
            </a:extLst>
          </p:cNvPr>
          <p:cNvCxnSpPr/>
          <p:nvPr/>
        </p:nvCxnSpPr>
        <p:spPr>
          <a:xfrm>
            <a:off x="6090439" y="622847"/>
            <a:ext cx="0" cy="576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DFE16923-41A8-47E3-AE6D-3E3245759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3328" y="774514"/>
          <a:ext cx="468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Equation" r:id="rId4" imgW="4686120" imgH="380880" progId="Equation.3">
                  <p:embed/>
                </p:oleObj>
              </mc:Choice>
              <mc:Fallback>
                <p:oleObj name="Equation" r:id="rId4" imgW="4686120" imgH="38088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DFE16923-41A8-47E3-AE6D-3E3245759A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3328" y="774514"/>
                        <a:ext cx="46863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8A4471F4-A990-4B1E-869E-FB365F1ABC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528" y="1267749"/>
          <a:ext cx="46101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Equation" r:id="rId6" imgW="4609800" imgH="1523880" progId="Equation.3">
                  <p:embed/>
                </p:oleObj>
              </mc:Choice>
              <mc:Fallback>
                <p:oleObj name="Equation" r:id="rId6" imgW="4609800" imgH="1523880" progId="Equation.3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8A4471F4-A990-4B1E-869E-FB365F1ABC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9528" y="1267749"/>
                        <a:ext cx="4610100" cy="152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DFC053C9-240D-431E-864C-6468840B2ADE}"/>
              </a:ext>
            </a:extLst>
          </p:cNvPr>
          <p:cNvGrpSpPr/>
          <p:nvPr/>
        </p:nvGrpSpPr>
        <p:grpSpPr>
          <a:xfrm>
            <a:off x="7247167" y="3059668"/>
            <a:ext cx="3973906" cy="2971041"/>
            <a:chOff x="7247167" y="3059668"/>
            <a:chExt cx="3973906" cy="297104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2E07AF-5607-4FE9-81B2-1804FFA0FBD0}"/>
                </a:ext>
              </a:extLst>
            </p:cNvPr>
            <p:cNvSpPr/>
            <p:nvPr/>
          </p:nvSpPr>
          <p:spPr>
            <a:xfrm>
              <a:off x="7555105" y="3059668"/>
              <a:ext cx="2701891" cy="283464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7A1A5B8-EE9E-4F17-B873-239E89789A57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10024284" y="3429905"/>
              <a:ext cx="457200" cy="29263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C3ECCA7-1872-4275-984E-5CB740FE3313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10021939" y="4341966"/>
              <a:ext cx="457200" cy="292633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4CDF6C-12AA-44A9-ACD7-408916F8AC60}"/>
                </a:ext>
              </a:extLst>
            </p:cNvPr>
            <p:cNvCxnSpPr/>
            <p:nvPr/>
          </p:nvCxnSpPr>
          <p:spPr>
            <a:xfrm>
              <a:off x="8806853" y="3075088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8E1AFE-9538-4912-92A7-8558E901E386}"/>
                </a:ext>
              </a:extLst>
            </p:cNvPr>
            <p:cNvSpPr txBox="1"/>
            <p:nvPr/>
          </p:nvSpPr>
          <p:spPr>
            <a:xfrm>
              <a:off x="8457185" y="3845406"/>
              <a:ext cx="26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38F1F2-E7B2-4842-8EC2-21D2E00AB467}"/>
                </a:ext>
              </a:extLst>
            </p:cNvPr>
            <p:cNvSpPr txBox="1"/>
            <p:nvPr/>
          </p:nvSpPr>
          <p:spPr>
            <a:xfrm>
              <a:off x="10341355" y="3831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5398F9-E724-4C7E-815E-49FA85FA9F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25476" y="4172368"/>
              <a:ext cx="0" cy="1463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E26488D-BD3D-44C8-8BDA-EE78AE428145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77201" y="3415838"/>
              <a:ext cx="457200" cy="29263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015B603-2646-402B-82A7-FB299946D39F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79049" y="4357535"/>
              <a:ext cx="457200" cy="292633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9C3654-0979-4C5D-8584-B0976EB1B498}"/>
                </a:ext>
              </a:extLst>
            </p:cNvPr>
            <p:cNvSpPr txBox="1"/>
            <p:nvPr/>
          </p:nvSpPr>
          <p:spPr>
            <a:xfrm>
              <a:off x="9751446" y="3343157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R</a:t>
              </a:r>
              <a:r>
                <a:rPr lang="en-US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FD1B5B-1F46-42B3-B107-2EFF64805DB9}"/>
                </a:ext>
              </a:extLst>
            </p:cNvPr>
            <p:cNvSpPr txBox="1"/>
            <p:nvPr/>
          </p:nvSpPr>
          <p:spPr>
            <a:xfrm>
              <a:off x="9692831" y="4269282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R</a:t>
              </a:r>
              <a:r>
                <a:rPr lang="en-US" i="1" baseline="-25000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B93BF6-9803-4CE6-8489-40CBE8C5C07C}"/>
                </a:ext>
              </a:extLst>
            </p:cNvPr>
            <p:cNvSpPr txBox="1"/>
            <p:nvPr/>
          </p:nvSpPr>
          <p:spPr>
            <a:xfrm>
              <a:off x="10342884" y="3368689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1.1 k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4FAE33-2B26-4A2A-BE7D-5879FC392D94}"/>
                </a:ext>
              </a:extLst>
            </p:cNvPr>
            <p:cNvSpPr txBox="1"/>
            <p:nvPr/>
          </p:nvSpPr>
          <p:spPr>
            <a:xfrm>
              <a:off x="10396808" y="429481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2.27 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6ED43C-C5D0-4359-8274-CDC8C1D7C87F}"/>
                </a:ext>
              </a:extLst>
            </p:cNvPr>
            <p:cNvSpPr txBox="1"/>
            <p:nvPr/>
          </p:nvSpPr>
          <p:spPr>
            <a:xfrm>
              <a:off x="8293074" y="42875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R</a:t>
              </a:r>
              <a:r>
                <a:rPr lang="en-US" i="1" baseline="-250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07071E-59CC-4128-8557-47E1698B942B}"/>
                </a:ext>
              </a:extLst>
            </p:cNvPr>
            <p:cNvSpPr txBox="1"/>
            <p:nvPr/>
          </p:nvSpPr>
          <p:spPr>
            <a:xfrm>
              <a:off x="8216010" y="336020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R</a:t>
              </a:r>
              <a:r>
                <a:rPr lang="en-U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9E430-8272-466B-8236-F6FF3F4790BB}"/>
                </a:ext>
              </a:extLst>
            </p:cNvPr>
            <p:cNvSpPr txBox="1"/>
            <p:nvPr/>
          </p:nvSpPr>
          <p:spPr>
            <a:xfrm>
              <a:off x="8876686" y="3379638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4.7 k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8584BB-5112-4252-974A-33F0F4C77837}"/>
                </a:ext>
              </a:extLst>
            </p:cNvPr>
            <p:cNvSpPr txBox="1"/>
            <p:nvPr/>
          </p:nvSpPr>
          <p:spPr>
            <a:xfrm>
              <a:off x="8876686" y="4306279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2.27 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99093DD-9CFF-46C5-9630-B6B39DF77C66}"/>
                </a:ext>
              </a:extLst>
            </p:cNvPr>
            <p:cNvSpPr txBox="1"/>
            <p:nvPr/>
          </p:nvSpPr>
          <p:spPr>
            <a:xfrm>
              <a:off x="7768156" y="4356062"/>
              <a:ext cx="520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V</a:t>
              </a:r>
              <a:endParaRPr lang="en-US" baseline="-25000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FD6AFA3-B32A-454F-B95E-65DCC097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47167" y="4397460"/>
              <a:ext cx="573074" cy="28653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E376A6A-5501-4EE1-AD4B-18EC52B4D371}"/>
                </a:ext>
              </a:extLst>
            </p:cNvPr>
            <p:cNvSpPr txBox="1"/>
            <p:nvPr/>
          </p:nvSpPr>
          <p:spPr>
            <a:xfrm>
              <a:off x="7518714" y="3958933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47481C-6053-4382-A710-F12328FD1AFE}"/>
                </a:ext>
              </a:extLst>
            </p:cNvPr>
            <p:cNvSpPr txBox="1"/>
            <p:nvPr/>
          </p:nvSpPr>
          <p:spPr>
            <a:xfrm>
              <a:off x="7530898" y="450525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cs typeface="Arial" panose="020B0604020202020204" pitchFamily="34" charset="0"/>
                  <a:sym typeface="Symbol" panose="05050102010706020507" pitchFamily="18" charset="2"/>
                </a:rPr>
                <a:t></a:t>
              </a:r>
              <a:endParaRPr lang="en-US" b="1" dirty="0"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E054DAC-CAFE-4CC4-B0EC-72F15662B270}"/>
                </a:ext>
              </a:extLst>
            </p:cNvPr>
            <p:cNvSpPr/>
            <p:nvPr/>
          </p:nvSpPr>
          <p:spPr>
            <a:xfrm>
              <a:off x="9569616" y="4919499"/>
              <a:ext cx="731520" cy="1005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9432BF8-DA4D-4CCC-B1B1-E7459C5FE878}"/>
                </a:ext>
              </a:extLst>
            </p:cNvPr>
            <p:cNvCxnSpPr/>
            <p:nvPr/>
          </p:nvCxnSpPr>
          <p:spPr>
            <a:xfrm>
              <a:off x="9525476" y="4889820"/>
              <a:ext cx="0" cy="1005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06F9518-DC45-4D89-AECC-74B0C301B1D9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9309483" y="5289560"/>
              <a:ext cx="457200" cy="292633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DBC249-E950-40C7-A193-B442659F2471}"/>
                </a:ext>
              </a:extLst>
            </p:cNvPr>
            <p:cNvSpPr/>
            <p:nvPr/>
          </p:nvSpPr>
          <p:spPr>
            <a:xfrm>
              <a:off x="8717725" y="3953381"/>
              <a:ext cx="182880" cy="1828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CBCBA61-D6F4-40F4-9CA2-18CE929744AE}"/>
                </a:ext>
              </a:extLst>
            </p:cNvPr>
            <p:cNvSpPr/>
            <p:nvPr/>
          </p:nvSpPr>
          <p:spPr>
            <a:xfrm>
              <a:off x="10178418" y="3922901"/>
              <a:ext cx="182880" cy="1828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6167BD7-03A2-4B83-AD50-6F7B49AD5959}"/>
                </a:ext>
              </a:extLst>
            </p:cNvPr>
            <p:cNvSpPr/>
            <p:nvPr/>
          </p:nvSpPr>
          <p:spPr>
            <a:xfrm>
              <a:off x="9430489" y="5777491"/>
              <a:ext cx="182880" cy="1828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B2D9B50-FE33-4EE5-A305-B0C48509A04C}"/>
                </a:ext>
              </a:extLst>
            </p:cNvPr>
            <p:cNvSpPr txBox="1"/>
            <p:nvPr/>
          </p:nvSpPr>
          <p:spPr>
            <a:xfrm>
              <a:off x="9578794" y="566137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0CBC998-25D0-49C0-BA69-E9BDC4108FD8}"/>
                </a:ext>
              </a:extLst>
            </p:cNvPr>
            <p:cNvSpPr txBox="1"/>
            <p:nvPr/>
          </p:nvSpPr>
          <p:spPr>
            <a:xfrm>
              <a:off x="9644871" y="5192413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2.27 </a:t>
              </a:r>
              <a:r>
                <a:rPr lang="en-US" dirty="0">
                  <a:sym typeface="Symbol" panose="05050102010706020507" pitchFamily="18" charset="2"/>
                </a:rPr>
                <a:t></a:t>
              </a:r>
              <a:endParaRPr lang="en-US" baseline="-25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DC9845A-017A-4A9B-A00D-60F220B32DFA}"/>
                </a:ext>
              </a:extLst>
            </p:cNvPr>
            <p:cNvSpPr txBox="1"/>
            <p:nvPr/>
          </p:nvSpPr>
          <p:spPr>
            <a:xfrm>
              <a:off x="9029533" y="5214432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FF0000"/>
                  </a:solidFill>
                </a:rPr>
                <a:t>R</a:t>
              </a:r>
              <a:r>
                <a:rPr lang="en-US" i="1" baseline="-25000" dirty="0" err="1">
                  <a:solidFill>
                    <a:srgbClr val="FF0000"/>
                  </a:solidFill>
                </a:rPr>
                <a:t>c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67046A-5360-48A1-957E-93A4F8DA6EB0}"/>
                </a:ext>
              </a:extLst>
            </p:cNvPr>
            <p:cNvCxnSpPr/>
            <p:nvPr/>
          </p:nvCxnSpPr>
          <p:spPr>
            <a:xfrm>
              <a:off x="7883341" y="5777491"/>
              <a:ext cx="810300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538C0CD-D6C4-4D6F-934C-936649499E6D}"/>
                </a:ext>
              </a:extLst>
            </p:cNvPr>
            <p:cNvSpPr txBox="1"/>
            <p:nvPr/>
          </p:nvSpPr>
          <p:spPr>
            <a:xfrm>
              <a:off x="8104159" y="5338128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CC"/>
                  </a:solidFill>
                </a:rPr>
                <a:t>I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39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7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3EAE90E8-8A0E-4E13-ABC7-42D083380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3707" y="553749"/>
          <a:ext cx="65913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Equation" r:id="rId3" imgW="6591240" imgH="2209680" progId="Equation.3">
                  <p:embed/>
                </p:oleObj>
              </mc:Choice>
              <mc:Fallback>
                <p:oleObj name="Equation" r:id="rId3" imgW="6591240" imgH="220968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EAE90E8-8A0E-4E13-ABC7-42D083380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3707" y="553749"/>
                        <a:ext cx="6591300" cy="220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16FDF4E1-8147-41A6-857E-ABB60C57C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1273" y="3342865"/>
          <a:ext cx="3670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Equation" r:id="rId5" imgW="3670200" imgH="799920" progId="Equation.3">
                  <p:embed/>
                </p:oleObj>
              </mc:Choice>
              <mc:Fallback>
                <p:oleObj name="Equation" r:id="rId5" imgW="3670200" imgH="799920" progId="Equation.3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16FDF4E1-8147-41A6-857E-ABB60C57C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1273" y="3342865"/>
                        <a:ext cx="3670300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B096871-D250-409B-8B3D-1B5823949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431" y="664168"/>
            <a:ext cx="4023709" cy="3078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BBA9D8-B348-4A20-B6F4-3E13A3B234AE}"/>
              </a:ext>
            </a:extLst>
          </p:cNvPr>
          <p:cNvSpPr txBox="1"/>
          <p:nvPr/>
        </p:nvSpPr>
        <p:spPr>
          <a:xfrm>
            <a:off x="4694800" y="5670612"/>
            <a:ext cx="65913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800" b="1" dirty="0">
                <a:solidFill>
                  <a:srgbClr val="C00000"/>
                </a:solidFill>
              </a:rPr>
              <a:t>[</a:t>
            </a:r>
            <a:r>
              <a:rPr lang="en-US" sz="2800" b="1" dirty="0">
                <a:solidFill>
                  <a:srgbClr val="0000CC"/>
                </a:solidFill>
              </a:rPr>
              <a:t>Ch 8</a:t>
            </a:r>
            <a:r>
              <a:rPr lang="en-US" sz="2800" b="1" dirty="0">
                <a:solidFill>
                  <a:srgbClr val="C00000"/>
                </a:solidFill>
              </a:rPr>
              <a:t>] </a:t>
            </a:r>
            <a:r>
              <a:rPr lang="en-US" sz="2800" b="1" i="0" dirty="0">
                <a:solidFill>
                  <a:srgbClr val="FF0066"/>
                </a:solidFill>
                <a:effectLst/>
              </a:rPr>
              <a:t>Problem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: 51 ~ 56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04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AED5F8-CA77-4123-BF62-DC29331479B4}"/>
              </a:ext>
            </a:extLst>
          </p:cNvPr>
          <p:cNvCxnSpPr/>
          <p:nvPr/>
        </p:nvCxnSpPr>
        <p:spPr>
          <a:xfrm>
            <a:off x="5955099" y="-1451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0E81FDD-EAA8-44F2-914A-456F19352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76" y="591067"/>
            <a:ext cx="2234316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13127-F115-4212-AF5D-2858E3729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201" y="608413"/>
            <a:ext cx="2367186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BECED-5ADB-4FFF-9B8E-D0A50983B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38" y="591067"/>
            <a:ext cx="2234316" cy="1828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D435AC-81B0-4A28-8824-90EA3B4A9B54}"/>
              </a:ext>
            </a:extLst>
          </p:cNvPr>
          <p:cNvSpPr/>
          <p:nvPr/>
        </p:nvSpPr>
        <p:spPr>
          <a:xfrm>
            <a:off x="1146175" y="123457"/>
            <a:ext cx="4003094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Y (T) Conversion</a:t>
            </a:r>
            <a:endParaRPr lang="en-US" sz="2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B7B5C3-4D5E-449C-ACDF-AA50C85A8889}"/>
              </a:ext>
            </a:extLst>
          </p:cNvPr>
          <p:cNvSpPr/>
          <p:nvPr/>
        </p:nvSpPr>
        <p:spPr>
          <a:xfrm>
            <a:off x="6879318" y="152485"/>
            <a:ext cx="4003094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(T) to 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Conversion</a:t>
            </a:r>
            <a:endParaRPr lang="en-US" sz="2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39EC0A5-BC3D-4049-9B74-F61FF5EE53AD}"/>
              </a:ext>
            </a:extLst>
          </p:cNvPr>
          <p:cNvSpPr/>
          <p:nvPr/>
        </p:nvSpPr>
        <p:spPr>
          <a:xfrm>
            <a:off x="2492880" y="1284599"/>
            <a:ext cx="849321" cy="540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1C2FB07-AA25-4951-9958-A6F1C6AAB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834" y="3402560"/>
          <a:ext cx="308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4" name="Equation" r:id="rId5" imgW="3085920" imgH="330120" progId="Equation.3">
                  <p:embed/>
                </p:oleObj>
              </mc:Choice>
              <mc:Fallback>
                <p:oleObj name="Equation" r:id="rId5" imgW="3085920" imgH="33012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51C2FB07-AA25-4951-9958-A6F1C6AABB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834" y="3402560"/>
                        <a:ext cx="3086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A30119A7-59AB-44F1-A7E4-740104E8B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228" y="4047057"/>
          <a:ext cx="1498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5" name="Equation" r:id="rId7" imgW="1498320" imgH="672840" progId="Equation.3">
                  <p:embed/>
                </p:oleObj>
              </mc:Choice>
              <mc:Fallback>
                <p:oleObj name="Equation" r:id="rId7" imgW="1498320" imgH="67284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A30119A7-59AB-44F1-A7E4-740104E8B6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228" y="4047057"/>
                        <a:ext cx="14986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9C028CB2-336B-417E-A797-AEF6E94E8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9163" y="4062316"/>
          <a:ext cx="1485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6" name="Equation" r:id="rId9" imgW="1485720" imgH="672840" progId="Equation.3">
                  <p:embed/>
                </p:oleObj>
              </mc:Choice>
              <mc:Fallback>
                <p:oleObj name="Equation" r:id="rId9" imgW="1485720" imgH="67284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9C028CB2-336B-417E-A797-AEF6E94E89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9163" y="4062316"/>
                        <a:ext cx="14859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4F272E3B-944D-4806-B6CD-DDEC0B5DB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7421" y="4047057"/>
          <a:ext cx="1460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7" name="Equation" r:id="rId11" imgW="1460160" imgH="672840" progId="Equation.3">
                  <p:embed/>
                </p:oleObj>
              </mc:Choice>
              <mc:Fallback>
                <p:oleObj name="Equation" r:id="rId11" imgW="1460160" imgH="67284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4F272E3B-944D-4806-B6CD-DDEC0B5DB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17421" y="4047057"/>
                        <a:ext cx="14605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FBBB7314-B72E-4A7F-9030-1D646E87E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6336" y="3402560"/>
          <a:ext cx="365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8" name="Equation" r:id="rId13" imgW="3657600" imgH="330120" progId="Equation.3">
                  <p:embed/>
                </p:oleObj>
              </mc:Choice>
              <mc:Fallback>
                <p:oleObj name="Equation" r:id="rId13" imgW="3657600" imgH="33012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FBBB7314-B72E-4A7F-9030-1D646E87EB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26336" y="3402560"/>
                        <a:ext cx="36576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38B9379-3D14-47A1-819B-BCAFC031A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4013648"/>
          <a:ext cx="1308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9" name="Equation" r:id="rId15" imgW="1307880" imgH="672840" progId="Equation.3">
                  <p:embed/>
                </p:oleObj>
              </mc:Choice>
              <mc:Fallback>
                <p:oleObj name="Equation" r:id="rId15" imgW="1307880" imgH="67284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938B9379-3D14-47A1-819B-BCAFC031AE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21438" y="4013648"/>
                        <a:ext cx="13081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0EC7588D-11F6-4CE4-85FA-C7213610C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66113" y="4023173"/>
          <a:ext cx="1282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0" name="Equation" r:id="rId17" imgW="1282680" imgH="672840" progId="Equation.3">
                  <p:embed/>
                </p:oleObj>
              </mc:Choice>
              <mc:Fallback>
                <p:oleObj name="Equation" r:id="rId17" imgW="1282680" imgH="67284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0EC7588D-11F6-4CE4-85FA-C7213610CD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66113" y="4023173"/>
                        <a:ext cx="12827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C669AF1A-3684-4DF4-9C26-F852B974F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2825" y="4013648"/>
          <a:ext cx="1295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1" name="Equation" r:id="rId19" imgW="1295280" imgH="672840" progId="Equation.3">
                  <p:embed/>
                </p:oleObj>
              </mc:Choice>
              <mc:Fallback>
                <p:oleObj name="Equation" r:id="rId19" imgW="1295280" imgH="67284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C669AF1A-3684-4DF4-9C26-F852B974F0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902825" y="4013648"/>
                        <a:ext cx="12954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2D670888-0BCB-4438-8C48-070962830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614" y="660031"/>
            <a:ext cx="2367186" cy="1828800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268089F8-13A9-4238-9E9E-EBB30DA19FEF}"/>
              </a:ext>
            </a:extLst>
          </p:cNvPr>
          <p:cNvSpPr/>
          <p:nvPr/>
        </p:nvSpPr>
        <p:spPr>
          <a:xfrm>
            <a:off x="8490519" y="1284599"/>
            <a:ext cx="725729" cy="540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6DFEE-CA34-4DDE-AFA1-A1B4E37B3516}"/>
              </a:ext>
            </a:extLst>
          </p:cNvPr>
          <p:cNvSpPr txBox="1"/>
          <p:nvPr/>
        </p:nvSpPr>
        <p:spPr>
          <a:xfrm>
            <a:off x="186303" y="2723949"/>
            <a:ext cx="308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know.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B4604A-0D37-44D2-AE10-0ED48D2928B4}"/>
              </a:ext>
            </a:extLst>
          </p:cNvPr>
          <p:cNvSpPr txBox="1"/>
          <p:nvPr/>
        </p:nvSpPr>
        <p:spPr>
          <a:xfrm>
            <a:off x="6237071" y="2772887"/>
            <a:ext cx="308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know.</a:t>
            </a:r>
            <a:endParaRPr lang="en-US" sz="20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A9EB0633-5697-4287-8C5B-80B7F19289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0286" y="5174215"/>
          <a:ext cx="5918201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2" name="Equation" r:id="rId21" imgW="5918040" imgH="330120" progId="Equation.3">
                  <p:embed/>
                </p:oleObj>
              </mc:Choice>
              <mc:Fallback>
                <p:oleObj name="Equation" r:id="rId21" imgW="5918040" imgH="33012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A9EB0633-5697-4287-8C5B-80B7F1928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50286" y="5174215"/>
                        <a:ext cx="5918201" cy="330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AFB86FD8-5286-46A0-9C35-8B911CC360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7421" y="5539956"/>
          <a:ext cx="312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3" name="Equation" r:id="rId23" imgW="3124080" imgH="609480" progId="Equation.3">
                  <p:embed/>
                </p:oleObj>
              </mc:Choice>
              <mc:Fallback>
                <p:oleObj name="Equation" r:id="rId23" imgW="3124080" imgH="609480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AFB86FD8-5286-46A0-9C35-8B911CC360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17421" y="5539956"/>
                        <a:ext cx="3124200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08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745E5-B700-4287-AEDD-F31B4237C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976" y="161531"/>
            <a:ext cx="3733800" cy="3019425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C1A2C15-09E8-4337-BAA1-E6145E6D8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6364" y="645491"/>
          <a:ext cx="4876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9" name="Equation" r:id="rId4" imgW="4876560" imgH="330120" progId="Equation.3">
                  <p:embed/>
                </p:oleObj>
              </mc:Choice>
              <mc:Fallback>
                <p:oleObj name="Equation" r:id="rId4" imgW="4876560" imgH="33012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C1A2C15-09E8-4337-BAA1-E6145E6D82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6364" y="645491"/>
                        <a:ext cx="48768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D54E739-3FBE-4F59-95FA-68576BCA3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673" y="1754863"/>
          <a:ext cx="515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0" name="Equation" r:id="rId6" imgW="5155920" imgH="330120" progId="Equation.3">
                  <p:embed/>
                </p:oleObj>
              </mc:Choice>
              <mc:Fallback>
                <p:oleObj name="Equation" r:id="rId6" imgW="5155920" imgH="33012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D54E739-3FBE-4F59-95FA-68576BCA39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673" y="1754863"/>
                        <a:ext cx="51562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9A9AF80-D128-48F9-9CD6-C4A9A8058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47" y="2234974"/>
          <a:ext cx="47879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1" name="Equation" r:id="rId8" imgW="4787640" imgH="2171520" progId="Equation.3">
                  <p:embed/>
                </p:oleObj>
              </mc:Choice>
              <mc:Fallback>
                <p:oleObj name="Equation" r:id="rId8" imgW="4787640" imgH="217152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9A9AF80-D128-48F9-9CD6-C4A9A8058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447" y="2234974"/>
                        <a:ext cx="4787900" cy="217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43B4942-0281-4710-815D-B92A1C11773D}"/>
              </a:ext>
            </a:extLst>
          </p:cNvPr>
          <p:cNvSpPr/>
          <p:nvPr/>
        </p:nvSpPr>
        <p:spPr>
          <a:xfrm>
            <a:off x="183839" y="575581"/>
            <a:ext cx="1331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US" sz="2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5FC834C-58DC-4D83-AF46-F64F4C709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6364" y="1139821"/>
          <a:ext cx="226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" name="Equation" r:id="rId10" imgW="2260440" imgH="330120" progId="Equation.3">
                  <p:embed/>
                </p:oleObj>
              </mc:Choice>
              <mc:Fallback>
                <p:oleObj name="Equation" r:id="rId10" imgW="2260440" imgH="33012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15FC834C-58DC-4D83-AF46-F64F4C7092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6364" y="1139821"/>
                        <a:ext cx="22606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3A7DE58-ABDD-4C08-BF2E-369839C22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" y="4570413"/>
          <a:ext cx="3289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3" name="Equation" r:id="rId12" imgW="3288960" imgH="711000" progId="Equation.3">
                  <p:embed/>
                </p:oleObj>
              </mc:Choice>
              <mc:Fallback>
                <p:oleObj name="Equation" r:id="rId12" imgW="3288960" imgH="71100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53A7DE58-ABDD-4C08-BF2E-369839C22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1475" y="4570413"/>
                        <a:ext cx="32893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272C954-B622-40DA-A37A-74693B845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773" y="5495417"/>
          <a:ext cx="3479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4" name="Equation" r:id="rId14" imgW="3479760" imgH="672840" progId="Equation.3">
                  <p:embed/>
                </p:oleObj>
              </mc:Choice>
              <mc:Fallback>
                <p:oleObj name="Equation" r:id="rId14" imgW="3479760" imgH="67284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272C954-B622-40DA-A37A-74693B8450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5773" y="5495417"/>
                        <a:ext cx="34798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892FFAD9-C649-4F61-9114-5EF05BD4670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9013" y="3137591"/>
            <a:ext cx="3721397" cy="3200400"/>
          </a:xfrm>
          <a:prstGeom prst="rect">
            <a:avLst/>
          </a:prstGeom>
        </p:spPr>
      </p:pic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860A571D-C000-4187-85FE-6AD08D9E4C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1094" y="4772938"/>
          <a:ext cx="2387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5" name="Equation" r:id="rId17" imgW="2387520" imgH="1130040" progId="Equation.3">
                  <p:embed/>
                </p:oleObj>
              </mc:Choice>
              <mc:Fallback>
                <p:oleObj name="Equation" r:id="rId17" imgW="2387520" imgH="113004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860A571D-C000-4187-85FE-6AD08D9E4C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01094" y="4772938"/>
                        <a:ext cx="2387600" cy="1130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BB84DC1F-7622-4B96-9983-5AEAC2B80D3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3839" y="102976"/>
            <a:ext cx="857504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1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17D42-E490-4B26-A847-54A02CFE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43" y="180068"/>
            <a:ext cx="5600700" cy="3943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16F24F-D263-435D-9E35-87A81299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232" y="180068"/>
            <a:ext cx="4667250" cy="300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0F69D1-E360-4A58-AA61-C57826F8A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740" y="1342118"/>
            <a:ext cx="3476625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4E3072-3350-456E-ABC4-872F34594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850" y="3517072"/>
            <a:ext cx="39624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DBD366-F365-4129-BC99-FE99A9BAD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6259" y="4371068"/>
            <a:ext cx="330979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0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FBD5C62-5962-47C2-86BA-F6784DA09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7" y="3356092"/>
          <a:ext cx="59753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Equation" r:id="rId3" imgW="5994360" imgH="380880" progId="Equation.3">
                  <p:embed/>
                </p:oleObj>
              </mc:Choice>
              <mc:Fallback>
                <p:oleObj name="Equation" r:id="rId3" imgW="5994360" imgH="380880" progId="Equation.3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6385C11E-822B-4AB6-B0A9-67386E4F04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7" y="3356092"/>
                        <a:ext cx="59753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D88F163-1E7E-4351-B40F-6D20909BE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92" y="666896"/>
            <a:ext cx="5257800" cy="258127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DBE462-0E07-4DFD-9A48-1B425E5D311D}"/>
              </a:ext>
            </a:extLst>
          </p:cNvPr>
          <p:cNvGrpSpPr/>
          <p:nvPr/>
        </p:nvGrpSpPr>
        <p:grpSpPr>
          <a:xfrm>
            <a:off x="6976737" y="440554"/>
            <a:ext cx="4471818" cy="2757168"/>
            <a:chOff x="6715480" y="701806"/>
            <a:chExt cx="4471818" cy="27571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9D362E-A07C-4EB6-A2BF-E41BF5709D93}"/>
                </a:ext>
              </a:extLst>
            </p:cNvPr>
            <p:cNvSpPr/>
            <p:nvPr/>
          </p:nvSpPr>
          <p:spPr>
            <a:xfrm>
              <a:off x="6998112" y="1912063"/>
              <a:ext cx="3876074" cy="1537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BF38BE8-F92D-4D93-AB7E-2066E554DF7C}"/>
                </a:ext>
              </a:extLst>
            </p:cNvPr>
            <p:cNvCxnSpPr/>
            <p:nvPr/>
          </p:nvCxnSpPr>
          <p:spPr>
            <a:xfrm>
              <a:off x="9633252" y="1904494"/>
              <a:ext cx="0" cy="15544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9DF833-FCCB-42AB-9842-76A2BD5C9339}"/>
                </a:ext>
              </a:extLst>
            </p:cNvPr>
            <p:cNvCxnSpPr/>
            <p:nvPr/>
          </p:nvCxnSpPr>
          <p:spPr>
            <a:xfrm rot="5400000">
              <a:off x="7331263" y="1868111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5330AC-6F6D-4E0F-90DC-D672E0A996ED}"/>
                </a:ext>
              </a:extLst>
            </p:cNvPr>
            <p:cNvSpPr txBox="1"/>
            <p:nvPr/>
          </p:nvSpPr>
          <p:spPr>
            <a:xfrm>
              <a:off x="7165938" y="1875466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3C3AE9D-9EBA-47AA-8917-60CF7D20D120}"/>
                </a:ext>
              </a:extLst>
            </p:cNvPr>
            <p:cNvGrpSpPr/>
            <p:nvPr/>
          </p:nvGrpSpPr>
          <p:grpSpPr>
            <a:xfrm>
              <a:off x="6715480" y="2590434"/>
              <a:ext cx="525780" cy="533400"/>
              <a:chOff x="4491838" y="4876800"/>
              <a:chExt cx="525780" cy="5334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C0FF7C-AE71-4B44-A089-9A966B83558A}"/>
                  </a:ext>
                </a:extLst>
              </p:cNvPr>
              <p:cNvSpPr/>
              <p:nvPr/>
            </p:nvSpPr>
            <p:spPr>
              <a:xfrm>
                <a:off x="4491838" y="4876800"/>
                <a:ext cx="525780" cy="533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 59">
                <a:extLst>
                  <a:ext uri="{FF2B5EF4-FFF2-40B4-BE49-F238E27FC236}">
                    <a16:creationId xmlns:a16="http://schemas.microsoft.com/office/drawing/2014/main" id="{6B8CD5C5-AA64-41BA-B47D-704E04DAD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571" y="5049193"/>
                <a:ext cx="262890" cy="200002"/>
              </a:xfrm>
              <a:custGeom>
                <a:avLst/>
                <a:gdLst>
                  <a:gd name="T0" fmla="*/ 0 w 420"/>
                  <a:gd name="T1" fmla="*/ 360 h 362"/>
                  <a:gd name="T2" fmla="*/ 105 w 420"/>
                  <a:gd name="T3" fmla="*/ 0 h 362"/>
                  <a:gd name="T4" fmla="*/ 270 w 420"/>
                  <a:gd name="T5" fmla="*/ 360 h 362"/>
                  <a:gd name="T6" fmla="*/ 420 w 420"/>
                  <a:gd name="T7" fmla="*/ 1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0" h="362">
                    <a:moveTo>
                      <a:pt x="0" y="360"/>
                    </a:moveTo>
                    <a:cubicBezTo>
                      <a:pt x="30" y="180"/>
                      <a:pt x="60" y="0"/>
                      <a:pt x="105" y="0"/>
                    </a:cubicBezTo>
                    <a:cubicBezTo>
                      <a:pt x="150" y="0"/>
                      <a:pt x="218" y="358"/>
                      <a:pt x="270" y="360"/>
                    </a:cubicBezTo>
                    <a:cubicBezTo>
                      <a:pt x="322" y="362"/>
                      <a:pt x="395" y="73"/>
                      <a:pt x="420" y="15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92BC5-4727-4951-964D-7517A16DA6F8}"/>
                </a:ext>
              </a:extLst>
            </p:cNvPr>
            <p:cNvSpPr txBox="1"/>
            <p:nvPr/>
          </p:nvSpPr>
          <p:spPr>
            <a:xfrm>
              <a:off x="7150842" y="2602589"/>
              <a:ext cx="525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C09243-1FC1-4DB2-88DD-38B1A68124AE}"/>
                </a:ext>
              </a:extLst>
            </p:cNvPr>
            <p:cNvCxnSpPr/>
            <p:nvPr/>
          </p:nvCxnSpPr>
          <p:spPr>
            <a:xfrm>
              <a:off x="7044329" y="3197624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572618-2DFC-4FBF-B5F6-3EFBCDAC0609}"/>
                </a:ext>
              </a:extLst>
            </p:cNvPr>
            <p:cNvGrpSpPr/>
            <p:nvPr/>
          </p:nvGrpSpPr>
          <p:grpSpPr>
            <a:xfrm>
              <a:off x="7055515" y="2330068"/>
              <a:ext cx="228600" cy="228600"/>
              <a:chOff x="2447390" y="3239284"/>
              <a:chExt cx="228600" cy="2286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42FC280-9005-4FB1-8F85-8FD37ABDF838}"/>
                  </a:ext>
                </a:extLst>
              </p:cNvPr>
              <p:cNvCxnSpPr/>
              <p:nvPr/>
            </p:nvCxnSpPr>
            <p:spPr>
              <a:xfrm>
                <a:off x="2447390" y="3353192"/>
                <a:ext cx="228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ECDE231-B140-4979-B514-09790DA1A0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443649" y="3353584"/>
                <a:ext cx="228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C603F2C-86AE-4BA1-AD78-15F1E467563D}"/>
                </a:ext>
              </a:extLst>
            </p:cNvPr>
            <p:cNvSpPr/>
            <p:nvPr/>
          </p:nvSpPr>
          <p:spPr>
            <a:xfrm>
              <a:off x="8357186" y="915545"/>
              <a:ext cx="2517000" cy="996518"/>
            </a:xfrm>
            <a:custGeom>
              <a:avLst/>
              <a:gdLst>
                <a:gd name="connsiteX0" fmla="*/ 0 w 2191657"/>
                <a:gd name="connsiteY0" fmla="*/ 1103085 h 1117600"/>
                <a:gd name="connsiteX1" fmla="*/ 0 w 2191657"/>
                <a:gd name="connsiteY1" fmla="*/ 0 h 1117600"/>
                <a:gd name="connsiteX2" fmla="*/ 2191657 w 2191657"/>
                <a:gd name="connsiteY2" fmla="*/ 0 h 1117600"/>
                <a:gd name="connsiteX3" fmla="*/ 2191657 w 2191657"/>
                <a:gd name="connsiteY3" fmla="*/ 111760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1657" h="1117600">
                  <a:moveTo>
                    <a:pt x="0" y="1103085"/>
                  </a:moveTo>
                  <a:lnTo>
                    <a:pt x="0" y="0"/>
                  </a:lnTo>
                  <a:lnTo>
                    <a:pt x="2191657" y="0"/>
                  </a:lnTo>
                  <a:lnTo>
                    <a:pt x="2191657" y="111760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D5F1EB-B042-4412-80BD-5E429BA7053E}"/>
                </a:ext>
              </a:extLst>
            </p:cNvPr>
            <p:cNvSpPr txBox="1"/>
            <p:nvPr/>
          </p:nvSpPr>
          <p:spPr>
            <a:xfrm>
              <a:off x="7618778" y="1688175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03689C-F031-497A-B34A-FF16B25EE86A}"/>
                </a:ext>
              </a:extLst>
            </p:cNvPr>
            <p:cNvSpPr txBox="1"/>
            <p:nvPr/>
          </p:nvSpPr>
          <p:spPr>
            <a:xfrm>
              <a:off x="8717857" y="1677446"/>
              <a:ext cx="577402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i="1" baseline="-25000" dirty="0"/>
                <a:t>ab</a:t>
              </a:r>
              <a:endParaRPr lang="en-US" i="1" baseline="-25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4F2BAB-4343-46D1-807D-211B3C92FF47}"/>
                </a:ext>
              </a:extLst>
            </p:cNvPr>
            <p:cNvSpPr txBox="1"/>
            <p:nvPr/>
          </p:nvSpPr>
          <p:spPr>
            <a:xfrm>
              <a:off x="8183384" y="18095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E3EF5B-A8AF-4E04-A77F-58B9153001EB}"/>
                </a:ext>
              </a:extLst>
            </p:cNvPr>
            <p:cNvSpPr txBox="1"/>
            <p:nvPr/>
          </p:nvSpPr>
          <p:spPr>
            <a:xfrm>
              <a:off x="10866376" y="169161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A04750-8251-419E-9CC8-D12FB53130FC}"/>
                </a:ext>
              </a:extLst>
            </p:cNvPr>
            <p:cNvSpPr txBox="1"/>
            <p:nvPr/>
          </p:nvSpPr>
          <p:spPr>
            <a:xfrm>
              <a:off x="9485684" y="14652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4D29A3-4477-4EAA-A216-795C4944B204}"/>
                </a:ext>
              </a:extLst>
            </p:cNvPr>
            <p:cNvSpPr txBox="1"/>
            <p:nvPr/>
          </p:nvSpPr>
          <p:spPr>
            <a:xfrm>
              <a:off x="10031978" y="1651695"/>
              <a:ext cx="566181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Z</a:t>
              </a:r>
              <a:r>
                <a:rPr lang="en-US" sz="2400" i="1" baseline="-25000" dirty="0" err="1"/>
                <a:t>bc</a:t>
              </a:r>
              <a:endParaRPr lang="en-US" i="1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3EADDE-EAE1-48CC-B91B-D1E65DDCDD21}"/>
                </a:ext>
              </a:extLst>
            </p:cNvPr>
            <p:cNvSpPr txBox="1"/>
            <p:nvPr/>
          </p:nvSpPr>
          <p:spPr>
            <a:xfrm>
              <a:off x="9357357" y="701806"/>
              <a:ext cx="566181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Z</a:t>
              </a:r>
              <a:r>
                <a:rPr lang="en-US" sz="2400" i="1" baseline="-25000" dirty="0" err="1"/>
                <a:t>ca</a:t>
              </a:r>
              <a:endParaRPr lang="en-US" i="1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C2AE4F-49CC-429A-B71B-81F44AFFEBCE}"/>
                </a:ext>
              </a:extLst>
            </p:cNvPr>
            <p:cNvSpPr txBox="1"/>
            <p:nvPr/>
          </p:nvSpPr>
          <p:spPr>
            <a:xfrm>
              <a:off x="9396857" y="2497580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56EB28-E3F8-46FF-B9C0-ABD5F0D3ABC2}"/>
                </a:ext>
              </a:extLst>
            </p:cNvPr>
            <p:cNvSpPr txBox="1"/>
            <p:nvPr/>
          </p:nvSpPr>
          <p:spPr>
            <a:xfrm>
              <a:off x="10621584" y="2498939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</p:grp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B9835391-5B0A-440E-A421-1A533F34C5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835" y="3968799"/>
          <a:ext cx="58880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1" name="Equation" r:id="rId6" imgW="5905440" imgH="380880" progId="Equation.3">
                  <p:embed/>
                </p:oleObj>
              </mc:Choice>
              <mc:Fallback>
                <p:oleObj name="Equation" r:id="rId6" imgW="5905440" imgH="380880" progId="Equation.3">
                  <p:embed/>
                  <p:pic>
                    <p:nvPicPr>
                      <p:cNvPr id="134" name="Object 133">
                        <a:extLst>
                          <a:ext uri="{FF2B5EF4-FFF2-40B4-BE49-F238E27FC236}">
                            <a16:creationId xmlns:a16="http://schemas.microsoft.com/office/drawing/2014/main" id="{AD9F47C7-3CFE-4F2B-AD8E-B7AC646C6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35" y="3968799"/>
                        <a:ext cx="58880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A85773DF-698E-4B95-887F-4B9265A3C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919" y="4553768"/>
          <a:ext cx="52435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name="Equation" r:id="rId8" imgW="5257800" imgH="799920" progId="Equation.3">
                  <p:embed/>
                </p:oleObj>
              </mc:Choice>
              <mc:Fallback>
                <p:oleObj name="Equation" r:id="rId8" imgW="5257800" imgH="799920" progId="Equation.3">
                  <p:embed/>
                  <p:pic>
                    <p:nvPicPr>
                      <p:cNvPr id="135" name="Object 134">
                        <a:extLst>
                          <a:ext uri="{FF2B5EF4-FFF2-40B4-BE49-F238E27FC236}">
                            <a16:creationId xmlns:a16="http://schemas.microsoft.com/office/drawing/2014/main" id="{4B9C2A4C-D0F0-49E5-911D-1D5B62BD05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19" y="4553768"/>
                        <a:ext cx="52435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16026C21-7845-487A-A708-479B13AF8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9766" y="4573049"/>
          <a:ext cx="40655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Equation" r:id="rId10" imgW="4076640" imgH="799920" progId="Equation.3">
                  <p:embed/>
                </p:oleObj>
              </mc:Choice>
              <mc:Fallback>
                <p:oleObj name="Equation" r:id="rId10" imgW="4076640" imgH="799920" progId="Equation.3">
                  <p:embed/>
                  <p:pic>
                    <p:nvPicPr>
                      <p:cNvPr id="136" name="Object 135">
                        <a:extLst>
                          <a:ext uri="{FF2B5EF4-FFF2-40B4-BE49-F238E27FC236}">
                            <a16:creationId xmlns:a16="http://schemas.microsoft.com/office/drawing/2014/main" id="{B5A9DB00-33F6-4A64-947C-590F44984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766" y="4573049"/>
                        <a:ext cx="406558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F166E23A-574D-4E94-9099-74B8464B1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632" y="5521072"/>
          <a:ext cx="52562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Equation" r:id="rId12" imgW="5270400" imgH="799920" progId="Equation.3">
                  <p:embed/>
                </p:oleObj>
              </mc:Choice>
              <mc:Fallback>
                <p:oleObj name="Equation" r:id="rId12" imgW="5270400" imgH="799920" progId="Equation.3">
                  <p:embed/>
                  <p:pic>
                    <p:nvPicPr>
                      <p:cNvPr id="137" name="Object 136">
                        <a:extLst>
                          <a:ext uri="{FF2B5EF4-FFF2-40B4-BE49-F238E27FC236}">
                            <a16:creationId xmlns:a16="http://schemas.microsoft.com/office/drawing/2014/main" id="{C935F5EE-CFB6-4044-A4EE-5FEE919808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632" y="5521072"/>
                        <a:ext cx="525621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C75DB4EA-8679-4187-8714-7088CB609DEE}"/>
              </a:ext>
            </a:extLst>
          </p:cNvPr>
          <p:cNvSpPr/>
          <p:nvPr/>
        </p:nvSpPr>
        <p:spPr>
          <a:xfrm>
            <a:off x="602361" y="169530"/>
            <a:ext cx="703587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: Find the Current </a:t>
            </a:r>
            <a:r>
              <a:rPr lang="en-US" sz="2400" b="1" i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for the following circuit.</a:t>
            </a:r>
            <a:endParaRPr lang="en-US" sz="2400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44DD9C9D-59E0-4E0B-9E95-06AD5612E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4758" y="3382157"/>
          <a:ext cx="55213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Equation" r:id="rId14" imgW="5537160" imgH="380880" progId="Equation.3">
                  <p:embed/>
                </p:oleObj>
              </mc:Choice>
              <mc:Fallback>
                <p:oleObj name="Equation" r:id="rId14" imgW="5537160" imgH="380880" progId="Equation.3">
                  <p:embed/>
                  <p:pic>
                    <p:nvPicPr>
                      <p:cNvPr id="139" name="Object 138">
                        <a:extLst>
                          <a:ext uri="{FF2B5EF4-FFF2-40B4-BE49-F238E27FC236}">
                            <a16:creationId xmlns:a16="http://schemas.microsoft.com/office/drawing/2014/main" id="{DD3A9115-72AD-4BDD-89B4-8C8F31D249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4758" y="3382157"/>
                        <a:ext cx="55213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36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4EE013-3BE2-40D3-9DB5-D6A97B27E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6738" y="359585"/>
          <a:ext cx="57483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Equation" r:id="rId3" imgW="5765760" imgH="380880" progId="Equation.3">
                  <p:embed/>
                </p:oleObj>
              </mc:Choice>
              <mc:Fallback>
                <p:oleObj name="Equation" r:id="rId3" imgW="5765760" imgH="380880" progId="Equation.3">
                  <p:embed/>
                  <p:pic>
                    <p:nvPicPr>
                      <p:cNvPr id="134" name="Object 133">
                        <a:extLst>
                          <a:ext uri="{FF2B5EF4-FFF2-40B4-BE49-F238E27FC236}">
                            <a16:creationId xmlns:a16="http://schemas.microsoft.com/office/drawing/2014/main" id="{AD9F47C7-3CFE-4F2B-AD8E-B7AC646C6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738" y="359585"/>
                        <a:ext cx="57483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FA884A1-2700-43F8-98EB-A4099901ACB0}"/>
              </a:ext>
            </a:extLst>
          </p:cNvPr>
          <p:cNvGrpSpPr/>
          <p:nvPr/>
        </p:nvGrpSpPr>
        <p:grpSpPr>
          <a:xfrm>
            <a:off x="663024" y="324241"/>
            <a:ext cx="4486332" cy="2457334"/>
            <a:chOff x="663024" y="324241"/>
            <a:chExt cx="4486332" cy="245733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06AD5BD-DEBF-4BED-B1FF-8AD51E8F4683}"/>
                </a:ext>
              </a:extLst>
            </p:cNvPr>
            <p:cNvCxnSpPr/>
            <p:nvPr/>
          </p:nvCxnSpPr>
          <p:spPr>
            <a:xfrm>
              <a:off x="3595310" y="326224"/>
              <a:ext cx="0" cy="242316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D2884F3-B7E4-43A3-A643-79CB7B61095D}"/>
                </a:ext>
              </a:extLst>
            </p:cNvPr>
            <p:cNvSpPr/>
            <p:nvPr/>
          </p:nvSpPr>
          <p:spPr>
            <a:xfrm>
              <a:off x="2438070" y="324241"/>
              <a:ext cx="2398174" cy="996518"/>
            </a:xfrm>
            <a:custGeom>
              <a:avLst/>
              <a:gdLst>
                <a:gd name="connsiteX0" fmla="*/ 0 w 2191657"/>
                <a:gd name="connsiteY0" fmla="*/ 1103085 h 1117600"/>
                <a:gd name="connsiteX1" fmla="*/ 0 w 2191657"/>
                <a:gd name="connsiteY1" fmla="*/ 0 h 1117600"/>
                <a:gd name="connsiteX2" fmla="*/ 2191657 w 2191657"/>
                <a:gd name="connsiteY2" fmla="*/ 0 h 1117600"/>
                <a:gd name="connsiteX3" fmla="*/ 2191657 w 2191657"/>
                <a:gd name="connsiteY3" fmla="*/ 111760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1657" h="1117600">
                  <a:moveTo>
                    <a:pt x="0" y="1103085"/>
                  </a:moveTo>
                  <a:lnTo>
                    <a:pt x="0" y="0"/>
                  </a:lnTo>
                  <a:lnTo>
                    <a:pt x="2191657" y="0"/>
                  </a:lnTo>
                  <a:lnTo>
                    <a:pt x="2191657" y="111760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A34816-6215-474D-BE42-7E082A56061C}"/>
                </a:ext>
              </a:extLst>
            </p:cNvPr>
            <p:cNvSpPr txBox="1"/>
            <p:nvPr/>
          </p:nvSpPr>
          <p:spPr>
            <a:xfrm>
              <a:off x="2138122" y="489140"/>
              <a:ext cx="577402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i="1" baseline="-25000" dirty="0"/>
                <a:t>an</a:t>
              </a:r>
              <a:endParaRPr lang="en-US" i="1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227239-006E-4768-9B0B-E7EEC6F843A3}"/>
                </a:ext>
              </a:extLst>
            </p:cNvPr>
            <p:cNvSpPr txBox="1"/>
            <p:nvPr/>
          </p:nvSpPr>
          <p:spPr>
            <a:xfrm>
              <a:off x="2130928" y="118920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275135-ECD7-4DE5-B60D-AB5490B68D6F}"/>
                </a:ext>
              </a:extLst>
            </p:cNvPr>
            <p:cNvSpPr txBox="1"/>
            <p:nvPr/>
          </p:nvSpPr>
          <p:spPr>
            <a:xfrm>
              <a:off x="4828434" y="1071283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4E470E-F253-4665-B74A-F1C971077D5B}"/>
                </a:ext>
              </a:extLst>
            </p:cNvPr>
            <p:cNvSpPr txBox="1"/>
            <p:nvPr/>
          </p:nvSpPr>
          <p:spPr>
            <a:xfrm>
              <a:off x="3073102" y="119400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EE3231-B05C-4643-AA83-5FFB2E7E05B7}"/>
                </a:ext>
              </a:extLst>
            </p:cNvPr>
            <p:cNvSpPr txBox="1"/>
            <p:nvPr/>
          </p:nvSpPr>
          <p:spPr>
            <a:xfrm>
              <a:off x="4544620" y="533210"/>
              <a:ext cx="566181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Z</a:t>
              </a:r>
              <a:r>
                <a:rPr lang="en-US" sz="2400" i="1" baseline="-25000" dirty="0" err="1"/>
                <a:t>cn</a:t>
              </a:r>
              <a:endParaRPr lang="en-US" i="1" baseline="-25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44809F-9396-4E89-B4A8-2D489EEC8B69}"/>
                </a:ext>
              </a:extLst>
            </p:cNvPr>
            <p:cNvSpPr txBox="1"/>
            <p:nvPr/>
          </p:nvSpPr>
          <p:spPr>
            <a:xfrm>
              <a:off x="3304901" y="589473"/>
              <a:ext cx="577402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Z</a:t>
              </a:r>
              <a:r>
                <a:rPr lang="en-US" sz="2400" i="1" baseline="-25000" dirty="0" err="1"/>
                <a:t>bn</a:t>
              </a:r>
              <a:endParaRPr lang="en-US" i="1" baseline="-25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EDF871-8147-45F7-8FE0-C3BE6B425EAB}"/>
                </a:ext>
              </a:extLst>
            </p:cNvPr>
            <p:cNvSpPr txBox="1"/>
            <p:nvPr/>
          </p:nvSpPr>
          <p:spPr>
            <a:xfrm>
              <a:off x="3358915" y="1877248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FB6AD4-9409-4948-8B5B-42AC1E00AC5F}"/>
                </a:ext>
              </a:extLst>
            </p:cNvPr>
            <p:cNvSpPr/>
            <p:nvPr/>
          </p:nvSpPr>
          <p:spPr>
            <a:xfrm rot="5400000" flipV="1">
              <a:off x="986862" y="1298954"/>
              <a:ext cx="1467317" cy="1497926"/>
            </a:xfrm>
            <a:custGeom>
              <a:avLst/>
              <a:gdLst>
                <a:gd name="connsiteX0" fmla="*/ 0 w 2191657"/>
                <a:gd name="connsiteY0" fmla="*/ 1103085 h 1117600"/>
                <a:gd name="connsiteX1" fmla="*/ 0 w 2191657"/>
                <a:gd name="connsiteY1" fmla="*/ 0 h 1117600"/>
                <a:gd name="connsiteX2" fmla="*/ 2191657 w 2191657"/>
                <a:gd name="connsiteY2" fmla="*/ 0 h 1117600"/>
                <a:gd name="connsiteX3" fmla="*/ 2191657 w 2191657"/>
                <a:gd name="connsiteY3" fmla="*/ 111760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1657" h="1117600">
                  <a:moveTo>
                    <a:pt x="0" y="1103085"/>
                  </a:moveTo>
                  <a:lnTo>
                    <a:pt x="0" y="0"/>
                  </a:lnTo>
                  <a:lnTo>
                    <a:pt x="2191657" y="0"/>
                  </a:lnTo>
                  <a:lnTo>
                    <a:pt x="2191657" y="111760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6D6CF2-7E81-4673-BB29-E4B731C00C95}"/>
                </a:ext>
              </a:extLst>
            </p:cNvPr>
            <p:cNvSpPr txBox="1"/>
            <p:nvPr/>
          </p:nvSpPr>
          <p:spPr>
            <a:xfrm>
              <a:off x="1566322" y="1067843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3341C7-85EE-4D03-A004-CC1F7359B680}"/>
                </a:ext>
              </a:extLst>
            </p:cNvPr>
            <p:cNvCxnSpPr/>
            <p:nvPr/>
          </p:nvCxnSpPr>
          <p:spPr>
            <a:xfrm rot="5400000">
              <a:off x="1278807" y="1263277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E7D397-8CAC-494B-AD9A-B823769E0F83}"/>
                </a:ext>
              </a:extLst>
            </p:cNvPr>
            <p:cNvSpPr txBox="1"/>
            <p:nvPr/>
          </p:nvSpPr>
          <p:spPr>
            <a:xfrm>
              <a:off x="1113482" y="1255134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0091DD1-3389-408A-B6E4-08AFC69512F8}"/>
                </a:ext>
              </a:extLst>
            </p:cNvPr>
            <p:cNvGrpSpPr/>
            <p:nvPr/>
          </p:nvGrpSpPr>
          <p:grpSpPr>
            <a:xfrm>
              <a:off x="663024" y="1970102"/>
              <a:ext cx="525780" cy="533400"/>
              <a:chOff x="4491838" y="4876800"/>
              <a:chExt cx="525780" cy="5334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A4AA1D-7777-4D19-A591-D7E1BF74A85F}"/>
                  </a:ext>
                </a:extLst>
              </p:cNvPr>
              <p:cNvSpPr/>
              <p:nvPr/>
            </p:nvSpPr>
            <p:spPr>
              <a:xfrm>
                <a:off x="4491838" y="4876800"/>
                <a:ext cx="525780" cy="533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 59">
                <a:extLst>
                  <a:ext uri="{FF2B5EF4-FFF2-40B4-BE49-F238E27FC236}">
                    <a16:creationId xmlns:a16="http://schemas.microsoft.com/office/drawing/2014/main" id="{59DD6602-4164-4F17-AF53-65DDE1038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571" y="5049193"/>
                <a:ext cx="262890" cy="200002"/>
              </a:xfrm>
              <a:custGeom>
                <a:avLst/>
                <a:gdLst>
                  <a:gd name="T0" fmla="*/ 0 w 420"/>
                  <a:gd name="T1" fmla="*/ 360 h 362"/>
                  <a:gd name="T2" fmla="*/ 105 w 420"/>
                  <a:gd name="T3" fmla="*/ 0 h 362"/>
                  <a:gd name="T4" fmla="*/ 270 w 420"/>
                  <a:gd name="T5" fmla="*/ 360 h 362"/>
                  <a:gd name="T6" fmla="*/ 420 w 420"/>
                  <a:gd name="T7" fmla="*/ 1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0" h="362">
                    <a:moveTo>
                      <a:pt x="0" y="360"/>
                    </a:moveTo>
                    <a:cubicBezTo>
                      <a:pt x="30" y="180"/>
                      <a:pt x="60" y="0"/>
                      <a:pt x="105" y="0"/>
                    </a:cubicBezTo>
                    <a:cubicBezTo>
                      <a:pt x="150" y="0"/>
                      <a:pt x="218" y="358"/>
                      <a:pt x="270" y="360"/>
                    </a:cubicBezTo>
                    <a:cubicBezTo>
                      <a:pt x="322" y="362"/>
                      <a:pt x="395" y="73"/>
                      <a:pt x="420" y="15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1D376C-91DE-4B24-BE71-8F4BF65A28BD}"/>
                </a:ext>
              </a:extLst>
            </p:cNvPr>
            <p:cNvSpPr txBox="1"/>
            <p:nvPr/>
          </p:nvSpPr>
          <p:spPr>
            <a:xfrm>
              <a:off x="1098386" y="1982257"/>
              <a:ext cx="525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7EADDA-0FD2-4DBB-AF68-425BA6B6A971}"/>
                </a:ext>
              </a:extLst>
            </p:cNvPr>
            <p:cNvCxnSpPr/>
            <p:nvPr/>
          </p:nvCxnSpPr>
          <p:spPr>
            <a:xfrm>
              <a:off x="1020901" y="2577292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A620DF0-B717-4BB4-96D3-8C6FC432C129}"/>
                </a:ext>
              </a:extLst>
            </p:cNvPr>
            <p:cNvGrpSpPr/>
            <p:nvPr/>
          </p:nvGrpSpPr>
          <p:grpSpPr>
            <a:xfrm>
              <a:off x="1003059" y="1709736"/>
              <a:ext cx="228600" cy="228600"/>
              <a:chOff x="2447390" y="3239284"/>
              <a:chExt cx="228600" cy="2286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698B75E-437F-46E5-AE3A-0AD74A6E0532}"/>
                  </a:ext>
                </a:extLst>
              </p:cNvPr>
              <p:cNvCxnSpPr/>
              <p:nvPr/>
            </p:nvCxnSpPr>
            <p:spPr>
              <a:xfrm>
                <a:off x="2447390" y="3353192"/>
                <a:ext cx="228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6B3867B-541E-49A6-8C89-60D9FBA748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443649" y="3353584"/>
                <a:ext cx="228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7BACFB-07D7-40FA-BD2A-5336A5D5E1C9}"/>
                </a:ext>
              </a:extLst>
            </p:cNvPr>
            <p:cNvSpPr/>
            <p:nvPr/>
          </p:nvSpPr>
          <p:spPr>
            <a:xfrm>
              <a:off x="2351314" y="1263045"/>
              <a:ext cx="2484929" cy="1503441"/>
            </a:xfrm>
            <a:custGeom>
              <a:avLst/>
              <a:gdLst>
                <a:gd name="connsiteX0" fmla="*/ 0 w 2336800"/>
                <a:gd name="connsiteY0" fmla="*/ 1378857 h 1378857"/>
                <a:gd name="connsiteX1" fmla="*/ 2336800 w 2336800"/>
                <a:gd name="connsiteY1" fmla="*/ 1378857 h 1378857"/>
                <a:gd name="connsiteX2" fmla="*/ 2336800 w 2336800"/>
                <a:gd name="connsiteY2" fmla="*/ 0 h 137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6800" h="1378857">
                  <a:moveTo>
                    <a:pt x="0" y="1378857"/>
                  </a:moveTo>
                  <a:lnTo>
                    <a:pt x="2336800" y="1378857"/>
                  </a:lnTo>
                  <a:lnTo>
                    <a:pt x="233680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56E89C-E0E1-403B-AED9-FB98D447AB4C}"/>
                </a:ext>
              </a:extLst>
            </p:cNvPr>
            <p:cNvSpPr txBox="1"/>
            <p:nvPr/>
          </p:nvSpPr>
          <p:spPr>
            <a:xfrm>
              <a:off x="4583642" y="1878607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9EC617A-79FB-45CC-BC32-7EA68B1A9444}"/>
                </a:ext>
              </a:extLst>
            </p:cNvPr>
            <p:cNvSpPr/>
            <p:nvPr/>
          </p:nvSpPr>
          <p:spPr>
            <a:xfrm>
              <a:off x="3541489" y="1316981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6A7CDCE4-B36F-4B31-912C-07CF87789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9183" y="991581"/>
          <a:ext cx="45831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Equation" r:id="rId5" imgW="4597200" imgH="380880" progId="Equation.3">
                  <p:embed/>
                </p:oleObj>
              </mc:Choice>
              <mc:Fallback>
                <p:oleObj name="Equation" r:id="rId5" imgW="4597200" imgH="380880" progId="Equation.3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070B2574-427B-46D6-9E1D-581A607D1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9183" y="991581"/>
                        <a:ext cx="458311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B707F25F-839F-437A-8379-A30D0E365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6029" y="1624750"/>
          <a:ext cx="60658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Equation" r:id="rId7" imgW="6083280" imgH="380880" progId="Equation.3">
                  <p:embed/>
                </p:oleObj>
              </mc:Choice>
              <mc:Fallback>
                <p:oleObj name="Equation" r:id="rId7" imgW="6083280" imgH="380880" progId="Equation.3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4E56B6A5-F76F-4C67-8625-4404D718A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029" y="1624750"/>
                        <a:ext cx="60658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C15B7BC6-CCC6-486E-B4B4-D430B06AE485}"/>
              </a:ext>
            </a:extLst>
          </p:cNvPr>
          <p:cNvGrpSpPr/>
          <p:nvPr/>
        </p:nvGrpSpPr>
        <p:grpSpPr>
          <a:xfrm>
            <a:off x="771015" y="3408139"/>
            <a:ext cx="3381128" cy="1770799"/>
            <a:chOff x="771015" y="3408139"/>
            <a:chExt cx="3381128" cy="17707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4429BCD-9A16-4F51-A912-262A573E0712}"/>
                </a:ext>
              </a:extLst>
            </p:cNvPr>
            <p:cNvSpPr/>
            <p:nvPr/>
          </p:nvSpPr>
          <p:spPr>
            <a:xfrm>
              <a:off x="1053647" y="3632027"/>
              <a:ext cx="2850904" cy="1537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DCAD18-34D8-4B7B-9AC4-A1FB83E15E63}"/>
                </a:ext>
              </a:extLst>
            </p:cNvPr>
            <p:cNvCxnSpPr/>
            <p:nvPr/>
          </p:nvCxnSpPr>
          <p:spPr>
            <a:xfrm>
              <a:off x="2701815" y="3624458"/>
              <a:ext cx="0" cy="15544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9F14EA4-8FB0-4918-8B08-FFC09C2481F1}"/>
                </a:ext>
              </a:extLst>
            </p:cNvPr>
            <p:cNvCxnSpPr/>
            <p:nvPr/>
          </p:nvCxnSpPr>
          <p:spPr>
            <a:xfrm rot="5400000">
              <a:off x="1444854" y="3588075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682BF6-B5C0-4BE3-8E5A-10FC842FE4A7}"/>
                </a:ext>
              </a:extLst>
            </p:cNvPr>
            <p:cNvSpPr txBox="1"/>
            <p:nvPr/>
          </p:nvSpPr>
          <p:spPr>
            <a:xfrm>
              <a:off x="1279529" y="3595430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19C710C-F67E-4FF1-B979-B7F46321BCA4}"/>
                </a:ext>
              </a:extLst>
            </p:cNvPr>
            <p:cNvGrpSpPr/>
            <p:nvPr/>
          </p:nvGrpSpPr>
          <p:grpSpPr>
            <a:xfrm>
              <a:off x="771015" y="4310398"/>
              <a:ext cx="525780" cy="533400"/>
              <a:chOff x="4491838" y="4876800"/>
              <a:chExt cx="525780" cy="5334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C6B3169-5215-4302-9BD6-FFB975208E44}"/>
                  </a:ext>
                </a:extLst>
              </p:cNvPr>
              <p:cNvSpPr/>
              <p:nvPr/>
            </p:nvSpPr>
            <p:spPr>
              <a:xfrm>
                <a:off x="4491838" y="4876800"/>
                <a:ext cx="525780" cy="533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59">
                <a:extLst>
                  <a:ext uri="{FF2B5EF4-FFF2-40B4-BE49-F238E27FC236}">
                    <a16:creationId xmlns:a16="http://schemas.microsoft.com/office/drawing/2014/main" id="{D28A4773-B08C-49BB-9D43-7E3CD9292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571" y="5049193"/>
                <a:ext cx="262890" cy="200002"/>
              </a:xfrm>
              <a:custGeom>
                <a:avLst/>
                <a:gdLst>
                  <a:gd name="T0" fmla="*/ 0 w 420"/>
                  <a:gd name="T1" fmla="*/ 360 h 362"/>
                  <a:gd name="T2" fmla="*/ 105 w 420"/>
                  <a:gd name="T3" fmla="*/ 0 h 362"/>
                  <a:gd name="T4" fmla="*/ 270 w 420"/>
                  <a:gd name="T5" fmla="*/ 360 h 362"/>
                  <a:gd name="T6" fmla="*/ 420 w 420"/>
                  <a:gd name="T7" fmla="*/ 1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0" h="362">
                    <a:moveTo>
                      <a:pt x="0" y="360"/>
                    </a:moveTo>
                    <a:cubicBezTo>
                      <a:pt x="30" y="180"/>
                      <a:pt x="60" y="0"/>
                      <a:pt x="105" y="0"/>
                    </a:cubicBezTo>
                    <a:cubicBezTo>
                      <a:pt x="150" y="0"/>
                      <a:pt x="218" y="358"/>
                      <a:pt x="270" y="360"/>
                    </a:cubicBezTo>
                    <a:cubicBezTo>
                      <a:pt x="322" y="362"/>
                      <a:pt x="395" y="73"/>
                      <a:pt x="420" y="15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BC347A-44FC-4A5C-8CAF-32F2BA8F6F71}"/>
                </a:ext>
              </a:extLst>
            </p:cNvPr>
            <p:cNvSpPr txBox="1"/>
            <p:nvPr/>
          </p:nvSpPr>
          <p:spPr>
            <a:xfrm>
              <a:off x="1206377" y="4322553"/>
              <a:ext cx="525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E7B493-A78A-47DF-AA2A-34E94CB66F1D}"/>
                </a:ext>
              </a:extLst>
            </p:cNvPr>
            <p:cNvCxnSpPr/>
            <p:nvPr/>
          </p:nvCxnSpPr>
          <p:spPr>
            <a:xfrm>
              <a:off x="1099864" y="4917588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79A559B-1F8F-4784-BAFE-09CED4524CCB}"/>
                </a:ext>
              </a:extLst>
            </p:cNvPr>
            <p:cNvGrpSpPr/>
            <p:nvPr/>
          </p:nvGrpSpPr>
          <p:grpSpPr>
            <a:xfrm>
              <a:off x="1111050" y="4050032"/>
              <a:ext cx="228600" cy="228600"/>
              <a:chOff x="2447390" y="3239284"/>
              <a:chExt cx="228600" cy="2286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B94A668-28E7-4BA8-A1A4-800F55AAC6E7}"/>
                  </a:ext>
                </a:extLst>
              </p:cNvPr>
              <p:cNvCxnSpPr/>
              <p:nvPr/>
            </p:nvCxnSpPr>
            <p:spPr>
              <a:xfrm>
                <a:off x="2447390" y="3353192"/>
                <a:ext cx="228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BAF8326-C20A-4963-B44C-92368B5740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443649" y="3353584"/>
                <a:ext cx="228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55A26A-4CB1-461A-BDD1-8D0CFC3FA672}"/>
                </a:ext>
              </a:extLst>
            </p:cNvPr>
            <p:cNvSpPr txBox="1"/>
            <p:nvPr/>
          </p:nvSpPr>
          <p:spPr>
            <a:xfrm>
              <a:off x="1761397" y="3408139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27FAE7-7722-4417-B15A-01A24E9358CC}"/>
                </a:ext>
              </a:extLst>
            </p:cNvPr>
            <p:cNvSpPr txBox="1"/>
            <p:nvPr/>
          </p:nvSpPr>
          <p:spPr>
            <a:xfrm>
              <a:off x="2465420" y="4217544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71EC1EA-D238-4FEB-8018-6C73E719F652}"/>
                </a:ext>
              </a:extLst>
            </p:cNvPr>
            <p:cNvSpPr txBox="1"/>
            <p:nvPr/>
          </p:nvSpPr>
          <p:spPr>
            <a:xfrm>
              <a:off x="3677333" y="4278632"/>
              <a:ext cx="47481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Z</a:t>
              </a:r>
              <a:r>
                <a:rPr lang="en-US" sz="2400" baseline="-25000" dirty="0"/>
                <a:t>6</a:t>
              </a:r>
              <a:endParaRPr lang="en-US" baseline="-25000" dirty="0"/>
            </a:p>
          </p:txBody>
        </p:sp>
      </p:grp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B8E265BC-7E67-409B-A00B-4E9E66724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9518" y="2214104"/>
          <a:ext cx="56610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Equation" r:id="rId9" imgW="5676840" imgH="799920" progId="Equation.3">
                  <p:embed/>
                </p:oleObj>
              </mc:Choice>
              <mc:Fallback>
                <p:oleObj name="Equation" r:id="rId9" imgW="5676840" imgH="799920" progId="Equation.3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1ADE8E52-C1ED-4DA6-ACF3-8444F8EA3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518" y="2214104"/>
                        <a:ext cx="56610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B748F34B-EB69-4B8E-B8C0-C179EF5A7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6029" y="3420119"/>
          <a:ext cx="42545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Equation" r:id="rId11" imgW="4267080" imgH="888840" progId="Equation.3">
                  <p:embed/>
                </p:oleObj>
              </mc:Choice>
              <mc:Fallback>
                <p:oleObj name="Equation" r:id="rId11" imgW="4267080" imgH="888840" progId="Equation.3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0E81E934-D553-4D9D-9058-AE1D33C3CA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029" y="3420119"/>
                        <a:ext cx="42545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233C4B92-22C1-4313-8F7B-89B2218AF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6029" y="4579614"/>
          <a:ext cx="54324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Equation" r:id="rId13" imgW="5448240" imgH="799920" progId="Equation.3">
                  <p:embed/>
                </p:oleObj>
              </mc:Choice>
              <mc:Fallback>
                <p:oleObj name="Equation" r:id="rId13" imgW="5448240" imgH="799920" progId="Equation.3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8CFC070D-1E92-4209-AE43-22A960634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029" y="4579614"/>
                        <a:ext cx="54324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B4C38907-A7FA-4DB1-841A-65A926EF7C32}"/>
              </a:ext>
            </a:extLst>
          </p:cNvPr>
          <p:cNvSpPr txBox="1"/>
          <p:nvPr/>
        </p:nvSpPr>
        <p:spPr>
          <a:xfrm>
            <a:off x="2701815" y="5765345"/>
            <a:ext cx="662961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800" b="1" dirty="0">
                <a:solidFill>
                  <a:srgbClr val="C00000"/>
                </a:solidFill>
              </a:rPr>
              <a:t>[</a:t>
            </a:r>
            <a:r>
              <a:rPr lang="en-US" sz="2800" b="1" dirty="0">
                <a:solidFill>
                  <a:srgbClr val="0000CC"/>
                </a:solidFill>
              </a:rPr>
              <a:t>Ch 17</a:t>
            </a:r>
            <a:r>
              <a:rPr lang="en-US" sz="2800" b="1" dirty="0">
                <a:solidFill>
                  <a:srgbClr val="C00000"/>
                </a:solidFill>
              </a:rPr>
              <a:t>] </a:t>
            </a:r>
            <a:r>
              <a:rPr lang="en-US" sz="2800" b="1" i="0" dirty="0">
                <a:solidFill>
                  <a:srgbClr val="FF0066"/>
                </a:solidFill>
                <a:effectLst/>
              </a:rPr>
              <a:t>Problem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: 32 ~ 33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606798" y="394722"/>
            <a:ext cx="10882837" cy="8079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8.11 BRIDGE NETWORKS</a:t>
            </a:r>
            <a:endParaRPr lang="en-US" sz="4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5B21F-7554-42B3-9DB4-1D987DEA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26" y="2074434"/>
            <a:ext cx="11005179" cy="34747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CB63DD-4F28-48DD-A159-FC225E8166CE}"/>
              </a:ext>
            </a:extLst>
          </p:cNvPr>
          <p:cNvSpPr/>
          <p:nvPr/>
        </p:nvSpPr>
        <p:spPr>
          <a:xfrm>
            <a:off x="1828800" y="2190548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293732-7D6D-4C91-A098-47E8A1208DEB}"/>
              </a:ext>
            </a:extLst>
          </p:cNvPr>
          <p:cNvSpPr/>
          <p:nvPr/>
        </p:nvSpPr>
        <p:spPr>
          <a:xfrm>
            <a:off x="9456061" y="2488091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26B66A-293C-4D19-B086-0D7B1DCEDE20}"/>
              </a:ext>
            </a:extLst>
          </p:cNvPr>
          <p:cNvSpPr/>
          <p:nvPr/>
        </p:nvSpPr>
        <p:spPr>
          <a:xfrm>
            <a:off x="5421086" y="2168775"/>
            <a:ext cx="1280160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81929-9762-4853-AEE0-725FDA6A8C8B}"/>
              </a:ext>
            </a:extLst>
          </p:cNvPr>
          <p:cNvSpPr/>
          <p:nvPr/>
        </p:nvSpPr>
        <p:spPr>
          <a:xfrm>
            <a:off x="5383350" y="4435225"/>
            <a:ext cx="1280160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981360-E9B3-48E6-BC7F-4A55B7C8A329}"/>
              </a:ext>
            </a:extLst>
          </p:cNvPr>
          <p:cNvSpPr/>
          <p:nvPr/>
        </p:nvSpPr>
        <p:spPr>
          <a:xfrm>
            <a:off x="5427017" y="3306697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326A2-CF43-4613-A6AF-9AD774889C9C}"/>
              </a:ext>
            </a:extLst>
          </p:cNvPr>
          <p:cNvSpPr/>
          <p:nvPr/>
        </p:nvSpPr>
        <p:spPr>
          <a:xfrm>
            <a:off x="1843314" y="4492177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5304D-3101-4409-B870-089CF976715C}"/>
              </a:ext>
            </a:extLst>
          </p:cNvPr>
          <p:cNvSpPr/>
          <p:nvPr/>
        </p:nvSpPr>
        <p:spPr>
          <a:xfrm>
            <a:off x="2946405" y="3297264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B7C267-0F59-4DB1-A3BB-FAAB4860DEBE}"/>
              </a:ext>
            </a:extLst>
          </p:cNvPr>
          <p:cNvSpPr/>
          <p:nvPr/>
        </p:nvSpPr>
        <p:spPr>
          <a:xfrm>
            <a:off x="655709" y="3320143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7D1837-E1CA-4174-9AA1-AF475269D173}"/>
              </a:ext>
            </a:extLst>
          </p:cNvPr>
          <p:cNvSpPr/>
          <p:nvPr/>
        </p:nvSpPr>
        <p:spPr>
          <a:xfrm>
            <a:off x="9456061" y="4193176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17060E-0055-4410-8620-C0D73053011F}"/>
              </a:ext>
            </a:extLst>
          </p:cNvPr>
          <p:cNvSpPr/>
          <p:nvPr/>
        </p:nvSpPr>
        <p:spPr>
          <a:xfrm>
            <a:off x="11125203" y="2467773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F1353-57F7-4310-B682-437EDC5CD228}"/>
              </a:ext>
            </a:extLst>
          </p:cNvPr>
          <p:cNvSpPr/>
          <p:nvPr/>
        </p:nvSpPr>
        <p:spPr>
          <a:xfrm>
            <a:off x="11125204" y="4193176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3573-6D5F-4B67-ABD8-B3C96C5DDFF3}"/>
              </a:ext>
            </a:extLst>
          </p:cNvPr>
          <p:cNvSpPr/>
          <p:nvPr/>
        </p:nvSpPr>
        <p:spPr>
          <a:xfrm>
            <a:off x="6489217" y="3322832"/>
            <a:ext cx="188685" cy="1886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06D110-C316-46ED-A33B-BFEC331432FF}"/>
              </a:ext>
            </a:extLst>
          </p:cNvPr>
          <p:cNvSpPr txBox="1"/>
          <p:nvPr/>
        </p:nvSpPr>
        <p:spPr>
          <a:xfrm>
            <a:off x="1755335" y="1828475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1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8E0B0C-70C5-4587-BA3E-B47DAB7918FE}"/>
              </a:ext>
            </a:extLst>
          </p:cNvPr>
          <p:cNvSpPr txBox="1"/>
          <p:nvPr/>
        </p:nvSpPr>
        <p:spPr>
          <a:xfrm>
            <a:off x="377819" y="3228945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2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1CDF0-CA1A-42EB-B7BD-BA95641DAED2}"/>
              </a:ext>
            </a:extLst>
          </p:cNvPr>
          <p:cNvSpPr txBox="1"/>
          <p:nvPr/>
        </p:nvSpPr>
        <p:spPr>
          <a:xfrm>
            <a:off x="1988457" y="4410890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3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AB1BCE-DE89-4F36-92E9-0E8F90E87B37}"/>
              </a:ext>
            </a:extLst>
          </p:cNvPr>
          <p:cNvSpPr txBox="1"/>
          <p:nvPr/>
        </p:nvSpPr>
        <p:spPr>
          <a:xfrm>
            <a:off x="3090816" y="3214431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4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E792A-DE22-4B6B-937F-C48D4D5EFA80}"/>
              </a:ext>
            </a:extLst>
          </p:cNvPr>
          <p:cNvSpPr txBox="1"/>
          <p:nvPr/>
        </p:nvSpPr>
        <p:spPr>
          <a:xfrm>
            <a:off x="5928193" y="1821350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1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3474D-C320-476C-8CD3-E113FDA57E4C}"/>
              </a:ext>
            </a:extLst>
          </p:cNvPr>
          <p:cNvSpPr txBox="1"/>
          <p:nvPr/>
        </p:nvSpPr>
        <p:spPr>
          <a:xfrm>
            <a:off x="5147682" y="3192659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2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A7A3C7-D001-4019-9D6A-EC49CE762F6C}"/>
              </a:ext>
            </a:extLst>
          </p:cNvPr>
          <p:cNvSpPr txBox="1"/>
          <p:nvPr/>
        </p:nvSpPr>
        <p:spPr>
          <a:xfrm>
            <a:off x="5928193" y="4529568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3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323ED3-438A-4BCE-9FBE-E69F7D7D51FB}"/>
              </a:ext>
            </a:extLst>
          </p:cNvPr>
          <p:cNvSpPr txBox="1"/>
          <p:nvPr/>
        </p:nvSpPr>
        <p:spPr>
          <a:xfrm>
            <a:off x="6635477" y="3228461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4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23A9DC-55E4-4537-BB62-1F3DC9264D42}"/>
              </a:ext>
            </a:extLst>
          </p:cNvPr>
          <p:cNvSpPr txBox="1"/>
          <p:nvPr/>
        </p:nvSpPr>
        <p:spPr>
          <a:xfrm>
            <a:off x="9367189" y="2067663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1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B7E28-7061-426D-B6E0-970BC391CC3C}"/>
              </a:ext>
            </a:extLst>
          </p:cNvPr>
          <p:cNvSpPr txBox="1"/>
          <p:nvPr/>
        </p:nvSpPr>
        <p:spPr>
          <a:xfrm>
            <a:off x="11284076" y="4154532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2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926718-E6C1-4693-A16D-09D64D862CED}"/>
              </a:ext>
            </a:extLst>
          </p:cNvPr>
          <p:cNvSpPr txBox="1"/>
          <p:nvPr/>
        </p:nvSpPr>
        <p:spPr>
          <a:xfrm>
            <a:off x="9387177" y="4354587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3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BDF4E1-7073-47C3-8D34-4FA04ECB0658}"/>
              </a:ext>
            </a:extLst>
          </p:cNvPr>
          <p:cNvSpPr txBox="1"/>
          <p:nvPr/>
        </p:nvSpPr>
        <p:spPr>
          <a:xfrm>
            <a:off x="11037224" y="2127822"/>
            <a:ext cx="335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66FF"/>
                </a:solidFill>
                <a:effectLst/>
              </a:rPr>
              <a:t>4</a:t>
            </a:r>
            <a:endParaRPr lang="en-US" sz="20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9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DB4080-A202-49BA-940B-1C5758A7CC3A}"/>
              </a:ext>
            </a:extLst>
          </p:cNvPr>
          <p:cNvGrpSpPr/>
          <p:nvPr/>
        </p:nvGrpSpPr>
        <p:grpSpPr>
          <a:xfrm>
            <a:off x="667161" y="1332051"/>
            <a:ext cx="3391578" cy="2819400"/>
            <a:chOff x="1037772" y="1494971"/>
            <a:chExt cx="3391578" cy="2819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F6C2535-47E4-4AA3-BB66-E41EFD79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075" y="1494971"/>
              <a:ext cx="3343275" cy="28194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E850CD-31C6-45BB-8783-71CBC9390C5D}"/>
                </a:ext>
              </a:extLst>
            </p:cNvPr>
            <p:cNvSpPr/>
            <p:nvPr/>
          </p:nvSpPr>
          <p:spPr>
            <a:xfrm>
              <a:off x="1074057" y="1590766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FF3380-B866-4ACA-9822-9AAF6D0D5CEB}"/>
                </a:ext>
              </a:extLst>
            </p:cNvPr>
            <p:cNvSpPr/>
            <p:nvPr/>
          </p:nvSpPr>
          <p:spPr>
            <a:xfrm>
              <a:off x="1037772" y="4021911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8398093-06AF-415F-A191-5A7A59442189}"/>
              </a:ext>
            </a:extLst>
          </p:cNvPr>
          <p:cNvSpPr/>
          <p:nvPr/>
        </p:nvSpPr>
        <p:spPr>
          <a:xfrm>
            <a:off x="2905706" y="320980"/>
            <a:ext cx="6380588" cy="5616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32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fr-F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Bridge Network</a:t>
            </a:r>
            <a:endParaRPr lang="en-US" sz="32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9832AE-80EA-4A84-80D3-C3E2EE3AD12B}"/>
              </a:ext>
            </a:extLst>
          </p:cNvPr>
          <p:cNvGrpSpPr/>
          <p:nvPr/>
        </p:nvGrpSpPr>
        <p:grpSpPr>
          <a:xfrm>
            <a:off x="6987386" y="2354638"/>
            <a:ext cx="3686744" cy="2834640"/>
            <a:chOff x="6329151" y="1338942"/>
            <a:chExt cx="3686744" cy="283464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969A33-AFE5-4DAC-8661-8A169E559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5960" y="1338942"/>
              <a:ext cx="3639935" cy="283464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AC641B-B416-4225-A296-C76CF3526675}"/>
                </a:ext>
              </a:extLst>
            </p:cNvPr>
            <p:cNvSpPr/>
            <p:nvPr/>
          </p:nvSpPr>
          <p:spPr>
            <a:xfrm>
              <a:off x="6336408" y="1652815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6B3034-8027-4A37-A599-A785D9572487}"/>
                </a:ext>
              </a:extLst>
            </p:cNvPr>
            <p:cNvSpPr/>
            <p:nvPr/>
          </p:nvSpPr>
          <p:spPr>
            <a:xfrm>
              <a:off x="6329151" y="3953332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67B369-D918-4993-AF85-78025FF385B7}"/>
              </a:ext>
            </a:extLst>
          </p:cNvPr>
          <p:cNvSpPr txBox="1"/>
          <p:nvPr/>
        </p:nvSpPr>
        <p:spPr>
          <a:xfrm>
            <a:off x="3859390" y="1149507"/>
            <a:ext cx="7427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42021"/>
                </a:solidFill>
              </a:rPr>
              <a:t>I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f the ratio of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to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is equal to that of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to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4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, the bridge is balanced, and </a:t>
            </a:r>
            <a:r>
              <a:rPr lang="en-US" sz="2400" b="0" i="1" dirty="0">
                <a:solidFill>
                  <a:srgbClr val="0066FF"/>
                </a:solidFill>
                <a:effectLst/>
              </a:rPr>
              <a:t>I =</a:t>
            </a:r>
            <a:r>
              <a:rPr lang="en-US" sz="2400" b="0" i="0" dirty="0">
                <a:solidFill>
                  <a:srgbClr val="0066FF"/>
                </a:solidFill>
                <a:effectLst/>
              </a:rPr>
              <a:t> 0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A or </a:t>
            </a:r>
            <a:r>
              <a:rPr lang="en-US" sz="2400" b="0" i="1" dirty="0">
                <a:solidFill>
                  <a:srgbClr val="0066FF"/>
                </a:solidFill>
                <a:effectLst/>
              </a:rPr>
              <a:t>V =</a:t>
            </a:r>
            <a:r>
              <a:rPr lang="en-US" sz="2400" b="0" i="0" dirty="0">
                <a:solidFill>
                  <a:srgbClr val="0066FF"/>
                </a:solidFill>
                <a:effectLst/>
              </a:rPr>
              <a:t> 0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V.</a:t>
            </a:r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17FA96-6EB3-4A2B-9980-875C238DE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779" y="3269038"/>
            <a:ext cx="2573767" cy="10058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7A3753-E4FA-41C3-8884-C0935838D78A}"/>
              </a:ext>
            </a:extLst>
          </p:cNvPr>
          <p:cNvSpPr txBox="1"/>
          <p:nvPr/>
        </p:nvSpPr>
        <p:spPr>
          <a:xfrm>
            <a:off x="606409" y="5646452"/>
            <a:ext cx="109791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I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f this condition is not satisfied, to solve the bridge circuit use the other techniques.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8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A82CD-303D-4940-A129-C79C8EF53EAA}"/>
              </a:ext>
            </a:extLst>
          </p:cNvPr>
          <p:cNvSpPr txBox="1"/>
          <p:nvPr/>
        </p:nvSpPr>
        <p:spPr>
          <a:xfrm>
            <a:off x="194515" y="243371"/>
            <a:ext cx="273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ym typeface="Symbol" panose="05050102010706020507" pitchFamily="18" charset="2"/>
              </a:rPr>
              <a:t>Step 2 and Step 3:</a:t>
            </a:r>
            <a:endParaRPr lang="en-US" sz="2400" b="1" dirty="0">
              <a:solidFill>
                <a:srgbClr val="0066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2E613-C5D9-40DE-82B6-0934C52DD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45" y="129073"/>
            <a:ext cx="8196245" cy="25603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C45397-5873-4A08-BEA9-0EF5956217B5}"/>
              </a:ext>
            </a:extLst>
          </p:cNvPr>
          <p:cNvSpPr/>
          <p:nvPr/>
        </p:nvSpPr>
        <p:spPr>
          <a:xfrm>
            <a:off x="3988253" y="647658"/>
            <a:ext cx="3108960" cy="11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757F5-66B3-4014-B812-08218E48A3B8}"/>
              </a:ext>
            </a:extLst>
          </p:cNvPr>
          <p:cNvSpPr/>
          <p:nvPr/>
        </p:nvSpPr>
        <p:spPr>
          <a:xfrm>
            <a:off x="8521586" y="647432"/>
            <a:ext cx="3200400" cy="11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D317A1-3E16-4E4E-8387-1086C39D43F4}"/>
              </a:ext>
            </a:extLst>
          </p:cNvPr>
          <p:cNvSpPr/>
          <p:nvPr/>
        </p:nvSpPr>
        <p:spPr>
          <a:xfrm>
            <a:off x="3944712" y="2304749"/>
            <a:ext cx="7955280" cy="11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D5A3C-99A5-4CC3-BBB2-D601F8C9A3F8}"/>
              </a:ext>
            </a:extLst>
          </p:cNvPr>
          <p:cNvSpPr txBox="1"/>
          <p:nvPr/>
        </p:nvSpPr>
        <p:spPr>
          <a:xfrm>
            <a:off x="4592036" y="146925"/>
            <a:ext cx="56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endParaRPr lang="en-US" sz="2400" baseline="-25000" dirty="0">
              <a:solidFill>
                <a:srgbClr val="0000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95299-020C-4AA4-B931-66FC4F53AB7A}"/>
              </a:ext>
            </a:extLst>
          </p:cNvPr>
          <p:cNvSpPr txBox="1"/>
          <p:nvPr/>
        </p:nvSpPr>
        <p:spPr>
          <a:xfrm>
            <a:off x="9482418" y="138198"/>
            <a:ext cx="56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endParaRPr lang="en-US" sz="2400" baseline="-25000" dirty="0">
              <a:solidFill>
                <a:srgbClr val="0000C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6DA45-801B-4CFE-90B6-7B2982A094E4}"/>
              </a:ext>
            </a:extLst>
          </p:cNvPr>
          <p:cNvSpPr txBox="1"/>
          <p:nvPr/>
        </p:nvSpPr>
        <p:spPr>
          <a:xfrm>
            <a:off x="6950577" y="1855958"/>
            <a:ext cx="156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3 </a:t>
            </a:r>
            <a:r>
              <a:rPr 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= 0 V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8B8E7-35E2-43E9-8093-B89C4A8B61D4}"/>
              </a:ext>
            </a:extLst>
          </p:cNvPr>
          <p:cNvSpPr txBox="1"/>
          <p:nvPr/>
        </p:nvSpPr>
        <p:spPr>
          <a:xfrm>
            <a:off x="194514" y="2624810"/>
            <a:ext cx="273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ym typeface="Symbol" panose="05050102010706020507" pitchFamily="18" charset="2"/>
              </a:rPr>
              <a:t>Consider node </a:t>
            </a:r>
            <a:r>
              <a:rPr lang="en-US" sz="2400" b="1" i="1" dirty="0"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b="1" dirty="0">
                <a:sym typeface="Symbol" panose="05050102010706020507" pitchFamily="18" charset="2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8DEB1D-22AF-4A04-BF7B-56D81ECEE56D}"/>
              </a:ext>
            </a:extLst>
          </p:cNvPr>
          <p:cNvSpPr txBox="1"/>
          <p:nvPr/>
        </p:nvSpPr>
        <p:spPr>
          <a:xfrm>
            <a:off x="88604" y="1047677"/>
            <a:ext cx="261399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ym typeface="Symbol" panose="05050102010706020507" pitchFamily="18" charset="2"/>
              </a:rPr>
              <a:t>Consider node 3 as a reference </a:t>
            </a:r>
            <a:r>
              <a:rPr lang="en-US" sz="2400" b="1" i="1" dirty="0">
                <a:sym typeface="Symbol" panose="05050102010706020507" pitchFamily="18" charset="2"/>
              </a:rPr>
              <a:t>i</a:t>
            </a:r>
            <a:r>
              <a:rPr lang="en-US" sz="2400" b="1" dirty="0">
                <a:sym typeface="Symbol" panose="05050102010706020507" pitchFamily="18" charset="2"/>
              </a:rPr>
              <a:t>.</a:t>
            </a:r>
            <a:r>
              <a:rPr lang="en-US" sz="2400" b="1" i="1" dirty="0">
                <a:sym typeface="Symbol" panose="05050102010706020507" pitchFamily="18" charset="2"/>
              </a:rPr>
              <a:t>e</a:t>
            </a:r>
            <a:r>
              <a:rPr lang="en-US" sz="2400" b="1" dirty="0">
                <a:sym typeface="Symbol" panose="05050102010706020507" pitchFamily="18" charset="2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sz="2400" b="1" i="1" dirty="0"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ym typeface="Symbol" panose="05050102010706020507" pitchFamily="18" charset="2"/>
              </a:rPr>
              <a:t>3</a:t>
            </a:r>
            <a:r>
              <a:rPr lang="en-US" sz="2400" b="1" dirty="0">
                <a:sym typeface="Symbol" panose="05050102010706020507" pitchFamily="18" charset="2"/>
              </a:rPr>
              <a:t> =</a:t>
            </a:r>
            <a:r>
              <a:rPr lang="en-US" sz="2400" dirty="0">
                <a:sym typeface="Symbol" panose="05050102010706020507" pitchFamily="18" charset="2"/>
              </a:rPr>
              <a:t> 0 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B88ADE-CF37-44FC-B63B-BBFA0DBCB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88" y="4004115"/>
            <a:ext cx="4583485" cy="2286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1C9849-5957-4195-99FE-F9E74C459097}"/>
              </a:ext>
            </a:extLst>
          </p:cNvPr>
          <p:cNvSpPr txBox="1"/>
          <p:nvPr/>
        </p:nvSpPr>
        <p:spPr>
          <a:xfrm>
            <a:off x="237888" y="3056274"/>
            <a:ext cx="545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66"/>
                </a:solidFill>
              </a:rPr>
              <a:t>Assume all unknown currents leave the node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F8C3E7-ACD4-4486-A412-91A3D668457D}"/>
              </a:ext>
            </a:extLst>
          </p:cNvPr>
          <p:cNvCxnSpPr/>
          <p:nvPr/>
        </p:nvCxnSpPr>
        <p:spPr>
          <a:xfrm>
            <a:off x="1529749" y="4600575"/>
            <a:ext cx="0" cy="384085"/>
          </a:xfrm>
          <a:prstGeom prst="straightConnector1">
            <a:avLst/>
          </a:prstGeom>
          <a:ln>
            <a:solidFill>
              <a:srgbClr val="00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3D64B6-DF0F-4EDF-9B85-D20F10FBE0EB}"/>
              </a:ext>
            </a:extLst>
          </p:cNvPr>
          <p:cNvSpPr txBox="1"/>
          <p:nvPr/>
        </p:nvSpPr>
        <p:spPr>
          <a:xfrm>
            <a:off x="2320761" y="4561784"/>
            <a:ext cx="60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I</a:t>
            </a:r>
            <a:r>
              <a:rPr lang="en-US" sz="2400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Z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endParaRPr lang="en-US" sz="2400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9E34BE-EBEB-461B-997E-7A9732ED1F97}"/>
              </a:ext>
            </a:extLst>
          </p:cNvPr>
          <p:cNvCxnSpPr/>
          <p:nvPr/>
        </p:nvCxnSpPr>
        <p:spPr>
          <a:xfrm>
            <a:off x="2868011" y="4602117"/>
            <a:ext cx="0" cy="384085"/>
          </a:xfrm>
          <a:prstGeom prst="straightConnector1">
            <a:avLst/>
          </a:prstGeom>
          <a:ln>
            <a:solidFill>
              <a:srgbClr val="00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C3EFC7-3BF3-47AE-A28D-E3BE31CEDBB1}"/>
              </a:ext>
            </a:extLst>
          </p:cNvPr>
          <p:cNvSpPr txBox="1"/>
          <p:nvPr/>
        </p:nvSpPr>
        <p:spPr>
          <a:xfrm>
            <a:off x="1438467" y="4522995"/>
            <a:ext cx="60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I</a:t>
            </a:r>
            <a:r>
              <a:rPr lang="en-US" sz="2400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Z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endParaRPr lang="en-US" sz="2400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399B7D-11DD-46C6-B03E-6DC4AB7BA22D}"/>
              </a:ext>
            </a:extLst>
          </p:cNvPr>
          <p:cNvCxnSpPr>
            <a:cxnSpLocks/>
          </p:cNvCxnSpPr>
          <p:nvPr/>
        </p:nvCxnSpPr>
        <p:spPr>
          <a:xfrm>
            <a:off x="3501453" y="3960573"/>
            <a:ext cx="472286" cy="0"/>
          </a:xfrm>
          <a:prstGeom prst="straightConnector1">
            <a:avLst/>
          </a:prstGeom>
          <a:ln>
            <a:solidFill>
              <a:srgbClr val="00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8AB2EF-9DBF-4CD8-92D3-4971B74898A7}"/>
              </a:ext>
            </a:extLst>
          </p:cNvPr>
          <p:cNvSpPr txBox="1"/>
          <p:nvPr/>
        </p:nvSpPr>
        <p:spPr>
          <a:xfrm>
            <a:off x="3458056" y="3482050"/>
            <a:ext cx="60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I</a:t>
            </a:r>
            <a:r>
              <a:rPr lang="en-US" sz="2400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Z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3</a:t>
            </a:r>
            <a:endParaRPr lang="en-US" sz="2400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520CDE-A20E-456B-8E2A-AF3BF648234D}"/>
              </a:ext>
            </a:extLst>
          </p:cNvPr>
          <p:cNvSpPr txBox="1"/>
          <p:nvPr/>
        </p:nvSpPr>
        <p:spPr>
          <a:xfrm>
            <a:off x="6124740" y="2535713"/>
            <a:ext cx="5453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66"/>
                </a:solidFill>
              </a:rPr>
              <a:t>Write the Nodal Equation by Applying Kirchhoff’s current law (KCL):</a:t>
            </a:r>
            <a:endParaRPr lang="en-US" sz="2000" b="1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7D47D9F3-C63F-47B1-93A9-D0D7AE6D2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176767"/>
              </p:ext>
            </p:extLst>
          </p:nvPr>
        </p:nvGraphicFramePr>
        <p:xfrm>
          <a:off x="6323013" y="3300402"/>
          <a:ext cx="3467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1" name="Equation" r:id="rId5" imgW="3466800" imgH="330120" progId="Equation.3">
                  <p:embed/>
                </p:oleObj>
              </mc:Choice>
              <mc:Fallback>
                <p:oleObj name="Equation" r:id="rId5" imgW="3466800" imgH="33012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E9499977-D50F-476B-9E60-08FCB94CA0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3013" y="3300402"/>
                        <a:ext cx="3467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06645EE4-2C28-4BE8-B534-B36E7089E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425499"/>
              </p:ext>
            </p:extLst>
          </p:nvPr>
        </p:nvGraphicFramePr>
        <p:xfrm>
          <a:off x="6323013" y="3694054"/>
          <a:ext cx="3467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2" name="Equation" r:id="rId7" imgW="3466800" imgH="330120" progId="Equation.3">
                  <p:embed/>
                </p:oleObj>
              </mc:Choice>
              <mc:Fallback>
                <p:oleObj name="Equation" r:id="rId7" imgW="3466800" imgH="33012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7D47D9F3-C63F-47B1-93A9-D0D7AE6D2E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23013" y="3694054"/>
                        <a:ext cx="3467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B16E77E7-8C21-4654-85C6-C4C82C520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0403"/>
              </p:ext>
            </p:extLst>
          </p:nvPr>
        </p:nvGraphicFramePr>
        <p:xfrm>
          <a:off x="6322065" y="4200525"/>
          <a:ext cx="3644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3" name="Equation" r:id="rId9" imgW="3644640" imgH="672840" progId="Equation.3">
                  <p:embed/>
                </p:oleObj>
              </mc:Choice>
              <mc:Fallback>
                <p:oleObj name="Equation" r:id="rId9" imgW="3644640" imgH="672840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06645EE4-2C28-4BE8-B534-B36E7089EE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22065" y="4200525"/>
                        <a:ext cx="36449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AD0A3EC7-2BD6-426D-A8EC-76EECC553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38306"/>
              </p:ext>
            </p:extLst>
          </p:nvPr>
        </p:nvGraphicFramePr>
        <p:xfrm>
          <a:off x="6235460" y="4987959"/>
          <a:ext cx="455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4" name="Equation" r:id="rId11" imgW="4559040" imgH="736560" progId="Equation.3">
                  <p:embed/>
                </p:oleObj>
              </mc:Choice>
              <mc:Fallback>
                <p:oleObj name="Equation" r:id="rId11" imgW="4559040" imgH="736560" progId="Equation.3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B16E77E7-8C21-4654-85C6-C4C82C5205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35460" y="4987959"/>
                        <a:ext cx="45593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330BC1BD-61C0-4176-BACC-F0795CC24B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298508"/>
              </p:ext>
            </p:extLst>
          </p:nvPr>
        </p:nvGraphicFramePr>
        <p:xfrm>
          <a:off x="6235460" y="5909683"/>
          <a:ext cx="412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5" name="Equation" r:id="rId13" imgW="4127400" imgH="330120" progId="Equation.3">
                  <p:embed/>
                </p:oleObj>
              </mc:Choice>
              <mc:Fallback>
                <p:oleObj name="Equation" r:id="rId13" imgW="4127400" imgH="33012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AD0A3EC7-2BD6-426D-A8EC-76EECC5531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35460" y="5909683"/>
                        <a:ext cx="41275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3" grpId="0"/>
      <p:bldP spid="16" grpId="0"/>
      <p:bldP spid="21" grpId="0"/>
      <p:bldP spid="23" grpId="0"/>
      <p:bldP spid="27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C762D-E048-4ECE-9654-0153E90CFA0B}"/>
              </a:ext>
            </a:extLst>
          </p:cNvPr>
          <p:cNvSpPr txBox="1"/>
          <p:nvPr/>
        </p:nvSpPr>
        <p:spPr>
          <a:xfrm>
            <a:off x="229103" y="183433"/>
            <a:ext cx="6969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Example 8.11.1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:</a:t>
            </a:r>
            <a:r>
              <a:rPr lang="en-US" sz="2000" b="1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Find the current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the following network.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E088-7529-40C9-9D3B-18A6CDB9E0EE}"/>
              </a:ext>
            </a:extLst>
          </p:cNvPr>
          <p:cNvSpPr txBox="1"/>
          <p:nvPr/>
        </p:nvSpPr>
        <p:spPr>
          <a:xfrm>
            <a:off x="229103" y="897610"/>
            <a:ext cx="1991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Solution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:</a:t>
            </a:r>
            <a:r>
              <a:rPr lang="en-US" sz="2000" b="1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Here:</a:t>
            </a:r>
            <a:endParaRPr lang="en-US" sz="20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9F65920-2BDE-486F-A228-9C96FF5D6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5314" y="868582"/>
          <a:ext cx="4991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7" name="Equation" r:id="rId3" imgW="4991040" imgH="672840" progId="Equation.3">
                  <p:embed/>
                </p:oleObj>
              </mc:Choice>
              <mc:Fallback>
                <p:oleObj name="Equation" r:id="rId3" imgW="4991040" imgH="67284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9F65920-2BDE-486F-A228-9C96FF5D6A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5314" y="868582"/>
                        <a:ext cx="49911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A6AE938-CE22-4C0B-8DC6-8D3E545BB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5877" y="143400"/>
            <a:ext cx="3220278" cy="23774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97BD46-870A-4C54-B726-F0D9AAE4F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89" y="2005182"/>
            <a:ext cx="2990850" cy="1971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35032F-E64C-4BE2-AE8B-B7B83DA96C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278" y="1942678"/>
            <a:ext cx="2981325" cy="226695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C650836-F2DB-4730-80ED-550319144F20}"/>
              </a:ext>
            </a:extLst>
          </p:cNvPr>
          <p:cNvSpPr/>
          <p:nvPr/>
        </p:nvSpPr>
        <p:spPr>
          <a:xfrm>
            <a:off x="3670854" y="2717247"/>
            <a:ext cx="659389" cy="317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FD1311D2-2872-49DF-98FA-279E8E904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8654" y="2750679"/>
          <a:ext cx="3975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8" name="Equation" r:id="rId8" imgW="3974760" imgH="317160" progId="Equation.3">
                  <p:embed/>
                </p:oleObj>
              </mc:Choice>
              <mc:Fallback>
                <p:oleObj name="Equation" r:id="rId8" imgW="3974760" imgH="31716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FD1311D2-2872-49DF-98FA-279E8E9041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38654" y="2750679"/>
                        <a:ext cx="39751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021989A-479F-4EDE-B37E-85A2CE9E6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3549" y="3075105"/>
          <a:ext cx="2120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Equation" r:id="rId10" imgW="2120760" imgH="672840" progId="Equation.3">
                  <p:embed/>
                </p:oleObj>
              </mc:Choice>
              <mc:Fallback>
                <p:oleObj name="Equation" r:id="rId10" imgW="2120760" imgH="67284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021989A-479F-4EDE-B37E-85A2CE9E6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53549" y="3075105"/>
                        <a:ext cx="21209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1A6EB950-0592-40E2-B10B-E0B1EAAC67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889" y="4387350"/>
            <a:ext cx="2628900" cy="1933575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237E744F-D62C-4F95-9227-BAC5407FA7ED}"/>
              </a:ext>
            </a:extLst>
          </p:cNvPr>
          <p:cNvSpPr/>
          <p:nvPr/>
        </p:nvSpPr>
        <p:spPr>
          <a:xfrm>
            <a:off x="3513892" y="5096849"/>
            <a:ext cx="659389" cy="317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F168C8-ECB4-4332-B41E-1DD4ADE83E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50009" y="4355342"/>
            <a:ext cx="2524125" cy="2000250"/>
          </a:xfrm>
          <a:prstGeom prst="rect">
            <a:avLst/>
          </a:prstGeom>
        </p:spPr>
      </p:pic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54EEAA13-A6F9-45F8-A665-B5D97DA5A6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6350" y="4555502"/>
          <a:ext cx="275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0" name="Equation" r:id="rId14" imgW="2755800" imgH="317160" progId="Equation.3">
                  <p:embed/>
                </p:oleObj>
              </mc:Choice>
              <mc:Fallback>
                <p:oleObj name="Equation" r:id="rId14" imgW="2755800" imgH="317160" progId="Equation.3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54EEAA13-A6F9-45F8-A665-B5D97DA5A6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26350" y="4555502"/>
                        <a:ext cx="27559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8D1B8963-87B2-48DF-9ABC-EA6038266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5304" y="4971782"/>
          <a:ext cx="2120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Equation" r:id="rId16" imgW="2120760" imgH="672840" progId="Equation.3">
                  <p:embed/>
                </p:oleObj>
              </mc:Choice>
              <mc:Fallback>
                <p:oleObj name="Equation" r:id="rId16" imgW="2120760" imgH="67284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8D1B8963-87B2-48DF-9ABC-EA60382662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05304" y="4971782"/>
                        <a:ext cx="21209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9DAA93-4F67-4764-9DAC-A95036D5FBF6}"/>
              </a:ext>
            </a:extLst>
          </p:cNvPr>
          <p:cNvCxnSpPr/>
          <p:nvPr/>
        </p:nvCxnSpPr>
        <p:spPr>
          <a:xfrm>
            <a:off x="0" y="426840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B9573-7B9C-4387-8DEB-118238535F0D}"/>
              </a:ext>
            </a:extLst>
          </p:cNvPr>
          <p:cNvSpPr txBox="1"/>
          <p:nvPr/>
        </p:nvSpPr>
        <p:spPr>
          <a:xfrm>
            <a:off x="194514" y="195927"/>
            <a:ext cx="273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ym typeface="Symbol" panose="05050102010706020507" pitchFamily="18" charset="2"/>
              </a:rPr>
              <a:t>Consider node </a:t>
            </a:r>
            <a:r>
              <a:rPr lang="en-US" sz="2400" b="1" i="1" dirty="0">
                <a:sym typeface="Symbol" panose="05050102010706020507" pitchFamily="18" charset="2"/>
              </a:rPr>
              <a:t>V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b="1" dirty="0">
                <a:sym typeface="Symbol" panose="05050102010706020507" pitchFamily="18" charset="2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C2AC4-6F34-44F4-A0B2-BE460C691E76}"/>
              </a:ext>
            </a:extLst>
          </p:cNvPr>
          <p:cNvSpPr txBox="1"/>
          <p:nvPr/>
        </p:nvSpPr>
        <p:spPr>
          <a:xfrm>
            <a:off x="237888" y="627391"/>
            <a:ext cx="545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66"/>
                </a:solidFill>
              </a:rPr>
              <a:t>Assume all unknown currents leave the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73B13-F051-4788-9AF7-5DBA2BBC3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9" y="1505997"/>
            <a:ext cx="4336723" cy="192024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D00C8B-CBFE-4B52-B247-99034980D567}"/>
              </a:ext>
            </a:extLst>
          </p:cNvPr>
          <p:cNvCxnSpPr/>
          <p:nvPr/>
        </p:nvCxnSpPr>
        <p:spPr>
          <a:xfrm>
            <a:off x="2131103" y="2774080"/>
            <a:ext cx="0" cy="384085"/>
          </a:xfrm>
          <a:prstGeom prst="straightConnector1">
            <a:avLst/>
          </a:prstGeom>
          <a:ln>
            <a:solidFill>
              <a:srgbClr val="00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F34034-B7B2-40AE-A247-EEBA0FEB66AC}"/>
              </a:ext>
            </a:extLst>
          </p:cNvPr>
          <p:cNvSpPr txBox="1"/>
          <p:nvPr/>
        </p:nvSpPr>
        <p:spPr>
          <a:xfrm>
            <a:off x="3654901" y="2774080"/>
            <a:ext cx="60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I</a:t>
            </a:r>
            <a:r>
              <a:rPr lang="en-US" sz="2400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Z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5</a:t>
            </a:r>
            <a:endParaRPr lang="en-US" sz="2400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FC115B-6968-4C18-8B3A-065EC4FF8BB0}"/>
              </a:ext>
            </a:extLst>
          </p:cNvPr>
          <p:cNvCxnSpPr/>
          <p:nvPr/>
        </p:nvCxnSpPr>
        <p:spPr>
          <a:xfrm>
            <a:off x="3701377" y="2801376"/>
            <a:ext cx="0" cy="384085"/>
          </a:xfrm>
          <a:prstGeom prst="straightConnector1">
            <a:avLst/>
          </a:prstGeom>
          <a:ln>
            <a:solidFill>
              <a:srgbClr val="00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2EC635-D578-4BE7-B59D-CEB633E1BC35}"/>
              </a:ext>
            </a:extLst>
          </p:cNvPr>
          <p:cNvSpPr txBox="1"/>
          <p:nvPr/>
        </p:nvSpPr>
        <p:spPr>
          <a:xfrm>
            <a:off x="2014325" y="2696500"/>
            <a:ext cx="60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I</a:t>
            </a:r>
            <a:r>
              <a:rPr lang="en-US" sz="2400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Z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4</a:t>
            </a:r>
            <a:endParaRPr lang="en-US" sz="2400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CE2885-A98C-47F0-BEEC-408A6D4C14D0}"/>
              </a:ext>
            </a:extLst>
          </p:cNvPr>
          <p:cNvCxnSpPr>
            <a:cxnSpLocks/>
          </p:cNvCxnSpPr>
          <p:nvPr/>
        </p:nvCxnSpPr>
        <p:spPr>
          <a:xfrm rot="10800000">
            <a:off x="1133681" y="1450229"/>
            <a:ext cx="472286" cy="0"/>
          </a:xfrm>
          <a:prstGeom prst="straightConnector1">
            <a:avLst/>
          </a:prstGeom>
          <a:ln>
            <a:solidFill>
              <a:srgbClr val="00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AA9EE4-9D2B-4B97-AB70-155379C73E43}"/>
              </a:ext>
            </a:extLst>
          </p:cNvPr>
          <p:cNvSpPr txBox="1"/>
          <p:nvPr/>
        </p:nvSpPr>
        <p:spPr>
          <a:xfrm>
            <a:off x="1133680" y="977140"/>
            <a:ext cx="60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I</a:t>
            </a:r>
            <a:r>
              <a:rPr lang="en-US" sz="2400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Z</a:t>
            </a:r>
            <a:r>
              <a:rPr lang="en-US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3</a:t>
            </a:r>
            <a:endParaRPr lang="en-US" sz="2400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2D7C8F-79AA-4F7B-AC93-E944BD177281}"/>
              </a:ext>
            </a:extLst>
          </p:cNvPr>
          <p:cNvSpPr txBox="1"/>
          <p:nvPr/>
        </p:nvSpPr>
        <p:spPr>
          <a:xfrm>
            <a:off x="6124740" y="106830"/>
            <a:ext cx="5453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66"/>
                </a:solidFill>
              </a:rPr>
              <a:t>Write the Nodal Equation by Applying Kirchhoff’s current law (KCL):</a:t>
            </a:r>
            <a:endParaRPr lang="en-US" sz="2000" b="1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70B1AAF9-7308-4F56-90DE-C01E6CF33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664404"/>
              </p:ext>
            </p:extLst>
          </p:nvPr>
        </p:nvGraphicFramePr>
        <p:xfrm>
          <a:off x="6463285" y="854075"/>
          <a:ext cx="3200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8" name="Equation" r:id="rId4" imgW="3200400" imgH="330120" progId="Equation.3">
                  <p:embed/>
                </p:oleObj>
              </mc:Choice>
              <mc:Fallback>
                <p:oleObj name="Equation" r:id="rId4" imgW="3200400" imgH="33012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C470D136-C031-40FC-8F6F-F16E7EF857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63285" y="854075"/>
                        <a:ext cx="32004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F18FCCCD-AFAF-485B-BBAC-2235EA411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54630"/>
              </p:ext>
            </p:extLst>
          </p:nvPr>
        </p:nvGraphicFramePr>
        <p:xfrm>
          <a:off x="6455987" y="1231900"/>
          <a:ext cx="3187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9" name="Equation" r:id="rId6" imgW="3187440" imgH="330120" progId="Equation.3">
                  <p:embed/>
                </p:oleObj>
              </mc:Choice>
              <mc:Fallback>
                <p:oleObj name="Equation" r:id="rId6" imgW="3187440" imgH="33012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70B1AAF9-7308-4F56-90DE-C01E6CF33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55987" y="1231900"/>
                        <a:ext cx="31877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40BADF55-B131-416F-8E29-09E8D23724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818534"/>
              </p:ext>
            </p:extLst>
          </p:nvPr>
        </p:nvGraphicFramePr>
        <p:xfrm>
          <a:off x="6409972" y="1655763"/>
          <a:ext cx="3378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0" name="Equation" r:id="rId8" imgW="3377880" imgH="672840" progId="Equation.3">
                  <p:embed/>
                </p:oleObj>
              </mc:Choice>
              <mc:Fallback>
                <p:oleObj name="Equation" r:id="rId8" imgW="3377880" imgH="67284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D8A92DE3-B744-4F83-9774-C95D16B3DF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9972" y="1655763"/>
                        <a:ext cx="33782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EB08F132-4AC9-4594-A4DD-A261FADB14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90768"/>
              </p:ext>
            </p:extLst>
          </p:nvPr>
        </p:nvGraphicFramePr>
        <p:xfrm>
          <a:off x="6242050" y="2355873"/>
          <a:ext cx="4292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1" name="Equation" r:id="rId10" imgW="4292280" imgH="736560" progId="Equation.3">
                  <p:embed/>
                </p:oleObj>
              </mc:Choice>
              <mc:Fallback>
                <p:oleObj name="Equation" r:id="rId10" imgW="4292280" imgH="736560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40BADF55-B131-416F-8E29-09E8D23724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42050" y="2355873"/>
                        <a:ext cx="42926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23074606-CAB8-49C7-BEA9-EB3028151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786673"/>
              </p:ext>
            </p:extLst>
          </p:nvPr>
        </p:nvGraphicFramePr>
        <p:xfrm>
          <a:off x="6275696" y="3121424"/>
          <a:ext cx="403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2" name="Equation" r:id="rId12" imgW="4038480" imgH="330120" progId="Equation.3">
                  <p:embed/>
                </p:oleObj>
              </mc:Choice>
              <mc:Fallback>
                <p:oleObj name="Equation" r:id="rId12" imgW="4038480" imgH="330120" progId="Equation.3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EB08F132-4AC9-4594-A4DD-A261FADB14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75696" y="3121424"/>
                        <a:ext cx="40386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7E8D7CE-FC2D-44FA-99C3-203FD9226921}"/>
              </a:ext>
            </a:extLst>
          </p:cNvPr>
          <p:cNvSpPr txBox="1"/>
          <p:nvPr/>
        </p:nvSpPr>
        <p:spPr>
          <a:xfrm>
            <a:off x="373749" y="3467181"/>
            <a:ext cx="5197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Nodal equations in matrix form as follows:</a:t>
            </a:r>
            <a:endParaRPr lang="en-US" sz="2000" dirty="0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6E05734E-B8A2-4E8D-B6E1-AF9DB5219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145619"/>
              </p:ext>
            </p:extLst>
          </p:nvPr>
        </p:nvGraphicFramePr>
        <p:xfrm>
          <a:off x="373749" y="3863789"/>
          <a:ext cx="5435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3" name="Equation" r:id="rId14" imgW="5435280" imgH="736560" progId="Equation.3">
                  <p:embed/>
                </p:oleObj>
              </mc:Choice>
              <mc:Fallback>
                <p:oleObj name="Equation" r:id="rId14" imgW="5435280" imgH="73656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B96F8702-0B75-49B1-BE30-6B92425A90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3749" y="3863789"/>
                        <a:ext cx="54356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7691BDB1-6782-457E-8112-DA28D3C8E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932577"/>
              </p:ext>
            </p:extLst>
          </p:nvPr>
        </p:nvGraphicFramePr>
        <p:xfrm>
          <a:off x="406535" y="4752061"/>
          <a:ext cx="325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4" name="Equation" r:id="rId16" imgW="3251160" imgH="736560" progId="Equation.3">
                  <p:embed/>
                </p:oleObj>
              </mc:Choice>
              <mc:Fallback>
                <p:oleObj name="Equation" r:id="rId16" imgW="3251160" imgH="736560" progId="Equation.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6E05734E-B8A2-4E8D-B6E1-AF9DB52192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6535" y="4752061"/>
                        <a:ext cx="32512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87A2DAA8-C3AF-450E-ADA3-7805A1200F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142448"/>
              </p:ext>
            </p:extLst>
          </p:nvPr>
        </p:nvGraphicFramePr>
        <p:xfrm>
          <a:off x="350484" y="5585487"/>
          <a:ext cx="3581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5" name="Equation" r:id="rId18" imgW="3581280" imgH="736560" progId="Equation.3">
                  <p:embed/>
                </p:oleObj>
              </mc:Choice>
              <mc:Fallback>
                <p:oleObj name="Equation" r:id="rId18" imgW="3581280" imgH="73656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7691BDB1-6782-457E-8112-DA28D3C8E0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0484" y="5585487"/>
                        <a:ext cx="35814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4CCF51-3CE3-4D48-AB9D-C2DC7C98FADD}"/>
              </a:ext>
            </a:extLst>
          </p:cNvPr>
          <p:cNvCxnSpPr/>
          <p:nvPr/>
        </p:nvCxnSpPr>
        <p:spPr>
          <a:xfrm>
            <a:off x="-27296" y="3508125"/>
            <a:ext cx="12207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6E99B644-A492-40A6-B842-C45084B3DF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271756"/>
              </p:ext>
            </p:extLst>
          </p:nvPr>
        </p:nvGraphicFramePr>
        <p:xfrm>
          <a:off x="6764267" y="3635010"/>
          <a:ext cx="3657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6" name="Equation" r:id="rId20" imgW="3657600" imgH="736560" progId="Equation.3">
                  <p:embed/>
                </p:oleObj>
              </mc:Choice>
              <mc:Fallback>
                <p:oleObj name="Equation" r:id="rId20" imgW="3657600" imgH="73656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7691BDB1-6782-457E-8112-DA28D3C8E0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64267" y="3635010"/>
                        <a:ext cx="36576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9BC04DCC-E8DA-4FF2-8024-CB39C59BB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1628"/>
              </p:ext>
            </p:extLst>
          </p:nvPr>
        </p:nvGraphicFramePr>
        <p:xfrm>
          <a:off x="6880534" y="4752061"/>
          <a:ext cx="83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7" name="Equation" r:id="rId22" imgW="838080" imgH="609480" progId="Equation.3">
                  <p:embed/>
                </p:oleObj>
              </mc:Choice>
              <mc:Fallback>
                <p:oleObj name="Equation" r:id="rId22" imgW="838080" imgH="60948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2E46F10-450B-43BF-B3A8-546A888625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880534" y="4752061"/>
                        <a:ext cx="8382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2FEE0780-E5AE-4792-85F6-1B2B20E8D6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867646"/>
              </p:ext>
            </p:extLst>
          </p:nvPr>
        </p:nvGraphicFramePr>
        <p:xfrm>
          <a:off x="6881161" y="5535433"/>
          <a:ext cx="927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8" name="Equation" r:id="rId24" imgW="927000" imgH="609480" progId="Equation.3">
                  <p:embed/>
                </p:oleObj>
              </mc:Choice>
              <mc:Fallback>
                <p:oleObj name="Equation" r:id="rId24" imgW="927000" imgH="60948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2381F61-B216-489F-91A8-ECFAF1B9FC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881161" y="5535433"/>
                        <a:ext cx="9271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2" grpId="0"/>
      <p:bldP spid="24" grpId="0"/>
      <p:bldP spid="26" grpId="0"/>
      <p:bldP spid="27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1478A-8ED4-4469-9B2F-AACB369305F7}"/>
              </a:ext>
            </a:extLst>
          </p:cNvPr>
          <p:cNvSpPr txBox="1"/>
          <p:nvPr/>
        </p:nvSpPr>
        <p:spPr>
          <a:xfrm>
            <a:off x="1317330" y="213660"/>
            <a:ext cx="943942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nodal equations</a:t>
            </a:r>
            <a:r>
              <a:rPr lang="en-US" sz="2800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the following networks.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00A9F-750C-4751-885D-FF39146D2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20" y="1549332"/>
            <a:ext cx="4324350" cy="2924175"/>
          </a:xfrm>
          <a:prstGeom prst="rect">
            <a:avLst/>
          </a:prstGeom>
        </p:spPr>
      </p:pic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F1DCC9E0-6970-411D-9CC5-166C8B47F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3354" y="2088568"/>
          <a:ext cx="5588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1" name="Equation" r:id="rId4" imgW="5587920" imgH="736560" progId="Equation.3">
                  <p:embed/>
                </p:oleObj>
              </mc:Choice>
              <mc:Fallback>
                <p:oleObj name="Equation" r:id="rId4" imgW="5587920" imgH="736560" progId="Equation.3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F1DCC9E0-6970-411D-9CC5-166C8B47FB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3354" y="2088568"/>
                        <a:ext cx="55880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1DA7CCD-73AC-43AC-8D2A-186A2DFA4666}"/>
              </a:ext>
            </a:extLst>
          </p:cNvPr>
          <p:cNvSpPr/>
          <p:nvPr/>
        </p:nvSpPr>
        <p:spPr>
          <a:xfrm>
            <a:off x="898368" y="1570268"/>
            <a:ext cx="2689275" cy="14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36C72-3FEF-4997-8F95-757C081144B4}"/>
              </a:ext>
            </a:extLst>
          </p:cNvPr>
          <p:cNvSpPr txBox="1"/>
          <p:nvPr/>
        </p:nvSpPr>
        <p:spPr>
          <a:xfrm>
            <a:off x="1739818" y="1195845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1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0FD0CF-105B-4E89-AB8D-E41048A080BB}"/>
              </a:ext>
            </a:extLst>
          </p:cNvPr>
          <p:cNvSpPr/>
          <p:nvPr/>
        </p:nvSpPr>
        <p:spPr>
          <a:xfrm>
            <a:off x="2058955" y="2774698"/>
            <a:ext cx="347003" cy="214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13547D-38AF-42B1-A8F4-C37945D29544}"/>
              </a:ext>
            </a:extLst>
          </p:cNvPr>
          <p:cNvSpPr txBox="1"/>
          <p:nvPr/>
        </p:nvSpPr>
        <p:spPr>
          <a:xfrm>
            <a:off x="1575695" y="2611309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2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64F0B9-A9C3-42EF-AA31-28DF50EF97F7}"/>
              </a:ext>
            </a:extLst>
          </p:cNvPr>
          <p:cNvSpPr/>
          <p:nvPr/>
        </p:nvSpPr>
        <p:spPr>
          <a:xfrm>
            <a:off x="4368610" y="2770332"/>
            <a:ext cx="347003" cy="214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DD9ED-C7B7-4BB7-A974-C3FF76D9F41B}"/>
              </a:ext>
            </a:extLst>
          </p:cNvPr>
          <p:cNvSpPr txBox="1"/>
          <p:nvPr/>
        </p:nvSpPr>
        <p:spPr>
          <a:xfrm>
            <a:off x="4660007" y="2682274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3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963C31-C1F9-4BD3-953F-EE49402FCE50}"/>
              </a:ext>
            </a:extLst>
          </p:cNvPr>
          <p:cNvSpPr/>
          <p:nvPr/>
        </p:nvSpPr>
        <p:spPr>
          <a:xfrm>
            <a:off x="881614" y="3992653"/>
            <a:ext cx="2689275" cy="14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02DD247E-AEFD-43BD-A0C8-EF4B6C3F0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1450" y="971567"/>
          <a:ext cx="2159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2" name="Equation" r:id="rId6" imgW="2158920" imgH="672840" progId="Equation.3">
                  <p:embed/>
                </p:oleObj>
              </mc:Choice>
              <mc:Fallback>
                <p:oleObj name="Equation" r:id="rId6" imgW="2158920" imgH="67284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02DD247E-AEFD-43BD-A0C8-EF4B6C3F0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31450" y="971567"/>
                        <a:ext cx="21590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1AD56B16-1E7F-40AD-932F-6B8BBD257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791889"/>
              </p:ext>
            </p:extLst>
          </p:nvPr>
        </p:nvGraphicFramePr>
        <p:xfrm>
          <a:off x="5567363" y="3474274"/>
          <a:ext cx="5448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3" name="Equation" r:id="rId8" imgW="5448240" imgH="736560" progId="Equation.3">
                  <p:embed/>
                </p:oleObj>
              </mc:Choice>
              <mc:Fallback>
                <p:oleObj name="Equation" r:id="rId8" imgW="5448240" imgH="73656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1AD56B16-1E7F-40AD-932F-6B8BBD257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67363" y="3474274"/>
                        <a:ext cx="54483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8057FBB2-AFE3-4395-B189-58E3D5F74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3075" y="4859338"/>
          <a:ext cx="5549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4" name="Equation" r:id="rId10" imgW="5549760" imgH="736560" progId="Equation.3">
                  <p:embed/>
                </p:oleObj>
              </mc:Choice>
              <mc:Fallback>
                <p:oleObj name="Equation" r:id="rId10" imgW="5549760" imgH="73656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8057FBB2-AFE3-4395-B189-58E3D5F74F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53075" y="4859338"/>
                        <a:ext cx="55499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7228596-72B4-4CEB-B94F-1FB99AAB52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030766"/>
              </p:ext>
            </p:extLst>
          </p:nvPr>
        </p:nvGraphicFramePr>
        <p:xfrm>
          <a:off x="6732422" y="2987294"/>
          <a:ext cx="415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5" name="Equation" r:id="rId12" imgW="4152600" imgH="330120" progId="Equation.3">
                  <p:embed/>
                </p:oleObj>
              </mc:Choice>
              <mc:Fallback>
                <p:oleObj name="Equation" r:id="rId12" imgW="4152600" imgH="330120" progId="Equation.3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F1DCC9E0-6970-411D-9CC5-166C8B47FB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32422" y="2987294"/>
                        <a:ext cx="41529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8A6FE259-95BF-49E4-A354-8F7D3E2D6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002777"/>
              </p:ext>
            </p:extLst>
          </p:nvPr>
        </p:nvGraphicFramePr>
        <p:xfrm>
          <a:off x="6707346" y="4293182"/>
          <a:ext cx="3987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6" name="Equation" r:id="rId14" imgW="3987720" imgH="330120" progId="Equation.3">
                  <p:embed/>
                </p:oleObj>
              </mc:Choice>
              <mc:Fallback>
                <p:oleObj name="Equation" r:id="rId14" imgW="3987720" imgH="33012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1AD56B16-1E7F-40AD-932F-6B8BBD257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07346" y="4293182"/>
                        <a:ext cx="39878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E7C666E5-A541-4062-861F-704F10496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758950"/>
              </p:ext>
            </p:extLst>
          </p:nvPr>
        </p:nvGraphicFramePr>
        <p:xfrm>
          <a:off x="6707346" y="5831894"/>
          <a:ext cx="408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7" name="Equation" r:id="rId16" imgW="4089240" imgH="330120" progId="Equation.3">
                  <p:embed/>
                </p:oleObj>
              </mc:Choice>
              <mc:Fallback>
                <p:oleObj name="Equation" r:id="rId16" imgW="4089240" imgH="33012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8057FBB2-AFE3-4395-B189-58E3D5F74F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07346" y="5831894"/>
                        <a:ext cx="40894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1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FBC33-60EF-4D97-BDD8-ADAD91A79B77}"/>
              </a:ext>
            </a:extLst>
          </p:cNvPr>
          <p:cNvSpPr/>
          <p:nvPr/>
        </p:nvSpPr>
        <p:spPr>
          <a:xfrm>
            <a:off x="2152432" y="2301768"/>
            <a:ext cx="7887136" cy="2254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ctr"/>
            <a:r>
              <a:rPr lang="en-US" sz="5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NODAL ANALYSIS [</a:t>
            </a:r>
            <a:r>
              <a:rPr lang="en-US" sz="5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5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5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B8685-24BB-4278-9A5C-25ADF7D52B17}"/>
              </a:ext>
            </a:extLst>
          </p:cNvPr>
          <p:cNvSpPr txBox="1"/>
          <p:nvPr/>
        </p:nvSpPr>
        <p:spPr>
          <a:xfrm>
            <a:off x="259235" y="2971486"/>
            <a:ext cx="44358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166B3"/>
                </a:solidFill>
                <a:effectLst/>
              </a:rPr>
              <a:t>Solution: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Convert the voltage sources to current sources as shown in Figure (a).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E480BF-AC3A-475C-B63D-0300A8116D1C}"/>
              </a:ext>
            </a:extLst>
          </p:cNvPr>
          <p:cNvCxnSpPr/>
          <p:nvPr/>
        </p:nvCxnSpPr>
        <p:spPr>
          <a:xfrm>
            <a:off x="4717929" y="259305"/>
            <a:ext cx="0" cy="603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AA7065-B083-4E2F-8D8F-8A42195C4BCA}"/>
              </a:ext>
            </a:extLst>
          </p:cNvPr>
          <p:cNvSpPr txBox="1"/>
          <p:nvPr/>
        </p:nvSpPr>
        <p:spPr>
          <a:xfrm>
            <a:off x="199607" y="105417"/>
            <a:ext cx="712206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166B3"/>
                </a:solidFill>
                <a:effectLst/>
              </a:rPr>
              <a:t>EXAMPLE 8.20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Apply nodal analysis to the network in Fig. 8.49.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011D82-A0E1-4B90-825B-A50A3B5C1F25}"/>
              </a:ext>
            </a:extLst>
          </p:cNvPr>
          <p:cNvGrpSpPr/>
          <p:nvPr/>
        </p:nvGrpSpPr>
        <p:grpSpPr>
          <a:xfrm>
            <a:off x="376921" y="3734025"/>
            <a:ext cx="3697303" cy="2560320"/>
            <a:chOff x="376921" y="3734025"/>
            <a:chExt cx="3697303" cy="25603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1B7D29-ED80-4296-A757-DF1F35E6B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921" y="3734025"/>
              <a:ext cx="3697303" cy="25603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B912F9-614D-4BEE-9653-CA7BD3540861}"/>
                </a:ext>
              </a:extLst>
            </p:cNvPr>
            <p:cNvSpPr txBox="1"/>
            <p:nvPr/>
          </p:nvSpPr>
          <p:spPr>
            <a:xfrm>
              <a:off x="1625066" y="5894235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(</a:t>
              </a:r>
              <a:r>
                <a:rPr lang="en-US" sz="2000" i="1" dirty="0"/>
                <a:t>a</a:t>
              </a:r>
              <a:r>
                <a:rPr lang="en-US" sz="2000" dirty="0"/>
                <a:t>)</a:t>
              </a:r>
              <a:endParaRPr lang="en-US" sz="2400" b="1" dirty="0">
                <a:latin typeface="Times-BoldItalic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5BD8A58-930F-4554-A50D-250C05BFADEB}"/>
              </a:ext>
            </a:extLst>
          </p:cNvPr>
          <p:cNvSpPr/>
          <p:nvPr/>
        </p:nvSpPr>
        <p:spPr>
          <a:xfrm>
            <a:off x="2010882" y="3984711"/>
            <a:ext cx="1060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48E2A-D4E7-4F95-8F94-827FBCA73ECC}"/>
              </a:ext>
            </a:extLst>
          </p:cNvPr>
          <p:cNvSpPr/>
          <p:nvPr/>
        </p:nvSpPr>
        <p:spPr>
          <a:xfrm>
            <a:off x="3021244" y="3984711"/>
            <a:ext cx="1060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1E2304-CBD5-4B0A-9900-EEFCA1707E8B}"/>
              </a:ext>
            </a:extLst>
          </p:cNvPr>
          <p:cNvSpPr/>
          <p:nvPr/>
        </p:nvSpPr>
        <p:spPr>
          <a:xfrm>
            <a:off x="582295" y="5833621"/>
            <a:ext cx="3063781" cy="12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AE290-1162-4D41-9F80-4C39293FDA97}"/>
              </a:ext>
            </a:extLst>
          </p:cNvPr>
          <p:cNvSpPr txBox="1"/>
          <p:nvPr/>
        </p:nvSpPr>
        <p:spPr>
          <a:xfrm>
            <a:off x="1063919" y="3953341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1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622342-6DA8-4CB9-ACF6-A36AADEB291E}"/>
              </a:ext>
            </a:extLst>
          </p:cNvPr>
          <p:cNvSpPr txBox="1"/>
          <p:nvPr/>
        </p:nvSpPr>
        <p:spPr>
          <a:xfrm>
            <a:off x="3021244" y="3843332"/>
            <a:ext cx="4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66FF"/>
                </a:solidFill>
              </a:rPr>
              <a:t>V</a:t>
            </a:r>
            <a:r>
              <a:rPr lang="en-US" sz="2000" baseline="-25000" dirty="0">
                <a:solidFill>
                  <a:srgbClr val="0066FF"/>
                </a:solidFill>
              </a:rPr>
              <a:t>2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966E66-5A32-4CF3-AFB5-7BFCC63F2C24}"/>
              </a:ext>
            </a:extLst>
          </p:cNvPr>
          <p:cNvSpPr txBox="1"/>
          <p:nvPr/>
        </p:nvSpPr>
        <p:spPr>
          <a:xfrm>
            <a:off x="4862443" y="446785"/>
            <a:ext cx="693779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Step 1 and 2</a:t>
            </a:r>
            <a:r>
              <a:rPr lang="en-US" sz="2000" b="1" dirty="0">
                <a:sym typeface="Symbol" panose="05050102010706020507" pitchFamily="18" charset="2"/>
              </a:rPr>
              <a:t>: </a:t>
            </a:r>
            <a:r>
              <a:rPr lang="en-US" sz="2000" dirty="0"/>
              <a:t>The network has three nodes with the bottom node defined as the reference node (at ground potential, or zero volts), and the other nodes as 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6E245A-F999-44AE-A5C0-1A1610B2177D}"/>
              </a:ext>
            </a:extLst>
          </p:cNvPr>
          <p:cNvSpPr txBox="1"/>
          <p:nvPr/>
        </p:nvSpPr>
        <p:spPr>
          <a:xfrm>
            <a:off x="4901415" y="1411447"/>
            <a:ext cx="683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sym typeface="Symbol" panose="05050102010706020507" pitchFamily="18" charset="2"/>
              </a:rPr>
              <a:t>Step 3</a:t>
            </a:r>
            <a:r>
              <a:rPr lang="en-US" sz="2000" b="1" dirty="0">
                <a:sym typeface="Symbol" panose="05050102010706020507" pitchFamily="18" charset="2"/>
              </a:rPr>
              <a:t>: </a:t>
            </a:r>
            <a:r>
              <a:rPr lang="en-US" sz="2000" dirty="0"/>
              <a:t>For node 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, the currents are defined as shown in the following Figure (b) and Kirchhoff’s current law is applied:</a:t>
            </a:r>
            <a:endParaRPr lang="en-US" sz="20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269C52-473A-41A8-8F25-670591455644}"/>
              </a:ext>
            </a:extLst>
          </p:cNvPr>
          <p:cNvSpPr/>
          <p:nvPr/>
        </p:nvSpPr>
        <p:spPr>
          <a:xfrm>
            <a:off x="590055" y="4365612"/>
            <a:ext cx="1463040" cy="12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A8AD64-B700-460A-A04E-A4A7EE45DEA0}"/>
              </a:ext>
            </a:extLst>
          </p:cNvPr>
          <p:cNvSpPr/>
          <p:nvPr/>
        </p:nvSpPr>
        <p:spPr>
          <a:xfrm>
            <a:off x="3098188" y="4375072"/>
            <a:ext cx="457200" cy="12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FFDE4-75CD-4D2F-A66B-B0523D800973}"/>
              </a:ext>
            </a:extLst>
          </p:cNvPr>
          <p:cNvSpPr txBox="1"/>
          <p:nvPr/>
        </p:nvSpPr>
        <p:spPr>
          <a:xfrm>
            <a:off x="2082180" y="5477053"/>
            <a:ext cx="62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66FF"/>
                </a:solidFill>
              </a:rPr>
              <a:t>0 V</a:t>
            </a:r>
            <a:endParaRPr lang="en-US" sz="2400" b="1" dirty="0">
              <a:solidFill>
                <a:srgbClr val="0066FF"/>
              </a:solidFill>
              <a:latin typeface="Times-BoldItalic"/>
            </a:endParaRP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E9499977-D50F-476B-9E60-08FCB94CA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4251" y="2216994"/>
          <a:ext cx="1600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4" name="Equation" r:id="rId4" imgW="1600200" imgH="317160" progId="Equation.3">
                  <p:embed/>
                </p:oleObj>
              </mc:Choice>
              <mc:Fallback>
                <p:oleObj name="Equation" r:id="rId4" imgW="1600200" imgH="31716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E9499977-D50F-476B-9E60-08FCB94CA0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84251" y="2216994"/>
                        <a:ext cx="16002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276765ED-261A-418F-A615-86B8D8259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7236" y="2632155"/>
          <a:ext cx="162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5" name="Equation" r:id="rId6" imgW="1625400" imgH="317160" progId="Equation.3">
                  <p:embed/>
                </p:oleObj>
              </mc:Choice>
              <mc:Fallback>
                <p:oleObj name="Equation" r:id="rId6" imgW="1625400" imgH="317160" progId="Equation.3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276765ED-261A-418F-A615-86B8D8259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07236" y="2632155"/>
                        <a:ext cx="16256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4752897D-ADB9-40A0-94FA-2C0B83C1DE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3057" y="3092450"/>
          <a:ext cx="2184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6" name="Equation" r:id="rId8" imgW="2184120" imgH="672840" progId="Equation.3">
                  <p:embed/>
                </p:oleObj>
              </mc:Choice>
              <mc:Fallback>
                <p:oleObj name="Equation" r:id="rId8" imgW="2184120" imgH="672840" progId="Equation.3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4752897D-ADB9-40A0-94FA-2C0B83C1D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03057" y="3092450"/>
                        <a:ext cx="21844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BE0979E2-D41A-43C7-8ADA-00B3808D8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4251" y="3843332"/>
          <a:ext cx="328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7" name="Equation" r:id="rId10" imgW="3288960" imgH="736560" progId="Equation.3">
                  <p:embed/>
                </p:oleObj>
              </mc:Choice>
              <mc:Fallback>
                <p:oleObj name="Equation" r:id="rId10" imgW="3288960" imgH="736560" progId="Equation.3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BE0979E2-D41A-43C7-8ADA-00B3808D8F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84251" y="3843332"/>
                        <a:ext cx="32893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E36334DE-5385-489E-8B2A-F675123F8014}"/>
              </a:ext>
            </a:extLst>
          </p:cNvPr>
          <p:cNvGrpSpPr/>
          <p:nvPr/>
        </p:nvGrpSpPr>
        <p:grpSpPr>
          <a:xfrm>
            <a:off x="4830899" y="2153463"/>
            <a:ext cx="3665594" cy="2840050"/>
            <a:chOff x="4830899" y="2325740"/>
            <a:chExt cx="3665594" cy="284005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FD69915-9434-4386-909B-1FE038228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30899" y="2509411"/>
              <a:ext cx="3665594" cy="2560320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7C2AC8-2956-4716-AFF0-587BED448877}"/>
                </a:ext>
              </a:extLst>
            </p:cNvPr>
            <p:cNvCxnSpPr/>
            <p:nvPr/>
          </p:nvCxnSpPr>
          <p:spPr>
            <a:xfrm>
              <a:off x="6465600" y="2730083"/>
              <a:ext cx="365760" cy="0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D85CFD-41E8-4B74-B587-EEF733CF9EC5}"/>
                </a:ext>
              </a:extLst>
            </p:cNvPr>
            <p:cNvSpPr txBox="1"/>
            <p:nvPr/>
          </p:nvSpPr>
          <p:spPr>
            <a:xfrm>
              <a:off x="6336035" y="2325740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</a:rPr>
                <a:t>2</a:t>
              </a:r>
              <a:endParaRPr lang="en-US" sz="2400" b="1" dirty="0">
                <a:solidFill>
                  <a:srgbClr val="0066FF"/>
                </a:solidFill>
                <a:latin typeface="Times-BoldItalic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DF5166-E565-40C2-8BFF-DBDBABA8138F}"/>
                </a:ext>
              </a:extLst>
            </p:cNvPr>
            <p:cNvSpPr txBox="1"/>
            <p:nvPr/>
          </p:nvSpPr>
          <p:spPr>
            <a:xfrm>
              <a:off x="5663772" y="3389461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</a:rPr>
                <a:t>1</a:t>
              </a:r>
              <a:endParaRPr lang="en-US" sz="2400" b="1" dirty="0">
                <a:solidFill>
                  <a:srgbClr val="0066FF"/>
                </a:solidFill>
                <a:latin typeface="Times-BoldItalic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E645315-55E3-4F2C-A364-432B2443AB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1176" y="3606691"/>
              <a:ext cx="365760" cy="0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7C0D11-E1CC-46CD-BFB5-303828A37BE4}"/>
                </a:ext>
              </a:extLst>
            </p:cNvPr>
            <p:cNvSpPr txBox="1"/>
            <p:nvPr/>
          </p:nvSpPr>
          <p:spPr>
            <a:xfrm>
              <a:off x="6221040" y="4765680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(</a:t>
              </a:r>
              <a:r>
                <a:rPr lang="en-US" sz="2000" i="1" dirty="0"/>
                <a:t>b</a:t>
              </a:r>
              <a:r>
                <a:rPr lang="en-US" sz="2000" dirty="0"/>
                <a:t>)</a:t>
              </a:r>
              <a:endParaRPr lang="en-US" sz="2400" b="1" dirty="0">
                <a:latin typeface="Times-BoldItalic"/>
              </a:endParaRPr>
            </a:p>
          </p:txBody>
        </p:sp>
      </p:grp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65B680BC-1CDF-4841-BEB7-400E811E5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3099" y="4725811"/>
          <a:ext cx="2628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8" name="Equation" r:id="rId13" imgW="2628720" imgH="660240" progId="Equation.3">
                  <p:embed/>
                </p:oleObj>
              </mc:Choice>
              <mc:Fallback>
                <p:oleObj name="Equation" r:id="rId13" imgW="2628720" imgH="660240" progId="Equation.3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65B680BC-1CDF-4841-BEB7-400E811E5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43099" y="4725811"/>
                        <a:ext cx="26289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2E7B0F07-E113-4281-AE75-8AA886886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5851" y="5566113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9" name="Equation" r:id="rId15" imgW="1498320" imgH="317160" progId="Equation.3">
                  <p:embed/>
                </p:oleObj>
              </mc:Choice>
              <mc:Fallback>
                <p:oleObj name="Equation" r:id="rId15" imgW="1498320" imgH="317160" progId="Equation.3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2E7B0F07-E113-4281-AE75-8AA8868860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85851" y="5566113"/>
                        <a:ext cx="14986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8F989F28-561F-4CF1-974E-F03AA206A41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0419" y="460171"/>
            <a:ext cx="3296221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6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18" grpId="0" animBg="1"/>
      <p:bldP spid="19" grpId="0" animBg="1"/>
      <p:bldP spid="20" grpId="0"/>
      <p:bldP spid="21" grpId="0"/>
      <p:bldP spid="23" grpId="0" animBg="1"/>
      <p:bldP spid="24" grpId="0"/>
      <p:bldP spid="25" grpId="0" animBg="1"/>
      <p:bldP spid="26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ABD46-ED72-47C7-89F0-D1A6BE5A4EE3}"/>
              </a:ext>
            </a:extLst>
          </p:cNvPr>
          <p:cNvSpPr txBox="1"/>
          <p:nvPr/>
        </p:nvSpPr>
        <p:spPr>
          <a:xfrm>
            <a:off x="398987" y="231175"/>
            <a:ext cx="683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For node </a:t>
            </a:r>
            <a:r>
              <a:rPr lang="en-US" sz="2000" i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, the currents are defined as shown in the following Figure (c) and Kirchhoff’s current law is applied:</a:t>
            </a:r>
            <a:endParaRPr lang="en-US" sz="2000" b="1" dirty="0">
              <a:latin typeface="Times-BoldItalic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2F44FE-0943-4521-9B1E-A0AFEE2A9394}"/>
              </a:ext>
            </a:extLst>
          </p:cNvPr>
          <p:cNvGrpSpPr/>
          <p:nvPr/>
        </p:nvGrpSpPr>
        <p:grpSpPr>
          <a:xfrm>
            <a:off x="648894" y="863602"/>
            <a:ext cx="3684620" cy="2822193"/>
            <a:chOff x="999128" y="1476985"/>
            <a:chExt cx="3684620" cy="28221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D2AB57-9DEE-4D25-ADDC-1039A1ECE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9128" y="1667582"/>
              <a:ext cx="3665594" cy="256032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AFA83D7-41D3-4459-B747-20119D83A2C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26149" y="1866588"/>
              <a:ext cx="365760" cy="0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052097-7660-458E-97FB-755BC9986822}"/>
                </a:ext>
              </a:extLst>
            </p:cNvPr>
            <p:cNvSpPr txBox="1"/>
            <p:nvPr/>
          </p:nvSpPr>
          <p:spPr>
            <a:xfrm>
              <a:off x="3326149" y="1476985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</a:rPr>
                <a:t>2</a:t>
              </a:r>
              <a:endParaRPr lang="en-US" sz="2400" b="1" dirty="0">
                <a:solidFill>
                  <a:srgbClr val="0066FF"/>
                </a:solidFill>
                <a:latin typeface="Times-BoldItalic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F9B1AC-71FC-4AC3-977A-7F3BF5068610}"/>
                </a:ext>
              </a:extLst>
            </p:cNvPr>
            <p:cNvSpPr txBox="1"/>
            <p:nvPr/>
          </p:nvSpPr>
          <p:spPr>
            <a:xfrm>
              <a:off x="4194628" y="2581982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</a:rPr>
                <a:t>3</a:t>
              </a:r>
              <a:endParaRPr lang="en-US" sz="2400" b="1" dirty="0">
                <a:solidFill>
                  <a:srgbClr val="0066FF"/>
                </a:solidFill>
                <a:latin typeface="Times-BoldItalic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08AF581-6072-4FDD-8E86-659A6821A5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11748" y="2764862"/>
              <a:ext cx="365760" cy="0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D71034-A27B-4B2A-A4FA-88F6D317998E}"/>
                </a:ext>
              </a:extLst>
            </p:cNvPr>
            <p:cNvSpPr txBox="1"/>
            <p:nvPr/>
          </p:nvSpPr>
          <p:spPr>
            <a:xfrm>
              <a:off x="2342805" y="3899068"/>
              <a:ext cx="489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(</a:t>
              </a:r>
              <a:r>
                <a:rPr lang="en-US" sz="2000" i="1" dirty="0"/>
                <a:t>c</a:t>
              </a:r>
              <a:r>
                <a:rPr lang="en-US" sz="2000" dirty="0"/>
                <a:t>)</a:t>
              </a:r>
              <a:endParaRPr lang="en-US" sz="2400" b="1" dirty="0">
                <a:latin typeface="Times-BoldItalic"/>
              </a:endParaRPr>
            </a:p>
          </p:txBody>
        </p:sp>
      </p:grp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80D7958-2A95-4C68-B64D-F84E77916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539" y="3727037"/>
          <a:ext cx="1130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4" name="Equation" r:id="rId4" imgW="1130040" imgH="330120" progId="Equation.3">
                  <p:embed/>
                </p:oleObj>
              </mc:Choice>
              <mc:Fallback>
                <p:oleObj name="Equation" r:id="rId4" imgW="1130040" imgH="33012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80D7958-2A95-4C68-B64D-F84E779160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1539" y="3727037"/>
                        <a:ext cx="11303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2923FD3-8064-4746-9ACF-2AB8FEAA1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4135" y="4117900"/>
          <a:ext cx="2794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5" name="Equation" r:id="rId6" imgW="2793960" imgH="736560" progId="Equation.3">
                  <p:embed/>
                </p:oleObj>
              </mc:Choice>
              <mc:Fallback>
                <p:oleObj name="Equation" r:id="rId6" imgW="2793960" imgH="73656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2923FD3-8064-4746-9ACF-2AB8FEAA1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4135" y="4117900"/>
                        <a:ext cx="27940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2A9755C-0A7A-4D78-BFD4-D47E2A5DA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7911" y="5027681"/>
          <a:ext cx="2400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6" name="Equation" r:id="rId8" imgW="2400120" imgH="660240" progId="Equation.3">
                  <p:embed/>
                </p:oleObj>
              </mc:Choice>
              <mc:Fallback>
                <p:oleObj name="Equation" r:id="rId8" imgW="2400120" imgH="66024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2A9755C-0A7A-4D78-BFD4-D47E2A5DA9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7911" y="5027681"/>
                        <a:ext cx="24003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C947D6C-0714-4C24-8226-778A01DF23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7911" y="5846005"/>
          <a:ext cx="151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7" name="Equation" r:id="rId10" imgW="1511280" imgH="317160" progId="Equation.3">
                  <p:embed/>
                </p:oleObj>
              </mc:Choice>
              <mc:Fallback>
                <p:oleObj name="Equation" r:id="rId10" imgW="1511280" imgH="31716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CC947D6C-0714-4C24-8226-778A01DF2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07911" y="5846005"/>
                        <a:ext cx="15113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91FA9ACA-7BE0-4F31-9A66-4ADEE935C1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8746" y="1063657"/>
          <a:ext cx="1739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8" name="Equation" r:id="rId12" imgW="1739880" imgH="711000" progId="Equation.3">
                  <p:embed/>
                </p:oleObj>
              </mc:Choice>
              <mc:Fallback>
                <p:oleObj name="Equation" r:id="rId12" imgW="1739880" imgH="71100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91FA9ACA-7BE0-4F31-9A66-4ADEE935C1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98746" y="1063657"/>
                        <a:ext cx="17399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7A02496-9729-4E2E-BE95-2C4C377948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6797" y="1961358"/>
          <a:ext cx="2806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9" name="Equation" r:id="rId14" imgW="2806560" imgH="711000" progId="Equation.3">
                  <p:embed/>
                </p:oleObj>
              </mc:Choice>
              <mc:Fallback>
                <p:oleObj name="Equation" r:id="rId14" imgW="2806560" imgH="71100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D7A02496-9729-4E2E-BE95-2C4C377948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66797" y="1961358"/>
                        <a:ext cx="28067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622E5F6-2C49-47B7-BDD8-E335903EF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7370" y="2774540"/>
          <a:ext cx="3175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0" name="Equation" r:id="rId16" imgW="3174840" imgH="711000" progId="Equation.3">
                  <p:embed/>
                </p:oleObj>
              </mc:Choice>
              <mc:Fallback>
                <p:oleObj name="Equation" r:id="rId16" imgW="3174840" imgH="71100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622E5F6-2C49-47B7-BDD8-E335903EFE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767370" y="2774540"/>
                        <a:ext cx="31750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023F0E8-CE7D-484E-ABDA-31AFF111F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2154" y="3618826"/>
          <a:ext cx="3314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1" name="Equation" r:id="rId18" imgW="3314520" imgH="711000" progId="Equation.3">
                  <p:embed/>
                </p:oleObj>
              </mc:Choice>
              <mc:Fallback>
                <p:oleObj name="Equation" r:id="rId18" imgW="3314520" imgH="71100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9023F0E8-CE7D-484E-ABDA-31AFF111F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22154" y="3618826"/>
                        <a:ext cx="33147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85AD697-18F5-4843-B386-C64E19231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6797" y="4673519"/>
          <a:ext cx="2654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2" name="Equation" r:id="rId20" imgW="2654280" imgH="1295280" progId="Equation.3">
                  <p:embed/>
                </p:oleObj>
              </mc:Choice>
              <mc:Fallback>
                <p:oleObj name="Equation" r:id="rId20" imgW="2654280" imgH="129528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85AD697-18F5-4843-B386-C64E192310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866797" y="4673519"/>
                        <a:ext cx="2654300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976820-25FA-4A17-B361-7694414E442F}"/>
              </a:ext>
            </a:extLst>
          </p:cNvPr>
          <p:cNvCxnSpPr/>
          <p:nvPr/>
        </p:nvCxnSpPr>
        <p:spPr>
          <a:xfrm>
            <a:off x="4466138" y="939061"/>
            <a:ext cx="0" cy="603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321246-6FFE-4B36-83F7-C85F890E78EF}"/>
              </a:ext>
            </a:extLst>
          </p:cNvPr>
          <p:cNvCxnSpPr/>
          <p:nvPr/>
        </p:nvCxnSpPr>
        <p:spPr>
          <a:xfrm>
            <a:off x="8077356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03055C4A-762C-47C4-8070-654A5247038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217551" y="514163"/>
            <a:ext cx="3467100" cy="14859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36DAAD0-DFFA-4C39-99B6-A69CD9D4CFB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227490" y="2652483"/>
            <a:ext cx="3314700" cy="14763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7A0334D-A440-4ECD-80BC-EF3635BC822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131110" y="4392737"/>
            <a:ext cx="38671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6935</TotalTime>
  <Words>1574</Words>
  <Application>Microsoft Office PowerPoint</Application>
  <PresentationFormat>Widescreen</PresentationFormat>
  <Paragraphs>311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Times New Roman</vt:lpstr>
      <vt:lpstr>Times-BoldItalic</vt:lpstr>
      <vt:lpstr>Times-Roman</vt:lpstr>
      <vt:lpstr>Vladimir Script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Abdul Mannan</dc:creator>
  <cp:lastModifiedBy>Dr. Md. Abdul Mannan</cp:lastModifiedBy>
  <cp:revision>297</cp:revision>
  <dcterms:created xsi:type="dcterms:W3CDTF">2021-08-08T10:21:10Z</dcterms:created>
  <dcterms:modified xsi:type="dcterms:W3CDTF">2022-01-07T16:49:36Z</dcterms:modified>
</cp:coreProperties>
</file>