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1762" r:id="rId2"/>
    <p:sldId id="1785" r:id="rId3"/>
    <p:sldId id="1786" r:id="rId4"/>
    <p:sldId id="1919" r:id="rId5"/>
    <p:sldId id="1787" r:id="rId6"/>
    <p:sldId id="1788" r:id="rId7"/>
    <p:sldId id="1791" r:id="rId8"/>
    <p:sldId id="1792" r:id="rId9"/>
    <p:sldId id="1789" r:id="rId10"/>
    <p:sldId id="1790" r:id="rId11"/>
    <p:sldId id="1793" r:id="rId12"/>
    <p:sldId id="1794" r:id="rId13"/>
    <p:sldId id="1920" r:id="rId14"/>
    <p:sldId id="1921" r:id="rId15"/>
    <p:sldId id="1922" r:id="rId16"/>
    <p:sldId id="1769" r:id="rId17"/>
    <p:sldId id="1770" r:id="rId18"/>
    <p:sldId id="1795" r:id="rId19"/>
    <p:sldId id="1796" r:id="rId20"/>
    <p:sldId id="1797" r:id="rId21"/>
    <p:sldId id="1798" r:id="rId22"/>
    <p:sldId id="1799" r:id="rId23"/>
    <p:sldId id="1800" r:id="rId24"/>
    <p:sldId id="1801" r:id="rId25"/>
    <p:sldId id="1802" r:id="rId26"/>
    <p:sldId id="1923" r:id="rId27"/>
    <p:sldId id="1924" r:id="rId28"/>
    <p:sldId id="1925" r:id="rId29"/>
    <p:sldId id="1926" r:id="rId30"/>
    <p:sldId id="1927" r:id="rId31"/>
    <p:sldId id="1928" r:id="rId32"/>
    <p:sldId id="1929" r:id="rId33"/>
    <p:sldId id="1930" r:id="rId34"/>
    <p:sldId id="1564" r:id="rId35"/>
    <p:sldId id="1931" r:id="rId36"/>
    <p:sldId id="1896" r:id="rId37"/>
    <p:sldId id="1899" r:id="rId38"/>
    <p:sldId id="1941" r:id="rId39"/>
    <p:sldId id="1901" r:id="rId40"/>
    <p:sldId id="1903" r:id="rId41"/>
    <p:sldId id="1902" r:id="rId42"/>
    <p:sldId id="1880" r:id="rId43"/>
    <p:sldId id="188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66"/>
    <a:srgbClr val="0066FF"/>
    <a:srgbClr val="008080"/>
    <a:srgbClr val="990000"/>
    <a:srgbClr val="FF9900"/>
    <a:srgbClr val="0000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4" Type="http://schemas.openxmlformats.org/officeDocument/2006/relationships/image" Target="../media/image16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wmf"/><Relationship Id="rId1" Type="http://schemas.openxmlformats.org/officeDocument/2006/relationships/image" Target="../media/image15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4" Type="http://schemas.openxmlformats.org/officeDocument/2006/relationships/image" Target="../media/image17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image" Target="../media/image194.wmf"/><Relationship Id="rId7" Type="http://schemas.openxmlformats.org/officeDocument/2006/relationships/image" Target="../media/image198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image" Target="../media/image202.wmf"/><Relationship Id="rId7" Type="http://schemas.openxmlformats.org/officeDocument/2006/relationships/image" Target="../media/image206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6" Type="http://schemas.openxmlformats.org/officeDocument/2006/relationships/image" Target="../media/image205.wmf"/><Relationship Id="rId5" Type="http://schemas.openxmlformats.org/officeDocument/2006/relationships/image" Target="../media/image204.wmf"/><Relationship Id="rId10" Type="http://schemas.openxmlformats.org/officeDocument/2006/relationships/image" Target="../media/image209.wmf"/><Relationship Id="rId4" Type="http://schemas.openxmlformats.org/officeDocument/2006/relationships/image" Target="../media/image203.wmf"/><Relationship Id="rId9" Type="http://schemas.openxmlformats.org/officeDocument/2006/relationships/image" Target="../media/image20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image" Target="../media/image212.wmf"/><Relationship Id="rId7" Type="http://schemas.openxmlformats.org/officeDocument/2006/relationships/image" Target="../media/image216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4" Type="http://schemas.openxmlformats.org/officeDocument/2006/relationships/image" Target="../media/image1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D42852-43D0-497D-9DB5-8ECE5B26E0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B3F16-36A8-4D73-9B27-FC0628D006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7B8A1-3926-4871-BEC0-33312997C50D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C7287-4CE2-45BC-BEA0-17F31652C6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EF42-D2BA-4929-87BA-B53F9C5BAB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296DC-FF1D-4EA3-BC9E-50DC9867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3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8097E-A196-4C23-8C6E-4DC66E665E5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D1375-15E5-4149-A6CE-D7738672C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1934A-5EEA-4ED6-9F07-345B3BCA58E1}"/>
              </a:ext>
            </a:extLst>
          </p:cNvPr>
          <p:cNvSpPr/>
          <p:nvPr userDrawn="1"/>
        </p:nvSpPr>
        <p:spPr>
          <a:xfrm>
            <a:off x="0" y="6381706"/>
            <a:ext cx="12191999" cy="45720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American International University-Bangladesh (AIUB)                                    </a:t>
            </a:r>
            <a:r>
              <a:rPr lang="en-GB" sz="2000" b="1" baseline="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 </a:t>
            </a:r>
            <a:r>
              <a:rPr lang="en-GB" sz="1600" b="1" baseline="0" dirty="0">
                <a:solidFill>
                  <a:schemeClr val="bg1"/>
                </a:solidFill>
                <a:latin typeface="Vladimir Script" panose="03050402040407070305" pitchFamily="66" charset="0"/>
                <a:cs typeface="Times New Roman" panose="02020603050405020304" pitchFamily="18" charset="0"/>
              </a:rPr>
              <a:t>DMAM</a:t>
            </a:r>
            <a:endParaRPr lang="en-GB" sz="2000" b="1" baseline="0" dirty="0">
              <a:solidFill>
                <a:schemeClr val="bg1"/>
              </a:solidFill>
              <a:latin typeface="Vladimir Script" panose="03050402040407070305" pitchFamily="66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FD507-4B8E-4959-8AA1-0A52795013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" y="6400800"/>
            <a:ext cx="454308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6449FE-CB22-4C6A-B5D1-D501CF69E1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06" y="63817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9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38939-828B-457B-B9E4-1E56AFED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F387E-85C7-469E-BFF8-BFBE63F9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AFE7-09C6-4170-B46D-B219CCEFC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6733-6215-4D4C-8E4F-B4440180CBC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325A8-12DE-4176-AD53-C37860049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4B96-8C75-45A2-878B-AA31FB1B8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9E59-649E-43DC-A1CF-59C348E0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39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oleObject" Target="../embeddings/oleObject8.bin"/><Relationship Id="rId3" Type="http://schemas.openxmlformats.org/officeDocument/2006/relationships/image" Target="../media/image48.png"/><Relationship Id="rId7" Type="http://schemas.openxmlformats.org/officeDocument/2006/relationships/image" Target="../media/image44.wmf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43.wmf"/><Relationship Id="rId15" Type="http://schemas.openxmlformats.org/officeDocument/2006/relationships/image" Target="../media/image50.png"/><Relationship Id="rId10" Type="http://schemas.openxmlformats.org/officeDocument/2006/relationships/image" Target="../media/image45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6.bin"/><Relationship Id="rId14" Type="http://schemas.openxmlformats.org/officeDocument/2006/relationships/image" Target="../media/image4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90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89.wmf"/><Relationship Id="rId4" Type="http://schemas.openxmlformats.org/officeDocument/2006/relationships/image" Target="../media/image91.png"/><Relationship Id="rId9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06.png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04.png"/><Relationship Id="rId12" Type="http://schemas.openxmlformats.org/officeDocument/2006/relationships/image" Target="../media/image105.png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99.wmf"/><Relationship Id="rId11" Type="http://schemas.openxmlformats.org/officeDocument/2006/relationships/image" Target="../media/image101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98.wmf"/><Relationship Id="rId9" Type="http://schemas.openxmlformats.org/officeDocument/2006/relationships/image" Target="../media/image100.wmf"/><Relationship Id="rId14" Type="http://schemas.openxmlformats.org/officeDocument/2006/relationships/image" Target="../media/image10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11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114.png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11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8.wmf"/><Relationship Id="rId11" Type="http://schemas.openxmlformats.org/officeDocument/2006/relationships/image" Target="../media/image110.wmf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118.png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113.wmf"/><Relationship Id="rId4" Type="http://schemas.openxmlformats.org/officeDocument/2006/relationships/image" Target="../media/image115.png"/><Relationship Id="rId9" Type="http://schemas.openxmlformats.org/officeDocument/2006/relationships/image" Target="../media/image116.png"/><Relationship Id="rId14" Type="http://schemas.openxmlformats.org/officeDocument/2006/relationships/image" Target="../media/image1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21.png"/><Relationship Id="rId7" Type="http://schemas.openxmlformats.org/officeDocument/2006/relationships/image" Target="../media/image120.wmf"/><Relationship Id="rId12" Type="http://schemas.openxmlformats.org/officeDocument/2006/relationships/image" Target="../media/image12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125.png"/><Relationship Id="rId5" Type="http://schemas.openxmlformats.org/officeDocument/2006/relationships/image" Target="../media/image119.wmf"/><Relationship Id="rId10" Type="http://schemas.openxmlformats.org/officeDocument/2006/relationships/image" Target="../media/image124.png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7" Type="http://schemas.openxmlformats.org/officeDocument/2006/relationships/image" Target="../media/image14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image" Target="../media/image154.png"/><Relationship Id="rId3" Type="http://schemas.openxmlformats.org/officeDocument/2006/relationships/image" Target="../media/image148.png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9.png"/><Relationship Id="rId11" Type="http://schemas.openxmlformats.org/officeDocument/2006/relationships/oleObject" Target="../embeddings/oleObject29.bin"/><Relationship Id="rId5" Type="http://schemas.openxmlformats.org/officeDocument/2006/relationships/image" Target="../media/image150.wmf"/><Relationship Id="rId10" Type="http://schemas.openxmlformats.org/officeDocument/2006/relationships/image" Target="../media/image152.wmf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1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5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162.png"/><Relationship Id="rId7" Type="http://schemas.openxmlformats.org/officeDocument/2006/relationships/image" Target="../media/image15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161.wmf"/><Relationship Id="rId5" Type="http://schemas.openxmlformats.org/officeDocument/2006/relationships/image" Target="../media/image158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16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image" Target="../media/image164.png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167.png"/><Relationship Id="rId4" Type="http://schemas.openxmlformats.org/officeDocument/2006/relationships/image" Target="../media/image165.png"/><Relationship Id="rId9" Type="http://schemas.openxmlformats.org/officeDocument/2006/relationships/image" Target="../media/image16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170.wmf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5.png"/><Relationship Id="rId11" Type="http://schemas.openxmlformats.org/officeDocument/2006/relationships/image" Target="../media/image169.wmf"/><Relationship Id="rId5" Type="http://schemas.openxmlformats.org/officeDocument/2006/relationships/image" Target="../media/image174.png"/><Relationship Id="rId15" Type="http://schemas.openxmlformats.org/officeDocument/2006/relationships/image" Target="../media/image171.wmf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173.png"/><Relationship Id="rId9" Type="http://schemas.openxmlformats.org/officeDocument/2006/relationships/image" Target="../media/image168.wmf"/><Relationship Id="rId14" Type="http://schemas.openxmlformats.org/officeDocument/2006/relationships/oleObject" Target="../embeddings/oleObject4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75.png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179.wmf"/><Relationship Id="rId4" Type="http://schemas.openxmlformats.org/officeDocument/2006/relationships/image" Target="../media/image180.png"/><Relationship Id="rId9" Type="http://schemas.openxmlformats.org/officeDocument/2006/relationships/oleObject" Target="../embeddings/oleObject4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oleObject" Target="../embeddings/oleObject45.bin"/><Relationship Id="rId7" Type="http://schemas.openxmlformats.org/officeDocument/2006/relationships/image" Target="../media/image18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183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4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189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188.w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190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199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196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195.wmf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19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207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204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6.wmf"/><Relationship Id="rId20" Type="http://schemas.openxmlformats.org/officeDocument/2006/relationships/image" Target="../media/image20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203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205.wmf"/><Relationship Id="rId22" Type="http://schemas.openxmlformats.org/officeDocument/2006/relationships/image" Target="../media/image20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217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214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1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11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213.wmf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21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emf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AC7F0-D86D-419F-A7CC-9D48FEB73DC2}"/>
              </a:ext>
            </a:extLst>
          </p:cNvPr>
          <p:cNvSpPr/>
          <p:nvPr/>
        </p:nvSpPr>
        <p:spPr>
          <a:xfrm>
            <a:off x="1582729" y="2440268"/>
            <a:ext cx="9026541" cy="2654573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Theorems</a:t>
            </a:r>
            <a:endParaRPr lang="en-US" sz="4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9 [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4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/>
            <a:r>
              <a:rPr lang="en-US" sz="4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18 [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4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4400" b="1" cap="all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6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D9F4A3-2D05-4069-BCD3-D0127BC6247B}"/>
              </a:ext>
            </a:extLst>
          </p:cNvPr>
          <p:cNvSpPr txBox="1"/>
          <p:nvPr/>
        </p:nvSpPr>
        <p:spPr>
          <a:xfrm>
            <a:off x="459642" y="169491"/>
            <a:ext cx="10996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4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sz="2000" b="1" i="1" dirty="0">
                <a:solidFill>
                  <a:srgbClr val="FF0000"/>
                </a:solidFill>
                <a:effectLst/>
              </a:rPr>
              <a:t>I</a:t>
            </a:r>
            <a:r>
              <a:rPr lang="en-US" sz="2000" b="1" i="1" baseline="-25000" dirty="0">
                <a:solidFill>
                  <a:srgbClr val="FF0000"/>
                </a:solidFill>
                <a:effectLst/>
              </a:rPr>
              <a:t>N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by first returning all sources to their original position then finding the short-circuit current between the marked terminals. (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a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and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b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).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F1E49D-EB67-420F-BCC8-49A05DE7E8F0}"/>
              </a:ext>
            </a:extLst>
          </p:cNvPr>
          <p:cNvSpPr txBox="1"/>
          <p:nvPr/>
        </p:nvSpPr>
        <p:spPr>
          <a:xfrm>
            <a:off x="616397" y="3542085"/>
            <a:ext cx="105527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5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Draw the Norton equivalent circuit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with the portion of the circuit previously removed replaced between the terminals of the equivalent circuit.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97" y="1112451"/>
            <a:ext cx="5626809" cy="2194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786" y="2131558"/>
            <a:ext cx="4871720" cy="640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619" y="4347570"/>
            <a:ext cx="3655003" cy="1920240"/>
          </a:xfrm>
          <a:prstGeom prst="rect">
            <a:avLst/>
          </a:prstGeom>
        </p:spPr>
      </p:pic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508F4DE-BE07-4188-A0BB-4964C5D3F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93795" y="4763246"/>
          <a:ext cx="3009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6" imgW="3009600" imgH="672840" progId="Equation.3">
                  <p:embed/>
                </p:oleObj>
              </mc:Choice>
              <mc:Fallback>
                <p:oleObj name="Equation" r:id="rId6" imgW="3009600" imgH="67284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508F4DE-BE07-4188-A0BB-4964C5D3FE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93795" y="4763246"/>
                        <a:ext cx="30099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457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845C9-D95E-495F-AEC3-1779A331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50" y="868589"/>
            <a:ext cx="3317622" cy="2651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0A016A-77F1-4C34-BDD3-F0D8114A30FB}"/>
              </a:ext>
            </a:extLst>
          </p:cNvPr>
          <p:cNvSpPr txBox="1"/>
          <p:nvPr/>
        </p:nvSpPr>
        <p:spPr>
          <a:xfrm>
            <a:off x="490465" y="3689626"/>
            <a:ext cx="2136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1 and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Step 2: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B66E3F-1FA4-4E27-B0BD-4299195EC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48" y="4147255"/>
            <a:ext cx="3095625" cy="204787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8315A1F-2A39-45D9-B862-1F4CAEA6C9E3}"/>
              </a:ext>
            </a:extLst>
          </p:cNvPr>
          <p:cNvGrpSpPr/>
          <p:nvPr/>
        </p:nvGrpSpPr>
        <p:grpSpPr>
          <a:xfrm>
            <a:off x="7427437" y="1073395"/>
            <a:ext cx="2519776" cy="2000250"/>
            <a:chOff x="7655975" y="1110350"/>
            <a:chExt cx="2519776" cy="20002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A10D1E3-7D48-46DA-9218-F880412A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5975" y="1110350"/>
              <a:ext cx="2028825" cy="200025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ABEBD5-6568-42FF-B0F8-5D17D3B547CF}"/>
                </a:ext>
              </a:extLst>
            </p:cNvPr>
            <p:cNvSpPr txBox="1"/>
            <p:nvPr/>
          </p:nvSpPr>
          <p:spPr>
            <a:xfrm>
              <a:off x="9654320" y="1704188"/>
              <a:ext cx="521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rgbClr val="0000CC"/>
                  </a:solidFill>
                  <a:effectLst/>
                </a:rPr>
                <a:t>R</a:t>
              </a:r>
              <a:r>
                <a:rPr lang="en-US" i="1" baseline="-25000" dirty="0">
                  <a:solidFill>
                    <a:srgbClr val="0000CC"/>
                  </a:solidFill>
                  <a:effectLst/>
                </a:rPr>
                <a:t>N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CEFD590-2D66-49F9-8A38-412E08893554}"/>
                </a:ext>
              </a:extLst>
            </p:cNvPr>
            <p:cNvCxnSpPr/>
            <p:nvPr/>
          </p:nvCxnSpPr>
          <p:spPr>
            <a:xfrm flipH="1">
              <a:off x="9044720" y="1839351"/>
              <a:ext cx="64008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B108C6-EEF2-4F48-9AE7-19700A874223}"/>
              </a:ext>
            </a:extLst>
          </p:cNvPr>
          <p:cNvGrpSpPr/>
          <p:nvPr/>
        </p:nvGrpSpPr>
        <p:grpSpPr>
          <a:xfrm>
            <a:off x="4364841" y="1138339"/>
            <a:ext cx="2533111" cy="2038350"/>
            <a:chOff x="4593379" y="1175294"/>
            <a:chExt cx="2533111" cy="20383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89D64C-5C14-4935-A4DC-8FB6960EF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93379" y="1175294"/>
              <a:ext cx="2057400" cy="203835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F0A454A-B256-445B-8614-C92CFC3C682D}"/>
                </a:ext>
              </a:extLst>
            </p:cNvPr>
            <p:cNvCxnSpPr/>
            <p:nvPr/>
          </p:nvCxnSpPr>
          <p:spPr>
            <a:xfrm flipH="1">
              <a:off x="6010699" y="1702191"/>
              <a:ext cx="64008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7D8D52-8487-4E6F-8CF0-B77710A50AC4}"/>
                </a:ext>
              </a:extLst>
            </p:cNvPr>
            <p:cNvSpPr txBox="1"/>
            <p:nvPr/>
          </p:nvSpPr>
          <p:spPr>
            <a:xfrm>
              <a:off x="6605059" y="1517525"/>
              <a:ext cx="521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rgbClr val="0000CC"/>
                  </a:solidFill>
                  <a:effectLst/>
                </a:rPr>
                <a:t>R</a:t>
              </a:r>
              <a:r>
                <a:rPr lang="en-US" i="1" baseline="-25000" dirty="0">
                  <a:solidFill>
                    <a:srgbClr val="0000CC"/>
                  </a:solidFill>
                  <a:effectLst/>
                </a:rPr>
                <a:t>N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F41D734-FF4E-4952-8ADE-1698271C45A1}"/>
              </a:ext>
            </a:extLst>
          </p:cNvPr>
          <p:cNvSpPr/>
          <p:nvPr/>
        </p:nvSpPr>
        <p:spPr>
          <a:xfrm>
            <a:off x="6422241" y="2036565"/>
            <a:ext cx="730071" cy="277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08BA3F6E-801F-420E-B63B-5DBF76E34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4013" y="3178175"/>
          <a:ext cx="3340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Equation" r:id="rId7" imgW="3340080" imgH="330120" progId="Equation.3">
                  <p:embed/>
                </p:oleObj>
              </mc:Choice>
              <mc:Fallback>
                <p:oleObj name="Equation" r:id="rId7" imgW="3340080" imgH="330120" progId="Equation.3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08BA3F6E-801F-420E-B63B-5DBF76E343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34013" y="3178175"/>
                        <a:ext cx="33401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AA190D4-78BD-440C-AA31-D27259CDD782}"/>
              </a:ext>
            </a:extLst>
          </p:cNvPr>
          <p:cNvSpPr txBox="1"/>
          <p:nvPr/>
        </p:nvSpPr>
        <p:spPr>
          <a:xfrm>
            <a:off x="4188442" y="3588069"/>
            <a:ext cx="7308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4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b="1" i="1" dirty="0">
                <a:solidFill>
                  <a:srgbClr val="FF0000"/>
                </a:solidFill>
                <a:effectLst/>
              </a:rPr>
              <a:t>I</a:t>
            </a:r>
            <a:r>
              <a:rPr lang="en-US" b="1" i="1" baseline="-25000" dirty="0">
                <a:solidFill>
                  <a:srgbClr val="FF0000"/>
                </a:solidFill>
                <a:effectLst/>
              </a:rPr>
              <a:t>N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Since there are two sources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Superposition theorem has to be applied.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A9ED89-B537-4C6F-8DCD-D6B7C9E9DBB4}"/>
              </a:ext>
            </a:extLst>
          </p:cNvPr>
          <p:cNvGrpSpPr/>
          <p:nvPr/>
        </p:nvGrpSpPr>
        <p:grpSpPr>
          <a:xfrm>
            <a:off x="7156608" y="4190475"/>
            <a:ext cx="2780215" cy="2038350"/>
            <a:chOff x="7156608" y="4190475"/>
            <a:chExt cx="2780215" cy="203835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CE1F633-D1BE-4A0E-813D-E54ECAEF0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56608" y="4190475"/>
              <a:ext cx="2305050" cy="2038350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BAD6DBC-9A95-481D-A32A-F5AF9B37E8BF}"/>
                </a:ext>
              </a:extLst>
            </p:cNvPr>
            <p:cNvCxnSpPr/>
            <p:nvPr/>
          </p:nvCxnSpPr>
          <p:spPr>
            <a:xfrm>
              <a:off x="9456262" y="4557713"/>
              <a:ext cx="0" cy="485775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B8824-6492-4920-9233-E49CF68C8DE3}"/>
                </a:ext>
              </a:extLst>
            </p:cNvPr>
            <p:cNvSpPr txBox="1"/>
            <p:nvPr/>
          </p:nvSpPr>
          <p:spPr>
            <a:xfrm>
              <a:off x="9415392" y="4562699"/>
              <a:ext cx="521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rgbClr val="0000CC"/>
                  </a:solidFill>
                  <a:effectLst/>
                </a:rPr>
                <a:t>I</a:t>
              </a:r>
              <a:r>
                <a:rPr lang="en-US" i="1" baseline="-25000" dirty="0">
                  <a:solidFill>
                    <a:srgbClr val="0000CC"/>
                  </a:solidFill>
                  <a:effectLst/>
                </a:rPr>
                <a:t>N</a:t>
              </a:r>
              <a:r>
                <a:rPr lang="en-US" baseline="-25000" dirty="0">
                  <a:solidFill>
                    <a:srgbClr val="0000CC"/>
                  </a:solidFill>
                  <a:effectLst/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FD5580C-CE17-420C-8A1E-7F1A96186C39}"/>
              </a:ext>
            </a:extLst>
          </p:cNvPr>
          <p:cNvGrpSpPr/>
          <p:nvPr/>
        </p:nvGrpSpPr>
        <p:grpSpPr>
          <a:xfrm>
            <a:off x="4079091" y="4208541"/>
            <a:ext cx="2857324" cy="2057400"/>
            <a:chOff x="4079091" y="4208541"/>
            <a:chExt cx="2857324" cy="20574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6B82CD0-5D02-48DC-8853-546AA59F5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79091" y="4208541"/>
              <a:ext cx="2343150" cy="2057400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3731180-61C7-45A8-8928-BE9F0A3364ED}"/>
                </a:ext>
              </a:extLst>
            </p:cNvPr>
            <p:cNvCxnSpPr/>
            <p:nvPr/>
          </p:nvCxnSpPr>
          <p:spPr>
            <a:xfrm>
              <a:off x="6422241" y="4557713"/>
              <a:ext cx="0" cy="485775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3FFFFC-C8D3-4114-B438-378A38F5F512}"/>
                </a:ext>
              </a:extLst>
            </p:cNvPr>
            <p:cNvSpPr txBox="1"/>
            <p:nvPr/>
          </p:nvSpPr>
          <p:spPr>
            <a:xfrm>
              <a:off x="6414984" y="4569382"/>
              <a:ext cx="521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rgbClr val="0000CC"/>
                  </a:solidFill>
                  <a:effectLst/>
                </a:rPr>
                <a:t>I</a:t>
              </a:r>
              <a:r>
                <a:rPr lang="en-US" i="1" baseline="-25000" dirty="0">
                  <a:solidFill>
                    <a:srgbClr val="0000CC"/>
                  </a:solidFill>
                  <a:effectLst/>
                </a:rPr>
                <a:t>N</a:t>
              </a:r>
              <a:r>
                <a:rPr lang="en-US" baseline="-25000" dirty="0">
                  <a:solidFill>
                    <a:srgbClr val="0000CC"/>
                  </a:solidFill>
                  <a:effectLst/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4D9B3F5-3E33-4C01-8FCC-C92F6EFAB61C}"/>
              </a:ext>
            </a:extLst>
          </p:cNvPr>
          <p:cNvSpPr/>
          <p:nvPr/>
        </p:nvSpPr>
        <p:spPr>
          <a:xfrm>
            <a:off x="6334495" y="5171424"/>
            <a:ext cx="730071" cy="277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457A35-784F-47ED-91A4-231D47071C6B}"/>
              </a:ext>
            </a:extLst>
          </p:cNvPr>
          <p:cNvSpPr txBox="1"/>
          <p:nvPr/>
        </p:nvSpPr>
        <p:spPr>
          <a:xfrm>
            <a:off x="6126851" y="3905477"/>
            <a:ext cx="1993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Consider 6 V:</a:t>
            </a:r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58C93A93-6572-4AB5-8E34-8AC0DCAEAB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4413" y="5192713"/>
          <a:ext cx="1866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Equation" r:id="rId11" imgW="1866600" imgH="609480" progId="Equation.3">
                  <p:embed/>
                </p:oleObj>
              </mc:Choice>
              <mc:Fallback>
                <p:oleObj name="Equation" r:id="rId11" imgW="1866600" imgH="609480" progId="Equation.3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58C93A93-6572-4AB5-8E34-8AC0DCAEAB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4413" y="5192713"/>
                        <a:ext cx="18669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E25E68-3885-4AC3-AEE1-9CB5DAE523EA}"/>
              </a:ext>
            </a:extLst>
          </p:cNvPr>
          <p:cNvCxnSpPr/>
          <p:nvPr/>
        </p:nvCxnSpPr>
        <p:spPr>
          <a:xfrm>
            <a:off x="3790873" y="319949"/>
            <a:ext cx="0" cy="6126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6E573C-A2DE-43A1-A6EC-9C59AAA21DCA}"/>
              </a:ext>
            </a:extLst>
          </p:cNvPr>
          <p:cNvSpPr txBox="1"/>
          <p:nvPr/>
        </p:nvSpPr>
        <p:spPr>
          <a:xfrm>
            <a:off x="244481" y="160703"/>
            <a:ext cx="11703037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66FF"/>
                </a:solidFill>
                <a:effectLst/>
              </a:rPr>
              <a:t>Problem 23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[P392] </a:t>
            </a:r>
            <a:r>
              <a:rPr lang="en-US" sz="2000" dirty="0"/>
              <a:t>Find the Norton equivalent circuit for the portions of the networks in Fig. 9.136(b)  external to branch </a:t>
            </a:r>
            <a:r>
              <a:rPr lang="en-US" sz="2000" i="1" dirty="0"/>
              <a:t>a</a:t>
            </a:r>
            <a:r>
              <a:rPr lang="en-US" sz="2000" dirty="0"/>
              <a:t>-</a:t>
            </a:r>
            <a:r>
              <a:rPr lang="en-US" sz="2000" i="1" dirty="0"/>
              <a:t>b</a:t>
            </a:r>
            <a:r>
              <a:rPr lang="en-US" sz="2000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5EC6AB-BB1E-4ECB-AB77-0DA5BE8B9F9D}"/>
              </a:ext>
            </a:extLst>
          </p:cNvPr>
          <p:cNvSpPr txBox="1"/>
          <p:nvPr/>
        </p:nvSpPr>
        <p:spPr>
          <a:xfrm>
            <a:off x="4364841" y="683923"/>
            <a:ext cx="2514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3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b="1" i="1" dirty="0">
                <a:solidFill>
                  <a:srgbClr val="FF0000"/>
                </a:solidFill>
                <a:effectLst/>
              </a:rPr>
              <a:t>R</a:t>
            </a:r>
            <a:r>
              <a:rPr lang="en-US" b="1" i="1" baseline="-25000" dirty="0">
                <a:solidFill>
                  <a:srgbClr val="FF0000"/>
                </a:solidFill>
                <a:effectLst/>
              </a:rPr>
              <a:t>N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00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 animBg="1"/>
      <p:bldP spid="25" grpId="0"/>
      <p:bldP spid="37" grpId="0" animBg="1"/>
      <p:bldP spid="38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0A96B-2B67-4E49-AD68-6700D262CE74}"/>
              </a:ext>
            </a:extLst>
          </p:cNvPr>
          <p:cNvSpPr txBox="1"/>
          <p:nvPr/>
        </p:nvSpPr>
        <p:spPr>
          <a:xfrm>
            <a:off x="526151" y="276452"/>
            <a:ext cx="1993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Consider 2 V: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9E5062-966E-4630-8E8A-2FE8AD8F0EB6}"/>
              </a:ext>
            </a:extLst>
          </p:cNvPr>
          <p:cNvGrpSpPr/>
          <p:nvPr/>
        </p:nvGrpSpPr>
        <p:grpSpPr>
          <a:xfrm>
            <a:off x="366903" y="680480"/>
            <a:ext cx="3035908" cy="2286000"/>
            <a:chOff x="328611" y="838200"/>
            <a:chExt cx="3035908" cy="2286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F541D6A-3BCC-4468-A608-C2B6B1E79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1" y="838200"/>
              <a:ext cx="2857500" cy="2286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6F1223-70BC-4E29-A77A-A6C8BD244768}"/>
                </a:ext>
              </a:extLst>
            </p:cNvPr>
            <p:cNvSpPr txBox="1"/>
            <p:nvPr/>
          </p:nvSpPr>
          <p:spPr>
            <a:xfrm>
              <a:off x="2843088" y="1315521"/>
              <a:ext cx="521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rgbClr val="0000CC"/>
                  </a:solidFill>
                  <a:effectLst/>
                </a:rPr>
                <a:t>I</a:t>
              </a:r>
              <a:r>
                <a:rPr lang="en-US" i="1" baseline="-25000" dirty="0">
                  <a:solidFill>
                    <a:srgbClr val="0000CC"/>
                  </a:solidFill>
                  <a:effectLst/>
                </a:rPr>
                <a:t>N</a:t>
              </a:r>
              <a:r>
                <a:rPr lang="en-US" baseline="-25000" dirty="0">
                  <a:solidFill>
                    <a:srgbClr val="0000CC"/>
                  </a:solidFill>
                  <a:effectLst/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53B4466-88B1-4530-A237-FC30B46BB308}"/>
                </a:ext>
              </a:extLst>
            </p:cNvPr>
            <p:cNvCxnSpPr/>
            <p:nvPr/>
          </p:nvCxnSpPr>
          <p:spPr>
            <a:xfrm>
              <a:off x="2864653" y="1257300"/>
              <a:ext cx="0" cy="485775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C72027E0-1024-4C5D-B151-207723AB8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14061"/>
              </p:ext>
            </p:extLst>
          </p:nvPr>
        </p:nvGraphicFramePr>
        <p:xfrm>
          <a:off x="4175446" y="2739748"/>
          <a:ext cx="1739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Equation" r:id="rId4" imgW="1739880" imgH="609480" progId="Equation.3">
                  <p:embed/>
                </p:oleObj>
              </mc:Choice>
              <mc:Fallback>
                <p:oleObj name="Equation" r:id="rId4" imgW="1739880" imgH="60948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C72027E0-1024-4C5D-B151-207723AB8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75446" y="2739748"/>
                        <a:ext cx="17399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6637511-AC52-4E60-9573-4A42A8F341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120735"/>
              </p:ext>
            </p:extLst>
          </p:nvPr>
        </p:nvGraphicFramePr>
        <p:xfrm>
          <a:off x="4130832" y="3584427"/>
          <a:ext cx="335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Equation" r:id="rId6" imgW="3352680" imgH="660240" progId="Equation.3">
                  <p:embed/>
                </p:oleObj>
              </mc:Choice>
              <mc:Fallback>
                <p:oleObj name="Equation" r:id="rId6" imgW="3352680" imgH="66024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A6637511-AC52-4E60-9573-4A42A8F341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30832" y="3584427"/>
                        <a:ext cx="33528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0A51BE4A-449E-4FB5-B4FE-13B59D8BF9A1}"/>
              </a:ext>
            </a:extLst>
          </p:cNvPr>
          <p:cNvGrpSpPr/>
          <p:nvPr/>
        </p:nvGrpSpPr>
        <p:grpSpPr>
          <a:xfrm>
            <a:off x="4269468" y="331883"/>
            <a:ext cx="2609850" cy="2464830"/>
            <a:chOff x="3784393" y="3438526"/>
            <a:chExt cx="2609850" cy="246483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5469915-FF4C-4249-B21D-3FBF93C72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84393" y="3788806"/>
              <a:ext cx="2609850" cy="211455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301710-80C9-47BE-8568-545FE2128BF4}"/>
                </a:ext>
              </a:extLst>
            </p:cNvPr>
            <p:cNvSpPr txBox="1"/>
            <p:nvPr/>
          </p:nvSpPr>
          <p:spPr>
            <a:xfrm>
              <a:off x="5352374" y="4207372"/>
              <a:ext cx="521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rgbClr val="0000CC"/>
                  </a:solidFill>
                  <a:effectLst/>
                </a:rPr>
                <a:t>I</a:t>
              </a:r>
              <a:r>
                <a:rPr lang="en-US" i="1" baseline="-25000" dirty="0">
                  <a:solidFill>
                    <a:srgbClr val="0000CC"/>
                  </a:solidFill>
                  <a:effectLst/>
                </a:rPr>
                <a:t>N</a:t>
              </a:r>
              <a:r>
                <a:rPr lang="en-US" baseline="-25000" dirty="0">
                  <a:solidFill>
                    <a:srgbClr val="0000CC"/>
                  </a:solidFill>
                  <a:effectLst/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AA84586-61FD-4E22-A1DA-095B927C51FE}"/>
                </a:ext>
              </a:extLst>
            </p:cNvPr>
            <p:cNvCxnSpPr/>
            <p:nvPr/>
          </p:nvCxnSpPr>
          <p:spPr>
            <a:xfrm>
              <a:off x="5373939" y="4149151"/>
              <a:ext cx="0" cy="485775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AB26EEF-7B26-400A-8E8C-8E6B7A2FAA32}"/>
                </a:ext>
              </a:extLst>
            </p:cNvPr>
            <p:cNvCxnSpPr/>
            <p:nvPr/>
          </p:nvCxnSpPr>
          <p:spPr>
            <a:xfrm>
              <a:off x="5352374" y="3838040"/>
              <a:ext cx="521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278FB80-11F6-4166-92A3-F520AEA434B7}"/>
                </a:ext>
              </a:extLst>
            </p:cNvPr>
            <p:cNvCxnSpPr/>
            <p:nvPr/>
          </p:nvCxnSpPr>
          <p:spPr>
            <a:xfrm flipH="1">
              <a:off x="4175292" y="3779819"/>
              <a:ext cx="657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38647F-922E-4905-94D0-50275A997A37}"/>
                </a:ext>
              </a:extLst>
            </p:cNvPr>
            <p:cNvSpPr txBox="1"/>
            <p:nvPr/>
          </p:nvSpPr>
          <p:spPr>
            <a:xfrm>
              <a:off x="5322157" y="3466565"/>
              <a:ext cx="521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rgbClr val="0000CC"/>
                  </a:solidFill>
                  <a:effectLst/>
                </a:rPr>
                <a:t>I</a:t>
              </a:r>
              <a:r>
                <a:rPr lang="en-US" baseline="-25000" dirty="0">
                  <a:solidFill>
                    <a:srgbClr val="0000CC"/>
                  </a:solidFill>
                  <a:effectLst/>
                </a:rPr>
                <a:t>4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B5BF2C-4CF9-40BE-9F66-962C8B1F15ED}"/>
                </a:ext>
              </a:extLst>
            </p:cNvPr>
            <p:cNvSpPr txBox="1"/>
            <p:nvPr/>
          </p:nvSpPr>
          <p:spPr>
            <a:xfrm>
              <a:off x="4236435" y="3438526"/>
              <a:ext cx="521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rgbClr val="0000CC"/>
                  </a:solidFill>
                  <a:effectLst/>
                </a:rPr>
                <a:t>I</a:t>
              </a:r>
              <a:r>
                <a:rPr lang="en-US" baseline="-25000" dirty="0">
                  <a:solidFill>
                    <a:srgbClr val="0000CC"/>
                  </a:solidFill>
                  <a:effectLst/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D942BF-0C3D-461F-B1A4-493191B8AA48}"/>
                </a:ext>
              </a:extLst>
            </p:cNvPr>
            <p:cNvSpPr txBox="1"/>
            <p:nvPr/>
          </p:nvSpPr>
          <p:spPr>
            <a:xfrm>
              <a:off x="4314501" y="4748154"/>
              <a:ext cx="521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rgbClr val="0000CC"/>
                  </a:solidFill>
                  <a:effectLst/>
                </a:rPr>
                <a:t>V</a:t>
              </a:r>
              <a:r>
                <a:rPr lang="en-US" baseline="-25000" dirty="0">
                  <a:solidFill>
                    <a:srgbClr val="0000CC"/>
                  </a:solidFill>
                  <a:effectLst/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8386E927-E069-4FC4-A8A7-FB9C383AE5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08956"/>
              </p:ext>
            </p:extLst>
          </p:nvPr>
        </p:nvGraphicFramePr>
        <p:xfrm>
          <a:off x="4130832" y="4414174"/>
          <a:ext cx="2044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0" name="Equation" r:id="rId9" imgW="2044440" imgH="609480" progId="Equation.3">
                  <p:embed/>
                </p:oleObj>
              </mc:Choice>
              <mc:Fallback>
                <p:oleObj name="Equation" r:id="rId9" imgW="2044440" imgH="609480" progId="Equation.3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8386E927-E069-4FC4-A8A7-FB9C383AE5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30832" y="4414174"/>
                        <a:ext cx="20447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rrow: Right 34">
            <a:extLst>
              <a:ext uri="{FF2B5EF4-FFF2-40B4-BE49-F238E27FC236}">
                <a16:creationId xmlns:a16="http://schemas.microsoft.com/office/drawing/2014/main" id="{F9E929B1-80D4-469A-A0C6-C2815521BF53}"/>
              </a:ext>
            </a:extLst>
          </p:cNvPr>
          <p:cNvSpPr/>
          <p:nvPr/>
        </p:nvSpPr>
        <p:spPr>
          <a:xfrm>
            <a:off x="3439416" y="1775732"/>
            <a:ext cx="730071" cy="277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0292F7F6-83A6-47BC-AEF1-0B95FEBEBB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12848"/>
              </p:ext>
            </p:extLst>
          </p:nvPr>
        </p:nvGraphicFramePr>
        <p:xfrm>
          <a:off x="4130832" y="5217835"/>
          <a:ext cx="2705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Equation" r:id="rId11" imgW="2705040" imgH="330120" progId="Equation.3">
                  <p:embed/>
                </p:oleObj>
              </mc:Choice>
              <mc:Fallback>
                <p:oleObj name="Equation" r:id="rId11" imgW="2705040" imgH="330120" progId="Equation.3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0292F7F6-83A6-47BC-AEF1-0B95FEBEBB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30832" y="5217835"/>
                        <a:ext cx="27051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3FF03A12-B403-41EB-9E43-1A4402E72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61200" y="1099580"/>
          <a:ext cx="2654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name="Equation" r:id="rId13" imgW="2654280" imgH="330120" progId="Equation.3">
                  <p:embed/>
                </p:oleObj>
              </mc:Choice>
              <mc:Fallback>
                <p:oleObj name="Equation" r:id="rId13" imgW="2654280" imgH="330120" progId="Equation.3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3FF03A12-B403-41EB-9E43-1A4402E72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61200" y="1099580"/>
                        <a:ext cx="26543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38341F6-A2C8-4170-9643-1581C7CA3CF5}"/>
              </a:ext>
            </a:extLst>
          </p:cNvPr>
          <p:cNvSpPr txBox="1"/>
          <p:nvPr/>
        </p:nvSpPr>
        <p:spPr>
          <a:xfrm>
            <a:off x="7959774" y="2001578"/>
            <a:ext cx="3597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5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Draw the Norton equivalent circuit: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CEF19F-F74D-4D86-BF65-1B8D0835C471}"/>
              </a:ext>
            </a:extLst>
          </p:cNvPr>
          <p:cNvGrpSpPr/>
          <p:nvPr/>
        </p:nvGrpSpPr>
        <p:grpSpPr>
          <a:xfrm>
            <a:off x="7781869" y="2830684"/>
            <a:ext cx="4043228" cy="2286000"/>
            <a:chOff x="8032645" y="2872802"/>
            <a:chExt cx="4043228" cy="22860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7635102-CFB0-42C5-9909-91B24A0B4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210550" y="2872802"/>
              <a:ext cx="3138405" cy="22860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9C2A60-C6A4-4738-A2F1-97DA5145E899}"/>
                </a:ext>
              </a:extLst>
            </p:cNvPr>
            <p:cNvSpPr txBox="1"/>
            <p:nvPr/>
          </p:nvSpPr>
          <p:spPr>
            <a:xfrm>
              <a:off x="8638071" y="4189396"/>
              <a:ext cx="12631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i="0" dirty="0">
                  <a:effectLst/>
                </a:rPr>
                <a:t>0.75 A</a:t>
              </a:r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A69222-E1C7-427E-AA99-2A6374F15C30}"/>
                </a:ext>
              </a:extLst>
            </p:cNvPr>
            <p:cNvSpPr txBox="1"/>
            <p:nvPr/>
          </p:nvSpPr>
          <p:spPr>
            <a:xfrm>
              <a:off x="11182395" y="3703741"/>
              <a:ext cx="8934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dirty="0">
                  <a:effectLst/>
                </a:rPr>
                <a:t>300 </a:t>
              </a:r>
              <a:r>
                <a:rPr lang="en-US" dirty="0">
                  <a:effectLst/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FAB535-DF3B-451C-BB1C-AEEF5EA90EC8}"/>
                </a:ext>
              </a:extLst>
            </p:cNvPr>
            <p:cNvSpPr txBox="1"/>
            <p:nvPr/>
          </p:nvSpPr>
          <p:spPr>
            <a:xfrm>
              <a:off x="8032645" y="3663249"/>
              <a:ext cx="4571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i="1" dirty="0">
                  <a:effectLst/>
                </a:rPr>
                <a:t>I</a:t>
              </a:r>
              <a:r>
                <a:rPr lang="en-US" i="1" baseline="-25000" dirty="0">
                  <a:effectLst/>
                </a:rPr>
                <a:t>N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DCCAAEF-A1E3-4158-A882-6408D2D898FA}"/>
                </a:ext>
              </a:extLst>
            </p:cNvPr>
            <p:cNvSpPr txBox="1"/>
            <p:nvPr/>
          </p:nvSpPr>
          <p:spPr>
            <a:xfrm>
              <a:off x="9351618" y="3783460"/>
              <a:ext cx="498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i="1" dirty="0">
                  <a:effectLst/>
                </a:rPr>
                <a:t>R</a:t>
              </a:r>
              <a:r>
                <a:rPr lang="en-US" i="1" baseline="-25000" dirty="0">
                  <a:effectLst/>
                </a:rPr>
                <a:t>N</a:t>
              </a:r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F9447F-F61D-4D53-9FEB-70E877A43F88}"/>
                </a:ext>
              </a:extLst>
            </p:cNvPr>
            <p:cNvSpPr txBox="1"/>
            <p:nvPr/>
          </p:nvSpPr>
          <p:spPr>
            <a:xfrm>
              <a:off x="9901238" y="3707618"/>
              <a:ext cx="5572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dirty="0">
                  <a:effectLst/>
                </a:rPr>
                <a:t>2 </a:t>
              </a:r>
              <a:r>
                <a:rPr lang="en-US" dirty="0">
                  <a:effectLst/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E25E68-3885-4AC3-AEE1-9CB5DAE523EA}"/>
              </a:ext>
            </a:extLst>
          </p:cNvPr>
          <p:cNvCxnSpPr/>
          <p:nvPr/>
        </p:nvCxnSpPr>
        <p:spPr>
          <a:xfrm>
            <a:off x="7670146" y="0"/>
            <a:ext cx="0" cy="630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8341F6-A2C8-4170-9643-1581C7CA3CF5}"/>
              </a:ext>
            </a:extLst>
          </p:cNvPr>
          <p:cNvSpPr txBox="1"/>
          <p:nvPr/>
        </p:nvSpPr>
        <p:spPr>
          <a:xfrm>
            <a:off x="7757769" y="711946"/>
            <a:ext cx="400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00CC"/>
                </a:solidFill>
                <a:effectLst/>
              </a:rPr>
              <a:t>According to Superposition Theorem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642EE1-AC51-49EC-BDC6-C533CB4A728F}"/>
              </a:ext>
            </a:extLst>
          </p:cNvPr>
          <p:cNvSpPr txBox="1"/>
          <p:nvPr/>
        </p:nvSpPr>
        <p:spPr>
          <a:xfrm>
            <a:off x="4656079" y="5699679"/>
            <a:ext cx="603266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i="0" dirty="0">
                <a:solidFill>
                  <a:srgbClr val="FF0066"/>
                </a:solidFill>
                <a:effectLst/>
              </a:rPr>
              <a:t>Practice Book </a:t>
            </a:r>
            <a:r>
              <a:rPr lang="en-US" sz="2800" b="1" dirty="0">
                <a:solidFill>
                  <a:srgbClr val="C00000"/>
                </a:solidFill>
              </a:rPr>
              <a:t>[</a:t>
            </a:r>
            <a:r>
              <a:rPr lang="en-US" sz="2800" b="1" dirty="0">
                <a:solidFill>
                  <a:srgbClr val="0000CC"/>
                </a:solidFill>
              </a:rPr>
              <a:t>Ch 9</a:t>
            </a:r>
            <a:r>
              <a:rPr lang="en-US" sz="2800" b="1" dirty="0">
                <a:solidFill>
                  <a:srgbClr val="C00000"/>
                </a:solidFill>
              </a:rPr>
              <a:t>] </a:t>
            </a:r>
            <a:r>
              <a:rPr lang="en-US" sz="2800" b="1" i="0" dirty="0">
                <a:solidFill>
                  <a:srgbClr val="FF0066"/>
                </a:solidFill>
                <a:effectLst/>
              </a:rPr>
              <a:t>Problem</a:t>
            </a:r>
            <a:r>
              <a:rPr lang="en-US" sz="2800" b="1" i="0" dirty="0">
                <a:solidFill>
                  <a:srgbClr val="C00000"/>
                </a:solidFill>
                <a:effectLst/>
              </a:rPr>
              <a:t>: 18 ~ 23</a:t>
            </a:r>
            <a:endParaRPr lang="en-US" sz="28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215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 animBg="1"/>
      <p:bldP spid="40" grpId="0"/>
      <p:bldP spid="48" grpId="0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018A0-3CDD-4901-84E3-255522045806}"/>
              </a:ext>
            </a:extLst>
          </p:cNvPr>
          <p:cNvSpPr/>
          <p:nvPr/>
        </p:nvSpPr>
        <p:spPr>
          <a:xfrm>
            <a:off x="1012390" y="2621087"/>
            <a:ext cx="10167219" cy="8079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NORTON’S THEOREM [</a:t>
            </a:r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4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910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7DDF9-A906-441F-AF29-8AF2D74D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77" y="154677"/>
            <a:ext cx="5591175" cy="2466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0222D1-99B5-4B0F-BC1C-7E3A080CA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77" y="3605418"/>
            <a:ext cx="2398955" cy="365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D56513-95D0-4073-ABC4-BACC79CEE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88" y="2676525"/>
            <a:ext cx="4965782" cy="640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A8CDEC-463D-41B5-891A-BD925BD4A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88" y="4370486"/>
            <a:ext cx="3324225" cy="1857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8E4843-FCFC-4E6B-8F5D-50C6B3933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5751" y="509172"/>
            <a:ext cx="1785769" cy="36576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04D048-520E-477A-A8B1-4202D0E7126A}"/>
              </a:ext>
            </a:extLst>
          </p:cNvPr>
          <p:cNvCxnSpPr/>
          <p:nvPr/>
        </p:nvCxnSpPr>
        <p:spPr>
          <a:xfrm>
            <a:off x="5947712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06CED29-186B-459E-BD8F-2CD84F495C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7521" y="880565"/>
            <a:ext cx="2533650" cy="18478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DA3284-702F-4C2B-AAD8-8DBF2B985C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7234" y="838404"/>
            <a:ext cx="3207815" cy="20116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AAD337-D8DC-4A8E-9E53-66F37209F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6803" y="3440098"/>
            <a:ext cx="1923190" cy="3657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7D99D4-018C-42CB-8F37-4641877FE9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6757" y="4370486"/>
            <a:ext cx="3114536" cy="17373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AFD023-66DB-43B2-82AD-D24F120566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57839" y="3589101"/>
            <a:ext cx="251034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6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506AA-0A79-448C-8AD2-F2CBC133E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40" y="1299333"/>
            <a:ext cx="10177951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1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067DE9-2A99-49C8-8871-AC40F812A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4" y="132728"/>
            <a:ext cx="5763491" cy="29260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368C55-8CE8-4FA0-B96D-FCC338A7C5EA}"/>
              </a:ext>
            </a:extLst>
          </p:cNvPr>
          <p:cNvCxnSpPr/>
          <p:nvPr/>
        </p:nvCxnSpPr>
        <p:spPr>
          <a:xfrm>
            <a:off x="6027224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9B6ECEB-BC3E-4B02-8D57-E89FE9BD2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66" y="3107636"/>
            <a:ext cx="3960495" cy="1005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0E149-B83C-4FE4-BEE1-499FAFC09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5" y="4229887"/>
            <a:ext cx="4604936" cy="21031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D7D8CD-4AB8-4C1D-B8D7-3939A9766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8745"/>
            <a:ext cx="1796527" cy="365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985E63-A081-4797-81FA-134B520DC2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6718" y="665092"/>
            <a:ext cx="5714357" cy="24688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761B78-859F-4420-942F-EE00AFB04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2788" y="3263114"/>
            <a:ext cx="3767028" cy="6400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2DA233B-AD3C-4559-A61E-1E37E0AEB2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6512" y="3925124"/>
            <a:ext cx="4572778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A8842-E8E2-42A3-92FA-26F325A0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7" y="4114799"/>
            <a:ext cx="5703061" cy="1645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9AAEC9-EB28-4904-A11F-87C3974D9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60" y="252411"/>
            <a:ext cx="2235200" cy="365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F7676C-7FD0-4D75-B6AB-6AB23A97B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59" y="1097281"/>
            <a:ext cx="4834393" cy="21945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A014D6-619D-4656-8B79-56FAE2CDB216}"/>
              </a:ext>
            </a:extLst>
          </p:cNvPr>
          <p:cNvCxnSpPr/>
          <p:nvPr/>
        </p:nvCxnSpPr>
        <p:spPr>
          <a:xfrm>
            <a:off x="5894704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54AAB94-DC26-411B-86E2-103EB4D0E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7199"/>
            <a:ext cx="57150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F1DC71-33D1-4790-95E7-C4525F5A0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7786" y="678289"/>
            <a:ext cx="5157837" cy="21945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0207F0-3EA8-4B83-9860-3C71DFB368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7786" y="3002504"/>
            <a:ext cx="5270626" cy="21031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CE5AAF-3BC6-4185-B1A6-D5FD4244A2E5}"/>
              </a:ext>
            </a:extLst>
          </p:cNvPr>
          <p:cNvSpPr txBox="1"/>
          <p:nvPr/>
        </p:nvSpPr>
        <p:spPr>
          <a:xfrm>
            <a:off x="6510539" y="5307253"/>
            <a:ext cx="443022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FF0066"/>
                </a:solidFill>
                <a:effectLst/>
              </a:rPr>
              <a:t>Practice Book </a:t>
            </a:r>
            <a:r>
              <a:rPr lang="en-US" sz="2000" b="1" i="0" dirty="0">
                <a:solidFill>
                  <a:srgbClr val="0000CC"/>
                </a:solidFill>
                <a:effectLst/>
              </a:rPr>
              <a:t>Remaining Examples</a:t>
            </a:r>
          </a:p>
          <a:p>
            <a:pPr algn="ctr"/>
            <a:r>
              <a:rPr lang="en-US" sz="2000" b="1" dirty="0">
                <a:solidFill>
                  <a:srgbClr val="0000CC"/>
                </a:solidFill>
              </a:rPr>
              <a:t>And</a:t>
            </a:r>
          </a:p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</a:rPr>
              <a:t>Problem 26- 29 [</a:t>
            </a:r>
            <a:r>
              <a:rPr lang="en-US" sz="2000" b="1" i="0" dirty="0">
                <a:solidFill>
                  <a:srgbClr val="0000CC"/>
                </a:solidFill>
                <a:effectLst/>
              </a:rPr>
              <a:t>Ch. 18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]</a:t>
            </a:r>
            <a:endParaRPr lang="en-US" sz="20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142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018A0-3CDD-4901-84E3-255522045806}"/>
              </a:ext>
            </a:extLst>
          </p:cNvPr>
          <p:cNvSpPr/>
          <p:nvPr/>
        </p:nvSpPr>
        <p:spPr>
          <a:xfrm>
            <a:off x="402791" y="2815050"/>
            <a:ext cx="11276591" cy="623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9.5 MAXIMUM POWER TRANSFER THEOREM</a:t>
            </a:r>
            <a:endParaRPr lang="en-US" sz="36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1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07CE2B-B4B9-4048-AE3C-E2748583A5C0}"/>
              </a:ext>
            </a:extLst>
          </p:cNvPr>
          <p:cNvSpPr txBox="1"/>
          <p:nvPr/>
        </p:nvSpPr>
        <p:spPr>
          <a:xfrm>
            <a:off x="306219" y="802766"/>
            <a:ext cx="74413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A load will receive/consume/absorb maximum power from a network when </a:t>
            </a:r>
            <a:r>
              <a:rPr lang="en-US" sz="2400" b="1" i="1" dirty="0">
                <a:solidFill>
                  <a:srgbClr val="FF0000"/>
                </a:solidFill>
              </a:rPr>
              <a:t>its resistance is exactly equal to the </a:t>
            </a:r>
            <a:r>
              <a:rPr lang="en-US" sz="2400" b="1" i="1" dirty="0" err="1">
                <a:solidFill>
                  <a:srgbClr val="FF0000"/>
                </a:solidFill>
              </a:rPr>
              <a:t>Thévenin</a:t>
            </a:r>
            <a:r>
              <a:rPr lang="en-US" sz="2400" b="1" i="1" dirty="0">
                <a:solidFill>
                  <a:srgbClr val="FF0000"/>
                </a:solidFill>
              </a:rPr>
              <a:t> resistance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of the network applied to the load. That is: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C7E871-F598-4D1A-B2C4-25C65E0AA6ED}"/>
              </a:ext>
            </a:extLst>
          </p:cNvPr>
          <p:cNvSpPr/>
          <p:nvPr/>
        </p:nvSpPr>
        <p:spPr>
          <a:xfrm>
            <a:off x="2592768" y="184519"/>
            <a:ext cx="7022286" cy="461665"/>
          </a:xfrm>
          <a:prstGeom prst="rect">
            <a:avLst/>
          </a:prstGeom>
          <a:ln w="508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Statement of Maximum Power Transfer Theorem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706" y="685408"/>
            <a:ext cx="4019550" cy="2219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735" y="2236363"/>
            <a:ext cx="2028825" cy="4953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305066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07CE2B-B4B9-4048-AE3C-E2748583A5C0}"/>
              </a:ext>
            </a:extLst>
          </p:cNvPr>
          <p:cNvSpPr txBox="1"/>
          <p:nvPr/>
        </p:nvSpPr>
        <p:spPr>
          <a:xfrm>
            <a:off x="306219" y="3116210"/>
            <a:ext cx="111629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When </a:t>
            </a:r>
            <a:r>
              <a:rPr lang="en-US" sz="2000" i="1" dirty="0"/>
              <a:t>R</a:t>
            </a:r>
            <a:r>
              <a:rPr lang="en-US" sz="2000" i="1" baseline="-25000" dirty="0"/>
              <a:t>L</a:t>
            </a:r>
            <a:r>
              <a:rPr lang="en-US" sz="2000" i="1" dirty="0"/>
              <a:t> </a:t>
            </a:r>
            <a:r>
              <a:rPr lang="en-US" sz="2000" dirty="0"/>
              <a:t>= </a:t>
            </a:r>
            <a:r>
              <a:rPr lang="en-US" sz="2000" i="1" dirty="0" err="1"/>
              <a:t>R</a:t>
            </a:r>
            <a:r>
              <a:rPr lang="en-US" sz="2000" i="1" baseline="-25000" dirty="0" err="1"/>
              <a:t>Th</a:t>
            </a:r>
            <a:r>
              <a:rPr lang="en-US" sz="2000" i="1" dirty="0"/>
              <a:t>, </a:t>
            </a:r>
            <a:r>
              <a:rPr lang="en-US" sz="2000" dirty="0"/>
              <a:t>the maximum power delivered to the load can be determined by first finding the current: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335" y="3517985"/>
            <a:ext cx="4583151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07CE2B-B4B9-4048-AE3C-E2748583A5C0}"/>
              </a:ext>
            </a:extLst>
          </p:cNvPr>
          <p:cNvSpPr txBox="1"/>
          <p:nvPr/>
        </p:nvSpPr>
        <p:spPr>
          <a:xfrm>
            <a:off x="306219" y="4767807"/>
            <a:ext cx="47998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Power can be calculated as follows: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560" y="4558287"/>
            <a:ext cx="4200525" cy="8191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9329" y="5382260"/>
            <a:ext cx="44767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3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018A0-3CDD-4901-84E3-255522045806}"/>
              </a:ext>
            </a:extLst>
          </p:cNvPr>
          <p:cNvSpPr/>
          <p:nvPr/>
        </p:nvSpPr>
        <p:spPr>
          <a:xfrm>
            <a:off x="1012390" y="2621087"/>
            <a:ext cx="10167219" cy="8079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9.4 NORTON’S THEOREM</a:t>
            </a:r>
            <a:endParaRPr lang="en-US" sz="4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424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A84CB-E39B-48FA-A95E-D10E0AD913C3}"/>
              </a:ext>
            </a:extLst>
          </p:cNvPr>
          <p:cNvSpPr txBox="1"/>
          <p:nvPr/>
        </p:nvSpPr>
        <p:spPr>
          <a:xfrm>
            <a:off x="409457" y="225526"/>
            <a:ext cx="112122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42021"/>
                </a:solidFill>
                <a:effectLst/>
              </a:rPr>
              <a:t>For the Norton equivalent circuit in Fig. 9.84, maximum power will be delivered to the load when</a:t>
            </a:r>
            <a:r>
              <a:rPr lang="en-US" sz="2400" dirty="0"/>
              <a:t> 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BBEA6-4C05-4846-B75F-9AAA95C9C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70" y="1254687"/>
            <a:ext cx="3383707" cy="2377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EC9F84-42E3-4574-9313-E1BCFAADA587}"/>
              </a:ext>
            </a:extLst>
          </p:cNvPr>
          <p:cNvSpPr txBox="1"/>
          <p:nvPr/>
        </p:nvSpPr>
        <p:spPr>
          <a:xfrm>
            <a:off x="3991875" y="1759141"/>
            <a:ext cx="4799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Power can be calculated as follows: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C7541-A3EB-43E1-B06D-B2B24AC8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22" y="1056523"/>
            <a:ext cx="2476500" cy="504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398B95-448C-4061-BC94-A2E0A94FF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730" y="1561348"/>
            <a:ext cx="3009900" cy="857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6B5314-857A-49E4-8E66-501A518FF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868" y="2562978"/>
            <a:ext cx="69818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46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C79BC-51D6-467A-A621-A792B2A989E8}"/>
              </a:ext>
            </a:extLst>
          </p:cNvPr>
          <p:cNvSpPr txBox="1"/>
          <p:nvPr/>
        </p:nvSpPr>
        <p:spPr>
          <a:xfrm>
            <a:off x="201473" y="181596"/>
            <a:ext cx="6005363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Example 9.5.1</a:t>
            </a:r>
            <a:r>
              <a:rPr lang="en-US" sz="2000" b="1" i="0" dirty="0">
                <a:solidFill>
                  <a:srgbClr val="0066FF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For the following network , find the value of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L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for maximum power to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RL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and determine the maximum power to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L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.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DD05A-F595-4E20-BEEC-F69FCB849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642" y="3695507"/>
            <a:ext cx="3259248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CBF558-83BA-40C0-AEFA-01B0A7105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838" y="1200150"/>
            <a:ext cx="3371850" cy="2228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7DDF30-B0D7-4D4F-B081-421571B29A68}"/>
              </a:ext>
            </a:extLst>
          </p:cNvPr>
          <p:cNvSpPr txBox="1"/>
          <p:nvPr/>
        </p:nvSpPr>
        <p:spPr>
          <a:xfrm>
            <a:off x="201472" y="3407346"/>
            <a:ext cx="29573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1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Remove that portion of the network where the </a:t>
            </a:r>
            <a:r>
              <a:rPr lang="en-US" sz="2000" b="1" i="0" dirty="0" err="1">
                <a:solidFill>
                  <a:schemeClr val="accent6">
                    <a:lumMod val="50000"/>
                  </a:schemeClr>
                </a:solidFill>
                <a:effectLst/>
              </a:rPr>
              <a:t>Thévenin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equivalent circuit is found.</a:t>
            </a:r>
          </a:p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2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Mark the terminals (such as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a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and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b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) of the remaining two-terminal network.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0CBD5-FCDD-4B4A-8D06-CF99DAF1D146}"/>
              </a:ext>
            </a:extLst>
          </p:cNvPr>
          <p:cNvCxnSpPr/>
          <p:nvPr/>
        </p:nvCxnSpPr>
        <p:spPr>
          <a:xfrm>
            <a:off x="6458826" y="-3101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B61C1F-C5EF-413A-843A-8FF0505A3DA4}"/>
              </a:ext>
            </a:extLst>
          </p:cNvPr>
          <p:cNvSpPr txBox="1"/>
          <p:nvPr/>
        </p:nvSpPr>
        <p:spPr>
          <a:xfrm>
            <a:off x="6677890" y="181596"/>
            <a:ext cx="531263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3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sz="2000" b="1" i="1" dirty="0" err="1">
                <a:solidFill>
                  <a:srgbClr val="FF0000"/>
                </a:solidFill>
                <a:effectLst/>
              </a:rPr>
              <a:t>R</a:t>
            </a:r>
            <a:r>
              <a:rPr lang="en-US" sz="2000" b="1" i="1" baseline="-25000" dirty="0" err="1">
                <a:solidFill>
                  <a:srgbClr val="FF0000"/>
                </a:solidFill>
                <a:effectLst/>
              </a:rPr>
              <a:t>Th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by first setting all sources to zero (voltage sources are replaced by short circuits, and current sources by open circuits) and then finding the resultant resistance between the two marked terminals (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a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and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b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).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55CCC8-3103-4DEF-821C-E96E5EAD4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572" y="1972559"/>
            <a:ext cx="5327953" cy="2560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33BEA6-94C8-4AE2-8637-03AEEE77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683" y="4792787"/>
            <a:ext cx="4104213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7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624FF1-3538-4591-B498-742AE3295694}"/>
              </a:ext>
            </a:extLst>
          </p:cNvPr>
          <p:cNvSpPr txBox="1"/>
          <p:nvPr/>
        </p:nvSpPr>
        <p:spPr>
          <a:xfrm>
            <a:off x="186821" y="350871"/>
            <a:ext cx="61452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4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sz="2000" b="1" i="1" dirty="0" err="1">
                <a:solidFill>
                  <a:srgbClr val="FF0000"/>
                </a:solidFill>
                <a:effectLst/>
              </a:rPr>
              <a:t>E</a:t>
            </a:r>
            <a:r>
              <a:rPr lang="en-US" sz="2000" b="1" i="1" baseline="-25000" dirty="0" err="1">
                <a:solidFill>
                  <a:srgbClr val="FF0000"/>
                </a:solidFill>
                <a:effectLst/>
              </a:rPr>
              <a:t>Th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by first returning all sources to their original position and finding the open-circuit voltage between the marked terminals (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a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and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b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).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99F20-8FB6-4133-9970-8B9C5B9CF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35" y="1429551"/>
            <a:ext cx="4442460" cy="2011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364378-3EF6-40F0-A2D7-4F3E2B697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03" y="3664535"/>
            <a:ext cx="5580184" cy="155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962909-E7F6-4D8A-807B-FF0B7CA62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01" y="5556352"/>
            <a:ext cx="4564685" cy="36576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8ECAA2-CE6E-474D-8EB8-22F58EF60B00}"/>
              </a:ext>
            </a:extLst>
          </p:cNvPr>
          <p:cNvCxnSpPr/>
          <p:nvPr/>
        </p:nvCxnSpPr>
        <p:spPr>
          <a:xfrm>
            <a:off x="6375696" y="-3101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52EA2D-A640-4470-948A-0681AB4919CE}"/>
              </a:ext>
            </a:extLst>
          </p:cNvPr>
          <p:cNvSpPr txBox="1"/>
          <p:nvPr/>
        </p:nvSpPr>
        <p:spPr>
          <a:xfrm>
            <a:off x="6419351" y="350871"/>
            <a:ext cx="55628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5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Draw the </a:t>
            </a:r>
            <a:r>
              <a:rPr lang="en-US" sz="2000" b="1" i="0" dirty="0" err="1">
                <a:solidFill>
                  <a:srgbClr val="FF0000"/>
                </a:solidFill>
                <a:effectLst/>
              </a:rPr>
              <a:t>Thévenin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 equivalent circuit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with the portion of the circuit previously removed replaced between the terminals of the equivalent circuit.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98B209-7C04-426E-A37B-727458B33F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6880" y="1729730"/>
            <a:ext cx="3727752" cy="2103120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7A1F941-A541-485A-8D8C-20FEF48A4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4329181"/>
          <a:ext cx="1676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7" imgW="1676160" imgH="330120" progId="Equation.3">
                  <p:embed/>
                </p:oleObj>
              </mc:Choice>
              <mc:Fallback>
                <p:oleObj name="Equation" r:id="rId7" imgW="1676160" imgH="33012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67A1F941-A541-485A-8D8C-20FEF48A4D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51700" y="4329181"/>
                        <a:ext cx="16764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F02CA2A-DAD3-4C68-8EE0-E26B68F928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4911978"/>
          <a:ext cx="3251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9" imgW="3251160" imgH="812520" progId="Equation.3">
                  <p:embed/>
                </p:oleObj>
              </mc:Choice>
              <mc:Fallback>
                <p:oleObj name="Equation" r:id="rId9" imgW="3251160" imgH="81252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2F02CA2A-DAD3-4C68-8EE0-E26B68F928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51700" y="4911978"/>
                        <a:ext cx="3251200" cy="812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68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6CF36E-BCED-4DF0-A204-95AF4DD0F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92" y="4057060"/>
            <a:ext cx="4301835" cy="2194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051988-63DA-4B75-9BD5-33487F67491D}"/>
              </a:ext>
            </a:extLst>
          </p:cNvPr>
          <p:cNvSpPr txBox="1"/>
          <p:nvPr/>
        </p:nvSpPr>
        <p:spPr>
          <a:xfrm>
            <a:off x="326472" y="3688016"/>
            <a:ext cx="5366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1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and 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Step 2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for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Thévenin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equivalent circuit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F9DA7-C4F8-4325-9973-E8B6030F7F06}"/>
              </a:ext>
            </a:extLst>
          </p:cNvPr>
          <p:cNvCxnSpPr/>
          <p:nvPr/>
        </p:nvCxnSpPr>
        <p:spPr>
          <a:xfrm>
            <a:off x="5735500" y="-3101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95B216-EDB0-4CF6-99D7-1EF39288BCD6}"/>
              </a:ext>
            </a:extLst>
          </p:cNvPr>
          <p:cNvSpPr txBox="1"/>
          <p:nvPr/>
        </p:nvSpPr>
        <p:spPr>
          <a:xfrm>
            <a:off x="5777066" y="181596"/>
            <a:ext cx="2719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3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sz="2000" b="1" i="1" dirty="0" err="1">
                <a:solidFill>
                  <a:srgbClr val="FF0000"/>
                </a:solidFill>
                <a:effectLst/>
              </a:rPr>
              <a:t>R</a:t>
            </a:r>
            <a:r>
              <a:rPr lang="en-US" sz="2000" b="1" i="1" baseline="-25000" dirty="0" err="1">
                <a:solidFill>
                  <a:srgbClr val="FF0000"/>
                </a:solidFill>
                <a:effectLst/>
              </a:rPr>
              <a:t>Th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303EC2-0763-44ED-A8BF-DB2867623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4" y="1025225"/>
            <a:ext cx="4194151" cy="21031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D33979-C6AC-47F4-BFD0-AAD94CDF6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318" y="3729655"/>
            <a:ext cx="4041249" cy="17373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633EAB-9E1C-4EA3-AEE2-315AEDDFBAE4}"/>
              </a:ext>
            </a:extLst>
          </p:cNvPr>
          <p:cNvSpPr txBox="1"/>
          <p:nvPr/>
        </p:nvSpPr>
        <p:spPr>
          <a:xfrm>
            <a:off x="201473" y="112321"/>
            <a:ext cx="5366915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Example 9.5.2</a:t>
            </a:r>
            <a:r>
              <a:rPr lang="en-US" sz="2000" b="1" i="0" dirty="0">
                <a:solidFill>
                  <a:srgbClr val="0066FF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For the following network , find the value of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L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for maximum power to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L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and determine the maximum power to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L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.</a:t>
            </a:r>
            <a:r>
              <a:rPr lang="en-US" sz="2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BFF245-EC83-440C-A16D-C6E9B0737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367" y="1127983"/>
            <a:ext cx="3095005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8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5E21D-6927-48F4-A4B1-2F76A6AC6DCB}"/>
              </a:ext>
            </a:extLst>
          </p:cNvPr>
          <p:cNvSpPr txBox="1"/>
          <p:nvPr/>
        </p:nvSpPr>
        <p:spPr>
          <a:xfrm>
            <a:off x="228387" y="115336"/>
            <a:ext cx="26976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4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sz="2000" b="1" i="1" dirty="0" err="1">
                <a:solidFill>
                  <a:srgbClr val="FF0000"/>
                </a:solidFill>
                <a:effectLst/>
              </a:rPr>
              <a:t>E</a:t>
            </a:r>
            <a:r>
              <a:rPr lang="en-US" sz="2000" b="1" i="1" baseline="-25000" dirty="0" err="1">
                <a:solidFill>
                  <a:srgbClr val="FF0000"/>
                </a:solidFill>
                <a:effectLst/>
              </a:rPr>
              <a:t>Th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DD5AB-736C-41D2-9C59-8E5911DAE7C0}"/>
              </a:ext>
            </a:extLst>
          </p:cNvPr>
          <p:cNvSpPr txBox="1"/>
          <p:nvPr/>
        </p:nvSpPr>
        <p:spPr>
          <a:xfrm>
            <a:off x="198890" y="540107"/>
            <a:ext cx="61452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Since there are two sources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Superposition theorem has to be applied.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B93F0-52BB-4010-B17A-EAAFD95A35CD}"/>
              </a:ext>
            </a:extLst>
          </p:cNvPr>
          <p:cNvSpPr txBox="1"/>
          <p:nvPr/>
        </p:nvSpPr>
        <p:spPr>
          <a:xfrm>
            <a:off x="1769693" y="939149"/>
            <a:ext cx="4340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Consider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E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then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E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= 0 V (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shorted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).</a:t>
            </a:r>
            <a:endParaRPr lang="en-US" sz="20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6844960-07BF-4377-AED0-389F71AAFC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3453" y="1758914"/>
          <a:ext cx="1473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Equation" r:id="rId3" imgW="1473120" imgH="761760" progId="Equation.3">
                  <p:embed/>
                </p:oleObj>
              </mc:Choice>
              <mc:Fallback>
                <p:oleObj name="Equation" r:id="rId3" imgW="1473120" imgH="76176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6844960-07BF-4377-AED0-389F71AAFC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3453" y="1758914"/>
                        <a:ext cx="1473200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253E5C7-CB9C-492E-94B1-28CF63BF1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51" y="2495769"/>
          <a:ext cx="1981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9" name="Equation" r:id="rId5" imgW="1981080" imgH="1143000" progId="Equation.3">
                  <p:embed/>
                </p:oleObj>
              </mc:Choice>
              <mc:Fallback>
                <p:oleObj name="Equation" r:id="rId5" imgW="1981080" imgH="114300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4253E5C7-CB9C-492E-94B1-28CF63BF1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95751" y="2495769"/>
                        <a:ext cx="1981200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077E5C2-4E83-4308-83A9-CBE6D50F1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887" y="1554903"/>
            <a:ext cx="3581400" cy="21621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D8641D-ADB2-4F49-B096-2F2EAB0ABDAD}"/>
              </a:ext>
            </a:extLst>
          </p:cNvPr>
          <p:cNvCxnSpPr/>
          <p:nvPr/>
        </p:nvCxnSpPr>
        <p:spPr>
          <a:xfrm>
            <a:off x="6373607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097A385-AE55-4A82-B86B-CED525B3A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4150" y="4472454"/>
          <a:ext cx="1676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0" name="Equation" r:id="rId8" imgW="1676160" imgH="761760" progId="Equation.3">
                  <p:embed/>
                </p:oleObj>
              </mc:Choice>
              <mc:Fallback>
                <p:oleObj name="Equation" r:id="rId8" imgW="1676160" imgH="76176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2097A385-AE55-4A82-B86B-CED525B3A3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94150" y="4472454"/>
                        <a:ext cx="1676400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11C4C822-CB9E-4A8E-A5A8-335B2C35C6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51" y="5184997"/>
          <a:ext cx="2146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1" name="Equation" r:id="rId10" imgW="2145960" imgH="1143000" progId="Equation.3">
                  <p:embed/>
                </p:oleObj>
              </mc:Choice>
              <mc:Fallback>
                <p:oleObj name="Equation" r:id="rId10" imgW="2145960" imgH="114300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11C4C822-CB9E-4A8E-A5A8-335B2C35C6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95751" y="5184997"/>
                        <a:ext cx="2146300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1C570D2C-757E-4F80-8D24-FA76CCDC1E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168" y="4283756"/>
            <a:ext cx="3550919" cy="21031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9C555CC-C566-45EF-9036-62CC5D9D6A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05164" y="154940"/>
            <a:ext cx="4844288" cy="1463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CD27AEC-0191-41AB-848D-36442517A1BE}"/>
              </a:ext>
            </a:extLst>
          </p:cNvPr>
          <p:cNvSpPr txBox="1"/>
          <p:nvPr/>
        </p:nvSpPr>
        <p:spPr>
          <a:xfrm>
            <a:off x="405430" y="4000331"/>
            <a:ext cx="4340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Consider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E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then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E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= 0 V (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shorted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).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51D5F5-3D26-45E0-8836-EF371E65BB6C}"/>
              </a:ext>
            </a:extLst>
          </p:cNvPr>
          <p:cNvSpPr txBox="1"/>
          <p:nvPr/>
        </p:nvSpPr>
        <p:spPr>
          <a:xfrm>
            <a:off x="6403104" y="1715578"/>
            <a:ext cx="55628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5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Draw the </a:t>
            </a:r>
            <a:r>
              <a:rPr lang="en-US" sz="2000" b="1" i="0" dirty="0" err="1">
                <a:solidFill>
                  <a:srgbClr val="FF0000"/>
                </a:solidFill>
                <a:effectLst/>
              </a:rPr>
              <a:t>Thévenin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 equivalent circuit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54F7A2A-6C62-483C-9EAD-74AFC542418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76421" y="2213286"/>
            <a:ext cx="3796983" cy="2103120"/>
          </a:xfrm>
          <a:prstGeom prst="rect">
            <a:avLst/>
          </a:prstGeom>
        </p:spPr>
      </p:pic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2848C7C-1E08-4988-BE7B-6C507505C1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2908" y="4494131"/>
          <a:ext cx="1816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2" name="Equation" r:id="rId15" imgW="1815840" imgH="330120" progId="Equation.3">
                  <p:embed/>
                </p:oleObj>
              </mc:Choice>
              <mc:Fallback>
                <p:oleObj name="Equation" r:id="rId15" imgW="1815840" imgH="33012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B2848C7C-1E08-4988-BE7B-6C507505C1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42908" y="4494131"/>
                        <a:ext cx="18161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F0F243F6-AB6D-43C2-9B80-4EE59DC036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2908" y="5124375"/>
          <a:ext cx="4368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3" name="Equation" r:id="rId17" imgW="4368600" imgH="863280" progId="Equation.3">
                  <p:embed/>
                </p:oleObj>
              </mc:Choice>
              <mc:Fallback>
                <p:oleObj name="Equation" r:id="rId17" imgW="4368600" imgH="86328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F0F243F6-AB6D-43C2-9B80-4EE59DC036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42908" y="5124375"/>
                        <a:ext cx="4368800" cy="863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55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2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852E9-53C0-4004-B65A-0AD46ED54F69}"/>
              </a:ext>
            </a:extLst>
          </p:cNvPr>
          <p:cNvSpPr txBox="1"/>
          <p:nvPr/>
        </p:nvSpPr>
        <p:spPr>
          <a:xfrm>
            <a:off x="254502" y="231041"/>
            <a:ext cx="4386196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800" b="1" i="0" dirty="0">
                <a:solidFill>
                  <a:srgbClr val="FF0000"/>
                </a:solidFill>
                <a:effectLst/>
              </a:rPr>
              <a:t>Example 9.5.2</a:t>
            </a:r>
            <a:r>
              <a:rPr lang="en-US" b="0" i="0" dirty="0">
                <a:solidFill>
                  <a:srgbClr val="242021"/>
                </a:solidFill>
                <a:effectLst/>
              </a:rPr>
              <a:t> </a:t>
            </a:r>
          </a:p>
          <a:p>
            <a:pPr algn="just"/>
            <a:r>
              <a:rPr lang="en-US" b="0" i="0" dirty="0">
                <a:solidFill>
                  <a:srgbClr val="242021"/>
                </a:solidFill>
                <a:effectLst/>
              </a:rPr>
              <a:t>(</a:t>
            </a:r>
            <a:r>
              <a:rPr lang="en-US" b="1" i="1" dirty="0">
                <a:solidFill>
                  <a:srgbClr val="242021"/>
                </a:solidFill>
                <a:effectLst/>
              </a:rPr>
              <a:t>a</a:t>
            </a:r>
            <a:r>
              <a:rPr lang="en-US" b="0" i="0" dirty="0">
                <a:solidFill>
                  <a:srgbClr val="242021"/>
                </a:solidFill>
                <a:effectLst/>
              </a:rPr>
              <a:t>) </a:t>
            </a:r>
            <a:r>
              <a:rPr lang="en-US" dirty="0"/>
              <a:t>Find the Norton equivalent circuit for the network external to the resistor </a:t>
            </a:r>
            <a:r>
              <a:rPr lang="en-US" i="1" dirty="0"/>
              <a:t>R </a:t>
            </a:r>
            <a:r>
              <a:rPr lang="en-US" dirty="0"/>
              <a:t>for the network in Fig. 9.127.</a:t>
            </a:r>
          </a:p>
          <a:p>
            <a:pPr algn="just"/>
            <a:r>
              <a:rPr lang="en-US" dirty="0"/>
              <a:t>(</a:t>
            </a:r>
            <a:r>
              <a:rPr lang="en-US" b="1" i="1" dirty="0"/>
              <a:t>b</a:t>
            </a:r>
            <a:r>
              <a:rPr lang="en-US" dirty="0"/>
              <a:t>) 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find the value of </a:t>
            </a:r>
            <a:r>
              <a:rPr lang="en-US" sz="18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i="1" baseline="-25000" dirty="0">
                <a:solidFill>
                  <a:srgbClr val="242021"/>
                </a:solidFill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for maximum power to </a:t>
            </a:r>
            <a:r>
              <a:rPr lang="en-US" sz="1800" b="0" i="1" dirty="0">
                <a:solidFill>
                  <a:srgbClr val="242021"/>
                </a:solidFill>
                <a:effectLst/>
              </a:rPr>
              <a:t>R 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and determine the maximum power to </a:t>
            </a:r>
            <a:r>
              <a:rPr lang="en-US" sz="1800" b="0" i="1" dirty="0">
                <a:solidFill>
                  <a:srgbClr val="242021"/>
                </a:solidFill>
                <a:effectLst/>
              </a:rPr>
              <a:t>R.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57" y="1951119"/>
            <a:ext cx="3193626" cy="2103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F328C6-CBBA-43F6-9B8F-0C4999C8581D}"/>
              </a:ext>
            </a:extLst>
          </p:cNvPr>
          <p:cNvSpPr txBox="1"/>
          <p:nvPr/>
        </p:nvSpPr>
        <p:spPr>
          <a:xfrm>
            <a:off x="379520" y="4071598"/>
            <a:ext cx="4276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1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and </a:t>
            </a:r>
            <a:r>
              <a:rPr lang="en-US" b="1" dirty="0">
                <a:solidFill>
                  <a:srgbClr val="FF0000"/>
                </a:solidFill>
              </a:rPr>
              <a:t>Step 2 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for the Norton equivalent circuit.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44407" y="4698417"/>
            <a:ext cx="3338476" cy="1463040"/>
            <a:chOff x="1075372" y="4761004"/>
            <a:chExt cx="3338476" cy="14630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5372" y="4761004"/>
              <a:ext cx="3100252" cy="146304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F328C6-CBBA-43F6-9B8F-0C4999C8581D}"/>
                </a:ext>
              </a:extLst>
            </p:cNvPr>
            <p:cNvSpPr txBox="1"/>
            <p:nvPr/>
          </p:nvSpPr>
          <p:spPr>
            <a:xfrm>
              <a:off x="3937400" y="4999067"/>
              <a:ext cx="4764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00CC"/>
                  </a:solidFill>
                  <a:effectLst/>
                </a:rPr>
                <a:t>a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F328C6-CBBA-43F6-9B8F-0C4999C8581D}"/>
                </a:ext>
              </a:extLst>
            </p:cNvPr>
            <p:cNvSpPr txBox="1"/>
            <p:nvPr/>
          </p:nvSpPr>
          <p:spPr>
            <a:xfrm>
              <a:off x="3911274" y="5575017"/>
              <a:ext cx="4764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00CC"/>
                  </a:solidFill>
                  <a:effectLst/>
                </a:rPr>
                <a:t>b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E25E68-3885-4AC3-AEE1-9CB5DAE523EA}"/>
              </a:ext>
            </a:extLst>
          </p:cNvPr>
          <p:cNvCxnSpPr/>
          <p:nvPr/>
        </p:nvCxnSpPr>
        <p:spPr>
          <a:xfrm>
            <a:off x="4640698" y="85543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08404F4-C6C6-4D9E-AC41-38DCD2862B27}"/>
              </a:ext>
            </a:extLst>
          </p:cNvPr>
          <p:cNvSpPr txBox="1"/>
          <p:nvPr/>
        </p:nvSpPr>
        <p:spPr>
          <a:xfrm>
            <a:off x="4727588" y="244240"/>
            <a:ext cx="3560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3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b="1" i="1" dirty="0">
                <a:solidFill>
                  <a:srgbClr val="FF0000"/>
                </a:solidFill>
                <a:effectLst/>
              </a:rPr>
              <a:t>R</a:t>
            </a:r>
            <a:r>
              <a:rPr lang="en-US" b="1" i="1" baseline="-25000" dirty="0">
                <a:solidFill>
                  <a:srgbClr val="FF0000"/>
                </a:solidFill>
                <a:effectLst/>
              </a:rPr>
              <a:t>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2508F4DE-BE07-4188-A0BB-4964C5D3F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3891" y="4495177"/>
          <a:ext cx="2895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2" name="Equation" r:id="rId5" imgW="2895480" imgH="330120" progId="Equation.3">
                  <p:embed/>
                </p:oleObj>
              </mc:Choice>
              <mc:Fallback>
                <p:oleObj name="Equation" r:id="rId5" imgW="2895480" imgH="330120" progId="Equation.3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2508F4DE-BE07-4188-A0BB-4964C5D3FE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3891" y="4495177"/>
                        <a:ext cx="28956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2508F4DE-BE07-4188-A0BB-4964C5D3F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0563" y="4913588"/>
          <a:ext cx="1879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3" name="Equation" r:id="rId7" imgW="1879560" imgH="672840" progId="Equation.3">
                  <p:embed/>
                </p:oleObj>
              </mc:Choice>
              <mc:Fallback>
                <p:oleObj name="Equation" r:id="rId7" imgW="1879560" imgH="672840" progId="Equation.3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2508F4DE-BE07-4188-A0BB-4964C5D3FE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80563" y="4913588"/>
                        <a:ext cx="18796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2963" y="589032"/>
            <a:ext cx="3267739" cy="1737511"/>
          </a:xfrm>
          <a:prstGeom prst="rect">
            <a:avLst/>
          </a:prstGeom>
        </p:spPr>
      </p:pic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2508F4DE-BE07-4188-A0BB-4964C5D3F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5963" y="5697096"/>
          <a:ext cx="1854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4" name="Equation" r:id="rId10" imgW="1854000" imgH="609480" progId="Equation.3">
                  <p:embed/>
                </p:oleObj>
              </mc:Choice>
              <mc:Fallback>
                <p:oleObj name="Equation" r:id="rId10" imgW="1854000" imgH="609480" progId="Equation.3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2508F4DE-BE07-4188-A0BB-4964C5D3FE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05963" y="5697096"/>
                        <a:ext cx="18542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4932D3-E398-4F80-A7D2-730273B6BE6B}"/>
              </a:ext>
            </a:extLst>
          </p:cNvPr>
          <p:cNvCxnSpPr/>
          <p:nvPr/>
        </p:nvCxnSpPr>
        <p:spPr>
          <a:xfrm>
            <a:off x="8287658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2508F4DE-BE07-4188-A0BB-4964C5D3F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7281" y="2263854"/>
          <a:ext cx="292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5" name="Equation" r:id="rId12" imgW="2920680" imgH="330120" progId="Equation.3">
                  <p:embed/>
                </p:oleObj>
              </mc:Choice>
              <mc:Fallback>
                <p:oleObj name="Equation" r:id="rId12" imgW="2920680" imgH="330120" progId="Equation.3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2508F4DE-BE07-4188-A0BB-4964C5D3FE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07281" y="2263854"/>
                        <a:ext cx="29210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26D9F4A3-2D05-4069-BCD3-D0127BC6247B}"/>
              </a:ext>
            </a:extLst>
          </p:cNvPr>
          <p:cNvSpPr txBox="1"/>
          <p:nvPr/>
        </p:nvSpPr>
        <p:spPr>
          <a:xfrm>
            <a:off x="4776910" y="2670995"/>
            <a:ext cx="36313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4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sz="2000" b="1" i="1" dirty="0">
                <a:solidFill>
                  <a:srgbClr val="FF0000"/>
                </a:solidFill>
                <a:effectLst/>
              </a:rPr>
              <a:t>I</a:t>
            </a:r>
            <a:r>
              <a:rPr lang="en-US" sz="2000" b="1" i="1" baseline="-25000" dirty="0">
                <a:solidFill>
                  <a:srgbClr val="FF0000"/>
                </a:solidFill>
                <a:effectLst/>
              </a:rPr>
              <a:t>N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39685" y="3050814"/>
            <a:ext cx="3434294" cy="14630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EF1E49D-EB67-420F-BCC8-49A05DE7E8F0}"/>
              </a:ext>
            </a:extLst>
          </p:cNvPr>
          <p:cNvSpPr txBox="1"/>
          <p:nvPr/>
        </p:nvSpPr>
        <p:spPr>
          <a:xfrm>
            <a:off x="8424048" y="494852"/>
            <a:ext cx="3597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5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Draw the Norton equivalent circuit: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95947" y="1482275"/>
            <a:ext cx="3777488" cy="1188720"/>
          </a:xfrm>
          <a:prstGeom prst="rect">
            <a:avLst/>
          </a:prstGeom>
        </p:spPr>
      </p:pic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5EB6EE42-45B4-4BB4-B3B8-5C4DC6EDD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8737" y="2870200"/>
          <a:ext cx="1828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6" name="Equation" r:id="rId16" imgW="1828800" imgH="330120" progId="Equation.3">
                  <p:embed/>
                </p:oleObj>
              </mc:Choice>
              <mc:Fallback>
                <p:oleObj name="Equation" r:id="rId16" imgW="1828800" imgH="33012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5EB6EE42-45B4-4BB4-B3B8-5C4DC6EDD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748737" y="2870200"/>
                        <a:ext cx="18288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A316AA08-B312-4587-A4B7-1446D30E7E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8737" y="3291978"/>
          <a:ext cx="25273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7" name="Equation" r:id="rId18" imgW="2527200" imgH="1854000" progId="Equation.3">
                  <p:embed/>
                </p:oleObj>
              </mc:Choice>
              <mc:Fallback>
                <p:oleObj name="Equation" r:id="rId18" imgW="2527200" imgH="185400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A316AA08-B312-4587-A4B7-1446D30E7E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748737" y="3291978"/>
                        <a:ext cx="2527300" cy="1854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D020A53-FD99-4C3B-8F6A-B68ABC976B40}"/>
              </a:ext>
            </a:extLst>
          </p:cNvPr>
          <p:cNvSpPr txBox="1"/>
          <p:nvPr/>
        </p:nvSpPr>
        <p:spPr>
          <a:xfrm>
            <a:off x="8668920" y="5351662"/>
            <a:ext cx="30315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Book </a:t>
            </a:r>
            <a:r>
              <a:rPr lang="en-US" sz="2400" b="1" dirty="0">
                <a:solidFill>
                  <a:srgbClr val="C00000"/>
                </a:solidFill>
              </a:rPr>
              <a:t>[</a:t>
            </a:r>
            <a:r>
              <a:rPr lang="en-US" sz="2400" b="1" dirty="0">
                <a:solidFill>
                  <a:srgbClr val="0000CC"/>
                </a:solidFill>
              </a:rPr>
              <a:t>Ch 9</a:t>
            </a:r>
            <a:r>
              <a:rPr lang="en-US" sz="2400" b="1" dirty="0">
                <a:solidFill>
                  <a:srgbClr val="C00000"/>
                </a:solidFill>
              </a:rPr>
              <a:t>] </a:t>
            </a:r>
            <a:r>
              <a:rPr lang="en-US" sz="2400" b="1" i="0" dirty="0">
                <a:solidFill>
                  <a:srgbClr val="FF0066"/>
                </a:solidFill>
                <a:effectLst/>
              </a:rPr>
              <a:t>Problem</a:t>
            </a:r>
            <a:r>
              <a:rPr lang="en-US" sz="2400" b="1" i="0" dirty="0">
                <a:solidFill>
                  <a:srgbClr val="C00000"/>
                </a:solidFill>
                <a:effectLst/>
              </a:rPr>
              <a:t>: 18 ~ 23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916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35" grpId="0"/>
      <p:bldP spid="37" grpId="0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018A0-3CDD-4901-84E3-255522045806}"/>
              </a:ext>
            </a:extLst>
          </p:cNvPr>
          <p:cNvSpPr/>
          <p:nvPr/>
        </p:nvSpPr>
        <p:spPr>
          <a:xfrm>
            <a:off x="402791" y="2815050"/>
            <a:ext cx="11276591" cy="623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POWER TRANSFER THEOREM [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36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54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28760-F4EE-4470-AEFC-1CBC6B2D100C}"/>
              </a:ext>
            </a:extLst>
          </p:cNvPr>
          <p:cNvSpPr txBox="1"/>
          <p:nvPr/>
        </p:nvSpPr>
        <p:spPr>
          <a:xfrm>
            <a:off x="368581" y="705855"/>
            <a:ext cx="114548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Statement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Maximum power will be delivered to a load when the load impedance is the complex conjugate of the </a:t>
            </a:r>
            <a:r>
              <a:rPr lang="en-US" sz="2400" b="1" i="0" dirty="0" err="1">
                <a:solidFill>
                  <a:schemeClr val="accent6">
                    <a:lumMod val="50000"/>
                  </a:schemeClr>
                </a:solidFill>
                <a:effectLst/>
              </a:rPr>
              <a:t>Thévenin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impedance across its terminals.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D2DAE-DD49-41E7-966E-CF6E61D2C2DE}"/>
              </a:ext>
            </a:extLst>
          </p:cNvPr>
          <p:cNvSpPr/>
          <p:nvPr/>
        </p:nvSpPr>
        <p:spPr>
          <a:xfrm>
            <a:off x="673381" y="103696"/>
            <a:ext cx="11134927" cy="584775"/>
          </a:xfrm>
          <a:prstGeom prst="rect">
            <a:avLst/>
          </a:prstGeom>
          <a:ln w="508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Maximum Power Transfer </a:t>
            </a:r>
            <a:r>
              <a:rPr lang="en-US" sz="3200" b="1" dirty="0"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or</a:t>
            </a:r>
            <a:r>
              <a:rPr lang="en-US" sz="3200" b="1" dirty="0"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Impedance Matching Theorem</a:t>
            </a:r>
            <a:endParaRPr lang="en-US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1AC6D9-A1C3-4B6B-85CD-F8CD9BA0F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292" y="1554236"/>
            <a:ext cx="4696126" cy="2468880"/>
          </a:xfrm>
          <a:prstGeom prst="rect">
            <a:avLst/>
          </a:prstGeom>
        </p:spPr>
      </p:pic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429175CC-1FD8-4E2F-B165-B07A1BF60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709" y="2530186"/>
          <a:ext cx="3771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Equation" r:id="rId4" imgW="3771720" imgH="419040" progId="Equation.3">
                  <p:embed/>
                </p:oleObj>
              </mc:Choice>
              <mc:Fallback>
                <p:oleObj name="Equation" r:id="rId4" imgW="3771720" imgH="41904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429175CC-1FD8-4E2F-B165-B07A1BF605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3709" y="2530186"/>
                        <a:ext cx="37719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D21C5BF-241F-4923-AFDB-F0E486B39D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609" y="1638477"/>
          <a:ext cx="4610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Equation" r:id="rId6" imgW="4609800" imgH="330120" progId="Equation.3">
                  <p:embed/>
                </p:oleObj>
              </mc:Choice>
              <mc:Fallback>
                <p:oleObj name="Equation" r:id="rId6" imgW="4609800" imgH="33012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D21C5BF-241F-4923-AFDB-F0E486B39D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4609" y="1638477"/>
                        <a:ext cx="4610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09EEA2A-CD23-45E9-B41A-0F268122F7DE}"/>
              </a:ext>
            </a:extLst>
          </p:cNvPr>
          <p:cNvSpPr txBox="1"/>
          <p:nvPr/>
        </p:nvSpPr>
        <p:spPr>
          <a:xfrm>
            <a:off x="331777" y="2061379"/>
            <a:ext cx="5823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Then, according to maximum power transfer theorem: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318E91E-8511-430A-8354-66B0691932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581" y="3347058"/>
            <a:ext cx="5305425" cy="5810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919F81-E574-4E41-BC94-B102B0ED2B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388" y="4100569"/>
            <a:ext cx="5667375" cy="5238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9EB006-FB02-48C0-9002-C21FDA4E8F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609" y="4755986"/>
            <a:ext cx="4276725" cy="533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88DB54C-90DB-4BB3-AE95-2E8C37BFAF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4609" y="5512294"/>
            <a:ext cx="5819775" cy="5524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01E7967-8224-43DA-866A-EC700EBBD6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27292" y="5195009"/>
            <a:ext cx="4410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1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770CE-A607-4BCD-B3ED-71E8801F1E15}"/>
              </a:ext>
            </a:extLst>
          </p:cNvPr>
          <p:cNvSpPr txBox="1"/>
          <p:nvPr/>
        </p:nvSpPr>
        <p:spPr>
          <a:xfrm>
            <a:off x="266110" y="207147"/>
            <a:ext cx="114548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u="sng" dirty="0">
                <a:solidFill>
                  <a:srgbClr val="FF0000"/>
                </a:solidFill>
                <a:effectLst/>
              </a:rPr>
              <a:t>Special Situation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If the load resistance is adjustable but the magnitude of the load reactance cannot be set equal to the magnitude of the </a:t>
            </a:r>
            <a:r>
              <a:rPr lang="en-U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Thévenin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reactance, then the maximum power that can be delivered to the load will occur when the load reactance is made as close to the </a:t>
            </a:r>
            <a:r>
              <a:rPr lang="en-U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Thévenin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reactance as possible, and the load resistance is set to the following value: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B072C4-5BCB-47B3-946B-C41801A28413}"/>
              </a:ext>
            </a:extLst>
          </p:cNvPr>
          <p:cNvGrpSpPr/>
          <p:nvPr/>
        </p:nvGrpSpPr>
        <p:grpSpPr>
          <a:xfrm>
            <a:off x="8078764" y="3429000"/>
            <a:ext cx="3782566" cy="2628900"/>
            <a:chOff x="6236316" y="1773356"/>
            <a:chExt cx="3782566" cy="26289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E48AD24-5EE3-430B-96FD-523AA6812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6316" y="1773356"/>
              <a:ext cx="3486150" cy="26289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232988-5838-49B9-AC54-81EE2636B707}"/>
                </a:ext>
              </a:extLst>
            </p:cNvPr>
            <p:cNvSpPr txBox="1"/>
            <p:nvPr/>
          </p:nvSpPr>
          <p:spPr>
            <a:xfrm>
              <a:off x="6879318" y="2856973"/>
              <a:ext cx="6918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sz="2400" i="1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Th</a:t>
              </a:r>
              <a:endParaRPr lang="en-US" sz="2400" i="1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3935E7-E841-48C5-8CDA-BB345A766DCA}"/>
                </a:ext>
              </a:extLst>
            </p:cNvPr>
            <p:cNvSpPr txBox="1"/>
            <p:nvPr/>
          </p:nvSpPr>
          <p:spPr>
            <a:xfrm>
              <a:off x="7421794" y="1853499"/>
              <a:ext cx="6918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Z</a:t>
              </a:r>
              <a:r>
                <a:rPr lang="en-US" sz="2400" i="1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Th</a:t>
              </a:r>
              <a:endParaRPr lang="en-US" sz="2400" i="1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E4EC8A-8E20-4DB1-BF99-0623B72A7E5C}"/>
                </a:ext>
              </a:extLst>
            </p:cNvPr>
            <p:cNvSpPr txBox="1"/>
            <p:nvPr/>
          </p:nvSpPr>
          <p:spPr>
            <a:xfrm>
              <a:off x="8906722" y="3081023"/>
              <a:ext cx="84304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</a:t>
              </a:r>
              <a:r>
                <a:rPr lang="en-US" sz="2400" i="1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load</a:t>
              </a:r>
              <a:endParaRPr lang="en-US" sz="2400" i="1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E2EC3A-C346-4BEB-8913-823C0A368FAF}"/>
                </a:ext>
              </a:extLst>
            </p:cNvPr>
            <p:cNvSpPr txBox="1"/>
            <p:nvPr/>
          </p:nvSpPr>
          <p:spPr>
            <a:xfrm>
              <a:off x="9369186" y="2408956"/>
              <a:ext cx="64969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0000CC"/>
                  </a:solidFill>
                </a:rPr>
                <a:t>R</a:t>
              </a:r>
              <a:r>
                <a:rPr lang="en-US" sz="2400" i="1" baseline="-25000" dirty="0">
                  <a:solidFill>
                    <a:srgbClr val="0000CC"/>
                  </a:solidFill>
                </a:rPr>
                <a:t>L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879A4D5-6CCF-41A1-9130-F0AF12B58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890" y="1844842"/>
            <a:ext cx="5353050" cy="647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0589C5-AFB3-40E7-9DE5-9FB61EC3F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890" y="3169219"/>
            <a:ext cx="4543425" cy="6000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0C7B45-0E2B-4C67-A2C6-F7932FD28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890" y="4369657"/>
            <a:ext cx="47244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9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1A2A3A-5C3E-4092-970C-6F57A7197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1" y="232534"/>
            <a:ext cx="5610225" cy="2390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A91C56-46E1-44F8-9E08-78BFDE666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91" y="2876550"/>
            <a:ext cx="5741323" cy="73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3FF8BD-A307-4933-9720-891D636BF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90" y="3861144"/>
            <a:ext cx="2690446" cy="274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F261AC-EA31-42E9-AE1C-5023194EB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972" y="4421671"/>
            <a:ext cx="2571750" cy="1695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9879A9-D1A7-4F8D-8B6E-D1C2B18F2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9313" y="4135464"/>
            <a:ext cx="2914650" cy="191452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7E174-0010-4AA3-8006-D52FCE1F356A}"/>
              </a:ext>
            </a:extLst>
          </p:cNvPr>
          <p:cNvCxnSpPr/>
          <p:nvPr/>
        </p:nvCxnSpPr>
        <p:spPr>
          <a:xfrm>
            <a:off x="6053728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694151B-8801-4800-905A-0ACF2E0B2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8273" y="232534"/>
            <a:ext cx="5629275" cy="533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51C69D-FDD5-42A8-B856-CEC3DFD161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0486" y="863459"/>
            <a:ext cx="2685011" cy="17373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198F32-92C0-49A6-A498-A53C6941C6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48560" y="589099"/>
            <a:ext cx="2519680" cy="21945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671189-A433-433F-9790-6A3417B9015C}"/>
              </a:ext>
            </a:extLst>
          </p:cNvPr>
          <p:cNvSpPr txBox="1"/>
          <p:nvPr/>
        </p:nvSpPr>
        <p:spPr>
          <a:xfrm>
            <a:off x="6096000" y="4185042"/>
            <a:ext cx="3991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power received by load: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02A8C60-28E0-4A27-847A-F6CD14CCA8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2346" y="3515919"/>
            <a:ext cx="4686300" cy="457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175B52-D553-4B32-869F-5580ACD949DF}"/>
              </a:ext>
            </a:extLst>
          </p:cNvPr>
          <p:cNvSpPr txBox="1"/>
          <p:nvPr/>
        </p:nvSpPr>
        <p:spPr>
          <a:xfrm>
            <a:off x="6135160" y="3064331"/>
            <a:ext cx="5333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According to maximum power transfer theorem: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C0585DF-6BE4-44D7-A1E7-B5C1E20DD4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19360" y="4653901"/>
            <a:ext cx="3412273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07CE2B-B4B9-4048-AE3C-E2748583A5C0}"/>
              </a:ext>
            </a:extLst>
          </p:cNvPr>
          <p:cNvSpPr txBox="1"/>
          <p:nvPr/>
        </p:nvSpPr>
        <p:spPr>
          <a:xfrm>
            <a:off x="319781" y="720507"/>
            <a:ext cx="115537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Any two-terminal, linear bilateral network can be replaced by an equivalent circuit consisting of a 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current source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and a 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parallel resistance/</a:t>
            </a:r>
            <a:r>
              <a:rPr lang="en-US" sz="2400" b="1" i="0" dirty="0">
                <a:solidFill>
                  <a:srgbClr val="0000CC"/>
                </a:solidFill>
                <a:effectLst/>
              </a:rPr>
              <a:t>impedance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, as shown in the following figure.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C7E871-F598-4D1A-B2C4-25C65E0AA6ED}"/>
              </a:ext>
            </a:extLst>
          </p:cNvPr>
          <p:cNvSpPr/>
          <p:nvPr/>
        </p:nvSpPr>
        <p:spPr>
          <a:xfrm>
            <a:off x="2883714" y="230046"/>
            <a:ext cx="5365764" cy="461665"/>
          </a:xfrm>
          <a:prstGeom prst="rect">
            <a:avLst/>
          </a:prstGeom>
          <a:ln w="508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Statement of Norton’s Theorem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98EC5-2F4F-4F83-8EE7-32234650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25" y="1949632"/>
            <a:ext cx="6148401" cy="2194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0F2D7A-EF10-4574-95D2-A1DC74CDD45F}"/>
              </a:ext>
            </a:extLst>
          </p:cNvPr>
          <p:cNvSpPr txBox="1"/>
          <p:nvPr/>
        </p:nvSpPr>
        <p:spPr>
          <a:xfrm>
            <a:off x="6879318" y="2542354"/>
            <a:ext cx="51226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1" dirty="0"/>
              <a:t>R</a:t>
            </a:r>
            <a:r>
              <a:rPr lang="en-US" sz="2400" i="1" baseline="-25000" dirty="0"/>
              <a:t>N</a:t>
            </a:r>
            <a:r>
              <a:rPr lang="en-US" sz="2400" dirty="0"/>
              <a:t>: Norton’s equivalent resistance</a:t>
            </a:r>
          </a:p>
          <a:p>
            <a:pPr algn="just"/>
            <a:r>
              <a:rPr lang="en-US" sz="2400" i="1" dirty="0"/>
              <a:t>I</a:t>
            </a:r>
            <a:r>
              <a:rPr lang="en-US" sz="2400" i="1" baseline="-25000" dirty="0"/>
              <a:t>N</a:t>
            </a:r>
            <a:r>
              <a:rPr lang="en-US" sz="2400" dirty="0"/>
              <a:t>: Norton’s equivalent current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0D4271-C187-460D-BEF4-ECCA4B813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73" y="4155347"/>
            <a:ext cx="5420053" cy="2194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7DC223-66F1-47B2-9ECB-C50297C90CBB}"/>
              </a:ext>
            </a:extLst>
          </p:cNvPr>
          <p:cNvSpPr txBox="1"/>
          <p:nvPr/>
        </p:nvSpPr>
        <p:spPr>
          <a:xfrm>
            <a:off x="6879318" y="4808495"/>
            <a:ext cx="48304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1" dirty="0"/>
              <a:t>Z</a:t>
            </a:r>
            <a:r>
              <a:rPr lang="en-US" sz="2400" i="1" baseline="-25000" dirty="0"/>
              <a:t>N</a:t>
            </a:r>
            <a:r>
              <a:rPr lang="en-US" sz="2400" dirty="0"/>
              <a:t>: Norton’s equivalent impedance</a:t>
            </a:r>
          </a:p>
          <a:p>
            <a:pPr algn="just"/>
            <a:r>
              <a:rPr lang="en-US" sz="2400" b="1" i="1" dirty="0"/>
              <a:t>I</a:t>
            </a:r>
            <a:r>
              <a:rPr lang="en-US" sz="2400" i="1" baseline="-25000" dirty="0"/>
              <a:t>N</a:t>
            </a:r>
            <a:r>
              <a:rPr lang="en-US" sz="2400" dirty="0"/>
              <a:t>: Norton’s equivalent current</a:t>
            </a:r>
          </a:p>
        </p:txBody>
      </p:sp>
    </p:spTree>
    <p:extLst>
      <p:ext uri="{BB962C8B-B14F-4D97-AF65-F5344CB8AC3E}">
        <p14:creationId xmlns:p14="http://schemas.microsoft.com/office/powerpoint/2010/main" val="2372630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4ED3F-2C4C-4B6F-BF60-1D2CD474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56" y="196298"/>
            <a:ext cx="5715000" cy="156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3A8719-4CCC-4A54-9E42-A006CF6DD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42" y="1953660"/>
            <a:ext cx="4295775" cy="2314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2A6BEA-7891-4690-B8F2-117D569CF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07" y="4463497"/>
            <a:ext cx="4426131" cy="17373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2D0299-A441-450E-A8C6-57DF215AFF7F}"/>
              </a:ext>
            </a:extLst>
          </p:cNvPr>
          <p:cNvCxnSpPr/>
          <p:nvPr/>
        </p:nvCxnSpPr>
        <p:spPr>
          <a:xfrm>
            <a:off x="5894704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DA5206B-26CC-4423-BF58-6362C3CCD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457200"/>
            <a:ext cx="4433778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3F5777-1954-44D8-B27A-3F6E3A634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8" y="3689308"/>
            <a:ext cx="526181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609BD-ED17-4722-87EF-52593C1F5A90}"/>
              </a:ext>
            </a:extLst>
          </p:cNvPr>
          <p:cNvSpPr txBox="1"/>
          <p:nvPr/>
        </p:nvSpPr>
        <p:spPr>
          <a:xfrm>
            <a:off x="272262" y="509284"/>
            <a:ext cx="490853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-Roman"/>
              </a:rPr>
              <a:t>PROBLEM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  Find the load impedance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Z</a:t>
            </a:r>
            <a:r>
              <a:rPr lang="en-US" sz="2000" i="1" baseline="-25000" dirty="0">
                <a:solidFill>
                  <a:srgbClr val="242021"/>
                </a:solidFill>
                <a:latin typeface="Times-Roman"/>
              </a:rPr>
              <a:t>L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for the networks in following Figure for maximum power to the load, and find the maximum power to the load.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B543C-D1DE-4B91-B48E-A1E3582BA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058" y="176396"/>
            <a:ext cx="5903788" cy="237744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EEEB81-125F-40AE-95F5-94795A49C061}"/>
              </a:ext>
            </a:extLst>
          </p:cNvPr>
          <p:cNvCxnSpPr/>
          <p:nvPr/>
        </p:nvCxnSpPr>
        <p:spPr>
          <a:xfrm>
            <a:off x="0" y="2539322"/>
            <a:ext cx="12192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9AAC68-23E0-42AE-A55B-EB069F34D647}"/>
              </a:ext>
            </a:extLst>
          </p:cNvPr>
          <p:cNvSpPr txBox="1"/>
          <p:nvPr/>
        </p:nvSpPr>
        <p:spPr>
          <a:xfrm>
            <a:off x="171463" y="2656378"/>
            <a:ext cx="5281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-Roman"/>
              </a:rPr>
              <a:t>Solution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Z</a:t>
            </a:r>
            <a:r>
              <a:rPr lang="en-US" sz="2000" baseline="-25000" dirty="0">
                <a:solidFill>
                  <a:srgbClr val="242021"/>
                </a:solidFill>
                <a:latin typeface="Times-Roman"/>
              </a:rPr>
              <a:t>1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=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R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sz="2000" dirty="0">
                <a:solidFill>
                  <a:srgbClr val="242021"/>
                </a:solidFill>
                <a:latin typeface="Times-Roman"/>
                <a:sym typeface="Symbol" panose="05050102010706020507" pitchFamily="18" charset="2"/>
              </a:rPr>
              <a:t> =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 10 </a:t>
            </a:r>
            <a:r>
              <a:rPr lang="en-US" sz="2000" dirty="0">
                <a:solidFill>
                  <a:srgbClr val="242021"/>
                </a:solidFill>
                <a:latin typeface="Times-Roman"/>
                <a:sym typeface="Symbol" panose="05050102010706020507" pitchFamily="18" charset="2"/>
              </a:rPr>
              <a:t>; </a:t>
            </a:r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Z</a:t>
            </a:r>
            <a:r>
              <a:rPr lang="en-US" sz="2000" baseline="-25000" dirty="0">
                <a:solidFill>
                  <a:srgbClr val="242021"/>
                </a:solidFill>
                <a:latin typeface="Times-Roman"/>
              </a:rPr>
              <a:t>2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= </a:t>
            </a:r>
            <a:r>
              <a:rPr lang="en-US" sz="2000" i="1" dirty="0" err="1">
                <a:solidFill>
                  <a:srgbClr val="242021"/>
                </a:solidFill>
                <a:latin typeface="Times-Roman"/>
              </a:rPr>
              <a:t>jX</a:t>
            </a:r>
            <a:r>
              <a:rPr lang="en-US" sz="2000" i="1" baseline="-25000" dirty="0" err="1">
                <a:solidFill>
                  <a:srgbClr val="242021"/>
                </a:solidFill>
                <a:latin typeface="Times-Roman"/>
              </a:rPr>
              <a:t>L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sz="2000" dirty="0">
                <a:solidFill>
                  <a:srgbClr val="242021"/>
                </a:solidFill>
                <a:latin typeface="Times-Roman"/>
                <a:sym typeface="Symbol" panose="05050102010706020507" pitchFamily="18" charset="2"/>
              </a:rPr>
              <a:t> =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j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8 </a:t>
            </a:r>
            <a:r>
              <a:rPr lang="en-US" sz="2000" dirty="0">
                <a:solidFill>
                  <a:srgbClr val="242021"/>
                </a:solidFill>
                <a:latin typeface="Times-Roman"/>
                <a:sym typeface="Symbol" panose="05050102010706020507" pitchFamily="18" charset="2"/>
              </a:rPr>
              <a:t>; </a:t>
            </a:r>
          </a:p>
          <a:p>
            <a:pPr algn="just"/>
            <a:r>
              <a:rPr lang="en-US" sz="2000" b="1" i="1" dirty="0">
                <a:solidFill>
                  <a:srgbClr val="242021"/>
                </a:solidFill>
                <a:latin typeface="Times-Roman"/>
              </a:rPr>
              <a:t>                Z</a:t>
            </a:r>
            <a:r>
              <a:rPr lang="en-US" sz="2000" baseline="-25000" dirty="0">
                <a:solidFill>
                  <a:srgbClr val="242021"/>
                </a:solidFill>
                <a:latin typeface="Times-Roman"/>
              </a:rPr>
              <a:t>3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= </a:t>
            </a:r>
            <a:r>
              <a:rPr lang="en-US" sz="2000" dirty="0">
                <a:solidFill>
                  <a:srgbClr val="242021"/>
                </a:solidFill>
                <a:latin typeface="Times-Roman"/>
                <a:sym typeface="Symbol" panose="05050102010706020507" pitchFamily="18" charset="2"/>
              </a:rPr>
              <a:t>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sz="2000" i="1" dirty="0" err="1">
                <a:solidFill>
                  <a:srgbClr val="242021"/>
                </a:solidFill>
                <a:latin typeface="Times-Roman"/>
              </a:rPr>
              <a:t>jX</a:t>
            </a:r>
            <a:r>
              <a:rPr lang="en-US" sz="2000" i="1" baseline="-25000" dirty="0" err="1">
                <a:solidFill>
                  <a:srgbClr val="242021"/>
                </a:solidFill>
                <a:latin typeface="Times-Roman"/>
              </a:rPr>
              <a:t>C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sz="2000" dirty="0">
                <a:solidFill>
                  <a:srgbClr val="242021"/>
                </a:solidFill>
                <a:latin typeface="Times-Roman"/>
                <a:sym typeface="Symbol" panose="05050102010706020507" pitchFamily="18" charset="2"/>
              </a:rPr>
              <a:t> = 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sz="2000" i="1" dirty="0">
                <a:solidFill>
                  <a:srgbClr val="242021"/>
                </a:solidFill>
                <a:latin typeface="Times-Roman"/>
              </a:rPr>
              <a:t>j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8 </a:t>
            </a:r>
            <a:r>
              <a:rPr lang="en-US" sz="2000" dirty="0">
                <a:solidFill>
                  <a:srgbClr val="242021"/>
                </a:solidFill>
                <a:latin typeface="Times-Roman"/>
                <a:sym typeface="Symbol" panose="05050102010706020507" pitchFamily="18" charset="2"/>
              </a:rPr>
              <a:t>;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58A5F-54EB-4DC1-8719-006548B26AAE}"/>
              </a:ext>
            </a:extLst>
          </p:cNvPr>
          <p:cNvSpPr txBox="1"/>
          <p:nvPr/>
        </p:nvSpPr>
        <p:spPr>
          <a:xfrm>
            <a:off x="171463" y="3454023"/>
            <a:ext cx="2325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Times-Roman"/>
              </a:rPr>
              <a:t>Step 1</a:t>
            </a:r>
            <a:r>
              <a:rPr lang="en-US" sz="2000" dirty="0">
                <a:solidFill>
                  <a:srgbClr val="FF0000"/>
                </a:solidFill>
                <a:latin typeface="Times-Roman"/>
              </a:rPr>
              <a:t> 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and </a:t>
            </a:r>
            <a:r>
              <a:rPr lang="en-US" sz="2000" b="1" dirty="0">
                <a:solidFill>
                  <a:srgbClr val="FF0000"/>
                </a:solidFill>
                <a:latin typeface="Times-Roman"/>
              </a:rPr>
              <a:t>Step 2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E740FD-FC3B-4121-B3B5-F1C5A102C3A2}"/>
              </a:ext>
            </a:extLst>
          </p:cNvPr>
          <p:cNvGrpSpPr/>
          <p:nvPr/>
        </p:nvGrpSpPr>
        <p:grpSpPr>
          <a:xfrm>
            <a:off x="529676" y="3971659"/>
            <a:ext cx="4483767" cy="2354741"/>
            <a:chOff x="613309" y="485613"/>
            <a:chExt cx="4483767" cy="235474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7A904D-09CA-4760-883C-E00923175042}"/>
                </a:ext>
              </a:extLst>
            </p:cNvPr>
            <p:cNvSpPr/>
            <p:nvPr/>
          </p:nvSpPr>
          <p:spPr>
            <a:xfrm>
              <a:off x="997465" y="695129"/>
              <a:ext cx="3583320" cy="1737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19EBC1-2B5A-4277-B02B-F0891355F1D1}"/>
                </a:ext>
              </a:extLst>
            </p:cNvPr>
            <p:cNvSpPr txBox="1"/>
            <p:nvPr/>
          </p:nvSpPr>
          <p:spPr>
            <a:xfrm>
              <a:off x="613309" y="80508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69BF91-057F-4C77-962C-30E11BA21B98}"/>
                </a:ext>
              </a:extLst>
            </p:cNvPr>
            <p:cNvSpPr txBox="1"/>
            <p:nvPr/>
          </p:nvSpPr>
          <p:spPr>
            <a:xfrm>
              <a:off x="647458" y="1761935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</a:t>
              </a:r>
              <a:endParaRPr lang="en-US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B7297-1055-422B-B8B1-08BA22907ED8}"/>
                </a:ext>
              </a:extLst>
            </p:cNvPr>
            <p:cNvSpPr txBox="1"/>
            <p:nvPr/>
          </p:nvSpPr>
          <p:spPr>
            <a:xfrm>
              <a:off x="1307791" y="1358476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sz="20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D6506D-3748-4D5A-A36D-872EE50BE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190" y="1187217"/>
              <a:ext cx="731520" cy="73152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0B4A69-42C1-4089-9948-3085ADB4FED7}"/>
                </a:ext>
              </a:extLst>
            </p:cNvPr>
            <p:cNvSpPr/>
            <p:nvPr/>
          </p:nvSpPr>
          <p:spPr>
            <a:xfrm>
              <a:off x="2988851" y="1344663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I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DB5DC8-6597-4A78-BEBE-1ACD6BBA8DFF}"/>
                </a:ext>
              </a:extLst>
            </p:cNvPr>
            <p:cNvSpPr/>
            <p:nvPr/>
          </p:nvSpPr>
          <p:spPr>
            <a:xfrm>
              <a:off x="4495920" y="850895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00CC"/>
                  </a:solidFill>
                </a:rPr>
                <a:t>a</a:t>
              </a:r>
              <a:endParaRPr lang="en-US" sz="2000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E67C12-37A4-47FD-8148-EB2DB4345C25}"/>
                </a:ext>
              </a:extLst>
            </p:cNvPr>
            <p:cNvSpPr/>
            <p:nvPr/>
          </p:nvSpPr>
          <p:spPr>
            <a:xfrm>
              <a:off x="1238903" y="485613"/>
              <a:ext cx="601156" cy="400110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Z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D8BD69-6948-4EF7-ADF2-0242EBC2DF42}"/>
                </a:ext>
              </a:extLst>
            </p:cNvPr>
            <p:cNvSpPr/>
            <p:nvPr/>
          </p:nvSpPr>
          <p:spPr>
            <a:xfrm>
              <a:off x="2615569" y="488812"/>
              <a:ext cx="601156" cy="400110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Z</a:t>
              </a:r>
              <a:r>
                <a:rPr lang="en-US" sz="20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B85906A-D254-41AC-946A-385403D73CBB}"/>
                </a:ext>
              </a:extLst>
            </p:cNvPr>
            <p:cNvCxnSpPr/>
            <p:nvPr/>
          </p:nvCxnSpPr>
          <p:spPr>
            <a:xfrm>
              <a:off x="2227063" y="684909"/>
              <a:ext cx="0" cy="17373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28FC96-E04F-485F-ABC4-B4017B749511}"/>
                </a:ext>
              </a:extLst>
            </p:cNvPr>
            <p:cNvSpPr/>
            <p:nvPr/>
          </p:nvSpPr>
          <p:spPr>
            <a:xfrm>
              <a:off x="1914407" y="1382620"/>
              <a:ext cx="601156" cy="400110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Z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968199-6A6C-404F-9F5F-8C6068B1FDBF}"/>
                </a:ext>
              </a:extLst>
            </p:cNvPr>
            <p:cNvSpPr/>
            <p:nvPr/>
          </p:nvSpPr>
          <p:spPr>
            <a:xfrm>
              <a:off x="1503919" y="2440244"/>
              <a:ext cx="1852305" cy="40011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Fig. (a)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F48902E-C2E5-4EC7-B17E-10D53B469D2D}"/>
                </a:ext>
              </a:extLst>
            </p:cNvPr>
            <p:cNvCxnSpPr/>
            <p:nvPr/>
          </p:nvCxnSpPr>
          <p:spPr>
            <a:xfrm>
              <a:off x="3705840" y="695129"/>
              <a:ext cx="0" cy="17373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F02B5B1-A500-4CB5-BBE9-9C9A95ABFE6C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2896" y="1369776"/>
              <a:ext cx="640080" cy="64008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DDE8BB-23C8-46C2-88BB-BCBF490707A3}"/>
                </a:ext>
              </a:extLst>
            </p:cNvPr>
            <p:cNvSpPr/>
            <p:nvPr/>
          </p:nvSpPr>
          <p:spPr>
            <a:xfrm>
              <a:off x="4538580" y="1099521"/>
              <a:ext cx="9144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A958DCD-356F-4E72-B9C1-4E6667E94135}"/>
                </a:ext>
              </a:extLst>
            </p:cNvPr>
            <p:cNvSpPr/>
            <p:nvPr/>
          </p:nvSpPr>
          <p:spPr>
            <a:xfrm>
              <a:off x="4515708" y="1909511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66BD888-CA66-4092-A660-09CD8481D155}"/>
                </a:ext>
              </a:extLst>
            </p:cNvPr>
            <p:cNvSpPr/>
            <p:nvPr/>
          </p:nvSpPr>
          <p:spPr>
            <a:xfrm>
              <a:off x="4525526" y="1085453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FDDF64-8AD6-49F6-860C-48CD4D5EA192}"/>
                </a:ext>
              </a:extLst>
            </p:cNvPr>
            <p:cNvSpPr/>
            <p:nvPr/>
          </p:nvSpPr>
          <p:spPr>
            <a:xfrm>
              <a:off x="4459887" y="1733324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00CC"/>
                  </a:solidFill>
                </a:rPr>
                <a:t>b</a:t>
              </a:r>
              <a:endParaRPr lang="en-US" sz="2000" baseline="-25000" dirty="0">
                <a:solidFill>
                  <a:srgbClr val="0000CC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8ECCA0-1C3C-4219-B9B5-8E240F9E298F}"/>
              </a:ext>
            </a:extLst>
          </p:cNvPr>
          <p:cNvCxnSpPr/>
          <p:nvPr/>
        </p:nvCxnSpPr>
        <p:spPr>
          <a:xfrm>
            <a:off x="5453058" y="2538274"/>
            <a:ext cx="0" cy="384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CA022B-4061-4640-AC23-74A9EA97F202}"/>
              </a:ext>
            </a:extLst>
          </p:cNvPr>
          <p:cNvSpPr txBox="1"/>
          <p:nvPr/>
        </p:nvSpPr>
        <p:spPr>
          <a:xfrm>
            <a:off x="5488534" y="2581816"/>
            <a:ext cx="2697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Times-Roman"/>
              </a:rPr>
              <a:t>Step 3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 </a:t>
            </a:r>
            <a:r>
              <a:rPr lang="en-US" sz="2000" b="1" i="1" dirty="0" err="1">
                <a:solidFill>
                  <a:srgbClr val="242021"/>
                </a:solidFill>
                <a:latin typeface="Times-Roman"/>
              </a:rPr>
              <a:t>Z</a:t>
            </a:r>
            <a:r>
              <a:rPr lang="en-US" sz="2000" i="1" baseline="-25000" dirty="0" err="1">
                <a:solidFill>
                  <a:srgbClr val="242021"/>
                </a:solidFill>
                <a:latin typeface="Times-Roman"/>
              </a:rPr>
              <a:t>Th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calculation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9AA661-2363-4840-9A36-7FA990EFF0FF}"/>
              </a:ext>
            </a:extLst>
          </p:cNvPr>
          <p:cNvGrpSpPr/>
          <p:nvPr/>
        </p:nvGrpSpPr>
        <p:grpSpPr>
          <a:xfrm>
            <a:off x="7213596" y="3084571"/>
            <a:ext cx="4163345" cy="2354741"/>
            <a:chOff x="1123921" y="3248141"/>
            <a:chExt cx="4163345" cy="235474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9D97EFD-69D3-4834-8518-AB9D55A78391}"/>
                </a:ext>
              </a:extLst>
            </p:cNvPr>
            <p:cNvSpPr/>
            <p:nvPr/>
          </p:nvSpPr>
          <p:spPr>
            <a:xfrm>
              <a:off x="1187655" y="3457657"/>
              <a:ext cx="3583320" cy="1737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DF26BC-54F4-40C3-8504-45C429227EFA}"/>
                </a:ext>
              </a:extLst>
            </p:cNvPr>
            <p:cNvSpPr/>
            <p:nvPr/>
          </p:nvSpPr>
          <p:spPr>
            <a:xfrm>
              <a:off x="4686110" y="3613423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00CC"/>
                  </a:solidFill>
                </a:rPr>
                <a:t>a</a:t>
              </a:r>
              <a:endParaRPr lang="en-US" sz="2000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72CE61-A06E-49DC-99EC-F4BD3E7065C4}"/>
                </a:ext>
              </a:extLst>
            </p:cNvPr>
            <p:cNvSpPr/>
            <p:nvPr/>
          </p:nvSpPr>
          <p:spPr>
            <a:xfrm>
              <a:off x="1429093" y="3248141"/>
              <a:ext cx="601156" cy="400110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Z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18C542-387B-4DB2-9030-CDCC9BB92FD6}"/>
                </a:ext>
              </a:extLst>
            </p:cNvPr>
            <p:cNvSpPr/>
            <p:nvPr/>
          </p:nvSpPr>
          <p:spPr>
            <a:xfrm>
              <a:off x="2805759" y="3251340"/>
              <a:ext cx="601156" cy="400110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Z</a:t>
              </a:r>
              <a:r>
                <a:rPr lang="en-US" sz="20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E66835-CE97-46B3-8646-7E3AA9E2CFB2}"/>
                </a:ext>
              </a:extLst>
            </p:cNvPr>
            <p:cNvCxnSpPr/>
            <p:nvPr/>
          </p:nvCxnSpPr>
          <p:spPr>
            <a:xfrm>
              <a:off x="2417253" y="3447437"/>
              <a:ext cx="0" cy="17373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D1E737C-1388-473C-AC39-840EA7C003FF}"/>
                </a:ext>
              </a:extLst>
            </p:cNvPr>
            <p:cNvSpPr/>
            <p:nvPr/>
          </p:nvSpPr>
          <p:spPr>
            <a:xfrm>
              <a:off x="2104597" y="4145148"/>
              <a:ext cx="601156" cy="400110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Z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C72CD5B-82CD-445A-A083-9F76A764E2F7}"/>
                </a:ext>
              </a:extLst>
            </p:cNvPr>
            <p:cNvSpPr/>
            <p:nvPr/>
          </p:nvSpPr>
          <p:spPr>
            <a:xfrm>
              <a:off x="1694109" y="5202772"/>
              <a:ext cx="1852305" cy="40011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Fig. (b)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34B4EA-5F7A-480E-A3E0-4F253CF0B04A}"/>
                </a:ext>
              </a:extLst>
            </p:cNvPr>
            <p:cNvCxnSpPr/>
            <p:nvPr/>
          </p:nvCxnSpPr>
          <p:spPr>
            <a:xfrm>
              <a:off x="3896030" y="3457657"/>
              <a:ext cx="0" cy="17373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6246C27-74D9-4140-9F93-12D29FF691AB}"/>
                </a:ext>
              </a:extLst>
            </p:cNvPr>
            <p:cNvSpPr/>
            <p:nvPr/>
          </p:nvSpPr>
          <p:spPr>
            <a:xfrm>
              <a:off x="4728770" y="3862049"/>
              <a:ext cx="9144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D3EA7C9-3E05-44A7-841A-3F9FD013CE88}"/>
                </a:ext>
              </a:extLst>
            </p:cNvPr>
            <p:cNvSpPr/>
            <p:nvPr/>
          </p:nvSpPr>
          <p:spPr>
            <a:xfrm>
              <a:off x="4705898" y="4672039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9D80CB2-D711-4B3C-B55B-F49456959D9A}"/>
                </a:ext>
              </a:extLst>
            </p:cNvPr>
            <p:cNvSpPr/>
            <p:nvPr/>
          </p:nvSpPr>
          <p:spPr>
            <a:xfrm>
              <a:off x="4715716" y="3847981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F917273-FA03-4721-8F92-EBA01AC51506}"/>
                </a:ext>
              </a:extLst>
            </p:cNvPr>
            <p:cNvSpPr/>
            <p:nvPr/>
          </p:nvSpPr>
          <p:spPr>
            <a:xfrm>
              <a:off x="4650077" y="4495852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00CC"/>
                  </a:solidFill>
                </a:rPr>
                <a:t>b</a:t>
              </a:r>
              <a:endParaRPr lang="en-US" sz="2000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5808E0D-D8DD-4A47-8E6E-8BA20D43BB68}"/>
                </a:ext>
              </a:extLst>
            </p:cNvPr>
            <p:cNvSpPr/>
            <p:nvPr/>
          </p:nvSpPr>
          <p:spPr>
            <a:xfrm>
              <a:off x="3829286" y="3949154"/>
              <a:ext cx="91440" cy="64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DE8B5C8-5953-49CE-A431-340B9D869542}"/>
                </a:ext>
              </a:extLst>
            </p:cNvPr>
            <p:cNvSpPr/>
            <p:nvPr/>
          </p:nvSpPr>
          <p:spPr>
            <a:xfrm>
              <a:off x="3832918" y="4590328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DC7F926-B49E-47FF-A278-ABE4E925271C}"/>
                </a:ext>
              </a:extLst>
            </p:cNvPr>
            <p:cNvSpPr/>
            <p:nvPr/>
          </p:nvSpPr>
          <p:spPr>
            <a:xfrm>
              <a:off x="3829484" y="3906950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69977C-1282-4634-81B7-6DB9591FF723}"/>
                </a:ext>
              </a:extLst>
            </p:cNvPr>
            <p:cNvCxnSpPr/>
            <p:nvPr/>
          </p:nvCxnSpPr>
          <p:spPr>
            <a:xfrm>
              <a:off x="1178897" y="4061563"/>
              <a:ext cx="0" cy="6400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65FF604-3F4D-42E0-A1D6-264C067FC30C}"/>
                </a:ext>
              </a:extLst>
            </p:cNvPr>
            <p:cNvSpPr/>
            <p:nvPr/>
          </p:nvSpPr>
          <p:spPr>
            <a:xfrm>
              <a:off x="1123921" y="3979439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48ECD0E-7352-450B-96C9-5526F3C0D4E4}"/>
                </a:ext>
              </a:extLst>
            </p:cNvPr>
            <p:cNvSpPr/>
            <p:nvPr/>
          </p:nvSpPr>
          <p:spPr>
            <a:xfrm>
              <a:off x="1131700" y="4716964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Left 48">
              <a:extLst>
                <a:ext uri="{FF2B5EF4-FFF2-40B4-BE49-F238E27FC236}">
                  <a16:creationId xmlns:a16="http://schemas.microsoft.com/office/drawing/2014/main" id="{3C6685BB-63C9-40C4-B066-0E070C124E0C}"/>
                </a:ext>
              </a:extLst>
            </p:cNvPr>
            <p:cNvSpPr/>
            <p:nvPr/>
          </p:nvSpPr>
          <p:spPr>
            <a:xfrm>
              <a:off x="4012977" y="4173678"/>
              <a:ext cx="855972" cy="35690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C46C72B-D1D3-4411-85E5-DDF88D03CFF4}"/>
                </a:ext>
              </a:extLst>
            </p:cNvPr>
            <p:cNvSpPr/>
            <p:nvPr/>
          </p:nvSpPr>
          <p:spPr>
            <a:xfrm>
              <a:off x="4172299" y="3699717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err="1">
                  <a:solidFill>
                    <a:srgbClr val="0000CC"/>
                  </a:solidFill>
                </a:rPr>
                <a:t>Z</a:t>
              </a:r>
              <a:r>
                <a:rPr lang="en-US" sz="2000" i="1" baseline="-25000" dirty="0" err="1">
                  <a:solidFill>
                    <a:srgbClr val="0000CC"/>
                  </a:solidFill>
                </a:rPr>
                <a:t>Th</a:t>
              </a:r>
              <a:endParaRPr lang="en-US" sz="2000" baseline="-25000" dirty="0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E4AEC7D-F00C-4771-8F00-F8A7B3AF35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2568" y="5566104"/>
          <a:ext cx="5435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Equation" r:id="rId6" imgW="5435280" imgH="672840" progId="Equation.3">
                  <p:embed/>
                </p:oleObj>
              </mc:Choice>
              <mc:Fallback>
                <p:oleObj name="Equation" r:id="rId6" imgW="5435280" imgH="672840" progId="Equation.3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E4AEC7D-F00C-4771-8F00-F8A7B3AF35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42568" y="5566104"/>
                        <a:ext cx="54356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30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F027A-A064-4539-8CC1-1CC4D3075834}"/>
              </a:ext>
            </a:extLst>
          </p:cNvPr>
          <p:cNvSpPr txBox="1"/>
          <p:nvPr/>
        </p:nvSpPr>
        <p:spPr>
          <a:xfrm>
            <a:off x="190819" y="172444"/>
            <a:ext cx="263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Times-Roman"/>
              </a:rPr>
              <a:t>Step 4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: </a:t>
            </a:r>
            <a:r>
              <a:rPr lang="en-US" sz="2000" b="1" i="1" dirty="0" err="1">
                <a:solidFill>
                  <a:srgbClr val="242021"/>
                </a:solidFill>
                <a:latin typeface="Times-Roman"/>
              </a:rPr>
              <a:t>E</a:t>
            </a:r>
            <a:r>
              <a:rPr lang="en-US" sz="2000" i="1" baseline="-25000" dirty="0" err="1">
                <a:solidFill>
                  <a:srgbClr val="242021"/>
                </a:solidFill>
                <a:latin typeface="Times-Roman"/>
              </a:rPr>
              <a:t>Th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 calculation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0C853-345B-4F0C-9BCD-B525337F1BE8}"/>
              </a:ext>
            </a:extLst>
          </p:cNvPr>
          <p:cNvSpPr txBox="1"/>
          <p:nvPr/>
        </p:nvSpPr>
        <p:spPr>
          <a:xfrm>
            <a:off x="175438" y="600843"/>
            <a:ext cx="4682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Since there are two sources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Times-Roman"/>
              </a:rPr>
              <a:t>T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hevenin’s voltage can be calculated by using </a:t>
            </a:r>
            <a:r>
              <a:rPr lang="en-US" sz="2000" b="1" dirty="0">
                <a:solidFill>
                  <a:srgbClr val="FF0000"/>
                </a:solidFill>
                <a:latin typeface="Times-Roman"/>
              </a:rPr>
              <a:t>S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uperposition </a:t>
            </a:r>
            <a:r>
              <a:rPr lang="en-US" sz="2000" b="1" dirty="0">
                <a:solidFill>
                  <a:srgbClr val="FF0000"/>
                </a:solidFill>
                <a:latin typeface="Times-Roman"/>
              </a:rPr>
              <a:t>T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heorem.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FBC1AB-4BBD-48E6-9F1A-6558BA992837}"/>
              </a:ext>
            </a:extLst>
          </p:cNvPr>
          <p:cNvGrpSpPr/>
          <p:nvPr/>
        </p:nvGrpSpPr>
        <p:grpSpPr>
          <a:xfrm>
            <a:off x="372443" y="2515180"/>
            <a:ext cx="4483767" cy="2288481"/>
            <a:chOff x="5925100" y="581215"/>
            <a:chExt cx="4483767" cy="22884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E5281C-1DB0-498D-AB29-D008259B21E8}"/>
                </a:ext>
              </a:extLst>
            </p:cNvPr>
            <p:cNvSpPr/>
            <p:nvPr/>
          </p:nvSpPr>
          <p:spPr>
            <a:xfrm>
              <a:off x="6309256" y="790731"/>
              <a:ext cx="3583320" cy="1737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DE842B-867B-4FE8-9D82-48604126E4AF}"/>
                </a:ext>
              </a:extLst>
            </p:cNvPr>
            <p:cNvSpPr txBox="1"/>
            <p:nvPr/>
          </p:nvSpPr>
          <p:spPr>
            <a:xfrm>
              <a:off x="5925100" y="900688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058CAF-2152-441C-A573-EE7028C5B75E}"/>
                </a:ext>
              </a:extLst>
            </p:cNvPr>
            <p:cNvSpPr txBox="1"/>
            <p:nvPr/>
          </p:nvSpPr>
          <p:spPr>
            <a:xfrm>
              <a:off x="5959249" y="1870789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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004EF7-3247-4363-9D05-6321D722E1F6}"/>
                </a:ext>
              </a:extLst>
            </p:cNvPr>
            <p:cNvSpPr txBox="1"/>
            <p:nvPr/>
          </p:nvSpPr>
          <p:spPr>
            <a:xfrm>
              <a:off x="6619582" y="145407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sz="20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6FA2A2-8133-475C-8DF1-08D0AB017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5485" y="1296071"/>
              <a:ext cx="731520" cy="73152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763E50-175F-498F-96A7-BFB36BBC4C69}"/>
                </a:ext>
              </a:extLst>
            </p:cNvPr>
            <p:cNvSpPr/>
            <p:nvPr/>
          </p:nvSpPr>
          <p:spPr>
            <a:xfrm>
              <a:off x="9807711" y="946497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00CC"/>
                  </a:solidFill>
                </a:rPr>
                <a:t>a</a:t>
              </a:r>
              <a:endParaRPr lang="en-US" sz="2000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1A4D75-7A12-42CA-9397-6F75EB4D3F7E}"/>
                </a:ext>
              </a:extLst>
            </p:cNvPr>
            <p:cNvSpPr/>
            <p:nvPr/>
          </p:nvSpPr>
          <p:spPr>
            <a:xfrm>
              <a:off x="6550694" y="581215"/>
              <a:ext cx="601156" cy="400110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Z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107CE2-F6B3-4FFC-B6CA-6847193C0F1B}"/>
                </a:ext>
              </a:extLst>
            </p:cNvPr>
            <p:cNvSpPr/>
            <p:nvPr/>
          </p:nvSpPr>
          <p:spPr>
            <a:xfrm>
              <a:off x="7927360" y="584414"/>
              <a:ext cx="601156" cy="400110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Z</a:t>
              </a:r>
              <a:r>
                <a:rPr lang="en-US" sz="20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88DA02-22BF-4A3C-B46F-5E17219C3305}"/>
                </a:ext>
              </a:extLst>
            </p:cNvPr>
            <p:cNvCxnSpPr/>
            <p:nvPr/>
          </p:nvCxnSpPr>
          <p:spPr>
            <a:xfrm>
              <a:off x="7538854" y="780511"/>
              <a:ext cx="0" cy="17373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2F6052-F220-4968-A8B5-7AE5FA5BEA57}"/>
                </a:ext>
              </a:extLst>
            </p:cNvPr>
            <p:cNvSpPr/>
            <p:nvPr/>
          </p:nvSpPr>
          <p:spPr>
            <a:xfrm>
              <a:off x="7226198" y="1478222"/>
              <a:ext cx="601156" cy="400110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Z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4A928C-101E-4B0D-AD9F-9E149319379F}"/>
                </a:ext>
              </a:extLst>
            </p:cNvPr>
            <p:cNvSpPr/>
            <p:nvPr/>
          </p:nvSpPr>
          <p:spPr>
            <a:xfrm>
              <a:off x="6921726" y="2469586"/>
              <a:ext cx="1852305" cy="40011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Fig. (c)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FB6C46E-11A9-4BEC-A81A-B99E16FB0A04}"/>
                </a:ext>
              </a:extLst>
            </p:cNvPr>
            <p:cNvCxnSpPr/>
            <p:nvPr/>
          </p:nvCxnSpPr>
          <p:spPr>
            <a:xfrm>
              <a:off x="9017631" y="790731"/>
              <a:ext cx="0" cy="17373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0192039-526C-4677-B266-9E40AC8209FE}"/>
                </a:ext>
              </a:extLst>
            </p:cNvPr>
            <p:cNvSpPr/>
            <p:nvPr/>
          </p:nvSpPr>
          <p:spPr>
            <a:xfrm>
              <a:off x="9850371" y="1195123"/>
              <a:ext cx="9144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9ECCBCB-62B6-4C6D-98A1-4DA4D626BD2F}"/>
                </a:ext>
              </a:extLst>
            </p:cNvPr>
            <p:cNvSpPr/>
            <p:nvPr/>
          </p:nvSpPr>
          <p:spPr>
            <a:xfrm>
              <a:off x="9827499" y="2005113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66F77F8-A05D-4F1B-980F-A3086747259D}"/>
                </a:ext>
              </a:extLst>
            </p:cNvPr>
            <p:cNvSpPr/>
            <p:nvPr/>
          </p:nvSpPr>
          <p:spPr>
            <a:xfrm>
              <a:off x="9837317" y="1181055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1A863F-1D97-470E-ACF6-9473120EA8B1}"/>
                </a:ext>
              </a:extLst>
            </p:cNvPr>
            <p:cNvSpPr/>
            <p:nvPr/>
          </p:nvSpPr>
          <p:spPr>
            <a:xfrm>
              <a:off x="9771678" y="1828926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00CC"/>
                  </a:solidFill>
                </a:rPr>
                <a:t>b</a:t>
              </a:r>
              <a:endParaRPr lang="en-US" sz="2000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E33D66C-65E2-4FC5-8BAF-6F55F96B9400}"/>
                </a:ext>
              </a:extLst>
            </p:cNvPr>
            <p:cNvSpPr/>
            <p:nvPr/>
          </p:nvSpPr>
          <p:spPr>
            <a:xfrm>
              <a:off x="8951256" y="1199328"/>
              <a:ext cx="91440" cy="64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5C7EAFA-B492-4B2E-84C9-70BCD22FD7A5}"/>
                </a:ext>
              </a:extLst>
            </p:cNvPr>
            <p:cNvSpPr/>
            <p:nvPr/>
          </p:nvSpPr>
          <p:spPr>
            <a:xfrm>
              <a:off x="8954888" y="1840502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CDD79F9-8B7E-47E5-9149-440273B960CD}"/>
                </a:ext>
              </a:extLst>
            </p:cNvPr>
            <p:cNvSpPr/>
            <p:nvPr/>
          </p:nvSpPr>
          <p:spPr>
            <a:xfrm>
              <a:off x="8951454" y="1157124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2DB76D-972D-4845-87F9-8739D0266DC9}"/>
                </a:ext>
              </a:extLst>
            </p:cNvPr>
            <p:cNvSpPr txBox="1"/>
            <p:nvPr/>
          </p:nvSpPr>
          <p:spPr>
            <a:xfrm>
              <a:off x="9483310" y="101333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</a:rPr>
                <a:t>+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997BDF-B256-4EA6-B4AB-86E479E30C8C}"/>
                </a:ext>
              </a:extLst>
            </p:cNvPr>
            <p:cNvSpPr txBox="1"/>
            <p:nvPr/>
          </p:nvSpPr>
          <p:spPr>
            <a:xfrm>
              <a:off x="9543967" y="1917173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sym typeface="Symbol" panose="05050102010706020507" pitchFamily="18" charset="2"/>
                </a:rPr>
                <a:t></a:t>
              </a:r>
              <a:endParaRPr 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7107740-F474-4D2C-91AF-7BCD59207A7D}"/>
                </a:ext>
              </a:extLst>
            </p:cNvPr>
            <p:cNvSpPr txBox="1"/>
            <p:nvPr/>
          </p:nvSpPr>
          <p:spPr>
            <a:xfrm>
              <a:off x="9608056" y="1437682"/>
              <a:ext cx="620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sz="2000" i="1" baseline="-25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Th</a:t>
              </a:r>
              <a:r>
                <a:rPr lang="en-US" sz="2000" baseline="-25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8C0A4001-F258-48A1-83D7-38B572E53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775" y="5094543"/>
          <a:ext cx="3733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Equation" r:id="rId4" imgW="3733560" imgH="1066680" progId="Equation.3">
                  <p:embed/>
                </p:oleObj>
              </mc:Choice>
              <mc:Fallback>
                <p:oleObj name="Equation" r:id="rId4" imgW="3733560" imgH="1066680" progId="Equation.3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8C0A4001-F258-48A1-83D7-38B572E533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775" y="5094543"/>
                        <a:ext cx="37338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FB85E94-9801-4DCE-9F84-8C876FD4C22D}"/>
              </a:ext>
            </a:extLst>
          </p:cNvPr>
          <p:cNvSpPr txBox="1"/>
          <p:nvPr/>
        </p:nvSpPr>
        <p:spPr>
          <a:xfrm>
            <a:off x="159093" y="1742246"/>
            <a:ext cx="20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Considering </a:t>
            </a:r>
            <a:r>
              <a:rPr lang="en-US" sz="2000" b="1" i="1" dirty="0">
                <a:solidFill>
                  <a:srgbClr val="242021"/>
                </a:solidFill>
                <a:effectLst/>
                <a:latin typeface="Times-Roman"/>
              </a:rPr>
              <a:t>E</a:t>
            </a:r>
            <a:r>
              <a:rPr lang="en-US" sz="2000" b="0" i="0" baseline="-25000" dirty="0">
                <a:solidFill>
                  <a:srgbClr val="242021"/>
                </a:solidFill>
                <a:effectLst/>
                <a:latin typeface="Times-Roman"/>
              </a:rPr>
              <a:t>1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: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F7DEE6-E2A2-4017-95C9-9278CD9ACC42}"/>
              </a:ext>
            </a:extLst>
          </p:cNvPr>
          <p:cNvCxnSpPr/>
          <p:nvPr/>
        </p:nvCxnSpPr>
        <p:spPr>
          <a:xfrm>
            <a:off x="5007430" y="3851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77D87C5-7C42-4639-AF0C-361B9E2D4D9D}"/>
              </a:ext>
            </a:extLst>
          </p:cNvPr>
          <p:cNvSpPr txBox="1"/>
          <p:nvPr/>
        </p:nvSpPr>
        <p:spPr>
          <a:xfrm>
            <a:off x="5050635" y="167566"/>
            <a:ext cx="178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Considering </a:t>
            </a:r>
            <a:r>
              <a:rPr lang="en-US" sz="2000" b="1" i="1" dirty="0">
                <a:solidFill>
                  <a:srgbClr val="242021"/>
                </a:solidFill>
                <a:effectLst/>
                <a:latin typeface="Times-Roman"/>
              </a:rPr>
              <a:t>I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: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4AEE23E-E854-48DA-BA75-7B44B9BC1786}"/>
              </a:ext>
            </a:extLst>
          </p:cNvPr>
          <p:cNvGrpSpPr/>
          <p:nvPr/>
        </p:nvGrpSpPr>
        <p:grpSpPr>
          <a:xfrm>
            <a:off x="7737585" y="248202"/>
            <a:ext cx="4171935" cy="2340227"/>
            <a:chOff x="925141" y="485613"/>
            <a:chExt cx="4171935" cy="234022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989697-241B-4BD1-8E5D-E538BFF4FFC5}"/>
                </a:ext>
              </a:extLst>
            </p:cNvPr>
            <p:cNvSpPr/>
            <p:nvPr/>
          </p:nvSpPr>
          <p:spPr>
            <a:xfrm>
              <a:off x="997465" y="695129"/>
              <a:ext cx="3583320" cy="1737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5894757-8518-4BC8-A5F8-BE108189C421}"/>
                </a:ext>
              </a:extLst>
            </p:cNvPr>
            <p:cNvSpPr/>
            <p:nvPr/>
          </p:nvSpPr>
          <p:spPr>
            <a:xfrm>
              <a:off x="2988851" y="1304907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I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02E0F0-1667-45AF-A4AD-10B1A80F63DF}"/>
                </a:ext>
              </a:extLst>
            </p:cNvPr>
            <p:cNvSpPr/>
            <p:nvPr/>
          </p:nvSpPr>
          <p:spPr>
            <a:xfrm>
              <a:off x="4495920" y="850895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00CC"/>
                  </a:solidFill>
                </a:rPr>
                <a:t>a</a:t>
              </a:r>
              <a:endParaRPr lang="en-US" sz="2000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5A9F5FB-2C61-4BE3-AB16-70B63144E59C}"/>
                </a:ext>
              </a:extLst>
            </p:cNvPr>
            <p:cNvSpPr/>
            <p:nvPr/>
          </p:nvSpPr>
          <p:spPr>
            <a:xfrm>
              <a:off x="1238903" y="485613"/>
              <a:ext cx="601156" cy="400110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Z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DB1F0F6-7006-4209-8476-9428B5418F18}"/>
                </a:ext>
              </a:extLst>
            </p:cNvPr>
            <p:cNvSpPr/>
            <p:nvPr/>
          </p:nvSpPr>
          <p:spPr>
            <a:xfrm>
              <a:off x="2615569" y="488812"/>
              <a:ext cx="601156" cy="400110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Z</a:t>
              </a:r>
              <a:r>
                <a:rPr lang="en-US" sz="20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7A8D87-798E-4B1B-8355-3D3270D99631}"/>
                </a:ext>
              </a:extLst>
            </p:cNvPr>
            <p:cNvCxnSpPr/>
            <p:nvPr/>
          </p:nvCxnSpPr>
          <p:spPr>
            <a:xfrm>
              <a:off x="2227063" y="684909"/>
              <a:ext cx="0" cy="17373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31B0DF8-9B7F-42A2-A4A3-6496CABB950A}"/>
                </a:ext>
              </a:extLst>
            </p:cNvPr>
            <p:cNvSpPr/>
            <p:nvPr/>
          </p:nvSpPr>
          <p:spPr>
            <a:xfrm>
              <a:off x="1914407" y="1382620"/>
              <a:ext cx="601156" cy="400110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</a:rPr>
                <a:t>Z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C7AD088-FBAB-4D8F-B887-6DE7EFC2974C}"/>
                </a:ext>
              </a:extLst>
            </p:cNvPr>
            <p:cNvSpPr/>
            <p:nvPr/>
          </p:nvSpPr>
          <p:spPr>
            <a:xfrm>
              <a:off x="2360264" y="2425730"/>
              <a:ext cx="1215834" cy="40011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Fig. (d)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3989C50-A8AD-42D0-B8E0-AC81C91C2F96}"/>
                </a:ext>
              </a:extLst>
            </p:cNvPr>
            <p:cNvCxnSpPr/>
            <p:nvPr/>
          </p:nvCxnSpPr>
          <p:spPr>
            <a:xfrm>
              <a:off x="3705840" y="695129"/>
              <a:ext cx="0" cy="17373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004599F-471E-4ABD-998A-7682BF841D33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87410" y="1330020"/>
              <a:ext cx="640080" cy="64008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040A7EF-9E83-4891-B384-8218FA6FB1F3}"/>
                </a:ext>
              </a:extLst>
            </p:cNvPr>
            <p:cNvSpPr/>
            <p:nvPr/>
          </p:nvSpPr>
          <p:spPr>
            <a:xfrm>
              <a:off x="4538580" y="1099521"/>
              <a:ext cx="9144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69D6CA6-D2AE-451A-8FE6-15E0A0C21023}"/>
                </a:ext>
              </a:extLst>
            </p:cNvPr>
            <p:cNvSpPr/>
            <p:nvPr/>
          </p:nvSpPr>
          <p:spPr>
            <a:xfrm>
              <a:off x="4515708" y="1909511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4FFFBBA-F7D9-4220-B6F6-86E7B2BB856C}"/>
                </a:ext>
              </a:extLst>
            </p:cNvPr>
            <p:cNvSpPr/>
            <p:nvPr/>
          </p:nvSpPr>
          <p:spPr>
            <a:xfrm>
              <a:off x="4525526" y="1085453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32E2E64-72D1-468F-BDE9-17359675F460}"/>
                </a:ext>
              </a:extLst>
            </p:cNvPr>
            <p:cNvSpPr/>
            <p:nvPr/>
          </p:nvSpPr>
          <p:spPr>
            <a:xfrm>
              <a:off x="4459887" y="1733324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00CC"/>
                  </a:solidFill>
                </a:rPr>
                <a:t>b</a:t>
              </a:r>
              <a:endParaRPr lang="en-US" sz="2000" baseline="-25000" dirty="0">
                <a:solidFill>
                  <a:srgbClr val="0000CC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75283F3-FB48-4E06-9586-FF558DDA4DB5}"/>
                </a:ext>
              </a:extLst>
            </p:cNvPr>
            <p:cNvCxnSpPr/>
            <p:nvPr/>
          </p:nvCxnSpPr>
          <p:spPr>
            <a:xfrm>
              <a:off x="993765" y="1278605"/>
              <a:ext cx="0" cy="6400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C4CBEEE-A27B-4411-A850-496EE9604877}"/>
                </a:ext>
              </a:extLst>
            </p:cNvPr>
            <p:cNvSpPr/>
            <p:nvPr/>
          </p:nvSpPr>
          <p:spPr>
            <a:xfrm>
              <a:off x="925141" y="1196481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3CAB71D-4C1B-46C1-B6AC-0444C6A241AB}"/>
                </a:ext>
              </a:extLst>
            </p:cNvPr>
            <p:cNvSpPr/>
            <p:nvPr/>
          </p:nvSpPr>
          <p:spPr>
            <a:xfrm>
              <a:off x="932920" y="1934006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3B5F569-47B7-41FC-8A2A-409A5AC9D219}"/>
                </a:ext>
              </a:extLst>
            </p:cNvPr>
            <p:cNvSpPr txBox="1"/>
            <p:nvPr/>
          </p:nvSpPr>
          <p:spPr>
            <a:xfrm>
              <a:off x="4203299" y="85264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</a:rPr>
                <a:t>+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BE4FFE8-7286-4E87-A0D6-0D29E550DBED}"/>
                </a:ext>
              </a:extLst>
            </p:cNvPr>
            <p:cNvSpPr txBox="1"/>
            <p:nvPr/>
          </p:nvSpPr>
          <p:spPr>
            <a:xfrm>
              <a:off x="4249442" y="1829057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sym typeface="Symbol" panose="05050102010706020507" pitchFamily="18" charset="2"/>
                </a:rPr>
                <a:t></a:t>
              </a:r>
              <a:endParaRPr 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C07E8D4-7062-4080-8C83-42C0DD1D1EA2}"/>
                </a:ext>
              </a:extLst>
            </p:cNvPr>
            <p:cNvSpPr txBox="1"/>
            <p:nvPr/>
          </p:nvSpPr>
          <p:spPr>
            <a:xfrm>
              <a:off x="4313531" y="1355246"/>
              <a:ext cx="620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sz="2000" i="1" baseline="-25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Th</a:t>
              </a:r>
              <a:r>
                <a:rPr lang="en-US" sz="2000" baseline="-25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87C3254A-1C42-4593-A397-07414F7C60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3658" y="800395"/>
          <a:ext cx="21717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Equation" r:id="rId7" imgW="2171520" imgH="1434960" progId="Equation.3">
                  <p:embed/>
                </p:oleObj>
              </mc:Choice>
              <mc:Fallback>
                <p:oleObj name="Equation" r:id="rId7" imgW="2171520" imgH="1434960" progId="Equation.3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87C3254A-1C42-4593-A397-07414F7C60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13658" y="800395"/>
                        <a:ext cx="2171700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E00EE4DD-30D5-4B6A-9317-82E35F461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2572" y="2844800"/>
          <a:ext cx="5105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Equation" r:id="rId9" imgW="5105160" imgH="330120" progId="Equation.3">
                  <p:embed/>
                </p:oleObj>
              </mc:Choice>
              <mc:Fallback>
                <p:oleObj name="Equation" r:id="rId9" imgW="5105160" imgH="330120" progId="Equation.3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E00EE4DD-30D5-4B6A-9317-82E35F461E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2572" y="2844800"/>
                        <a:ext cx="5105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4D8A8E6E-4EF4-4A0B-B519-CB25732099E9}"/>
              </a:ext>
            </a:extLst>
          </p:cNvPr>
          <p:cNvSpPr txBox="1"/>
          <p:nvPr/>
        </p:nvSpPr>
        <p:spPr>
          <a:xfrm>
            <a:off x="5081287" y="3255535"/>
            <a:ext cx="403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According </a:t>
            </a:r>
            <a:r>
              <a:rPr lang="en-US" sz="2000" b="1" dirty="0">
                <a:solidFill>
                  <a:srgbClr val="FF0000"/>
                </a:solidFill>
                <a:latin typeface="Times-Roman"/>
              </a:rPr>
              <a:t>S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uperposition </a:t>
            </a:r>
            <a:r>
              <a:rPr lang="en-US" sz="2000" b="1" dirty="0">
                <a:solidFill>
                  <a:srgbClr val="FF0000"/>
                </a:solidFill>
                <a:latin typeface="Times-Roman"/>
              </a:rPr>
              <a:t>T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heorem: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42895B0A-CF85-4B7C-8DDD-77CCA9EA5E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1081" y="3762272"/>
          <a:ext cx="5943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Equation" r:id="rId11" imgW="5943600" imgH="330120" progId="Equation.3">
                  <p:embed/>
                </p:oleObj>
              </mc:Choice>
              <mc:Fallback>
                <p:oleObj name="Equation" r:id="rId11" imgW="5943600" imgH="330120" progId="Equation.3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42895B0A-CF85-4B7C-8DDD-77CCA9EA5E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21081" y="3762272"/>
                        <a:ext cx="5943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EC15E0D4-55CA-4E47-BEAF-C4AE252F84D9}"/>
              </a:ext>
            </a:extLst>
          </p:cNvPr>
          <p:cNvGrpSpPr/>
          <p:nvPr/>
        </p:nvGrpSpPr>
        <p:grpSpPr>
          <a:xfrm>
            <a:off x="5149414" y="4322718"/>
            <a:ext cx="2480997" cy="1765753"/>
            <a:chOff x="5251012" y="4293690"/>
            <a:chExt cx="2480997" cy="176575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F8FEFE0-14E8-4755-BDA5-B61AA76BAB24}"/>
                </a:ext>
              </a:extLst>
            </p:cNvPr>
            <p:cNvSpPr/>
            <p:nvPr/>
          </p:nvSpPr>
          <p:spPr>
            <a:xfrm>
              <a:off x="5604783" y="4517720"/>
              <a:ext cx="1755184" cy="153988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3FF21C9-F6D7-47E3-B4B2-C1D0F54F72EF}"/>
                </a:ext>
              </a:extLst>
            </p:cNvPr>
            <p:cNvSpPr txBox="1"/>
            <p:nvPr/>
          </p:nvSpPr>
          <p:spPr>
            <a:xfrm>
              <a:off x="5568969" y="4627677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D25F4C2-2F93-4478-B652-498196C9002D}"/>
                </a:ext>
              </a:extLst>
            </p:cNvPr>
            <p:cNvSpPr txBox="1"/>
            <p:nvPr/>
          </p:nvSpPr>
          <p:spPr>
            <a:xfrm>
              <a:off x="5559575" y="5597778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</a:t>
              </a:r>
              <a:endParaRPr 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8149FB6-2EF9-4BF1-B926-04592B35F887}"/>
                </a:ext>
              </a:extLst>
            </p:cNvPr>
            <p:cNvSpPr txBox="1"/>
            <p:nvPr/>
          </p:nvSpPr>
          <p:spPr>
            <a:xfrm>
              <a:off x="5915109" y="5181067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sz="2000" i="1" baseline="-25000" dirty="0" err="1">
                  <a:latin typeface="Times New Roman" pitchFamily="18" charset="0"/>
                  <a:cs typeface="Times New Roman" pitchFamily="18" charset="0"/>
                </a:rPr>
                <a:t>Th</a:t>
              </a:r>
              <a:endParaRPr lang="en-US" sz="20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EE292334-879C-4CCD-86A4-BFFC9C1CF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1012" y="5023060"/>
              <a:ext cx="731520" cy="731520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889966D-1B2D-49A2-83FD-BE799597C808}"/>
                </a:ext>
              </a:extLst>
            </p:cNvPr>
            <p:cNvSpPr/>
            <p:nvPr/>
          </p:nvSpPr>
          <p:spPr>
            <a:xfrm>
              <a:off x="6848072" y="4451836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00CC"/>
                  </a:solidFill>
                </a:rPr>
                <a:t>a</a:t>
              </a:r>
              <a:endParaRPr lang="en-US" sz="2000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F9C6E22-33D2-4AE4-B611-174D0C41824F}"/>
                </a:ext>
              </a:extLst>
            </p:cNvPr>
            <p:cNvSpPr/>
            <p:nvPr/>
          </p:nvSpPr>
          <p:spPr>
            <a:xfrm>
              <a:off x="6121990" y="4293690"/>
              <a:ext cx="601156" cy="400110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err="1">
                  <a:solidFill>
                    <a:schemeClr val="tx1"/>
                  </a:solidFill>
                </a:rPr>
                <a:t>Z</a:t>
              </a:r>
              <a:r>
                <a:rPr lang="en-US" sz="2000" i="1" baseline="-25000" dirty="0" err="1">
                  <a:solidFill>
                    <a:schemeClr val="tx1"/>
                  </a:solidFill>
                </a:rPr>
                <a:t>Th</a:t>
              </a:r>
              <a:endParaRPr lang="en-US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EB301A0-31D5-45EC-81B9-75561D7C0581}"/>
                </a:ext>
              </a:extLst>
            </p:cNvPr>
            <p:cNvSpPr/>
            <p:nvPr/>
          </p:nvSpPr>
          <p:spPr>
            <a:xfrm>
              <a:off x="6975612" y="5016769"/>
              <a:ext cx="756397" cy="400110"/>
            </a:xfrm>
            <a:prstGeom prst="rect">
              <a:avLst/>
            </a:prstGeom>
            <a:solidFill>
              <a:srgbClr val="66C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err="1">
                  <a:solidFill>
                    <a:schemeClr val="tx1"/>
                  </a:solidFill>
                </a:rPr>
                <a:t>Z</a:t>
              </a:r>
              <a:r>
                <a:rPr lang="en-US" sz="2000" i="1" baseline="-25000" dirty="0" err="1">
                  <a:solidFill>
                    <a:schemeClr val="tx1"/>
                  </a:solidFill>
                </a:rPr>
                <a:t>Load</a:t>
              </a:r>
              <a:endParaRPr lang="en-US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C9F90AD-8247-4F15-860E-17469A9119FA}"/>
                </a:ext>
              </a:extLst>
            </p:cNvPr>
            <p:cNvSpPr/>
            <p:nvPr/>
          </p:nvSpPr>
          <p:spPr>
            <a:xfrm>
              <a:off x="7280340" y="5693156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7EABD03-7AD0-4F5F-A8F5-4FEC5A266FF0}"/>
                </a:ext>
              </a:extLst>
            </p:cNvPr>
            <p:cNvSpPr/>
            <p:nvPr/>
          </p:nvSpPr>
          <p:spPr>
            <a:xfrm>
              <a:off x="7287643" y="4690199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47CBE6C-5FE9-4658-9012-F9B8CD9A2B6A}"/>
                </a:ext>
              </a:extLst>
            </p:cNvPr>
            <p:cNvSpPr/>
            <p:nvPr/>
          </p:nvSpPr>
          <p:spPr>
            <a:xfrm>
              <a:off x="6847098" y="5496230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00CC"/>
                  </a:solidFill>
                </a:rPr>
                <a:t>b</a:t>
              </a:r>
              <a:endParaRPr lang="en-US" sz="2000" baseline="-25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AEA17A3D-A134-4B67-AA28-CD5E89E6226D}"/>
              </a:ext>
            </a:extLst>
          </p:cNvPr>
          <p:cNvSpPr txBox="1"/>
          <p:nvPr/>
        </p:nvSpPr>
        <p:spPr>
          <a:xfrm>
            <a:off x="10726636" y="612358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sym typeface="Symbol" panose="05050102010706020507" pitchFamily="18" charset="2"/>
              </a:rPr>
              <a:t></a:t>
            </a:r>
            <a:endParaRPr lang="en-US" sz="2400" dirty="0">
              <a:solidFill>
                <a:srgbClr val="0000CC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A28DBF4-AAD6-4055-9EB0-21E9E32AEE53}"/>
              </a:ext>
            </a:extLst>
          </p:cNvPr>
          <p:cNvGrpSpPr/>
          <p:nvPr/>
        </p:nvGrpSpPr>
        <p:grpSpPr>
          <a:xfrm>
            <a:off x="8538502" y="4340302"/>
            <a:ext cx="3402901" cy="1975632"/>
            <a:chOff x="8306272" y="4340302"/>
            <a:chExt cx="3402901" cy="197563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42ADB60-2A90-4CD0-93E0-C287ECCA0918}"/>
                </a:ext>
              </a:extLst>
            </p:cNvPr>
            <p:cNvSpPr/>
            <p:nvPr/>
          </p:nvSpPr>
          <p:spPr>
            <a:xfrm>
              <a:off x="11033040" y="5401534"/>
              <a:ext cx="9144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C36BDA5-2C49-4AF6-9743-7EB97C312125}"/>
                </a:ext>
              </a:extLst>
            </p:cNvPr>
            <p:cNvSpPr/>
            <p:nvPr/>
          </p:nvSpPr>
          <p:spPr>
            <a:xfrm>
              <a:off x="8660042" y="4539492"/>
              <a:ext cx="2523917" cy="153988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108E927-8C6A-4A3D-849D-3735CFD6FD8C}"/>
                </a:ext>
              </a:extLst>
            </p:cNvPr>
            <p:cNvSpPr txBox="1"/>
            <p:nvPr/>
          </p:nvSpPr>
          <p:spPr>
            <a:xfrm>
              <a:off x="8624229" y="4649449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280D5E6-1B21-4DE5-8D2D-AAB3925DBEC1}"/>
                </a:ext>
              </a:extLst>
            </p:cNvPr>
            <p:cNvSpPr txBox="1"/>
            <p:nvPr/>
          </p:nvSpPr>
          <p:spPr>
            <a:xfrm>
              <a:off x="8629349" y="5619550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</a:t>
              </a:r>
              <a:endParaRPr lang="en-US" sz="2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0F54D50-AEC4-4984-90D8-D66921E41FC6}"/>
                </a:ext>
              </a:extLst>
            </p:cNvPr>
            <p:cNvSpPr txBox="1"/>
            <p:nvPr/>
          </p:nvSpPr>
          <p:spPr>
            <a:xfrm>
              <a:off x="8970369" y="5202839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sz="2000" i="1" baseline="-25000" dirty="0" err="1">
                  <a:latin typeface="Times New Roman" pitchFamily="18" charset="0"/>
                  <a:cs typeface="Times New Roman" pitchFamily="18" charset="0"/>
                </a:rPr>
                <a:t>Th</a:t>
              </a:r>
              <a:endParaRPr lang="en-US" sz="20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957911F6-63CC-4A49-A9A8-E6196E29B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6272" y="5044832"/>
              <a:ext cx="731520" cy="731520"/>
            </a:xfrm>
            <a:prstGeom prst="rect">
              <a:avLst/>
            </a:prstGeom>
          </p:spPr>
        </p:pic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FF19809-D47F-445D-982C-548CF9B0E9EE}"/>
                </a:ext>
              </a:extLst>
            </p:cNvPr>
            <p:cNvSpPr/>
            <p:nvPr/>
          </p:nvSpPr>
          <p:spPr>
            <a:xfrm>
              <a:off x="11108017" y="4473608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00CC"/>
                  </a:solidFill>
                </a:rPr>
                <a:t>a</a:t>
              </a:r>
              <a:endParaRPr lang="en-US" sz="2000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E9AD911-A5B0-4B1A-B89F-4ABEA5173862}"/>
                </a:ext>
              </a:extLst>
            </p:cNvPr>
            <p:cNvSpPr/>
            <p:nvPr/>
          </p:nvSpPr>
          <p:spPr>
            <a:xfrm>
              <a:off x="10829156" y="5038541"/>
              <a:ext cx="756397" cy="400110"/>
            </a:xfrm>
            <a:prstGeom prst="rect">
              <a:avLst/>
            </a:prstGeom>
            <a:solidFill>
              <a:srgbClr val="66C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err="1">
                  <a:solidFill>
                    <a:schemeClr val="tx1"/>
                  </a:solidFill>
                </a:rPr>
                <a:t>Z</a:t>
              </a:r>
              <a:r>
                <a:rPr lang="en-US" sz="2000" i="1" baseline="-25000" dirty="0" err="1">
                  <a:solidFill>
                    <a:schemeClr val="tx1"/>
                  </a:solidFill>
                </a:rPr>
                <a:t>Load</a:t>
              </a:r>
              <a:endParaRPr lang="en-US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2C2093A-A2ED-4D24-BE8C-12CBD2B55FF0}"/>
                </a:ext>
              </a:extLst>
            </p:cNvPr>
            <p:cNvSpPr/>
            <p:nvPr/>
          </p:nvSpPr>
          <p:spPr>
            <a:xfrm>
              <a:off x="11119370" y="5714928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7F3EE9A-0FB2-43C5-B912-C5E4D63708A0}"/>
                </a:ext>
              </a:extLst>
            </p:cNvPr>
            <p:cNvSpPr/>
            <p:nvPr/>
          </p:nvSpPr>
          <p:spPr>
            <a:xfrm>
              <a:off x="11126673" y="4711971"/>
              <a:ext cx="137160" cy="1340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DBF2C1A-F916-41D2-ACCA-3399C412A547}"/>
                </a:ext>
              </a:extLst>
            </p:cNvPr>
            <p:cNvSpPr/>
            <p:nvPr/>
          </p:nvSpPr>
          <p:spPr>
            <a:xfrm>
              <a:off x="11063500" y="5503488"/>
              <a:ext cx="601156" cy="548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00CC"/>
                  </a:solidFill>
                </a:rPr>
                <a:t>b</a:t>
              </a:r>
              <a:endParaRPr lang="en-US" sz="2000" baseline="-25000" dirty="0">
                <a:solidFill>
                  <a:srgbClr val="0000CC"/>
                </a:solidFill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9D9DCE77-C78D-44C3-801E-592B78092E4D}"/>
                </a:ext>
              </a:extLst>
            </p:cNvPr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161707" y="4400322"/>
              <a:ext cx="457200" cy="27432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FBB91EF-941A-46C8-B354-DC63AF51B6AD}"/>
                </a:ext>
              </a:extLst>
            </p:cNvPr>
            <p:cNvSpPr txBox="1"/>
            <p:nvPr/>
          </p:nvSpPr>
          <p:spPr>
            <a:xfrm>
              <a:off x="9108130" y="4629010"/>
              <a:ext cx="766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3.9 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  <a:sym typeface="Symbol" panose="05050102010706020507" pitchFamily="18" charset="2"/>
                </a:rPr>
                <a:t></a:t>
              </a:r>
              <a:endParaRPr lang="en-US" sz="2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A4DB6946-427F-43F0-B2C8-9B41CACC66AB}"/>
                </a:ext>
              </a:extLst>
            </p:cNvPr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172859" y="4340302"/>
              <a:ext cx="182880" cy="411480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64D3E52-C82B-4A90-91EE-E5E6405B2875}"/>
                </a:ext>
              </a:extLst>
            </p:cNvPr>
            <p:cNvSpPr txBox="1"/>
            <p:nvPr/>
          </p:nvSpPr>
          <p:spPr>
            <a:xfrm>
              <a:off x="9884229" y="4651071"/>
              <a:ext cx="89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3.12 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  <a:sym typeface="Symbol" panose="05050102010706020507" pitchFamily="18" charset="2"/>
                </a:rPr>
                <a:t></a:t>
              </a:r>
              <a:endParaRPr lang="en-US" sz="2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10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25469B-4D13-4715-9137-2FF5DD7D2C5A}"/>
              </a:ext>
            </a:extLst>
          </p:cNvPr>
          <p:cNvSpPr txBox="1"/>
          <p:nvPr/>
        </p:nvSpPr>
        <p:spPr>
          <a:xfrm>
            <a:off x="436724" y="2248498"/>
            <a:ext cx="4648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power received by load: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9D4342-4679-45ED-8491-11E9356D3308}"/>
              </a:ext>
            </a:extLst>
          </p:cNvPr>
          <p:cNvSpPr txBox="1"/>
          <p:nvPr/>
        </p:nvSpPr>
        <p:spPr>
          <a:xfrm>
            <a:off x="290950" y="812705"/>
            <a:ext cx="6494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According to maximum power transfer theorem: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BC50F9C-B829-4ACB-983C-C13E63A58F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0407" y="1462638"/>
          <a:ext cx="464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Equation" r:id="rId3" imgW="4647960" imgH="419040" progId="Equation.3">
                  <p:embed/>
                </p:oleObj>
              </mc:Choice>
              <mc:Fallback>
                <p:oleObj name="Equation" r:id="rId3" imgW="4647960" imgH="41904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ABC50F9C-B829-4ACB-983C-C13E63A58F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0407" y="1462638"/>
                        <a:ext cx="4648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EA93E2E-05CD-41C3-B18D-42FC653062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8998" y="2898431"/>
          <a:ext cx="19558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Equation" r:id="rId5" imgW="1955520" imgH="2031840" progId="Equation.3">
                  <p:embed/>
                </p:oleObj>
              </mc:Choice>
              <mc:Fallback>
                <p:oleObj name="Equation" r:id="rId5" imgW="1955520" imgH="203184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7EA93E2E-05CD-41C3-B18D-42FC653062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48998" y="2898431"/>
                        <a:ext cx="1955800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17014-048D-4509-87E9-579354FA3297}"/>
              </a:ext>
            </a:extLst>
          </p:cNvPr>
          <p:cNvSpPr txBox="1"/>
          <p:nvPr/>
        </p:nvSpPr>
        <p:spPr>
          <a:xfrm>
            <a:off x="6548607" y="4930431"/>
            <a:ext cx="515509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FF0066"/>
                </a:solidFill>
                <a:effectLst/>
              </a:rPr>
              <a:t>Practice Book </a:t>
            </a:r>
            <a:r>
              <a:rPr lang="en-US" sz="2400" b="1" i="0" dirty="0">
                <a:solidFill>
                  <a:srgbClr val="0000CC"/>
                </a:solidFill>
                <a:effectLst/>
              </a:rPr>
              <a:t>Remaining Examples</a:t>
            </a:r>
          </a:p>
          <a:p>
            <a:pPr algn="ctr"/>
            <a:r>
              <a:rPr lang="en-US" sz="2400" b="1" dirty="0">
                <a:solidFill>
                  <a:srgbClr val="0000CC"/>
                </a:solidFill>
              </a:rPr>
              <a:t>And</a:t>
            </a:r>
          </a:p>
          <a:p>
            <a:pPr algn="ctr"/>
            <a:r>
              <a:rPr lang="en-US" sz="2400" b="1" i="0" dirty="0">
                <a:solidFill>
                  <a:srgbClr val="FF0000"/>
                </a:solidFill>
                <a:effectLst/>
              </a:rPr>
              <a:t>Problem 39, 40, 45 and 46 [</a:t>
            </a:r>
            <a:r>
              <a:rPr lang="en-US" sz="2400" b="1" i="0" dirty="0">
                <a:solidFill>
                  <a:srgbClr val="0000CC"/>
                </a:solidFill>
                <a:effectLst/>
              </a:rPr>
              <a:t>Ch. 18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]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052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9702491-2F84-4E1F-8F42-B91C53557A19}"/>
              </a:ext>
            </a:extLst>
          </p:cNvPr>
          <p:cNvSpPr/>
          <p:nvPr/>
        </p:nvSpPr>
        <p:spPr>
          <a:xfrm flipH="1">
            <a:off x="8889018" y="2589586"/>
            <a:ext cx="297325" cy="579558"/>
          </a:xfrm>
          <a:custGeom>
            <a:avLst/>
            <a:gdLst>
              <a:gd name="connsiteX0" fmla="*/ 0 w 1688123"/>
              <a:gd name="connsiteY0" fmla="*/ 0 h 3334043"/>
              <a:gd name="connsiteX1" fmla="*/ 1688123 w 1688123"/>
              <a:gd name="connsiteY1" fmla="*/ 0 h 3334043"/>
              <a:gd name="connsiteX2" fmla="*/ 1688123 w 1688123"/>
              <a:gd name="connsiteY2" fmla="*/ 3334043 h 333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8123" h="3334043">
                <a:moveTo>
                  <a:pt x="0" y="0"/>
                </a:moveTo>
                <a:lnTo>
                  <a:pt x="1688123" y="0"/>
                </a:lnTo>
                <a:lnTo>
                  <a:pt x="1688123" y="3334043"/>
                </a:ln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A3FF2A-E2C0-4C1F-BCB1-5036768AFB27}"/>
              </a:ext>
            </a:extLst>
          </p:cNvPr>
          <p:cNvSpPr/>
          <p:nvPr/>
        </p:nvSpPr>
        <p:spPr>
          <a:xfrm>
            <a:off x="2140477" y="2241967"/>
            <a:ext cx="8452496" cy="1854354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7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24</a:t>
            </a:r>
          </a:p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Poly-phase System</a:t>
            </a:r>
            <a:endParaRPr lang="en-US" sz="4400" b="1" cap="all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08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0B028-1526-4E05-A557-A8BF6D3FEED4}"/>
              </a:ext>
            </a:extLst>
          </p:cNvPr>
          <p:cNvSpPr txBox="1"/>
          <p:nvPr/>
        </p:nvSpPr>
        <p:spPr>
          <a:xfrm>
            <a:off x="105218" y="646491"/>
            <a:ext cx="57431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ac generator designed 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develop a single sinusoidal voltage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each rotation of the shaft (rotor) is referred to as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single-phase ac generator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the number of coils on the rotor is increased in a specified manner, the result is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polyphase ac generator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which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develops more than one ac phase voltage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per rotation of the rotor.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77DE70-A443-4929-9CC3-ED8098F70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77" y="3154598"/>
            <a:ext cx="5676900" cy="306705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C6D028-70DA-4652-9904-3BE8A00FA738}"/>
              </a:ext>
            </a:extLst>
          </p:cNvPr>
          <p:cNvCxnSpPr/>
          <p:nvPr/>
        </p:nvCxnSpPr>
        <p:spPr>
          <a:xfrm>
            <a:off x="5976730" y="525605"/>
            <a:ext cx="0" cy="588775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5461360-1A8E-4157-9758-BFA3062AD305}"/>
              </a:ext>
            </a:extLst>
          </p:cNvPr>
          <p:cNvSpPr/>
          <p:nvPr/>
        </p:nvSpPr>
        <p:spPr>
          <a:xfrm>
            <a:off x="3979702" y="103696"/>
            <a:ext cx="3401148" cy="461665"/>
          </a:xfrm>
          <a:prstGeom prst="rect">
            <a:avLst/>
          </a:prstGeom>
          <a:solidFill>
            <a:schemeClr val="bg1"/>
          </a:solidFill>
          <a:ln w="508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Poly-Phase Generator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5AE316-B1D7-44E8-8802-1A093ABC6E91}"/>
              </a:ext>
            </a:extLst>
          </p:cNvPr>
          <p:cNvSpPr txBox="1"/>
          <p:nvPr/>
        </p:nvSpPr>
        <p:spPr>
          <a:xfrm>
            <a:off x="5990798" y="621633"/>
            <a:ext cx="6067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 balanced three phase source, the peak value of voltage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and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CN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are equal and the phase displacement from each other is 120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D8C3145-7326-45BA-92C9-8960615993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27128" y="1584286"/>
          <a:ext cx="48387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Equation" r:id="rId4" imgW="4838400" imgH="1091880" progId="Equation.3">
                  <p:embed/>
                </p:oleObj>
              </mc:Choice>
              <mc:Fallback>
                <p:oleObj name="Equation" r:id="rId4" imgW="4838400" imgH="109188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ED8C3145-7326-45BA-92C9-8960615993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27128" y="1584286"/>
                        <a:ext cx="48387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33D5715-B253-4E10-90BE-4523EA463222}"/>
              </a:ext>
            </a:extLst>
          </p:cNvPr>
          <p:cNvSpPr txBox="1"/>
          <p:nvPr/>
        </p:nvSpPr>
        <p:spPr>
          <a:xfrm>
            <a:off x="6016606" y="2748459"/>
            <a:ext cx="6067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Let, the rms value of voltages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and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CN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is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then these voltage are in phasor form as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folows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16A77C9-EBBD-461C-9C5A-E03EC20CDD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27128" y="3450454"/>
          <a:ext cx="3276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Equation" r:id="rId6" imgW="3276360" imgH="1244520" progId="Equation.3">
                  <p:embed/>
                </p:oleObj>
              </mc:Choice>
              <mc:Fallback>
                <p:oleObj name="Equation" r:id="rId6" imgW="3276360" imgH="124452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716A77C9-EBBD-461C-9C5A-E03EC20CDD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27128" y="3450454"/>
                        <a:ext cx="32766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004ABC4-A62D-4D40-842A-71DFE77990BF}"/>
              </a:ext>
            </a:extLst>
          </p:cNvPr>
          <p:cNvSpPr txBox="1"/>
          <p:nvPr/>
        </p:nvSpPr>
        <p:spPr>
          <a:xfrm>
            <a:off x="6016606" y="4730376"/>
            <a:ext cx="6067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a balanced system,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at any instant of time, the algebraic sum of the three phase voltages of a three-phase generator 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zero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That means: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C51197F6-6B1F-41CB-AD15-27AB9D5864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037" y="5851692"/>
          <a:ext cx="5867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Equation" r:id="rId8" imgW="5867280" imgH="330120" progId="Equation.3">
                  <p:embed/>
                </p:oleObj>
              </mc:Choice>
              <mc:Fallback>
                <p:oleObj name="Equation" r:id="rId8" imgW="5867280" imgH="33012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C51197F6-6B1F-41CB-AD15-27AB9D5864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11037" y="5851692"/>
                        <a:ext cx="5867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E802BB49-3423-4B99-BD29-72BAFC9C91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51322" y="3478590"/>
          <a:ext cx="2438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Equation" r:id="rId10" imgW="2438280" imgH="1015920" progId="Equation.3">
                  <p:embed/>
                </p:oleObj>
              </mc:Choice>
              <mc:Fallback>
                <p:oleObj name="Equation" r:id="rId10" imgW="2438280" imgH="101592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E802BB49-3423-4B99-BD29-72BAFC9C91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551322" y="3478590"/>
                        <a:ext cx="24384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28A271-AF27-4721-93A2-9E15C65E9D49}"/>
              </a:ext>
            </a:extLst>
          </p:cNvPr>
          <p:cNvCxnSpPr/>
          <p:nvPr/>
        </p:nvCxnSpPr>
        <p:spPr>
          <a:xfrm>
            <a:off x="6082746" y="508074"/>
            <a:ext cx="0" cy="640080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CF892C5-523B-4DDE-8B77-8DEE274C2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02" y="1653873"/>
            <a:ext cx="4270383" cy="2377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1537FB-A9C3-45F2-ABA3-F3F15EFB9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106" y="1673141"/>
            <a:ext cx="4289488" cy="23774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B13492-C2C8-41B3-8616-ABDE279EB3DA}"/>
              </a:ext>
            </a:extLst>
          </p:cNvPr>
          <p:cNvSpPr/>
          <p:nvPr/>
        </p:nvSpPr>
        <p:spPr>
          <a:xfrm>
            <a:off x="3780922" y="103696"/>
            <a:ext cx="4408923" cy="461665"/>
          </a:xfrm>
          <a:prstGeom prst="rect">
            <a:avLst/>
          </a:prstGeom>
          <a:solidFill>
            <a:schemeClr val="bg1"/>
          </a:solidFill>
          <a:ln w="508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Phase Sequence or Phase Order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F1B42-79C4-4F57-A60C-20C7EC2EE1D8}"/>
              </a:ext>
            </a:extLst>
          </p:cNvPr>
          <p:cNvSpPr txBox="1"/>
          <p:nvPr/>
        </p:nvSpPr>
        <p:spPr>
          <a:xfrm>
            <a:off x="214500" y="590761"/>
            <a:ext cx="117571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two phase sequence or phase orders: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D980376-DF9B-42BD-83E8-3CE7536D8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322" y="4421125"/>
          <a:ext cx="3276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Equation" r:id="rId5" imgW="3276360" imgH="1244520" progId="Equation.3">
                  <p:embed/>
                </p:oleObj>
              </mc:Choice>
              <mc:Fallback>
                <p:oleObj name="Equation" r:id="rId5" imgW="3276360" imgH="124452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9D980376-DF9B-42BD-83E8-3CE7536D8B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322" y="4421125"/>
                        <a:ext cx="32766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0BBA621-FADD-485B-A07C-9BEF9EBA35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7556" y="4421125"/>
          <a:ext cx="3276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Equation" r:id="rId7" imgW="3276360" imgH="1244520" progId="Equation.3">
                  <p:embed/>
                </p:oleObj>
              </mc:Choice>
              <mc:Fallback>
                <p:oleObj name="Equation" r:id="rId7" imgW="3276360" imgH="124452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20BBA621-FADD-485B-A07C-9BEF9EBA35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37556" y="4421125"/>
                        <a:ext cx="32766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EAE8FC82-3FEB-4247-9001-9B46B63DF7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7092" y="3872289"/>
            <a:ext cx="2077974" cy="24688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257941-25EA-40D3-8F87-66C4B0FDD1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2357" y="3987465"/>
            <a:ext cx="2104287" cy="23774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48863B-E386-4DDC-895A-907CCC6A33C9}"/>
              </a:ext>
            </a:extLst>
          </p:cNvPr>
          <p:cNvSpPr txBox="1"/>
          <p:nvPr/>
        </p:nvSpPr>
        <p:spPr>
          <a:xfrm>
            <a:off x="197975" y="960032"/>
            <a:ext cx="588476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lags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 120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lags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 120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that means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lags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 240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6181B-16F5-46A2-8C9E-D4E5041155C9}"/>
              </a:ext>
            </a:extLst>
          </p:cNvPr>
          <p:cNvSpPr txBox="1"/>
          <p:nvPr/>
        </p:nvSpPr>
        <p:spPr>
          <a:xfrm>
            <a:off x="6123433" y="969962"/>
            <a:ext cx="585651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ACB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lags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 120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lags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 120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that means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lags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 240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36085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87A85-C953-4512-9A64-B075DE16E417}"/>
              </a:ext>
            </a:extLst>
          </p:cNvPr>
          <p:cNvSpPr txBox="1"/>
          <p:nvPr/>
        </p:nvSpPr>
        <p:spPr>
          <a:xfrm>
            <a:off x="238503" y="3764687"/>
            <a:ext cx="555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Mesh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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(delta)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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(pai)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connection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9B6F8-5E71-44BF-9840-F35AAD00A90B}"/>
              </a:ext>
            </a:extLst>
          </p:cNvPr>
          <p:cNvSpPr txBox="1"/>
          <p:nvPr/>
        </p:nvSpPr>
        <p:spPr>
          <a:xfrm>
            <a:off x="225251" y="565361"/>
            <a:ext cx="73947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Three phase system can be connected two different ways: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788AB-8CB6-45C1-A543-EF549A50028C}"/>
              </a:ext>
            </a:extLst>
          </p:cNvPr>
          <p:cNvSpPr/>
          <p:nvPr/>
        </p:nvSpPr>
        <p:spPr>
          <a:xfrm>
            <a:off x="2331311" y="103696"/>
            <a:ext cx="4772234" cy="461665"/>
          </a:xfrm>
          <a:prstGeom prst="rect">
            <a:avLst/>
          </a:prstGeom>
          <a:solidFill>
            <a:schemeClr val="bg1"/>
          </a:solidFill>
          <a:ln w="508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Connection of Three-Phase System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93BA6-7A4D-4CE1-B7E9-554DFED2CE02}"/>
              </a:ext>
            </a:extLst>
          </p:cNvPr>
          <p:cNvSpPr txBox="1"/>
          <p:nvPr/>
        </p:nvSpPr>
        <p:spPr>
          <a:xfrm>
            <a:off x="225252" y="999730"/>
            <a:ext cx="555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Wye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(Tee) connection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00F075-05AE-4805-B9BF-58922FEBE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88" y="4150254"/>
            <a:ext cx="2983599" cy="19202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4D8CBC-2409-40B0-8F23-11869616D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43" y="1485748"/>
            <a:ext cx="2714122" cy="21945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E4D8A5-6F81-43C6-94D2-354A076AA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088" y="1385326"/>
            <a:ext cx="2930525" cy="23774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33F6AF-00CF-4887-913E-F49B97F4E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7786" y="1594848"/>
            <a:ext cx="2668978" cy="21031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E4456B-5450-4372-99CE-86264D804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2569" y="4233031"/>
            <a:ext cx="2812485" cy="2103120"/>
          </a:xfrm>
          <a:prstGeom prst="rect">
            <a:avLst/>
          </a:prstGeom>
        </p:spPr>
      </p:pic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C211862-BAD2-4B4D-B9C3-AF95CE7ED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19986" y="1841394"/>
          <a:ext cx="283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Equation" r:id="rId8" imgW="2831760" imgH="380880" progId="Equation.3">
                  <p:embed/>
                </p:oleObj>
              </mc:Choice>
              <mc:Fallback>
                <p:oleObj name="Equation" r:id="rId8" imgW="2831760" imgH="38088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7C211862-BAD2-4B4D-B9C3-AF95CE7ED6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19986" y="1841394"/>
                        <a:ext cx="2832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D016E7B0-B2A4-46C2-BC38-22B1A25167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19986" y="2308624"/>
          <a:ext cx="2654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name="Equation" r:id="rId10" imgW="2654280" imgH="368280" progId="Equation.3">
                  <p:embed/>
                </p:oleObj>
              </mc:Choice>
              <mc:Fallback>
                <p:oleObj name="Equation" r:id="rId10" imgW="2654280" imgH="36828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D016E7B0-B2A4-46C2-BC38-22B1A25167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19986" y="2308624"/>
                        <a:ext cx="26543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44E39FA4-7F4D-4F52-8625-729375DB66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3936" y="3861332"/>
          <a:ext cx="283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Equation" r:id="rId12" imgW="2831760" imgH="380880" progId="Equation.3">
                  <p:embed/>
                </p:oleObj>
              </mc:Choice>
              <mc:Fallback>
                <p:oleObj name="Equation" r:id="rId12" imgW="2831760" imgH="380880" progId="Equation.3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44E39FA4-7F4D-4F52-8625-729375DB66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703936" y="3861332"/>
                        <a:ext cx="2832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8676BFDF-5DBB-4D8B-9EFD-AF60DA940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2836" y="4324643"/>
          <a:ext cx="2654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Equation" r:id="rId14" imgW="2654280" imgH="368280" progId="Equation.3">
                  <p:embed/>
                </p:oleObj>
              </mc:Choice>
              <mc:Fallback>
                <p:oleObj name="Equation" r:id="rId14" imgW="2654280" imgH="368280" progId="Equation.3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8676BFDF-5DBB-4D8B-9EFD-AF60DA9402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92836" y="4324643"/>
                        <a:ext cx="26543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638ACF-21D6-4BD5-886A-0B9126449B70}"/>
              </a:ext>
            </a:extLst>
          </p:cNvPr>
          <p:cNvCxnSpPr/>
          <p:nvPr/>
        </p:nvCxnSpPr>
        <p:spPr>
          <a:xfrm>
            <a:off x="0" y="37156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080DF12-1D74-4752-9145-CFB6835CFDCA}"/>
              </a:ext>
            </a:extLst>
          </p:cNvPr>
          <p:cNvSpPr txBox="1"/>
          <p:nvPr/>
        </p:nvSpPr>
        <p:spPr>
          <a:xfrm>
            <a:off x="7445717" y="4771768"/>
            <a:ext cx="450636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balanced load is one which the phase impedance are equal in magnitude and in phase (also, 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equal in real part and equal in imaginary part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6B93E3-0CFB-440E-85BA-63D7278249FC}"/>
              </a:ext>
            </a:extLst>
          </p:cNvPr>
          <p:cNvSpPr txBox="1"/>
          <p:nvPr/>
        </p:nvSpPr>
        <p:spPr>
          <a:xfrm>
            <a:off x="8024884" y="386168"/>
            <a:ext cx="383147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Balanced source voltages are equal in magnitude and are out of phase with each other by 120</a:t>
            </a:r>
            <a:r>
              <a:rPr lang="en-US" sz="2000" b="1" baseline="30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184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EF8B69-8ACF-43D2-9F48-524CBFB56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74" y="3573112"/>
            <a:ext cx="3481275" cy="27432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53C2D1-C933-4BD8-AB89-F20CA8AD79C0}"/>
              </a:ext>
            </a:extLst>
          </p:cNvPr>
          <p:cNvCxnSpPr/>
          <p:nvPr/>
        </p:nvCxnSpPr>
        <p:spPr>
          <a:xfrm>
            <a:off x="-14068" y="3359695"/>
            <a:ext cx="7589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F6247D-AE4F-45C0-AB6F-4A0B9F7004B2}"/>
              </a:ext>
            </a:extLst>
          </p:cNvPr>
          <p:cNvSpPr txBox="1"/>
          <p:nvPr/>
        </p:nvSpPr>
        <p:spPr>
          <a:xfrm>
            <a:off x="3855576" y="583501"/>
            <a:ext cx="372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Phase Voltages: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CN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1AE356-0C0C-4CE8-8791-2CC57F9FBDAF}"/>
              </a:ext>
            </a:extLst>
          </p:cNvPr>
          <p:cNvSpPr txBox="1"/>
          <p:nvPr/>
        </p:nvSpPr>
        <p:spPr>
          <a:xfrm>
            <a:off x="3855576" y="3390475"/>
            <a:ext cx="372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Phase Voltages: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cn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2A581D-9C7E-4EEA-99F8-768759CEACDA}"/>
              </a:ext>
            </a:extLst>
          </p:cNvPr>
          <p:cNvSpPr txBox="1"/>
          <p:nvPr/>
        </p:nvSpPr>
        <p:spPr>
          <a:xfrm>
            <a:off x="3855576" y="1006889"/>
            <a:ext cx="372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 Voltages: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CA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9882AD-3D88-442C-92F1-FBA00C20CB91}"/>
              </a:ext>
            </a:extLst>
          </p:cNvPr>
          <p:cNvSpPr txBox="1"/>
          <p:nvPr/>
        </p:nvSpPr>
        <p:spPr>
          <a:xfrm>
            <a:off x="3855575" y="3771209"/>
            <a:ext cx="372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 Voltages: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ca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006004-FDA7-4A82-9D10-A368C4699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94" y="580127"/>
            <a:ext cx="3419431" cy="2743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FC95DA-2469-4196-B489-4498A4F7132D}"/>
              </a:ext>
            </a:extLst>
          </p:cNvPr>
          <p:cNvSpPr txBox="1"/>
          <p:nvPr/>
        </p:nvSpPr>
        <p:spPr>
          <a:xfrm>
            <a:off x="3855574" y="1499314"/>
            <a:ext cx="372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Phase Currents: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NB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NC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8996AF-8C40-457F-84F7-B45F680297AA}"/>
              </a:ext>
            </a:extLst>
          </p:cNvPr>
          <p:cNvSpPr txBox="1"/>
          <p:nvPr/>
        </p:nvSpPr>
        <p:spPr>
          <a:xfrm>
            <a:off x="3855574" y="4338845"/>
            <a:ext cx="372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Phase Currents: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cn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17AA19-CC55-4C55-866C-8CECA2B0226D}"/>
              </a:ext>
            </a:extLst>
          </p:cNvPr>
          <p:cNvSpPr txBox="1"/>
          <p:nvPr/>
        </p:nvSpPr>
        <p:spPr>
          <a:xfrm>
            <a:off x="3853231" y="1904937"/>
            <a:ext cx="372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 Currents: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Cc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EF4B85-F524-4F69-9545-E8F8DF975F27}"/>
              </a:ext>
            </a:extLst>
          </p:cNvPr>
          <p:cNvSpPr txBox="1"/>
          <p:nvPr/>
        </p:nvSpPr>
        <p:spPr>
          <a:xfrm>
            <a:off x="3855574" y="4772483"/>
            <a:ext cx="372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 Currents: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Cc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E6CBE5-97B1-4218-AD2A-1D32E0BC9DB4}"/>
              </a:ext>
            </a:extLst>
          </p:cNvPr>
          <p:cNvSpPr txBox="1"/>
          <p:nvPr/>
        </p:nvSpPr>
        <p:spPr>
          <a:xfrm>
            <a:off x="3836820" y="2423243"/>
            <a:ext cx="3726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 Currents = Phase Currents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NB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and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Cc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NC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C98915-D4F1-4E0A-897A-F5B853CD0914}"/>
              </a:ext>
            </a:extLst>
          </p:cNvPr>
          <p:cNvSpPr txBox="1"/>
          <p:nvPr/>
        </p:nvSpPr>
        <p:spPr>
          <a:xfrm>
            <a:off x="3836819" y="5371811"/>
            <a:ext cx="3481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 Currents = Phase Currents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and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Cc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cn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B5E9A-566B-4D7D-845A-608B0C041EFD}"/>
              </a:ext>
            </a:extLst>
          </p:cNvPr>
          <p:cNvSpPr txBox="1"/>
          <p:nvPr/>
        </p:nvSpPr>
        <p:spPr>
          <a:xfrm>
            <a:off x="7643926" y="674365"/>
            <a:ext cx="3314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 Voltage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Phase Voltage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03AC52-943F-4FEC-86EA-D835B71F74BC}"/>
              </a:ext>
            </a:extLst>
          </p:cNvPr>
          <p:cNvCxnSpPr/>
          <p:nvPr/>
        </p:nvCxnSpPr>
        <p:spPr>
          <a:xfrm>
            <a:off x="3836819" y="464232"/>
            <a:ext cx="0" cy="594360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F6A260-27ED-4D53-8A0C-68C17C75C9F8}"/>
              </a:ext>
            </a:extLst>
          </p:cNvPr>
          <p:cNvCxnSpPr/>
          <p:nvPr/>
        </p:nvCxnSpPr>
        <p:spPr>
          <a:xfrm>
            <a:off x="7562415" y="447816"/>
            <a:ext cx="0" cy="594360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234B8A4-D715-460E-B26E-1423541DD63E}"/>
              </a:ext>
            </a:extLst>
          </p:cNvPr>
          <p:cNvSpPr txBox="1"/>
          <p:nvPr/>
        </p:nvSpPr>
        <p:spPr>
          <a:xfrm>
            <a:off x="3404553" y="70422"/>
            <a:ext cx="5331486" cy="461665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Wye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(Tee) connection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E69901-D22B-414D-9B03-348A49B9C68B}"/>
              </a:ext>
            </a:extLst>
          </p:cNvPr>
          <p:cNvSpPr txBox="1"/>
          <p:nvPr/>
        </p:nvSpPr>
        <p:spPr>
          <a:xfrm>
            <a:off x="7654175" y="3774640"/>
            <a:ext cx="4308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Let,</a:t>
            </a:r>
          </a:p>
          <a:p>
            <a:pPr algn="just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RMS value of phase voltage</a:t>
            </a:r>
          </a:p>
          <a:p>
            <a:pPr algn="just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RMS value of line voltage</a:t>
            </a:r>
          </a:p>
          <a:p>
            <a:pPr algn="just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RMS value of phase current</a:t>
            </a:r>
          </a:p>
          <a:p>
            <a:pPr algn="just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RMS value of line current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AD46F2A3-B0E2-4C28-9F78-C3EABBCDB5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3808" y="1072939"/>
          <a:ext cx="24638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Equation" r:id="rId5" imgW="2463480" imgH="1307880" progId="Equation.3">
                  <p:embed/>
                </p:oleObj>
              </mc:Choice>
              <mc:Fallback>
                <p:oleObj name="Equation" r:id="rId5" imgW="2463480" imgH="1307880" progId="Equation.3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AD46F2A3-B0E2-4C28-9F78-C3EABBCDB5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83808" y="1072939"/>
                        <a:ext cx="2463800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F795F662-3386-4F6A-BCB0-7DCD7F7ED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9088" y="5472699"/>
          <a:ext cx="3683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Equation" r:id="rId7" imgW="3682800" imgH="863280" progId="Equation.3">
                  <p:embed/>
                </p:oleObj>
              </mc:Choice>
              <mc:Fallback>
                <p:oleObj name="Equation" r:id="rId7" imgW="3682800" imgH="863280" progId="Equation.3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F795F662-3386-4F6A-BCB0-7DCD7F7EDE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39088" y="5472699"/>
                        <a:ext cx="36830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EE2030C2-4960-4B16-A006-EC188D0300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65091" y="2532772"/>
          <a:ext cx="19431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Equation" r:id="rId9" imgW="1942920" imgH="1307880" progId="Equation.3">
                  <p:embed/>
                </p:oleObj>
              </mc:Choice>
              <mc:Fallback>
                <p:oleObj name="Equation" r:id="rId9" imgW="1942920" imgH="1307880" progId="Equation.3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EE2030C2-4960-4B16-A006-EC188D0300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65091" y="2532772"/>
                        <a:ext cx="1943100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890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53C2D1-C933-4BD8-AB89-F20CA8AD79C0}"/>
              </a:ext>
            </a:extLst>
          </p:cNvPr>
          <p:cNvCxnSpPr/>
          <p:nvPr/>
        </p:nvCxnSpPr>
        <p:spPr>
          <a:xfrm>
            <a:off x="-14068" y="3359695"/>
            <a:ext cx="7589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F6247D-AE4F-45C0-AB6F-4A0B9F7004B2}"/>
              </a:ext>
            </a:extLst>
          </p:cNvPr>
          <p:cNvSpPr txBox="1"/>
          <p:nvPr/>
        </p:nvSpPr>
        <p:spPr>
          <a:xfrm>
            <a:off x="3855576" y="583501"/>
            <a:ext cx="372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Phase Voltages: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CA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1AE356-0C0C-4CE8-8791-2CC57F9FBDAF}"/>
              </a:ext>
            </a:extLst>
          </p:cNvPr>
          <p:cNvSpPr txBox="1"/>
          <p:nvPr/>
        </p:nvSpPr>
        <p:spPr>
          <a:xfrm>
            <a:off x="3855576" y="3474883"/>
            <a:ext cx="372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Phase Voltages: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ca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2A581D-9C7E-4EEA-99F8-768759CEACDA}"/>
              </a:ext>
            </a:extLst>
          </p:cNvPr>
          <p:cNvSpPr txBox="1"/>
          <p:nvPr/>
        </p:nvSpPr>
        <p:spPr>
          <a:xfrm>
            <a:off x="3855576" y="1006889"/>
            <a:ext cx="372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 Voltages: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CA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9882AD-3D88-442C-92F1-FBA00C20CB91}"/>
              </a:ext>
            </a:extLst>
          </p:cNvPr>
          <p:cNvSpPr txBox="1"/>
          <p:nvPr/>
        </p:nvSpPr>
        <p:spPr>
          <a:xfrm>
            <a:off x="3855575" y="3855617"/>
            <a:ext cx="372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 Voltages: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ca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C95DA-2469-4196-B489-4498A4F7132D}"/>
              </a:ext>
            </a:extLst>
          </p:cNvPr>
          <p:cNvSpPr txBox="1"/>
          <p:nvPr/>
        </p:nvSpPr>
        <p:spPr>
          <a:xfrm>
            <a:off x="3855574" y="1499314"/>
            <a:ext cx="372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Phase Currents: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CB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8996AF-8C40-457F-84F7-B45F680297AA}"/>
              </a:ext>
            </a:extLst>
          </p:cNvPr>
          <p:cNvSpPr txBox="1"/>
          <p:nvPr/>
        </p:nvSpPr>
        <p:spPr>
          <a:xfrm>
            <a:off x="3855574" y="4423253"/>
            <a:ext cx="372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Phase Currents: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17AA19-CC55-4C55-866C-8CECA2B0226D}"/>
              </a:ext>
            </a:extLst>
          </p:cNvPr>
          <p:cNvSpPr txBox="1"/>
          <p:nvPr/>
        </p:nvSpPr>
        <p:spPr>
          <a:xfrm>
            <a:off x="3853231" y="1904937"/>
            <a:ext cx="372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 Currents: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Cc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EF4B85-F524-4F69-9545-E8F8DF975F27}"/>
              </a:ext>
            </a:extLst>
          </p:cNvPr>
          <p:cNvSpPr txBox="1"/>
          <p:nvPr/>
        </p:nvSpPr>
        <p:spPr>
          <a:xfrm>
            <a:off x="3855574" y="4856891"/>
            <a:ext cx="372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 Currents: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Cc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E6CBE5-97B1-4218-AD2A-1D32E0BC9DB4}"/>
              </a:ext>
            </a:extLst>
          </p:cNvPr>
          <p:cNvSpPr txBox="1"/>
          <p:nvPr/>
        </p:nvSpPr>
        <p:spPr>
          <a:xfrm>
            <a:off x="3836821" y="2634261"/>
            <a:ext cx="334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 Voltage = Phase Voltage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C98915-D4F1-4E0A-897A-F5B853CD0914}"/>
              </a:ext>
            </a:extLst>
          </p:cNvPr>
          <p:cNvSpPr txBox="1"/>
          <p:nvPr/>
        </p:nvSpPr>
        <p:spPr>
          <a:xfrm>
            <a:off x="3836819" y="5639098"/>
            <a:ext cx="3481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 Voltage = Phase Voltage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B5E9A-566B-4D7D-845A-608B0C041EFD}"/>
              </a:ext>
            </a:extLst>
          </p:cNvPr>
          <p:cNvSpPr txBox="1"/>
          <p:nvPr/>
        </p:nvSpPr>
        <p:spPr>
          <a:xfrm>
            <a:off x="7643926" y="674365"/>
            <a:ext cx="3314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 Current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Phase Current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03AC52-943F-4FEC-86EA-D835B71F74BC}"/>
              </a:ext>
            </a:extLst>
          </p:cNvPr>
          <p:cNvCxnSpPr/>
          <p:nvPr/>
        </p:nvCxnSpPr>
        <p:spPr>
          <a:xfrm>
            <a:off x="3836819" y="464232"/>
            <a:ext cx="0" cy="594360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F6A260-27ED-4D53-8A0C-68C17C75C9F8}"/>
              </a:ext>
            </a:extLst>
          </p:cNvPr>
          <p:cNvCxnSpPr/>
          <p:nvPr/>
        </p:nvCxnSpPr>
        <p:spPr>
          <a:xfrm>
            <a:off x="7576483" y="447816"/>
            <a:ext cx="0" cy="594360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E69901-D22B-414D-9B03-348A49B9C68B}"/>
              </a:ext>
            </a:extLst>
          </p:cNvPr>
          <p:cNvSpPr txBox="1"/>
          <p:nvPr/>
        </p:nvSpPr>
        <p:spPr>
          <a:xfrm>
            <a:off x="7654175" y="3774640"/>
            <a:ext cx="4308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Let,</a:t>
            </a:r>
          </a:p>
          <a:p>
            <a:pPr algn="just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RMS value of phase voltage</a:t>
            </a:r>
          </a:p>
          <a:p>
            <a:pPr algn="just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RMS value of line voltage</a:t>
            </a:r>
          </a:p>
          <a:p>
            <a:pPr algn="just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RMS value of phase current</a:t>
            </a:r>
          </a:p>
          <a:p>
            <a:pPr algn="just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RMS value of line current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F795F662-3386-4F6A-BCB0-7DCD7F7ED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3852" y="5457335"/>
          <a:ext cx="3009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Equation" r:id="rId3" imgW="3009600" imgH="863280" progId="Equation.3">
                  <p:embed/>
                </p:oleObj>
              </mc:Choice>
              <mc:Fallback>
                <p:oleObj name="Equation" r:id="rId3" imgW="3009600" imgH="863280" progId="Equation.3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F795F662-3386-4F6A-BCB0-7DCD7F7EDE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3852" y="5457335"/>
                        <a:ext cx="30099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EE2030C2-4960-4B16-A006-EC188D0300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58325" y="2532063"/>
          <a:ext cx="19558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Equation" r:id="rId5" imgW="1955520" imgH="1307880" progId="Equation.3">
                  <p:embed/>
                </p:oleObj>
              </mc:Choice>
              <mc:Fallback>
                <p:oleObj name="Equation" r:id="rId5" imgW="1955520" imgH="1307880" progId="Equation.3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EE2030C2-4960-4B16-A006-EC188D0300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58325" y="2532063"/>
                        <a:ext cx="1955800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D979029-8C78-4096-BDAA-E8AC02FEC3A4}"/>
              </a:ext>
            </a:extLst>
          </p:cNvPr>
          <p:cNvSpPr txBox="1"/>
          <p:nvPr/>
        </p:nvSpPr>
        <p:spPr>
          <a:xfrm>
            <a:off x="3221673" y="70422"/>
            <a:ext cx="5331486" cy="461665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Mesh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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(delta)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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(pai)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connection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70F453-5CE8-4DD3-8D00-797F4FC7E3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787" y="819958"/>
            <a:ext cx="3541395" cy="237744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5436E17-422E-4AEC-9088-79C7DC7EAA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84" y="3626335"/>
            <a:ext cx="3546177" cy="2651760"/>
          </a:xfrm>
          <a:prstGeom prst="rect">
            <a:avLst/>
          </a:prstGeom>
        </p:spPr>
      </p:pic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1BCC8280-63A5-43D4-8BF0-831682BEC2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08950" y="1128713"/>
          <a:ext cx="2120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Equation" r:id="rId9" imgW="2120760" imgH="1307880" progId="Equation.3">
                  <p:embed/>
                </p:oleObj>
              </mc:Choice>
              <mc:Fallback>
                <p:oleObj name="Equation" r:id="rId9" imgW="2120760" imgH="1307880" progId="Equation.3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1BCC8280-63A5-43D4-8BF0-831682BEC2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08950" y="1128713"/>
                        <a:ext cx="2120900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519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C7E871-F598-4D1A-B2C4-25C65E0AA6ED}"/>
              </a:ext>
            </a:extLst>
          </p:cNvPr>
          <p:cNvSpPr/>
          <p:nvPr/>
        </p:nvSpPr>
        <p:spPr>
          <a:xfrm>
            <a:off x="945730" y="154477"/>
            <a:ext cx="10027067" cy="523220"/>
          </a:xfrm>
          <a:prstGeom prst="rect">
            <a:avLst/>
          </a:prstGeom>
          <a:ln w="508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Conversion Between Thevenin and  Norton’s Equivalent Circuit</a:t>
            </a:r>
            <a:endParaRPr lang="en-US" sz="28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66E683-F7E2-493F-BEFA-643FF4CE2AAA}"/>
              </a:ext>
            </a:extLst>
          </p:cNvPr>
          <p:cNvGrpSpPr/>
          <p:nvPr/>
        </p:nvGrpSpPr>
        <p:grpSpPr>
          <a:xfrm>
            <a:off x="1845614" y="3576455"/>
            <a:ext cx="2735616" cy="2560320"/>
            <a:chOff x="945730" y="3576455"/>
            <a:chExt cx="2735616" cy="25603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F9E502-913E-4232-9309-975362176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730" y="3576455"/>
              <a:ext cx="2632443" cy="256032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145FB9-03DA-4CD5-BFF8-857BDBEDDA8D}"/>
                </a:ext>
              </a:extLst>
            </p:cNvPr>
            <p:cNvSpPr txBox="1"/>
            <p:nvPr/>
          </p:nvSpPr>
          <p:spPr>
            <a:xfrm>
              <a:off x="1936585" y="3844205"/>
              <a:ext cx="11330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0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Z</a:t>
              </a:r>
              <a:r>
                <a:rPr lang="en-US" sz="2000" i="1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Th</a:t>
              </a:r>
              <a:r>
                <a:rPr lang="en-US" sz="2000" b="1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 = Z</a:t>
              </a:r>
              <a:r>
                <a:rPr lang="en-US" sz="2000" i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N</a:t>
              </a:r>
              <a:endParaRPr lang="en-US" sz="2000" i="1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7EA076-E71B-4C3C-BDC5-4C3DE907E3BA}"/>
                </a:ext>
              </a:extLst>
            </p:cNvPr>
            <p:cNvSpPr txBox="1"/>
            <p:nvPr/>
          </p:nvSpPr>
          <p:spPr>
            <a:xfrm>
              <a:off x="1569789" y="4665019"/>
              <a:ext cx="170287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E</a:t>
              </a:r>
              <a:r>
                <a:rPr lang="en-US" sz="2400" i="1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Th</a:t>
              </a:r>
              <a:r>
                <a:rPr lang="en-US" sz="2400" b="1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 = Z</a:t>
              </a:r>
              <a:r>
                <a:rPr lang="en-US" sz="2400" i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N</a:t>
              </a:r>
              <a:r>
                <a:rPr lang="en-US" sz="2400" b="1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</a:t>
              </a:r>
              <a:r>
                <a:rPr lang="en-US" sz="2400" i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BDB8A4D-70B8-4CBD-94EC-4A222CD79D83}"/>
                </a:ext>
              </a:extLst>
            </p:cNvPr>
            <p:cNvSpPr/>
            <p:nvPr/>
          </p:nvSpPr>
          <p:spPr>
            <a:xfrm>
              <a:off x="3553330" y="3981012"/>
              <a:ext cx="128016" cy="126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0D483B7-6774-4850-89C1-76AA758BDBFF}"/>
                </a:ext>
              </a:extLst>
            </p:cNvPr>
            <p:cNvSpPr/>
            <p:nvPr/>
          </p:nvSpPr>
          <p:spPr>
            <a:xfrm>
              <a:off x="3531559" y="5642932"/>
              <a:ext cx="128016" cy="126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7488E4B-3176-4FAB-AF47-3E32C66DFA09}"/>
              </a:ext>
            </a:extLst>
          </p:cNvPr>
          <p:cNvGrpSpPr/>
          <p:nvPr/>
        </p:nvGrpSpPr>
        <p:grpSpPr>
          <a:xfrm>
            <a:off x="6033869" y="3849411"/>
            <a:ext cx="4151239" cy="2438400"/>
            <a:chOff x="5133985" y="3849411"/>
            <a:chExt cx="4151239" cy="24384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8E17ED-4E38-49E1-9D43-2DD15FD66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1100" y="3849411"/>
              <a:ext cx="3619500" cy="2438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574D66-9ACD-48D2-B7E2-940EC138100D}"/>
                </a:ext>
              </a:extLst>
            </p:cNvPr>
            <p:cNvSpPr txBox="1"/>
            <p:nvPr/>
          </p:nvSpPr>
          <p:spPr>
            <a:xfrm>
              <a:off x="7351822" y="4653987"/>
              <a:ext cx="11330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Z</a:t>
              </a:r>
              <a:r>
                <a:rPr lang="en-US" sz="2000" i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N</a:t>
              </a:r>
              <a:r>
                <a:rPr lang="en-US" sz="2000" b="1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=</a:t>
              </a:r>
              <a:r>
                <a:rPr lang="en-US" sz="2000" b="1" i="0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Z</a:t>
              </a:r>
              <a:r>
                <a:rPr lang="en-US" sz="2000" i="1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Th</a:t>
              </a:r>
              <a:endParaRPr lang="en-US" sz="2000" i="1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7A95D7-ADEA-428A-B580-007858DC9E5D}"/>
                </a:ext>
              </a:extLst>
            </p:cNvPr>
            <p:cNvSpPr txBox="1"/>
            <p:nvPr/>
          </p:nvSpPr>
          <p:spPr>
            <a:xfrm>
              <a:off x="5133985" y="4572084"/>
              <a:ext cx="5351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</a:t>
              </a:r>
              <a:r>
                <a:rPr lang="en-US" sz="2400" i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30573AA-1F73-414A-A2B3-0DB5F8149BB5}"/>
                </a:ext>
              </a:extLst>
            </p:cNvPr>
            <p:cNvGrpSpPr/>
            <p:nvPr/>
          </p:nvGrpSpPr>
          <p:grpSpPr>
            <a:xfrm>
              <a:off x="6406814" y="4368031"/>
              <a:ext cx="795282" cy="840742"/>
              <a:chOff x="8348721" y="1747242"/>
              <a:chExt cx="795282" cy="84074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609FB3-FB7C-467D-B574-1231DFA8F6C7}"/>
                  </a:ext>
                </a:extLst>
              </p:cNvPr>
              <p:cNvSpPr txBox="1"/>
              <p:nvPr/>
            </p:nvSpPr>
            <p:spPr>
              <a:xfrm>
                <a:off x="8348721" y="1747242"/>
                <a:ext cx="7952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i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E</a:t>
                </a:r>
                <a:r>
                  <a:rPr lang="en-US" sz="2400" i="1" baseline="-25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Th</a:t>
                </a:r>
                <a:endParaRPr lang="en-US" sz="2400" i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D5CFEDB-FE10-40A4-BE2F-65FA9FCE4493}"/>
                  </a:ext>
                </a:extLst>
              </p:cNvPr>
              <p:cNvSpPr txBox="1"/>
              <p:nvPr/>
            </p:nvSpPr>
            <p:spPr>
              <a:xfrm>
                <a:off x="8443370" y="2126319"/>
                <a:ext cx="6155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i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Z</a:t>
                </a:r>
                <a:r>
                  <a:rPr lang="en-US" sz="2400" i="1" baseline="-25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Th</a:t>
                </a:r>
                <a:endParaRPr lang="en-US" sz="2400" i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7C84C0C-12C4-427D-926C-F5AA9B0063DC}"/>
                  </a:ext>
                </a:extLst>
              </p:cNvPr>
              <p:cNvCxnSpPr/>
              <p:nvPr/>
            </p:nvCxnSpPr>
            <p:spPr>
              <a:xfrm>
                <a:off x="8513906" y="2213348"/>
                <a:ext cx="45720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1DA672-C910-49F5-8273-5039A8ACABE2}"/>
                </a:ext>
              </a:extLst>
            </p:cNvPr>
            <p:cNvSpPr/>
            <p:nvPr/>
          </p:nvSpPr>
          <p:spPr>
            <a:xfrm>
              <a:off x="9157208" y="3854516"/>
              <a:ext cx="128016" cy="126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20A66AE-F295-4D39-AA3C-C204C8185061}"/>
                </a:ext>
              </a:extLst>
            </p:cNvPr>
            <p:cNvSpPr/>
            <p:nvPr/>
          </p:nvSpPr>
          <p:spPr>
            <a:xfrm>
              <a:off x="9135435" y="5594198"/>
              <a:ext cx="128016" cy="126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69B6C6AF-603D-4D4D-9A54-0971D7EDD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735" y="1815426"/>
            <a:ext cx="952500" cy="8382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1348353-469B-46E0-AEE0-D9C7E350A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973" y="4449456"/>
            <a:ext cx="952500" cy="838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6EFFB13-B75D-4B68-A6AC-DD825DA4D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5291" y="1057137"/>
            <a:ext cx="2838736" cy="21945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69ECC0D-B250-4B32-99A7-594F6131C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2297" y="1005978"/>
            <a:ext cx="3311856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7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40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CEED80-F249-49FC-BB16-C74B40145A5F}"/>
              </a:ext>
            </a:extLst>
          </p:cNvPr>
          <p:cNvSpPr/>
          <p:nvPr/>
        </p:nvSpPr>
        <p:spPr>
          <a:xfrm>
            <a:off x="3935496" y="146926"/>
            <a:ext cx="3432518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Calculation</a:t>
            </a:r>
            <a:endParaRPr lang="en-US" sz="1400" b="1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2A0D15-D85E-4BD3-9952-FB80A198738B}"/>
              </a:ext>
            </a:extLst>
          </p:cNvPr>
          <p:cNvSpPr txBox="1"/>
          <p:nvPr/>
        </p:nvSpPr>
        <p:spPr>
          <a:xfrm>
            <a:off x="126612" y="738246"/>
            <a:ext cx="3432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Instantaneous Power Equation: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430457AE-2679-4246-89BB-F50BF772E4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2792" y="609600"/>
          <a:ext cx="4813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4" name="Equation" r:id="rId3" imgW="4813200" imgH="723600" progId="Equation.3">
                  <p:embed/>
                </p:oleObj>
              </mc:Choice>
              <mc:Fallback>
                <p:oleObj name="Equation" r:id="rId3" imgW="4813200" imgH="72360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430457AE-2679-4246-89BB-F50BF772E4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2792" y="609600"/>
                        <a:ext cx="48133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5357A4C-3343-42D9-A552-34F0ACC139E2}"/>
              </a:ext>
            </a:extLst>
          </p:cNvPr>
          <p:cNvSpPr txBox="1"/>
          <p:nvPr/>
        </p:nvSpPr>
        <p:spPr>
          <a:xfrm>
            <a:off x="244386" y="1434379"/>
            <a:ext cx="4308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Peak value of phase voltage</a:t>
            </a:r>
          </a:p>
          <a:p>
            <a:pPr algn="just"/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Peak value of phase current</a:t>
            </a:r>
          </a:p>
          <a:p>
            <a:pPr algn="just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RMS value of phase voltage</a:t>
            </a:r>
          </a:p>
          <a:p>
            <a:pPr algn="just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RMS value of line voltage</a:t>
            </a:r>
          </a:p>
          <a:p>
            <a:pPr algn="just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RMS value of phase current</a:t>
            </a:r>
          </a:p>
          <a:p>
            <a:pPr algn="just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RMS value of line current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C5B31A2D-A4C3-40A7-8D18-CCB69624E7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0177" y="1412391"/>
          <a:ext cx="6756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5" name="Equation" r:id="rId5" imgW="6756120" imgH="863280" progId="Equation.3">
                  <p:embed/>
                </p:oleObj>
              </mc:Choice>
              <mc:Fallback>
                <p:oleObj name="Equation" r:id="rId5" imgW="6756120" imgH="863280" progId="Equation.3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C5B31A2D-A4C3-40A7-8D18-CCB69624E7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0177" y="1412391"/>
                        <a:ext cx="67564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DD1C0AAC-6C7B-4FEA-BF47-F68BDBB9F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3914" y="2403192"/>
          <a:ext cx="6743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6" name="Equation" r:id="rId7" imgW="6743520" imgH="863280" progId="Equation.3">
                  <p:embed/>
                </p:oleObj>
              </mc:Choice>
              <mc:Fallback>
                <p:oleObj name="Equation" r:id="rId7" imgW="6743520" imgH="863280" progId="Equation.3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DD1C0AAC-6C7B-4FEA-BF47-F68BDBB9FB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03914" y="2403192"/>
                        <a:ext cx="67437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95592B-EF8B-4BDF-AE3B-954D9D2EDE10}"/>
              </a:ext>
            </a:extLst>
          </p:cNvPr>
          <p:cNvCxnSpPr/>
          <p:nvPr/>
        </p:nvCxnSpPr>
        <p:spPr>
          <a:xfrm>
            <a:off x="-13648" y="3692297"/>
            <a:ext cx="12161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2D9707-251F-4A5A-82CC-A531584D72D7}"/>
              </a:ext>
            </a:extLst>
          </p:cNvPr>
          <p:cNvCxnSpPr/>
          <p:nvPr/>
        </p:nvCxnSpPr>
        <p:spPr>
          <a:xfrm>
            <a:off x="5691832" y="3692297"/>
            <a:ext cx="0" cy="274320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1D59C9-8A8F-434C-B12D-C5C32E32DE4F}"/>
              </a:ext>
            </a:extLst>
          </p:cNvPr>
          <p:cNvSpPr txBox="1"/>
          <p:nvPr/>
        </p:nvSpPr>
        <p:spPr>
          <a:xfrm>
            <a:off x="1842776" y="3734585"/>
            <a:ext cx="1685175" cy="400110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Source Side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9839B2-5150-4C0D-B436-267AA37A14FC}"/>
              </a:ext>
            </a:extLst>
          </p:cNvPr>
          <p:cNvSpPr txBox="1"/>
          <p:nvPr/>
        </p:nvSpPr>
        <p:spPr>
          <a:xfrm>
            <a:off x="7855714" y="3734585"/>
            <a:ext cx="1685175" cy="400110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Load Side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FAB082C6-A77E-4CFE-8953-BD7C950F2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874" y="4224930"/>
          <a:ext cx="3581401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7" name="Equation" r:id="rId9" imgW="3581280" imgH="342720" progId="Equation.3">
                  <p:embed/>
                </p:oleObj>
              </mc:Choice>
              <mc:Fallback>
                <p:oleObj name="Equation" r:id="rId9" imgW="3581280" imgH="342720" progId="Equation.3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FAB082C6-A77E-4CFE-8953-BD7C950F27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8874" y="4224930"/>
                        <a:ext cx="3581401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0BE76145-C513-44D2-9162-16E4AC4AE2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806" y="4656899"/>
          <a:ext cx="5143501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8" name="Equation" r:id="rId11" imgW="5143320" imgH="1384200" progId="Equation.3">
                  <p:embed/>
                </p:oleObj>
              </mc:Choice>
              <mc:Fallback>
                <p:oleObj name="Equation" r:id="rId11" imgW="5143320" imgH="1384200" progId="Equation.3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0BE76145-C513-44D2-9162-16E4AC4AE2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4806" y="4656899"/>
                        <a:ext cx="5143501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94CDD7D6-F43E-4E69-AAB7-C6EC1180FE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0202" y="4126454"/>
          <a:ext cx="5702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9" name="Equation" r:id="rId13" imgW="5702040" imgH="1041120" progId="Equation.3">
                  <p:embed/>
                </p:oleObj>
              </mc:Choice>
              <mc:Fallback>
                <p:oleObj name="Equation" r:id="rId13" imgW="5702040" imgH="1041120" progId="Equation.3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94CDD7D6-F43E-4E69-AAB7-C6EC1180FE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60202" y="4126454"/>
                        <a:ext cx="57023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9A18787B-7A4C-48D5-8FBA-12DCBCF75E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8414" y="5414468"/>
          <a:ext cx="2882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0" name="Equation" r:id="rId15" imgW="2882880" imgH="723600" progId="Equation.3">
                  <p:embed/>
                </p:oleObj>
              </mc:Choice>
              <mc:Fallback>
                <p:oleObj name="Equation" r:id="rId15" imgW="2882880" imgH="723600" progId="Equation.3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9A18787B-7A4C-48D5-8FBA-12DCBCF75E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98414" y="5414468"/>
                        <a:ext cx="28829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416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41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4EC6E-F4C4-438D-90A6-4BF2265476B4}"/>
              </a:ext>
            </a:extLst>
          </p:cNvPr>
          <p:cNvSpPr txBox="1"/>
          <p:nvPr/>
        </p:nvSpPr>
        <p:spPr>
          <a:xfrm>
            <a:off x="268701" y="98026"/>
            <a:ext cx="11638504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line voltage and line current of a three-phase system are 440 V and 40 A. Calculate the phase voltage and phase current for 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star-connection, and 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mesh-connection.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77EAC-7C3F-4A1D-B7F9-F6FCE1BF4DEB}"/>
              </a:ext>
            </a:extLst>
          </p:cNvPr>
          <p:cNvSpPr txBox="1"/>
          <p:nvPr/>
        </p:nvSpPr>
        <p:spPr>
          <a:xfrm>
            <a:off x="567520" y="1307129"/>
            <a:ext cx="586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Given: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=440 V,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40 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2268D2-A961-4755-A3BB-85197C441783}"/>
              </a:ext>
            </a:extLst>
          </p:cNvPr>
          <p:cNvGrpSpPr/>
          <p:nvPr/>
        </p:nvGrpSpPr>
        <p:grpSpPr>
          <a:xfrm>
            <a:off x="475568" y="1640671"/>
            <a:ext cx="9359165" cy="1463040"/>
            <a:chOff x="143511" y="-32955"/>
            <a:chExt cx="8422176" cy="14630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285F01-977A-40E2-9F34-6D724928E46C}"/>
                </a:ext>
              </a:extLst>
            </p:cNvPr>
            <p:cNvSpPr txBox="1"/>
            <p:nvPr/>
          </p:nvSpPr>
          <p:spPr>
            <a:xfrm>
              <a:off x="143511" y="51453"/>
              <a:ext cx="3129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Star connection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AAF5004-E24C-4FCA-BF9D-6483BF91B5C5}"/>
                </a:ext>
              </a:extLst>
            </p:cNvPr>
            <p:cNvCxnSpPr/>
            <p:nvPr/>
          </p:nvCxnSpPr>
          <p:spPr>
            <a:xfrm>
              <a:off x="5307053" y="-32955"/>
              <a:ext cx="0" cy="1463040"/>
            </a:xfrm>
            <a:prstGeom prst="line">
              <a:avLst/>
            </a:prstGeom>
            <a:ln w="50800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95AB79-3A8C-48C3-B080-A61DC77FCB40}"/>
                </a:ext>
              </a:extLst>
            </p:cNvPr>
            <p:cNvSpPr txBox="1"/>
            <p:nvPr/>
          </p:nvSpPr>
          <p:spPr>
            <a:xfrm>
              <a:off x="5430691" y="64232"/>
              <a:ext cx="3134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Mesh connection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1B2AD5B-9A98-4BD1-9C1B-4C599A0E5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1568" y="1869100"/>
          <a:ext cx="19558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2" name="Equation" r:id="rId3" imgW="1955520" imgH="368280" progId="Equation.3">
                  <p:embed/>
                </p:oleObj>
              </mc:Choice>
              <mc:Fallback>
                <p:oleObj name="Equation" r:id="rId3" imgW="1955520" imgH="36828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01B2AD5B-9A98-4BD1-9C1B-4C599A0E50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568" y="1869100"/>
                        <a:ext cx="19558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CADD4D3-4D66-4E8A-962C-5EAEBE3D65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3225" y="2279821"/>
          <a:ext cx="21463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3" name="Equation" r:id="rId5" imgW="2145960" imgH="736560" progId="Equation.3">
                  <p:embed/>
                </p:oleObj>
              </mc:Choice>
              <mc:Fallback>
                <p:oleObj name="Equation" r:id="rId5" imgW="2145960" imgH="73656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CADD4D3-4D66-4E8A-962C-5EAEBE3D65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2279821"/>
                        <a:ext cx="214630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9F630F6-FCD5-4567-BD59-637679AA3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60905" y="1830967"/>
          <a:ext cx="21463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4" name="Equation" r:id="rId7" imgW="2145960" imgH="368280" progId="Equation.3">
                  <p:embed/>
                </p:oleObj>
              </mc:Choice>
              <mc:Fallback>
                <p:oleObj name="Equation" r:id="rId7" imgW="2145960" imgH="36828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A9F630F6-FCD5-4567-BD59-637679AA3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0905" y="1830967"/>
                        <a:ext cx="21463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1269866-3E0A-48AB-8AA2-633DD98FA1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8675" y="2279820"/>
          <a:ext cx="21844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5" name="Equation" r:id="rId9" imgW="2184120" imgH="736560" progId="Equation.3">
                  <p:embed/>
                </p:oleObj>
              </mc:Choice>
              <mc:Fallback>
                <p:oleObj name="Equation" r:id="rId9" imgW="2184120" imgH="73656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1269866-3E0A-48AB-8AA2-633DD98FA1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675" y="2279820"/>
                        <a:ext cx="218440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682D5D8-5037-4A39-B08B-DAB1358C65FD}"/>
              </a:ext>
            </a:extLst>
          </p:cNvPr>
          <p:cNvSpPr txBox="1"/>
          <p:nvPr/>
        </p:nvSpPr>
        <p:spPr>
          <a:xfrm>
            <a:off x="333193" y="3264654"/>
            <a:ext cx="11284042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4.1.6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phase voltage and phase current of a three-phase system are 400 V and 20 A. Calculate the line voltage and line current for 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star or Wye-connection, and 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mesh or Delta-connection.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B6C1D3-4D2E-4F3C-B4AD-E682B2C4A9EF}"/>
              </a:ext>
            </a:extLst>
          </p:cNvPr>
          <p:cNvSpPr txBox="1"/>
          <p:nvPr/>
        </p:nvSpPr>
        <p:spPr>
          <a:xfrm>
            <a:off x="327077" y="4461602"/>
            <a:ext cx="586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Given: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=400 V,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 A,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F96BC0-DE13-49F1-B981-65620A62D682}"/>
              </a:ext>
            </a:extLst>
          </p:cNvPr>
          <p:cNvGrpSpPr/>
          <p:nvPr/>
        </p:nvGrpSpPr>
        <p:grpSpPr>
          <a:xfrm>
            <a:off x="588421" y="4922240"/>
            <a:ext cx="9707153" cy="1336432"/>
            <a:chOff x="138791" y="51453"/>
            <a:chExt cx="9707153" cy="13364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E552C0-6CEC-49DF-BD82-7D1B7FB34A0F}"/>
                </a:ext>
              </a:extLst>
            </p:cNvPr>
            <p:cNvSpPr txBox="1"/>
            <p:nvPr/>
          </p:nvSpPr>
          <p:spPr>
            <a:xfrm>
              <a:off x="138791" y="51453"/>
              <a:ext cx="4081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 or Wye connection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0426B2-E5AE-44D5-9921-ADEBC8B177DC}"/>
                </a:ext>
              </a:extLst>
            </p:cNvPr>
            <p:cNvCxnSpPr/>
            <p:nvPr/>
          </p:nvCxnSpPr>
          <p:spPr>
            <a:xfrm>
              <a:off x="5307053" y="107725"/>
              <a:ext cx="0" cy="1280160"/>
            </a:xfrm>
            <a:prstGeom prst="line">
              <a:avLst/>
            </a:prstGeom>
            <a:ln w="50800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E24810-2C34-4C26-82AC-26DA919BCEF5}"/>
                </a:ext>
              </a:extLst>
            </p:cNvPr>
            <p:cNvSpPr txBox="1"/>
            <p:nvPr/>
          </p:nvSpPr>
          <p:spPr>
            <a:xfrm>
              <a:off x="5740213" y="64232"/>
              <a:ext cx="41057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Mesh or Delta connection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DA1B8929-F22F-47D0-A55C-DF10AB9E6E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021" y="5440469"/>
          <a:ext cx="19558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6" name="Equation" r:id="rId11" imgW="1955520" imgH="368280" progId="Equation.3">
                  <p:embed/>
                </p:oleObj>
              </mc:Choice>
              <mc:Fallback>
                <p:oleObj name="Equation" r:id="rId11" imgW="1955520" imgH="36828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DA1B8929-F22F-47D0-A55C-DF10AB9E6E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021" y="5440469"/>
                        <a:ext cx="19558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954981E2-D932-4928-8C8D-C8F6D474F2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7393" y="5865895"/>
          <a:ext cx="41402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7" name="Equation" r:id="rId13" imgW="4140000" imgH="393480" progId="Equation.3">
                  <p:embed/>
                </p:oleObj>
              </mc:Choice>
              <mc:Fallback>
                <p:oleObj name="Equation" r:id="rId13" imgW="4140000" imgH="39348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954981E2-D932-4928-8C8D-C8F6D474F2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393" y="5865895"/>
                        <a:ext cx="41402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0E3B0A08-0DE0-47E1-9C2B-B437F6E90D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9190" y="5469351"/>
          <a:ext cx="21463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8" name="Equation" r:id="rId15" imgW="2145960" imgH="368280" progId="Equation.3">
                  <p:embed/>
                </p:oleObj>
              </mc:Choice>
              <mc:Fallback>
                <p:oleObj name="Equation" r:id="rId15" imgW="2145960" imgH="36828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0E3B0A08-0DE0-47E1-9C2B-B437F6E90D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190" y="5469351"/>
                        <a:ext cx="21463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EB87CE4E-7669-49B4-BFEC-21835E32A0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7053" y="5839239"/>
          <a:ext cx="38735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9" name="Equation" r:id="rId17" imgW="3873240" imgH="393480" progId="Equation.3">
                  <p:embed/>
                </p:oleObj>
              </mc:Choice>
              <mc:Fallback>
                <p:oleObj name="Equation" r:id="rId17" imgW="3873240" imgH="39348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EB87CE4E-7669-49B4-BFEC-21835E32A0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53" y="5839239"/>
                        <a:ext cx="38735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845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42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6ED1EF-5036-4A5F-9F17-E558D94D1C9C}"/>
              </a:ext>
            </a:extLst>
          </p:cNvPr>
          <p:cNvSpPr/>
          <p:nvPr/>
        </p:nvSpPr>
        <p:spPr>
          <a:xfrm>
            <a:off x="630164" y="229325"/>
            <a:ext cx="10972219" cy="1200329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500 volts three-phase supply is connected with a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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-connected load having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18 Ω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24 Ω in series in per phase. Calculate (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the real power, 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the reactive power, 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the apparent, 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the power factor and 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the reactive factor.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59579A9-0C32-4950-980E-CD49984DCE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1163" y="1677988"/>
          <a:ext cx="83581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4" name="Equation" r:id="rId3" imgW="8369280" imgH="380880" progId="Equation.3">
                  <p:embed/>
                </p:oleObj>
              </mc:Choice>
              <mc:Fallback>
                <p:oleObj name="Equation" r:id="rId3" imgW="8369280" imgH="38088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59579A9-0C32-4950-980E-CD49984DCE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1677988"/>
                        <a:ext cx="8358187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6F097E-4A12-4088-B32F-AC348A102C76}"/>
              </a:ext>
            </a:extLst>
          </p:cNvPr>
          <p:cNvSpPr txBox="1"/>
          <p:nvPr/>
        </p:nvSpPr>
        <p:spPr>
          <a:xfrm>
            <a:off x="543999" y="1576600"/>
            <a:ext cx="236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Given,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C45A759-FEA2-440B-AA78-98786A1691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2247900"/>
          <a:ext cx="40020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5" name="Equation" r:id="rId5" imgW="4012920" imgH="431640" progId="Equation.3">
                  <p:embed/>
                </p:oleObj>
              </mc:Choice>
              <mc:Fallback>
                <p:oleObj name="Equation" r:id="rId5" imgW="4012920" imgH="43164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C45A759-FEA2-440B-AA78-98786A1691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247900"/>
                        <a:ext cx="40020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F80031A-6D4E-4651-A003-FFFA25CEC2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8262" y="2688523"/>
          <a:ext cx="3240087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6" name="Equation" r:id="rId7" imgW="3251160" imgH="901440" progId="Equation.3">
                  <p:embed/>
                </p:oleObj>
              </mc:Choice>
              <mc:Fallback>
                <p:oleObj name="Equation" r:id="rId7" imgW="3251160" imgH="90144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F80031A-6D4E-4651-A003-FFFA25CEC2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8262" y="2688523"/>
                        <a:ext cx="3240087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4547FB6-741C-4D30-A853-330D94787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0475" y="2895600"/>
          <a:ext cx="21923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7" name="Equation" r:id="rId9" imgW="2197080" imgH="431640" progId="Equation.3">
                  <p:embed/>
                </p:oleObj>
              </mc:Choice>
              <mc:Fallback>
                <p:oleObj name="Equation" r:id="rId9" imgW="2197080" imgH="43164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4547FB6-741C-4D30-A853-330D947875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475" y="2895600"/>
                        <a:ext cx="21923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B046D76-01FA-4075-8895-BD5B2086E3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8020" y="3675245"/>
          <a:ext cx="97504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8" name="Equation" r:id="rId11" imgW="9766080" imgH="457200" progId="Equation.3">
                  <p:embed/>
                </p:oleObj>
              </mc:Choice>
              <mc:Fallback>
                <p:oleObj name="Equation" r:id="rId11" imgW="9766080" imgH="4572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4B046D76-01FA-4075-8895-BD5B2086E3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20" y="3675245"/>
                        <a:ext cx="97504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ABABBC4-F48B-44BE-B90D-DE7E622D63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5063" y="5531874"/>
          <a:ext cx="382905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9" name="Equation" r:id="rId13" imgW="3835080" imgH="342720" progId="Equation.3">
                  <p:embed/>
                </p:oleObj>
              </mc:Choice>
              <mc:Fallback>
                <p:oleObj name="Equation" r:id="rId13" imgW="3835080" imgH="34272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ABABBC4-F48B-44BE-B90D-DE7E622D63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063" y="5531874"/>
                        <a:ext cx="382905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5E52CB3-6952-40AA-9989-D1FF1DEEBC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3712" y="5518598"/>
          <a:ext cx="382905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0" name="Equation" r:id="rId15" imgW="3835080" imgH="342720" progId="Equation.3">
                  <p:embed/>
                </p:oleObj>
              </mc:Choice>
              <mc:Fallback>
                <p:oleObj name="Equation" r:id="rId15" imgW="3835080" imgH="34272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75E52CB3-6952-40AA-9989-D1FF1DEEBC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12" y="5518598"/>
                        <a:ext cx="382905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6A26750-32BE-43E2-B776-32BDD76E8B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64438" y="2917825"/>
          <a:ext cx="42767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1" name="Equation" r:id="rId17" imgW="4292280" imgH="457200" progId="Equation.3">
                  <p:embed/>
                </p:oleObj>
              </mc:Choice>
              <mc:Fallback>
                <p:oleObj name="Equation" r:id="rId17" imgW="4292280" imgH="4572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6A26750-32BE-43E2-B776-32BDD76E8B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438" y="2917825"/>
                        <a:ext cx="42767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5E9B66F-0C7C-46BB-A8F2-A78F56F7B6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7275" y="4262438"/>
          <a:ext cx="98520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2" name="Equation" r:id="rId19" imgW="9867600" imgH="457200" progId="Equation.3">
                  <p:embed/>
                </p:oleObj>
              </mc:Choice>
              <mc:Fallback>
                <p:oleObj name="Equation" r:id="rId19" imgW="9867600" imgH="45720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B5E9B66F-0C7C-46BB-A8F2-A78F56F7B6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4262438"/>
                        <a:ext cx="98520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61ED920-B6F2-4E77-A993-1FE8B67E9E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8020" y="4956968"/>
          <a:ext cx="68087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3" name="Equation" r:id="rId21" imgW="6819840" imgH="457200" progId="Equation.3">
                  <p:embed/>
                </p:oleObj>
              </mc:Choice>
              <mc:Fallback>
                <p:oleObj name="Equation" r:id="rId21" imgW="6819840" imgH="45720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061ED920-B6F2-4E77-A993-1FE8B67E9E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20" y="4956968"/>
                        <a:ext cx="68087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757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43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B81172-ADA0-429F-96C4-96F0A40AD7CB}"/>
              </a:ext>
            </a:extLst>
          </p:cNvPr>
          <p:cNvSpPr/>
          <p:nvPr/>
        </p:nvSpPr>
        <p:spPr>
          <a:xfrm>
            <a:off x="630164" y="229325"/>
            <a:ext cx="10972219" cy="1200329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-Roman"/>
              </a:rPr>
              <a:t>A three-phase Y-connected motor draws 5.6 kW at a power factor of 0.8 lagging when the line voltage is 220 V. Determine (</a:t>
            </a:r>
            <a:r>
              <a:rPr lang="en-US" sz="2400" b="1" i="1" dirty="0" err="1">
                <a:solidFill>
                  <a:srgbClr val="000000"/>
                </a:solidFill>
                <a:effectLst/>
                <a:latin typeface="Times-Roman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-Roman"/>
              </a:rPr>
              <a:t>) the line current and (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-Roman"/>
              </a:rPr>
              <a:t>ii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-Roman"/>
              </a:rPr>
              <a:t>) the impedance of the motor.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55931-A949-4C42-AF2D-4144CA400F26}"/>
              </a:ext>
            </a:extLst>
          </p:cNvPr>
          <p:cNvSpPr txBox="1"/>
          <p:nvPr/>
        </p:nvSpPr>
        <p:spPr>
          <a:xfrm>
            <a:off x="597006" y="1483836"/>
            <a:ext cx="1085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5.6 kW = 5600 W;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0.8 lagging,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220 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4FA96-C0E5-4A85-B96A-C2C70457EFB6}"/>
              </a:ext>
            </a:extLst>
          </p:cNvPr>
          <p:cNvSpPr txBox="1"/>
          <p:nvPr/>
        </p:nvSpPr>
        <p:spPr>
          <a:xfrm>
            <a:off x="749432" y="2283764"/>
            <a:ext cx="94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AEF4540-F79C-47CC-AC7A-07B33A7F28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6105" y="2348002"/>
          <a:ext cx="3448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0" name="Equation" r:id="rId3" imgW="3454200" imgH="393480" progId="Equation.3">
                  <p:embed/>
                </p:oleObj>
              </mc:Choice>
              <mc:Fallback>
                <p:oleObj name="Equation" r:id="rId3" imgW="3454200" imgH="39348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AEF4540-F79C-47CC-AC7A-07B33A7F28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105" y="2348002"/>
                        <a:ext cx="34480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A598F71-CE47-4A57-95CE-9018725F6E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9769" y="2104611"/>
          <a:ext cx="52482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1" name="Equation" r:id="rId5" imgW="5257800" imgH="799920" progId="Equation.3">
                  <p:embed/>
                </p:oleObj>
              </mc:Choice>
              <mc:Fallback>
                <p:oleObj name="Equation" r:id="rId5" imgW="5257800" imgH="79992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A598F71-CE47-4A57-95CE-9018725F6E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769" y="2104611"/>
                        <a:ext cx="52482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EA05842-2A39-4392-8280-92213C3C5EDF}"/>
              </a:ext>
            </a:extLst>
          </p:cNvPr>
          <p:cNvSpPr txBox="1"/>
          <p:nvPr/>
        </p:nvSpPr>
        <p:spPr>
          <a:xfrm>
            <a:off x="770362" y="4999722"/>
            <a:ext cx="5187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power factor is lagging, we have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824C2F4-1299-4245-9807-BA201498E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1973" y="5050372"/>
          <a:ext cx="44370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2" name="Equation" r:id="rId7" imgW="4444920" imgH="368280" progId="Equation.3">
                  <p:embed/>
                </p:oleObj>
              </mc:Choice>
              <mc:Fallback>
                <p:oleObj name="Equation" r:id="rId7" imgW="4444920" imgH="36828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824C2F4-1299-4245-9807-BA201498EB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973" y="5050372"/>
                        <a:ext cx="44370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8C85CBB-9ECE-4C3A-A6E5-F41E616A6EB3}"/>
              </a:ext>
            </a:extLst>
          </p:cNvPr>
          <p:cNvSpPr txBox="1"/>
          <p:nvPr/>
        </p:nvSpPr>
        <p:spPr>
          <a:xfrm>
            <a:off x="749432" y="3001334"/>
            <a:ext cx="266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-Roman"/>
              </a:rPr>
              <a:t>Y-connection: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1A3C23D-224C-47A5-8CA8-650843C982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6199" y="3568453"/>
          <a:ext cx="22574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3" name="Equation" r:id="rId9" imgW="2260440" imgH="431640" progId="Equation.3">
                  <p:embed/>
                </p:oleObj>
              </mc:Choice>
              <mc:Fallback>
                <p:oleObj name="Equation" r:id="rId9" imgW="2260440" imgH="43164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71A3C23D-224C-47A5-8CA8-650843C982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199" y="3568453"/>
                        <a:ext cx="22574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E5CBAF2-4BAA-42B5-AF53-AA9EB36D01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1147" y="3503398"/>
          <a:ext cx="13319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Equation" r:id="rId11" imgW="1333440" imgH="457200" progId="Equation.3">
                  <p:embed/>
                </p:oleObj>
              </mc:Choice>
              <mc:Fallback>
                <p:oleObj name="Equation" r:id="rId11" imgW="1333440" imgH="4572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0E5CBAF2-4BAA-42B5-AF53-AA9EB36D01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1147" y="3503398"/>
                        <a:ext cx="13319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238C19F-590E-472E-BE80-D88ED7662B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4428" y="3314659"/>
          <a:ext cx="42354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5" name="Equation" r:id="rId13" imgW="4241520" imgH="736560" progId="Equation.3">
                  <p:embed/>
                </p:oleObj>
              </mc:Choice>
              <mc:Fallback>
                <p:oleObj name="Equation" r:id="rId13" imgW="4241520" imgH="73656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B238C19F-590E-472E-BE80-D88ED7662B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4428" y="3314659"/>
                        <a:ext cx="42354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BDE1EDC-A998-4571-A567-BA36CFF16939}"/>
              </a:ext>
            </a:extLst>
          </p:cNvPr>
          <p:cNvSpPr txBox="1"/>
          <p:nvPr/>
        </p:nvSpPr>
        <p:spPr>
          <a:xfrm>
            <a:off x="779631" y="4299275"/>
            <a:ext cx="4221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magnitude of impedance 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-Roman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3518103C-5A83-447F-8050-48D481281A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1147" y="4118383"/>
          <a:ext cx="342423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6" name="Equation" r:id="rId15" imgW="3429000" imgH="901440" progId="Equation.3">
                  <p:embed/>
                </p:oleObj>
              </mc:Choice>
              <mc:Fallback>
                <p:oleObj name="Equation" r:id="rId15" imgW="3429000" imgH="90144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3518103C-5A83-447F-8050-48D481281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1147" y="4118383"/>
                        <a:ext cx="3424237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C71663B-042B-4C25-9397-413A7E176502}"/>
              </a:ext>
            </a:extLst>
          </p:cNvPr>
          <p:cNvSpPr txBox="1"/>
          <p:nvPr/>
        </p:nvSpPr>
        <p:spPr>
          <a:xfrm>
            <a:off x="770362" y="5597216"/>
            <a:ext cx="264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impedance 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-Roman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5A27ECDC-B02D-4505-86B8-307E54668B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4042" y="5691808"/>
          <a:ext cx="573246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name="Equation" r:id="rId17" imgW="5740200" imgH="431640" progId="Equation.3">
                  <p:embed/>
                </p:oleObj>
              </mc:Choice>
              <mc:Fallback>
                <p:oleObj name="Equation" r:id="rId17" imgW="5740200" imgH="43164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5A27ECDC-B02D-4505-86B8-307E54668B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042" y="5691808"/>
                        <a:ext cx="5732462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959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1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830EBA-3863-409F-86A3-2CFF1EFD66CA}"/>
              </a:ext>
            </a:extLst>
          </p:cNvPr>
          <p:cNvSpPr/>
          <p:nvPr/>
        </p:nvSpPr>
        <p:spPr>
          <a:xfrm>
            <a:off x="3175677" y="188021"/>
            <a:ext cx="5365764" cy="461665"/>
          </a:xfrm>
          <a:prstGeom prst="rect">
            <a:avLst/>
          </a:prstGeom>
          <a:ln w="508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Steps to Apply Norton’s Theorem</a:t>
            </a: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79C261-E032-4446-AF5E-C695C3C4D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007183"/>
              </p:ext>
            </p:extLst>
          </p:nvPr>
        </p:nvGraphicFramePr>
        <p:xfrm>
          <a:off x="666625" y="939585"/>
          <a:ext cx="11146833" cy="49788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0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6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9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1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Remove that portion of the network where the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Thévenin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equivalent circuit is found.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71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2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Mark the terminals of the remaining two-terminal network.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362814"/>
                  </a:ext>
                </a:extLst>
              </a:tr>
              <a:tr h="16075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Calculate </a:t>
                      </a:r>
                      <a:r>
                        <a:rPr lang="en-US" sz="2000" b="1" i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="1" i="1" baseline="-25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sz="2000" b="1" i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sz="2000" b="1" i="1" baseline="-25000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by first setting all sources to zero (</a:t>
                      </a:r>
                      <a:r>
                        <a:rPr lang="en-US" sz="2000" b="1" dirty="0">
                          <a:solidFill>
                            <a:srgbClr val="0080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voltage sources are replaced by short circuits, and current sources by open circuits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and then finding the resultant resistance/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impedance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between the two marked terminals. (If the internal resistance/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impedance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of the voltage and/or current sources is included in the original network, it must remain when the sources are set to zero.)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4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Calculate </a:t>
                      </a:r>
                      <a:r>
                        <a:rPr lang="en-US" sz="2000" b="1" i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i="1" baseline="-25000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by first returning all sources to their original position and then finding the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short-circuit current 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between the marked terminals. It is the same current that would be measured by an ammeter placed between the marked terminals.</a:t>
                      </a:r>
                      <a:endParaRPr lang="en-US" sz="2000" b="1" dirty="0"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1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5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Draw the Norton’s equivalent circuit with the portion of the circuit previously removed replaced between the terminals of the equivalent circuit.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4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6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Do the remaining required calculation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33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90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852E9-53C0-4004-B65A-0AD46ED54F69}"/>
              </a:ext>
            </a:extLst>
          </p:cNvPr>
          <p:cNvSpPr txBox="1"/>
          <p:nvPr/>
        </p:nvSpPr>
        <p:spPr>
          <a:xfrm>
            <a:off x="201474" y="181596"/>
            <a:ext cx="4436746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66FF"/>
                </a:solidFill>
                <a:effectLst/>
              </a:rPr>
              <a:t>Example 9.11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[P364] Find the Norton equivalent circuit for the network in the shaded area in Fig. 9.61.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CEFE5-1468-4471-815E-8C50A94F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87" y="1374925"/>
            <a:ext cx="3000375" cy="1819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F328C6-CBBA-43F6-9B8F-0C4999C8581D}"/>
              </a:ext>
            </a:extLst>
          </p:cNvPr>
          <p:cNvSpPr txBox="1"/>
          <p:nvPr/>
        </p:nvSpPr>
        <p:spPr>
          <a:xfrm>
            <a:off x="100737" y="3287698"/>
            <a:ext cx="46382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1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Remove that portion of the network where the Norton equivalent circuit is found.</a:t>
            </a:r>
          </a:p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2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Mark the terminals (such as </a:t>
            </a:r>
            <a:r>
              <a:rPr lang="en-US" b="1" i="1" dirty="0">
                <a:solidFill>
                  <a:srgbClr val="0000CC"/>
                </a:solidFill>
                <a:effectLst/>
              </a:rPr>
              <a:t>a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and </a:t>
            </a:r>
            <a:r>
              <a:rPr lang="en-US" b="1" i="1" dirty="0">
                <a:solidFill>
                  <a:srgbClr val="0000CC"/>
                </a:solidFill>
                <a:effectLst/>
              </a:rPr>
              <a:t>b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).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04E277-6DD4-4A08-A255-5C9A9324E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87" y="4488027"/>
            <a:ext cx="2825633" cy="18288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E25E68-3885-4AC3-AEE1-9CB5DAE523EA}"/>
              </a:ext>
            </a:extLst>
          </p:cNvPr>
          <p:cNvCxnSpPr/>
          <p:nvPr/>
        </p:nvCxnSpPr>
        <p:spPr>
          <a:xfrm>
            <a:off x="4738956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8404F4-C6C6-4D9E-AC41-38DCD2862B27}"/>
              </a:ext>
            </a:extLst>
          </p:cNvPr>
          <p:cNvSpPr txBox="1"/>
          <p:nvPr/>
        </p:nvSpPr>
        <p:spPr>
          <a:xfrm>
            <a:off x="4839693" y="181596"/>
            <a:ext cx="34290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3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b="1" i="1" dirty="0">
                <a:solidFill>
                  <a:srgbClr val="FF0000"/>
                </a:solidFill>
                <a:effectLst/>
              </a:rPr>
              <a:t>R</a:t>
            </a:r>
            <a:r>
              <a:rPr lang="en-US" b="1" i="1" baseline="-25000" dirty="0">
                <a:solidFill>
                  <a:srgbClr val="FF0000"/>
                </a:solidFill>
                <a:effectLst/>
              </a:rPr>
              <a:t>N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by first setting all sources to zero and then finding the resultant resistance between the two marked terminals (</a:t>
            </a:r>
            <a:r>
              <a:rPr lang="en-US" b="1" i="1" dirty="0">
                <a:solidFill>
                  <a:srgbClr val="0000CC"/>
                </a:solidFill>
                <a:effectLst/>
              </a:rPr>
              <a:t>a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and </a:t>
            </a:r>
            <a:r>
              <a:rPr lang="en-US" b="1" i="1" dirty="0">
                <a:solidFill>
                  <a:srgbClr val="0000CC"/>
                </a:solidFill>
                <a:effectLst/>
              </a:rPr>
              <a:t>b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).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6AB348-D29C-4F6A-8AC0-BF4C5DD2D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947" y="1712610"/>
            <a:ext cx="2314575" cy="1685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17C0FD-EDBD-4049-872C-C6F9BC988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233" y="3383700"/>
            <a:ext cx="3025842" cy="10058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D9F4A3-2D05-4069-BCD3-D0127BC6247B}"/>
              </a:ext>
            </a:extLst>
          </p:cNvPr>
          <p:cNvSpPr txBox="1"/>
          <p:nvPr/>
        </p:nvSpPr>
        <p:spPr>
          <a:xfrm>
            <a:off x="4719569" y="4636988"/>
            <a:ext cx="36693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4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b="1" i="1" dirty="0">
                <a:solidFill>
                  <a:srgbClr val="FF0000"/>
                </a:solidFill>
                <a:effectLst/>
              </a:rPr>
              <a:t>I</a:t>
            </a:r>
            <a:r>
              <a:rPr lang="en-US" b="1" i="1" baseline="-25000" dirty="0">
                <a:solidFill>
                  <a:srgbClr val="FF0000"/>
                </a:solidFill>
                <a:effectLst/>
              </a:rPr>
              <a:t>N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by first returning all sources to their original position then finding the short-circuit current between the marked terminals. (</a:t>
            </a:r>
            <a:r>
              <a:rPr lang="en-US" b="1" i="1" dirty="0">
                <a:solidFill>
                  <a:srgbClr val="0000CC"/>
                </a:solidFill>
                <a:effectLst/>
              </a:rPr>
              <a:t>a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and </a:t>
            </a:r>
            <a:r>
              <a:rPr lang="en-US" b="1" i="1" dirty="0">
                <a:solidFill>
                  <a:srgbClr val="0000CC"/>
                </a:solidFill>
                <a:effectLst/>
              </a:rPr>
              <a:t>b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).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4932D3-E398-4F80-A7D2-730273B6BE6B}"/>
              </a:ext>
            </a:extLst>
          </p:cNvPr>
          <p:cNvCxnSpPr/>
          <p:nvPr/>
        </p:nvCxnSpPr>
        <p:spPr>
          <a:xfrm>
            <a:off x="8408279" y="-620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F1E49D-EB67-420F-BCC8-49A05DE7E8F0}"/>
              </a:ext>
            </a:extLst>
          </p:cNvPr>
          <p:cNvSpPr txBox="1"/>
          <p:nvPr/>
        </p:nvSpPr>
        <p:spPr>
          <a:xfrm>
            <a:off x="8479788" y="2886007"/>
            <a:ext cx="35978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5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Draw the Norton equivalent circuit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with the portion of the circuit previously removed replaced between the terminals of the equivalent circuit.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665605-EEE9-4484-83F1-60F0393E8E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7789" y="112762"/>
            <a:ext cx="3015971" cy="19202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26C931-1F42-4095-9661-630378DDFA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8271" y="2033002"/>
            <a:ext cx="2152650" cy="6953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A0B4D97-AE02-46C6-9619-C8ACAB7451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0564" y="4532943"/>
            <a:ext cx="31432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7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5" y="286702"/>
            <a:ext cx="5610225" cy="2809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0A016A-77F1-4C34-BDD3-F0D8114A30FB}"/>
              </a:ext>
            </a:extLst>
          </p:cNvPr>
          <p:cNvSpPr txBox="1"/>
          <p:nvPr/>
        </p:nvSpPr>
        <p:spPr>
          <a:xfrm>
            <a:off x="325619" y="3389180"/>
            <a:ext cx="2136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1 and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Step 2: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28" y="4051115"/>
            <a:ext cx="3133725" cy="17907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E25E68-3885-4AC3-AEE1-9CB5DAE523EA}"/>
              </a:ext>
            </a:extLst>
          </p:cNvPr>
          <p:cNvCxnSpPr/>
          <p:nvPr/>
        </p:nvCxnSpPr>
        <p:spPr>
          <a:xfrm>
            <a:off x="5705608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5EC6AB-BB1E-4ECB-AB77-0DA5BE8B9F9D}"/>
              </a:ext>
            </a:extLst>
          </p:cNvPr>
          <p:cNvSpPr txBox="1"/>
          <p:nvPr/>
        </p:nvSpPr>
        <p:spPr>
          <a:xfrm>
            <a:off x="5739900" y="286702"/>
            <a:ext cx="2514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3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b="1" i="1" dirty="0">
                <a:solidFill>
                  <a:srgbClr val="FF0000"/>
                </a:solidFill>
                <a:effectLst/>
              </a:rPr>
              <a:t>R</a:t>
            </a:r>
            <a:r>
              <a:rPr lang="en-US" b="1" i="1" baseline="-25000" dirty="0">
                <a:solidFill>
                  <a:srgbClr val="FF0000"/>
                </a:solidFill>
                <a:effectLst/>
              </a:rPr>
              <a:t>N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444" y="758189"/>
            <a:ext cx="3162300" cy="1866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503" y="914399"/>
            <a:ext cx="2598534" cy="15544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A190D4-78BD-440C-AA31-D27259CDD782}"/>
              </a:ext>
            </a:extLst>
          </p:cNvPr>
          <p:cNvSpPr txBox="1"/>
          <p:nvPr/>
        </p:nvSpPr>
        <p:spPr>
          <a:xfrm>
            <a:off x="5777168" y="3112181"/>
            <a:ext cx="6187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4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b="1" i="1" dirty="0">
                <a:solidFill>
                  <a:srgbClr val="FF0000"/>
                </a:solidFill>
                <a:effectLst/>
              </a:rPr>
              <a:t>I</a:t>
            </a:r>
            <a:r>
              <a:rPr lang="en-US" b="1" i="1" baseline="-25000" dirty="0">
                <a:solidFill>
                  <a:srgbClr val="FF0000"/>
                </a:solidFill>
                <a:effectLst/>
              </a:rPr>
              <a:t>N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Since there are two sources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Superposition theorem has to be applied.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457A35-784F-47ED-91A4-231D47071C6B}"/>
              </a:ext>
            </a:extLst>
          </p:cNvPr>
          <p:cNvSpPr txBox="1"/>
          <p:nvPr/>
        </p:nvSpPr>
        <p:spPr>
          <a:xfrm>
            <a:off x="10004149" y="3435346"/>
            <a:ext cx="1687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CC"/>
                </a:solidFill>
              </a:rPr>
              <a:t>Consider 7 V: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4116" y="3943909"/>
            <a:ext cx="3152775" cy="19335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5399" y="4625323"/>
            <a:ext cx="2789695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4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57A35-784F-47ED-91A4-231D47071C6B}"/>
              </a:ext>
            </a:extLst>
          </p:cNvPr>
          <p:cNvSpPr txBox="1"/>
          <p:nvPr/>
        </p:nvSpPr>
        <p:spPr>
          <a:xfrm>
            <a:off x="610771" y="479587"/>
            <a:ext cx="1687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CC"/>
                </a:solidFill>
              </a:rPr>
              <a:t>Consider 8 A: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24" y="3201413"/>
            <a:ext cx="1784555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8341F6-A2C8-4170-9643-1581C7CA3CF5}"/>
              </a:ext>
            </a:extLst>
          </p:cNvPr>
          <p:cNvSpPr txBox="1"/>
          <p:nvPr/>
        </p:nvSpPr>
        <p:spPr>
          <a:xfrm>
            <a:off x="453458" y="4093777"/>
            <a:ext cx="400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00CC"/>
                </a:solidFill>
                <a:effectLst/>
              </a:rPr>
              <a:t>According to Superposition Theorem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30" y="4814999"/>
            <a:ext cx="2146532" cy="12801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E25E68-3885-4AC3-AEE1-9CB5DAE523EA}"/>
              </a:ext>
            </a:extLst>
          </p:cNvPr>
          <p:cNvCxnSpPr/>
          <p:nvPr/>
        </p:nvCxnSpPr>
        <p:spPr>
          <a:xfrm>
            <a:off x="5705608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8341F6-A2C8-4170-9643-1581C7CA3CF5}"/>
              </a:ext>
            </a:extLst>
          </p:cNvPr>
          <p:cNvSpPr txBox="1"/>
          <p:nvPr/>
        </p:nvSpPr>
        <p:spPr>
          <a:xfrm>
            <a:off x="5937010" y="1227732"/>
            <a:ext cx="510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5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Draw the Norton equivalent circuit: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325" y="1968212"/>
            <a:ext cx="3857625" cy="1924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28DB95-3DEC-463C-A6B4-D118C7598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69" y="906847"/>
            <a:ext cx="3455024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5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852E9-53C0-4004-B65A-0AD46ED54F69}"/>
              </a:ext>
            </a:extLst>
          </p:cNvPr>
          <p:cNvSpPr txBox="1"/>
          <p:nvPr/>
        </p:nvSpPr>
        <p:spPr>
          <a:xfrm>
            <a:off x="254501" y="366023"/>
            <a:ext cx="5226341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66FF"/>
                </a:solidFill>
                <a:effectLst/>
              </a:rPr>
              <a:t>Example 9.12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[P365] Using the </a:t>
            </a:r>
            <a:r>
              <a:rPr lang="en-US" sz="2000" dirty="0"/>
              <a:t>Norton Theorem to terminal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b</a:t>
            </a:r>
            <a:r>
              <a:rPr lang="en-US" sz="2000" dirty="0"/>
              <a:t> of Fig. 9.67, find the value of current which is passing through 9 </a:t>
            </a:r>
            <a:r>
              <a:rPr lang="en-US" sz="2000" dirty="0">
                <a:sym typeface="Symbol" panose="05050102010706020507" pitchFamily="18" charset="2"/>
              </a:rPr>
              <a:t> </a:t>
            </a:r>
            <a:r>
              <a:rPr lang="en-US" sz="2000" dirty="0"/>
              <a:t>resistor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328C6-CBBA-43F6-9B8F-0C4999C8581D}"/>
              </a:ext>
            </a:extLst>
          </p:cNvPr>
          <p:cNvSpPr txBox="1"/>
          <p:nvPr/>
        </p:nvSpPr>
        <p:spPr>
          <a:xfrm>
            <a:off x="363929" y="4476862"/>
            <a:ext cx="52550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1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Remove that portion of the network where the Norton equivalent circuit is found.</a:t>
            </a:r>
          </a:p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2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Mark the terminals (such as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a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and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b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).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E25E68-3885-4AC3-AEE1-9CB5DAE523EA}"/>
              </a:ext>
            </a:extLst>
          </p:cNvPr>
          <p:cNvCxnSpPr/>
          <p:nvPr/>
        </p:nvCxnSpPr>
        <p:spPr>
          <a:xfrm>
            <a:off x="5705608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30" y="1665925"/>
            <a:ext cx="3415284" cy="2468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671" y="103623"/>
            <a:ext cx="3082307" cy="23774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903" y="3553961"/>
            <a:ext cx="3354965" cy="23774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8404F4-C6C6-4D9E-AC41-38DCD2862B27}"/>
              </a:ext>
            </a:extLst>
          </p:cNvPr>
          <p:cNvSpPr txBox="1"/>
          <p:nvPr/>
        </p:nvSpPr>
        <p:spPr>
          <a:xfrm>
            <a:off x="5878897" y="2476743"/>
            <a:ext cx="58718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3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sz="2000" b="1" i="1" dirty="0">
                <a:solidFill>
                  <a:srgbClr val="FF0000"/>
                </a:solidFill>
                <a:effectLst/>
              </a:rPr>
              <a:t>R</a:t>
            </a:r>
            <a:r>
              <a:rPr lang="en-US" sz="2000" b="1" i="1" baseline="-25000" dirty="0">
                <a:solidFill>
                  <a:srgbClr val="FF0000"/>
                </a:solidFill>
                <a:effectLst/>
              </a:rPr>
              <a:t>N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by first setting all sources to zero and then finding the resultant resistance between the two marked terminals (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a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and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b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).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671" y="5990670"/>
            <a:ext cx="3530379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6094</TotalTime>
  <Words>2488</Words>
  <Application>Microsoft Office PowerPoint</Application>
  <PresentationFormat>Widescreen</PresentationFormat>
  <Paragraphs>310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Times New Roman</vt:lpstr>
      <vt:lpstr>Times-Roman</vt:lpstr>
      <vt:lpstr>Vladimir Script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Abdul Mannan</dc:creator>
  <cp:lastModifiedBy>Dr. Md. Abdul Mannan</cp:lastModifiedBy>
  <cp:revision>213</cp:revision>
  <dcterms:created xsi:type="dcterms:W3CDTF">2021-08-08T10:21:10Z</dcterms:created>
  <dcterms:modified xsi:type="dcterms:W3CDTF">2022-01-07T18:04:40Z</dcterms:modified>
</cp:coreProperties>
</file>