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1"/>
  </p:notesMasterIdLst>
  <p:sldIdLst>
    <p:sldId id="256" r:id="rId5"/>
    <p:sldId id="281" r:id="rId6"/>
    <p:sldId id="268" r:id="rId7"/>
    <p:sldId id="309" r:id="rId8"/>
    <p:sldId id="310" r:id="rId9"/>
    <p:sldId id="316" r:id="rId10"/>
    <p:sldId id="312" r:id="rId11"/>
    <p:sldId id="314" r:id="rId12"/>
    <p:sldId id="313" r:id="rId13"/>
    <p:sldId id="315" r:id="rId14"/>
    <p:sldId id="317" r:id="rId15"/>
    <p:sldId id="318" r:id="rId16"/>
    <p:sldId id="311" r:id="rId17"/>
    <p:sldId id="319" r:id="rId18"/>
    <p:sldId id="320" r:id="rId19"/>
    <p:sldId id="321" r:id="rId20"/>
    <p:sldId id="322" r:id="rId21"/>
    <p:sldId id="323" r:id="rId22"/>
    <p:sldId id="324" r:id="rId23"/>
    <p:sldId id="296" r:id="rId24"/>
    <p:sldId id="325" r:id="rId25"/>
    <p:sldId id="326" r:id="rId26"/>
    <p:sldId id="327" r:id="rId27"/>
    <p:sldId id="328" r:id="rId28"/>
    <p:sldId id="329" r:id="rId29"/>
    <p:sldId id="330" r:id="rId30"/>
    <p:sldId id="331" r:id="rId31"/>
    <p:sldId id="332" r:id="rId32"/>
    <p:sldId id="333" r:id="rId33"/>
    <p:sldId id="334" r:id="rId34"/>
    <p:sldId id="335" r:id="rId35"/>
    <p:sldId id="307" r:id="rId36"/>
    <p:sldId id="308" r:id="rId37"/>
    <p:sldId id="336" r:id="rId38"/>
    <p:sldId id="279" r:id="rId39"/>
    <p:sldId id="265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400" autoAdjust="0"/>
  </p:normalViewPr>
  <p:slideViewPr>
    <p:cSldViewPr snapToGrid="0" snapToObjects="1">
      <p:cViewPr varScale="1">
        <p:scale>
          <a:sx n="68" d="100"/>
          <a:sy n="68" d="100"/>
        </p:scale>
        <p:origin x="142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8C717-5798-4F62-A506-11307DAB32DB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68AD8-27E5-43CF-8F3E-9DB6C126A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96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68AD8-27E5-43CF-8F3E-9DB6C126A4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43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4" y="444730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4" y="1906544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4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901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2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4" y="452720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4" y="4801577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2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4" y="428064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2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914402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2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2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5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4" y="461684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4" y="4801577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6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5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5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4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3" y="2857536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7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4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5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Mushfiqur Rahman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2015: Data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Stack &amp; Queue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19268" y="172278"/>
            <a:ext cx="8905462" cy="6210024"/>
          </a:xfrm>
        </p:spPr>
        <p:txBody>
          <a:bodyPr/>
          <a:lstStyle>
            <a:lvl1pPr marL="171450" indent="-171450"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>
              <a:defRPr lang="en-US" sz="2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7663" lvl="0" indent="-347663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anose="05020102010507070707" pitchFamily="18" charset="2"/>
              <a:buChar char="õ"/>
            </a:pPr>
            <a:r>
              <a:rPr lang="en-US" dirty="0"/>
              <a:t>Click to edit Master text styles</a:t>
            </a:r>
          </a:p>
          <a:p>
            <a:pPr marL="646510" lvl="1" indent="-30361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¯"/>
            </a:pPr>
            <a:r>
              <a:rPr lang="en-US" dirty="0"/>
              <a:t>Second level</a:t>
            </a:r>
          </a:p>
          <a:p>
            <a:pPr marL="904875" lvl="2" indent="-2583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ô"/>
              <a:tabLst>
                <a:tab pos="944166" algn="l"/>
              </a:tabLst>
            </a:pPr>
            <a:r>
              <a:rPr lang="en-US" dirty="0"/>
              <a:t>Third level</a:t>
            </a:r>
          </a:p>
          <a:p>
            <a:pPr marL="1241822" lvl="3" indent="-2583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ò"/>
            </a:pPr>
            <a:r>
              <a:rPr lang="en-US" dirty="0"/>
              <a:t>Fourth level</a:t>
            </a:r>
          </a:p>
          <a:p>
            <a:pPr marL="1590675" lvl="4" indent="-2583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ñ"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988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4" y="444730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60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1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4" y="1906544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30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4" y="444730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4" y="4801577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7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6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4" y="4801577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7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9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8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9" name="Group 8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11" name="Group 10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7" name="Group 6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20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4" y="2133602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4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4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ircular_buffer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Circular Queue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7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493110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393706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66093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567141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Fall 22-23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 Faruk Abdullah Al </a:t>
                      </a:r>
                      <a:r>
                        <a:rPr lang="en-US" i="1" dirty="0" err="1"/>
                        <a:t>Sohan</a:t>
                      </a:r>
                      <a:r>
                        <a:rPr lang="en-US" i="1" dirty="0"/>
                        <a:t>; </a:t>
                      </a:r>
                      <a:r>
                        <a:rPr lang="en-US" i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faruk.sohan@aiub.edu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80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Hence, Circular Queue is more memory efficient than Linear Queue.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75817" y="5245408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11395" y="5158483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92072" y="4022094"/>
            <a:ext cx="81578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Then?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</a:p>
        </p:txBody>
      </p:sp>
    </p:spTree>
    <p:extLst>
      <p:ext uri="{BB962C8B-B14F-4D97-AF65-F5344CB8AC3E}">
        <p14:creationId xmlns:p14="http://schemas.microsoft.com/office/powerpoint/2010/main" val="256133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Hence, Circular Queue is more memory efficient than Linear Queue.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75817" y="5245408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11395" y="5158483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92072" y="4022094"/>
            <a:ext cx="81578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Then?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</a:p>
        </p:txBody>
      </p:sp>
    </p:spTree>
    <p:extLst>
      <p:ext uri="{BB962C8B-B14F-4D97-AF65-F5344CB8AC3E}">
        <p14:creationId xmlns:p14="http://schemas.microsoft.com/office/powerpoint/2010/main" val="344519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Hence, Circular Queue is more memory efficient than Linear Queue.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75817" y="5245408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11395" y="5158483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92071" y="4022094"/>
            <a:ext cx="2994211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Can you guess the position of front and rear?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</a:p>
        </p:txBody>
      </p:sp>
    </p:spTree>
    <p:extLst>
      <p:ext uri="{BB962C8B-B14F-4D97-AF65-F5344CB8AC3E}">
        <p14:creationId xmlns:p14="http://schemas.microsoft.com/office/powerpoint/2010/main" val="188899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Hence, Circular Queue is more memory efficient than Linear Queue.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75817" y="5245408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8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811395" y="5158483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01680" y="5649822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013734" y="5406280"/>
            <a:ext cx="540306" cy="228673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018525" y="4881104"/>
            <a:ext cx="562059" cy="283568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01680" y="4523635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</a:p>
        </p:txBody>
      </p:sp>
    </p:spTree>
    <p:extLst>
      <p:ext uri="{BB962C8B-B14F-4D97-AF65-F5344CB8AC3E}">
        <p14:creationId xmlns:p14="http://schemas.microsoft.com/office/powerpoint/2010/main" val="2733814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Hence, Circular Queue is more memory efficient than Linear Queue.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75817" y="5245408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8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811395" y="5158483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01680" y="5649822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013734" y="5406280"/>
            <a:ext cx="540306" cy="228673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018525" y="4881104"/>
            <a:ext cx="562059" cy="283568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01680" y="4523635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5951130" y="4628985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7020061" y="5671220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25" name="Straight Arrow Connector 24"/>
          <p:cNvCxnSpPr>
            <a:stCxn id="24" idx="0"/>
          </p:cNvCxnSpPr>
          <p:nvPr/>
        </p:nvCxnSpPr>
        <p:spPr>
          <a:xfrm flipV="1">
            <a:off x="7308357" y="5287496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953850" y="4905664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337571" y="490507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721292" y="490507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29502" y="490449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214026" y="461761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TextBox 41"/>
          <p:cNvSpPr txBox="1"/>
          <p:nvPr/>
        </p:nvSpPr>
        <p:spPr>
          <a:xfrm>
            <a:off x="6959519" y="3969022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7332855" y="4214898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ight Arrow 2"/>
          <p:cNvSpPr/>
          <p:nvPr/>
        </p:nvSpPr>
        <p:spPr>
          <a:xfrm>
            <a:off x="3419607" y="4816023"/>
            <a:ext cx="2326770" cy="47147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Linear Representation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69938" y="4180970"/>
            <a:ext cx="1978668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Can we </a:t>
            </a:r>
            <a:r>
              <a:rPr lang="en-US" dirty="0" err="1"/>
              <a:t>enqueue</a:t>
            </a:r>
            <a:r>
              <a:rPr lang="en-US" dirty="0"/>
              <a:t> an element </a:t>
            </a:r>
            <a:r>
              <a:rPr lang="en-US" b="1" dirty="0">
                <a:solidFill>
                  <a:srgbClr val="7030A0"/>
                </a:solidFill>
              </a:rPr>
              <a:t>2</a:t>
            </a:r>
            <a:r>
              <a:rPr lang="en-US" dirty="0"/>
              <a:t> now?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</a:p>
        </p:txBody>
      </p:sp>
    </p:spTree>
    <p:extLst>
      <p:ext uri="{BB962C8B-B14F-4D97-AF65-F5344CB8AC3E}">
        <p14:creationId xmlns:p14="http://schemas.microsoft.com/office/powerpoint/2010/main" val="248074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29" grpId="0"/>
      <p:bldP spid="31" grpId="0"/>
      <p:bldP spid="33" grpId="0"/>
      <p:bldP spid="41" grpId="0"/>
      <p:bldP spid="42" grpId="0"/>
      <p:bldP spid="3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Hence, Circular Queue is more memory efficient than Linear Queue.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75817" y="5245408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8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811395" y="5158483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61623" y="5198391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152404" y="4476531"/>
            <a:ext cx="50883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152404" y="5343149"/>
            <a:ext cx="50883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06808" y="4325225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342607"/>
              </p:ext>
            </p:extLst>
          </p:nvPr>
        </p:nvGraphicFramePr>
        <p:xfrm>
          <a:off x="5951130" y="4628985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882136" y="5655369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25" name="Straight Arrow Connector 24"/>
          <p:cNvCxnSpPr>
            <a:stCxn id="24" idx="0"/>
          </p:cNvCxnSpPr>
          <p:nvPr/>
        </p:nvCxnSpPr>
        <p:spPr>
          <a:xfrm flipV="1">
            <a:off x="6170432" y="5271645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953850" y="4905664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337571" y="490507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721292" y="490507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29502" y="490449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214026" y="461761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TextBox 41"/>
          <p:cNvSpPr txBox="1"/>
          <p:nvPr/>
        </p:nvSpPr>
        <p:spPr>
          <a:xfrm>
            <a:off x="6959519" y="3969022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7332855" y="4214898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ight Arrow 2"/>
          <p:cNvSpPr/>
          <p:nvPr/>
        </p:nvSpPr>
        <p:spPr>
          <a:xfrm>
            <a:off x="3419607" y="4816023"/>
            <a:ext cx="2326770" cy="47147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Linear Representation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32094" y="4180970"/>
            <a:ext cx="1882588" cy="64633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Enqueue</a:t>
            </a:r>
            <a:r>
              <a:rPr lang="en-US" dirty="0"/>
              <a:t> Possible.</a:t>
            </a:r>
          </a:p>
          <a:p>
            <a:r>
              <a:rPr lang="en-US" dirty="0"/>
              <a:t>Reason: Circular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</a:p>
        </p:txBody>
      </p:sp>
    </p:spTree>
    <p:extLst>
      <p:ext uri="{BB962C8B-B14F-4D97-AF65-F5344CB8AC3E}">
        <p14:creationId xmlns:p14="http://schemas.microsoft.com/office/powerpoint/2010/main" val="323269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Hence, Circular Queue is more memory efficient than Linear Queue.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75817" y="5245408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8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811395" y="5158483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61623" y="5198391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152404" y="4476531"/>
            <a:ext cx="50883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152404" y="5343149"/>
            <a:ext cx="50883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06808" y="4325225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5951130" y="4628985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882136" y="5655369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25" name="Straight Arrow Connector 24"/>
          <p:cNvCxnSpPr>
            <a:stCxn id="24" idx="0"/>
          </p:cNvCxnSpPr>
          <p:nvPr/>
        </p:nvCxnSpPr>
        <p:spPr>
          <a:xfrm flipV="1">
            <a:off x="6170432" y="5271645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953850" y="4905664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337571" y="490507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721292" y="490507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29502" y="490449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214026" y="461761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TextBox 41"/>
          <p:cNvSpPr txBox="1"/>
          <p:nvPr/>
        </p:nvSpPr>
        <p:spPr>
          <a:xfrm>
            <a:off x="6959519" y="3969022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7332855" y="4214898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ight Arrow 2"/>
          <p:cNvSpPr/>
          <p:nvPr/>
        </p:nvSpPr>
        <p:spPr>
          <a:xfrm>
            <a:off x="3419607" y="4816023"/>
            <a:ext cx="2326770" cy="47147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Linear Representation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32094" y="4413956"/>
            <a:ext cx="188258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Enqueue</a:t>
            </a:r>
            <a:r>
              <a:rPr lang="en-US" dirty="0"/>
              <a:t> again?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</a:p>
        </p:txBody>
      </p:sp>
    </p:spTree>
    <p:extLst>
      <p:ext uri="{BB962C8B-B14F-4D97-AF65-F5344CB8AC3E}">
        <p14:creationId xmlns:p14="http://schemas.microsoft.com/office/powerpoint/2010/main" val="3919628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Hence, Circular Queue is more memory efficient than Linear Queue.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75817" y="5245408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8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811395" y="5158483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61623" y="5198391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3053723" y="4205987"/>
            <a:ext cx="428276" cy="63493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152404" y="5343149"/>
            <a:ext cx="50883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434007" y="4027082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917449"/>
              </p:ext>
            </p:extLst>
          </p:nvPr>
        </p:nvGraphicFramePr>
        <p:xfrm>
          <a:off x="5951130" y="4628985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245218" y="5655369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25" name="Straight Arrow Connector 24"/>
          <p:cNvCxnSpPr>
            <a:stCxn id="24" idx="0"/>
          </p:cNvCxnSpPr>
          <p:nvPr/>
        </p:nvCxnSpPr>
        <p:spPr>
          <a:xfrm flipV="1">
            <a:off x="6533514" y="5271645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953850" y="4905664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337571" y="490507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721292" y="490507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29502" y="490449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214026" y="461761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TextBox 41"/>
          <p:cNvSpPr txBox="1"/>
          <p:nvPr/>
        </p:nvSpPr>
        <p:spPr>
          <a:xfrm>
            <a:off x="6959519" y="3969022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7332855" y="4214898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ight Arrow 2"/>
          <p:cNvSpPr/>
          <p:nvPr/>
        </p:nvSpPr>
        <p:spPr>
          <a:xfrm>
            <a:off x="3419607" y="4816023"/>
            <a:ext cx="2326770" cy="47147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Linear Representation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32094" y="4413956"/>
            <a:ext cx="188258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Enqueue</a:t>
            </a:r>
            <a:r>
              <a:rPr lang="en-US" dirty="0"/>
              <a:t> again?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</a:p>
        </p:txBody>
      </p:sp>
    </p:spTree>
    <p:extLst>
      <p:ext uri="{BB962C8B-B14F-4D97-AF65-F5344CB8AC3E}">
        <p14:creationId xmlns:p14="http://schemas.microsoft.com/office/powerpoint/2010/main" val="90553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Hence, Circular Queue is more memory efficient than Linear Queue.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75817" y="5245408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811395" y="5158483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61623" y="5198391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3053723" y="5655369"/>
            <a:ext cx="365884" cy="19858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152404" y="5343149"/>
            <a:ext cx="50883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315621" y="5852435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sp>
        <p:nvSpPr>
          <p:cNvPr id="3" name="Right Arrow 2"/>
          <p:cNvSpPr/>
          <p:nvPr/>
        </p:nvSpPr>
        <p:spPr>
          <a:xfrm>
            <a:off x="3419607" y="4816023"/>
            <a:ext cx="2326770" cy="47147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Linear Representation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32094" y="4413956"/>
            <a:ext cx="188258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Enqueue</a:t>
            </a:r>
            <a:r>
              <a:rPr lang="en-US" dirty="0"/>
              <a:t> again?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570484"/>
              </p:ext>
            </p:extLst>
          </p:nvPr>
        </p:nvGraphicFramePr>
        <p:xfrm>
          <a:off x="5951130" y="4628985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6637435" y="5678381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49" name="Straight Arrow Connector 48"/>
          <p:cNvCxnSpPr>
            <a:stCxn id="48" idx="0"/>
          </p:cNvCxnSpPr>
          <p:nvPr/>
        </p:nvCxnSpPr>
        <p:spPr>
          <a:xfrm flipV="1">
            <a:off x="6925731" y="5294657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953850" y="4905664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337571" y="490507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721292" y="490507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129502" y="490449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214026" y="461761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5" name="TextBox 54"/>
          <p:cNvSpPr txBox="1"/>
          <p:nvPr/>
        </p:nvSpPr>
        <p:spPr>
          <a:xfrm>
            <a:off x="6959519" y="3969022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7332855" y="4214898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00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Hence, Circular Queue is more memory efficient than Linear Queue.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75817" y="5245408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811395" y="5158483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61623" y="5198391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152404" y="5343149"/>
            <a:ext cx="50883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ight Arrow 2"/>
          <p:cNvSpPr/>
          <p:nvPr/>
        </p:nvSpPr>
        <p:spPr>
          <a:xfrm>
            <a:off x="3419607" y="4816023"/>
            <a:ext cx="2326770" cy="47147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Linear Representation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72114" y="4115216"/>
            <a:ext cx="2421756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Not possible anymore. No unused memory.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728307"/>
              </p:ext>
            </p:extLst>
          </p:nvPr>
        </p:nvGraphicFramePr>
        <p:xfrm>
          <a:off x="5951130" y="4628985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6637435" y="5678381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49" name="Straight Arrow Connector 48"/>
          <p:cNvCxnSpPr>
            <a:stCxn id="48" idx="0"/>
          </p:cNvCxnSpPr>
          <p:nvPr/>
        </p:nvCxnSpPr>
        <p:spPr>
          <a:xfrm flipV="1">
            <a:off x="6925731" y="5294657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953850" y="4905664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337571" y="490507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721292" y="490507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129502" y="490449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214026" y="461761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5" name="TextBox 54"/>
          <p:cNvSpPr txBox="1"/>
          <p:nvPr/>
        </p:nvSpPr>
        <p:spPr>
          <a:xfrm>
            <a:off x="6959519" y="3969022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7332855" y="4214898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3053723" y="5655369"/>
            <a:ext cx="365884" cy="19858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315621" y="5852435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</p:spTree>
    <p:extLst>
      <p:ext uri="{BB962C8B-B14F-4D97-AF65-F5344CB8AC3E}">
        <p14:creationId xmlns:p14="http://schemas.microsoft.com/office/powerpoint/2010/main" val="3852271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86696" y="2363928"/>
            <a:ext cx="5125210" cy="3864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Queue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Definition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Simulation of Operations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fr-FR" sz="1600" dirty="0">
                <a:solidFill>
                  <a:schemeClr val="tx1"/>
                </a:solidFill>
              </a:rPr>
              <a:t>Pseudo code of </a:t>
            </a:r>
            <a:r>
              <a:rPr lang="fr-FR" sz="1600" dirty="0" err="1">
                <a:solidFill>
                  <a:schemeClr val="tx1"/>
                </a:solidFill>
              </a:rPr>
              <a:t>Circular</a:t>
            </a:r>
            <a:r>
              <a:rPr lang="fr-FR" sz="1600" dirty="0">
                <a:solidFill>
                  <a:schemeClr val="tx1"/>
                </a:solidFill>
              </a:rPr>
              <a:t> Queue </a:t>
            </a:r>
            <a:r>
              <a:rPr lang="fr-FR" sz="1600" dirty="0" err="1">
                <a:solidFill>
                  <a:schemeClr val="tx1"/>
                </a:solidFill>
              </a:rPr>
              <a:t>Implementation</a:t>
            </a:r>
            <a:endParaRPr lang="fr-FR" sz="16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sz="1600" dirty="0">
                <a:solidFill>
                  <a:schemeClr val="tx1"/>
                </a:solidFill>
              </a:rPr>
              <a:t>Books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sz="1600" dirty="0">
                <a:solidFill>
                  <a:schemeClr val="tx1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752703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B0"/>
                </a:solidFill>
              </a:rPr>
              <a:t>Initialize( ) 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 front=rear=-1</a:t>
            </a:r>
            <a:endParaRPr lang="en-US" sz="16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/>
              <a:t> 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/>
              <a:t> 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/>
              <a:t> (print all the values of queue from 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518201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414112" y="3137129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6702408" y="2753405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329073" y="1569542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6702409" y="1815418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4037280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Initialize(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</a:rPr>
              <a:t>EnQueue</a:t>
            </a:r>
            <a:r>
              <a:rPr lang="en-US" sz="1600" b="1" dirty="0">
                <a:solidFill>
                  <a:srgbClr val="0000B0"/>
                </a:solidFill>
              </a:rPr>
              <a:t>( 3 )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  front=rear=0;</a:t>
            </a:r>
            <a:endParaRPr lang="en-US" sz="16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/>
              <a:t> 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/>
              <a:t> 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/>
              <a:t> (print all the values of queue from 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767012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99234" y="3137129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7187530" y="2753405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814195" y="1475304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187531" y="1721180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1759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Initialize(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( 3 )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front=rear=0;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</a:rPr>
              <a:t>EnQueue</a:t>
            </a:r>
            <a:r>
              <a:rPr lang="en-US" sz="1600" b="1" dirty="0">
                <a:solidFill>
                  <a:srgbClr val="0000B0"/>
                </a:solidFill>
              </a:rPr>
              <a:t>( 6 ) 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 rear = (rear + 1)%</a:t>
            </a: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MaxSize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/>
              <a:t> 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/>
              <a:t> 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/>
              <a:t> (print all the values of queue from 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772579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308308" y="3160632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7596604" y="2776908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814195" y="1475304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187531" y="1721180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Circular Queue: 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3735007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Initialize(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( 3 )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front=rear=0;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( 6 )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1;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</a:rPr>
              <a:t>EnQueue</a:t>
            </a:r>
            <a:r>
              <a:rPr lang="en-US" sz="1600" b="1" dirty="0">
                <a:solidFill>
                  <a:srgbClr val="0000B0"/>
                </a:solidFill>
              </a:rPr>
              <a:t>( 2 ) 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 rear = (rear + 1)%</a:t>
            </a: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MaxSize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/>
              <a:t> 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/>
              <a:t> 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/>
              <a:t> (print all the values of queue from 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218193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669291" y="3160632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7957587" y="2776908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814195" y="1475304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187531" y="1721180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Circular Queue: 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973603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Initialize(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( 3 )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front=rear=0;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( 6 )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1;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( 2 )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2;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 )  front = (front+1)%</a:t>
            </a: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MaxSize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;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/>
              <a:t> 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/>
              <a:t> 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/>
              <a:t> (print all the values of queue from 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534171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669291" y="3160632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7957587" y="2776908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7207366" y="1475304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580702" y="1721180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Circular Queue: 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1361852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Initialize(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( 3 )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front=rear=0;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( 6 )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1;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( 2 )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2;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front = 1;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 )  front = (front+1)%</a:t>
            </a: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MaxSize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;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/>
              <a:t> 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/>
              <a:t> 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/>
              <a:t> (print all the values of queue from 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794922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669291" y="3160632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7957587" y="2776908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7558427" y="1475304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931763" y="1721180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Circular Queue: 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125559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Initialize(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( 3 )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front=rear=0;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( 6 )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1;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( 2 )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2;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front = 1;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front = 2;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</a:rPr>
              <a:t>EnQueue</a:t>
            </a:r>
            <a:r>
              <a:rPr lang="en-US" sz="1600" b="1" dirty="0">
                <a:solidFill>
                  <a:srgbClr val="0000B0"/>
                </a:solidFill>
              </a:rPr>
              <a:t>( 5 ) 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 rear = (rear + 1)%</a:t>
            </a: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MaxSize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;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/>
              <a:t> 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/>
              <a:t> 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/>
              <a:t> (print all the values of queue from 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195252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060730" y="3160632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8349026" y="2776908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7558427" y="1475304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931763" y="1721180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Circular Queue: 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7115885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Initialize(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( 3 )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front=rear=0;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( 6 )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1;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( 2 )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2;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front = 1;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front = 2;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( 5 )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3;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</a:rPr>
              <a:t>EnQueue</a:t>
            </a:r>
            <a:r>
              <a:rPr lang="en-US" sz="1600" b="1" dirty="0">
                <a:solidFill>
                  <a:srgbClr val="0000B0"/>
                </a:solidFill>
              </a:rPr>
              <a:t>( 9 ) 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 rear = (rear + 1)%</a:t>
            </a: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MaxSize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;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/>
              <a:t> 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/>
              <a:t> 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/>
              <a:t> (print all the values of queue from 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871599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71088" y="3160632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7159384" y="2776908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7558427" y="1475304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931763" y="1721180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Circular Queue: 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11920624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Initialize(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( 3 )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front=rear=0;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( 6 )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1;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( 2 )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2;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front = 1;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front = 2;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( 5 )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3;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( 9 )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0;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 )  front = (front+1)%</a:t>
            </a: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MaxSize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;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/>
              <a:t> 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/>
              <a:t> 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/>
              <a:t> (print all the values of queue from 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364075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71088" y="3160632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7159384" y="2776908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7939645" y="1475304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8312981" y="1721180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Circular Queue: 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10325494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Initialize(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( 3 )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front=rear=0;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( 6 )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1;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( 2 )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2;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front = 1;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front = 2;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( 5 )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3;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( 9 )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0;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front = 3;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 )  front = (front+1)%</a:t>
            </a: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MaxSize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;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/>
              <a:t> 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/>
              <a:t> 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/>
              <a:t> (print all the values of queue from 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030382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71088" y="3160632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7159384" y="2776908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810547" y="1500286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183883" y="1746162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Circular Queue: 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2490794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Hence, Circular Queue is more memory efficient than Linear Queue.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23227771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9843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Initialize(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( 3 )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front=rear=0;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( 6 )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1;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( 2 )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2;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front = 1;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front = 2;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( 5 )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3;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( 9 )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0;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front = 3;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front = 0;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 )  front=rear=-1;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/>
              <a:t> 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/>
              <a:t> 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/>
              <a:t> (print all the values of queue from 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728922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450549" y="3160632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6738845" y="2776908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390008" y="1500286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6763344" y="1746162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Circular Queue: 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17616099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9843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Initialize(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( 3 )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front=rear=0;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( 6 )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1;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( 2 )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2;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front = 1;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front = 2;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( 5 )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3;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( 9 )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0;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front = 3;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front = 0;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front=rear=-1;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 )  Queue Empty, if ((front==-1) &amp;&amp; (rear==-1));</a:t>
            </a: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/>
              <a:t> 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/>
              <a:t> 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/>
              <a:t> (print all the values of queue from 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450549" y="3160632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6738845" y="2776908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390008" y="1500286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6763344" y="1746162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Circular Queue: 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3940519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Pseudo code of Circular Queue Implementation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Initialize queue[</a:t>
            </a:r>
            <a:r>
              <a:rPr lang="en-US" sz="1600" dirty="0" err="1">
                <a:latin typeface="Consolas" panose="020B0609020204030204" pitchFamily="49" charset="0"/>
              </a:rPr>
              <a:t>maxSize</a:t>
            </a:r>
            <a:r>
              <a:rPr lang="en-US" sz="1600" dirty="0">
                <a:latin typeface="Consolas" panose="020B0609020204030204" pitchFamily="49" charset="0"/>
              </a:rPr>
              <a:t>]; front = rear = -1;</a:t>
            </a:r>
          </a:p>
          <a:p>
            <a:pPr algn="just">
              <a:buSzPct val="90000"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err="1">
                <a:latin typeface="Consolas" panose="020B0609020204030204" pitchFamily="49" charset="0"/>
              </a:rPr>
              <a:t>isEmpty</a:t>
            </a:r>
            <a:r>
              <a:rPr lang="en-US" sz="1600" dirty="0">
                <a:latin typeface="Consolas" panose="020B0609020204030204" pitchFamily="49" charset="0"/>
              </a:rPr>
              <a:t>(){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if ((front==-1) and (rear==-1)):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 then return true;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algn="just">
              <a:buSzPct val="90000"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err="1">
                <a:latin typeface="Consolas" panose="020B0609020204030204" pitchFamily="49" charset="0"/>
              </a:rPr>
              <a:t>isFull</a:t>
            </a:r>
            <a:r>
              <a:rPr lang="en-US" sz="1600" dirty="0">
                <a:latin typeface="Consolas" panose="020B0609020204030204" pitchFamily="49" charset="0"/>
              </a:rPr>
              <a:t>(){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if (((rear+1)%</a:t>
            </a:r>
            <a:r>
              <a:rPr lang="en-US" sz="1600" dirty="0" err="1">
                <a:latin typeface="Consolas" panose="020B0609020204030204" pitchFamily="49" charset="0"/>
              </a:rPr>
              <a:t>maxSize</a:t>
            </a:r>
            <a:r>
              <a:rPr lang="en-US" sz="1600" dirty="0">
                <a:latin typeface="Consolas" panose="020B0609020204030204" pitchFamily="49" charset="0"/>
              </a:rPr>
              <a:t>)==front):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 then return true;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algn="just">
              <a:buSzPct val="90000"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err="1">
                <a:latin typeface="Consolas" panose="020B0609020204030204" pitchFamily="49" charset="0"/>
              </a:rPr>
              <a:t>enqueue</a:t>
            </a:r>
            <a:r>
              <a:rPr lang="en-US" sz="1600" dirty="0">
                <a:latin typeface="Consolas" panose="020B0609020204030204" pitchFamily="49" charset="0"/>
              </a:rPr>
              <a:t>(x){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if(queue full): {error: “queue full!”;}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otherwise if(queue is empty): {front=rear=0; insert x in queue[rear]}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otherwise: rear=(rear+1)%</a:t>
            </a:r>
            <a:r>
              <a:rPr lang="en-US" sz="1600" dirty="0" err="1">
                <a:latin typeface="Consolas" panose="020B0609020204030204" pitchFamily="49" charset="0"/>
              </a:rPr>
              <a:t>maxSize</a:t>
            </a:r>
            <a:r>
              <a:rPr lang="en-US" sz="1600" dirty="0">
                <a:latin typeface="Consolas" panose="020B0609020204030204" pitchFamily="49" charset="0"/>
              </a:rPr>
              <a:t>; insert x in queue[rear];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algn="just">
              <a:buSzPct val="90000"/>
              <a:defRPr/>
            </a:pP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0325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Pseudo code of Circular Queue Implementation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buSzPct val="90000"/>
              <a:defRPr/>
            </a:pPr>
            <a:r>
              <a:rPr lang="en-US" sz="1600" dirty="0" err="1">
                <a:latin typeface="Consolas" panose="020B0609020204030204" pitchFamily="49" charset="0"/>
              </a:rPr>
              <a:t>dequeue</a:t>
            </a:r>
            <a:r>
              <a:rPr lang="en-US" sz="1600" dirty="0">
                <a:latin typeface="Consolas" panose="020B0609020204030204" pitchFamily="49" charset="0"/>
              </a:rPr>
              <a:t>(){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if(queue empty): {error: “queue is empty! </a:t>
            </a:r>
            <a:r>
              <a:rPr lang="en-US" sz="1600" dirty="0" err="1">
                <a:latin typeface="Consolas" panose="020B0609020204030204" pitchFamily="49" charset="0"/>
              </a:rPr>
              <a:t>dequeue</a:t>
            </a:r>
            <a:r>
              <a:rPr lang="en-US" sz="1600" dirty="0">
                <a:latin typeface="Consolas" panose="020B0609020204030204" pitchFamily="49" charset="0"/>
              </a:rPr>
              <a:t> not possible”}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otherwise if (front and rear are equal): {front=rear=-1;}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otherwise: {front=(front+1)%</a:t>
            </a:r>
            <a:r>
              <a:rPr lang="en-US" sz="1600" dirty="0" err="1">
                <a:latin typeface="Consolas" panose="020B0609020204030204" pitchFamily="49" charset="0"/>
              </a:rPr>
              <a:t>maxSize</a:t>
            </a:r>
            <a:r>
              <a:rPr lang="en-US" sz="1600" dirty="0">
                <a:latin typeface="Consolas" panose="020B0609020204030204" pitchFamily="49" charset="0"/>
              </a:rPr>
              <a:t>;}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algn="just">
              <a:buSzPct val="90000"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err="1">
                <a:latin typeface="Consolas" panose="020B0609020204030204" pitchFamily="49" charset="0"/>
              </a:rPr>
              <a:t>frontElement</a:t>
            </a:r>
            <a:r>
              <a:rPr lang="en-US" sz="1600" dirty="0">
                <a:latin typeface="Consolas" panose="020B0609020204030204" pitchFamily="49" charset="0"/>
              </a:rPr>
              <a:t>(){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return queue[front];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6263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Pseudo code </a:t>
            </a:r>
            <a:r>
              <a:rPr lang="en-US" sz="2600" b="1">
                <a:solidFill>
                  <a:schemeClr val="tx1"/>
                </a:solidFill>
              </a:rPr>
              <a:t>of Circular Queue </a:t>
            </a:r>
            <a:r>
              <a:rPr lang="en-US" sz="2600" b="1" dirty="0">
                <a:solidFill>
                  <a:schemeClr val="tx1"/>
                </a:solidFill>
              </a:rPr>
              <a:t>Implementation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785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buSzPct val="90000"/>
              <a:defRPr/>
            </a:pPr>
            <a:r>
              <a:rPr lang="en-US" sz="1600" dirty="0" err="1">
                <a:latin typeface="Consolas" panose="020B0609020204030204" pitchFamily="49" charset="0"/>
              </a:rPr>
              <a:t>showQueue</a:t>
            </a:r>
            <a:r>
              <a:rPr lang="en-US" sz="1600" dirty="0">
                <a:latin typeface="Consolas" panose="020B0609020204030204" pitchFamily="49" charset="0"/>
              </a:rPr>
              <a:t>(){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if (queue is empty)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  error: “cannot show queue because it is empty!”;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otherwise: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  if(front &lt;= rear):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    for: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=front;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&lt;=rear;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      output: queue[front];</a:t>
            </a:r>
          </a:p>
          <a:p>
            <a:pPr algn="just">
              <a:buSzPct val="90000"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  otherwise: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    for: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=front;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&lt;=(maxSize-1);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      output: queue[front];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    for: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=0;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&lt;=rear;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      output: queue[front];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1133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5192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1"/>
            <a:ext cx="836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+mj-lt"/>
              <a:buAutoNum type="arabicPeriod"/>
              <a:defRPr/>
            </a:pPr>
            <a:r>
              <a:rPr lang="en-US" dirty="0">
                <a:hlinkClick r:id="rId2"/>
              </a:rPr>
              <a:t>https</a:t>
            </a:r>
            <a:r>
              <a:rPr lang="en-US">
                <a:hlinkClick r:id="rId2"/>
              </a:rPr>
              <a:t>://en.wikipedia.org/wiki/Circular_buffer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Hence, Circular Queue is more memory efficient than Linear Queue.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/>
              <a:t>Definition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842185"/>
              </p:ext>
            </p:extLst>
          </p:nvPr>
        </p:nvGraphicFramePr>
        <p:xfrm>
          <a:off x="1038471" y="4639187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107402" y="5681422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9" name="Straight Arrow Connector 8"/>
          <p:cNvCxnSpPr>
            <a:stCxn id="8" idx="0"/>
          </p:cNvCxnSpPr>
          <p:nvPr/>
        </p:nvCxnSpPr>
        <p:spPr>
          <a:xfrm flipV="1">
            <a:off x="2395698" y="5297698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041191" y="4915866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24912" y="4915280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08633" y="4915280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16843" y="4914695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01367" y="4627815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TextBox 14"/>
          <p:cNvSpPr txBox="1"/>
          <p:nvPr/>
        </p:nvSpPr>
        <p:spPr>
          <a:xfrm>
            <a:off x="2046860" y="3979224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420196" y="4225100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693907" y="4407152"/>
            <a:ext cx="415917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Can we </a:t>
            </a:r>
            <a:r>
              <a:rPr lang="en-US" dirty="0" err="1"/>
              <a:t>enqueue</a:t>
            </a:r>
            <a:r>
              <a:rPr lang="en-US" dirty="0"/>
              <a:t> another element in this?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6205" y="4041813"/>
            <a:ext cx="1370525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fig 1: A Linear Queue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03961" y="5021728"/>
            <a:ext cx="49152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03960" y="5636304"/>
            <a:ext cx="4669075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Recall, the queue is full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if(rear==(maxSize-1))</a:t>
            </a:r>
          </a:p>
        </p:txBody>
      </p:sp>
    </p:spTree>
    <p:extLst>
      <p:ext uri="{BB962C8B-B14F-4D97-AF65-F5344CB8AC3E}">
        <p14:creationId xmlns:p14="http://schemas.microsoft.com/office/powerpoint/2010/main" val="307728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Hence, Circular Queue is more memory efficient than Linear Queue.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304456" y="4485822"/>
            <a:ext cx="404727" cy="157937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00590" y="4022094"/>
            <a:ext cx="166723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Assume,This</a:t>
            </a:r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Queue starts here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</a:p>
        </p:txBody>
      </p:sp>
    </p:spTree>
    <p:extLst>
      <p:ext uri="{BB962C8B-B14F-4D97-AF65-F5344CB8AC3E}">
        <p14:creationId xmlns:p14="http://schemas.microsoft.com/office/powerpoint/2010/main" val="3249889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Hence, Circular Queue is more memory efficient than Linear Queue.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</a:p>
        </p:txBody>
      </p:sp>
    </p:spTree>
    <p:extLst>
      <p:ext uri="{BB962C8B-B14F-4D97-AF65-F5344CB8AC3E}">
        <p14:creationId xmlns:p14="http://schemas.microsoft.com/office/powerpoint/2010/main" val="2804371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Hence, Circular Queue is more memory efficient than Linear Queue.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</a:p>
        </p:txBody>
      </p:sp>
    </p:spTree>
    <p:extLst>
      <p:ext uri="{BB962C8B-B14F-4D97-AF65-F5344CB8AC3E}">
        <p14:creationId xmlns:p14="http://schemas.microsoft.com/office/powerpoint/2010/main" val="3399291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Hence, Circular Queue is more memory efficient than Linear Queue.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75817" y="5245408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</a:p>
        </p:txBody>
      </p:sp>
    </p:spTree>
    <p:extLst>
      <p:ext uri="{BB962C8B-B14F-4D97-AF65-F5344CB8AC3E}">
        <p14:creationId xmlns:p14="http://schemas.microsoft.com/office/powerpoint/2010/main" val="3085107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Hence, Circular Queue is more memory efficient than Linear Queue.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75817" y="5245408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11395" y="5158483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92071" y="4022094"/>
            <a:ext cx="2994211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we </a:t>
            </a:r>
            <a:r>
              <a:rPr lang="en-US" dirty="0" err="1"/>
              <a:t>Dequeue</a:t>
            </a:r>
            <a:r>
              <a:rPr lang="en-US" dirty="0"/>
              <a:t>, which item will be removed from the queue?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</a:p>
        </p:txBody>
      </p:sp>
    </p:spTree>
    <p:extLst>
      <p:ext uri="{BB962C8B-B14F-4D97-AF65-F5344CB8AC3E}">
        <p14:creationId xmlns:p14="http://schemas.microsoft.com/office/powerpoint/2010/main" val="304342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8539C60182AE4C8C5632DCF07A9657" ma:contentTypeVersion="0" ma:contentTypeDescription="Create a new document." ma:contentTypeScope="" ma:versionID="9f538743a4495ccbca651eac2513172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18182E-67E2-47E1-93D4-7BBA7B09E0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373518F-048F-4955-82E3-7BDE44B421A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77DE433-A895-431B-89B9-CF649B3200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1227</TotalTime>
  <Words>3335</Words>
  <Application>Microsoft Office PowerPoint</Application>
  <PresentationFormat>On-screen Show (4:3)</PresentationFormat>
  <Paragraphs>637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Consolas</vt:lpstr>
      <vt:lpstr>Corbel</vt:lpstr>
      <vt:lpstr>Courier New</vt:lpstr>
      <vt:lpstr>Wingdings</vt:lpstr>
      <vt:lpstr>Wingdings 2</vt:lpstr>
      <vt:lpstr>Spectrum</vt:lpstr>
      <vt:lpstr>Circular Queue</vt:lpstr>
      <vt:lpstr>Lecture Outline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Faruk Abdullah</cp:lastModifiedBy>
  <cp:revision>827</cp:revision>
  <dcterms:created xsi:type="dcterms:W3CDTF">2018-12-10T17:20:29Z</dcterms:created>
  <dcterms:modified xsi:type="dcterms:W3CDTF">2022-10-10T10:41:52Z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0x0101004C8539C60182AE4C8C5632DCF07A9657</vt:lpwstr>
  </property>
</Properties>
</file>