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6" r:id="rId7"/>
    <p:sldId id="268" r:id="rId8"/>
    <p:sldId id="271" r:id="rId9"/>
    <p:sldId id="272" r:id="rId10"/>
    <p:sldId id="267" r:id="rId11"/>
    <p:sldId id="270" r:id="rId12"/>
    <p:sldId id="258" r:id="rId13"/>
    <p:sldId id="273" r:id="rId14"/>
    <p:sldId id="274" r:id="rId15"/>
    <p:sldId id="277" r:id="rId16"/>
    <p:sldId id="275" r:id="rId17"/>
    <p:sldId id="276" r:id="rId18"/>
    <p:sldId id="278" r:id="rId19"/>
    <p:sldId id="280" r:id="rId20"/>
    <p:sldId id="283" r:id="rId21"/>
    <p:sldId id="284" r:id="rId22"/>
    <p:sldId id="279" r:id="rId23"/>
    <p:sldId id="281" r:id="rId24"/>
    <p:sldId id="28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9564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5302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E</a:t>
            </a:r>
          </a:p>
          <a:p>
            <a:pPr indent="-231775"/>
            <a:endParaRPr lang="en-US" sz="2400" dirty="0">
              <a:solidFill>
                <a:srgbClr val="FF0000"/>
              </a:solidFill>
            </a:endParaRPr>
          </a:p>
          <a:p>
            <a:pPr indent="-231775"/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/>
              <a:t>Using adjacency matrix is more efficient to represent </a:t>
            </a:r>
            <a:r>
              <a:rPr lang="en-US" sz="2400" b="1" dirty="0"/>
              <a:t>dense </a:t>
            </a:r>
            <a:r>
              <a:rPr lang="en-US" sz="24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vertices. For 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to v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dirty="0" err="1"/>
              <a:t>n+e</a:t>
            </a:r>
            <a:r>
              <a:rPr lang="en-US" sz="2400" dirty="0"/>
              <a:t>)</a:t>
            </a:r>
          </a:p>
          <a:p>
            <a:r>
              <a:rPr lang="en-US" sz="2400" dirty="0"/>
              <a:t>Using 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</a:t>
            </a:r>
            <a:r>
              <a:rPr lang="en-US" sz="2400" dirty="0"/>
              <a:t> – </a:t>
            </a:r>
            <a:r>
              <a:rPr lang="en-US" sz="2000" dirty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nodes</a:t>
            </a:r>
            <a:r>
              <a:rPr lang="en-US" dirty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Denoted by </a:t>
            </a:r>
            <a:r>
              <a:rPr lang="en-US" i="1" dirty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>
                <a:solidFill>
                  <a:schemeClr val="tx1"/>
                </a:solidFill>
              </a:rPr>
              <a:t>Graph size </a:t>
            </a:r>
            <a:r>
              <a:rPr lang="en-US" dirty="0">
                <a:solidFill>
                  <a:schemeClr val="tx1"/>
                </a:solidFill>
              </a:rPr>
              <a:t>parameters:  </a:t>
            </a:r>
            <a:r>
              <a:rPr lang="en-US" i="1" dirty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E = { {1,2}, {1,3}, {2,3}, {2,4}, {2,5}, {3,5}, {3,7}, {3,8}, {4,5}, {5,6} }</a:t>
            </a:r>
            <a:br>
              <a:rPr lang="en-US" dirty="0"/>
            </a:br>
            <a:r>
              <a:rPr lang="en-US" dirty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unordered pairs of vertices. That is, each edge connects two vertices where edge (u, v) = edge (v, u).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Graph: </a:t>
            </a:r>
            <a:r>
              <a:rPr lang="en-US" sz="2000" dirty="0"/>
              <a:t> A graph whose edges are ordered pairs of vertices. That is, each edge can be followed from one vertex to another vertex where edge (u, v) goes from vertex u to vertex 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{1,2}, {1,5}, {2,5}, {3,6}}. </a:t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Degree of a vertex v:  </a:t>
            </a:r>
            <a:r>
              <a:rPr lang="en-US" dirty="0"/>
              <a:t>The degree of vertex v in a graph G, written d (v ), is the number of edges incident to v, except that each loop at v counts twice (</a:t>
            </a:r>
            <a:r>
              <a:rPr lang="en-US" i="1" dirty="0"/>
              <a:t>in-degree</a:t>
            </a:r>
            <a:r>
              <a:rPr lang="en-US" dirty="0"/>
              <a:t> and </a:t>
            </a:r>
            <a:r>
              <a:rPr lang="en-US" i="1" dirty="0"/>
              <a:t>out-degree</a:t>
            </a:r>
            <a:r>
              <a:rPr lang="en-US" dirty="0"/>
              <a:t> for directed graphs)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>
                <a:solidFill>
                  <a:schemeClr val="accent2"/>
                </a:solidFill>
              </a:rPr>
              <a:t>)=3, </a:t>
            </a: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</a:rPr>
              <a:t>)=3,d(C)=2</a:t>
            </a:r>
          </a:p>
          <a:p>
            <a:pPr defTabSz="1008063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d(D)=3, d(E)=3,d(F)=2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CBDB17-10C7-45AD-AAB2-074B9418A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E58092-1C3D-4D81-82E6-E3E04CF904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5AE683-A45E-409D-B937-3608B195C8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1495</Words>
  <Application>Microsoft Office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DokChampa</vt:lpstr>
      <vt:lpstr>Wingdings</vt:lpstr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44</cp:revision>
  <dcterms:created xsi:type="dcterms:W3CDTF">2018-12-10T17:20:29Z</dcterms:created>
  <dcterms:modified xsi:type="dcterms:W3CDTF">2022-09-14T07:51:39Z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