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2EC5EF05-E1C3-4D53-BEF3-96AB85A18991}"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7AA37F63-AD9A-4312-8CFF-FBFFD05950E4}" type="presOf" srcId="{0409CD6D-247D-4BDA-8614-A3C38F74DE54}" destId="{F3602243-71C5-409F-9F25-577EF196ACEC}"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128704A-0C68-4987-8894-4C0277D32FAD}" type="presOf" srcId="{21D3B0C8-B6B6-436C-9707-F556A6134419}" destId="{65F01D97-5900-416F-8FC8-3AAB461F9765}"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E3AC1185-555F-4A6F-A2BF-416CB017A27D}" type="presOf" srcId="{FA9BE1D3-35BE-42D5-B4DC-8F6AC7CFBF4C}" destId="{F5DF8EBF-2F4F-477E-AEA5-7F3D2D11538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BC59C6B3-7D63-4F8A-ABD2-F8376E803483}" type="presOf" srcId="{AD3989E8-B305-4C18-8604-FFA866F1BF1B}" destId="{8071A0D3-214B-48C4-A4BB-1F3CA5BE965F}"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7B2044D7-77E6-4CA7-A59B-53CDEEDADAB4}" type="presOf" srcId="{722039DD-BC5B-4196-98DC-B33FF82BA115}" destId="{9557391F-6014-443B-90A0-E1B03AF160B5}"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24A75CEF-E7B7-40BC-88F9-8E0894C061D6}" type="presOf" srcId="{170A5A05-6D9B-43CC-953D-1552155D6CD3}" destId="{48AB1D56-6D97-46B1-8A51-0BFB527EB687}"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54BD36F3-03FE-4F2B-8733-16C94E94B534}" type="presOf" srcId="{EE30ADA0-6D6F-4464-9896-600097213AAC}" destId="{93D63022-9959-4013-86F3-3BEBE95EE08A}"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9/14/2022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135781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23368">
                  <a:extLst>
                    <a:ext uri="{9D8B030D-6E8A-4147-A177-3AD203B41FA5}">
                      <a16:colId xmlns:a16="http://schemas.microsoft.com/office/drawing/2014/main" val="1762131981"/>
                    </a:ext>
                  </a:extLst>
                </a:gridCol>
                <a:gridCol w="1237957">
                  <a:extLst>
                    <a:ext uri="{9D8B030D-6E8A-4147-A177-3AD203B41FA5}">
                      <a16:colId xmlns:a16="http://schemas.microsoft.com/office/drawing/2014/main" val="445458238"/>
                    </a:ext>
                  </a:extLst>
                </a:gridCol>
                <a:gridCol w="166561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9.1</a:t>
                      </a:r>
                    </a:p>
                  </a:txBody>
                  <a:tcPr/>
                </a:tc>
                <a:tc>
                  <a:txBody>
                    <a:bodyPr/>
                    <a:lstStyle/>
                    <a:p>
                      <a:r>
                        <a:rPr lang="en-US" dirty="0"/>
                        <a:t>Week No:</a:t>
                      </a:r>
                    </a:p>
                  </a:txBody>
                  <a:tcPr/>
                </a:tc>
                <a:tc>
                  <a:txBody>
                    <a:bodyPr/>
                    <a:lstStyle/>
                    <a:p>
                      <a:r>
                        <a:rPr lang="en-US" dirty="0"/>
                        <a:t>9</a:t>
                      </a:r>
                    </a:p>
                  </a:txBody>
                  <a:tcPr/>
                </a:tc>
                <a:tc>
                  <a:txBody>
                    <a:bodyPr/>
                    <a:lstStyle/>
                    <a:p>
                      <a:r>
                        <a:rPr lang="en-US" dirty="0"/>
                        <a:t>Semester:</a:t>
                      </a:r>
                    </a:p>
                  </a:txBody>
                  <a:tcPr/>
                </a:tc>
                <a:tc>
                  <a:txBody>
                    <a:bodyPr/>
                    <a:lstStyle/>
                    <a:p>
                      <a:r>
                        <a:rPr lang="en-US"/>
                        <a:t>Fall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t>
            </a:r>
            <a:r>
              <a:rPr lang="en-GB" dirty="0" err="1"/>
              <a:t>ary</a:t>
            </a:r>
            <a:r>
              <a:rPr lang="en-GB" dirty="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a:t>2-ary tree</a:t>
            </a:r>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a:t>3-ary tree</a:t>
            </a:r>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a:t>Binary tree</a:t>
            </a:r>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and Full Binary Tree</a:t>
            </a:r>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Binary Tree</a:t>
            </a:r>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a:sym typeface="Symbol" panose="05050102010706020507" pitchFamily="18" charset="2"/>
                  </a:rPr>
                  <a:t>#Nodes 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panose="02040503050406030204" pitchFamily="18" charset="0"/>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a:p>
              <a:p>
                <a:endParaRPr lang="en-US" sz="1600" dirty="0"/>
              </a:p>
              <a:p>
                <a:r>
                  <a:rPr lang="en-US" dirty="0"/>
                  <a:t>If total number of nodes is </a:t>
                </a:r>
                <a:r>
                  <a:rPr lang="en-US" dirty="0">
                    <a:solidFill>
                      <a:srgbClr val="FF0000"/>
                    </a:solidFill>
                  </a:rPr>
                  <a:t>n</a:t>
                </a:r>
                <a:r>
                  <a:rPr lang="en-US" dirty="0"/>
                  <a:t>,</a:t>
                </a:r>
              </a:p>
              <a:p>
                <a:r>
                  <a:rPr lang="en-US" dirty="0"/>
                  <a:t>Height of the 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a:t>A full binary tree is always a complete binary tree but  vice versa may not be true. Why?</a:t>
            </a:r>
          </a:p>
          <a:p>
            <a:endParaRPr lang="en-US" dirty="0"/>
          </a:p>
          <a:p>
            <a:r>
              <a:rPr lang="en-US" dirty="0"/>
              <a:t>A complete binary tree has L labels. How many nodes it may have in both minimum and maximum cases?</a:t>
            </a:r>
          </a:p>
          <a:p>
            <a:endParaRPr lang="en-US" dirty="0"/>
          </a:p>
          <a:p>
            <a:r>
              <a:rPr lang="en-US" dirty="0"/>
              <a:t>A complete binary tree has L labels. At most, how many more nodes are required to make it a full binary tree?</a:t>
            </a:r>
          </a:p>
        </p:txBody>
      </p:sp>
    </p:spTree>
    <p:extLst>
      <p:ext uri="{BB962C8B-B14F-4D97-AF65-F5344CB8AC3E}">
        <p14:creationId xmlns:p14="http://schemas.microsoft.com/office/powerpoint/2010/main" val="49554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a:solidFill>
                  <a:prstClr val="black"/>
                </a:solidFill>
              </a:rPr>
              <a:t>They 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Tree</a:t>
            </a:r>
          </a:p>
          <a:p>
            <a:pPr marL="342900" indent="-342900">
              <a:buAutoNum type="arabicPeriod"/>
            </a:pPr>
            <a:r>
              <a:rPr lang="en-US" sz="2400" dirty="0">
                <a:solidFill>
                  <a:schemeClr val="tx1"/>
                </a:solidFill>
              </a:rPr>
              <a:t>Basic Terminology</a:t>
            </a:r>
          </a:p>
          <a:p>
            <a:pPr marL="342900" indent="-342900">
              <a:buAutoNum type="arabicPeriod"/>
            </a:pPr>
            <a:r>
              <a:rPr lang="en-US" sz="2400" dirty="0">
                <a:solidFill>
                  <a:schemeClr val="tx1"/>
                </a:solidFill>
              </a:rPr>
              <a:t>Binary Tree</a:t>
            </a:r>
          </a:p>
          <a:p>
            <a:pPr marL="800100" lvl="1" indent="-342900" algn="l">
              <a:buFont typeface="Arial" pitchFamily="34" charset="0"/>
              <a:buChar char="•"/>
            </a:pPr>
            <a:r>
              <a:rPr lang="en-US" sz="2000" dirty="0">
                <a:solidFill>
                  <a:schemeClr val="tx1"/>
                </a:solidFill>
              </a:rPr>
              <a:t>Complete Binary Tree</a:t>
            </a:r>
          </a:p>
          <a:p>
            <a:pPr marL="800100" lvl="1" indent="-342900" algn="l">
              <a:buFont typeface="Arial" pitchFamily="34" charset="0"/>
              <a:buChar char="•"/>
            </a:pPr>
            <a:r>
              <a:rPr lang="en-US" sz="2000" dirty="0">
                <a:solidFill>
                  <a:schemeClr val="tx1"/>
                </a:solidFill>
              </a:rPr>
              <a:t>Full Binary Tree</a:t>
            </a:r>
          </a:p>
          <a:p>
            <a:pPr marL="800100" lvl="1" indent="-342900" algn="l">
              <a:buFont typeface="Arial" pitchFamily="34" charset="0"/>
              <a:buChar char="•"/>
            </a:pPr>
            <a:r>
              <a:rPr lang="en-US" sz="2000" dirty="0">
                <a:solidFill>
                  <a:schemeClr val="tx1"/>
                </a:solidFill>
              </a:rPr>
              <a:t>Balanced Tree</a:t>
            </a:r>
          </a:p>
          <a:p>
            <a:pPr marL="800100" lvl="1" indent="-342900" algn="l">
              <a:buFont typeface="Arial" pitchFamily="34" charset="0"/>
              <a:buChar char="•"/>
            </a:pPr>
            <a:r>
              <a:rPr lang="en-US" sz="2000" dirty="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parent</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a:t>K</a:t>
            </a:r>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a:t>E</a:t>
            </a:r>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a:t>L</a:t>
            </a:r>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a:t>B</a:t>
            </a:r>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a:t>F</a:t>
            </a:r>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a:t>M</a:t>
            </a:r>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a:t>A</a:t>
            </a:r>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a:t>H</a:t>
            </a:r>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a:t>C</a:t>
            </a:r>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a:t>D</a:t>
            </a:r>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parent</a:t>
            </a:r>
            <a:r>
              <a:rPr lang="en-US" sz="2000" dirty="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a:t>A</a:t>
            </a:r>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a:t>B</a:t>
            </a:r>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a:t>E</a:t>
            </a:r>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a:t>K</a:t>
            </a:r>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a:t>L</a:t>
            </a:r>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a:t>F</a:t>
            </a:r>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a:t>M</a:t>
            </a:r>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a:t>D</a:t>
            </a:r>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a:t>H</a:t>
            </a:r>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a:t>C</a:t>
            </a:r>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a:t>K</a:t>
            </a:r>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a:t>L</a:t>
            </a:r>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a:t>E</a:t>
            </a:r>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a:t>M</a:t>
            </a:r>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a:t>F</a:t>
            </a:r>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a:t>B</a:t>
            </a:r>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a:t>C</a:t>
            </a:r>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a:t>H</a:t>
            </a:r>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a:t>D</a:t>
            </a:r>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spTree>
    <p:extLst>
      <p:ext uri="{BB962C8B-B14F-4D97-AF65-F5344CB8AC3E}">
        <p14:creationId xmlns:p14="http://schemas.microsoft.com/office/powerpoint/2010/main" val="20379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https://en.wikipedia.org/wiki/Binary_Search_Tree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edge indicates flow from P to Q.</a:t>
            </a:r>
          </a:p>
          <a:p>
            <a:pPr>
              <a:buFont typeface="Wingdings" pitchFamily="2" charset="2"/>
              <a:buChar char="v"/>
            </a:pPr>
            <a:r>
              <a:rPr lang="en-US" altLang="ja-JP" sz="2000" dirty="0"/>
              <a:t>An straight line edge indicates flow from P to Q and Q to P.</a:t>
            </a:r>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a:solidFill>
                  <a:srgbClr val="FF0000"/>
                </a:solidFill>
              </a:rPr>
              <a:t>If node F is reached through node B, than the link from node K to node F will not be considered.</a:t>
            </a: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a:solidFill>
                  <a:srgbClr val="FF0000"/>
                </a:solidFill>
              </a:rPr>
              <a:t>If link from node L to node C is considered, than there will be a cycle among nodes C, G, and L.</a:t>
            </a: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a:solidFill>
                  <a:srgbClr val="7030A0"/>
                </a:solidFill>
              </a:rPr>
              <a:t>0</a:t>
            </a: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a:solidFill>
                  <a:srgbClr val="7030A0"/>
                </a:solidFill>
              </a:rPr>
              <a:t>1</a:t>
            </a: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a:solidFill>
                  <a:srgbClr val="7030A0"/>
                </a:solidFill>
              </a:rPr>
              <a:t>2</a:t>
            </a: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a:solidFill>
                  <a:srgbClr val="0070C0"/>
                </a:solidFill>
              </a:rPr>
              <a:t>Height of this tree is 4, as there are four levels (0…3).</a:t>
            </a: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a:solidFill>
                  <a:srgbClr val="0070C0"/>
                </a:solidFill>
              </a:rPr>
              <a:t>Height of root A is 4;</a:t>
            </a:r>
          </a:p>
          <a:p>
            <a:pPr algn="ctr"/>
            <a:r>
              <a:rPr lang="en-US" sz="1600" b="1" dirty="0">
                <a:solidFill>
                  <a:srgbClr val="0070C0"/>
                </a:solidFill>
              </a:rPr>
              <a:t>Height of nodes B, C, D is 3;</a:t>
            </a:r>
          </a:p>
          <a:p>
            <a:pPr algn="ctr"/>
            <a:r>
              <a:rPr lang="en-US" sz="1600" b="1" dirty="0">
                <a:solidFill>
                  <a:srgbClr val="0070C0"/>
                </a:solidFill>
              </a:rPr>
              <a:t>Height of E, F, G, H, I, J is 2;</a:t>
            </a:r>
          </a:p>
          <a:p>
            <a:pPr algn="ctr"/>
            <a:r>
              <a:rPr lang="en-US" sz="1600" b="1" dirty="0">
                <a:solidFill>
                  <a:srgbClr val="0070C0"/>
                </a:solidFill>
              </a:rPr>
              <a:t>Height of nodes K, L , M, N, O is 1.</a:t>
            </a: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1185</TotalTime>
  <Words>1424</Words>
  <Application>Microsoft Office PowerPoint</Application>
  <PresentationFormat>On-screen Show (4:3)</PresentationFormat>
  <Paragraphs>423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Wingdings</vt: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111</cp:revision>
  <dcterms:created xsi:type="dcterms:W3CDTF">2018-12-10T17:20:29Z</dcterms:created>
  <dcterms:modified xsi:type="dcterms:W3CDTF">2022-09-14T07:50:26Z</dcterms:modified>
</cp:coreProperties>
</file>