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8" r:id="rId4"/>
    <p:sldId id="279" r:id="rId5"/>
    <p:sldId id="265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627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9375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</a:t>
                      </a:r>
                      <a:r>
                        <a:rPr lang="en-US" i="1" dirty="0" err="1"/>
                        <a:t>Sohan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Binary Search Tree Deletion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</a:t>
            </a:r>
            <a:endParaRPr lang="x-none" dirty="0"/>
          </a:p>
        </p:txBody>
      </p:sp>
      <p:sp>
        <p:nvSpPr>
          <p:cNvPr id="29" name="Oval 28"/>
          <p:cNvSpPr/>
          <p:nvPr/>
        </p:nvSpPr>
        <p:spPr>
          <a:xfrm>
            <a:off x="5431834" y="212365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30" name="Oval 29"/>
          <p:cNvSpPr/>
          <p:nvPr/>
        </p:nvSpPr>
        <p:spPr>
          <a:xfrm>
            <a:off x="4208620" y="27220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1" name="Oval 30"/>
          <p:cNvSpPr/>
          <p:nvPr/>
        </p:nvSpPr>
        <p:spPr>
          <a:xfrm>
            <a:off x="7278727" y="304720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2" name="Oval 31"/>
          <p:cNvSpPr/>
          <p:nvPr/>
        </p:nvSpPr>
        <p:spPr>
          <a:xfrm>
            <a:off x="2916004" y="384992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3" name="Oval 32"/>
          <p:cNvSpPr/>
          <p:nvPr/>
        </p:nvSpPr>
        <p:spPr>
          <a:xfrm>
            <a:off x="4746034" y="352720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4" name="Oval 33"/>
          <p:cNvSpPr/>
          <p:nvPr/>
        </p:nvSpPr>
        <p:spPr>
          <a:xfrm>
            <a:off x="8196906" y="405828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5" name="Oval 34"/>
          <p:cNvSpPr/>
          <p:nvPr/>
        </p:nvSpPr>
        <p:spPr>
          <a:xfrm>
            <a:off x="6323198" y="40831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6" name="Oval 35"/>
          <p:cNvSpPr/>
          <p:nvPr/>
        </p:nvSpPr>
        <p:spPr>
          <a:xfrm>
            <a:off x="4107092" y="412204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38</a:t>
            </a:r>
          </a:p>
        </p:txBody>
      </p:sp>
      <p:sp>
        <p:nvSpPr>
          <p:cNvPr id="37" name="Oval 36"/>
          <p:cNvSpPr/>
          <p:nvPr/>
        </p:nvSpPr>
        <p:spPr>
          <a:xfrm>
            <a:off x="3303667" y="472731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8" name="Oval 37"/>
          <p:cNvSpPr/>
          <p:nvPr/>
        </p:nvSpPr>
        <p:spPr>
          <a:xfrm>
            <a:off x="5693692" y="507802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4551520" y="2630973"/>
            <a:ext cx="980747" cy="910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6" idx="7"/>
          </p:cNvCxnSpPr>
          <p:nvPr/>
        </p:nvCxnSpPr>
        <p:spPr>
          <a:xfrm flipH="1">
            <a:off x="4692459" y="4034521"/>
            <a:ext cx="154008" cy="174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6017201" y="2630973"/>
            <a:ext cx="1604426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3258904" y="3316408"/>
            <a:ext cx="1292616" cy="5335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4551520" y="3316408"/>
            <a:ext cx="537414" cy="21079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3258904" y="4444285"/>
            <a:ext cx="387663" cy="28303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6666098" y="3641567"/>
            <a:ext cx="955529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7621627" y="3641567"/>
            <a:ext cx="918179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6036592" y="467749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72502" y="507582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6666098" y="467749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905212" y="497608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cxnSp>
        <p:nvCxnSpPr>
          <p:cNvPr id="51" name="Straight Arrow Connector 50"/>
          <p:cNvCxnSpPr>
            <a:stCxn id="36" idx="4"/>
            <a:endCxn id="50" idx="0"/>
          </p:cNvCxnSpPr>
          <p:nvPr/>
        </p:nvCxnSpPr>
        <p:spPr>
          <a:xfrm flipH="1">
            <a:off x="4248112" y="4716409"/>
            <a:ext cx="201880" cy="25967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551520" y="561260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cxnSp>
        <p:nvCxnSpPr>
          <p:cNvPr id="53" name="Straight Arrow Connector 52"/>
          <p:cNvCxnSpPr>
            <a:stCxn id="50" idx="5"/>
            <a:endCxn id="52" idx="0"/>
          </p:cNvCxnSpPr>
          <p:nvPr/>
        </p:nvCxnSpPr>
        <p:spPr>
          <a:xfrm>
            <a:off x="4490579" y="5483404"/>
            <a:ext cx="403841" cy="12920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4"/>
            <a:endCxn id="36" idx="0"/>
          </p:cNvCxnSpPr>
          <p:nvPr/>
        </p:nvCxnSpPr>
        <p:spPr>
          <a:xfrm flipH="1">
            <a:off x="4449992" y="3316408"/>
            <a:ext cx="101528" cy="805641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79352" y="304852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sp>
        <p:nvSpPr>
          <p:cNvPr id="56" name="Oval 55"/>
          <p:cNvSpPr/>
          <p:nvPr/>
        </p:nvSpPr>
        <p:spPr>
          <a:xfrm>
            <a:off x="4211703" y="27191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cxnSp>
        <p:nvCxnSpPr>
          <p:cNvPr id="57" name="Straight Connector 56"/>
          <p:cNvCxnSpPr>
            <a:stCxn id="36" idx="4"/>
            <a:endCxn id="52" idx="0"/>
          </p:cNvCxnSpPr>
          <p:nvPr/>
        </p:nvCxnSpPr>
        <p:spPr>
          <a:xfrm>
            <a:off x="4449992" y="4716409"/>
            <a:ext cx="444428" cy="896196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47844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Node: Just Delete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06695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Node: Just Delete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1758" y="3983332"/>
            <a:ext cx="232424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with one child: connect the parent to the child and Delete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2720" y="5263454"/>
            <a:ext cx="34661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with one child: connect the parent to the child and Delete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37776" y="2420835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Replace with the child with the highest value from left sub-tree or with the lowest value from right subtree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0230" y="2185932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Replace with the child with the highest value from left sub-tree or with the lowest value from right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0" y="2048725"/>
            <a:ext cx="4208620" cy="12676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Delete 47 (leaf node) – </a:t>
            </a:r>
            <a:r>
              <a:rPr lang="en-US" b="1" dirty="0">
                <a:solidFill>
                  <a:srgbClr val="FF0000"/>
                </a:solidFill>
              </a:rPr>
              <a:t>Case 1</a:t>
            </a:r>
          </a:p>
          <a:p>
            <a:r>
              <a:rPr lang="en-US" dirty="0">
                <a:solidFill>
                  <a:schemeClr val="tx1"/>
                </a:solidFill>
              </a:rPr>
              <a:t>Delete 40 (have only one child) – </a:t>
            </a:r>
            <a:r>
              <a:rPr lang="en-US" b="1" dirty="0">
                <a:solidFill>
                  <a:srgbClr val="FF0000"/>
                </a:solidFill>
              </a:rPr>
              <a:t>Case 2</a:t>
            </a:r>
          </a:p>
          <a:p>
            <a:r>
              <a:rPr lang="en-US" dirty="0">
                <a:solidFill>
                  <a:schemeClr val="tx1"/>
                </a:solidFill>
              </a:rPr>
              <a:t>Delete 64 &amp; 31 (have both child) – </a:t>
            </a:r>
            <a:r>
              <a:rPr lang="en-US" b="1" dirty="0">
                <a:solidFill>
                  <a:srgbClr val="FF0000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8" grpId="0" animBg="1"/>
      <p:bldP spid="50" grpId="0" animBg="1"/>
      <p:bldP spid="55" grpId="0" animBg="1"/>
      <p:bldP spid="56" grpId="0" animBg="1"/>
      <p:bldP spid="58" grpId="0"/>
      <p:bldP spid="58" grpId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476205" y="2254469"/>
            <a:ext cx="5983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 the following elements one by one to build a BST:</a:t>
            </a:r>
          </a:p>
          <a:p>
            <a:endParaRPr lang="en-US" sz="2000" dirty="0"/>
          </a:p>
          <a:p>
            <a:r>
              <a:rPr lang="en-US" sz="2000" dirty="0"/>
              <a:t>45, 34, 61, 22, 30, 57, 48, 60, 40, 90, 39, 44, 41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delete 34, 40 and 45 from the BST</a:t>
            </a:r>
          </a:p>
        </p:txBody>
      </p:sp>
    </p:spTree>
    <p:extLst>
      <p:ext uri="{BB962C8B-B14F-4D97-AF65-F5344CB8AC3E}">
        <p14:creationId xmlns:p14="http://schemas.microsoft.com/office/powerpoint/2010/main" val="4642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1232</TotalTime>
  <Words>379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Spectrum</vt:lpstr>
      <vt:lpstr>Binary Search Tree</vt:lpstr>
      <vt:lpstr>Lecture Outline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118</cp:revision>
  <dcterms:created xsi:type="dcterms:W3CDTF">2018-12-10T17:20:29Z</dcterms:created>
  <dcterms:modified xsi:type="dcterms:W3CDTF">2022-09-14T07:51:01Z</dcterms:modified>
</cp:coreProperties>
</file>