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6" r:id="rId7"/>
    <p:sldId id="269" r:id="rId8"/>
    <p:sldId id="268" r:id="rId9"/>
    <p:sldId id="270" r:id="rId10"/>
    <p:sldId id="305" r:id="rId11"/>
    <p:sldId id="267" r:id="rId12"/>
    <p:sldId id="271" r:id="rId13"/>
    <p:sldId id="25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264" r:id="rId48"/>
    <p:sldId id="26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mst?slide=1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/>
            <a:r>
              <a:rPr lang="en-US" sz="4400" dirty="0"/>
              <a:t>Spanning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22265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1540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220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6933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Md. Faruk Abdullah Al </a:t>
                      </a:r>
                      <a:r>
                        <a:rPr lang="en-US" i="1" dirty="0" err="1"/>
                        <a:t>Sohan</a:t>
                      </a:r>
                      <a:r>
                        <a:rPr lang="en-US" i="1" dirty="0"/>
                        <a:t>; </a:t>
                      </a:r>
                      <a:r>
                        <a:rPr lang="en-US" i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faruk.sohan@aiub.edu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371600"/>
            <a:ext cx="8574088" cy="51816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T = a spanning tree containing a single node s;</a:t>
            </a:r>
            <a:br>
              <a:rPr 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E = set of edges adjacent to s;</a:t>
            </a:r>
            <a:br>
              <a:rPr 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while T does not contain all the nodes {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remove an edge (v, w) of lowest cost from E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if w is already in T then discard edge (v, w)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else {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dirty="0">
                <a:solidFill>
                  <a:schemeClr val="accent2"/>
                </a:solidFill>
                <a:latin typeface="Verdana" pitchFamily="34" charset="0"/>
              </a:rPr>
              <a:t>add edge (v, w) and node w to T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dirty="0">
                <a:solidFill>
                  <a:schemeClr val="accent2"/>
                </a:solidFill>
                <a:latin typeface="Verdana" pitchFamily="34" charset="0"/>
              </a:rPr>
              <a:t>add to E the edges adjacent to w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}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}</a:t>
            </a:r>
            <a:endParaRPr lang="en-US" dirty="0">
              <a:solidFill>
                <a:schemeClr val="accent2"/>
              </a:solidFill>
              <a:latin typeface="Verdana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An edge of lowest cost can be found with a </a:t>
            </a:r>
            <a:r>
              <a:rPr lang="en-US" sz="2000" b="1" dirty="0"/>
              <a:t>priority queue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Testing for a cycle is automatic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Hence, Prim’s algorithm is far </a:t>
            </a:r>
            <a:r>
              <a:rPr lang="en-US" sz="1800" b="1" dirty="0"/>
              <a:t>simpler</a:t>
            </a:r>
            <a:r>
              <a:rPr lang="en-US" sz="1800" dirty="0"/>
              <a:t> to implement than </a:t>
            </a:r>
            <a:r>
              <a:rPr lang="en-US" sz="1800" b="1" dirty="0" err="1"/>
              <a:t>Kruskal’s</a:t>
            </a:r>
            <a:r>
              <a:rPr lang="en-US" sz="1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 Box 60"/>
          <p:cNvSpPr txBox="1">
            <a:spLocks noChangeArrowheads="1"/>
          </p:cNvSpPr>
          <p:nvPr/>
        </p:nvSpPr>
        <p:spPr bwMode="auto">
          <a:xfrm>
            <a:off x="5681698" y="166949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Initialize array</a:t>
            </a:r>
          </a:p>
        </p:txBody>
      </p:sp>
      <p:graphicFrame>
        <p:nvGraphicFramePr>
          <p:cNvPr id="4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86713"/>
              </p:ext>
            </p:extLst>
          </p:nvPr>
        </p:nvGraphicFramePr>
        <p:xfrm>
          <a:off x="5410235" y="250769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 Box 133"/>
          <p:cNvSpPr txBox="1">
            <a:spLocks noChangeArrowheads="1"/>
          </p:cNvSpPr>
          <p:nvPr/>
        </p:nvSpPr>
        <p:spPr bwMode="auto">
          <a:xfrm>
            <a:off x="1654210" y="33458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6" name="Line 134"/>
          <p:cNvSpPr>
            <a:spLocks noChangeShapeType="1"/>
          </p:cNvSpPr>
          <p:nvPr/>
        </p:nvSpPr>
        <p:spPr bwMode="auto">
          <a:xfrm flipH="1">
            <a:off x="4300573" y="365069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135"/>
          <p:cNvSpPr txBox="1">
            <a:spLocks noChangeArrowheads="1"/>
          </p:cNvSpPr>
          <p:nvPr/>
        </p:nvSpPr>
        <p:spPr bwMode="auto">
          <a:xfrm>
            <a:off x="4067210" y="397612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8" name="Line 136"/>
          <p:cNvSpPr>
            <a:spLocks noChangeShapeType="1"/>
          </p:cNvSpPr>
          <p:nvPr/>
        </p:nvSpPr>
        <p:spPr bwMode="auto">
          <a:xfrm>
            <a:off x="3048035" y="266009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37"/>
          <p:cNvSpPr>
            <a:spLocks noChangeShapeType="1"/>
          </p:cNvSpPr>
          <p:nvPr/>
        </p:nvSpPr>
        <p:spPr bwMode="auto">
          <a:xfrm flipV="1">
            <a:off x="3352835" y="281249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38"/>
          <p:cNvSpPr>
            <a:spLocks noChangeShapeType="1"/>
          </p:cNvSpPr>
          <p:nvPr/>
        </p:nvSpPr>
        <p:spPr bwMode="auto">
          <a:xfrm flipH="1" flipV="1">
            <a:off x="3200435" y="273629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39"/>
          <p:cNvSpPr>
            <a:spLocks noChangeShapeType="1"/>
          </p:cNvSpPr>
          <p:nvPr/>
        </p:nvSpPr>
        <p:spPr bwMode="auto">
          <a:xfrm flipV="1">
            <a:off x="1981235" y="365069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0"/>
          <p:cNvSpPr>
            <a:spLocks noChangeShapeType="1"/>
          </p:cNvSpPr>
          <p:nvPr/>
        </p:nvSpPr>
        <p:spPr bwMode="auto">
          <a:xfrm flipV="1">
            <a:off x="2895635" y="380309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1"/>
          <p:cNvSpPr>
            <a:spLocks noChangeShapeType="1"/>
          </p:cNvSpPr>
          <p:nvPr/>
        </p:nvSpPr>
        <p:spPr bwMode="auto">
          <a:xfrm flipV="1">
            <a:off x="1828835" y="326969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2"/>
          <p:cNvSpPr>
            <a:spLocks noChangeShapeType="1"/>
          </p:cNvSpPr>
          <p:nvPr/>
        </p:nvSpPr>
        <p:spPr bwMode="auto">
          <a:xfrm>
            <a:off x="2057435" y="311729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3"/>
          <p:cNvSpPr>
            <a:spLocks noChangeShapeType="1"/>
          </p:cNvSpPr>
          <p:nvPr/>
        </p:nvSpPr>
        <p:spPr bwMode="auto">
          <a:xfrm>
            <a:off x="3244885" y="250769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44"/>
          <p:cNvSpPr>
            <a:spLocks noChangeShapeType="1"/>
          </p:cNvSpPr>
          <p:nvPr/>
        </p:nvSpPr>
        <p:spPr bwMode="auto">
          <a:xfrm>
            <a:off x="4114835" y="281249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Oval 145"/>
          <p:cNvSpPr>
            <a:spLocks noChangeArrowheads="1"/>
          </p:cNvSpPr>
          <p:nvPr/>
        </p:nvSpPr>
        <p:spPr bwMode="auto">
          <a:xfrm>
            <a:off x="1600235" y="29648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6"/>
          <p:cNvSpPr>
            <a:spLocks noChangeArrowheads="1"/>
          </p:cNvSpPr>
          <p:nvPr/>
        </p:nvSpPr>
        <p:spPr bwMode="auto">
          <a:xfrm>
            <a:off x="1752635" y="2812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9" name="Oval 147"/>
          <p:cNvSpPr>
            <a:spLocks noChangeArrowheads="1"/>
          </p:cNvSpPr>
          <p:nvPr/>
        </p:nvSpPr>
        <p:spPr bwMode="auto">
          <a:xfrm>
            <a:off x="1600235" y="37268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20" name="Oval 148"/>
          <p:cNvSpPr>
            <a:spLocks noChangeArrowheads="1"/>
          </p:cNvSpPr>
          <p:nvPr/>
        </p:nvSpPr>
        <p:spPr bwMode="auto">
          <a:xfrm>
            <a:off x="2971835" y="33458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1" name="Oval 149"/>
          <p:cNvSpPr>
            <a:spLocks noChangeArrowheads="1"/>
          </p:cNvSpPr>
          <p:nvPr/>
        </p:nvSpPr>
        <p:spPr bwMode="auto">
          <a:xfrm>
            <a:off x="2819435" y="23552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2" name="Oval 150"/>
          <p:cNvSpPr>
            <a:spLocks noChangeArrowheads="1"/>
          </p:cNvSpPr>
          <p:nvPr/>
        </p:nvSpPr>
        <p:spPr bwMode="auto">
          <a:xfrm>
            <a:off x="3886235" y="4336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3" name="Oval 151"/>
          <p:cNvSpPr>
            <a:spLocks noChangeArrowheads="1"/>
          </p:cNvSpPr>
          <p:nvPr/>
        </p:nvSpPr>
        <p:spPr bwMode="auto">
          <a:xfrm>
            <a:off x="4343435" y="34220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4" name="Oval 152"/>
          <p:cNvSpPr>
            <a:spLocks noChangeArrowheads="1"/>
          </p:cNvSpPr>
          <p:nvPr/>
        </p:nvSpPr>
        <p:spPr bwMode="auto">
          <a:xfrm>
            <a:off x="3810035" y="2431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5" name="Oval 153"/>
          <p:cNvSpPr>
            <a:spLocks noChangeArrowheads="1"/>
          </p:cNvSpPr>
          <p:nvPr/>
        </p:nvSpPr>
        <p:spPr bwMode="auto">
          <a:xfrm>
            <a:off x="2590835" y="4336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6" name="Line 154"/>
          <p:cNvSpPr>
            <a:spLocks noChangeShapeType="1"/>
          </p:cNvSpPr>
          <p:nvPr/>
        </p:nvSpPr>
        <p:spPr bwMode="auto">
          <a:xfrm>
            <a:off x="3352835" y="372689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55"/>
          <p:cNvSpPr>
            <a:spLocks noChangeShapeType="1"/>
          </p:cNvSpPr>
          <p:nvPr/>
        </p:nvSpPr>
        <p:spPr bwMode="auto">
          <a:xfrm flipH="1">
            <a:off x="3048035" y="464129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56"/>
          <p:cNvSpPr>
            <a:spLocks noChangeShapeType="1"/>
          </p:cNvSpPr>
          <p:nvPr/>
        </p:nvSpPr>
        <p:spPr bwMode="auto">
          <a:xfrm flipH="1" flipV="1">
            <a:off x="1981235" y="410789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157"/>
          <p:cNvSpPr txBox="1">
            <a:spLocks noChangeArrowheads="1"/>
          </p:cNvSpPr>
          <p:nvPr/>
        </p:nvSpPr>
        <p:spPr bwMode="auto">
          <a:xfrm>
            <a:off x="3352835" y="4565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0" name="Text Box 158"/>
          <p:cNvSpPr txBox="1">
            <a:spLocks noChangeArrowheads="1"/>
          </p:cNvSpPr>
          <p:nvPr/>
        </p:nvSpPr>
        <p:spPr bwMode="auto">
          <a:xfrm>
            <a:off x="3178210" y="40428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1" name="Text Box 159"/>
          <p:cNvSpPr txBox="1">
            <a:spLocks noChangeArrowheads="1"/>
          </p:cNvSpPr>
          <p:nvPr/>
        </p:nvSpPr>
        <p:spPr bwMode="auto">
          <a:xfrm>
            <a:off x="3438560" y="370466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2" name="Text Box 160"/>
          <p:cNvSpPr txBox="1">
            <a:spLocks noChangeArrowheads="1"/>
          </p:cNvSpPr>
          <p:nvPr/>
        </p:nvSpPr>
        <p:spPr bwMode="auto">
          <a:xfrm>
            <a:off x="3710023" y="323635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3" name="Text Box 161"/>
          <p:cNvSpPr txBox="1">
            <a:spLocks noChangeArrowheads="1"/>
          </p:cNvSpPr>
          <p:nvPr/>
        </p:nvSpPr>
        <p:spPr bwMode="auto">
          <a:xfrm>
            <a:off x="4267235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162"/>
          <p:cNvSpPr txBox="1">
            <a:spLocks noChangeArrowheads="1"/>
          </p:cNvSpPr>
          <p:nvPr/>
        </p:nvSpPr>
        <p:spPr bwMode="auto">
          <a:xfrm>
            <a:off x="3341723" y="3063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5" name="Text Box 163"/>
          <p:cNvSpPr txBox="1">
            <a:spLocks noChangeArrowheads="1"/>
          </p:cNvSpPr>
          <p:nvPr/>
        </p:nvSpPr>
        <p:spPr bwMode="auto">
          <a:xfrm>
            <a:off x="3397285" y="2279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6" name="Text Box 164"/>
          <p:cNvSpPr txBox="1">
            <a:spLocks noChangeArrowheads="1"/>
          </p:cNvSpPr>
          <p:nvPr/>
        </p:nvSpPr>
        <p:spPr bwMode="auto">
          <a:xfrm>
            <a:off x="2895635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7" name="Text Box 165"/>
          <p:cNvSpPr txBox="1">
            <a:spLocks noChangeArrowheads="1"/>
          </p:cNvSpPr>
          <p:nvPr/>
        </p:nvSpPr>
        <p:spPr bwMode="auto">
          <a:xfrm>
            <a:off x="2590835" y="31172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8" name="Text Box 166"/>
          <p:cNvSpPr txBox="1">
            <a:spLocks noChangeArrowheads="1"/>
          </p:cNvSpPr>
          <p:nvPr/>
        </p:nvSpPr>
        <p:spPr bwMode="auto">
          <a:xfrm>
            <a:off x="2286035" y="35744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9" name="Text Box 167"/>
          <p:cNvSpPr txBox="1">
            <a:spLocks noChangeArrowheads="1"/>
          </p:cNvSpPr>
          <p:nvPr/>
        </p:nvSpPr>
        <p:spPr bwMode="auto">
          <a:xfrm>
            <a:off x="2122523" y="42507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40" name="Line 168"/>
          <p:cNvSpPr>
            <a:spLocks noChangeShapeType="1"/>
          </p:cNvSpPr>
          <p:nvPr/>
        </p:nvSpPr>
        <p:spPr bwMode="auto">
          <a:xfrm flipV="1">
            <a:off x="2178085" y="271406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169"/>
          <p:cNvSpPr txBox="1">
            <a:spLocks noChangeArrowheads="1"/>
          </p:cNvSpPr>
          <p:nvPr/>
        </p:nvSpPr>
        <p:spPr bwMode="auto">
          <a:xfrm>
            <a:off x="2209835" y="25838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2" name="Freeform 170"/>
          <p:cNvSpPr>
            <a:spLocks/>
          </p:cNvSpPr>
          <p:nvPr/>
        </p:nvSpPr>
        <p:spPr bwMode="auto">
          <a:xfrm>
            <a:off x="3124235" y="197429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 Box 171"/>
          <p:cNvSpPr txBox="1">
            <a:spLocks noChangeArrowheads="1"/>
          </p:cNvSpPr>
          <p:nvPr/>
        </p:nvSpPr>
        <p:spPr bwMode="auto">
          <a:xfrm>
            <a:off x="4267235" y="18218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4" name="Line 172"/>
          <p:cNvSpPr>
            <a:spLocks noChangeShapeType="1"/>
          </p:cNvSpPr>
          <p:nvPr/>
        </p:nvSpPr>
        <p:spPr bwMode="auto">
          <a:xfrm flipH="1">
            <a:off x="4343435" y="433649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4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98790" y="3373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45153" y="36784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11790" y="40038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92615" y="2687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97415" y="2840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45015" y="2764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925815" y="36784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2840215" y="38308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1773415" y="3297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002015" y="3145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189465" y="253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059415" y="2840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544815" y="29926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1697215" y="2840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1544815" y="3754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916415" y="3373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2764015" y="2383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30815" y="4364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288015" y="344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3754615" y="2459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535415" y="4364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3297415" y="3754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2992615" y="466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H="1" flipV="1">
            <a:off x="1925815" y="413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3297415" y="4592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3122790" y="40705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3383140" y="37323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3654603" y="32640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4211815" y="2916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3286303" y="3091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3341865" y="2306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2840215" y="2916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2535415" y="3145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2230615" y="360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2067103" y="42784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2122665" y="27417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2154415" y="26116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44"/>
          <p:cNvSpPr txBox="1">
            <a:spLocks noChangeArrowheads="1"/>
          </p:cNvSpPr>
          <p:nvPr/>
        </p:nvSpPr>
        <p:spPr bwMode="auto">
          <a:xfrm>
            <a:off x="5011915" y="16972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 with any node, say D</a:t>
            </a:r>
          </a:p>
        </p:txBody>
      </p:sp>
      <p:graphicFrame>
        <p:nvGraphicFramePr>
          <p:cNvPr id="40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12134"/>
              </p:ext>
            </p:extLst>
          </p:nvPr>
        </p:nvGraphicFramePr>
        <p:xfrm>
          <a:off x="5354815" y="25354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7"/>
          <p:cNvSpPr>
            <a:spLocks/>
          </p:cNvSpPr>
          <p:nvPr/>
        </p:nvSpPr>
        <p:spPr bwMode="auto">
          <a:xfrm>
            <a:off x="3068815" y="200200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8"/>
          <p:cNvSpPr txBox="1">
            <a:spLocks noChangeArrowheads="1"/>
          </p:cNvSpPr>
          <p:nvPr/>
        </p:nvSpPr>
        <p:spPr bwMode="auto">
          <a:xfrm>
            <a:off x="4211815" y="1849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9"/>
          <p:cNvSpPr>
            <a:spLocks noChangeShapeType="1"/>
          </p:cNvSpPr>
          <p:nvPr/>
        </p:nvSpPr>
        <p:spPr bwMode="auto">
          <a:xfrm flipH="1">
            <a:off x="4288015" y="43642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4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71080" y="36645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17443" y="396935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84080" y="429479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64905" y="297875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69705" y="313115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17305" y="305495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898105" y="396935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812505" y="4121755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45705" y="358835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974305" y="343595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61755" y="282635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31705" y="313115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17105" y="328355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69505" y="3131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17105" y="40455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888705" y="36645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36305" y="26739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803105" y="4655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60305" y="37407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26905" y="2750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507705" y="4655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69705" y="404555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64905" y="495995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898105" y="442655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69705" y="48837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095080" y="436146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55430" y="402333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26893" y="355501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184105" y="32073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58593" y="33819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14155" y="25977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812505" y="32073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07705" y="34359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02905" y="38931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39393" y="45694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094955" y="303273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26705" y="290255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123905" y="1249968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30390"/>
              </p:ext>
            </p:extLst>
          </p:nvPr>
        </p:nvGraphicFramePr>
        <p:xfrm>
          <a:off x="5327105" y="282635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41105" y="229295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84105" y="21405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60305" y="465515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547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98790" y="3304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45153" y="36091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11790" y="39345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92615" y="26185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97415" y="27709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45015" y="26947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925815" y="36091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992615" y="36853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73415" y="32281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002015" y="3075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89465" y="2466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59415" y="277092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44815" y="29233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97215" y="2770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44815" y="36853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916415" y="33043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64015" y="23137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830815" y="4294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88015" y="33805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54615" y="2389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535415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97415" y="36853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92615" y="4599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925815" y="406632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97415" y="4523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22790" y="40012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83140" y="36631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54603" y="31947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11815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86303" y="3021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41865" y="2237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840215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35415" y="3075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30615" y="3532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67103" y="4209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122665" y="26725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54415" y="25423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973815" y="170412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6280"/>
              </p:ext>
            </p:extLst>
          </p:nvPr>
        </p:nvGraphicFramePr>
        <p:xfrm>
          <a:off x="5354815" y="24661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68815" y="19327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11815" y="178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88015" y="429492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6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68065" y="33874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314428" y="369225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81065" y="401769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61890" y="270165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366690" y="285405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214290" y="277785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995090" y="369225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061890" y="376845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842690" y="331125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071290" y="315885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258740" y="254925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128690" y="285405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614090" y="300645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766490" y="2854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614090" y="37684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985690" y="33874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833290" y="23968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900090" y="4378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357290" y="34636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823890" y="2473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604690" y="4378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366690" y="376845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3061890" y="468285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995090" y="414945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366690" y="4606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92065" y="408436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452415" y="374623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723878" y="327791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810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55578" y="3104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411140" y="2320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9094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604690" y="31588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99890" y="36160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136378" y="42923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191940" y="275563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223690" y="262545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292328" y="126020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74516"/>
              </p:ext>
            </p:extLst>
          </p:nvPr>
        </p:nvGraphicFramePr>
        <p:xfrm>
          <a:off x="5424090" y="254925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138090" y="201585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81090" y="18634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57290" y="437805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03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43370" y="3581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189733" y="38862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6370" y="42116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37195" y="28956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41995" y="30480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089595" y="29718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870395" y="38862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937195" y="39624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17995" y="35052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946595" y="33528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34045" y="27432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03995" y="30480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489395" y="32004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41795" y="30480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489395" y="39624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860995" y="35814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08595" y="25908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775395" y="45720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32595" y="36576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699195" y="2667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479995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41995" y="39624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37195" y="48768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870395" y="434342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41995" y="4800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067370" y="4278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27720" y="3940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599183" y="34718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15639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30883" y="3298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286445" y="2514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78479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479995" y="3352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175195" y="3810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11683" y="4486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067245" y="2949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098995" y="28194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167633" y="17431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63028"/>
              </p:ext>
            </p:extLst>
          </p:nvPr>
        </p:nvGraphicFramePr>
        <p:xfrm>
          <a:off x="5299395" y="27432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13395" y="22098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56395" y="2057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32595" y="457202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85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709630" y="34428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H="1">
            <a:off x="4355993" y="374767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122630" y="407311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103455" y="275707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3408255" y="290947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 flipV="1">
            <a:off x="3255855" y="283327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2036655" y="374767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3103455" y="382387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1884255" y="336667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112855" y="321427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300305" y="26380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170255" y="290947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1655655" y="306187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1808055" y="29094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1655655" y="38238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027255" y="34428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2874855" y="24522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941655" y="44334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4398855" y="35190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865455" y="25284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2646255" y="44334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3408255" y="382387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3103455" y="47382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 flipV="1">
            <a:off x="2036655" y="42048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408255" y="46620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233630" y="41397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493980" y="380165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765443" y="333333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4322655" y="29856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397143" y="3160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452705" y="23760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2951055" y="29856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2646255" y="321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341455" y="36714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2177943" y="4347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233505" y="281105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2265255" y="26808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5333893" y="138865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7888"/>
              </p:ext>
            </p:extLst>
          </p:nvPr>
        </p:nvGraphicFramePr>
        <p:xfrm>
          <a:off x="5465655" y="260467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3"/>
          <p:cNvSpPr>
            <a:spLocks/>
          </p:cNvSpPr>
          <p:nvPr/>
        </p:nvSpPr>
        <p:spPr bwMode="auto">
          <a:xfrm>
            <a:off x="3179655" y="207127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4"/>
          <p:cNvSpPr txBox="1">
            <a:spLocks noChangeArrowheads="1"/>
          </p:cNvSpPr>
          <p:nvPr/>
        </p:nvSpPr>
        <p:spPr bwMode="auto">
          <a:xfrm>
            <a:off x="4322655" y="19188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5"/>
          <p:cNvSpPr>
            <a:spLocks noChangeShapeType="1"/>
          </p:cNvSpPr>
          <p:nvPr/>
        </p:nvSpPr>
        <p:spPr bwMode="auto">
          <a:xfrm flipH="1">
            <a:off x="4398855" y="443347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1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12645" y="3332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59008" y="363683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25645" y="396227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06470" y="264623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311270" y="279863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58870" y="272243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939670" y="363683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006470" y="371303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87270" y="325583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015870" y="310343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203320" y="252717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73270" y="279863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58670" y="295103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711070" y="2798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58670" y="3713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930270" y="3332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77870" y="23414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844670" y="4322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301870" y="34082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68470" y="2417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54927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311270" y="371303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3006470" y="46274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939670" y="409403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311270" y="4551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36645" y="402894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96995" y="36908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68458" y="322249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2567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00158" y="30494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55720" y="2265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85407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49270" y="31034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44470" y="3560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80958" y="4236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136520" y="270021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68270" y="25700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236908" y="1349248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59694"/>
              </p:ext>
            </p:extLst>
          </p:nvPr>
        </p:nvGraphicFramePr>
        <p:xfrm>
          <a:off x="5368670" y="249383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82670" y="196043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25670" y="1808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01870" y="432263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2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57225" y="35260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03588" y="383080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70225" y="415624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51050" y="284020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55850" y="299260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03450" y="291640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884250" y="383080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951050" y="390700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31850" y="344980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960450" y="329740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47900" y="272114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17850" y="299260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03250" y="314500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55650" y="29926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03250" y="39070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874850" y="35260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22450" y="25354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789250" y="45166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46450" y="36022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13050" y="26116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493850" y="45166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55850" y="390700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51050" y="482140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884250" y="428800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55850" y="47452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081225" y="422291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41575" y="388478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13038" y="341646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170250" y="30688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44738" y="32434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00300" y="24592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798650" y="30688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493850" y="32974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189050" y="37546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25538" y="4430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081100" y="289418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12850" y="276400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181488" y="139875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66635"/>
              </p:ext>
            </p:extLst>
          </p:nvPr>
        </p:nvGraphicFramePr>
        <p:xfrm>
          <a:off x="5313250" y="268780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27250" y="215440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70250" y="20020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46450" y="451660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5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Spanning Tree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Minimum Spanning Tree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Prim’s Algorithm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Kruskal’s</a:t>
            </a:r>
            <a:r>
              <a:rPr lang="en-US" sz="2400" dirty="0">
                <a:solidFill>
                  <a:schemeClr val="tx1"/>
                </a:solidFill>
              </a:rPr>
              <a:t> Algorithm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2"/>
          <p:cNvSpPr>
            <a:spLocks/>
          </p:cNvSpPr>
          <p:nvPr/>
        </p:nvSpPr>
        <p:spPr bwMode="auto">
          <a:xfrm>
            <a:off x="3082670" y="183574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12645" y="32073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H="1">
            <a:off x="4259008" y="351214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25645" y="383757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06470" y="252154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3311270" y="267394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 flipV="1">
            <a:off x="3158870" y="259774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1939670" y="351214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3006470" y="358834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1787270" y="313114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015870" y="297874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203320" y="240247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073270" y="267394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558670" y="282634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711070" y="267394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558670" y="358834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930270" y="320734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777870" y="22167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844670" y="41979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301870" y="32835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768470" y="22929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549270" y="41979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311270" y="358834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3006470" y="450274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 flipV="1">
            <a:off x="1939670" y="396934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311270" y="44265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3136645" y="390425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396995" y="35661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668458" y="309780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225670" y="2750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300158" y="29247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355720" y="21405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854070" y="2750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549270" y="29787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244470" y="34359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080958" y="41122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V="1">
            <a:off x="2136520" y="257551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168270" y="244534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4987670" y="160714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09320"/>
              </p:ext>
            </p:extLst>
          </p:nvPr>
        </p:nvGraphicFramePr>
        <p:xfrm>
          <a:off x="5368670" y="236914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25670" y="16833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01870" y="419794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78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027250" y="212669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57225" y="34982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203588" y="380309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70225" y="412853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951050" y="281249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255850" y="296489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103450" y="288869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884250" y="380309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951050" y="387929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731850" y="342209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960450" y="326969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147900" y="269343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17850" y="296489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503250" y="311729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655650" y="296489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503250" y="387929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874850" y="349829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722450" y="25076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789250" y="44888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246450" y="35744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713050" y="25838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493850" y="44888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55850" y="387929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951050" y="479369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884250" y="426029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255850" y="47174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081225" y="419520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341575" y="385707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613038" y="338875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170250" y="30410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244738" y="32157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300300" y="24314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798650" y="30410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493850" y="32696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189050" y="37268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025538" y="44031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081100" y="286647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112850" y="273629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110050" y="137104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58061"/>
              </p:ext>
            </p:extLst>
          </p:nvPr>
        </p:nvGraphicFramePr>
        <p:xfrm>
          <a:off x="5313250" y="266009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70250" y="19742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46450" y="448889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95"/>
          <p:cNvSpPr txBox="1">
            <a:spLocks noChangeArrowheads="1"/>
          </p:cNvSpPr>
          <p:nvPr/>
        </p:nvSpPr>
        <p:spPr bwMode="auto">
          <a:xfrm>
            <a:off x="4932250" y="5708095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Table entries unchanged</a:t>
            </a: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1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2902555" y="22098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32530" y="3581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078893" y="38862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45530" y="42116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826355" y="28956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131155" y="30480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2978755" y="29718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759555" y="38862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826355" y="39624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607155" y="35052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835755" y="33528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023205" y="277656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893155" y="30480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378555" y="32004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30955" y="30480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378555" y="39624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50155" y="35814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597755" y="25908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664555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121755" y="36576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588355" y="2667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369155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131155" y="39624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826355" y="48768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759555" y="43434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31155" y="4800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956530" y="4278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216880" y="3940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488343" y="34718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04555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120043" y="3298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175605" y="2514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67395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369155" y="3352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64355" y="3810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900843" y="4486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1956405" y="2949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1988155" y="28194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129818" y="145417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84879"/>
              </p:ext>
            </p:extLst>
          </p:nvPr>
        </p:nvGraphicFramePr>
        <p:xfrm>
          <a:off x="5188555" y="27432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045555" y="2057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121755" y="457202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5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235075" y="218211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65050" y="35537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411413" y="385851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78050" y="418395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58875" y="286791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463675" y="302031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311275" y="294411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092075" y="385851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158875" y="393471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939675" y="347751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168275" y="332511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355725" y="274885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225675" y="302031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711075" y="317271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863475" y="3020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711075" y="39347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082675" y="35537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930275" y="25631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997075" y="45443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454275" y="36299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920875" y="26393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701675" y="45443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463675" y="393471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158875" y="484911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2092075" y="431571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463675" y="4772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289050" y="42506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549400" y="39124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820863" y="344417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3780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452563" y="3271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508125" y="2486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0064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701675" y="33251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396875" y="3782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233363" y="4458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288925" y="292189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320675" y="27917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244850" y="128359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821902"/>
              </p:ext>
            </p:extLst>
          </p:nvPr>
        </p:nvGraphicFramePr>
        <p:xfrm>
          <a:off x="5521075" y="271551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378075" y="20297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454275" y="454431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50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>
            <a:spLocks/>
          </p:cNvSpPr>
          <p:nvPr/>
        </p:nvSpPr>
        <p:spPr bwMode="auto">
          <a:xfrm>
            <a:off x="3027250" y="19327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57225" y="3304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H="1">
            <a:off x="4203588" y="36091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970225" y="39345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951050" y="26185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3255850" y="27709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3103450" y="26947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1884250" y="36091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2951050" y="36853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1731850" y="3228125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1960450" y="3075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147900" y="249946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017850" y="27709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1503250" y="29233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1655650" y="2770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1503250" y="36853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2874850" y="33043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722450" y="23137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78925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4246450" y="33805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713050" y="2389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249385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3255850" y="36853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2951050" y="4599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 flipV="1">
            <a:off x="1884250" y="40663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255850" y="4523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081225" y="40012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341575" y="36631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3613038" y="31947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17025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244738" y="3021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3300300" y="2237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279865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493850" y="3075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2189050" y="3532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2025538" y="4209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V="1">
            <a:off x="2081100" y="26725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2112850" y="25423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5397388" y="14660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42461"/>
              </p:ext>
            </p:extLst>
          </p:nvPr>
        </p:nvGraphicFramePr>
        <p:xfrm>
          <a:off x="5313250" y="24661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94"/>
          <p:cNvSpPr txBox="1">
            <a:spLocks noChangeArrowheads="1"/>
          </p:cNvSpPr>
          <p:nvPr/>
        </p:nvSpPr>
        <p:spPr bwMode="auto">
          <a:xfrm>
            <a:off x="4170250" y="178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5"/>
          <p:cNvSpPr>
            <a:spLocks noChangeShapeType="1"/>
          </p:cNvSpPr>
          <p:nvPr/>
        </p:nvSpPr>
        <p:spPr bwMode="auto">
          <a:xfrm flipH="1">
            <a:off x="4246450" y="429492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22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013395" y="219597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43370" y="35675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189733" y="387237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6370" y="419780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937195" y="288177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241995" y="303417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089595" y="295797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870395" y="387237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937195" y="394857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717995" y="349137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946595" y="333897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134045" y="276270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03995" y="303417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489395" y="318657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641795" y="3034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489395" y="39485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860995" y="356757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708595" y="25769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775395" y="4558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232595" y="36437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699195" y="2653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479995" y="4558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41995" y="394857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937195" y="486297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870395" y="432957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241995" y="47867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067370" y="426448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327720" y="392634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599183" y="345803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156395" y="31103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230883" y="32849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286445" y="25007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784795" y="31103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479995" y="33389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175195" y="37961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011683" y="447244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067245" y="293574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098995" y="280557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312095" y="1368883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18693"/>
              </p:ext>
            </p:extLst>
          </p:nvPr>
        </p:nvGraphicFramePr>
        <p:xfrm>
          <a:off x="5299395" y="272937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56395" y="20435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32595" y="455817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96"/>
          <p:cNvSpPr txBox="1">
            <a:spLocks noChangeArrowheads="1"/>
          </p:cNvSpPr>
          <p:nvPr/>
        </p:nvSpPr>
        <p:spPr bwMode="auto">
          <a:xfrm>
            <a:off x="4918395" y="577737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Table entries unchanged</a:t>
            </a: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38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110380" y="22098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40355" y="3581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286718" y="38862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53355" y="42116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034180" y="28956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338980" y="304802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186580" y="29718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967380" y="38862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034180" y="39624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814980" y="3505225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043580" y="33528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231030" y="277656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100980" y="30480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586380" y="32004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738780" y="3048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586380" y="39624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957980" y="35814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805580" y="25908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872380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329580" y="36576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796180" y="2667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576980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338980" y="39624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034180" y="48768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967380" y="43434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338980" y="4800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164355" y="4278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424705" y="3940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696168" y="34718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253380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27868" y="3298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383430" y="2514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881780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576980" y="3352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272180" y="3810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108668" y="4486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164230" y="2949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195980" y="28194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193180" y="1598638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77172"/>
              </p:ext>
            </p:extLst>
          </p:nvPr>
        </p:nvGraphicFramePr>
        <p:xfrm>
          <a:off x="5396380" y="27432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53380" y="2057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29580" y="457202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86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2805570" y="225139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35545" y="3622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 flipV="1">
            <a:off x="3034170" y="308959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V="1">
            <a:off x="2729370" y="400399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V="1">
            <a:off x="1510170" y="354679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2926220" y="281812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3796170" y="308959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1281570" y="32419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1433970" y="3089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1281570" y="40039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2653170" y="36229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2500770" y="26323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3567570" y="4613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4024770" y="36991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3491370" y="2708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2272170" y="4613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 flipH="1" flipV="1">
            <a:off x="1662570" y="438499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2859545" y="43199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3948570" y="31657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3023058" y="33404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078620" y="25561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1803858" y="45278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5104270" y="1568765"/>
            <a:ext cx="34559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Cost of Minimum Spanning Tree = </a:t>
            </a:r>
            <a:r>
              <a:rPr lang="en-US">
                <a:sym typeface="Symbol" pitchFamily="18" charset="2"/>
              </a:rPr>
              <a:t> </a:t>
            </a:r>
            <a:r>
              <a:rPr lang="en-US" sz="1600" b="1" i="1"/>
              <a:t>d</a:t>
            </a:r>
            <a:r>
              <a:rPr lang="en-US" sz="1600" b="1" i="1" baseline="-25000"/>
              <a:t>v </a:t>
            </a:r>
            <a:r>
              <a:rPr lang="en-US" sz="1600" b="1" i="1"/>
              <a:t>= </a:t>
            </a:r>
            <a:r>
              <a:rPr lang="en-US" sz="1600" b="1">
                <a:solidFill>
                  <a:srgbClr val="FF0000"/>
                </a:solidFill>
              </a:rPr>
              <a:t>21</a:t>
            </a:r>
          </a:p>
        </p:txBody>
      </p:sp>
      <p:graphicFrame>
        <p:nvGraphicFramePr>
          <p:cNvPr id="2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69064"/>
              </p:ext>
            </p:extLst>
          </p:nvPr>
        </p:nvGraphicFramePr>
        <p:xfrm>
          <a:off x="5091570" y="278479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 Box 93"/>
          <p:cNvSpPr txBox="1">
            <a:spLocks noChangeArrowheads="1"/>
          </p:cNvSpPr>
          <p:nvPr/>
        </p:nvSpPr>
        <p:spPr bwMode="auto">
          <a:xfrm>
            <a:off x="3948570" y="2098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7" name="Line 94"/>
          <p:cNvSpPr>
            <a:spLocks noChangeShapeType="1"/>
          </p:cNvSpPr>
          <p:nvPr/>
        </p:nvSpPr>
        <p:spPr bwMode="auto">
          <a:xfrm flipH="1">
            <a:off x="4024770" y="461359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95"/>
          <p:cNvSpPr txBox="1">
            <a:spLocks noChangeArrowheads="1"/>
          </p:cNvSpPr>
          <p:nvPr/>
        </p:nvSpPr>
        <p:spPr bwMode="auto">
          <a:xfrm>
            <a:off x="5286833" y="598519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Done</a:t>
            </a: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95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lnSpc>
                <a:spcPct val="200000"/>
              </a:lnSpc>
            </a:pPr>
            <a:r>
              <a:rPr lang="da-DK" sz="4000" dirty="0"/>
              <a:t>Kruskal's Algorithm</a:t>
            </a:r>
            <a:endParaRPr lang="en-US" sz="4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0945" y="2202873"/>
            <a:ext cx="8395855" cy="3923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Edge based algorithm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endParaRPr lang="da-DK" sz="2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Add edges one at a time in increasing weight order.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endParaRPr lang="da-DK" sz="2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The algorithm maintains </a:t>
            </a:r>
            <a:r>
              <a:rPr lang="da-DK" sz="2800" b="1" i="1" dirty="0">
                <a:solidFill>
                  <a:schemeClr val="tx1"/>
                </a:solidFill>
              </a:rPr>
              <a:t>S</a:t>
            </a:r>
            <a:r>
              <a:rPr lang="da-DK" sz="2800" i="1" dirty="0">
                <a:solidFill>
                  <a:schemeClr val="tx1"/>
                </a:solidFill>
              </a:rPr>
              <a:t>:</a:t>
            </a:r>
            <a:r>
              <a:rPr lang="da-DK" sz="2800" dirty="0">
                <a:solidFill>
                  <a:schemeClr val="tx1"/>
                </a:solidFill>
              </a:rPr>
              <a:t> a </a:t>
            </a:r>
            <a:r>
              <a:rPr lang="da-DK" sz="2800" b="1" i="1" dirty="0">
                <a:solidFill>
                  <a:schemeClr val="tx1"/>
                </a:solidFill>
              </a:rPr>
              <a:t>forest of trees</a:t>
            </a:r>
            <a:r>
              <a:rPr lang="da-DK" sz="28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endParaRPr lang="da-DK" sz="2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An edge is accepted if it connects vertices of </a:t>
            </a:r>
            <a:r>
              <a:rPr lang="da-DK" sz="2800" b="1" i="1" dirty="0">
                <a:solidFill>
                  <a:schemeClr val="tx1"/>
                </a:solidFill>
              </a:rPr>
              <a:t>distinct trees</a:t>
            </a:r>
            <a:r>
              <a:rPr lang="da-DK" sz="2800" dirty="0">
                <a:solidFill>
                  <a:schemeClr val="tx1"/>
                </a:solidFill>
              </a:rPr>
              <a:t> (the cut respects </a:t>
            </a:r>
            <a:r>
              <a:rPr lang="da-DK" sz="2800" b="1" i="1" dirty="0">
                <a:solidFill>
                  <a:schemeClr val="tx1"/>
                </a:solidFill>
              </a:rPr>
              <a:t>S</a:t>
            </a:r>
            <a:r>
              <a:rPr lang="da-DK" sz="2800" dirty="0">
                <a:solidFill>
                  <a:schemeClr val="tx1"/>
                </a:solidFill>
              </a:rPr>
              <a:t>) and does not create any cycle.</a:t>
            </a:r>
          </a:p>
        </p:txBody>
      </p:sp>
    </p:spTree>
    <p:extLst>
      <p:ext uri="{BB962C8B-B14F-4D97-AF65-F5344CB8AC3E}">
        <p14:creationId xmlns:p14="http://schemas.microsoft.com/office/powerpoint/2010/main" val="202336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8768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T = empty spanning tree;</a:t>
            </a:r>
            <a:br>
              <a:rPr 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E = set of edges;</a:t>
            </a:r>
            <a:br>
              <a:rPr 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N = number of nodes in graph;</a:t>
            </a:r>
          </a:p>
          <a:p>
            <a:pPr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while T has fewer than N - 1 edges {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remove an edge (v, w) of lowest cost from E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if adding (v, w) to T would create a cycle</a:t>
            </a:r>
          </a:p>
          <a:p>
            <a:pPr lvl="2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>
                <a:solidFill>
                  <a:schemeClr val="accent2"/>
                </a:solidFill>
                <a:latin typeface="Verdana" pitchFamily="34" charset="0"/>
              </a:rPr>
              <a:t>then discard (v, w)</a:t>
            </a:r>
          </a:p>
          <a:p>
            <a:pPr lvl="2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>
                <a:solidFill>
                  <a:schemeClr val="accent2"/>
                </a:solidFill>
                <a:latin typeface="Verdana" pitchFamily="34" charset="0"/>
              </a:rPr>
              <a:t>else add (v, w) to T</a:t>
            </a:r>
          </a:p>
          <a:p>
            <a:pPr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}</a:t>
            </a:r>
            <a:endParaRPr lang="en-US" dirty="0">
              <a:solidFill>
                <a:schemeClr val="accent2"/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Finding an edge of lowest cost can be done just by sorting the edges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Efficient testing for a cycle requires a fairly complex algorithm (</a:t>
            </a:r>
            <a:r>
              <a:rPr lang="en-US" dirty="0">
                <a:solidFill>
                  <a:schemeClr val="tx2"/>
                </a:solidFill>
              </a:rPr>
              <a:t>UNION-FIND</a:t>
            </a:r>
            <a:r>
              <a:rPr lang="en-US" dirty="0"/>
              <a:t>) which we don’t cover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152257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Spanning Tree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2154381"/>
            <a:ext cx="8229600" cy="101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da-DK" sz="2800" dirty="0">
                <a:solidFill>
                  <a:schemeClr val="tx1"/>
                </a:solidFill>
              </a:rPr>
              <a:t>A </a:t>
            </a:r>
            <a:r>
              <a:rPr lang="da-DK" sz="2800" b="1" dirty="0">
                <a:solidFill>
                  <a:schemeClr val="tx1"/>
                </a:solidFill>
              </a:rPr>
              <a:t>spanning tree </a:t>
            </a:r>
            <a:r>
              <a:rPr lang="da-DK" sz="2800" dirty="0">
                <a:solidFill>
                  <a:schemeClr val="tx1"/>
                </a:solidFill>
              </a:rPr>
              <a:t>of </a:t>
            </a:r>
            <a:r>
              <a:rPr lang="da-DK" sz="2800" b="1" dirty="0">
                <a:solidFill>
                  <a:schemeClr val="tx1"/>
                </a:solidFill>
              </a:rPr>
              <a:t>G </a:t>
            </a:r>
            <a:r>
              <a:rPr lang="da-DK" sz="2800" dirty="0">
                <a:solidFill>
                  <a:schemeClr val="tx1"/>
                </a:solidFill>
              </a:rPr>
              <a:t>is a subgraph which </a:t>
            </a:r>
            <a:r>
              <a:rPr lang="da-DK" sz="2400" dirty="0">
                <a:solidFill>
                  <a:schemeClr val="tx1"/>
                </a:solidFill>
              </a:rPr>
              <a:t>is a tree contains all vertices of </a:t>
            </a:r>
            <a:r>
              <a:rPr lang="da-DK" sz="2400" b="1" dirty="0">
                <a:solidFill>
                  <a:schemeClr val="tx1"/>
                </a:solidFill>
              </a:rPr>
              <a:t>G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029255"/>
              </p:ext>
            </p:extLst>
          </p:nvPr>
        </p:nvGraphicFramePr>
        <p:xfrm>
          <a:off x="4025895" y="3061104"/>
          <a:ext cx="4800600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6039693" imgH="3924848" progId="MSPhotoEd.3">
                  <p:embed/>
                </p:oleObj>
              </mc:Choice>
              <mc:Fallback>
                <p:oleObj name="Photo Editor Photo" r:id="rId2" imgW="6039693" imgH="392484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895" y="3061104"/>
                        <a:ext cx="4800600" cy="311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9895" y="3342091"/>
            <a:ext cx="3441700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da-DK" altLang="en-US" sz="2800" dirty="0">
                <a:latin typeface="Tahoma" pitchFamily="34" charset="0"/>
              </a:rPr>
              <a:t>How many edges are there in a spanning tree, if there are </a:t>
            </a:r>
            <a:r>
              <a:rPr lang="da-DK" altLang="en-US" sz="2800" i="1" dirty="0">
                <a:latin typeface="Tahoma" pitchFamily="34" charset="0"/>
              </a:rPr>
              <a:t>V </a:t>
            </a:r>
            <a:r>
              <a:rPr lang="da-DK" altLang="en-US" sz="2800" dirty="0">
                <a:latin typeface="Tahoma" pitchFamily="34" charset="0"/>
              </a:rPr>
              <a:t>vertices?</a:t>
            </a:r>
            <a:r>
              <a:rPr lang="da-DK" altLang="en-US" sz="2400" b="1" i="1" dirty="0">
                <a:latin typeface="Tahoma" pitchFamily="34" charset="0"/>
              </a:rPr>
              <a:t> </a:t>
            </a:r>
            <a:endParaRPr lang="da-DK" altLang="en-US" sz="2400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6109" y="5106231"/>
            <a:ext cx="104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en-US" sz="2400" b="1" i="1" dirty="0">
                <a:latin typeface="Tahoma" pitchFamily="34" charset="0"/>
              </a:rPr>
              <a:t>(v-1)</a:t>
            </a:r>
            <a:endParaRPr lang="da-DK" altLang="en-US" sz="2000" b="1" i="1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081463" y="1773390"/>
            <a:ext cx="4071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Consider an undirected, weight graph</a:t>
            </a:r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587375" y="30687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4" name="Line 57"/>
          <p:cNvSpPr>
            <a:spLocks noChangeShapeType="1"/>
          </p:cNvSpPr>
          <p:nvPr/>
        </p:nvSpPr>
        <p:spPr bwMode="auto">
          <a:xfrm flipH="1">
            <a:off x="3233738" y="337359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3000375" y="369902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6" name="Line 59"/>
          <p:cNvSpPr>
            <a:spLocks noChangeShapeType="1"/>
          </p:cNvSpPr>
          <p:nvPr/>
        </p:nvSpPr>
        <p:spPr bwMode="auto">
          <a:xfrm>
            <a:off x="1981200" y="238299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0"/>
          <p:cNvSpPr>
            <a:spLocks noChangeShapeType="1"/>
          </p:cNvSpPr>
          <p:nvPr/>
        </p:nvSpPr>
        <p:spPr bwMode="auto">
          <a:xfrm flipV="1">
            <a:off x="2286000" y="253539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61"/>
          <p:cNvSpPr>
            <a:spLocks noChangeShapeType="1"/>
          </p:cNvSpPr>
          <p:nvPr/>
        </p:nvSpPr>
        <p:spPr bwMode="auto">
          <a:xfrm flipH="1" flipV="1">
            <a:off x="2133600" y="245919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2"/>
          <p:cNvSpPr>
            <a:spLocks noChangeShapeType="1"/>
          </p:cNvSpPr>
          <p:nvPr/>
        </p:nvSpPr>
        <p:spPr bwMode="auto">
          <a:xfrm flipV="1">
            <a:off x="914400" y="337359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63"/>
          <p:cNvSpPr>
            <a:spLocks noChangeShapeType="1"/>
          </p:cNvSpPr>
          <p:nvPr/>
        </p:nvSpPr>
        <p:spPr bwMode="auto">
          <a:xfrm flipV="1">
            <a:off x="1828800" y="344979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64"/>
          <p:cNvSpPr>
            <a:spLocks noChangeShapeType="1"/>
          </p:cNvSpPr>
          <p:nvPr/>
        </p:nvSpPr>
        <p:spPr bwMode="auto">
          <a:xfrm flipV="1">
            <a:off x="762000" y="299259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65"/>
          <p:cNvSpPr>
            <a:spLocks noChangeShapeType="1"/>
          </p:cNvSpPr>
          <p:nvPr/>
        </p:nvSpPr>
        <p:spPr bwMode="auto">
          <a:xfrm>
            <a:off x="990600" y="284019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66"/>
          <p:cNvSpPr>
            <a:spLocks noChangeShapeType="1"/>
          </p:cNvSpPr>
          <p:nvPr/>
        </p:nvSpPr>
        <p:spPr bwMode="auto">
          <a:xfrm>
            <a:off x="2178050" y="226392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67"/>
          <p:cNvSpPr>
            <a:spLocks noChangeShapeType="1"/>
          </p:cNvSpPr>
          <p:nvPr/>
        </p:nvSpPr>
        <p:spPr bwMode="auto">
          <a:xfrm>
            <a:off x="3048000" y="253539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68"/>
          <p:cNvSpPr>
            <a:spLocks noChangeArrowheads="1"/>
          </p:cNvSpPr>
          <p:nvPr/>
        </p:nvSpPr>
        <p:spPr bwMode="auto">
          <a:xfrm>
            <a:off x="533400" y="26877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69"/>
          <p:cNvSpPr>
            <a:spLocks noChangeArrowheads="1"/>
          </p:cNvSpPr>
          <p:nvPr/>
        </p:nvSpPr>
        <p:spPr bwMode="auto">
          <a:xfrm>
            <a:off x="685800" y="2535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70"/>
          <p:cNvSpPr>
            <a:spLocks noChangeArrowheads="1"/>
          </p:cNvSpPr>
          <p:nvPr/>
        </p:nvSpPr>
        <p:spPr bwMode="auto">
          <a:xfrm>
            <a:off x="533400" y="34497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71"/>
          <p:cNvSpPr>
            <a:spLocks noChangeArrowheads="1"/>
          </p:cNvSpPr>
          <p:nvPr/>
        </p:nvSpPr>
        <p:spPr bwMode="auto">
          <a:xfrm>
            <a:off x="1905000" y="30687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72"/>
          <p:cNvSpPr>
            <a:spLocks noChangeArrowheads="1"/>
          </p:cNvSpPr>
          <p:nvPr/>
        </p:nvSpPr>
        <p:spPr bwMode="auto">
          <a:xfrm>
            <a:off x="1752600" y="20781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73"/>
          <p:cNvSpPr>
            <a:spLocks noChangeArrowheads="1"/>
          </p:cNvSpPr>
          <p:nvPr/>
        </p:nvSpPr>
        <p:spPr bwMode="auto">
          <a:xfrm>
            <a:off x="2819400" y="4059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74"/>
          <p:cNvSpPr>
            <a:spLocks noChangeArrowheads="1"/>
          </p:cNvSpPr>
          <p:nvPr/>
        </p:nvSpPr>
        <p:spPr bwMode="auto">
          <a:xfrm>
            <a:off x="3276600" y="31449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75"/>
          <p:cNvSpPr>
            <a:spLocks noChangeArrowheads="1"/>
          </p:cNvSpPr>
          <p:nvPr/>
        </p:nvSpPr>
        <p:spPr bwMode="auto">
          <a:xfrm>
            <a:off x="2743200" y="2154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76"/>
          <p:cNvSpPr>
            <a:spLocks noChangeArrowheads="1"/>
          </p:cNvSpPr>
          <p:nvPr/>
        </p:nvSpPr>
        <p:spPr bwMode="auto">
          <a:xfrm>
            <a:off x="1524000" y="4059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77"/>
          <p:cNvSpPr>
            <a:spLocks noChangeShapeType="1"/>
          </p:cNvSpPr>
          <p:nvPr/>
        </p:nvSpPr>
        <p:spPr bwMode="auto">
          <a:xfrm>
            <a:off x="2286000" y="344979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78"/>
          <p:cNvSpPr>
            <a:spLocks noChangeShapeType="1"/>
          </p:cNvSpPr>
          <p:nvPr/>
        </p:nvSpPr>
        <p:spPr bwMode="auto">
          <a:xfrm flipH="1">
            <a:off x="1981200" y="436419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79"/>
          <p:cNvSpPr>
            <a:spLocks noChangeShapeType="1"/>
          </p:cNvSpPr>
          <p:nvPr/>
        </p:nvSpPr>
        <p:spPr bwMode="auto">
          <a:xfrm flipH="1" flipV="1">
            <a:off x="914400" y="383079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80"/>
          <p:cNvSpPr txBox="1">
            <a:spLocks noChangeArrowheads="1"/>
          </p:cNvSpPr>
          <p:nvPr/>
        </p:nvSpPr>
        <p:spPr bwMode="auto">
          <a:xfrm>
            <a:off x="2286000" y="4287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8" name="Text Box 81"/>
          <p:cNvSpPr txBox="1">
            <a:spLocks noChangeArrowheads="1"/>
          </p:cNvSpPr>
          <p:nvPr/>
        </p:nvSpPr>
        <p:spPr bwMode="auto">
          <a:xfrm>
            <a:off x="2111375" y="37657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82"/>
          <p:cNvSpPr txBox="1">
            <a:spLocks noChangeArrowheads="1"/>
          </p:cNvSpPr>
          <p:nvPr/>
        </p:nvSpPr>
        <p:spPr bwMode="auto">
          <a:xfrm>
            <a:off x="2371725" y="342756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0" name="Text Box 83"/>
          <p:cNvSpPr txBox="1">
            <a:spLocks noChangeArrowheads="1"/>
          </p:cNvSpPr>
          <p:nvPr/>
        </p:nvSpPr>
        <p:spPr bwMode="auto">
          <a:xfrm>
            <a:off x="2643188" y="295925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1" name="Text Box 84"/>
          <p:cNvSpPr txBox="1">
            <a:spLocks noChangeArrowheads="1"/>
          </p:cNvSpPr>
          <p:nvPr/>
        </p:nvSpPr>
        <p:spPr bwMode="auto">
          <a:xfrm>
            <a:off x="3200400" y="2611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85"/>
          <p:cNvSpPr txBox="1">
            <a:spLocks noChangeArrowheads="1"/>
          </p:cNvSpPr>
          <p:nvPr/>
        </p:nvSpPr>
        <p:spPr bwMode="auto">
          <a:xfrm>
            <a:off x="2274888" y="27862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86"/>
          <p:cNvSpPr txBox="1">
            <a:spLocks noChangeArrowheads="1"/>
          </p:cNvSpPr>
          <p:nvPr/>
        </p:nvSpPr>
        <p:spPr bwMode="auto">
          <a:xfrm>
            <a:off x="2330450" y="2001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87"/>
          <p:cNvSpPr txBox="1">
            <a:spLocks noChangeArrowheads="1"/>
          </p:cNvSpPr>
          <p:nvPr/>
        </p:nvSpPr>
        <p:spPr bwMode="auto">
          <a:xfrm>
            <a:off x="1828800" y="2611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5" name="Text Box 88"/>
          <p:cNvSpPr txBox="1">
            <a:spLocks noChangeArrowheads="1"/>
          </p:cNvSpPr>
          <p:nvPr/>
        </p:nvSpPr>
        <p:spPr bwMode="auto">
          <a:xfrm>
            <a:off x="1524000" y="28401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89"/>
          <p:cNvSpPr txBox="1">
            <a:spLocks noChangeArrowheads="1"/>
          </p:cNvSpPr>
          <p:nvPr/>
        </p:nvSpPr>
        <p:spPr bwMode="auto">
          <a:xfrm>
            <a:off x="1219200" y="32973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7" name="Text Box 90"/>
          <p:cNvSpPr txBox="1">
            <a:spLocks noChangeArrowheads="1"/>
          </p:cNvSpPr>
          <p:nvPr/>
        </p:nvSpPr>
        <p:spPr bwMode="auto">
          <a:xfrm>
            <a:off x="1055688" y="39736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91"/>
          <p:cNvSpPr>
            <a:spLocks noChangeShapeType="1"/>
          </p:cNvSpPr>
          <p:nvPr/>
        </p:nvSpPr>
        <p:spPr bwMode="auto">
          <a:xfrm flipV="1">
            <a:off x="1111250" y="243696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92"/>
          <p:cNvSpPr txBox="1">
            <a:spLocks noChangeArrowheads="1"/>
          </p:cNvSpPr>
          <p:nvPr/>
        </p:nvSpPr>
        <p:spPr bwMode="auto">
          <a:xfrm>
            <a:off x="1143000" y="23067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28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998338" y="1591565"/>
            <a:ext cx="4529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 the edges by increasing edge weight</a:t>
            </a:r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60903"/>
              </p:ext>
            </p:extLst>
          </p:nvPr>
        </p:nvGraphicFramePr>
        <p:xfrm>
          <a:off x="4412675" y="27155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656650" y="35537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3"/>
          <p:cNvSpPr>
            <a:spLocks noChangeShapeType="1"/>
          </p:cNvSpPr>
          <p:nvPr/>
        </p:nvSpPr>
        <p:spPr bwMode="auto">
          <a:xfrm flipH="1">
            <a:off x="3303013" y="385851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069650" y="418395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5"/>
          <p:cNvSpPr>
            <a:spLocks noChangeShapeType="1"/>
          </p:cNvSpPr>
          <p:nvPr/>
        </p:nvSpPr>
        <p:spPr bwMode="auto">
          <a:xfrm>
            <a:off x="2050475" y="286791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6"/>
          <p:cNvSpPr>
            <a:spLocks noChangeShapeType="1"/>
          </p:cNvSpPr>
          <p:nvPr/>
        </p:nvSpPr>
        <p:spPr bwMode="auto">
          <a:xfrm flipV="1">
            <a:off x="2355275" y="302031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 flipH="1" flipV="1">
            <a:off x="2202875" y="294411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 flipV="1">
            <a:off x="983675" y="385851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9"/>
          <p:cNvSpPr>
            <a:spLocks noChangeShapeType="1"/>
          </p:cNvSpPr>
          <p:nvPr/>
        </p:nvSpPr>
        <p:spPr bwMode="auto">
          <a:xfrm flipV="1">
            <a:off x="1898075" y="3934715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50"/>
          <p:cNvSpPr>
            <a:spLocks noChangeShapeType="1"/>
          </p:cNvSpPr>
          <p:nvPr/>
        </p:nvSpPr>
        <p:spPr bwMode="auto">
          <a:xfrm flipV="1">
            <a:off x="831275" y="347751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1"/>
          <p:cNvSpPr>
            <a:spLocks noChangeShapeType="1"/>
          </p:cNvSpPr>
          <p:nvPr/>
        </p:nvSpPr>
        <p:spPr bwMode="auto">
          <a:xfrm>
            <a:off x="1059875" y="332511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2"/>
          <p:cNvSpPr>
            <a:spLocks noChangeShapeType="1"/>
          </p:cNvSpPr>
          <p:nvPr/>
        </p:nvSpPr>
        <p:spPr bwMode="auto">
          <a:xfrm>
            <a:off x="2247325" y="274885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3"/>
          <p:cNvSpPr>
            <a:spLocks noChangeShapeType="1"/>
          </p:cNvSpPr>
          <p:nvPr/>
        </p:nvSpPr>
        <p:spPr bwMode="auto">
          <a:xfrm>
            <a:off x="3117275" y="302031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4"/>
          <p:cNvSpPr>
            <a:spLocks noChangeArrowheads="1"/>
          </p:cNvSpPr>
          <p:nvPr/>
        </p:nvSpPr>
        <p:spPr bwMode="auto">
          <a:xfrm>
            <a:off x="602675" y="317271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5"/>
          <p:cNvSpPr>
            <a:spLocks noChangeArrowheads="1"/>
          </p:cNvSpPr>
          <p:nvPr/>
        </p:nvSpPr>
        <p:spPr bwMode="auto">
          <a:xfrm>
            <a:off x="755075" y="3020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6"/>
          <p:cNvSpPr>
            <a:spLocks noChangeArrowheads="1"/>
          </p:cNvSpPr>
          <p:nvPr/>
        </p:nvSpPr>
        <p:spPr bwMode="auto">
          <a:xfrm>
            <a:off x="602675" y="39347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7"/>
          <p:cNvSpPr>
            <a:spLocks noChangeArrowheads="1"/>
          </p:cNvSpPr>
          <p:nvPr/>
        </p:nvSpPr>
        <p:spPr bwMode="auto">
          <a:xfrm>
            <a:off x="1974275" y="35537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8"/>
          <p:cNvSpPr>
            <a:spLocks noChangeArrowheads="1"/>
          </p:cNvSpPr>
          <p:nvPr/>
        </p:nvSpPr>
        <p:spPr bwMode="auto">
          <a:xfrm>
            <a:off x="1821875" y="25631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9"/>
          <p:cNvSpPr>
            <a:spLocks noChangeArrowheads="1"/>
          </p:cNvSpPr>
          <p:nvPr/>
        </p:nvSpPr>
        <p:spPr bwMode="auto">
          <a:xfrm>
            <a:off x="2888675" y="4544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60"/>
          <p:cNvSpPr>
            <a:spLocks noChangeArrowheads="1"/>
          </p:cNvSpPr>
          <p:nvPr/>
        </p:nvSpPr>
        <p:spPr bwMode="auto">
          <a:xfrm>
            <a:off x="3345875" y="36299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1"/>
          <p:cNvSpPr>
            <a:spLocks noChangeArrowheads="1"/>
          </p:cNvSpPr>
          <p:nvPr/>
        </p:nvSpPr>
        <p:spPr bwMode="auto">
          <a:xfrm>
            <a:off x="2812475" y="2639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2"/>
          <p:cNvSpPr>
            <a:spLocks noChangeArrowheads="1"/>
          </p:cNvSpPr>
          <p:nvPr/>
        </p:nvSpPr>
        <p:spPr bwMode="auto">
          <a:xfrm>
            <a:off x="1593275" y="4544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3"/>
          <p:cNvSpPr>
            <a:spLocks noChangeShapeType="1"/>
          </p:cNvSpPr>
          <p:nvPr/>
        </p:nvSpPr>
        <p:spPr bwMode="auto">
          <a:xfrm>
            <a:off x="2355275" y="393471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4"/>
          <p:cNvSpPr>
            <a:spLocks noChangeShapeType="1"/>
          </p:cNvSpPr>
          <p:nvPr/>
        </p:nvSpPr>
        <p:spPr bwMode="auto">
          <a:xfrm flipH="1">
            <a:off x="2050475" y="484911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5"/>
          <p:cNvSpPr>
            <a:spLocks noChangeShapeType="1"/>
          </p:cNvSpPr>
          <p:nvPr/>
        </p:nvSpPr>
        <p:spPr bwMode="auto">
          <a:xfrm flipH="1" flipV="1">
            <a:off x="983675" y="431571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6"/>
          <p:cNvSpPr txBox="1">
            <a:spLocks noChangeArrowheads="1"/>
          </p:cNvSpPr>
          <p:nvPr/>
        </p:nvSpPr>
        <p:spPr bwMode="auto">
          <a:xfrm>
            <a:off x="2355275" y="4772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7"/>
          <p:cNvSpPr txBox="1">
            <a:spLocks noChangeArrowheads="1"/>
          </p:cNvSpPr>
          <p:nvPr/>
        </p:nvSpPr>
        <p:spPr bwMode="auto">
          <a:xfrm>
            <a:off x="2180650" y="42506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8"/>
          <p:cNvSpPr txBox="1">
            <a:spLocks noChangeArrowheads="1"/>
          </p:cNvSpPr>
          <p:nvPr/>
        </p:nvSpPr>
        <p:spPr bwMode="auto">
          <a:xfrm>
            <a:off x="2441000" y="39124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9"/>
          <p:cNvSpPr txBox="1">
            <a:spLocks noChangeArrowheads="1"/>
          </p:cNvSpPr>
          <p:nvPr/>
        </p:nvSpPr>
        <p:spPr bwMode="auto">
          <a:xfrm>
            <a:off x="2712463" y="344417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70"/>
          <p:cNvSpPr txBox="1">
            <a:spLocks noChangeArrowheads="1"/>
          </p:cNvSpPr>
          <p:nvPr/>
        </p:nvSpPr>
        <p:spPr bwMode="auto">
          <a:xfrm>
            <a:off x="32696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1"/>
          <p:cNvSpPr txBox="1">
            <a:spLocks noChangeArrowheads="1"/>
          </p:cNvSpPr>
          <p:nvPr/>
        </p:nvSpPr>
        <p:spPr bwMode="auto">
          <a:xfrm>
            <a:off x="2344163" y="3271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2"/>
          <p:cNvSpPr txBox="1">
            <a:spLocks noChangeArrowheads="1"/>
          </p:cNvSpPr>
          <p:nvPr/>
        </p:nvSpPr>
        <p:spPr bwMode="auto">
          <a:xfrm>
            <a:off x="2399725" y="2486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3"/>
          <p:cNvSpPr txBox="1">
            <a:spLocks noChangeArrowheads="1"/>
          </p:cNvSpPr>
          <p:nvPr/>
        </p:nvSpPr>
        <p:spPr bwMode="auto">
          <a:xfrm>
            <a:off x="18980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4"/>
          <p:cNvSpPr txBox="1">
            <a:spLocks noChangeArrowheads="1"/>
          </p:cNvSpPr>
          <p:nvPr/>
        </p:nvSpPr>
        <p:spPr bwMode="auto">
          <a:xfrm>
            <a:off x="1593275" y="33251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5"/>
          <p:cNvSpPr txBox="1">
            <a:spLocks noChangeArrowheads="1"/>
          </p:cNvSpPr>
          <p:nvPr/>
        </p:nvSpPr>
        <p:spPr bwMode="auto">
          <a:xfrm>
            <a:off x="1288475" y="3782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6"/>
          <p:cNvSpPr txBox="1">
            <a:spLocks noChangeArrowheads="1"/>
          </p:cNvSpPr>
          <p:nvPr/>
        </p:nvSpPr>
        <p:spPr bwMode="auto">
          <a:xfrm>
            <a:off x="1124963" y="4458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7"/>
          <p:cNvSpPr>
            <a:spLocks noChangeShapeType="1"/>
          </p:cNvSpPr>
          <p:nvPr/>
        </p:nvSpPr>
        <p:spPr bwMode="auto">
          <a:xfrm flipV="1">
            <a:off x="1180525" y="292189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8"/>
          <p:cNvSpPr txBox="1">
            <a:spLocks noChangeArrowheads="1"/>
          </p:cNvSpPr>
          <p:nvPr/>
        </p:nvSpPr>
        <p:spPr bwMode="auto">
          <a:xfrm>
            <a:off x="1212275" y="27917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45648"/>
              </p:ext>
            </p:extLst>
          </p:nvPr>
        </p:nvGraphicFramePr>
        <p:xfrm>
          <a:off x="6317675" y="27028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75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39500" y="1441323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7905"/>
              </p:ext>
            </p:extLst>
          </p:nvPr>
        </p:nvGraphicFramePr>
        <p:xfrm>
          <a:off x="4620500" y="24938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64475" y="3332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510838" y="363683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77475" y="396227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58300" y="264623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63100" y="279863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410700" y="272243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91500" y="363683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105900" y="3713035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39100" y="325583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67700" y="310343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55150" y="252717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325100" y="279863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810500" y="295103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62900" y="2798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810500" y="3713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82100" y="3332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29700" y="23414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9650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53700" y="34082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020300" y="2417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801100" y="4322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63100" y="371303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58300" y="46274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91500" y="409403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63100" y="4551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88475" y="402894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48825" y="36908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920288" y="322249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7750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51988" y="30494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607550" y="2265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10590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801100" y="31034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96300" y="3560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32788" y="4236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88350" y="270021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420100" y="25700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91841"/>
              </p:ext>
            </p:extLst>
          </p:nvPr>
        </p:nvGraphicFramePr>
        <p:xfrm>
          <a:off x="6525500" y="24811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38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197935" y="155865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22456"/>
              </p:ext>
            </p:extLst>
          </p:nvPr>
        </p:nvGraphicFramePr>
        <p:xfrm>
          <a:off x="4578935" y="239685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822910" y="32350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3"/>
          <p:cNvSpPr>
            <a:spLocks noChangeShapeType="1"/>
          </p:cNvSpPr>
          <p:nvPr/>
        </p:nvSpPr>
        <p:spPr bwMode="auto">
          <a:xfrm flipH="1">
            <a:off x="3469273" y="353985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235910" y="386528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5"/>
          <p:cNvSpPr>
            <a:spLocks noChangeShapeType="1"/>
          </p:cNvSpPr>
          <p:nvPr/>
        </p:nvSpPr>
        <p:spPr bwMode="auto">
          <a:xfrm>
            <a:off x="2216735" y="254925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6"/>
          <p:cNvSpPr>
            <a:spLocks noChangeShapeType="1"/>
          </p:cNvSpPr>
          <p:nvPr/>
        </p:nvSpPr>
        <p:spPr bwMode="auto">
          <a:xfrm flipV="1">
            <a:off x="2521535" y="270165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 flipH="1" flipV="1">
            <a:off x="2369135" y="262545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 flipV="1">
            <a:off x="1149935" y="353985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9"/>
          <p:cNvSpPr>
            <a:spLocks noChangeShapeType="1"/>
          </p:cNvSpPr>
          <p:nvPr/>
        </p:nvSpPr>
        <p:spPr bwMode="auto">
          <a:xfrm flipV="1">
            <a:off x="2064335" y="361605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50"/>
          <p:cNvSpPr>
            <a:spLocks noChangeShapeType="1"/>
          </p:cNvSpPr>
          <p:nvPr/>
        </p:nvSpPr>
        <p:spPr bwMode="auto">
          <a:xfrm flipV="1">
            <a:off x="997535" y="315885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1"/>
          <p:cNvSpPr>
            <a:spLocks noChangeShapeType="1"/>
          </p:cNvSpPr>
          <p:nvPr/>
        </p:nvSpPr>
        <p:spPr bwMode="auto">
          <a:xfrm>
            <a:off x="1226135" y="300645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2"/>
          <p:cNvSpPr>
            <a:spLocks noChangeShapeType="1"/>
          </p:cNvSpPr>
          <p:nvPr/>
        </p:nvSpPr>
        <p:spPr bwMode="auto">
          <a:xfrm>
            <a:off x="2413585" y="24301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3"/>
          <p:cNvSpPr>
            <a:spLocks noChangeShapeType="1"/>
          </p:cNvSpPr>
          <p:nvPr/>
        </p:nvSpPr>
        <p:spPr bwMode="auto">
          <a:xfrm>
            <a:off x="3283535" y="270165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4"/>
          <p:cNvSpPr>
            <a:spLocks noChangeArrowheads="1"/>
          </p:cNvSpPr>
          <p:nvPr/>
        </p:nvSpPr>
        <p:spPr bwMode="auto">
          <a:xfrm>
            <a:off x="768935" y="285405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5"/>
          <p:cNvSpPr>
            <a:spLocks noChangeArrowheads="1"/>
          </p:cNvSpPr>
          <p:nvPr/>
        </p:nvSpPr>
        <p:spPr bwMode="auto">
          <a:xfrm>
            <a:off x="921335" y="27016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6"/>
          <p:cNvSpPr>
            <a:spLocks noChangeArrowheads="1"/>
          </p:cNvSpPr>
          <p:nvPr/>
        </p:nvSpPr>
        <p:spPr bwMode="auto">
          <a:xfrm>
            <a:off x="768935" y="36160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7"/>
          <p:cNvSpPr>
            <a:spLocks noChangeArrowheads="1"/>
          </p:cNvSpPr>
          <p:nvPr/>
        </p:nvSpPr>
        <p:spPr bwMode="auto">
          <a:xfrm>
            <a:off x="2140535" y="32350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8"/>
          <p:cNvSpPr>
            <a:spLocks noChangeArrowheads="1"/>
          </p:cNvSpPr>
          <p:nvPr/>
        </p:nvSpPr>
        <p:spPr bwMode="auto">
          <a:xfrm>
            <a:off x="1988135" y="22444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9"/>
          <p:cNvSpPr>
            <a:spLocks noChangeArrowheads="1"/>
          </p:cNvSpPr>
          <p:nvPr/>
        </p:nvSpPr>
        <p:spPr bwMode="auto">
          <a:xfrm>
            <a:off x="3054935" y="42256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60"/>
          <p:cNvSpPr>
            <a:spLocks noChangeArrowheads="1"/>
          </p:cNvSpPr>
          <p:nvPr/>
        </p:nvSpPr>
        <p:spPr bwMode="auto">
          <a:xfrm>
            <a:off x="3512135" y="33112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1"/>
          <p:cNvSpPr>
            <a:spLocks noChangeArrowheads="1"/>
          </p:cNvSpPr>
          <p:nvPr/>
        </p:nvSpPr>
        <p:spPr bwMode="auto">
          <a:xfrm>
            <a:off x="2978735" y="23206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2"/>
          <p:cNvSpPr>
            <a:spLocks noChangeArrowheads="1"/>
          </p:cNvSpPr>
          <p:nvPr/>
        </p:nvSpPr>
        <p:spPr bwMode="auto">
          <a:xfrm>
            <a:off x="1759535" y="42256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3"/>
          <p:cNvSpPr>
            <a:spLocks noChangeShapeType="1"/>
          </p:cNvSpPr>
          <p:nvPr/>
        </p:nvSpPr>
        <p:spPr bwMode="auto">
          <a:xfrm>
            <a:off x="2521535" y="361605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4"/>
          <p:cNvSpPr>
            <a:spLocks noChangeShapeType="1"/>
          </p:cNvSpPr>
          <p:nvPr/>
        </p:nvSpPr>
        <p:spPr bwMode="auto">
          <a:xfrm flipH="1">
            <a:off x="2216735" y="45304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5"/>
          <p:cNvSpPr>
            <a:spLocks noChangeShapeType="1"/>
          </p:cNvSpPr>
          <p:nvPr/>
        </p:nvSpPr>
        <p:spPr bwMode="auto">
          <a:xfrm flipH="1" flipV="1">
            <a:off x="1149935" y="399705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6"/>
          <p:cNvSpPr txBox="1">
            <a:spLocks noChangeArrowheads="1"/>
          </p:cNvSpPr>
          <p:nvPr/>
        </p:nvSpPr>
        <p:spPr bwMode="auto">
          <a:xfrm>
            <a:off x="2521535" y="44542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7"/>
          <p:cNvSpPr txBox="1">
            <a:spLocks noChangeArrowheads="1"/>
          </p:cNvSpPr>
          <p:nvPr/>
        </p:nvSpPr>
        <p:spPr bwMode="auto">
          <a:xfrm>
            <a:off x="2346910" y="39319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8"/>
          <p:cNvSpPr txBox="1">
            <a:spLocks noChangeArrowheads="1"/>
          </p:cNvSpPr>
          <p:nvPr/>
        </p:nvSpPr>
        <p:spPr bwMode="auto">
          <a:xfrm>
            <a:off x="2607260" y="35938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9"/>
          <p:cNvSpPr txBox="1">
            <a:spLocks noChangeArrowheads="1"/>
          </p:cNvSpPr>
          <p:nvPr/>
        </p:nvSpPr>
        <p:spPr bwMode="auto">
          <a:xfrm>
            <a:off x="2878723" y="312551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70"/>
          <p:cNvSpPr txBox="1">
            <a:spLocks noChangeArrowheads="1"/>
          </p:cNvSpPr>
          <p:nvPr/>
        </p:nvSpPr>
        <p:spPr bwMode="auto">
          <a:xfrm>
            <a:off x="3435935" y="2777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1"/>
          <p:cNvSpPr txBox="1">
            <a:spLocks noChangeArrowheads="1"/>
          </p:cNvSpPr>
          <p:nvPr/>
        </p:nvSpPr>
        <p:spPr bwMode="auto">
          <a:xfrm>
            <a:off x="2510423" y="29524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2"/>
          <p:cNvSpPr txBox="1">
            <a:spLocks noChangeArrowheads="1"/>
          </p:cNvSpPr>
          <p:nvPr/>
        </p:nvSpPr>
        <p:spPr bwMode="auto">
          <a:xfrm>
            <a:off x="2565985" y="21682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3"/>
          <p:cNvSpPr txBox="1">
            <a:spLocks noChangeArrowheads="1"/>
          </p:cNvSpPr>
          <p:nvPr/>
        </p:nvSpPr>
        <p:spPr bwMode="auto">
          <a:xfrm>
            <a:off x="2064335" y="2777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4"/>
          <p:cNvSpPr txBox="1">
            <a:spLocks noChangeArrowheads="1"/>
          </p:cNvSpPr>
          <p:nvPr/>
        </p:nvSpPr>
        <p:spPr bwMode="auto">
          <a:xfrm>
            <a:off x="1759535" y="30064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5"/>
          <p:cNvSpPr txBox="1">
            <a:spLocks noChangeArrowheads="1"/>
          </p:cNvSpPr>
          <p:nvPr/>
        </p:nvSpPr>
        <p:spPr bwMode="auto">
          <a:xfrm>
            <a:off x="1454735" y="34636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6"/>
          <p:cNvSpPr txBox="1">
            <a:spLocks noChangeArrowheads="1"/>
          </p:cNvSpPr>
          <p:nvPr/>
        </p:nvSpPr>
        <p:spPr bwMode="auto">
          <a:xfrm>
            <a:off x="1291223" y="4139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7"/>
          <p:cNvSpPr>
            <a:spLocks noChangeShapeType="1"/>
          </p:cNvSpPr>
          <p:nvPr/>
        </p:nvSpPr>
        <p:spPr bwMode="auto">
          <a:xfrm flipV="1">
            <a:off x="1346785" y="260322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8"/>
          <p:cNvSpPr txBox="1">
            <a:spLocks noChangeArrowheads="1"/>
          </p:cNvSpPr>
          <p:nvPr/>
        </p:nvSpPr>
        <p:spPr bwMode="auto">
          <a:xfrm>
            <a:off x="1378535" y="247305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05697"/>
              </p:ext>
            </p:extLst>
          </p:nvPr>
        </p:nvGraphicFramePr>
        <p:xfrm>
          <a:off x="6483935" y="238415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42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53355" y="160021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571722"/>
              </p:ext>
            </p:extLst>
          </p:nvPr>
        </p:nvGraphicFramePr>
        <p:xfrm>
          <a:off x="4634355" y="24384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78330" y="32766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524693" y="358141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91330" y="390685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72155" y="259081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76955" y="274321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424555" y="266701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205355" y="358141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119755" y="365761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52955" y="320041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81555" y="304801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69005" y="247175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338955" y="274321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824355" y="289561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76755" y="27432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824355" y="36576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95955" y="32766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43555" y="22860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110355" y="42672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67555" y="33528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034155" y="23622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814955" y="42672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76955" y="365761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72155" y="457201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205355" y="403861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76955" y="44958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402330" y="39735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62680" y="36353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934143" y="316707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91355" y="28194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65843" y="29940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621405" y="22098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119755" y="28194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814955" y="30480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510155" y="35052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46643" y="41814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402205" y="264479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433955" y="25146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90387"/>
              </p:ext>
            </p:extLst>
          </p:nvPr>
        </p:nvGraphicFramePr>
        <p:xfrm>
          <a:off x="6539355" y="24257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Text Box 118"/>
          <p:cNvSpPr txBox="1">
            <a:spLocks noChangeArrowheads="1"/>
          </p:cNvSpPr>
          <p:nvPr/>
        </p:nvSpPr>
        <p:spPr bwMode="auto">
          <a:xfrm>
            <a:off x="4024755" y="5165740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Accepting edge (E,G) would create a cycle</a:t>
            </a:r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26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56370" y="157250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85254"/>
              </p:ext>
            </p:extLst>
          </p:nvPr>
        </p:nvGraphicFramePr>
        <p:xfrm>
          <a:off x="4537370" y="241070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781345" y="32489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27708" y="355370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194345" y="387914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175170" y="256310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479970" y="271550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27570" y="263930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08370" y="355370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22770" y="362990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955970" y="317270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184570" y="302030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372020" y="244404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41970" y="271550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27370" y="286790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879770" y="27155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27370" y="36299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098970" y="32489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1946570" y="22583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13370" y="42395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470570" y="33251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37170" y="23345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17970" y="42395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479970" y="362990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175170" y="454430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08370" y="401090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479970" y="44681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05345" y="394581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565695" y="360768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37158" y="313936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394370" y="27917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468858" y="29663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24420" y="21821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22770" y="27917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17970" y="30203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13170" y="34775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249658" y="41537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05220" y="261708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36970" y="248690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8203"/>
              </p:ext>
            </p:extLst>
          </p:nvPr>
        </p:nvGraphicFramePr>
        <p:xfrm>
          <a:off x="6442370" y="239800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1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97935" y="158636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25134"/>
              </p:ext>
            </p:extLst>
          </p:nvPr>
        </p:nvGraphicFramePr>
        <p:xfrm>
          <a:off x="4578935" y="242456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22910" y="32627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69273" y="356756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35910" y="389299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16735" y="257696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21535" y="272936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69135" y="265316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49935" y="356756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64335" y="364376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997535" y="318656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26135" y="303416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13585" y="245789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83535" y="272936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68935" y="288176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21335" y="272936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68935" y="36437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40535" y="326276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1988135" y="227216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54935" y="42533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12135" y="33389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78735" y="23483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59535" y="42533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21535" y="364376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16735" y="455816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49935" y="402476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21535" y="44819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46910" y="395967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07260" y="36215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78723" y="315322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35935" y="28055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10423" y="29801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65985" y="21959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64335" y="28055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59535" y="30341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54735" y="34913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291223" y="4167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46785" y="263093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78535" y="250076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25559"/>
              </p:ext>
            </p:extLst>
          </p:nvPr>
        </p:nvGraphicFramePr>
        <p:xfrm>
          <a:off x="6483935" y="241186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97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64195" y="151708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63528"/>
              </p:ext>
            </p:extLst>
          </p:nvPr>
        </p:nvGraphicFramePr>
        <p:xfrm>
          <a:off x="4745195" y="235528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989170" y="31934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635533" y="349828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402170" y="382372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382995" y="250768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687795" y="266008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535395" y="258388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316195" y="349828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230595" y="357448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163795" y="311728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392395" y="296488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579845" y="238862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449795" y="266008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935195" y="281248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1087595" y="266008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935195" y="35744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306795" y="319348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154395" y="22028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221195" y="41840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678395" y="32696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144995" y="22790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925795" y="41840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687795" y="357448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382995" y="448888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316195" y="395548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687795" y="44126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513170" y="389039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773520" y="355226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3044983" y="308394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602195" y="27362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676683" y="2910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732245" y="21266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230595" y="27362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925795" y="29648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620995" y="34220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457483" y="40983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513045" y="256166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544795" y="243148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33169"/>
              </p:ext>
            </p:extLst>
          </p:nvPr>
        </p:nvGraphicFramePr>
        <p:xfrm>
          <a:off x="6650195" y="234258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17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11790" y="165563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97678"/>
              </p:ext>
            </p:extLst>
          </p:nvPr>
        </p:nvGraphicFramePr>
        <p:xfrm>
          <a:off x="4592790" y="24938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36765" y="3332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83128" y="363683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49765" y="396227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30590" y="264623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35390" y="279863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82990" y="272243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63790" y="363683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78190" y="371303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11390" y="325583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39990" y="310343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27440" y="252717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97390" y="279863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82790" y="295103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35190" y="2798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82790" y="37130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54390" y="33320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01990" y="23414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6879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25990" y="34082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92590" y="2417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7339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35390" y="371303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30590" y="46274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63790" y="409403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35390" y="4551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60765" y="402894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21115" y="36908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92578" y="322249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4979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24278" y="30494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79840" y="2265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7819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73390" y="31034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68590" y="3560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05078" y="4236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60640" y="270021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92390" y="25700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73042"/>
              </p:ext>
            </p:extLst>
          </p:nvPr>
        </p:nvGraphicFramePr>
        <p:xfrm>
          <a:off x="6497790" y="24811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28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22630" y="162792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34255"/>
              </p:ext>
            </p:extLst>
          </p:nvPr>
        </p:nvGraphicFramePr>
        <p:xfrm>
          <a:off x="4703630" y="246612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947605" y="3304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593968" y="360912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360605" y="39345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341430" y="26185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646230" y="277092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493830" y="26947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274630" y="36091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189030" y="368532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122230" y="32281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350830" y="3075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538280" y="249946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408230" y="27709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893630" y="29233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1046030" y="2770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893630" y="36853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265230" y="33043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112830" y="23137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17963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636830" y="33805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103430" y="2389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88423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646230" y="36853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341430" y="4599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274630" y="40663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646230" y="4523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471605" y="40012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731955" y="36631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3003418" y="31947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56063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635118" y="3021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690680" y="2237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18903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884230" y="3075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579430" y="3532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415918" y="4209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471480" y="26725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503230" y="25423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57143"/>
              </p:ext>
            </p:extLst>
          </p:nvPr>
        </p:nvGraphicFramePr>
        <p:xfrm>
          <a:off x="6608630" y="245342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8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4000" dirty="0"/>
              <a:t>Minimum Spanning Trees (MST)</a:t>
            </a:r>
            <a:endParaRPr lang="en-US" sz="40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2279095"/>
            <a:ext cx="5259388" cy="277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schemeClr val="tx1"/>
                </a:solidFill>
              </a:rPr>
              <a:t>Undirected, connected graph 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i="1" dirty="0">
                <a:solidFill>
                  <a:schemeClr val="tx1"/>
                </a:solidFill>
              </a:rPr>
              <a:t>	</a:t>
            </a:r>
            <a:r>
              <a:rPr lang="en-US" sz="2800" b="1" i="1" dirty="0">
                <a:solidFill>
                  <a:schemeClr val="tx1"/>
                </a:solidFill>
              </a:rPr>
              <a:t>G</a:t>
            </a:r>
            <a:r>
              <a:rPr lang="en-US" sz="2800" b="1" dirty="0">
                <a:solidFill>
                  <a:schemeClr val="tx1"/>
                </a:solidFill>
              </a:rPr>
              <a:t> = (</a:t>
            </a:r>
            <a:r>
              <a:rPr lang="en-US" sz="2800" b="1" i="1" dirty="0">
                <a:solidFill>
                  <a:schemeClr val="tx1"/>
                </a:solidFill>
              </a:rPr>
              <a:t>V</a:t>
            </a:r>
            <a:r>
              <a:rPr lang="en-US" sz="2800" b="1" dirty="0">
                <a:solidFill>
                  <a:schemeClr val="tx1"/>
                </a:solidFill>
              </a:rPr>
              <a:t>,</a:t>
            </a:r>
            <a:r>
              <a:rPr lang="en-US" sz="2800" b="1" i="1" dirty="0">
                <a:solidFill>
                  <a:schemeClr val="tx1"/>
                </a:solidFill>
              </a:rPr>
              <a:t>E</a:t>
            </a:r>
            <a:r>
              <a:rPr lang="en-US" sz="2800" b="1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schemeClr val="tx1"/>
                </a:solidFill>
              </a:rPr>
              <a:t>Weight </a:t>
            </a:r>
            <a:r>
              <a:rPr lang="en-US" sz="2800" b="1" i="1" dirty="0">
                <a:solidFill>
                  <a:schemeClr val="tx1"/>
                </a:solidFill>
              </a:rPr>
              <a:t>W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181666"/>
              </p:ext>
            </p:extLst>
          </p:nvPr>
        </p:nvGraphicFramePr>
        <p:xfrm>
          <a:off x="5792788" y="2364820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2685714" imgH="2066667" progId="MSPhotoEd.3">
                  <p:embed/>
                </p:oleObj>
              </mc:Choice>
              <mc:Fallback>
                <p:oleObj name="Photo Editor Photo" r:id="rId2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2364820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160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11790" y="171105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87348"/>
              </p:ext>
            </p:extLst>
          </p:nvPr>
        </p:nvGraphicFramePr>
        <p:xfrm>
          <a:off x="4592790" y="254925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36765" y="33874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83128" y="369225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49765" y="401769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30590" y="270165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35390" y="285405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82990" y="277785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63790" y="369225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78190" y="376845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11390" y="331125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39990" y="315885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27440" y="258259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97390" y="285405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82790" y="300645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35190" y="2854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82790" y="37684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54390" y="33874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01990" y="23968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68790" y="4378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25990" y="34636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92590" y="2473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73390" y="4378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35390" y="376845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30590" y="468285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63790" y="414945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35390" y="4606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60765" y="408436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21115" y="374623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92578" y="327791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497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24278" y="3104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79840" y="2320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781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73390" y="31588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68590" y="36160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05078" y="42923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60640" y="275563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92390" y="262545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44371"/>
              </p:ext>
            </p:extLst>
          </p:nvPr>
        </p:nvGraphicFramePr>
        <p:xfrm>
          <a:off x="6497790" y="253655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49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97935" y="172491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93109"/>
              </p:ext>
            </p:extLst>
          </p:nvPr>
        </p:nvGraphicFramePr>
        <p:xfrm>
          <a:off x="4578935" y="256311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22910" y="34013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69273" y="370611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35910" y="403154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16735" y="271551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21535" y="286791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69135" y="279171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49935" y="370611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64335" y="378231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997535" y="332511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26135" y="317271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13585" y="259644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83535" y="286791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68935" y="302031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21335" y="286791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68935" y="37823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40535" y="34013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1988135" y="24107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54935" y="43919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12135" y="34775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78735" y="24869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59535" y="43919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21535" y="378231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16735" y="469671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49935" y="416331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21535" y="46205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46910" y="409822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07260" y="376008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78723" y="329177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35935" y="29441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10423" y="31187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65985" y="23345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64335" y="29441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59535" y="31727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54735" y="3629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291223" y="43061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46785" y="276948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78535" y="26393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903610"/>
              </p:ext>
            </p:extLst>
          </p:nvPr>
        </p:nvGraphicFramePr>
        <p:xfrm>
          <a:off x="6483935" y="255041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36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50340" y="166949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26653"/>
              </p:ext>
            </p:extLst>
          </p:nvPr>
        </p:nvGraphicFramePr>
        <p:xfrm>
          <a:off x="4731340" y="250769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975315" y="33458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621678" y="365069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388315" y="397612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369140" y="266009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673940" y="281249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521540" y="273629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302340" y="365069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216740" y="372689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149940" y="326969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378540" y="311729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565990" y="254102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435940" y="281249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921340" y="29648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1073740" y="2812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921340" y="37268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292940" y="33458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140540" y="23552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207340" y="4336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664540" y="34220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131140" y="2431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911940" y="4336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673940" y="372689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369140" y="464129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302340" y="410789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673940" y="4565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499315" y="40428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759665" y="370466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3031128" y="323635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588340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662828" y="3063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718390" y="2279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216740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911940" y="31172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607140" y="35744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443628" y="42507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499190" y="271406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530940" y="25838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70039"/>
              </p:ext>
            </p:extLst>
          </p:nvPr>
        </p:nvGraphicFramePr>
        <p:xfrm>
          <a:off x="6636340" y="249499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35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62400" y="147552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60042"/>
              </p:ext>
            </p:extLst>
          </p:nvPr>
        </p:nvGraphicFramePr>
        <p:xfrm>
          <a:off x="4343400" y="231372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587375" y="31519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233738" y="345672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000375" y="378215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5"/>
          <p:cNvSpPr>
            <a:spLocks noChangeShapeType="1"/>
          </p:cNvSpPr>
          <p:nvPr/>
        </p:nvSpPr>
        <p:spPr bwMode="auto">
          <a:xfrm flipV="1">
            <a:off x="2286000" y="261852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8"/>
          <p:cNvSpPr>
            <a:spLocks noChangeShapeType="1"/>
          </p:cNvSpPr>
          <p:nvPr/>
        </p:nvSpPr>
        <p:spPr bwMode="auto">
          <a:xfrm flipV="1">
            <a:off x="1828800" y="353292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9"/>
          <p:cNvSpPr>
            <a:spLocks noChangeShapeType="1"/>
          </p:cNvSpPr>
          <p:nvPr/>
        </p:nvSpPr>
        <p:spPr bwMode="auto">
          <a:xfrm flipV="1">
            <a:off x="762000" y="307572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51"/>
          <p:cNvSpPr>
            <a:spLocks noChangeShapeType="1"/>
          </p:cNvSpPr>
          <p:nvPr/>
        </p:nvSpPr>
        <p:spPr bwMode="auto">
          <a:xfrm>
            <a:off x="2178050" y="234705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52"/>
          <p:cNvSpPr>
            <a:spLocks noChangeShapeType="1"/>
          </p:cNvSpPr>
          <p:nvPr/>
        </p:nvSpPr>
        <p:spPr bwMode="auto">
          <a:xfrm>
            <a:off x="3048000" y="261852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53"/>
          <p:cNvSpPr>
            <a:spLocks noChangeArrowheads="1"/>
          </p:cNvSpPr>
          <p:nvPr/>
        </p:nvSpPr>
        <p:spPr bwMode="auto">
          <a:xfrm>
            <a:off x="533400" y="277092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54"/>
          <p:cNvSpPr>
            <a:spLocks noChangeArrowheads="1"/>
          </p:cNvSpPr>
          <p:nvPr/>
        </p:nvSpPr>
        <p:spPr bwMode="auto">
          <a:xfrm>
            <a:off x="685800" y="2618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4" name="Oval 55"/>
          <p:cNvSpPr>
            <a:spLocks noChangeArrowheads="1"/>
          </p:cNvSpPr>
          <p:nvPr/>
        </p:nvSpPr>
        <p:spPr bwMode="auto">
          <a:xfrm>
            <a:off x="533400" y="35329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5" name="Oval 56"/>
          <p:cNvSpPr>
            <a:spLocks noChangeArrowheads="1"/>
          </p:cNvSpPr>
          <p:nvPr/>
        </p:nvSpPr>
        <p:spPr bwMode="auto">
          <a:xfrm>
            <a:off x="1905000" y="31519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6" name="Oval 57"/>
          <p:cNvSpPr>
            <a:spLocks noChangeArrowheads="1"/>
          </p:cNvSpPr>
          <p:nvPr/>
        </p:nvSpPr>
        <p:spPr bwMode="auto">
          <a:xfrm>
            <a:off x="1752600" y="21613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7" name="Oval 58"/>
          <p:cNvSpPr>
            <a:spLocks noChangeArrowheads="1"/>
          </p:cNvSpPr>
          <p:nvPr/>
        </p:nvSpPr>
        <p:spPr bwMode="auto">
          <a:xfrm>
            <a:off x="2819400" y="4142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18" name="Oval 59"/>
          <p:cNvSpPr>
            <a:spLocks noChangeArrowheads="1"/>
          </p:cNvSpPr>
          <p:nvPr/>
        </p:nvSpPr>
        <p:spPr bwMode="auto">
          <a:xfrm>
            <a:off x="3276600" y="32281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19" name="Oval 60"/>
          <p:cNvSpPr>
            <a:spLocks noChangeArrowheads="1"/>
          </p:cNvSpPr>
          <p:nvPr/>
        </p:nvSpPr>
        <p:spPr bwMode="auto">
          <a:xfrm>
            <a:off x="2743200" y="2237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0" name="Oval 61"/>
          <p:cNvSpPr>
            <a:spLocks noChangeArrowheads="1"/>
          </p:cNvSpPr>
          <p:nvPr/>
        </p:nvSpPr>
        <p:spPr bwMode="auto">
          <a:xfrm>
            <a:off x="1524000" y="4142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1" name="Line 64"/>
          <p:cNvSpPr>
            <a:spLocks noChangeShapeType="1"/>
          </p:cNvSpPr>
          <p:nvPr/>
        </p:nvSpPr>
        <p:spPr bwMode="auto">
          <a:xfrm flipH="1" flipV="1">
            <a:off x="914400" y="391392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66"/>
          <p:cNvSpPr txBox="1">
            <a:spLocks noChangeArrowheads="1"/>
          </p:cNvSpPr>
          <p:nvPr/>
        </p:nvSpPr>
        <p:spPr bwMode="auto">
          <a:xfrm>
            <a:off x="2111375" y="384883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3" name="Text Box 69"/>
          <p:cNvSpPr txBox="1">
            <a:spLocks noChangeArrowheads="1"/>
          </p:cNvSpPr>
          <p:nvPr/>
        </p:nvSpPr>
        <p:spPr bwMode="auto">
          <a:xfrm>
            <a:off x="3200400" y="26947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4" name="Text Box 71"/>
          <p:cNvSpPr txBox="1">
            <a:spLocks noChangeArrowheads="1"/>
          </p:cNvSpPr>
          <p:nvPr/>
        </p:nvSpPr>
        <p:spPr bwMode="auto">
          <a:xfrm>
            <a:off x="2330450" y="20851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5" name="Text Box 75"/>
          <p:cNvSpPr txBox="1">
            <a:spLocks noChangeArrowheads="1"/>
          </p:cNvSpPr>
          <p:nvPr/>
        </p:nvSpPr>
        <p:spPr bwMode="auto">
          <a:xfrm>
            <a:off x="1055688" y="40567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graphicFrame>
        <p:nvGraphicFramePr>
          <p:cNvPr id="26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185311"/>
              </p:ext>
            </p:extLst>
          </p:nvPr>
        </p:nvGraphicFramePr>
        <p:xfrm>
          <a:off x="6248400" y="230102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Text Box 116"/>
          <p:cNvSpPr txBox="1">
            <a:spLocks noChangeArrowheads="1"/>
          </p:cNvSpPr>
          <p:nvPr/>
        </p:nvSpPr>
        <p:spPr bwMode="auto">
          <a:xfrm>
            <a:off x="4572000" y="4980720"/>
            <a:ext cx="28956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Done</a:t>
            </a:r>
          </a:p>
          <a:p>
            <a:pPr>
              <a:spcBef>
                <a:spcPct val="50000"/>
              </a:spcBef>
            </a:pPr>
            <a:r>
              <a:rPr lang="en-US" b="1"/>
              <a:t>Total Cost = </a:t>
            </a:r>
            <a:r>
              <a:rPr lang="en-US" b="1">
                <a:sym typeface="Symbol" pitchFamily="18" charset="2"/>
              </a:rPr>
              <a:t> </a:t>
            </a:r>
            <a:r>
              <a:rPr lang="en-US" b="1" i="1"/>
              <a:t>d</a:t>
            </a:r>
            <a:r>
              <a:rPr lang="en-US" b="1" i="1" baseline="-25000"/>
              <a:t>v </a:t>
            </a:r>
            <a:r>
              <a:rPr lang="en-US" b="1" i="1"/>
              <a:t>= 21</a:t>
            </a:r>
          </a:p>
          <a:p>
            <a:pPr>
              <a:spcBef>
                <a:spcPct val="50000"/>
              </a:spcBef>
            </a:pPr>
            <a:endParaRPr lang="en-US" b="1"/>
          </a:p>
        </p:txBody>
      </p:sp>
      <p:sp>
        <p:nvSpPr>
          <p:cNvPr id="28" name="Text Box 117"/>
          <p:cNvSpPr txBox="1">
            <a:spLocks noChangeArrowheads="1"/>
          </p:cNvSpPr>
          <p:nvPr/>
        </p:nvSpPr>
        <p:spPr bwMode="auto">
          <a:xfrm>
            <a:off x="2274888" y="286934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29" name="Text Box 118"/>
          <p:cNvSpPr txBox="1">
            <a:spLocks noChangeArrowheads="1"/>
          </p:cNvSpPr>
          <p:nvPr/>
        </p:nvSpPr>
        <p:spPr bwMode="auto">
          <a:xfrm>
            <a:off x="7772400" y="3805970"/>
            <a:ext cx="4572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cs typeface="Times New Roman" pitchFamily="18" charset="0"/>
              </a:rPr>
              <a:t>}</a:t>
            </a:r>
            <a:endParaRPr lang="en-US" sz="6600"/>
          </a:p>
        </p:txBody>
      </p:sp>
      <p:sp>
        <p:nvSpPr>
          <p:cNvPr id="30" name="Text Box 119"/>
          <p:cNvSpPr txBox="1">
            <a:spLocks noChangeArrowheads="1"/>
          </p:cNvSpPr>
          <p:nvPr/>
        </p:nvSpPr>
        <p:spPr bwMode="auto">
          <a:xfrm>
            <a:off x="8020050" y="4163158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not </a:t>
            </a:r>
          </a:p>
          <a:p>
            <a:r>
              <a:rPr lang="en-US" sz="1400"/>
              <a:t>considered</a:t>
            </a: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445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https://visualgo.net/en/mst?slide=1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800" dirty="0"/>
              <a:t>Minimum Spanning Trees (MST)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01780" y="1600200"/>
            <a:ext cx="5259388" cy="277177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/>
              <a:t>Undirected, connected graph 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i="1" dirty="0"/>
              <a:t>	</a:t>
            </a:r>
            <a:r>
              <a:rPr lang="en-US" b="1" i="1" dirty="0"/>
              <a:t>G</a:t>
            </a:r>
            <a:r>
              <a:rPr lang="en-US" b="1" dirty="0"/>
              <a:t> = (</a:t>
            </a:r>
            <a:r>
              <a:rPr lang="en-US" b="1" i="1" dirty="0"/>
              <a:t>V</a:t>
            </a:r>
            <a:r>
              <a:rPr lang="en-US" b="1" dirty="0"/>
              <a:t>,</a:t>
            </a:r>
            <a:r>
              <a:rPr lang="en-US" b="1" i="1" dirty="0"/>
              <a:t>E</a:t>
            </a:r>
            <a:r>
              <a:rPr lang="en-US" b="1" dirty="0"/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/>
              <a:t>Weight </a:t>
            </a:r>
            <a:r>
              <a:rPr lang="en-US" b="1" i="1" dirty="0"/>
              <a:t>W</a:t>
            </a: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1480" y="4438650"/>
            <a:ext cx="83581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400" b="1">
                <a:latin typeface="Tahoma" pitchFamily="34" charset="0"/>
              </a:rPr>
              <a:t>Spanning tree</a:t>
            </a:r>
            <a:r>
              <a:rPr lang="en-US" altLang="en-US" sz="2400">
                <a:latin typeface="Tahoma" pitchFamily="34" charset="0"/>
              </a:rPr>
              <a:t>: </a:t>
            </a:r>
            <a:r>
              <a:rPr lang="en-US" altLang="en-US">
                <a:latin typeface="Tahoma" pitchFamily="34" charset="0"/>
                <a:cs typeface="Tahoma" pitchFamily="34" charset="0"/>
              </a:rPr>
              <a:t>A spanning tree is a sub-graph of a graph that contains or connects all the vertices and has no cycle. </a:t>
            </a: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6077093" y="1941513"/>
            <a:ext cx="2311400" cy="1825625"/>
            <a:chOff x="3863" y="1223"/>
            <a:chExt cx="1456" cy="1150"/>
          </a:xfrm>
        </p:grpSpPr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4766" y="2079"/>
              <a:ext cx="55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4765" y="1559"/>
              <a:ext cx="553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4296" y="1223"/>
              <a:ext cx="490" cy="33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V="1">
              <a:off x="3901" y="1233"/>
              <a:ext cx="399" cy="399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 flipH="1" flipV="1">
              <a:off x="3905" y="1609"/>
              <a:ext cx="400" cy="759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V="1">
              <a:off x="4299" y="2088"/>
              <a:ext cx="479" cy="28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3863" y="2150"/>
              <a:ext cx="462" cy="217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89761"/>
              </p:ext>
            </p:extLst>
          </p:nvPr>
        </p:nvGraphicFramePr>
        <p:xfrm>
          <a:off x="5737368" y="1685925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2685714" imgH="2066667" progId="MSPhotoEd.3">
                  <p:embed/>
                </p:oleObj>
              </mc:Choice>
              <mc:Fallback>
                <p:oleObj name="Photo Editor Photo" r:id="rId2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368" y="1685925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93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800" dirty="0"/>
              <a:t>Minimum Spanning Trees (MST)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5259388" cy="277177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/>
              <a:t>Undirected, connected graph 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i="1" dirty="0"/>
              <a:t>	</a:t>
            </a:r>
            <a:r>
              <a:rPr lang="en-US" b="1" i="1" dirty="0"/>
              <a:t>G</a:t>
            </a:r>
            <a:r>
              <a:rPr lang="en-US" b="1" dirty="0"/>
              <a:t> = (</a:t>
            </a:r>
            <a:r>
              <a:rPr lang="en-US" b="1" i="1" dirty="0"/>
              <a:t>V</a:t>
            </a:r>
            <a:r>
              <a:rPr lang="en-US" b="1" dirty="0"/>
              <a:t>,</a:t>
            </a:r>
            <a:r>
              <a:rPr lang="en-US" b="1" i="1" dirty="0"/>
              <a:t>E</a:t>
            </a:r>
            <a:r>
              <a:rPr lang="en-US" b="1" dirty="0"/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/>
              <a:t>Weight </a:t>
            </a:r>
            <a:r>
              <a:rPr lang="en-US" b="1" i="1" dirty="0"/>
              <a:t>W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96900" y="4438650"/>
            <a:ext cx="83581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400" b="1">
                <a:latin typeface="Tahoma" pitchFamily="34" charset="0"/>
              </a:rPr>
              <a:t>Minimum spanning tree</a:t>
            </a:r>
            <a:r>
              <a:rPr lang="en-US" altLang="en-US" sz="2400">
                <a:latin typeface="Tahoma" pitchFamily="34" charset="0"/>
              </a:rPr>
              <a:t> (</a:t>
            </a:r>
            <a:r>
              <a:rPr lang="en-US" altLang="en-US" sz="2400" b="1">
                <a:latin typeface="Tahoma" pitchFamily="34" charset="0"/>
              </a:rPr>
              <a:t>MST</a:t>
            </a:r>
            <a:r>
              <a:rPr lang="en-US" altLang="en-US" sz="2400">
                <a:latin typeface="Tahoma" pitchFamily="34" charset="0"/>
              </a:rPr>
              <a:t>): Spanning tree where total weight of the tree is minimum.</a:t>
            </a:r>
            <a:endParaRPr lang="en-GB" altLang="en-US" sz="2400" i="1">
              <a:latin typeface="Tahoma" pitchFamily="34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135688" y="1958975"/>
            <a:ext cx="2311400" cy="1741488"/>
            <a:chOff x="3865" y="1234"/>
            <a:chExt cx="1456" cy="1097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4768" y="1586"/>
              <a:ext cx="55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767" y="2052"/>
              <a:ext cx="55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 flipV="1">
              <a:off x="3923" y="1589"/>
              <a:ext cx="399" cy="74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865" y="2108"/>
              <a:ext cx="433" cy="22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935" y="1589"/>
              <a:ext cx="841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 flipV="1">
              <a:off x="4761" y="1589"/>
              <a:ext cx="5" cy="46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3910" y="1234"/>
              <a:ext cx="348" cy="35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5792788" y="1685925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2685714" imgH="2066667" progId="MSPhotoEd.3">
                  <p:embed/>
                </p:oleObj>
              </mc:Choice>
              <mc:Fallback>
                <p:oleObj name="Photo Editor Photo" r:id="rId2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1685925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94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 dirty="0"/>
              <a:t>Applications of Minimum Spanning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4798" y="2186515"/>
            <a:ext cx="85621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Consider n stations are to be linked using a communication network &amp; laying of communication links between any two stations involves a cost.</a:t>
            </a:r>
            <a:br>
              <a:rPr lang="en-US" dirty="0"/>
            </a:br>
            <a:r>
              <a:rPr lang="en-US" dirty="0"/>
              <a:t>The ideal solution would be to extract a subgraph termed as minimum cost spanning tree.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Suppose you want to construct highways or railroads spanning several cities then we can use the concept of minimum spanning trees.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Designing Local Area Networks.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Laying pipelines connecting offshore drilling sites, refineries and consumer markets.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Suppose you want to apply a set of houses with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Electric Power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Water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Telephone lines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Sewage lines</a:t>
            </a:r>
          </a:p>
          <a:p>
            <a:pPr lvl="1" algn="just"/>
            <a:r>
              <a:rPr lang="en-US" dirty="0"/>
              <a:t>To reduce cost, you can connect houses with minimum cost spanning trees.</a:t>
            </a:r>
          </a:p>
        </p:txBody>
      </p:sp>
    </p:spTree>
    <p:extLst>
      <p:ext uri="{BB962C8B-B14F-4D97-AF65-F5344CB8AC3E}">
        <p14:creationId xmlns:p14="http://schemas.microsoft.com/office/powerpoint/2010/main" val="185297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Algorithms for Obtaining the MST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4798" y="2435897"/>
            <a:ext cx="8562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Prim's Algorithm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Kruskal's</a:t>
            </a:r>
            <a:r>
              <a:rPr lang="en-US" sz="24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lnSpc>
                <a:spcPct val="200000"/>
              </a:lnSpc>
            </a:pPr>
            <a:r>
              <a:rPr lang="en-US" sz="4400" dirty="0"/>
              <a:t>Prim's Algorithm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0945" y="2202873"/>
            <a:ext cx="8395855" cy="3923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>
                <a:solidFill>
                  <a:schemeClr val="tx1"/>
                </a:solidFill>
              </a:rPr>
              <a:t>Vertex based algorithm</a:t>
            </a: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endParaRPr lang="da-DK" sz="24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>
                <a:solidFill>
                  <a:schemeClr val="tx1"/>
                </a:solidFill>
              </a:rPr>
              <a:t>Grows a single </a:t>
            </a:r>
            <a:r>
              <a:rPr lang="da-DK" sz="2400" b="1" dirty="0">
                <a:solidFill>
                  <a:schemeClr val="tx1"/>
                </a:solidFill>
              </a:rPr>
              <a:t>MST </a:t>
            </a:r>
            <a:r>
              <a:rPr lang="da-DK" sz="2400" b="1" i="1" dirty="0">
                <a:solidFill>
                  <a:schemeClr val="tx1"/>
                </a:solidFill>
              </a:rPr>
              <a:t>T</a:t>
            </a:r>
            <a:r>
              <a:rPr lang="da-DK" sz="2400" dirty="0">
                <a:solidFill>
                  <a:schemeClr val="tx1"/>
                </a:solidFill>
              </a:rPr>
              <a:t> one vertex at a time</a:t>
            </a: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endParaRPr lang="da-DK" sz="24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>
                <a:solidFill>
                  <a:schemeClr val="tx1"/>
                </a:solidFill>
              </a:rPr>
              <a:t>The set </a:t>
            </a:r>
            <a:r>
              <a:rPr lang="da-DK" sz="2400" b="1" i="1" dirty="0">
                <a:solidFill>
                  <a:schemeClr val="tx1"/>
                </a:solidFill>
              </a:rPr>
              <a:t>S</a:t>
            </a:r>
            <a:r>
              <a:rPr lang="da-DK" sz="2400" dirty="0">
                <a:solidFill>
                  <a:schemeClr val="tx1"/>
                </a:solidFill>
              </a:rPr>
              <a:t> covers the portion of </a:t>
            </a:r>
            <a:r>
              <a:rPr lang="da-DK" sz="2400" b="1" i="1" dirty="0">
                <a:solidFill>
                  <a:schemeClr val="tx1"/>
                </a:solidFill>
              </a:rPr>
              <a:t>T</a:t>
            </a:r>
            <a:r>
              <a:rPr lang="da-DK" sz="2400" dirty="0">
                <a:solidFill>
                  <a:schemeClr val="tx1"/>
                </a:solidFill>
              </a:rPr>
              <a:t> that was </a:t>
            </a:r>
            <a:r>
              <a:rPr lang="da-DK" sz="2400" i="1" dirty="0">
                <a:solidFill>
                  <a:schemeClr val="tx1"/>
                </a:solidFill>
              </a:rPr>
              <a:t>already computed</a:t>
            </a: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endParaRPr lang="da-DK" sz="2400" i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>
                <a:solidFill>
                  <a:schemeClr val="tx1"/>
                </a:solidFill>
              </a:rPr>
              <a:t>Annotate all vertices </a:t>
            </a:r>
            <a:r>
              <a:rPr lang="da-DK" sz="2400" b="1" i="1" dirty="0">
                <a:solidFill>
                  <a:schemeClr val="tx1"/>
                </a:solidFill>
              </a:rPr>
              <a:t>v</a:t>
            </a:r>
            <a:r>
              <a:rPr lang="da-DK" sz="2400" i="1" dirty="0">
                <a:solidFill>
                  <a:schemeClr val="tx1"/>
                </a:solidFill>
              </a:rPr>
              <a:t> </a:t>
            </a:r>
            <a:r>
              <a:rPr lang="da-DK" sz="2400" dirty="0">
                <a:solidFill>
                  <a:schemeClr val="tx1"/>
                </a:solidFill>
              </a:rPr>
              <a:t>outside of the set </a:t>
            </a:r>
            <a:r>
              <a:rPr lang="da-DK" sz="2400" b="1" i="1" dirty="0">
                <a:solidFill>
                  <a:schemeClr val="tx1"/>
                </a:solidFill>
              </a:rPr>
              <a:t>S</a:t>
            </a:r>
            <a:r>
              <a:rPr lang="da-DK" sz="2400" i="1" dirty="0">
                <a:solidFill>
                  <a:schemeClr val="tx1"/>
                </a:solidFill>
              </a:rPr>
              <a:t>.</a:t>
            </a:r>
            <a:r>
              <a:rPr lang="da-DK" sz="2400" dirty="0">
                <a:solidFill>
                  <a:schemeClr val="tx1"/>
                </a:solidFill>
              </a:rPr>
              <a:t> The </a:t>
            </a:r>
            <a:r>
              <a:rPr lang="da-DK" sz="2400" i="1" dirty="0">
                <a:solidFill>
                  <a:schemeClr val="tx1"/>
                </a:solidFill>
              </a:rPr>
              <a:t>minimum weight</a:t>
            </a:r>
            <a:r>
              <a:rPr lang="da-DK" sz="2400" dirty="0">
                <a:solidFill>
                  <a:schemeClr val="tx1"/>
                </a:solidFill>
              </a:rPr>
              <a:t> of an edge that connects </a:t>
            </a:r>
            <a:r>
              <a:rPr lang="da-DK" sz="2400" b="1" i="1" dirty="0">
                <a:solidFill>
                  <a:schemeClr val="tx1"/>
                </a:solidFill>
              </a:rPr>
              <a:t>v</a:t>
            </a:r>
            <a:r>
              <a:rPr lang="da-DK" sz="2400" i="1" dirty="0">
                <a:solidFill>
                  <a:schemeClr val="tx1"/>
                </a:solidFill>
              </a:rPr>
              <a:t> </a:t>
            </a:r>
            <a:r>
              <a:rPr lang="da-DK" sz="2400" dirty="0">
                <a:solidFill>
                  <a:schemeClr val="tx1"/>
                </a:solidFill>
              </a:rPr>
              <a:t>to a vertex in </a:t>
            </a:r>
            <a:r>
              <a:rPr lang="da-DK" sz="2400" b="1" i="1" dirty="0">
                <a:solidFill>
                  <a:schemeClr val="tx1"/>
                </a:solidFill>
              </a:rPr>
              <a:t>S </a:t>
            </a:r>
            <a:r>
              <a:rPr lang="da-DK" sz="2400" dirty="0">
                <a:solidFill>
                  <a:schemeClr val="tx1"/>
                </a:solidFill>
              </a:rPr>
              <a:t>is</a:t>
            </a:r>
            <a:r>
              <a:rPr lang="da-DK" sz="2400" i="1" dirty="0">
                <a:solidFill>
                  <a:schemeClr val="tx1"/>
                </a:solidFill>
              </a:rPr>
              <a:t> </a:t>
            </a:r>
            <a:r>
              <a:rPr lang="da-DK" sz="2400" b="1" i="1" dirty="0">
                <a:solidFill>
                  <a:schemeClr val="tx1"/>
                </a:solidFill>
              </a:rPr>
              <a:t>w</a:t>
            </a:r>
            <a:r>
              <a:rPr lang="da-DK" sz="2400" i="1" dirty="0">
                <a:solidFill>
                  <a:schemeClr val="tx1"/>
                </a:solidFill>
              </a:rPr>
              <a:t>.</a:t>
            </a:r>
            <a:br>
              <a:rPr lang="da-DK" sz="2400" i="1" dirty="0">
                <a:solidFill>
                  <a:schemeClr val="tx1"/>
                </a:solidFill>
              </a:rPr>
            </a:br>
            <a:r>
              <a:rPr lang="da-DK" sz="2400" i="1" dirty="0">
                <a:solidFill>
                  <a:schemeClr val="tx1"/>
                </a:solidFill>
              </a:rPr>
              <a:t>(</a:t>
            </a:r>
            <a:r>
              <a:rPr lang="da-DK" sz="2400" b="1" dirty="0">
                <a:solidFill>
                  <a:schemeClr val="tx1"/>
                </a:solidFill>
              </a:rPr>
              <a:t>w</a:t>
            </a:r>
            <a:r>
              <a:rPr lang="da-DK" sz="2400" dirty="0">
                <a:solidFill>
                  <a:schemeClr val="tx1"/>
                </a:solidFill>
              </a:rPr>
              <a:t> = </a:t>
            </a:r>
            <a:r>
              <a:rPr lang="da-DK" sz="2400" b="1" dirty="0">
                <a:solidFill>
                  <a:schemeClr val="tx1"/>
                </a:solidFill>
                <a:latin typeface="Symbol" panose="05050102010706020507" pitchFamily="18" charset="2"/>
              </a:rPr>
              <a:t>¥</a:t>
            </a:r>
            <a:r>
              <a:rPr lang="da-DK" sz="2400" dirty="0">
                <a:solidFill>
                  <a:schemeClr val="tx1"/>
                </a:solidFill>
              </a:rPr>
              <a:t> if no edge exists)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3290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9D32DF-0AA0-4903-B3AC-14238529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F992D6B-097D-40DE-ABA1-257B7BC66A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3D1B74-813B-471E-8447-D8EB1FF5DAB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123</TotalTime>
  <Words>3629</Words>
  <Application>Microsoft Office PowerPoint</Application>
  <PresentationFormat>On-screen Show (4:3)</PresentationFormat>
  <Paragraphs>1865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Corbel</vt:lpstr>
      <vt:lpstr>Symbol</vt:lpstr>
      <vt:lpstr>Tahoma</vt:lpstr>
      <vt:lpstr>Times New Roman</vt:lpstr>
      <vt:lpstr>Verdana</vt:lpstr>
      <vt:lpstr>Wingdings</vt:lpstr>
      <vt:lpstr>Spectrum</vt:lpstr>
      <vt:lpstr>Photo Editor Photo</vt:lpstr>
      <vt:lpstr>Spanning Tree</vt:lpstr>
      <vt:lpstr>Lecture Outline</vt:lpstr>
      <vt:lpstr>Spanning Tree</vt:lpstr>
      <vt:lpstr>Minimum Spanning Trees (MST)</vt:lpstr>
      <vt:lpstr>PowerPoint Presentation</vt:lpstr>
      <vt:lpstr>PowerPoint Presentation</vt:lpstr>
      <vt:lpstr>Applications of Minimum Spanning Tree</vt:lpstr>
      <vt:lpstr>Algorithms for Obtaining the MST</vt:lpstr>
      <vt:lpstr>Prim's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Kruskal's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Faruk Abdullah</cp:lastModifiedBy>
  <cp:revision>39</cp:revision>
  <dcterms:created xsi:type="dcterms:W3CDTF">2018-12-10T17:20:29Z</dcterms:created>
  <dcterms:modified xsi:type="dcterms:W3CDTF">2022-09-14T07:51:54Z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