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81" r:id="rId6"/>
    <p:sldId id="268" r:id="rId7"/>
    <p:sldId id="282"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 &amp;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3865868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3029">
                  <a:extLst>
                    <a:ext uri="{9D8B030D-6E8A-4147-A177-3AD203B41FA5}">
                      <a16:colId xmlns:a16="http://schemas.microsoft.com/office/drawing/2014/main" val="1762131981"/>
                    </a:ext>
                  </a:extLst>
                </a:gridCol>
                <a:gridCol w="1139483">
                  <a:extLst>
                    <a:ext uri="{9D8B030D-6E8A-4147-A177-3AD203B41FA5}">
                      <a16:colId xmlns:a16="http://schemas.microsoft.com/office/drawing/2014/main" val="445458238"/>
                    </a:ext>
                  </a:extLst>
                </a:gridCol>
                <a:gridCol w="183442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868933045"/>
              </p:ext>
            </p:extLst>
          </p:nvPr>
        </p:nvGraphicFramePr>
        <p:xfrm>
          <a:off x="6097754" y="1379911"/>
          <a:ext cx="2610144" cy="2270091"/>
        </p:xfrm>
        <a:graphic>
          <a:graphicData uri="http://schemas.openxmlformats.org/drawingml/2006/table">
            <a:tbl>
              <a:tblPr firstRow="1" bandRow="1">
                <a:tableStyleId>{2D5ABB26-0587-4C30-8999-92F81FD0307C}</a:tableStyleId>
              </a:tblPr>
              <a:tblGrid>
                <a:gridCol w="482973">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76451">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a:t>579</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4814">
                <a:tc rowSpan="2">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t>583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r>
                        <a:rPr lang="en-US" sz="1100" b="1" dirty="0"/>
                        <a:t>579</a:t>
                      </a:r>
                      <a:r>
                        <a:rPr lang="en-US" sz="1100" b="1" dirty="0">
                          <a:sym typeface="Wingdings" panose="05000000000000000000" pitchFamily="2" charset="2"/>
                        </a:rPr>
                        <a:t></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67417">
                <a:tc rowSpan="2">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51460">
                <a:tc>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350654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1998113479"/>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“&lt;&lt;FirstName&lt;&lt;“!”;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Access</a:t>
            </a:r>
          </a:p>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extLst>
                    <a:ext uri="{9D8B030D-6E8A-4147-A177-3AD203B41FA5}">
                      <a16:colId xmlns:a16="http://schemas.microsoft.com/office/drawing/2014/main" val="20000"/>
                    </a:ext>
                  </a:extLst>
                </a:gridCol>
                <a:gridCol w="351749">
                  <a:extLst>
                    <a:ext uri="{9D8B030D-6E8A-4147-A177-3AD203B41FA5}">
                      <a16:colId xmlns:a16="http://schemas.microsoft.com/office/drawing/2014/main" val="20001"/>
                    </a:ext>
                  </a:extLst>
                </a:gridCol>
                <a:gridCol w="403229">
                  <a:extLst>
                    <a:ext uri="{9D8B030D-6E8A-4147-A177-3AD203B41FA5}">
                      <a16:colId xmlns:a16="http://schemas.microsoft.com/office/drawing/2014/main" val="20002"/>
                    </a:ext>
                  </a:extLst>
                </a:gridCol>
                <a:gridCol w="1137868">
                  <a:extLst>
                    <a:ext uri="{9D8B030D-6E8A-4147-A177-3AD203B41FA5}">
                      <a16:colId xmlns:a16="http://schemas.microsoft.com/office/drawing/2014/main" val="20003"/>
                    </a:ext>
                  </a:extLst>
                </a:gridCol>
                <a:gridCol w="1137868">
                  <a:extLst>
                    <a:ext uri="{9D8B030D-6E8A-4147-A177-3AD203B41FA5}">
                      <a16:colId xmlns:a16="http://schemas.microsoft.com/office/drawing/2014/main" val="20004"/>
                    </a:ext>
                  </a:extLst>
                </a:gridCol>
                <a:gridCol w="1137868">
                  <a:extLst>
                    <a:ext uri="{9D8B030D-6E8A-4147-A177-3AD203B41FA5}">
                      <a16:colId xmlns:a16="http://schemas.microsoft.com/office/drawing/2014/main" val="20005"/>
                    </a:ext>
                  </a:extLst>
                </a:gridCol>
                <a:gridCol w="1137868">
                  <a:extLst>
                    <a:ext uri="{9D8B030D-6E8A-4147-A177-3AD203B41FA5}">
                      <a16:colId xmlns:a16="http://schemas.microsoft.com/office/drawing/2014/main" val="20006"/>
                    </a:ext>
                  </a:extLst>
                </a:gridCol>
                <a:gridCol w="1137868">
                  <a:extLst>
                    <a:ext uri="{9D8B030D-6E8A-4147-A177-3AD203B41FA5}">
                      <a16:colId xmlns:a16="http://schemas.microsoft.com/office/drawing/2014/main" val="20007"/>
                    </a:ext>
                  </a:extLst>
                </a:gridCol>
                <a:gridCol w="13245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p>
          <a:p>
            <a:pPr marL="2684463" lvl="6" algn="just"/>
            <a:r>
              <a:rPr lang="en-US" sz="1600" dirty="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auto or local variables are guaranteed to be garbage.</a:t>
            </a:r>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59411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0702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a:t>2D Array</a:t>
            </a:r>
          </a:p>
        </p:txBody>
      </p:sp>
      <p:sp>
        <p:nvSpPr>
          <p:cNvPr id="3" name="Content Placeholder 2"/>
          <p:cNvSpPr>
            <a:spLocks noGrp="1"/>
          </p:cNvSpPr>
          <p:nvPr>
            <p:ph sz="half" idx="4294967295"/>
          </p:nvPr>
        </p:nvSpPr>
        <p:spPr>
          <a:xfrm>
            <a:off x="110938" y="3116103"/>
            <a:ext cx="4191000" cy="1759594"/>
          </a:xfrm>
        </p:spPr>
        <p:txBody>
          <a:bodyPr>
            <a:noAutofit/>
          </a:bodyPr>
          <a:lstStyle/>
          <a:p>
            <a:pPr marL="512064" indent="-512064">
              <a:lnSpc>
                <a:spcPct val="80000"/>
              </a:lnSpc>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69203"/>
            <a:ext cx="4340225" cy="395287"/>
          </a:xfrm>
        </p:spPr>
        <p:txBody>
          <a:bodyPr>
            <a:normAutofit fontScale="92500" lnSpcReduction="10000"/>
          </a:bodyPr>
          <a:lstStyle/>
          <a:p>
            <a:pPr>
              <a:buClrTx/>
              <a:buFont typeface="Wingdings" panose="05000000000000000000" pitchFamily="2" charset="2"/>
              <a:buChar char="q"/>
            </a:pPr>
            <a:r>
              <a:rPr lang="en-US" dirty="0"/>
              <a:t>1D array</a:t>
            </a:r>
          </a:p>
        </p:txBody>
      </p:sp>
      <p:sp>
        <p:nvSpPr>
          <p:cNvPr id="10" name="Content Placeholder 9"/>
          <p:cNvSpPr>
            <a:spLocks noGrp="1"/>
          </p:cNvSpPr>
          <p:nvPr>
            <p:ph sz="quarter" idx="4294967295"/>
          </p:nvPr>
        </p:nvSpPr>
        <p:spPr>
          <a:xfrm>
            <a:off x="4598617" y="3064318"/>
            <a:ext cx="4260596" cy="2045184"/>
          </a:xfrm>
        </p:spPr>
        <p:txBody>
          <a:bodyPr>
            <a:noAutofit/>
          </a:bodyPr>
          <a:lstStyle/>
          <a:p>
            <a:pPr marL="512064" indent="-512064" algn="just">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 * 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 W * n + m ]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extLst>
                    <a:ext uri="{9D8B030D-6E8A-4147-A177-3AD203B41FA5}">
                      <a16:colId xmlns:a16="http://schemas.microsoft.com/office/drawing/2014/main" val="20000"/>
                    </a:ext>
                  </a:extLst>
                </a:gridCol>
                <a:gridCol w="186167">
                  <a:extLst>
                    <a:ext uri="{9D8B030D-6E8A-4147-A177-3AD203B41FA5}">
                      <a16:colId xmlns:a16="http://schemas.microsoft.com/office/drawing/2014/main" val="20001"/>
                    </a:ext>
                  </a:extLst>
                </a:gridCol>
                <a:gridCol w="196454">
                  <a:extLst>
                    <a:ext uri="{9D8B030D-6E8A-4147-A177-3AD203B41FA5}">
                      <a16:colId xmlns:a16="http://schemas.microsoft.com/office/drawing/2014/main" val="20002"/>
                    </a:ext>
                  </a:extLst>
                </a:gridCol>
                <a:gridCol w="196454">
                  <a:extLst>
                    <a:ext uri="{9D8B030D-6E8A-4147-A177-3AD203B41FA5}">
                      <a16:colId xmlns:a16="http://schemas.microsoft.com/office/drawing/2014/main" val="20003"/>
                    </a:ext>
                  </a:extLst>
                </a:gridCol>
                <a:gridCol w="196454">
                  <a:extLst>
                    <a:ext uri="{9D8B030D-6E8A-4147-A177-3AD203B41FA5}">
                      <a16:colId xmlns:a16="http://schemas.microsoft.com/office/drawing/2014/main" val="20004"/>
                    </a:ext>
                  </a:extLst>
                </a:gridCol>
                <a:gridCol w="196454">
                  <a:extLst>
                    <a:ext uri="{9D8B030D-6E8A-4147-A177-3AD203B41FA5}">
                      <a16:colId xmlns:a16="http://schemas.microsoft.com/office/drawing/2014/main" val="20005"/>
                    </a:ext>
                  </a:extLst>
                </a:gridCol>
                <a:gridCol w="100088">
                  <a:extLst>
                    <a:ext uri="{9D8B030D-6E8A-4147-A177-3AD203B41FA5}">
                      <a16:colId xmlns:a16="http://schemas.microsoft.com/office/drawing/2014/main" val="2000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extLst>
                    <a:ext uri="{9D8B030D-6E8A-4147-A177-3AD203B41FA5}">
                      <a16:colId xmlns:a16="http://schemas.microsoft.com/office/drawing/2014/main" val="20000"/>
                    </a:ext>
                  </a:extLst>
                </a:gridCol>
                <a:gridCol w="252369">
                  <a:extLst>
                    <a:ext uri="{9D8B030D-6E8A-4147-A177-3AD203B41FA5}">
                      <a16:colId xmlns:a16="http://schemas.microsoft.com/office/drawing/2014/main" val="20001"/>
                    </a:ext>
                  </a:extLst>
                </a:gridCol>
                <a:gridCol w="266315">
                  <a:extLst>
                    <a:ext uri="{9D8B030D-6E8A-4147-A177-3AD203B41FA5}">
                      <a16:colId xmlns:a16="http://schemas.microsoft.com/office/drawing/2014/main" val="20002"/>
                    </a:ext>
                  </a:extLst>
                </a:gridCol>
                <a:gridCol w="266315">
                  <a:extLst>
                    <a:ext uri="{9D8B030D-6E8A-4147-A177-3AD203B41FA5}">
                      <a16:colId xmlns:a16="http://schemas.microsoft.com/office/drawing/2014/main" val="20003"/>
                    </a:ext>
                  </a:extLst>
                </a:gridCol>
                <a:gridCol w="266315">
                  <a:extLst>
                    <a:ext uri="{9D8B030D-6E8A-4147-A177-3AD203B41FA5}">
                      <a16:colId xmlns:a16="http://schemas.microsoft.com/office/drawing/2014/main" val="20004"/>
                    </a:ext>
                  </a:extLst>
                </a:gridCol>
                <a:gridCol w="266315">
                  <a:extLst>
                    <a:ext uri="{9D8B030D-6E8A-4147-A177-3AD203B41FA5}">
                      <a16:colId xmlns:a16="http://schemas.microsoft.com/office/drawing/2014/main" val="20005"/>
                    </a:ext>
                  </a:extLst>
                </a:gridCol>
                <a:gridCol w="266315">
                  <a:extLst>
                    <a:ext uri="{9D8B030D-6E8A-4147-A177-3AD203B41FA5}">
                      <a16:colId xmlns:a16="http://schemas.microsoft.com/office/drawing/2014/main" val="20006"/>
                    </a:ext>
                  </a:extLst>
                </a:gridCol>
                <a:gridCol w="266315">
                  <a:extLst>
                    <a:ext uri="{9D8B030D-6E8A-4147-A177-3AD203B41FA5}">
                      <a16:colId xmlns:a16="http://schemas.microsoft.com/office/drawing/2014/main" val="20007"/>
                    </a:ext>
                  </a:extLst>
                </a:gridCol>
                <a:gridCol w="266315">
                  <a:extLst>
                    <a:ext uri="{9D8B030D-6E8A-4147-A177-3AD203B41FA5}">
                      <a16:colId xmlns:a16="http://schemas.microsoft.com/office/drawing/2014/main" val="20008"/>
                    </a:ext>
                  </a:extLst>
                </a:gridCol>
                <a:gridCol w="266315">
                  <a:extLst>
                    <a:ext uri="{9D8B030D-6E8A-4147-A177-3AD203B41FA5}">
                      <a16:colId xmlns:a16="http://schemas.microsoft.com/office/drawing/2014/main" val="20009"/>
                    </a:ext>
                  </a:extLst>
                </a:gridCol>
                <a:gridCol w="266315">
                  <a:extLst>
                    <a:ext uri="{9D8B030D-6E8A-4147-A177-3AD203B41FA5}">
                      <a16:colId xmlns:a16="http://schemas.microsoft.com/office/drawing/2014/main" val="20010"/>
                    </a:ext>
                  </a:extLst>
                </a:gridCol>
                <a:gridCol w="266315">
                  <a:extLst>
                    <a:ext uri="{9D8B030D-6E8A-4147-A177-3AD203B41FA5}">
                      <a16:colId xmlns:a16="http://schemas.microsoft.com/office/drawing/2014/main" val="20011"/>
                    </a:ext>
                  </a:extLst>
                </a:gridCol>
                <a:gridCol w="266315">
                  <a:extLst>
                    <a:ext uri="{9D8B030D-6E8A-4147-A177-3AD203B41FA5}">
                      <a16:colId xmlns:a16="http://schemas.microsoft.com/office/drawing/2014/main" val="20012"/>
                    </a:ext>
                  </a:extLst>
                </a:gridCol>
                <a:gridCol w="266315">
                  <a:extLst>
                    <a:ext uri="{9D8B030D-6E8A-4147-A177-3AD203B41FA5}">
                      <a16:colId xmlns:a16="http://schemas.microsoft.com/office/drawing/2014/main" val="20013"/>
                    </a:ext>
                  </a:extLst>
                </a:gridCol>
                <a:gridCol w="266315">
                  <a:extLst>
                    <a:ext uri="{9D8B030D-6E8A-4147-A177-3AD203B41FA5}">
                      <a16:colId xmlns:a16="http://schemas.microsoft.com/office/drawing/2014/main" val="20014"/>
                    </a:ext>
                  </a:extLst>
                </a:gridCol>
                <a:gridCol w="266315">
                  <a:extLst>
                    <a:ext uri="{9D8B030D-6E8A-4147-A177-3AD203B41FA5}">
                      <a16:colId xmlns:a16="http://schemas.microsoft.com/office/drawing/2014/main" val="20015"/>
                    </a:ext>
                  </a:extLst>
                </a:gridCol>
                <a:gridCol w="135680">
                  <a:extLst>
                    <a:ext uri="{9D8B030D-6E8A-4147-A177-3AD203B41FA5}">
                      <a16:colId xmlns:a16="http://schemas.microsoft.com/office/drawing/2014/main" val="2001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a:t>Height</a:t>
            </a:r>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Width</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Width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extLst>
                    <a:ext uri="{9D8B030D-6E8A-4147-A177-3AD203B41FA5}">
                      <a16:colId xmlns:a16="http://schemas.microsoft.com/office/drawing/2014/main" val="20000"/>
                    </a:ext>
                  </a:extLst>
                </a:gridCol>
                <a:gridCol w="272303">
                  <a:extLst>
                    <a:ext uri="{9D8B030D-6E8A-4147-A177-3AD203B41FA5}">
                      <a16:colId xmlns:a16="http://schemas.microsoft.com/office/drawing/2014/main" val="20001"/>
                    </a:ext>
                  </a:extLst>
                </a:gridCol>
                <a:gridCol w="1210235">
                  <a:extLst>
                    <a:ext uri="{9D8B030D-6E8A-4147-A177-3AD203B41FA5}">
                      <a16:colId xmlns:a16="http://schemas.microsoft.com/office/drawing/2014/main" val="20002"/>
                    </a:ext>
                  </a:extLst>
                </a:gridCol>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10938" y="502731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a:t>Memory of each element of an array can be accessed using the </a:t>
            </a:r>
            <a:r>
              <a:rPr lang="en-US" sz="1800" b="1" dirty="0">
                <a:latin typeface="Courier New" panose="02070309020205020404" pitchFamily="49" charset="0"/>
                <a:cs typeface="Courier New" panose="02070309020205020404" pitchFamily="49" charset="0"/>
              </a:rPr>
              <a:t>&amp;</a:t>
            </a:r>
            <a:r>
              <a:rPr lang="en-US" sz="1800" dirty="0"/>
              <a:t> operator.</a:t>
            </a:r>
          </a:p>
          <a:p>
            <a:pPr algn="just">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gives the memory location of the 3</a:t>
            </a:r>
            <a:r>
              <a:rPr lang="en-US" sz="1800" baseline="30000" dirty="0"/>
              <a:t>rd</a:t>
            </a:r>
            <a:r>
              <a:rPr lang="en-US" sz="1800" dirty="0"/>
              <a:t> element of the array </a:t>
            </a:r>
            <a:r>
              <a:rPr lang="en-US" sz="1800" b="1" dirty="0" err="1">
                <a:latin typeface="Courier New" panose="02070309020205020404" pitchFamily="49" charset="0"/>
                <a:cs typeface="Courier New" panose="02070309020205020404" pitchFamily="49" charset="0"/>
              </a:rPr>
              <a:t>mimo</a:t>
            </a:r>
            <a:r>
              <a:rPr lang="en-US" sz="1800" dirty="0"/>
              <a:t>.</a:t>
            </a:r>
          </a:p>
          <a:p>
            <a:pPr algn="just">
              <a:buClrTx/>
              <a:buFont typeface="Wingdings" panose="05000000000000000000" pitchFamily="2" charset="2"/>
              <a:buChar char="q"/>
            </a:pPr>
            <a:r>
              <a:rPr lang="en-US" sz="1800" dirty="0"/>
              <a:t>If the element is more than a byte, it gives the starting byte of the element.</a:t>
            </a:r>
          </a:p>
          <a:p>
            <a:pPr algn="just">
              <a:buClrTx/>
              <a:buFont typeface="Wingdings" panose="05000000000000000000" pitchFamily="2" charset="2"/>
              <a:buChar char="q"/>
            </a:pPr>
            <a:r>
              <a:rPr lang="en-US" sz="1800" dirty="0"/>
              <a:t>Let us consider the starting address of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[5]</a:t>
            </a:r>
            <a:r>
              <a:rPr lang="en-US" sz="1800" dirty="0"/>
              <a:t> is </a:t>
            </a:r>
            <a:r>
              <a:rPr lang="en-US" sz="1800" b="1" dirty="0">
                <a:latin typeface="Courier New" panose="02070309020205020404" pitchFamily="49" charset="0"/>
                <a:cs typeface="Courier New" panose="02070309020205020404" pitchFamily="49" charset="0"/>
              </a:rPr>
              <a:t>567</a:t>
            </a:r>
            <a:r>
              <a:rPr lang="en-US" sz="1800" dirty="0"/>
              <a:t>.</a:t>
            </a:r>
          </a:p>
          <a:p>
            <a:pPr algn="just">
              <a:buClrTx/>
              <a:buFont typeface="Wingdings" panose="05000000000000000000" pitchFamily="2" charset="2"/>
              <a:buChar char="q"/>
            </a:pPr>
            <a:endParaRPr lang="en-US" sz="1800" dirty="0"/>
          </a:p>
          <a:p>
            <a:pPr algn="just"/>
            <a:endParaRPr lang="en-US" sz="1800" dirty="0"/>
          </a:p>
          <a:p>
            <a:pPr algn="just"/>
            <a:endParaRPr lang="en-US" sz="1800" dirty="0"/>
          </a:p>
          <a:p>
            <a:pPr algn="just">
              <a:spcBef>
                <a:spcPts val="600"/>
              </a:spcBef>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b="1" dirty="0"/>
              <a:t> </a:t>
            </a:r>
            <a:r>
              <a:rPr lang="en-US" sz="1800" dirty="0"/>
              <a:t>will give us the memory location </a:t>
            </a:r>
            <a:r>
              <a:rPr lang="en-US" sz="1800" b="1" dirty="0">
                <a:latin typeface="Courier New" panose="02070309020205020404" pitchFamily="49" charset="0"/>
                <a:cs typeface="Courier New" panose="02070309020205020404" pitchFamily="49" charset="0"/>
              </a:rPr>
              <a:t>575</a:t>
            </a:r>
            <a:r>
              <a:rPr lang="en-US" sz="1800" dirty="0"/>
              <a:t>.</a:t>
            </a:r>
          </a:p>
          <a:p>
            <a:pPr algn="just">
              <a:buClrTx/>
              <a:buFont typeface="Wingdings" panose="05000000000000000000" pitchFamily="2" charset="2"/>
              <a:buChar char="q"/>
            </a:pP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will give us 4 bytes (</a:t>
            </a:r>
            <a:r>
              <a:rPr lang="en-US" sz="1800" b="1" dirty="0" err="1">
                <a:latin typeface="Courier New" panose="02070309020205020404" pitchFamily="49" charset="0"/>
                <a:cs typeface="Courier New" panose="02070309020205020404" pitchFamily="49" charset="0"/>
              </a:rPr>
              <a:t>int</a:t>
            </a:r>
            <a:r>
              <a:rPr lang="en-US" sz="1800" dirty="0"/>
              <a:t>) of information starting from </a:t>
            </a:r>
            <a:r>
              <a:rPr lang="en-US" sz="1800" b="1" dirty="0">
                <a:latin typeface="Courier New" panose="02070309020205020404" pitchFamily="49" charset="0"/>
                <a:cs typeface="Courier New" panose="02070309020205020404" pitchFamily="49" charset="0"/>
              </a:rPr>
              <a:t>575</a:t>
            </a:r>
            <a:r>
              <a:rPr lang="en-US" sz="1800" dirty="0"/>
              <a:t> to </a:t>
            </a:r>
            <a:r>
              <a:rPr lang="en-US" sz="1800" b="1" dirty="0">
                <a:latin typeface="Courier New" panose="02070309020205020404" pitchFamily="49" charset="0"/>
                <a:cs typeface="Courier New" panose="02070309020205020404" pitchFamily="49" charset="0"/>
              </a:rPr>
              <a:t>579</a:t>
            </a:r>
            <a:r>
              <a:rPr lang="en-US" sz="1800" dirty="0"/>
              <a:t>.</a:t>
            </a:r>
          </a:p>
          <a:p>
            <a:pPr algn="just">
              <a:buClrTx/>
              <a:buFont typeface="Wingdings" panose="05000000000000000000" pitchFamily="2" charset="2"/>
              <a:buChar char="q"/>
            </a:pPr>
            <a:r>
              <a:rPr lang="en-US" sz="1800" dirty="0"/>
              <a:t>The name of an array always refer to the starting location of the array. i.e. the first element of the array. So,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 = &amp;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[0]</a:t>
            </a:r>
            <a:r>
              <a:rPr lang="en-US" sz="1800" dirty="0"/>
              <a:t>.</a:t>
            </a:r>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latin typeface="Courier New" panose="02070309020205020404" pitchFamily="49" charset="0"/>
              <a:cs typeface="Courier New" panose="02070309020205020404" pitchFamily="49" charset="0"/>
            </a:endParaRPr>
          </a:p>
          <a:p>
            <a:pPr algn="just"/>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7240CB-7FE6-46DC-9EA5-C8D8CD58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729</TotalTime>
  <Words>4026</Words>
  <Application>Microsoft Office PowerPoint</Application>
  <PresentationFormat>On-screen Show (4:3)</PresentationFormat>
  <Paragraphs>681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328</cp:revision>
  <dcterms:created xsi:type="dcterms:W3CDTF">2018-12-10T17:20:29Z</dcterms:created>
  <dcterms:modified xsi:type="dcterms:W3CDTF">2022-09-14T07:48:18Z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