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8" r:id="rId5"/>
    <p:sldId id="277" r:id="rId6"/>
    <p:sldId id="279" r:id="rId7"/>
    <p:sldId id="280" r:id="rId8"/>
    <p:sldId id="281" r:id="rId9"/>
    <p:sldId id="282" r:id="rId10"/>
    <p:sldId id="283" r:id="rId11"/>
    <p:sldId id="284" r:id="rId12"/>
    <p:sldId id="265"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10/10/2022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rting_algorithm" TargetMode="External"/><Relationship Id="rId2" Type="http://schemas.openxmlformats.org/officeDocument/2006/relationships/hyperlink" Target="https://en.wikipedia.org/wiki/Insertion_sort" TargetMode="External"/><Relationship Id="rId1" Type="http://schemas.openxmlformats.org/officeDocument/2006/relationships/slideLayout" Target="../slideLayouts/slideLayout9.xml"/><Relationship Id="rId6" Type="http://schemas.openxmlformats.org/officeDocument/2006/relationships/hyperlink" Target="https://en.wikipedia.org/wiki/Binary_search_algorithm" TargetMode="External"/><Relationship Id="rId5" Type="http://schemas.openxmlformats.org/officeDocument/2006/relationships/hyperlink" Target="https://en.wikipedia.org/wiki/Linear_search" TargetMode="External"/><Relationship Id="rId4" Type="http://schemas.openxmlformats.org/officeDocument/2006/relationships/hyperlink" Target="https://www.cs.usfca.edu/~galles/visualization/ComparisonSor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 and Searching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82302861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3.2</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Faruk Abdullah Al Sohan;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443767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49680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 name="Rectangle 8"/>
          <p:cNvSpPr/>
          <p:nvPr/>
        </p:nvSpPr>
        <p:spPr>
          <a:xfrm>
            <a:off x="60287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 name="Rectangle 9"/>
          <p:cNvSpPr/>
          <p:nvPr/>
        </p:nvSpPr>
        <p:spPr>
          <a:xfrm>
            <a:off x="65682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1" name="Rectangle 10"/>
          <p:cNvSpPr/>
          <p:nvPr/>
        </p:nvSpPr>
        <p:spPr>
          <a:xfrm>
            <a:off x="70985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2" name="Rectangle 11"/>
          <p:cNvSpPr/>
          <p:nvPr/>
        </p:nvSpPr>
        <p:spPr>
          <a:xfrm>
            <a:off x="76289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3" name="Rectangle 12"/>
          <p:cNvSpPr/>
          <p:nvPr/>
        </p:nvSpPr>
        <p:spPr>
          <a:xfrm>
            <a:off x="336782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4" name="Rectangle 13"/>
          <p:cNvSpPr/>
          <p:nvPr/>
        </p:nvSpPr>
        <p:spPr>
          <a:xfrm>
            <a:off x="38981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5" name="Rectangle 14"/>
          <p:cNvSpPr/>
          <p:nvPr/>
        </p:nvSpPr>
        <p:spPr>
          <a:xfrm>
            <a:off x="54983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6" name="Rectangle 15"/>
          <p:cNvSpPr/>
          <p:nvPr/>
        </p:nvSpPr>
        <p:spPr>
          <a:xfrm>
            <a:off x="8159280"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grpSp>
        <p:nvGrpSpPr>
          <p:cNvPr id="17" name="Group 16"/>
          <p:cNvGrpSpPr/>
          <p:nvPr/>
        </p:nvGrpSpPr>
        <p:grpSpPr>
          <a:xfrm>
            <a:off x="3121480" y="2968304"/>
            <a:ext cx="980044" cy="780017"/>
            <a:chOff x="5420754" y="4472223"/>
            <a:chExt cx="1960092" cy="682484"/>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420754" y="4472223"/>
              <a:ext cx="1960092" cy="262539"/>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20" name="Group 19"/>
          <p:cNvGrpSpPr/>
          <p:nvPr/>
        </p:nvGrpSpPr>
        <p:grpSpPr>
          <a:xfrm>
            <a:off x="7980094" y="2492048"/>
            <a:ext cx="890949" cy="1259977"/>
            <a:chOff x="5509850" y="4472223"/>
            <a:chExt cx="1781902" cy="682484"/>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
        <p:nvSpPr>
          <p:cNvPr id="23" name="Rectangle 22"/>
          <p:cNvSpPr/>
          <p:nvPr/>
        </p:nvSpPr>
        <p:spPr>
          <a:xfrm>
            <a:off x="3364247"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4" name="Rectangle 23"/>
          <p:cNvSpPr/>
          <p:nvPr/>
        </p:nvSpPr>
        <p:spPr>
          <a:xfrm>
            <a:off x="3917145"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p:cNvSpPr/>
          <p:nvPr/>
        </p:nvSpPr>
        <p:spPr>
          <a:xfrm>
            <a:off x="4432251"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26" name="Rectangle 25"/>
          <p:cNvSpPr/>
          <p:nvPr/>
        </p:nvSpPr>
        <p:spPr>
          <a:xfrm>
            <a:off x="7607223" y="41979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27" name="Rectangle 26"/>
          <p:cNvSpPr/>
          <p:nvPr/>
        </p:nvSpPr>
        <p:spPr>
          <a:xfrm>
            <a:off x="4971381" y="41956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28" name="Rectangle 27"/>
          <p:cNvSpPr/>
          <p:nvPr/>
        </p:nvSpPr>
        <p:spPr>
          <a:xfrm>
            <a:off x="550742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29" name="Rectangle 28"/>
          <p:cNvSpPr/>
          <p:nvPr/>
        </p:nvSpPr>
        <p:spPr>
          <a:xfrm>
            <a:off x="6041405" y="4195606"/>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30" name="Rectangle 29"/>
          <p:cNvSpPr/>
          <p:nvPr/>
        </p:nvSpPr>
        <p:spPr>
          <a:xfrm>
            <a:off x="658954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31" name="Rectangle 30"/>
          <p:cNvSpPr/>
          <p:nvPr/>
        </p:nvSpPr>
        <p:spPr>
          <a:xfrm>
            <a:off x="7118911"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32" name="Rectangle 31"/>
          <p:cNvSpPr/>
          <p:nvPr/>
        </p:nvSpPr>
        <p:spPr>
          <a:xfrm>
            <a:off x="8160679" y="419482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sp>
        <p:nvSpPr>
          <p:cNvPr id="33" name="TextBox 32"/>
          <p:cNvSpPr txBox="1"/>
          <p:nvPr/>
        </p:nvSpPr>
        <p:spPr>
          <a:xfrm>
            <a:off x="442082" y="412608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middle</a:t>
            </a:r>
          </a:p>
        </p:txBody>
      </p:sp>
      <p:sp>
        <p:nvSpPr>
          <p:cNvPr id="34" name="TextBox 33"/>
          <p:cNvSpPr txBox="1"/>
          <p:nvPr/>
        </p:nvSpPr>
        <p:spPr>
          <a:xfrm>
            <a:off x="442082" y="338187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first</a:t>
            </a:r>
          </a:p>
        </p:txBody>
      </p:sp>
      <p:sp>
        <p:nvSpPr>
          <p:cNvPr id="35" name="TextBox 34"/>
          <p:cNvSpPr txBox="1"/>
          <p:nvPr/>
        </p:nvSpPr>
        <p:spPr>
          <a:xfrm>
            <a:off x="442081" y="3756752"/>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last</a:t>
            </a:r>
          </a:p>
        </p:txBody>
      </p:sp>
      <p:sp>
        <p:nvSpPr>
          <p:cNvPr id="36" name="Rectangle 35"/>
          <p:cNvSpPr/>
          <p:nvPr/>
        </p:nvSpPr>
        <p:spPr>
          <a:xfrm>
            <a:off x="1578155" y="4126084"/>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sp>
        <p:nvSpPr>
          <p:cNvPr id="37" name="Rectangle 36"/>
          <p:cNvSpPr/>
          <p:nvPr/>
        </p:nvSpPr>
        <p:spPr>
          <a:xfrm>
            <a:off x="1578154" y="3381691"/>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0</a:t>
            </a:r>
          </a:p>
        </p:txBody>
      </p:sp>
      <p:sp>
        <p:nvSpPr>
          <p:cNvPr id="38" name="Rectangle 37"/>
          <p:cNvSpPr/>
          <p:nvPr/>
        </p:nvSpPr>
        <p:spPr>
          <a:xfrm>
            <a:off x="1578154" y="3756752"/>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39" name="Rectangle 38"/>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a:t>
            </a:r>
          </a:p>
        </p:txBody>
      </p:sp>
      <p:sp>
        <p:nvSpPr>
          <p:cNvPr id="40" name="Rectangle 39"/>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1" name="Rectangle 40"/>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42" name="Rectangle 41"/>
          <p:cNvSpPr/>
          <p:nvPr/>
        </p:nvSpPr>
        <p:spPr>
          <a:xfrm>
            <a:off x="1579815" y="412282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3" name="Rectangle 42"/>
          <p:cNvSpPr/>
          <p:nvPr/>
        </p:nvSpPr>
        <p:spPr>
          <a:xfrm>
            <a:off x="1579815" y="3382159"/>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4" name="Rectangle 43"/>
          <p:cNvSpPr/>
          <p:nvPr/>
        </p:nvSpPr>
        <p:spPr>
          <a:xfrm>
            <a:off x="1579815" y="375706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5" name="Rectangle 44"/>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6" name="Rectangle 45"/>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7" name="Rectangle 46"/>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grpSp>
        <p:nvGrpSpPr>
          <p:cNvPr id="48" name="Group 47"/>
          <p:cNvGrpSpPr/>
          <p:nvPr/>
        </p:nvGrpSpPr>
        <p:grpSpPr>
          <a:xfrm>
            <a:off x="6297671" y="2488344"/>
            <a:ext cx="890949" cy="1259977"/>
            <a:chOff x="5509850" y="4472223"/>
            <a:chExt cx="1781902" cy="682484"/>
          </a:xfrm>
        </p:grpSpPr>
        <p:sp>
          <p:nvSpPr>
            <p:cNvPr id="49" name="Down Arrow 4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grpSp>
        <p:nvGrpSpPr>
          <p:cNvPr id="51" name="Group 50"/>
          <p:cNvGrpSpPr/>
          <p:nvPr/>
        </p:nvGrpSpPr>
        <p:grpSpPr>
          <a:xfrm>
            <a:off x="6383859" y="2968304"/>
            <a:ext cx="980044" cy="780017"/>
            <a:chOff x="5420754" y="4472223"/>
            <a:chExt cx="1960092" cy="422507"/>
          </a:xfrm>
        </p:grpSpPr>
        <p:sp>
          <p:nvSpPr>
            <p:cNvPr id="52" name="Down Arrow 51"/>
            <p:cNvSpPr/>
            <p:nvPr/>
          </p:nvSpPr>
          <p:spPr>
            <a:xfrm>
              <a:off x="6353908" y="4634754"/>
              <a:ext cx="222880" cy="259976"/>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420754" y="4472223"/>
              <a:ext cx="196009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sp>
        <p:nvSpPr>
          <p:cNvPr id="54" name="Rectangle 53"/>
          <p:cNvSpPr/>
          <p:nvPr/>
        </p:nvSpPr>
        <p:spPr>
          <a:xfrm>
            <a:off x="442082" y="2737859"/>
            <a:ext cx="1136073"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value</a:t>
            </a:r>
          </a:p>
        </p:txBody>
      </p:sp>
      <p:sp>
        <p:nvSpPr>
          <p:cNvPr id="55" name="Rectangle 54"/>
          <p:cNvSpPr/>
          <p:nvPr/>
        </p:nvSpPr>
        <p:spPr>
          <a:xfrm>
            <a:off x="1578155" y="2735562"/>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grpSp>
        <p:nvGrpSpPr>
          <p:cNvPr id="56" name="Group 55"/>
          <p:cNvGrpSpPr/>
          <p:nvPr/>
        </p:nvGrpSpPr>
        <p:grpSpPr>
          <a:xfrm>
            <a:off x="5816393" y="2968304"/>
            <a:ext cx="980044" cy="780017"/>
            <a:chOff x="5420754" y="4472223"/>
            <a:chExt cx="1960092" cy="682484"/>
          </a:xfrm>
        </p:grpSpPr>
        <p:sp>
          <p:nvSpPr>
            <p:cNvPr id="57" name="Down Arrow 5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420754" y="4472223"/>
              <a:ext cx="1960092" cy="27702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59" name="Group 58"/>
          <p:cNvGrpSpPr/>
          <p:nvPr/>
        </p:nvGrpSpPr>
        <p:grpSpPr>
          <a:xfrm rot="10800000">
            <a:off x="5235823" y="4409119"/>
            <a:ext cx="1078048" cy="766403"/>
            <a:chOff x="5322750" y="4472223"/>
            <a:chExt cx="2156100" cy="415133"/>
          </a:xfrm>
        </p:grpSpPr>
        <p:sp>
          <p:nvSpPr>
            <p:cNvPr id="60" name="Down Arrow 59"/>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2" name="Group 61"/>
          <p:cNvGrpSpPr/>
          <p:nvPr/>
        </p:nvGrpSpPr>
        <p:grpSpPr>
          <a:xfrm rot="10800000">
            <a:off x="6834505" y="4395503"/>
            <a:ext cx="1078048" cy="761581"/>
            <a:chOff x="5322750" y="4472223"/>
            <a:chExt cx="2156100" cy="412521"/>
          </a:xfrm>
        </p:grpSpPr>
        <p:sp>
          <p:nvSpPr>
            <p:cNvPr id="63" name="Down Arrow 62"/>
            <p:cNvSpPr/>
            <p:nvPr/>
          </p:nvSpPr>
          <p:spPr>
            <a:xfrm>
              <a:off x="6302190" y="4634754"/>
              <a:ext cx="206190" cy="249990"/>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5" name="Group 64"/>
          <p:cNvGrpSpPr/>
          <p:nvPr/>
        </p:nvGrpSpPr>
        <p:grpSpPr>
          <a:xfrm rot="10800000">
            <a:off x="6286809" y="4409120"/>
            <a:ext cx="1078048" cy="766403"/>
            <a:chOff x="5322750" y="4472223"/>
            <a:chExt cx="2156100" cy="415133"/>
          </a:xfrm>
        </p:grpSpPr>
        <p:sp>
          <p:nvSpPr>
            <p:cNvPr id="66" name="Down Arrow 65"/>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8" name="Group 67"/>
          <p:cNvGrpSpPr/>
          <p:nvPr/>
        </p:nvGrpSpPr>
        <p:grpSpPr>
          <a:xfrm rot="10800000">
            <a:off x="5755985" y="4405985"/>
            <a:ext cx="1078048" cy="766403"/>
            <a:chOff x="5322752" y="4472223"/>
            <a:chExt cx="2156100" cy="415133"/>
          </a:xfrm>
        </p:grpSpPr>
        <p:sp>
          <p:nvSpPr>
            <p:cNvPr id="69" name="Down Arrow 68"/>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rot="10800000">
              <a:off x="5322752"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sp>
        <p:nvSpPr>
          <p:cNvPr id="71" name="Rectangle 70"/>
          <p:cNvSpPr/>
          <p:nvPr/>
        </p:nvSpPr>
        <p:spPr>
          <a:xfrm>
            <a:off x="487424" y="4806628"/>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found</a:t>
            </a:r>
          </a:p>
        </p:txBody>
      </p:sp>
      <p:sp>
        <p:nvSpPr>
          <p:cNvPr id="72" name="Rectangle 71"/>
          <p:cNvSpPr/>
          <p:nvPr/>
        </p:nvSpPr>
        <p:spPr>
          <a:xfrm>
            <a:off x="487424" y="4808623"/>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not found</a:t>
            </a:r>
          </a:p>
        </p:txBody>
      </p:sp>
      <p:sp>
        <p:nvSpPr>
          <p:cNvPr id="73" name="Rectangle 72"/>
          <p:cNvSpPr/>
          <p:nvPr/>
        </p:nvSpPr>
        <p:spPr>
          <a:xfrm>
            <a:off x="1578150" y="2735557"/>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60</a:t>
            </a:r>
          </a:p>
        </p:txBody>
      </p:sp>
      <p:sp>
        <p:nvSpPr>
          <p:cNvPr id="74" name="Rectangle 73"/>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75" name="Rectangle 74"/>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grpSp>
        <p:nvGrpSpPr>
          <p:cNvPr id="76" name="Group 75"/>
          <p:cNvGrpSpPr/>
          <p:nvPr/>
        </p:nvGrpSpPr>
        <p:grpSpPr>
          <a:xfrm>
            <a:off x="5327129" y="2488344"/>
            <a:ext cx="890949" cy="1259977"/>
            <a:chOff x="5509850" y="4472223"/>
            <a:chExt cx="1781902"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Tree>
    <p:extLst>
      <p:ext uri="{BB962C8B-B14F-4D97-AF65-F5344CB8AC3E}">
        <p14:creationId xmlns:p14="http://schemas.microsoft.com/office/powerpoint/2010/main" val="31204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grpId="2"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xit" presetSubtype="0" fill="hold" grpId="2" nodeType="with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36"/>
                                        </p:tgtEl>
                                        <p:attrNameLst>
                                          <p:attrName>style.visibility</p:attrName>
                                        </p:attrNameLst>
                                      </p:cBhvr>
                                      <p:to>
                                        <p:strVal val="hidden"/>
                                      </p:to>
                                    </p:set>
                                  </p:childTnLst>
                                </p:cTn>
                              </p:par>
                            </p:childTnLst>
                          </p:cTn>
                        </p:par>
                        <p:par>
                          <p:cTn id="55" fill="hold">
                            <p:stCondLst>
                              <p:cond delay="0"/>
                            </p:stCondLst>
                            <p:childTnLst>
                              <p:par>
                                <p:cTn id="56" presetID="1" presetClass="exit" presetSubtype="0" fill="hold" nodeType="afterEffect">
                                  <p:stCondLst>
                                    <p:cond delay="0"/>
                                  </p:stCondLst>
                                  <p:childTnLst>
                                    <p:set>
                                      <p:cBhvr>
                                        <p:cTn id="57" dur="1" fill="hold">
                                          <p:stCondLst>
                                            <p:cond delay="0"/>
                                          </p:stCondLst>
                                        </p:cTn>
                                        <p:tgtEl>
                                          <p:spTgt spid="59"/>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xit" presetSubtype="0" fill="hold" grpId="2"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xit" presetSubtype="0" fill="hold" grpId="2" nodeType="withEffect">
                                  <p:stCondLst>
                                    <p:cond delay="0"/>
                                  </p:stCondLst>
                                  <p:childTnLst>
                                    <p:set>
                                      <p:cBhvr>
                                        <p:cTn id="72" dur="1" fill="hold">
                                          <p:stCondLst>
                                            <p:cond delay="0"/>
                                          </p:stCondLst>
                                        </p:cTn>
                                        <p:tgtEl>
                                          <p:spTgt spid="41"/>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nodeType="afterEffect">
                                  <p:stCondLst>
                                    <p:cond delay="0"/>
                                  </p:stCondLst>
                                  <p:childTnLst>
                                    <p:set>
                                      <p:cBhvr>
                                        <p:cTn id="75" dur="1" fill="hold">
                                          <p:stCondLst>
                                            <p:cond delay="0"/>
                                          </p:stCondLst>
                                        </p:cTn>
                                        <p:tgtEl>
                                          <p:spTgt spid="20"/>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39"/>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62"/>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xit" presetSubtype="0" fill="hold" grpId="2" nodeType="withEffect">
                                  <p:stCondLst>
                                    <p:cond delay="0"/>
                                  </p:stCondLst>
                                  <p:childTnLst>
                                    <p:set>
                                      <p:cBhvr>
                                        <p:cTn id="96" dur="1" fill="hold">
                                          <p:stCondLst>
                                            <p:cond delay="0"/>
                                          </p:stCondLst>
                                        </p:cTn>
                                        <p:tgtEl>
                                          <p:spTgt spid="43"/>
                                        </p:tgtEl>
                                        <p:attrNameLst>
                                          <p:attrName>style.visibility</p:attrName>
                                        </p:attrNameLst>
                                      </p:cBhvr>
                                      <p:to>
                                        <p:strVal val="hidden"/>
                                      </p:to>
                                    </p:set>
                                  </p:childTnLst>
                                </p:cTn>
                              </p:par>
                            </p:childTnLst>
                          </p:cTn>
                        </p:par>
                        <p:par>
                          <p:cTn id="97" fill="hold">
                            <p:stCondLst>
                              <p:cond delay="0"/>
                            </p:stCondLst>
                            <p:childTnLst>
                              <p:par>
                                <p:cTn id="98" presetID="1" presetClass="exit" presetSubtype="0" fill="hold" nodeType="afterEffect">
                                  <p:stCondLst>
                                    <p:cond delay="0"/>
                                  </p:stCondLst>
                                  <p:childTnLst>
                                    <p:set>
                                      <p:cBhvr>
                                        <p:cTn id="99" dur="1" fill="hold">
                                          <p:stCondLst>
                                            <p:cond delay="0"/>
                                          </p:stCondLst>
                                        </p:cTn>
                                        <p:tgtEl>
                                          <p:spTgt spid="56"/>
                                        </p:tgtEl>
                                        <p:attrNameLst>
                                          <p:attrName>style.visibility</p:attrName>
                                        </p:attrNameLst>
                                      </p:cBhvr>
                                      <p:to>
                                        <p:strVal val="hidden"/>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xit" presetSubtype="0" fill="hold" grpId="2" nodeType="withEffect">
                                  <p:stCondLst>
                                    <p:cond delay="0"/>
                                  </p:stCondLst>
                                  <p:childTnLst>
                                    <p:set>
                                      <p:cBhvr>
                                        <p:cTn id="108" dur="1" fill="hold">
                                          <p:stCondLst>
                                            <p:cond delay="0"/>
                                          </p:stCondLst>
                                        </p:cTn>
                                        <p:tgtEl>
                                          <p:spTgt spid="4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xit" presetSubtype="0" fill="hold" grpId="2" nodeType="withEffect">
                                  <p:stCondLst>
                                    <p:cond delay="0"/>
                                  </p:stCondLst>
                                  <p:childTnLst>
                                    <p:set>
                                      <p:cBhvr>
                                        <p:cTn id="114" dur="1" fill="hold">
                                          <p:stCondLst>
                                            <p:cond delay="0"/>
                                          </p:stCondLst>
                                        </p:cTn>
                                        <p:tgtEl>
                                          <p:spTgt spid="42"/>
                                        </p:tgtEl>
                                        <p:attrNameLst>
                                          <p:attrName>style.visibility</p:attrName>
                                        </p:attrNameLst>
                                      </p:cBhvr>
                                      <p:to>
                                        <p:strVal val="hidden"/>
                                      </p:to>
                                    </p:set>
                                  </p:childTnLst>
                                </p:cTn>
                              </p:par>
                            </p:childTnLst>
                          </p:cTn>
                        </p:par>
                        <p:par>
                          <p:cTn id="115" fill="hold">
                            <p:stCondLst>
                              <p:cond delay="0"/>
                            </p:stCondLst>
                            <p:childTnLst>
                              <p:par>
                                <p:cTn id="116" presetID="1" presetClass="exit" presetSubtype="0" fill="hold" nodeType="afterEffect">
                                  <p:stCondLst>
                                    <p:cond delay="0"/>
                                  </p:stCondLst>
                                  <p:childTnLst>
                                    <p:set>
                                      <p:cBhvr>
                                        <p:cTn id="117" dur="1" fill="hold">
                                          <p:stCondLst>
                                            <p:cond delay="0"/>
                                          </p:stCondLst>
                                        </p:cTn>
                                        <p:tgtEl>
                                          <p:spTgt spid="68"/>
                                        </p:tgtEl>
                                        <p:attrNameLst>
                                          <p:attrName>style.visibility</p:attrName>
                                        </p:attrNameLst>
                                      </p:cBhvr>
                                      <p:to>
                                        <p:strVal val="hidden"/>
                                      </p:to>
                                    </p:set>
                                  </p:childTnLst>
                                </p:cTn>
                              </p:par>
                            </p:childTnLst>
                          </p:cTn>
                        </p:par>
                        <p:par>
                          <p:cTn id="118" fill="hold">
                            <p:stCondLst>
                              <p:cond delay="0"/>
                            </p:stCondLst>
                            <p:childTnLst>
                              <p:par>
                                <p:cTn id="119" presetID="1" presetClass="entr" presetSubtype="0" fill="hold" nodeType="after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48"/>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5"/>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4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1" nodeType="click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1" nodeType="clickEffect">
                                  <p:stCondLst>
                                    <p:cond delay="0"/>
                                  </p:stCondLst>
                                  <p:childTnLst>
                                    <p:set>
                                      <p:cBhvr>
                                        <p:cTn id="158" dur="1" fill="hold">
                                          <p:stCondLst>
                                            <p:cond delay="0"/>
                                          </p:stCondLst>
                                        </p:cTn>
                                        <p:tgtEl>
                                          <p:spTgt spid="3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1" nodeType="clickEffect">
                                  <p:stCondLst>
                                    <p:cond delay="0"/>
                                  </p:stCondLst>
                                  <p:childTnLst>
                                    <p:set>
                                      <p:cBhvr>
                                        <p:cTn id="166" dur="1" fill="hold">
                                          <p:stCondLst>
                                            <p:cond delay="0"/>
                                          </p:stCondLst>
                                        </p:cTn>
                                        <p:tgtEl>
                                          <p:spTgt spid="3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1" nodeType="clickEffect">
                                  <p:stCondLst>
                                    <p:cond delay="0"/>
                                  </p:stCondLst>
                                  <p:childTnLst>
                                    <p:set>
                                      <p:cBhvr>
                                        <p:cTn id="174" dur="1" fill="hold">
                                          <p:stCondLst>
                                            <p:cond delay="0"/>
                                          </p:stCondLst>
                                        </p:cTn>
                                        <p:tgtEl>
                                          <p:spTgt spid="40"/>
                                        </p:tgtEl>
                                        <p:attrNameLst>
                                          <p:attrName>style.visibility</p:attrName>
                                        </p:attrNameLst>
                                      </p:cBhvr>
                                      <p:to>
                                        <p:strVal val="visible"/>
                                      </p:to>
                                    </p:set>
                                  </p:childTnLst>
                                </p:cTn>
                              </p:par>
                              <p:par>
                                <p:cTn id="175" presetID="1" presetClass="exit" presetSubtype="0" fill="hold" grpId="3" nodeType="with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nodeType="afterEffect">
                                  <p:stCondLst>
                                    <p:cond delay="0"/>
                                  </p:stCondLst>
                                  <p:childTnLst>
                                    <p:set>
                                      <p:cBhvr>
                                        <p:cTn id="179" dur="1" fill="hold">
                                          <p:stCondLst>
                                            <p:cond delay="0"/>
                                          </p:stCondLst>
                                        </p:cTn>
                                        <p:tgtEl>
                                          <p:spTgt spid="17"/>
                                        </p:tgtEl>
                                        <p:attrNameLst>
                                          <p:attrName>style.visibility</p:attrName>
                                        </p:attrNameLst>
                                      </p:cBhvr>
                                      <p:to>
                                        <p:strVal val="hidden"/>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5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41"/>
                                        </p:tgtEl>
                                        <p:attrNameLst>
                                          <p:attrName>style.visibility</p:attrName>
                                        </p:attrNameLst>
                                      </p:cBhvr>
                                      <p:to>
                                        <p:strVal val="visible"/>
                                      </p:to>
                                    </p:set>
                                  </p:childTnLst>
                                </p:cTn>
                              </p:par>
                              <p:par>
                                <p:cTn id="187" presetID="1" presetClass="exit" presetSubtype="0" fill="hold" grpId="3" nodeType="withEffect">
                                  <p:stCondLst>
                                    <p:cond delay="0"/>
                                  </p:stCondLst>
                                  <p:childTnLst>
                                    <p:set>
                                      <p:cBhvr>
                                        <p:cTn id="188" dur="1" fill="hold">
                                          <p:stCondLst>
                                            <p:cond delay="0"/>
                                          </p:stCondLst>
                                        </p:cTn>
                                        <p:tgtEl>
                                          <p:spTgt spid="3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1" nodeType="clickEffect">
                                  <p:stCondLst>
                                    <p:cond delay="0"/>
                                  </p:stCondLst>
                                  <p:childTnLst>
                                    <p:set>
                                      <p:cBhvr>
                                        <p:cTn id="192" dur="1" fill="hold">
                                          <p:stCondLst>
                                            <p:cond delay="0"/>
                                          </p:stCondLst>
                                        </p:cTn>
                                        <p:tgtEl>
                                          <p:spTgt spid="39"/>
                                        </p:tgtEl>
                                        <p:attrNameLst>
                                          <p:attrName>style.visibility</p:attrName>
                                        </p:attrNameLst>
                                      </p:cBhvr>
                                      <p:to>
                                        <p:strVal val="visible"/>
                                      </p:to>
                                    </p:set>
                                  </p:childTnLst>
                                </p:cTn>
                              </p:par>
                              <p:par>
                                <p:cTn id="193" presetID="1" presetClass="exit" presetSubtype="0" fill="hold" grpId="3" nodeType="withEffect">
                                  <p:stCondLst>
                                    <p:cond delay="0"/>
                                  </p:stCondLst>
                                  <p:childTnLst>
                                    <p:set>
                                      <p:cBhvr>
                                        <p:cTn id="194" dur="1" fill="hold">
                                          <p:stCondLst>
                                            <p:cond delay="0"/>
                                          </p:stCondLst>
                                        </p:cTn>
                                        <p:tgtEl>
                                          <p:spTgt spid="36"/>
                                        </p:tgtEl>
                                        <p:attrNameLst>
                                          <p:attrName>style.visibility</p:attrName>
                                        </p:attrNameLst>
                                      </p:cBhvr>
                                      <p:to>
                                        <p:strVal val="hidden"/>
                                      </p:to>
                                    </p:set>
                                  </p:childTnLst>
                                </p:cTn>
                              </p:par>
                            </p:childTnLst>
                          </p:cTn>
                        </p:par>
                        <p:par>
                          <p:cTn id="195" fill="hold">
                            <p:stCondLst>
                              <p:cond delay="0"/>
                            </p:stCondLst>
                            <p:childTnLst>
                              <p:par>
                                <p:cTn id="196" presetID="1" presetClass="exit" presetSubtype="0" fill="hold" nodeType="afterEffect">
                                  <p:stCondLst>
                                    <p:cond delay="0"/>
                                  </p:stCondLst>
                                  <p:childTnLst>
                                    <p:set>
                                      <p:cBhvr>
                                        <p:cTn id="197" dur="1" fill="hold">
                                          <p:stCondLst>
                                            <p:cond delay="0"/>
                                          </p:stCondLst>
                                        </p:cTn>
                                        <p:tgtEl>
                                          <p:spTgt spid="59"/>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6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43"/>
                                        </p:tgtEl>
                                        <p:attrNameLst>
                                          <p:attrName>style.visibility</p:attrName>
                                        </p:attrNameLst>
                                      </p:cBhvr>
                                      <p:to>
                                        <p:strVal val="visible"/>
                                      </p:to>
                                    </p:set>
                                  </p:childTnLst>
                                </p:cTn>
                              </p:par>
                              <p:par>
                                <p:cTn id="205" presetID="1" presetClass="exit" presetSubtype="0" fill="hold" grpId="3" nodeType="withEffect">
                                  <p:stCondLst>
                                    <p:cond delay="0"/>
                                  </p:stCondLst>
                                  <p:childTnLst>
                                    <p:set>
                                      <p:cBhvr>
                                        <p:cTn id="206" dur="1" fill="hold">
                                          <p:stCondLst>
                                            <p:cond delay="0"/>
                                          </p:stCondLst>
                                        </p:cTn>
                                        <p:tgtEl>
                                          <p:spTgt spid="4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1" nodeType="clickEffect">
                                  <p:stCondLst>
                                    <p:cond delay="0"/>
                                  </p:stCondLst>
                                  <p:childTnLst>
                                    <p:set>
                                      <p:cBhvr>
                                        <p:cTn id="210" dur="1" fill="hold">
                                          <p:stCondLst>
                                            <p:cond delay="0"/>
                                          </p:stCondLst>
                                        </p:cTn>
                                        <p:tgtEl>
                                          <p:spTgt spid="44"/>
                                        </p:tgtEl>
                                        <p:attrNameLst>
                                          <p:attrName>style.visibility</p:attrName>
                                        </p:attrNameLst>
                                      </p:cBhvr>
                                      <p:to>
                                        <p:strVal val="visible"/>
                                      </p:to>
                                    </p:set>
                                  </p:childTnLst>
                                </p:cTn>
                              </p:par>
                              <p:par>
                                <p:cTn id="211" presetID="1" presetClass="exit" presetSubtype="0" fill="hold" grpId="3" nodeType="withEffect">
                                  <p:stCondLst>
                                    <p:cond delay="0"/>
                                  </p:stCondLst>
                                  <p:childTnLst>
                                    <p:set>
                                      <p:cBhvr>
                                        <p:cTn id="212" dur="1" fill="hold">
                                          <p:stCondLst>
                                            <p:cond delay="0"/>
                                          </p:stCondLst>
                                        </p:cTn>
                                        <p:tgtEl>
                                          <p:spTgt spid="41"/>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nodeType="afterEffect">
                                  <p:stCondLst>
                                    <p:cond delay="0"/>
                                  </p:stCondLst>
                                  <p:childTnLst>
                                    <p:set>
                                      <p:cBhvr>
                                        <p:cTn id="215" dur="1" fill="hold">
                                          <p:stCondLst>
                                            <p:cond delay="0"/>
                                          </p:stCondLst>
                                        </p:cTn>
                                        <p:tgtEl>
                                          <p:spTgt spid="20"/>
                                        </p:tgtEl>
                                        <p:attrNameLst>
                                          <p:attrName>style.visibility</p:attrName>
                                        </p:attrNameLst>
                                      </p:cBhvr>
                                      <p:to>
                                        <p:strVal val="hidden"/>
                                      </p:to>
                                    </p:set>
                                  </p:childTnLst>
                                </p:cTn>
                              </p:par>
                            </p:childTnLst>
                          </p:cTn>
                        </p:par>
                        <p:par>
                          <p:cTn id="216" fill="hold">
                            <p:stCondLst>
                              <p:cond delay="0"/>
                            </p:stCondLst>
                            <p:childTnLst>
                              <p:par>
                                <p:cTn id="217" presetID="1" presetClass="entr" presetSubtype="0" fill="hold" nodeType="afterEffect">
                                  <p:stCondLst>
                                    <p:cond delay="0"/>
                                  </p:stCondLst>
                                  <p:childTnLst>
                                    <p:set>
                                      <p:cBhvr>
                                        <p:cTn id="218" dur="1" fill="hold">
                                          <p:stCondLst>
                                            <p:cond delay="0"/>
                                          </p:stCondLst>
                                        </p:cTn>
                                        <p:tgtEl>
                                          <p:spTgt spid="4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42"/>
                                        </p:tgtEl>
                                        <p:attrNameLst>
                                          <p:attrName>style.visibility</p:attrName>
                                        </p:attrNameLst>
                                      </p:cBhvr>
                                      <p:to>
                                        <p:strVal val="visible"/>
                                      </p:to>
                                    </p:set>
                                  </p:childTnLst>
                                </p:cTn>
                              </p:par>
                              <p:par>
                                <p:cTn id="223" presetID="1" presetClass="exit" presetSubtype="0" fill="hold" grpId="3" nodeType="withEffect">
                                  <p:stCondLst>
                                    <p:cond delay="0"/>
                                  </p:stCondLst>
                                  <p:childTnLst>
                                    <p:set>
                                      <p:cBhvr>
                                        <p:cTn id="224" dur="1" fill="hold">
                                          <p:stCondLst>
                                            <p:cond delay="0"/>
                                          </p:stCondLst>
                                        </p:cTn>
                                        <p:tgtEl>
                                          <p:spTgt spid="39"/>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nodeType="afterEffect">
                                  <p:stCondLst>
                                    <p:cond delay="0"/>
                                  </p:stCondLst>
                                  <p:childTnLst>
                                    <p:set>
                                      <p:cBhvr>
                                        <p:cTn id="227" dur="1" fill="hold">
                                          <p:stCondLst>
                                            <p:cond delay="0"/>
                                          </p:stCondLst>
                                        </p:cTn>
                                        <p:tgtEl>
                                          <p:spTgt spid="62"/>
                                        </p:tgtEl>
                                        <p:attrNameLst>
                                          <p:attrName>style.visibility</p:attrName>
                                        </p:attrNameLst>
                                      </p:cBhvr>
                                      <p:to>
                                        <p:strVal val="hidden"/>
                                      </p:to>
                                    </p:set>
                                  </p:childTnLst>
                                </p:cTn>
                              </p:par>
                            </p:childTnLst>
                          </p:cTn>
                        </p:par>
                        <p:par>
                          <p:cTn id="228" fill="hold">
                            <p:stCondLst>
                              <p:cond delay="0"/>
                            </p:stCondLst>
                            <p:childTnLst>
                              <p:par>
                                <p:cTn id="229" presetID="1" presetClass="entr" presetSubtype="0" fill="hold" nodeType="afterEffect">
                                  <p:stCondLst>
                                    <p:cond delay="0"/>
                                  </p:stCondLst>
                                  <p:childTnLst>
                                    <p:set>
                                      <p:cBhvr>
                                        <p:cTn id="230" dur="1" fill="hold">
                                          <p:stCondLst>
                                            <p:cond delay="0"/>
                                          </p:stCondLst>
                                        </p:cTn>
                                        <p:tgtEl>
                                          <p:spTgt spid="6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4"/>
                                        </p:tgtEl>
                                        <p:attrNameLst>
                                          <p:attrName>style.visibility</p:attrName>
                                        </p:attrNameLst>
                                      </p:cBhvr>
                                      <p:to>
                                        <p:strVal val="visible"/>
                                      </p:to>
                                    </p:set>
                                  </p:childTnLst>
                                </p:cTn>
                              </p:par>
                              <p:par>
                                <p:cTn id="235" presetID="1" presetClass="exit" presetSubtype="0" fill="hold" grpId="3" nodeType="withEffect">
                                  <p:stCondLst>
                                    <p:cond delay="0"/>
                                  </p:stCondLst>
                                  <p:childTnLst>
                                    <p:set>
                                      <p:cBhvr>
                                        <p:cTn id="236" dur="1" fill="hold">
                                          <p:stCondLst>
                                            <p:cond delay="0"/>
                                          </p:stCondLst>
                                        </p:cTn>
                                        <p:tgtEl>
                                          <p:spTgt spid="43"/>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xit" presetSubtype="0" fill="hold" grpId="3" nodeType="withEffect">
                                  <p:stCondLst>
                                    <p:cond delay="0"/>
                                  </p:stCondLst>
                                  <p:childTnLst>
                                    <p:set>
                                      <p:cBhvr>
                                        <p:cTn id="242" dur="1" fill="hold">
                                          <p:stCondLst>
                                            <p:cond delay="0"/>
                                          </p:stCondLst>
                                        </p:cTn>
                                        <p:tgtEl>
                                          <p:spTgt spid="4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8"/>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76"/>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6" grpId="3" animBg="1"/>
      <p:bldP spid="37" grpId="0" animBg="1"/>
      <p:bldP spid="37" grpId="1" animBg="1"/>
      <p:bldP spid="37" grpId="2" animBg="1"/>
      <p:bldP spid="37" grpId="3"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3" grpId="0" animBg="1"/>
      <p:bldP spid="43" grpId="1" animBg="1"/>
      <p:bldP spid="43" grpId="2" animBg="1"/>
      <p:bldP spid="43" grpId="3" animBg="1"/>
      <p:bldP spid="44" grpId="0" animBg="1"/>
      <p:bldP spid="44" grpId="1" animBg="1"/>
      <p:bldP spid="44" grpId="2" animBg="1"/>
      <p:bldP spid="44" grpId="3" animBg="1"/>
      <p:bldP spid="45" grpId="0" animBg="1"/>
      <p:bldP spid="45" grpId="1" animBg="1"/>
      <p:bldP spid="46" grpId="0" animBg="1"/>
      <p:bldP spid="46" grpId="1" animBg="1"/>
      <p:bldP spid="47" grpId="0" animBg="1"/>
      <p:bldP spid="47" grpId="1" animBg="1"/>
      <p:bldP spid="55" grpId="0" animBg="1"/>
      <p:bldP spid="55" grpId="1" animBg="1"/>
      <p:bldP spid="71" grpId="0" animBg="1"/>
      <p:bldP spid="71" grpId="1" animBg="1"/>
      <p:bldP spid="72" grpId="0" animBg="1"/>
      <p:bldP spid="73" grpId="0" animBg="1"/>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Analysis</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Binary search is more efficient than linear search.</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For array of N elements, performs at most </a:t>
                </a:r>
                <a14:m>
                  <m:oMath xmlns:m="http://schemas.openxmlformats.org/officeDocument/2006/math">
                    <m:r>
                      <a:rPr lang="en-US" i="1" dirty="0" smtClean="0">
                        <a:latin typeface="Cambria Math"/>
                        <a:cs typeface="Times New Roman" panose="02020603050405020304" pitchFamily="18" charset="0"/>
                      </a:rPr>
                      <m:t>1+</m:t>
                    </m:r>
                    <m:d>
                      <m:dPr>
                        <m:begChr m:val="⌊"/>
                        <m:endChr m:val="⌋"/>
                        <m:ctrlPr>
                          <a:rPr lang="en-US" i="1" dirty="0" smtClean="0">
                            <a:latin typeface="Cambria Math" panose="02040503050406030204" pitchFamily="18" charset="0"/>
                            <a:cs typeface="Times New Roman" panose="02020603050405020304" pitchFamily="18" charset="0"/>
                          </a:rPr>
                        </m:ctrlPr>
                      </m:dPr>
                      <m:e>
                        <m:func>
                          <m:funcPr>
                            <m:ctrlPr>
                              <a:rPr lang="en-US" i="1" dirty="0" smtClean="0">
                                <a:latin typeface="Cambria Math" panose="02040503050406030204" pitchFamily="18" charset="0"/>
                                <a:cs typeface="Times New Roman" panose="02020603050405020304" pitchFamily="18" charset="0"/>
                              </a:rPr>
                            </m:ctrlPr>
                          </m:funcPr>
                          <m:fName>
                            <m:sSub>
                              <m:sSubPr>
                                <m:ctrlPr>
                                  <a:rPr lang="en-US" i="1" dirty="0" smtClean="0">
                                    <a:latin typeface="Cambria Math" panose="02040503050406030204" pitchFamily="18" charset="0"/>
                                    <a:cs typeface="Times New Roman" panose="02020603050405020304" pitchFamily="18" charset="0"/>
                                  </a:rPr>
                                </m:ctrlPr>
                              </m:sSubPr>
                              <m:e>
                                <m:r>
                                  <m:rPr>
                                    <m:sty m:val="p"/>
                                  </m:rPr>
                                  <a:rPr lang="en-US" i="0" dirty="0" smtClean="0">
                                    <a:latin typeface="Cambria Math"/>
                                    <a:cs typeface="Times New Roman" panose="02020603050405020304" pitchFamily="18" charset="0"/>
                                  </a:rPr>
                                  <m:t>log</m:t>
                                </m:r>
                              </m:e>
                              <m:sub>
                                <m:r>
                                  <a:rPr lang="en-US" b="0" i="1" dirty="0" smtClean="0">
                                    <a:latin typeface="Cambria Math"/>
                                    <a:cs typeface="Times New Roman" panose="02020603050405020304" pitchFamily="18" charset="0"/>
                                  </a:rPr>
                                  <m:t>2</m:t>
                                </m:r>
                              </m:sub>
                            </m:sSub>
                          </m:fName>
                          <m:e>
                            <m:r>
                              <a:rPr lang="en-US" b="0" i="1" dirty="0" smtClean="0">
                                <a:latin typeface="Cambria Math"/>
                                <a:cs typeface="Times New Roman" panose="02020603050405020304" pitchFamily="18" charset="0"/>
                              </a:rPr>
                              <m:t>𝑁</m:t>
                            </m:r>
                          </m:e>
                        </m:func>
                      </m:e>
                    </m:d>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comparisons.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a:t>
                </a:r>
                <a:r>
                  <a:rPr lang="en-US" dirty="0">
                    <a:latin typeface="Times New Roman" panose="02020603050405020304" pitchFamily="18" charset="0"/>
                    <a:cs typeface="Times New Roman" panose="02020603050405020304" pitchFamily="18" charset="0"/>
                  </a:rPr>
                  <a:t>Requires that array elements to be sorted.</a:t>
                </a:r>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476205" y="2150889"/>
                <a:ext cx="7634642" cy="1477328"/>
              </a:xfrm>
              <a:prstGeom prst="rect">
                <a:avLst/>
              </a:prstGeom>
              <a:blipFill rotWithShape="1">
                <a:blip r:embed="rId2"/>
                <a:stretch>
                  <a:fillRect l="-638"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9362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85871"/>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https://en.wikipedia.org/wiki/Insertion_sort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4"/>
              </a:rPr>
              <a:t>https://www.cs.usfca.edu/~galles/visualization/ComparisonSort.html</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https://en.wikipedia.org/wiki/Binary_search_algorithm</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61192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457200" indent="-457200">
              <a:buClrTx/>
              <a:buFont typeface="+mj-lt"/>
              <a:buAutoNum type="arabicPeriod"/>
            </a:pPr>
            <a:r>
              <a:rPr lang="en-US" sz="2400" dirty="0">
                <a:solidFill>
                  <a:schemeClr val="tx1"/>
                </a:solidFill>
              </a:rPr>
              <a:t>Insertion Sort</a:t>
            </a:r>
          </a:p>
          <a:p>
            <a:pPr marL="457200" indent="-457200">
              <a:buClrTx/>
              <a:buFont typeface="+mj-lt"/>
              <a:buAutoNum type="arabicPeriod"/>
            </a:pPr>
            <a:r>
              <a:rPr lang="en-US" sz="2400" dirty="0">
                <a:solidFill>
                  <a:schemeClr val="tx1"/>
                </a:solidFill>
              </a:rPr>
              <a:t>Searching</a:t>
            </a:r>
          </a:p>
          <a:p>
            <a:pPr marL="971550" lvl="1" indent="-514350" algn="l">
              <a:buFont typeface="Arial" pitchFamily="34" charset="0"/>
              <a:buChar char="•"/>
            </a:pPr>
            <a:r>
              <a:rPr lang="en-US" sz="2800" dirty="0">
                <a:solidFill>
                  <a:schemeClr val="bg1">
                    <a:lumMod val="50000"/>
                  </a:schemeClr>
                </a:solidFill>
              </a:rPr>
              <a:t>Linear Search (See Lecture 1.2)</a:t>
            </a:r>
          </a:p>
          <a:p>
            <a:pPr marL="971550" lvl="1" indent="-514350" algn="l">
              <a:buFont typeface="Arial" pitchFamily="34" charset="0"/>
              <a:buChar char="•"/>
            </a:pPr>
            <a:r>
              <a:rPr lang="en-US" sz="2800" dirty="0">
                <a:solidFill>
                  <a:schemeClr val="tx1"/>
                </a:solidFill>
              </a:rPr>
              <a:t>Binary Search</a:t>
            </a:r>
            <a:endParaRPr lang="en-US" sz="3200" dirty="0">
              <a:solidFill>
                <a:schemeClr val="tx1"/>
              </a:solidFill>
            </a:endParaRPr>
          </a:p>
          <a:p>
            <a:pPr marL="457200" indent="-457200">
              <a:buFont typeface="+mj-lt"/>
              <a:buAutoNum type="arabicPeriod"/>
            </a:pPr>
            <a:endParaRPr lang="en-US" sz="2400" dirty="0">
              <a:solidFill>
                <a:schemeClr val="tx1"/>
              </a:solidFill>
            </a:endParaRPr>
          </a:p>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Insertion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970318"/>
              </a:xfrm>
              <a:prstGeom prst="rect">
                <a:avLst/>
              </a:prstGeom>
              <a:noFill/>
            </p:spPr>
            <p:txBody>
              <a:bodyPr wrap="square" rtlCol="0">
                <a:spAutoFit/>
              </a:bodyPr>
              <a:lstStyle/>
              <a:p>
                <a:pPr algn="just"/>
                <a:r>
                  <a:rPr lang="en-US" b="1" dirty="0"/>
                  <a:t>Insertion sort: </a:t>
                </a:r>
                <a:r>
                  <a:rPr lang="en-US" dirty="0"/>
                  <a:t>In each step, a new incoming value is inserted in the correct position. The </a:t>
                </a:r>
                <a:r>
                  <a:rPr lang="en-US" b="1" dirty="0"/>
                  <a:t>insertion</a:t>
                </a:r>
                <a:r>
                  <a:rPr lang="en-US" dirty="0"/>
                  <a:t> may need to shift one or more elements to place the element at correct position. </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b="0" i="1" dirty="0" smtClean="0">
                          <a:latin typeface="Cambria Math"/>
                        </a:rPr>
                        <m:t>𝑖</m:t>
                      </m:r>
                      <m:r>
                        <a:rPr lang="en-US" i="1" dirty="0" smtClean="0">
                          <a:latin typeface="Cambria Math"/>
                        </a:rPr>
                        <m:t>= 1</m:t>
                      </m:r>
                    </m:oMath>
                  </m:oMathPara>
                </a14:m>
                <a:endParaRPr lang="en-US" dirty="0"/>
              </a:p>
              <a:p>
                <a:pPr algn="just"/>
                <a:r>
                  <a:rPr lang="en-US" u="sng" dirty="0"/>
                  <a:t>Step 1:</a:t>
                </a:r>
                <a14:m>
                  <m:oMath xmlns:m="http://schemas.openxmlformats.org/officeDocument/2006/math">
                    <m:r>
                      <a:rPr lang="en-US" b="0" i="0" dirty="0" smtClean="0">
                        <a:latin typeface="Cambria Math"/>
                      </a:rPr>
                      <m:t> </m:t>
                    </m:r>
                    <m:r>
                      <a:rPr lang="en-US" i="1" dirty="0" smtClean="0">
                        <a:latin typeface="Cambria Math"/>
                      </a:rPr>
                      <m:t>𝑣</m:t>
                    </m:r>
                    <m:r>
                      <a:rPr lang="en-US" i="1" dirty="0" smtClean="0">
                        <a:latin typeface="Cambria Math"/>
                      </a:rPr>
                      <m:t> = </m:t>
                    </m:r>
                    <m:r>
                      <a:rPr lang="en-US" i="1" dirty="0" smtClean="0">
                        <a:latin typeface="Cambria Math"/>
                      </a:rPr>
                      <m:t>𝐴</m:t>
                    </m:r>
                    <m:r>
                      <a:rPr lang="en-US" i="1" dirty="0" smtClean="0">
                        <a:latin typeface="Cambria Math"/>
                      </a:rPr>
                      <m:t>[</m:t>
                    </m:r>
                    <m:r>
                      <a:rPr lang="en-US" i="1" dirty="0" smtClean="0">
                        <a:latin typeface="Cambria Math"/>
                      </a:rPr>
                      <m:t>𝑖</m:t>
                    </m:r>
                    <m:r>
                      <a:rPr lang="en-US" i="1" dirty="0" smtClean="0">
                        <a:latin typeface="Cambria Math"/>
                      </a:rPr>
                      <m:t>] </m:t>
                    </m:r>
                  </m:oMath>
                </a14:m>
                <a:endParaRPr lang="en-US" dirty="0"/>
              </a:p>
              <a:p>
                <a:pPr algn="just"/>
                <a:r>
                  <a:rPr lang="en-US" dirty="0"/>
                  <a:t>Compare</a:t>
                </a:r>
                <a14:m>
                  <m:oMath xmlns:m="http://schemas.openxmlformats.org/officeDocument/2006/math">
                    <m:r>
                      <a:rPr lang="en-US" i="1" dirty="0" smtClean="0">
                        <a:latin typeface="Cambria Math"/>
                      </a:rPr>
                      <m:t> </m:t>
                    </m:r>
                    <m:r>
                      <a:rPr lang="en-US" i="1" dirty="0" smtClean="0">
                        <a:latin typeface="Cambria Math"/>
                      </a:rPr>
                      <m:t>𝑣</m:t>
                    </m:r>
                    <m:r>
                      <a:rPr lang="en-US" i="1" dirty="0" smtClean="0">
                        <a:latin typeface="Cambria Math"/>
                      </a:rPr>
                      <m:t> </m:t>
                    </m:r>
                  </m:oMath>
                </a14:m>
                <a:r>
                  <a:rPr lang="en-US" dirty="0"/>
                  <a:t>backwards with all previous (down to 0 index) elements. If a previous element is larger shift it forward otherwise stop comparing.</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m:t>
                    </m:r>
                    <m:r>
                      <a:rPr lang="en-US" i="1" dirty="0" smtClean="0">
                        <a:latin typeface="Cambria Math"/>
                      </a:rPr>
                      <m:t>𝑖</m:t>
                    </m:r>
                    <m:r>
                      <a:rPr lang="en-US" i="1" dirty="0" smtClean="0">
                        <a:latin typeface="Cambria Math"/>
                      </a:rPr>
                      <m:t>+1</m:t>
                    </m:r>
                  </m:oMath>
                </a14:m>
                <a:r>
                  <a:rPr lang="en-US" dirty="0"/>
                  <a:t>. If </a:t>
                </a:r>
                <a14:m>
                  <m:oMath xmlns:m="http://schemas.openxmlformats.org/officeDocument/2006/math">
                    <m:r>
                      <a:rPr lang="en-US" b="0" i="1" smtClean="0">
                        <a:latin typeface="Cambria Math"/>
                      </a:rPr>
                      <m:t>𝑖</m:t>
                    </m:r>
                    <m:r>
                      <a:rPr lang="en-US" b="0" i="1" smtClean="0">
                        <a:latin typeface="Cambria Math"/>
                      </a:rPr>
                      <m:t>&lt;</m:t>
                    </m:r>
                    <m:r>
                      <a:rPr lang="en-US" b="0" i="1" smtClean="0">
                        <a:latin typeface="Cambria Math"/>
                      </a:rPr>
                      <m:t>𝑁</m:t>
                    </m:r>
                  </m:oMath>
                </a14:m>
                <a:r>
                  <a:rPr lang="en-US" dirty="0"/>
                  <a:t> go to step 1.</a:t>
                </a:r>
              </a:p>
              <a:p>
                <a:pPr algn="just"/>
                <a:endParaRPr lang="en-US" dirty="0"/>
              </a:p>
              <a:p>
                <a:pPr algn="just"/>
                <a:endParaRPr lang="en-US" dirty="0"/>
              </a:p>
              <a:p>
                <a:pPr algn="just"/>
                <a:endParaRPr lang="x-none" dirty="0"/>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783772" y="2435897"/>
                <a:ext cx="7746453" cy="3970318"/>
              </a:xfrm>
              <a:prstGeom prst="rect">
                <a:avLst/>
              </a:prstGeom>
              <a:blipFill rotWithShape="1">
                <a:blip r:embed="rId2"/>
                <a:stretch>
                  <a:fillRect l="-709" t="-768" r="-1339" b="-1536"/>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grpSp>
        <p:nvGrpSpPr>
          <p:cNvPr id="7" name="Group 6"/>
          <p:cNvGrpSpPr/>
          <p:nvPr/>
        </p:nvGrpSpPr>
        <p:grpSpPr>
          <a:xfrm>
            <a:off x="2515394" y="3336918"/>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0" name="Group 9"/>
          <p:cNvGrpSpPr/>
          <p:nvPr/>
        </p:nvGrpSpPr>
        <p:grpSpPr>
          <a:xfrm>
            <a:off x="3018893" y="3337461"/>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3" name="Group 12"/>
          <p:cNvGrpSpPr/>
          <p:nvPr/>
        </p:nvGrpSpPr>
        <p:grpSpPr>
          <a:xfrm>
            <a:off x="3595379" y="3332391"/>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 name="Group 15"/>
          <p:cNvGrpSpPr/>
          <p:nvPr/>
        </p:nvGrpSpPr>
        <p:grpSpPr>
          <a:xfrm>
            <a:off x="4139822" y="3336918"/>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9" name="Group 18"/>
          <p:cNvGrpSpPr/>
          <p:nvPr/>
        </p:nvGrpSpPr>
        <p:grpSpPr>
          <a:xfrm>
            <a:off x="4693263" y="3326619"/>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2" name="Group 21"/>
          <p:cNvGrpSpPr/>
          <p:nvPr/>
        </p:nvGrpSpPr>
        <p:grpSpPr>
          <a:xfrm>
            <a:off x="5228788" y="3337848"/>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5" name="Group 24"/>
          <p:cNvGrpSpPr/>
          <p:nvPr/>
        </p:nvGrpSpPr>
        <p:grpSpPr>
          <a:xfrm>
            <a:off x="5741085" y="3326619"/>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8" name="Group 27"/>
          <p:cNvGrpSpPr/>
          <p:nvPr/>
        </p:nvGrpSpPr>
        <p:grpSpPr>
          <a:xfrm>
            <a:off x="6247578" y="3331979"/>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1" name="Group 30"/>
          <p:cNvGrpSpPr/>
          <p:nvPr/>
        </p:nvGrpSpPr>
        <p:grpSpPr>
          <a:xfrm>
            <a:off x="6763637" y="3332482"/>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925916" y="3792751"/>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7" name="Group 36"/>
          <p:cNvGrpSpPr/>
          <p:nvPr/>
        </p:nvGrpSpPr>
        <p:grpSpPr>
          <a:xfrm>
            <a:off x="3062621" y="3783171"/>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0" name="Group 39"/>
          <p:cNvGrpSpPr/>
          <p:nvPr/>
        </p:nvGrpSpPr>
        <p:grpSpPr>
          <a:xfrm>
            <a:off x="2511305" y="3791120"/>
            <a:ext cx="457198" cy="793846"/>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3" name="Group 42"/>
          <p:cNvGrpSpPr/>
          <p:nvPr/>
        </p:nvGrpSpPr>
        <p:grpSpPr>
          <a:xfrm>
            <a:off x="3609448" y="3777022"/>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6" name="Group 45"/>
          <p:cNvGrpSpPr/>
          <p:nvPr/>
        </p:nvGrpSpPr>
        <p:grpSpPr>
          <a:xfrm>
            <a:off x="4155083" y="3791120"/>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9" name="Group 48"/>
          <p:cNvGrpSpPr/>
          <p:nvPr/>
        </p:nvGrpSpPr>
        <p:grpSpPr>
          <a:xfrm>
            <a:off x="4667293" y="3791120"/>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2" name="Group 51"/>
          <p:cNvGrpSpPr/>
          <p:nvPr/>
        </p:nvGrpSpPr>
        <p:grpSpPr>
          <a:xfrm>
            <a:off x="5172555" y="3792751"/>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5" name="Group 54"/>
          <p:cNvGrpSpPr/>
          <p:nvPr/>
        </p:nvGrpSpPr>
        <p:grpSpPr>
          <a:xfrm>
            <a:off x="5676517" y="3777022"/>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8" name="Group 57"/>
          <p:cNvGrpSpPr/>
          <p:nvPr/>
        </p:nvGrpSpPr>
        <p:grpSpPr>
          <a:xfrm>
            <a:off x="6220659" y="3792751"/>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61" name="Rectangle 60"/>
          <p:cNvSpPr/>
          <p:nvPr/>
        </p:nvSpPr>
        <p:spPr>
          <a:xfrm>
            <a:off x="19371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62" name="Rectangle 61"/>
          <p:cNvSpPr/>
          <p:nvPr/>
        </p:nvSpPr>
        <p:spPr>
          <a:xfrm>
            <a:off x="24698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63" name="Rectangle 62"/>
          <p:cNvSpPr/>
          <p:nvPr/>
        </p:nvSpPr>
        <p:spPr>
          <a:xfrm>
            <a:off x="30039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64" name="Rectangle 63"/>
          <p:cNvSpPr/>
          <p:nvPr/>
        </p:nvSpPr>
        <p:spPr>
          <a:xfrm>
            <a:off x="3536472"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65" name="Rectangle 64"/>
          <p:cNvSpPr/>
          <p:nvPr/>
        </p:nvSpPr>
        <p:spPr>
          <a:xfrm>
            <a:off x="4069034"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66" name="Rectangle 65"/>
          <p:cNvSpPr/>
          <p:nvPr/>
        </p:nvSpPr>
        <p:spPr>
          <a:xfrm>
            <a:off x="460527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67" name="Rectangle 66"/>
          <p:cNvSpPr/>
          <p:nvPr/>
        </p:nvSpPr>
        <p:spPr>
          <a:xfrm>
            <a:off x="513783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68" name="Rectangle 67"/>
          <p:cNvSpPr/>
          <p:nvPr/>
        </p:nvSpPr>
        <p:spPr>
          <a:xfrm>
            <a:off x="5670397"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69" name="Rectangle 68"/>
          <p:cNvSpPr/>
          <p:nvPr/>
        </p:nvSpPr>
        <p:spPr>
          <a:xfrm>
            <a:off x="620295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70" name="Rectangle 69"/>
          <p:cNvSpPr/>
          <p:nvPr/>
        </p:nvSpPr>
        <p:spPr>
          <a:xfrm>
            <a:off x="671279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71" name="Rectangle 70"/>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2" name="Rectangle 71"/>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3" name="Rectangle 72"/>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74" name="Rectangle 7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75" name="Rectangle 7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76" name="Rectangle 75"/>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77" name="Rectangle 76"/>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8" name="Rectangle 77"/>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9" name="Rectangle 78"/>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0" name="Rectangle 79"/>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1" name="Rectangle 80"/>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2" name="Rectangle 81"/>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3" name="Rectangle 82"/>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4" name="Rectangle 8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85" name="Rectangle 8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6" name="Rectangle 85"/>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7" name="Rectangle 86"/>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8" name="Rectangle 87"/>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9" name="Rectangle 88"/>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0" name="Rectangle 89"/>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1" name="Rectangle 90"/>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2" name="Rectangle 91"/>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3" name="Rectangle 92"/>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94" name="Rectangle 93"/>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95" name="Rectangle 94"/>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96" name="Rectangle 95"/>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7" name="Rectangle 96"/>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8" name="Rectangle 97"/>
          <p:cNvSpPr/>
          <p:nvPr/>
        </p:nvSpPr>
        <p:spPr>
          <a:xfrm>
            <a:off x="671574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9" name="Rectangle 98"/>
          <p:cNvSpPr/>
          <p:nvPr/>
        </p:nvSpPr>
        <p:spPr>
          <a:xfrm>
            <a:off x="1023189" y="4545902"/>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i="1" dirty="0">
                <a:latin typeface="Courier New" panose="02070309020205020404" pitchFamily="49" charset="0"/>
                <a:cs typeface="Courier New" panose="02070309020205020404" pitchFamily="49" charset="0"/>
              </a:rPr>
              <a:t>v</a:t>
            </a:r>
          </a:p>
        </p:txBody>
      </p:sp>
      <p:sp>
        <p:nvSpPr>
          <p:cNvPr id="100" name="Rectangle 99"/>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1" name="Rectangle 100"/>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2" name="Rectangle 101"/>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03" name="Rectangle 102"/>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04" name="Rectangle 103"/>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05" name="Rectangle 104"/>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06" name="Rectangle 105"/>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07" name="Rectangle 106"/>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08" name="Rectangle 107"/>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109" name="Rectangle 108"/>
          <p:cNvSpPr/>
          <p:nvPr/>
        </p:nvSpPr>
        <p:spPr>
          <a:xfrm>
            <a:off x="1937110"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2490008"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3005114"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112" name="Rectangle 111"/>
          <p:cNvSpPr/>
          <p:nvPr/>
        </p:nvSpPr>
        <p:spPr>
          <a:xfrm>
            <a:off x="6180086" y="503830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113" name="Rectangle 112"/>
          <p:cNvSpPr/>
          <p:nvPr/>
        </p:nvSpPr>
        <p:spPr>
          <a:xfrm>
            <a:off x="3544244" y="503595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114" name="Rectangle 113"/>
          <p:cNvSpPr/>
          <p:nvPr/>
        </p:nvSpPr>
        <p:spPr>
          <a:xfrm>
            <a:off x="408028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115" name="Rectangle 114"/>
          <p:cNvSpPr/>
          <p:nvPr/>
        </p:nvSpPr>
        <p:spPr>
          <a:xfrm>
            <a:off x="4614268" y="503595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116" name="Rectangle 115"/>
          <p:cNvSpPr/>
          <p:nvPr/>
        </p:nvSpPr>
        <p:spPr>
          <a:xfrm>
            <a:off x="516240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117" name="Rectangle 116"/>
          <p:cNvSpPr/>
          <p:nvPr/>
        </p:nvSpPr>
        <p:spPr>
          <a:xfrm>
            <a:off x="5691774"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118" name="Rectangle 117"/>
          <p:cNvSpPr/>
          <p:nvPr/>
        </p:nvSpPr>
        <p:spPr>
          <a:xfrm>
            <a:off x="6733542" y="5035173"/>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grpSp>
        <p:nvGrpSpPr>
          <p:cNvPr id="119" name="Group 118"/>
          <p:cNvGrpSpPr/>
          <p:nvPr/>
        </p:nvGrpSpPr>
        <p:grpSpPr>
          <a:xfrm>
            <a:off x="1634956" y="3792746"/>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a:t>Apply different sorting algorithms (Bubble, Selection and Insertion) to sort the below array. Show step by step simulation.</a:t>
            </a:r>
          </a:p>
          <a:p>
            <a:pPr algn="just"/>
            <a:endParaRPr lang="en-US" dirty="0"/>
          </a:p>
          <a:p>
            <a:pPr algn="just"/>
            <a:endParaRPr lang="en-US" dirty="0"/>
          </a:p>
          <a:p>
            <a:pPr algn="just"/>
            <a:endParaRPr lang="en-US" dirty="0"/>
          </a:p>
          <a:p>
            <a:pPr algn="just"/>
            <a:r>
              <a:rPr lang="en-US" dirty="0"/>
              <a:t>Also find the number of comparisons, shifting or swapping for each case.</a:t>
            </a:r>
          </a:p>
        </p:txBody>
      </p:sp>
      <p:graphicFrame>
        <p:nvGraphicFramePr>
          <p:cNvPr id="3" name="Table 2"/>
          <p:cNvGraphicFramePr>
            <a:graphicFrameLocks noGrp="1"/>
          </p:cNvGraphicFramePr>
          <p:nvPr>
            <p:extLst>
              <p:ext uri="{D42A27DB-BD31-4B8C-83A1-F6EECF244321}">
                <p14:modId xmlns:p14="http://schemas.microsoft.com/office/powerpoint/2010/main" val="2469790557"/>
              </p:ext>
            </p:extLst>
          </p:nvPr>
        </p:nvGraphicFramePr>
        <p:xfrm>
          <a:off x="906483" y="3213925"/>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b="0" dirty="0">
                          <a:solidFill>
                            <a:schemeClr val="tx1"/>
                          </a:solidFill>
                        </a:rPr>
                        <a:t>32</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67</a:t>
                      </a:r>
                    </a:p>
                  </a:txBody>
                  <a:tcPr>
                    <a:solidFill>
                      <a:schemeClr val="bg1">
                        <a:lumMod val="65000"/>
                      </a:schemeClr>
                    </a:solidFill>
                  </a:tcPr>
                </a:tc>
                <a:tc>
                  <a:txBody>
                    <a:bodyPr/>
                    <a:lstStyle/>
                    <a:p>
                      <a:pPr algn="ctr"/>
                      <a:r>
                        <a:rPr lang="en-US" b="0" dirty="0">
                          <a:solidFill>
                            <a:schemeClr val="tx1"/>
                          </a:solidFill>
                        </a:rPr>
                        <a:t>33</a:t>
                      </a:r>
                    </a:p>
                  </a:txBody>
                  <a:tcPr>
                    <a:solidFill>
                      <a:schemeClr val="bg1">
                        <a:lumMod val="65000"/>
                      </a:schemeClr>
                    </a:solidFill>
                  </a:tcPr>
                </a:tc>
                <a:tc>
                  <a:txBody>
                    <a:bodyPr/>
                    <a:lstStyle/>
                    <a:p>
                      <a:pPr algn="ctr"/>
                      <a:r>
                        <a:rPr lang="en-US" b="0" dirty="0">
                          <a:solidFill>
                            <a:schemeClr val="tx1"/>
                          </a:solidFill>
                        </a:rPr>
                        <a:t>22</a:t>
                      </a:r>
                    </a:p>
                  </a:txBody>
                  <a:tcPr>
                    <a:solidFill>
                      <a:schemeClr val="bg1">
                        <a:lumMod val="65000"/>
                      </a:schemeClr>
                    </a:solidFill>
                  </a:tcPr>
                </a:tc>
                <a:tc>
                  <a:txBody>
                    <a:bodyPr/>
                    <a:lstStyle/>
                    <a:p>
                      <a:pPr algn="ctr"/>
                      <a:r>
                        <a:rPr lang="en-US" b="0" dirty="0">
                          <a:solidFill>
                            <a:schemeClr val="tx1"/>
                          </a:solidFill>
                        </a:rPr>
                        <a:t>88</a:t>
                      </a:r>
                    </a:p>
                  </a:txBody>
                  <a:tcPr>
                    <a:solidFill>
                      <a:schemeClr val="bg1">
                        <a:lumMod val="65000"/>
                      </a:schemeClr>
                    </a:solidFill>
                  </a:tcPr>
                </a:tc>
                <a:tc>
                  <a:txBody>
                    <a:bodyPr/>
                    <a:lstStyle/>
                    <a:p>
                      <a:pPr algn="ctr"/>
                      <a:r>
                        <a:rPr lang="en-US" b="0" dirty="0">
                          <a:solidFill>
                            <a:schemeClr val="tx1"/>
                          </a:solidFill>
                        </a:rPr>
                        <a:t>44</a:t>
                      </a:r>
                    </a:p>
                  </a:txBody>
                  <a:tcPr>
                    <a:solidFill>
                      <a:schemeClr val="bg1">
                        <a:lumMod val="65000"/>
                      </a:schemeClr>
                    </a:solidFill>
                  </a:tcPr>
                </a:tc>
                <a:tc>
                  <a:txBody>
                    <a:bodyPr/>
                    <a:lstStyle/>
                    <a:p>
                      <a:pPr algn="ctr"/>
                      <a:r>
                        <a:rPr lang="en-US" b="0" dirty="0">
                          <a:solidFill>
                            <a:schemeClr val="tx1"/>
                          </a:solidFill>
                        </a:rPr>
                        <a:t>25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1508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862322"/>
          </a:xfrm>
          <a:prstGeom prst="rect">
            <a:avLst/>
          </a:prstGeom>
          <a:noFill/>
        </p:spPr>
        <p:txBody>
          <a:bodyPr wrap="square" rtlCol="0">
            <a:spAutoFit/>
          </a:bodyPr>
          <a:lstStyle/>
          <a:p>
            <a:pPr algn="just"/>
            <a:r>
              <a:rPr lang="en-US" b="1" dirty="0"/>
              <a:t>1: </a:t>
            </a:r>
            <a:r>
              <a:rPr lang="en-US" dirty="0"/>
              <a:t>What will happen if we want to apply </a:t>
            </a:r>
            <a:r>
              <a:rPr lang="en-US" i="1" dirty="0"/>
              <a:t>Bubble, Selection or Insertion </a:t>
            </a:r>
            <a:r>
              <a:rPr lang="en-US" dirty="0"/>
              <a:t>sorting algorithms to an array which is already sorted? Think in terms of comparisons, swapping and shifting required in each case.</a:t>
            </a:r>
          </a:p>
          <a:p>
            <a:pPr algn="just"/>
            <a:endParaRPr lang="en-US" dirty="0"/>
          </a:p>
          <a:p>
            <a:pPr algn="just"/>
            <a:r>
              <a:rPr lang="en-US" b="1" dirty="0"/>
              <a:t>2:</a:t>
            </a:r>
            <a:r>
              <a:rPr lang="en-US" dirty="0"/>
              <a:t> Suppose you have admission test marks of thousands of students with you. The marks are stored in an array. If you require to print the list of names of top 100 students only which sorting algorithm will you choose?</a:t>
            </a:r>
          </a:p>
          <a:p>
            <a:pPr algn="just"/>
            <a:endParaRPr lang="en-US" dirty="0"/>
          </a:p>
          <a:p>
            <a:pPr algn="just"/>
            <a:r>
              <a:rPr lang="en-US" b="1" dirty="0"/>
              <a:t>3: </a:t>
            </a:r>
            <a:r>
              <a:rPr lang="en-US" dirty="0"/>
              <a:t>In which of the algorithms,  a partially sorted list found in a step does not change in the next steps? </a:t>
            </a:r>
          </a:p>
        </p:txBody>
      </p:sp>
    </p:spTree>
    <p:extLst>
      <p:ext uri="{BB962C8B-B14F-4D97-AF65-F5344CB8AC3E}">
        <p14:creationId xmlns:p14="http://schemas.microsoft.com/office/powerpoint/2010/main" val="161555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b="1" dirty="0"/>
              <a:t>Search: </a:t>
            </a:r>
            <a:r>
              <a:rPr lang="en-US" dirty="0"/>
              <a:t>locate an item in a list of data/information.</a:t>
            </a:r>
          </a:p>
          <a:p>
            <a:pPr algn="just"/>
            <a:endParaRPr lang="en-US" dirty="0"/>
          </a:p>
          <a:p>
            <a:pPr algn="just"/>
            <a:r>
              <a:rPr lang="en-US" dirty="0"/>
              <a:t>Two approaches will be discussed…</a:t>
            </a:r>
          </a:p>
          <a:p>
            <a:pPr marL="342900" indent="-342900" algn="just">
              <a:buFont typeface="+mj-lt"/>
              <a:buAutoNum type="arabicPeriod"/>
            </a:pPr>
            <a:r>
              <a:rPr lang="en-US" dirty="0"/>
              <a:t>Linear or Sequential Search: </a:t>
            </a:r>
          </a:p>
          <a:p>
            <a:pPr marL="800100" lvl="1" indent="-342900" algn="just">
              <a:buFont typeface="Arial" pitchFamily="34" charset="0"/>
              <a:buChar char="•"/>
            </a:pPr>
            <a:r>
              <a:rPr lang="en-US" dirty="0"/>
              <a:t>Searches sequentially for an element.</a:t>
            </a:r>
          </a:p>
          <a:p>
            <a:pPr marL="800100" lvl="1" indent="-342900" algn="just">
              <a:buFont typeface="Arial" pitchFamily="34" charset="0"/>
              <a:buChar char="•"/>
            </a:pPr>
            <a:r>
              <a:rPr lang="en-US" dirty="0"/>
              <a:t>Starts from the first element.</a:t>
            </a:r>
          </a:p>
          <a:p>
            <a:pPr marL="342900" indent="-342900" algn="just">
              <a:buFont typeface="+mj-lt"/>
              <a:buAutoNum type="arabicPeriod"/>
            </a:pPr>
            <a:r>
              <a:rPr lang="en-US" dirty="0"/>
              <a:t>Binary Search:</a:t>
            </a:r>
          </a:p>
          <a:p>
            <a:pPr marL="800100" lvl="1" indent="-342900" algn="just">
              <a:buFont typeface="Arial" pitchFamily="34" charset="0"/>
              <a:buChar char="•"/>
            </a:pPr>
            <a:r>
              <a:rPr lang="en-US" dirty="0"/>
              <a:t>Searches an element by dividing the sorted elements in a list into two sub-list</a:t>
            </a:r>
          </a:p>
          <a:p>
            <a:pPr marL="800100" lvl="1" indent="-342900" algn="just">
              <a:buFont typeface="Arial" pitchFamily="34" charset="0"/>
              <a:buChar char="•"/>
            </a:pPr>
            <a:r>
              <a:rPr lang="en-US" dirty="0"/>
              <a:t>Starts with the middle element.</a:t>
            </a:r>
          </a:p>
          <a:p>
            <a:pPr algn="just"/>
            <a:endParaRPr lang="en-US" dirty="0"/>
          </a:p>
        </p:txBody>
      </p:sp>
    </p:spTree>
    <p:extLst>
      <p:ext uri="{BB962C8B-B14F-4D97-AF65-F5344CB8AC3E}">
        <p14:creationId xmlns:p14="http://schemas.microsoft.com/office/powerpoint/2010/main" val="251426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 and Simulation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item (to search)</a:t>
            </a:r>
          </a:p>
          <a:p>
            <a:pPr algn="just"/>
            <a:r>
              <a:rPr lang="en-US" dirty="0">
                <a:latin typeface="Times New Roman" panose="02020603050405020304" pitchFamily="18" charset="0"/>
                <a:cs typeface="Times New Roman" panose="02020603050405020304" pitchFamily="18" charset="0"/>
              </a:rPr>
              <a:t>Start with the element at index = 0</a:t>
            </a:r>
          </a:p>
          <a:p>
            <a:pPr algn="just"/>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Compare the element at </a:t>
            </a:r>
            <a:r>
              <a:rPr lang="en-US" i="1" dirty="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with item. If its equal to item then return </a:t>
            </a:r>
            <a:r>
              <a:rPr lang="en-US" i="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otherwise go to step 2.</a:t>
            </a:r>
          </a:p>
          <a:p>
            <a:pPr algn="just"/>
            <a:r>
              <a:rPr lang="en-US" b="1"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Increase index by 1. If index is less than #elements go to step 1 otherwise return -1 with status “</a:t>
            </a:r>
            <a:r>
              <a:rPr lang="en-US" b="1" dirty="0">
                <a:latin typeface="Times New Roman" panose="02020603050405020304" pitchFamily="18" charset="0"/>
                <a:cs typeface="Times New Roman" panose="02020603050405020304" pitchFamily="18" charset="0"/>
              </a:rPr>
              <a:t>Not found</a:t>
            </a:r>
            <a:r>
              <a:rPr lang="en-US" dirty="0">
                <a:latin typeface="Times New Roman" panose="02020603050405020304" pitchFamily="18" charset="0"/>
                <a:cs typeface="Times New Roman" panose="02020603050405020304" pitchFamily="18" charset="0"/>
              </a:rPr>
              <a:t>”.</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9934607"/>
              </p:ext>
            </p:extLst>
          </p:nvPr>
        </p:nvGraphicFramePr>
        <p:xfrm>
          <a:off x="506021" y="5149670"/>
          <a:ext cx="5839010" cy="741680"/>
        </p:xfrm>
        <a:graphic>
          <a:graphicData uri="http://schemas.openxmlformats.org/drawingml/2006/table">
            <a:tbl>
              <a:tblPr firstRow="1" bandRow="1">
                <a:tableStyleId>{2D5ABB26-0587-4C30-8999-92F81FD0307C}</a:tableStyleId>
              </a:tblPr>
              <a:tblGrid>
                <a:gridCol w="583901">
                  <a:extLst>
                    <a:ext uri="{9D8B030D-6E8A-4147-A177-3AD203B41FA5}">
                      <a16:colId xmlns:a16="http://schemas.microsoft.com/office/drawing/2014/main" val="20000"/>
                    </a:ext>
                  </a:extLst>
                </a:gridCol>
                <a:gridCol w="583901">
                  <a:extLst>
                    <a:ext uri="{9D8B030D-6E8A-4147-A177-3AD203B41FA5}">
                      <a16:colId xmlns:a16="http://schemas.microsoft.com/office/drawing/2014/main" val="20001"/>
                    </a:ext>
                  </a:extLst>
                </a:gridCol>
                <a:gridCol w="583901">
                  <a:extLst>
                    <a:ext uri="{9D8B030D-6E8A-4147-A177-3AD203B41FA5}">
                      <a16:colId xmlns:a16="http://schemas.microsoft.com/office/drawing/2014/main" val="20002"/>
                    </a:ext>
                  </a:extLst>
                </a:gridCol>
                <a:gridCol w="583901">
                  <a:extLst>
                    <a:ext uri="{9D8B030D-6E8A-4147-A177-3AD203B41FA5}">
                      <a16:colId xmlns:a16="http://schemas.microsoft.com/office/drawing/2014/main" val="20003"/>
                    </a:ext>
                  </a:extLst>
                </a:gridCol>
                <a:gridCol w="583901">
                  <a:extLst>
                    <a:ext uri="{9D8B030D-6E8A-4147-A177-3AD203B41FA5}">
                      <a16:colId xmlns:a16="http://schemas.microsoft.com/office/drawing/2014/main" val="20004"/>
                    </a:ext>
                  </a:extLst>
                </a:gridCol>
                <a:gridCol w="583901">
                  <a:extLst>
                    <a:ext uri="{9D8B030D-6E8A-4147-A177-3AD203B41FA5}">
                      <a16:colId xmlns:a16="http://schemas.microsoft.com/office/drawing/2014/main" val="20005"/>
                    </a:ext>
                  </a:extLst>
                </a:gridCol>
                <a:gridCol w="583901">
                  <a:extLst>
                    <a:ext uri="{9D8B030D-6E8A-4147-A177-3AD203B41FA5}">
                      <a16:colId xmlns:a16="http://schemas.microsoft.com/office/drawing/2014/main" val="20006"/>
                    </a:ext>
                  </a:extLst>
                </a:gridCol>
                <a:gridCol w="583901">
                  <a:extLst>
                    <a:ext uri="{9D8B030D-6E8A-4147-A177-3AD203B41FA5}">
                      <a16:colId xmlns:a16="http://schemas.microsoft.com/office/drawing/2014/main" val="20007"/>
                    </a:ext>
                  </a:extLst>
                </a:gridCol>
                <a:gridCol w="583901">
                  <a:extLst>
                    <a:ext uri="{9D8B030D-6E8A-4147-A177-3AD203B41FA5}">
                      <a16:colId xmlns:a16="http://schemas.microsoft.com/office/drawing/2014/main" val="20008"/>
                    </a:ext>
                  </a:extLst>
                </a:gridCol>
                <a:gridCol w="583901">
                  <a:extLst>
                    <a:ext uri="{9D8B030D-6E8A-4147-A177-3AD203B41FA5}">
                      <a16:colId xmlns:a16="http://schemas.microsoft.com/office/drawing/2014/main" val="20009"/>
                    </a:ext>
                  </a:extLst>
                </a:gridCol>
              </a:tblGrid>
              <a:tr h="370840">
                <a:tc>
                  <a:txBody>
                    <a:bodyPr/>
                    <a:lstStyle/>
                    <a:p>
                      <a:pPr algn="ctr"/>
                      <a:r>
                        <a:rPr lang="en-US"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329411" y="4316373"/>
            <a:ext cx="932779" cy="914401"/>
            <a:chOff x="5943600" y="4240306"/>
            <a:chExt cx="914400" cy="914401"/>
          </a:xfrm>
        </p:grpSpPr>
        <p:sp>
          <p:nvSpPr>
            <p:cNvPr id="9" name="Down Arrow 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1" name="Group 10"/>
          <p:cNvGrpSpPr/>
          <p:nvPr/>
        </p:nvGrpSpPr>
        <p:grpSpPr>
          <a:xfrm>
            <a:off x="920262" y="4316372"/>
            <a:ext cx="914400" cy="914401"/>
            <a:chOff x="5943600" y="4240306"/>
            <a:chExt cx="914400" cy="914401"/>
          </a:xfrm>
        </p:grpSpPr>
        <p:sp>
          <p:nvSpPr>
            <p:cNvPr id="12" name="Down Arrow 1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4" name="Group 13"/>
          <p:cNvGrpSpPr/>
          <p:nvPr/>
        </p:nvGrpSpPr>
        <p:grpSpPr>
          <a:xfrm>
            <a:off x="1491085" y="4316372"/>
            <a:ext cx="914400" cy="942700"/>
            <a:chOff x="5943600" y="4133431"/>
            <a:chExt cx="914400" cy="942700"/>
          </a:xfrm>
        </p:grpSpPr>
        <p:sp>
          <p:nvSpPr>
            <p:cNvPr id="15" name="Down Arrow 14"/>
            <p:cNvSpPr/>
            <p:nvPr/>
          </p:nvSpPr>
          <p:spPr>
            <a:xfrm>
              <a:off x="6287177" y="4556178"/>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943600" y="4133431"/>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7" name="Group 16"/>
          <p:cNvGrpSpPr/>
          <p:nvPr/>
        </p:nvGrpSpPr>
        <p:grpSpPr>
          <a:xfrm>
            <a:off x="2097533" y="4316372"/>
            <a:ext cx="914400" cy="914401"/>
            <a:chOff x="5943600" y="4240306"/>
            <a:chExt cx="914400" cy="914401"/>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0" name="Group 19"/>
          <p:cNvGrpSpPr/>
          <p:nvPr/>
        </p:nvGrpSpPr>
        <p:grpSpPr>
          <a:xfrm>
            <a:off x="3248427" y="4316372"/>
            <a:ext cx="914400" cy="914401"/>
            <a:chOff x="5943600" y="4240306"/>
            <a:chExt cx="914400" cy="914401"/>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3" name="Group 22"/>
          <p:cNvGrpSpPr/>
          <p:nvPr/>
        </p:nvGrpSpPr>
        <p:grpSpPr>
          <a:xfrm>
            <a:off x="2656759" y="4316372"/>
            <a:ext cx="914400" cy="914401"/>
            <a:chOff x="5943600" y="4240306"/>
            <a:chExt cx="914400" cy="914401"/>
          </a:xfrm>
        </p:grpSpPr>
        <p:sp>
          <p:nvSpPr>
            <p:cNvPr id="24" name="Down Arrow 2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sp>
        <p:nvSpPr>
          <p:cNvPr id="26" name="Rectangle 25"/>
          <p:cNvSpPr/>
          <p:nvPr/>
        </p:nvSpPr>
        <p:spPr>
          <a:xfrm>
            <a:off x="6525813" y="4399401"/>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value</a:t>
            </a:r>
          </a:p>
        </p:txBody>
      </p:sp>
      <p:sp>
        <p:nvSpPr>
          <p:cNvPr id="27" name="Rectangle 26"/>
          <p:cNvSpPr/>
          <p:nvPr/>
        </p:nvSpPr>
        <p:spPr>
          <a:xfrm>
            <a:off x="6525813" y="5539819"/>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position</a:t>
            </a:r>
          </a:p>
        </p:txBody>
      </p:sp>
      <p:sp>
        <p:nvSpPr>
          <p:cNvPr id="28" name="Rectangle 27"/>
          <p:cNvSpPr/>
          <p:nvPr/>
        </p:nvSpPr>
        <p:spPr>
          <a:xfrm>
            <a:off x="6525813" y="4964746"/>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found</a:t>
            </a:r>
          </a:p>
        </p:txBody>
      </p:sp>
      <p:sp>
        <p:nvSpPr>
          <p:cNvPr id="29" name="Rectangle 28"/>
          <p:cNvSpPr/>
          <p:nvPr/>
        </p:nvSpPr>
        <p:spPr>
          <a:xfrm>
            <a:off x="7839141" y="4399400"/>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30" name="Rectangle 29"/>
          <p:cNvSpPr/>
          <p:nvPr/>
        </p:nvSpPr>
        <p:spPr>
          <a:xfrm>
            <a:off x="7844382" y="4964744"/>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false</a:t>
            </a:r>
          </a:p>
        </p:txBody>
      </p:sp>
      <p:sp>
        <p:nvSpPr>
          <p:cNvPr id="31" name="Rectangle 30"/>
          <p:cNvSpPr/>
          <p:nvPr/>
        </p:nvSpPr>
        <p:spPr>
          <a:xfrm>
            <a:off x="7844382" y="5539819"/>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a:t>
            </a:r>
          </a:p>
        </p:txBody>
      </p:sp>
      <p:sp>
        <p:nvSpPr>
          <p:cNvPr id="32" name="Rectangle 31"/>
          <p:cNvSpPr/>
          <p:nvPr/>
        </p:nvSpPr>
        <p:spPr>
          <a:xfrm>
            <a:off x="7844382" y="4964745"/>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true</a:t>
            </a:r>
          </a:p>
        </p:txBody>
      </p:sp>
      <p:sp>
        <p:nvSpPr>
          <p:cNvPr id="33" name="Rectangle 32"/>
          <p:cNvSpPr/>
          <p:nvPr/>
        </p:nvSpPr>
        <p:spPr>
          <a:xfrm>
            <a:off x="7844382" y="5539817"/>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1877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397031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(N), value(to search)</a:t>
                </a:r>
              </a:p>
              <a:p>
                <a:pPr algn="just"/>
                <a:r>
                  <a:rPr lang="en-US" dirty="0">
                    <a:latin typeface="Times New Roman" panose="02020603050405020304" pitchFamily="18" charset="0"/>
                    <a:cs typeface="Times New Roman" panose="02020603050405020304" pitchFamily="18" charset="0"/>
                  </a:rPr>
                  <a:t>first= 0 and last= N-1</a:t>
                </a:r>
              </a:p>
              <a:p>
                <a:pPr algn="just"/>
                <a:r>
                  <a:rPr lang="en-US" b="1" dirty="0">
                    <a:latin typeface="Times New Roman" panose="02020603050405020304" pitchFamily="18" charset="0"/>
                    <a:cs typeface="Times New Roman" panose="02020603050405020304" pitchFamily="18" charset="0"/>
                  </a:rPr>
                  <a:t>Step 0:</a:t>
                </a:r>
                <a:r>
                  <a:rPr lang="en-US" dirty="0">
                    <a:latin typeface="Times New Roman" panose="02020603050405020304" pitchFamily="18" charset="0"/>
                    <a:cs typeface="Times New Roman" panose="02020603050405020304" pitchFamily="18" charset="0"/>
                  </a:rPr>
                  <a:t> </a:t>
                </a:r>
                <a:endParaRPr lang="en-US" b="0" i="0" dirty="0">
                  <a:latin typeface="Cambria Math"/>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sty m:val="p"/>
                        </m:rPr>
                        <a:rPr lang="en-US" b="0" i="0" dirty="0" smtClean="0">
                          <a:latin typeface="Cambria Math"/>
                          <a:cs typeface="Times New Roman" panose="02020603050405020304" pitchFamily="18" charset="0"/>
                        </a:rPr>
                        <m:t>middle</m:t>
                      </m:r>
                      <m:r>
                        <a:rPr lang="en-US" i="1" dirty="0" smtClean="0">
                          <a:latin typeface="Cambria Math"/>
                          <a:cs typeface="Times New Roman" panose="02020603050405020304" pitchFamily="18" charset="0"/>
                        </a:rPr>
                        <m:t>=  </m:t>
                      </m:r>
                      <m:d>
                        <m:dPr>
                          <m:begChr m:val="⌊"/>
                          <m:endChr m:val="⌋"/>
                          <m:ctrlPr>
                            <a:rPr lang="en-US" i="1" dirty="0" smtClean="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𝑓𝑖𝑟𝑠𝑡</m:t>
                          </m:r>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𝑙𝑎𝑠𝑡</m:t>
                          </m:r>
                          <m:r>
                            <a:rPr lang="en-US" i="1" dirty="0">
                              <a:latin typeface="Cambria Math"/>
                              <a:cs typeface="Times New Roman" panose="02020603050405020304" pitchFamily="18" charset="0"/>
                            </a:rPr>
                            <m:t>)/2</m:t>
                          </m:r>
                        </m:e>
                      </m:d>
                    </m:oMath>
                  </m:oMathPara>
                </a14:m>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 </a:t>
                </a:r>
              </a:p>
              <a:p>
                <a:pPr algn="just"/>
                <a:r>
                  <a:rPr lang="en-US" dirty="0">
                    <a:latin typeface="Times New Roman" panose="02020603050405020304" pitchFamily="18" charset="0"/>
                    <a:cs typeface="Times New Roman" panose="02020603050405020304" pitchFamily="18" charset="0"/>
                  </a:rPr>
                  <a:t>If low&gt;high exit with status </a:t>
                </a:r>
                <a:r>
                  <a:rPr lang="en-US" b="1" dirty="0">
                    <a:latin typeface="Times New Roman" panose="02020603050405020304" pitchFamily="18" charset="0"/>
                    <a:cs typeface="Times New Roman" panose="02020603050405020304" pitchFamily="18" charset="0"/>
                  </a:rPr>
                  <a:t>Not Found.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smtClean="0">
                        <a:latin typeface="Cambria Math"/>
                        <a:cs typeface="Times New Roman" panose="02020603050405020304" pitchFamily="18" charset="0"/>
                      </a:rPr>
                      <m:t>𝐴𝑟𝑟𝑎𝑦</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return </a:t>
                </a:r>
                <a:r>
                  <a:rPr lang="en-US" i="1" dirty="0">
                    <a:latin typeface="Times New Roman" panose="02020603050405020304" pitchFamily="18" charset="0"/>
                    <a:cs typeface="Times New Roman" panose="02020603050405020304" pitchFamily="18" charset="0"/>
                  </a:rPr>
                  <a:t>middle</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&lt;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a:rPr lang="en-US" b="0" i="1" dirty="0" smtClean="0">
                        <a:latin typeface="Cambria Math"/>
                        <a:cs typeface="Times New Roman" panose="02020603050405020304" pitchFamily="18" charset="0"/>
                      </a:rPr>
                      <m:t>𝑓𝑖𝑟𝑠𝑡</m:t>
                    </m:r>
                    <m:r>
                      <a:rPr lang="en-US" b="0"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middle</a:t>
                </a:r>
                <a14:m>
                  <m:oMath xmlns:m="http://schemas.openxmlformats.org/officeDocument/2006/math">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&gt;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m:rPr>
                        <m:sty m:val="p"/>
                      </m:rPr>
                      <a:rPr lang="en-US" b="0" i="0" dirty="0" smtClean="0">
                        <a:latin typeface="Cambria Math"/>
                        <a:cs typeface="Times New Roman" panose="02020603050405020304" pitchFamily="18" charset="0"/>
                      </a:rPr>
                      <m:t>last</m:t>
                    </m:r>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a:t>
                </a:r>
                <a14:m>
                  <m:oMath xmlns:m="http://schemas.openxmlformats.org/officeDocument/2006/math">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476205" y="2150889"/>
                <a:ext cx="7634642" cy="3970318"/>
              </a:xfrm>
              <a:prstGeom prst="rect">
                <a:avLst/>
              </a:prstGeom>
              <a:blipFill rotWithShape="1">
                <a:blip r:embed="rId2"/>
                <a:stretch>
                  <a:fillRect l="-638"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366543409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516</TotalTime>
  <Words>983</Words>
  <Application>Microsoft Office PowerPoint</Application>
  <PresentationFormat>On-screen Show (4:3)</PresentationFormat>
  <Paragraphs>276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Corbel</vt:lpstr>
      <vt:lpstr>Courier New</vt:lpstr>
      <vt:lpstr>Times New Roman</vt:lpstr>
      <vt:lpstr>Wingdings</vt:lpstr>
      <vt:lpstr>Spectrum</vt:lpstr>
      <vt:lpstr>Insertion sort and Searching</vt:lpstr>
      <vt:lpstr>Lecture Outline</vt:lpstr>
      <vt:lpstr>Sorting</vt:lpstr>
      <vt:lpstr>Insertion Sort</vt:lpstr>
      <vt:lpstr>Sorting</vt:lpstr>
      <vt:lpstr>Sorting</vt:lpstr>
      <vt:lpstr>Searching</vt:lpstr>
      <vt:lpstr>Linear Search</vt:lpstr>
      <vt:lpstr>Binary Search</vt:lpstr>
      <vt:lpstr>Binary Search</vt:lpstr>
      <vt:lpstr>Search</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61</cp:revision>
  <dcterms:created xsi:type="dcterms:W3CDTF">2018-12-10T17:20:29Z</dcterms:created>
  <dcterms:modified xsi:type="dcterms:W3CDTF">2022-10-10T10:40:08Z</dcterms:modified>
</cp:coreProperties>
</file>