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70" r:id="rId5"/>
    <p:sldId id="279" r:id="rId6"/>
    <p:sldId id="269" r:id="rId7"/>
    <p:sldId id="271" r:id="rId8"/>
    <p:sldId id="272" r:id="rId9"/>
    <p:sldId id="273" r:id="rId10"/>
    <p:sldId id="274" r:id="rId11"/>
    <p:sldId id="275" r:id="rId12"/>
    <p:sldId id="276" r:id="rId13"/>
    <p:sldId id="277" r:id="rId14"/>
    <p:sldId id="278" r:id="rId15"/>
    <p:sldId id="265" r:id="rId16"/>
    <p:sldId id="28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10/10/2022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10/10/2022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10/10/2022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10/10/2022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Linear_search" TargetMode="External"/><Relationship Id="rId7" Type="http://schemas.openxmlformats.org/officeDocument/2006/relationships/hyperlink" Target="https://en.wikipedia.org/wiki/Best,_worst_and_average_case" TargetMode="External"/><Relationship Id="rId2" Type="http://schemas.openxmlformats.org/officeDocument/2006/relationships/hyperlink" Target="https://en.wikipedia.org/wiki/Sorting_algorithm" TargetMode="External"/><Relationship Id="rId1" Type="http://schemas.openxmlformats.org/officeDocument/2006/relationships/slideLayout" Target="../slideLayouts/slideLayout9.xml"/><Relationship Id="rId6" Type="http://schemas.openxmlformats.org/officeDocument/2006/relationships/hyperlink" Target="https://en.wikipedia.org/wiki/Random-access_machine" TargetMode="External"/><Relationship Id="rId5" Type="http://schemas.openxmlformats.org/officeDocument/2006/relationships/hyperlink" Target="https://en.wikipedia.org/wiki/Time_complexity" TargetMode="External"/><Relationship Id="rId4" Type="http://schemas.openxmlformats.org/officeDocument/2006/relationships/hyperlink" Target="https://en.wikipedia.org/wiki/Binary_search_algorith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Complexity in DS operations</a:t>
            </a:r>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452973047"/>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224894">
                  <a:extLst>
                    <a:ext uri="{9D8B030D-6E8A-4147-A177-3AD203B41FA5}">
                      <a16:colId xmlns:a16="http://schemas.microsoft.com/office/drawing/2014/main" val="1762131981"/>
                    </a:ext>
                  </a:extLst>
                </a:gridCol>
                <a:gridCol w="1308295">
                  <a:extLst>
                    <a:ext uri="{9D8B030D-6E8A-4147-A177-3AD203B41FA5}">
                      <a16:colId xmlns:a16="http://schemas.microsoft.com/office/drawing/2014/main" val="445458238"/>
                    </a:ext>
                  </a:extLst>
                </a:gridCol>
                <a:gridCol w="1693751">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4.1</a:t>
                      </a:r>
                    </a:p>
                  </a:txBody>
                  <a:tcPr/>
                </a:tc>
                <a:tc>
                  <a:txBody>
                    <a:bodyPr/>
                    <a:lstStyle/>
                    <a:p>
                      <a:r>
                        <a:rPr lang="en-US" dirty="0"/>
                        <a:t>Week No:</a:t>
                      </a:r>
                    </a:p>
                  </a:txBody>
                  <a:tcPr/>
                </a:tc>
                <a:tc>
                  <a:txBody>
                    <a:bodyPr/>
                    <a:lstStyle/>
                    <a:p>
                      <a:r>
                        <a:rPr lang="en-US" dirty="0"/>
                        <a:t>4</a:t>
                      </a:r>
                    </a:p>
                  </a:txBody>
                  <a:tcPr/>
                </a:tc>
                <a:tc>
                  <a:txBody>
                    <a:bodyPr/>
                    <a:lstStyle/>
                    <a:p>
                      <a:r>
                        <a:rPr lang="en-US" dirty="0"/>
                        <a:t>Semester:</a:t>
                      </a:r>
                    </a:p>
                  </a:txBody>
                  <a:tcPr/>
                </a:tc>
                <a:tc>
                  <a:txBody>
                    <a:bodyPr/>
                    <a:lstStyle/>
                    <a:p>
                      <a:r>
                        <a:rPr lang="en-US"/>
                        <a:t>Fall 22-23</a:t>
                      </a:r>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Md. Faruk Abdullah Al </a:t>
                      </a:r>
                      <a:r>
                        <a:rPr lang="en-US" i="1" dirty="0" err="1"/>
                        <a:t>Sohan</a:t>
                      </a:r>
                      <a:r>
                        <a:rPr lang="en-US" i="1" dirty="0"/>
                        <a:t>; </a:t>
                      </a:r>
                      <a:r>
                        <a:rPr lang="en-US" i="1" dirty="0">
                          <a:solidFill>
                            <a:schemeClr val="bg2">
                              <a:lumMod val="50000"/>
                            </a:schemeClr>
                          </a:solidFill>
                        </a:rPr>
                        <a:t>faruk.sohan@aiub.edu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Bubble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Complexity analysis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693319"/>
          </a:xfrm>
          <a:prstGeom prst="rect">
            <a:avLst/>
          </a:prstGeom>
          <a:noFill/>
        </p:spPr>
        <p:txBody>
          <a:bodyPr wrap="square" rtlCol="0">
            <a:spAutoFit/>
          </a:bodyPr>
          <a:lstStyle/>
          <a:p>
            <a:pPr algn="just"/>
            <a:r>
              <a:rPr lang="en-US" dirty="0"/>
              <a:t>Suppose an array has n elements stored. The basic operations we do in bubble sort are </a:t>
            </a:r>
            <a:r>
              <a:rPr lang="en-US" b="1" dirty="0"/>
              <a:t>comparison and exchanging/swapping</a:t>
            </a:r>
            <a:r>
              <a:rPr lang="en-US" dirty="0"/>
              <a:t>. So we will count the number of comparison and swapping to see the worst and the best case.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2660527308"/>
              </p:ext>
            </p:extLst>
          </p:nvPr>
        </p:nvGraphicFramePr>
        <p:xfrm>
          <a:off x="886047" y="3446721"/>
          <a:ext cx="7201049" cy="2595880"/>
        </p:xfrm>
        <a:graphic>
          <a:graphicData uri="http://schemas.openxmlformats.org/drawingml/2006/table">
            <a:tbl>
              <a:tblPr firstRow="1" bandRow="1">
                <a:tableStyleId>{5C22544A-7EE6-4342-B048-85BDC9FD1C3A}</a:tableStyleId>
              </a:tblPr>
              <a:tblGrid>
                <a:gridCol w="669621">
                  <a:extLst>
                    <a:ext uri="{9D8B030D-6E8A-4147-A177-3AD203B41FA5}">
                      <a16:colId xmlns:a16="http://schemas.microsoft.com/office/drawing/2014/main" val="20000"/>
                    </a:ext>
                  </a:extLst>
                </a:gridCol>
                <a:gridCol w="4096987">
                  <a:extLst>
                    <a:ext uri="{9D8B030D-6E8A-4147-A177-3AD203B41FA5}">
                      <a16:colId xmlns:a16="http://schemas.microsoft.com/office/drawing/2014/main" val="20001"/>
                    </a:ext>
                  </a:extLst>
                </a:gridCol>
                <a:gridCol w="2434441">
                  <a:extLst>
                    <a:ext uri="{9D8B030D-6E8A-4147-A177-3AD203B41FA5}">
                      <a16:colId xmlns:a16="http://schemas.microsoft.com/office/drawing/2014/main" val="20002"/>
                    </a:ext>
                  </a:extLst>
                </a:gridCol>
              </a:tblGrid>
              <a:tr h="370840">
                <a:tc>
                  <a:txBody>
                    <a:bodyPr/>
                    <a:lstStyle/>
                    <a:p>
                      <a:r>
                        <a:rPr lang="en-US" dirty="0"/>
                        <a:t>Pass</a:t>
                      </a:r>
                    </a:p>
                  </a:txBody>
                  <a:tcPr/>
                </a:tc>
                <a:tc>
                  <a:txBody>
                    <a:bodyPr/>
                    <a:lstStyle/>
                    <a:p>
                      <a:r>
                        <a:rPr lang="en-US" dirty="0"/>
                        <a:t>Min/max #comparisons</a:t>
                      </a:r>
                    </a:p>
                  </a:txBody>
                  <a:tcPr/>
                </a:tc>
                <a:tc>
                  <a:txBody>
                    <a:bodyPr/>
                    <a:lstStyle/>
                    <a:p>
                      <a:r>
                        <a:rPr lang="en-US" dirty="0"/>
                        <a:t>Min/max</a:t>
                      </a:r>
                      <a:r>
                        <a:rPr lang="en-US" baseline="0" dirty="0"/>
                        <a:t> #swapping</a:t>
                      </a:r>
                      <a:endParaRPr lang="en-US" dirty="0"/>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min</a:t>
                      </a:r>
                      <a:r>
                        <a:rPr lang="en-US" baseline="0" dirty="0"/>
                        <a:t> </a:t>
                      </a:r>
                      <a:r>
                        <a:rPr lang="en-US" dirty="0"/>
                        <a:t>n-1, max n-1</a:t>
                      </a:r>
                    </a:p>
                  </a:txBody>
                  <a:tcPr/>
                </a:tc>
                <a:tc>
                  <a:txBody>
                    <a:bodyPr/>
                    <a:lstStyle/>
                    <a:p>
                      <a:r>
                        <a:rPr lang="en-US" dirty="0"/>
                        <a:t>min 0, max n-1</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min 0 </a:t>
                      </a:r>
                      <a:r>
                        <a:rPr lang="en-US" sz="1600" dirty="0"/>
                        <a:t>[sorting</a:t>
                      </a:r>
                      <a:r>
                        <a:rPr lang="en-US" sz="1600" baseline="0" dirty="0"/>
                        <a:t> completed</a:t>
                      </a:r>
                      <a:r>
                        <a:rPr lang="en-US" sz="1600" dirty="0"/>
                        <a:t> in pass</a:t>
                      </a:r>
                      <a:r>
                        <a:rPr lang="en-US" sz="1600" baseline="0" dirty="0"/>
                        <a:t> 1</a:t>
                      </a:r>
                      <a:r>
                        <a:rPr lang="en-US" sz="1600" dirty="0"/>
                        <a:t>]</a:t>
                      </a:r>
                      <a:r>
                        <a:rPr lang="en-US" dirty="0"/>
                        <a:t>, max n-2</a:t>
                      </a:r>
                    </a:p>
                  </a:txBody>
                  <a:tcPr/>
                </a:tc>
                <a:tc>
                  <a:txBody>
                    <a:bodyPr/>
                    <a:lstStyle/>
                    <a:p>
                      <a:r>
                        <a:rPr lang="en-US" dirty="0"/>
                        <a:t>min 0,</a:t>
                      </a:r>
                      <a:r>
                        <a:rPr lang="en-US" baseline="0" dirty="0"/>
                        <a:t> </a:t>
                      </a:r>
                      <a:r>
                        <a:rPr lang="en-US" dirty="0"/>
                        <a:t>max n-2</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min 0, max n-3</a:t>
                      </a:r>
                    </a:p>
                  </a:txBody>
                  <a:tcPr/>
                </a:tc>
                <a:tc>
                  <a:txBody>
                    <a:bodyPr/>
                    <a:lstStyle/>
                    <a:p>
                      <a:r>
                        <a:rPr lang="en-US" dirty="0"/>
                        <a:t>min 0,</a:t>
                      </a:r>
                      <a:r>
                        <a:rPr lang="en-US" baseline="0" dirty="0"/>
                        <a:t> </a:t>
                      </a:r>
                      <a:r>
                        <a:rPr lang="en-US" dirty="0"/>
                        <a:t>n-3</a:t>
                      </a:r>
                    </a:p>
                  </a:txBody>
                  <a:tcPr/>
                </a:tc>
                <a:extLst>
                  <a:ext uri="{0D108BD9-81ED-4DB2-BD59-A6C34878D82A}">
                    <a16:rowId xmlns:a16="http://schemas.microsoft.com/office/drawing/2014/main" val="10003"/>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0004"/>
                  </a:ext>
                </a:extLst>
              </a:tr>
              <a:tr h="370840">
                <a:tc>
                  <a:txBody>
                    <a:bodyPr/>
                    <a:lstStyle/>
                    <a:p>
                      <a:r>
                        <a:rPr lang="en-US" dirty="0"/>
                        <a:t>n-1</a:t>
                      </a:r>
                    </a:p>
                  </a:txBody>
                  <a:tcPr/>
                </a:tc>
                <a:tc>
                  <a:txBody>
                    <a:bodyPr/>
                    <a:lstStyle/>
                    <a:p>
                      <a:r>
                        <a:rPr lang="en-US" dirty="0"/>
                        <a:t>min 0, max n-(n-1) =1 </a:t>
                      </a:r>
                    </a:p>
                  </a:txBody>
                  <a:tcPr/>
                </a:tc>
                <a:tc>
                  <a:txBody>
                    <a:bodyPr/>
                    <a:lstStyle/>
                    <a:p>
                      <a:r>
                        <a:rPr lang="en-US" dirty="0"/>
                        <a:t>min 0,</a:t>
                      </a:r>
                      <a:r>
                        <a:rPr lang="en-US" baseline="0" dirty="0"/>
                        <a:t> max </a:t>
                      </a:r>
                      <a:r>
                        <a:rPr lang="en-US" dirty="0"/>
                        <a:t>1 </a:t>
                      </a:r>
                    </a:p>
                  </a:txBody>
                  <a:tcPr/>
                </a:tc>
                <a:extLst>
                  <a:ext uri="{0D108BD9-81ED-4DB2-BD59-A6C34878D82A}">
                    <a16:rowId xmlns:a16="http://schemas.microsoft.com/office/drawing/2014/main" val="10005"/>
                  </a:ext>
                </a:extLst>
              </a:tr>
              <a:tr h="370840">
                <a:tc>
                  <a:txBody>
                    <a:bodyPr/>
                    <a:lstStyle/>
                    <a:p>
                      <a:r>
                        <a:rPr lang="en-US" b="1" dirty="0"/>
                        <a:t>Total</a:t>
                      </a:r>
                    </a:p>
                  </a:txBody>
                  <a:tcPr/>
                </a:tc>
                <a:tc>
                  <a:txBody>
                    <a:bodyPr/>
                    <a:lstStyle/>
                    <a:p>
                      <a:r>
                        <a:rPr lang="en-US" b="1" dirty="0"/>
                        <a:t>min n-1, max 1+2+3+…</a:t>
                      </a:r>
                      <a:r>
                        <a:rPr lang="en-US" b="1" baseline="0" dirty="0"/>
                        <a:t>+ (n-1) = n(n-1)/2</a:t>
                      </a:r>
                      <a:endParaRPr lang="en-US" b="1" dirty="0"/>
                    </a:p>
                  </a:txBody>
                  <a:tcPr/>
                </a:tc>
                <a:tc>
                  <a:txBody>
                    <a:bodyPr/>
                    <a:lstStyle/>
                    <a:p>
                      <a:r>
                        <a:rPr lang="en-US" b="1" dirty="0"/>
                        <a:t>min 0, max n(n-1)/2</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7337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Selection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Complexity analysis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693319"/>
          </a:xfrm>
          <a:prstGeom prst="rect">
            <a:avLst/>
          </a:prstGeom>
          <a:noFill/>
        </p:spPr>
        <p:txBody>
          <a:bodyPr wrap="square" rtlCol="0">
            <a:spAutoFit/>
          </a:bodyPr>
          <a:lstStyle/>
          <a:p>
            <a:pPr algn="just"/>
            <a:r>
              <a:rPr lang="en-US" dirty="0"/>
              <a:t>Suppose an array has n elements stored. The basic operations we do in selection sort are </a:t>
            </a:r>
            <a:r>
              <a:rPr lang="en-US" b="1" dirty="0"/>
              <a:t>comparison and exchanging/swapping</a:t>
            </a:r>
            <a:r>
              <a:rPr lang="en-US" dirty="0"/>
              <a:t>. Here, number of steps and basic operations in each step are fixed irrespective of input.</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3536587851"/>
              </p:ext>
            </p:extLst>
          </p:nvPr>
        </p:nvGraphicFramePr>
        <p:xfrm>
          <a:off x="1859824" y="3485224"/>
          <a:ext cx="4600353" cy="2595880"/>
        </p:xfrm>
        <a:graphic>
          <a:graphicData uri="http://schemas.openxmlformats.org/drawingml/2006/table">
            <a:tbl>
              <a:tblPr firstRow="1" bandRow="1">
                <a:tableStyleId>{5C22544A-7EE6-4342-B048-85BDC9FD1C3A}</a:tableStyleId>
              </a:tblPr>
              <a:tblGrid>
                <a:gridCol w="669621">
                  <a:extLst>
                    <a:ext uri="{9D8B030D-6E8A-4147-A177-3AD203B41FA5}">
                      <a16:colId xmlns:a16="http://schemas.microsoft.com/office/drawing/2014/main" val="20000"/>
                    </a:ext>
                  </a:extLst>
                </a:gridCol>
                <a:gridCol w="2042555">
                  <a:extLst>
                    <a:ext uri="{9D8B030D-6E8A-4147-A177-3AD203B41FA5}">
                      <a16:colId xmlns:a16="http://schemas.microsoft.com/office/drawing/2014/main" val="20001"/>
                    </a:ext>
                  </a:extLst>
                </a:gridCol>
                <a:gridCol w="1888177">
                  <a:extLst>
                    <a:ext uri="{9D8B030D-6E8A-4147-A177-3AD203B41FA5}">
                      <a16:colId xmlns:a16="http://schemas.microsoft.com/office/drawing/2014/main" val="20002"/>
                    </a:ext>
                  </a:extLst>
                </a:gridCol>
              </a:tblGrid>
              <a:tr h="370840">
                <a:tc>
                  <a:txBody>
                    <a:bodyPr/>
                    <a:lstStyle/>
                    <a:p>
                      <a:pPr algn="ctr"/>
                      <a:r>
                        <a:rPr lang="en-US" dirty="0"/>
                        <a:t>i</a:t>
                      </a:r>
                    </a:p>
                  </a:txBody>
                  <a:tcPr/>
                </a:tc>
                <a:tc>
                  <a:txBody>
                    <a:bodyPr/>
                    <a:lstStyle/>
                    <a:p>
                      <a:pPr algn="ctr"/>
                      <a:r>
                        <a:rPr lang="en-US" dirty="0"/>
                        <a:t>#comparisons</a:t>
                      </a:r>
                    </a:p>
                  </a:txBody>
                  <a:tcPr/>
                </a:tc>
                <a:tc>
                  <a:txBody>
                    <a:bodyPr/>
                    <a:lstStyle/>
                    <a:p>
                      <a:pPr algn="ctr"/>
                      <a:r>
                        <a:rPr lang="en-US" baseline="0" dirty="0"/>
                        <a:t>#swapping</a:t>
                      </a:r>
                      <a:endParaRPr lang="en-US" dirty="0"/>
                    </a:p>
                  </a:txBody>
                  <a:tcPr/>
                </a:tc>
                <a:extLst>
                  <a:ext uri="{0D108BD9-81ED-4DB2-BD59-A6C34878D82A}">
                    <a16:rowId xmlns:a16="http://schemas.microsoft.com/office/drawing/2014/main" val="10000"/>
                  </a:ext>
                </a:extLst>
              </a:tr>
              <a:tr h="370840">
                <a:tc>
                  <a:txBody>
                    <a:bodyPr/>
                    <a:lstStyle/>
                    <a:p>
                      <a:pPr algn="ctr"/>
                      <a:r>
                        <a:rPr lang="en-US" dirty="0"/>
                        <a:t>0</a:t>
                      </a:r>
                    </a:p>
                  </a:txBody>
                  <a:tcPr/>
                </a:tc>
                <a:tc>
                  <a:txBody>
                    <a:bodyPr/>
                    <a:lstStyle/>
                    <a:p>
                      <a:pPr algn="ctr"/>
                      <a:r>
                        <a:rPr lang="en-US" dirty="0"/>
                        <a:t>n-1</a:t>
                      </a:r>
                    </a:p>
                  </a:txBody>
                  <a:tcPr/>
                </a:tc>
                <a:tc>
                  <a:txBody>
                    <a:bodyPr/>
                    <a:lstStyle/>
                    <a:p>
                      <a:pPr algn="ctr"/>
                      <a:r>
                        <a:rPr lang="en-US" dirty="0"/>
                        <a:t>1</a:t>
                      </a:r>
                    </a:p>
                  </a:txBody>
                  <a:tcPr/>
                </a:tc>
                <a:extLst>
                  <a:ext uri="{0D108BD9-81ED-4DB2-BD59-A6C34878D82A}">
                    <a16:rowId xmlns:a16="http://schemas.microsoft.com/office/drawing/2014/main" val="10001"/>
                  </a:ext>
                </a:extLst>
              </a:tr>
              <a:tr h="370840">
                <a:tc>
                  <a:txBody>
                    <a:bodyPr/>
                    <a:lstStyle/>
                    <a:p>
                      <a:pPr algn="ctr"/>
                      <a:r>
                        <a:rPr lang="en-US" dirty="0"/>
                        <a:t>1</a:t>
                      </a:r>
                    </a:p>
                  </a:txBody>
                  <a:tcPr/>
                </a:tc>
                <a:tc>
                  <a:txBody>
                    <a:bodyPr/>
                    <a:lstStyle/>
                    <a:p>
                      <a:pPr algn="ctr"/>
                      <a:r>
                        <a:rPr lang="en-US" dirty="0"/>
                        <a:t>n-2</a:t>
                      </a:r>
                    </a:p>
                  </a:txBody>
                  <a:tcPr/>
                </a:tc>
                <a:tc>
                  <a:txBody>
                    <a:bodyPr/>
                    <a:lstStyle/>
                    <a:p>
                      <a:pPr algn="ctr"/>
                      <a:r>
                        <a:rPr lang="en-US" dirty="0"/>
                        <a:t>1</a:t>
                      </a:r>
                    </a:p>
                  </a:txBody>
                  <a:tcPr/>
                </a:tc>
                <a:extLst>
                  <a:ext uri="{0D108BD9-81ED-4DB2-BD59-A6C34878D82A}">
                    <a16:rowId xmlns:a16="http://schemas.microsoft.com/office/drawing/2014/main" val="10002"/>
                  </a:ext>
                </a:extLst>
              </a:tr>
              <a:tr h="370840">
                <a:tc>
                  <a:txBody>
                    <a:bodyPr/>
                    <a:lstStyle/>
                    <a:p>
                      <a:pPr algn="ctr"/>
                      <a:r>
                        <a:rPr lang="en-US" dirty="0"/>
                        <a:t>2</a:t>
                      </a:r>
                    </a:p>
                  </a:txBody>
                  <a:tcPr/>
                </a:tc>
                <a:tc>
                  <a:txBody>
                    <a:bodyPr/>
                    <a:lstStyle/>
                    <a:p>
                      <a:pPr algn="ctr"/>
                      <a:r>
                        <a:rPr lang="en-US" dirty="0"/>
                        <a:t>n-3</a:t>
                      </a:r>
                    </a:p>
                  </a:txBody>
                  <a:tcPr/>
                </a:tc>
                <a:tc>
                  <a:txBody>
                    <a:bodyPr/>
                    <a:lstStyle/>
                    <a:p>
                      <a:pPr algn="ctr"/>
                      <a:r>
                        <a:rPr lang="en-US" dirty="0"/>
                        <a:t>1</a:t>
                      </a:r>
                    </a:p>
                  </a:txBody>
                  <a:tcPr/>
                </a:tc>
                <a:extLst>
                  <a:ext uri="{0D108BD9-81ED-4DB2-BD59-A6C34878D82A}">
                    <a16:rowId xmlns:a16="http://schemas.microsoft.com/office/drawing/2014/main" val="10003"/>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0004"/>
                  </a:ext>
                </a:extLst>
              </a:tr>
              <a:tr h="370840">
                <a:tc>
                  <a:txBody>
                    <a:bodyPr/>
                    <a:lstStyle/>
                    <a:p>
                      <a:pPr algn="ctr"/>
                      <a:r>
                        <a:rPr lang="en-US" dirty="0"/>
                        <a:t>n-2</a:t>
                      </a:r>
                    </a:p>
                  </a:txBody>
                  <a:tcPr/>
                </a:tc>
                <a:tc>
                  <a:txBody>
                    <a:bodyPr/>
                    <a:lstStyle/>
                    <a:p>
                      <a:pPr algn="ctr"/>
                      <a:r>
                        <a:rPr lang="en-US" dirty="0"/>
                        <a:t>1</a:t>
                      </a:r>
                    </a:p>
                  </a:txBody>
                  <a:tcPr/>
                </a:tc>
                <a:tc>
                  <a:txBody>
                    <a:bodyPr/>
                    <a:lstStyle/>
                    <a:p>
                      <a:pPr algn="ctr"/>
                      <a:r>
                        <a:rPr lang="en-US" dirty="0"/>
                        <a:t>1 </a:t>
                      </a:r>
                    </a:p>
                  </a:txBody>
                  <a:tcPr/>
                </a:tc>
                <a:extLst>
                  <a:ext uri="{0D108BD9-81ED-4DB2-BD59-A6C34878D82A}">
                    <a16:rowId xmlns:a16="http://schemas.microsoft.com/office/drawing/2014/main" val="10005"/>
                  </a:ext>
                </a:extLst>
              </a:tr>
              <a:tr h="370840">
                <a:tc>
                  <a:txBody>
                    <a:bodyPr/>
                    <a:lstStyle/>
                    <a:p>
                      <a:pPr algn="ctr"/>
                      <a:r>
                        <a:rPr lang="en-US" b="1" dirty="0"/>
                        <a:t>Total</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baseline="0" dirty="0"/>
                        <a:t>n(n-1)/2</a:t>
                      </a:r>
                      <a:endParaRPr lang="en-US" b="1" dirty="0"/>
                    </a:p>
                  </a:txBody>
                  <a:tcPr/>
                </a:tc>
                <a:tc>
                  <a:txBody>
                    <a:bodyPr/>
                    <a:lstStyle/>
                    <a:p>
                      <a:pPr algn="ctr"/>
                      <a:r>
                        <a:rPr lang="en-US" b="1" dirty="0"/>
                        <a:t>n-1</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72041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Insertion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Complexity analysis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416320"/>
          </a:xfrm>
          <a:prstGeom prst="rect">
            <a:avLst/>
          </a:prstGeom>
          <a:noFill/>
        </p:spPr>
        <p:txBody>
          <a:bodyPr wrap="square" rtlCol="0">
            <a:spAutoFit/>
          </a:bodyPr>
          <a:lstStyle/>
          <a:p>
            <a:pPr algn="just"/>
            <a:r>
              <a:rPr lang="en-US" dirty="0"/>
              <a:t>Suppose an array has n elements stored. The basic operations we do in selection sort are </a:t>
            </a:r>
            <a:r>
              <a:rPr lang="en-US" b="1" dirty="0"/>
              <a:t>comparison and shifting</a:t>
            </a:r>
            <a:r>
              <a:rPr lang="en-US" dirty="0"/>
              <a:t>. So we will count those in each step.</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1158989417"/>
              </p:ext>
            </p:extLst>
          </p:nvPr>
        </p:nvGraphicFramePr>
        <p:xfrm>
          <a:off x="648541" y="3297717"/>
          <a:ext cx="7881685" cy="2595880"/>
        </p:xfrm>
        <a:graphic>
          <a:graphicData uri="http://schemas.openxmlformats.org/drawingml/2006/table">
            <a:tbl>
              <a:tblPr firstRow="1" bandRow="1">
                <a:tableStyleId>{5C22544A-7EE6-4342-B048-85BDC9FD1C3A}</a:tableStyleId>
              </a:tblPr>
              <a:tblGrid>
                <a:gridCol w="1147247">
                  <a:extLst>
                    <a:ext uri="{9D8B030D-6E8A-4147-A177-3AD203B41FA5}">
                      <a16:colId xmlns:a16="http://schemas.microsoft.com/office/drawing/2014/main" val="20000"/>
                    </a:ext>
                  </a:extLst>
                </a:gridCol>
                <a:gridCol w="3536233">
                  <a:extLst>
                    <a:ext uri="{9D8B030D-6E8A-4147-A177-3AD203B41FA5}">
                      <a16:colId xmlns:a16="http://schemas.microsoft.com/office/drawing/2014/main" val="20001"/>
                    </a:ext>
                  </a:extLst>
                </a:gridCol>
                <a:gridCol w="3198205">
                  <a:extLst>
                    <a:ext uri="{9D8B030D-6E8A-4147-A177-3AD203B41FA5}">
                      <a16:colId xmlns:a16="http://schemas.microsoft.com/office/drawing/2014/main" val="20002"/>
                    </a:ext>
                  </a:extLst>
                </a:gridCol>
              </a:tblGrid>
              <a:tr h="370840">
                <a:tc>
                  <a:txBody>
                    <a:bodyPr/>
                    <a:lstStyle/>
                    <a:p>
                      <a:pPr algn="ctr"/>
                      <a:r>
                        <a:rPr lang="en-US" dirty="0"/>
                        <a:t>i</a:t>
                      </a:r>
                    </a:p>
                  </a:txBody>
                  <a:tcPr/>
                </a:tc>
                <a:tc>
                  <a:txBody>
                    <a:bodyPr/>
                    <a:lstStyle/>
                    <a:p>
                      <a:pPr algn="ctr"/>
                      <a:r>
                        <a:rPr lang="en-US" dirty="0"/>
                        <a:t>Min/max #comparisons</a:t>
                      </a:r>
                    </a:p>
                  </a:txBody>
                  <a:tcPr/>
                </a:tc>
                <a:tc>
                  <a:txBody>
                    <a:bodyPr/>
                    <a:lstStyle/>
                    <a:p>
                      <a:pPr algn="ctr"/>
                      <a:r>
                        <a:rPr lang="en-US" baseline="0" dirty="0"/>
                        <a:t>Min/max #shifting</a:t>
                      </a:r>
                      <a:endParaRPr lang="en-US" dirty="0"/>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pPr algn="ctr"/>
                      <a:r>
                        <a:rPr lang="en-US" dirty="0"/>
                        <a:t>min 1, max 1</a:t>
                      </a:r>
                    </a:p>
                  </a:txBody>
                  <a:tcPr/>
                </a:tc>
                <a:tc>
                  <a:txBody>
                    <a:bodyPr/>
                    <a:lstStyle/>
                    <a:p>
                      <a:pPr algn="ctr"/>
                      <a:r>
                        <a:rPr lang="en-US" dirty="0"/>
                        <a:t>min 0, max 1</a:t>
                      </a:r>
                    </a:p>
                  </a:txBody>
                  <a:tcPr/>
                </a:tc>
                <a:extLst>
                  <a:ext uri="{0D108BD9-81ED-4DB2-BD59-A6C34878D82A}">
                    <a16:rowId xmlns:a16="http://schemas.microsoft.com/office/drawing/2014/main" val="10001"/>
                  </a:ext>
                </a:extLst>
              </a:tr>
              <a:tr h="370840">
                <a:tc>
                  <a:txBody>
                    <a:bodyPr/>
                    <a:lstStyle/>
                    <a:p>
                      <a:pPr algn="ctr"/>
                      <a:r>
                        <a:rPr lang="en-US" dirty="0"/>
                        <a:t>2</a:t>
                      </a:r>
                    </a:p>
                  </a:txBody>
                  <a:tcPr/>
                </a:tc>
                <a:tc>
                  <a:txBody>
                    <a:bodyPr/>
                    <a:lstStyle/>
                    <a:p>
                      <a:pPr algn="ctr"/>
                      <a:r>
                        <a:rPr lang="en-US" dirty="0"/>
                        <a:t>min 1, max 2</a:t>
                      </a:r>
                    </a:p>
                  </a:txBody>
                  <a:tcPr/>
                </a:tc>
                <a:tc>
                  <a:txBody>
                    <a:bodyPr/>
                    <a:lstStyle/>
                    <a:p>
                      <a:pPr algn="ctr"/>
                      <a:r>
                        <a:rPr lang="en-US" dirty="0"/>
                        <a:t>min 0, max 2</a:t>
                      </a:r>
                    </a:p>
                  </a:txBody>
                  <a:tcPr/>
                </a:tc>
                <a:extLst>
                  <a:ext uri="{0D108BD9-81ED-4DB2-BD59-A6C34878D82A}">
                    <a16:rowId xmlns:a16="http://schemas.microsoft.com/office/drawing/2014/main" val="10002"/>
                  </a:ext>
                </a:extLst>
              </a:tr>
              <a:tr h="370840">
                <a:tc>
                  <a:txBody>
                    <a:bodyPr/>
                    <a:lstStyle/>
                    <a:p>
                      <a:pPr algn="ctr"/>
                      <a:r>
                        <a:rPr lang="en-US" dirty="0"/>
                        <a:t>3</a:t>
                      </a:r>
                    </a:p>
                  </a:txBody>
                  <a:tcPr/>
                </a:tc>
                <a:tc>
                  <a:txBody>
                    <a:bodyPr/>
                    <a:lstStyle/>
                    <a:p>
                      <a:pPr algn="ctr"/>
                      <a:r>
                        <a:rPr lang="en-US" dirty="0"/>
                        <a:t>min 1, max 3</a:t>
                      </a:r>
                    </a:p>
                  </a:txBody>
                  <a:tcPr/>
                </a:tc>
                <a:tc>
                  <a:txBody>
                    <a:bodyPr/>
                    <a:lstStyle/>
                    <a:p>
                      <a:pPr algn="ctr"/>
                      <a:r>
                        <a:rPr lang="en-US" dirty="0"/>
                        <a:t>min 0, max 3</a:t>
                      </a:r>
                    </a:p>
                  </a:txBody>
                  <a:tcPr/>
                </a:tc>
                <a:extLst>
                  <a:ext uri="{0D108BD9-81ED-4DB2-BD59-A6C34878D82A}">
                    <a16:rowId xmlns:a16="http://schemas.microsoft.com/office/drawing/2014/main" val="10003"/>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0004"/>
                  </a:ext>
                </a:extLst>
              </a:tr>
              <a:tr h="370840">
                <a:tc>
                  <a:txBody>
                    <a:bodyPr/>
                    <a:lstStyle/>
                    <a:p>
                      <a:pPr algn="ctr"/>
                      <a:r>
                        <a:rPr lang="en-US" dirty="0"/>
                        <a:t>n-1</a:t>
                      </a:r>
                    </a:p>
                  </a:txBody>
                  <a:tcPr/>
                </a:tc>
                <a:tc>
                  <a:txBody>
                    <a:bodyPr/>
                    <a:lstStyle/>
                    <a:p>
                      <a:pPr algn="ctr"/>
                      <a:r>
                        <a:rPr lang="en-US" dirty="0"/>
                        <a:t>min 1, max n-1</a:t>
                      </a:r>
                    </a:p>
                  </a:txBody>
                  <a:tcPr/>
                </a:tc>
                <a:tc>
                  <a:txBody>
                    <a:bodyPr/>
                    <a:lstStyle/>
                    <a:p>
                      <a:pPr algn="ctr"/>
                      <a:r>
                        <a:rPr lang="en-US" dirty="0"/>
                        <a:t>min 0, max n-1</a:t>
                      </a:r>
                    </a:p>
                  </a:txBody>
                  <a:tcPr/>
                </a:tc>
                <a:extLst>
                  <a:ext uri="{0D108BD9-81ED-4DB2-BD59-A6C34878D82A}">
                    <a16:rowId xmlns:a16="http://schemas.microsoft.com/office/drawing/2014/main" val="10005"/>
                  </a:ext>
                </a:extLst>
              </a:tr>
              <a:tr h="370840">
                <a:tc>
                  <a:txBody>
                    <a:bodyPr/>
                    <a:lstStyle/>
                    <a:p>
                      <a:pPr algn="ctr"/>
                      <a:r>
                        <a:rPr lang="en-US" b="1" dirty="0"/>
                        <a:t>Total</a:t>
                      </a:r>
                    </a:p>
                  </a:txBody>
                  <a:tcPr/>
                </a:tc>
                <a:tc>
                  <a:txBody>
                    <a:bodyPr/>
                    <a:lstStyle/>
                    <a:p>
                      <a:pPr algn="ctr"/>
                      <a:r>
                        <a:rPr lang="en-US" b="1" dirty="0"/>
                        <a:t>min n-1, max n(n-1)/2</a:t>
                      </a:r>
                    </a:p>
                  </a:txBody>
                  <a:tcPr/>
                </a:tc>
                <a:tc>
                  <a:txBody>
                    <a:bodyPr/>
                    <a:lstStyle/>
                    <a:p>
                      <a:pPr algn="ctr"/>
                      <a:r>
                        <a:rPr lang="en-US" b="1" dirty="0"/>
                        <a:t>min 0, max n(n-1)/2</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96093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Linear Search</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Complexity analysis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416320"/>
          </a:xfrm>
          <a:prstGeom prst="rect">
            <a:avLst/>
          </a:prstGeom>
          <a:noFill/>
        </p:spPr>
        <p:txBody>
          <a:bodyPr wrap="square" rtlCol="0">
            <a:spAutoFit/>
          </a:bodyPr>
          <a:lstStyle/>
          <a:p>
            <a:pPr algn="just"/>
            <a:r>
              <a:rPr lang="en-US" dirty="0"/>
              <a:t>Suppose an array has n elements stored. The basic operations we do in linear search is </a:t>
            </a:r>
            <a:r>
              <a:rPr lang="en-US" b="1" dirty="0"/>
              <a:t>comparison</a:t>
            </a:r>
            <a:r>
              <a:rPr lang="en-US" dirty="0"/>
              <a:t>. So we will count this in each case.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1485270641"/>
              </p:ext>
            </p:extLst>
          </p:nvPr>
        </p:nvGraphicFramePr>
        <p:xfrm>
          <a:off x="648540" y="3297717"/>
          <a:ext cx="7972945" cy="2021840"/>
        </p:xfrm>
        <a:graphic>
          <a:graphicData uri="http://schemas.openxmlformats.org/drawingml/2006/table">
            <a:tbl>
              <a:tblPr firstRow="1" bandRow="1">
                <a:tableStyleId>{5C22544A-7EE6-4342-B048-85BDC9FD1C3A}</a:tableStyleId>
              </a:tblPr>
              <a:tblGrid>
                <a:gridCol w="3614702">
                  <a:extLst>
                    <a:ext uri="{9D8B030D-6E8A-4147-A177-3AD203B41FA5}">
                      <a16:colId xmlns:a16="http://schemas.microsoft.com/office/drawing/2014/main" val="20000"/>
                    </a:ext>
                  </a:extLst>
                </a:gridCol>
                <a:gridCol w="4358243">
                  <a:extLst>
                    <a:ext uri="{9D8B030D-6E8A-4147-A177-3AD203B41FA5}">
                      <a16:colId xmlns:a16="http://schemas.microsoft.com/office/drawing/2014/main" val="20001"/>
                    </a:ext>
                  </a:extLst>
                </a:gridCol>
              </a:tblGrid>
              <a:tr h="370840">
                <a:tc>
                  <a:txBody>
                    <a:bodyPr/>
                    <a:lstStyle/>
                    <a:p>
                      <a:pPr algn="ctr"/>
                      <a:r>
                        <a:rPr lang="en-US" dirty="0"/>
                        <a:t>Case</a:t>
                      </a:r>
                    </a:p>
                  </a:txBody>
                  <a:tcPr/>
                </a:tc>
                <a:tc>
                  <a:txBody>
                    <a:bodyPr/>
                    <a:lstStyle/>
                    <a:p>
                      <a:pPr algn="ctr"/>
                      <a:r>
                        <a:rPr lang="en-US" baseline="0" dirty="0"/>
                        <a:t>When</a:t>
                      </a:r>
                      <a:endParaRPr lang="en-US" dirty="0"/>
                    </a:p>
                  </a:txBody>
                  <a:tcPr/>
                </a:tc>
                <a:extLst>
                  <a:ext uri="{0D108BD9-81ED-4DB2-BD59-A6C34878D82A}">
                    <a16:rowId xmlns:a16="http://schemas.microsoft.com/office/drawing/2014/main" val="10000"/>
                  </a:ext>
                </a:extLst>
              </a:tr>
              <a:tr h="370840">
                <a:tc>
                  <a:txBody>
                    <a:bodyPr/>
                    <a:lstStyle/>
                    <a:p>
                      <a:pPr algn="ctr"/>
                      <a:r>
                        <a:rPr lang="en-US" dirty="0"/>
                        <a:t>Best case:</a:t>
                      </a:r>
                      <a:r>
                        <a:rPr lang="en-US" baseline="0" dirty="0"/>
                        <a:t> </a:t>
                      </a:r>
                      <a:r>
                        <a:rPr lang="en-US" dirty="0"/>
                        <a:t>Min #comparisons</a:t>
                      </a:r>
                    </a:p>
                  </a:txBody>
                  <a:tcPr/>
                </a:tc>
                <a:tc>
                  <a:txBody>
                    <a:bodyPr/>
                    <a:lstStyle/>
                    <a:p>
                      <a:pPr algn="ctr"/>
                      <a:r>
                        <a:rPr lang="en-US" dirty="0"/>
                        <a:t>1</a:t>
                      </a:r>
                      <a:r>
                        <a:rPr lang="en-US" baseline="0" dirty="0"/>
                        <a:t> when </a:t>
                      </a:r>
                      <a:r>
                        <a:rPr lang="en-US" dirty="0"/>
                        <a:t>the searching element is found at the first position</a:t>
                      </a:r>
                    </a:p>
                  </a:txBody>
                  <a:tcPr/>
                </a:tc>
                <a:extLst>
                  <a:ext uri="{0D108BD9-81ED-4DB2-BD59-A6C34878D82A}">
                    <a16:rowId xmlns:a16="http://schemas.microsoft.com/office/drawing/2014/main" val="10001"/>
                  </a:ext>
                </a:extLst>
              </a:tr>
              <a:tr h="370840">
                <a:tc>
                  <a:txBody>
                    <a:bodyPr/>
                    <a:lstStyle/>
                    <a:p>
                      <a:pPr algn="ctr"/>
                      <a:r>
                        <a:rPr lang="en-US" dirty="0"/>
                        <a:t>Worst case: Max #comparisons</a:t>
                      </a:r>
                    </a:p>
                  </a:txBody>
                  <a:tcPr/>
                </a:tc>
                <a:tc>
                  <a:txBody>
                    <a:bodyPr/>
                    <a:lstStyle/>
                    <a:p>
                      <a:pPr algn="ctr"/>
                      <a:r>
                        <a:rPr lang="en-US" dirty="0"/>
                        <a:t>n</a:t>
                      </a:r>
                      <a:r>
                        <a:rPr lang="en-US" baseline="0" dirty="0"/>
                        <a:t> when </a:t>
                      </a:r>
                      <a:r>
                        <a:rPr lang="en-US" dirty="0"/>
                        <a:t>the searching element is found at the last position or not found</a:t>
                      </a:r>
                    </a:p>
                  </a:txBody>
                  <a:tcPr/>
                </a:tc>
                <a:extLst>
                  <a:ext uri="{0D108BD9-81ED-4DB2-BD59-A6C34878D82A}">
                    <a16:rowId xmlns:a16="http://schemas.microsoft.com/office/drawing/2014/main" val="10002"/>
                  </a:ext>
                </a:extLst>
              </a:tr>
              <a:tr h="370840">
                <a:tc>
                  <a:txBody>
                    <a:bodyPr/>
                    <a:lstStyle/>
                    <a:p>
                      <a:pPr algn="ctr"/>
                      <a:r>
                        <a:rPr lang="en-US" dirty="0"/>
                        <a:t>Average case: Average #comparisons</a:t>
                      </a:r>
                    </a:p>
                  </a:txBody>
                  <a:tcPr/>
                </a:tc>
                <a:tc>
                  <a:txBody>
                    <a:bodyPr/>
                    <a:lstStyle/>
                    <a:p>
                      <a:pPr algn="ctr"/>
                      <a:r>
                        <a:rPr lang="en-US" dirty="0"/>
                        <a:t>n(n+1)/2, </a:t>
                      </a:r>
                      <a:r>
                        <a:rPr lang="en-US" sz="1600" dirty="0"/>
                        <a:t>averaging over all possible positions</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99243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Binary Search</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Complexity analysis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416320"/>
          </a:xfrm>
          <a:prstGeom prst="rect">
            <a:avLst/>
          </a:prstGeom>
          <a:noFill/>
        </p:spPr>
        <p:txBody>
          <a:bodyPr wrap="square" rtlCol="0">
            <a:spAutoFit/>
          </a:bodyPr>
          <a:lstStyle/>
          <a:p>
            <a:pPr algn="just"/>
            <a:r>
              <a:rPr lang="en-US" dirty="0"/>
              <a:t>Suppose an array has n elements stored. The basic operations we do in binary search is also </a:t>
            </a:r>
            <a:r>
              <a:rPr lang="en-US" b="1" dirty="0"/>
              <a:t>comparison</a:t>
            </a:r>
            <a:r>
              <a:rPr lang="en-US" dirty="0"/>
              <a:t>. So we will count this in each case.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b="1"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227008041"/>
                  </p:ext>
                </p:extLst>
              </p:nvPr>
            </p:nvGraphicFramePr>
            <p:xfrm>
              <a:off x="259307" y="3297717"/>
              <a:ext cx="8611737" cy="2245297"/>
            </p:xfrm>
            <a:graphic>
              <a:graphicData uri="http://schemas.openxmlformats.org/drawingml/2006/table">
                <a:tbl>
                  <a:tblPr firstRow="1" bandRow="1">
                    <a:tableStyleId>{5C22544A-7EE6-4342-B048-85BDC9FD1C3A}</a:tableStyleId>
                  </a:tblPr>
                  <a:tblGrid>
                    <a:gridCol w="3616657">
                      <a:extLst>
                        <a:ext uri="{9D8B030D-6E8A-4147-A177-3AD203B41FA5}">
                          <a16:colId xmlns:a16="http://schemas.microsoft.com/office/drawing/2014/main" val="20000"/>
                        </a:ext>
                      </a:extLst>
                    </a:gridCol>
                    <a:gridCol w="4995080">
                      <a:extLst>
                        <a:ext uri="{9D8B030D-6E8A-4147-A177-3AD203B41FA5}">
                          <a16:colId xmlns:a16="http://schemas.microsoft.com/office/drawing/2014/main" val="20001"/>
                        </a:ext>
                      </a:extLst>
                    </a:gridCol>
                  </a:tblGrid>
                  <a:tr h="370840">
                    <a:tc>
                      <a:txBody>
                        <a:bodyPr/>
                        <a:lstStyle/>
                        <a:p>
                          <a:pPr algn="ctr"/>
                          <a:r>
                            <a:rPr lang="en-US" dirty="0"/>
                            <a:t>Case</a:t>
                          </a:r>
                        </a:p>
                      </a:txBody>
                      <a:tcPr/>
                    </a:tc>
                    <a:tc>
                      <a:txBody>
                        <a:bodyPr/>
                        <a:lstStyle/>
                        <a:p>
                          <a:pPr algn="ctr"/>
                          <a:r>
                            <a:rPr lang="en-US" baseline="0" dirty="0"/>
                            <a:t>When</a:t>
                          </a:r>
                          <a:endParaRPr lang="en-US" dirty="0"/>
                        </a:p>
                      </a:txBody>
                      <a:tcPr/>
                    </a:tc>
                    <a:extLst>
                      <a:ext uri="{0D108BD9-81ED-4DB2-BD59-A6C34878D82A}">
                        <a16:rowId xmlns:a16="http://schemas.microsoft.com/office/drawing/2014/main" val="10000"/>
                      </a:ext>
                    </a:extLst>
                  </a:tr>
                  <a:tr h="370840">
                    <a:tc>
                      <a:txBody>
                        <a:bodyPr/>
                        <a:lstStyle/>
                        <a:p>
                          <a:pPr algn="ctr"/>
                          <a:r>
                            <a:rPr lang="en-US" dirty="0"/>
                            <a:t>Best case:</a:t>
                          </a:r>
                          <a:r>
                            <a:rPr lang="en-US" baseline="0" dirty="0"/>
                            <a:t> </a:t>
                          </a:r>
                          <a:r>
                            <a:rPr lang="en-US" dirty="0"/>
                            <a:t>Min #comparisons</a:t>
                          </a:r>
                        </a:p>
                      </a:txBody>
                      <a:tcPr/>
                    </a:tc>
                    <a:tc>
                      <a:txBody>
                        <a:bodyPr/>
                        <a:lstStyle/>
                        <a:p>
                          <a:pPr algn="ctr"/>
                          <a:r>
                            <a:rPr lang="en-US" dirty="0"/>
                            <a:t>1</a:t>
                          </a:r>
                          <a:r>
                            <a:rPr lang="en-US" baseline="0" dirty="0"/>
                            <a:t> when </a:t>
                          </a:r>
                          <a:r>
                            <a:rPr lang="en-US" dirty="0"/>
                            <a:t>the searching element is found at the middle position</a:t>
                          </a:r>
                        </a:p>
                      </a:txBody>
                      <a:tcPr/>
                    </a:tc>
                    <a:extLst>
                      <a:ext uri="{0D108BD9-81ED-4DB2-BD59-A6C34878D82A}">
                        <a16:rowId xmlns:a16="http://schemas.microsoft.com/office/drawing/2014/main" val="10001"/>
                      </a:ext>
                    </a:extLst>
                  </a:tr>
                  <a:tr h="370840">
                    <a:tc>
                      <a:txBody>
                        <a:bodyPr/>
                        <a:lstStyle/>
                        <a:p>
                          <a:pPr algn="ctr"/>
                          <a:r>
                            <a:rPr lang="en-US" dirty="0"/>
                            <a:t>Worst case: Max #comparisons</a:t>
                          </a:r>
                        </a:p>
                      </a:txBody>
                      <a:tcPr/>
                    </a:tc>
                    <a:tc>
                      <a:txBody>
                        <a:bodyPr/>
                        <a:lstStyle/>
                        <a:p>
                          <a:pPr algn="ctr"/>
                          <a14:m>
                            <m:oMath xmlns:m="http://schemas.openxmlformats.org/officeDocument/2006/math">
                              <m:r>
                                <a:rPr lang="en-US" b="0" i="1" smtClean="0">
                                  <a:latin typeface="Cambria Math"/>
                                </a:rPr>
                                <m:t>1+</m:t>
                              </m:r>
                              <m:d>
                                <m:dPr>
                                  <m:begChr m:val="⌊"/>
                                  <m:endChr m:val="⌋"/>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a:rPr>
                                            <m:t>log</m:t>
                                          </m:r>
                                        </m:e>
                                        <m:sub>
                                          <m:r>
                                            <a:rPr lang="en-US" b="0" i="1" smtClean="0">
                                              <a:latin typeface="Cambria Math"/>
                                            </a:rPr>
                                            <m:t>2</m:t>
                                          </m:r>
                                        </m:sub>
                                      </m:sSub>
                                    </m:fName>
                                    <m:e>
                                      <m:r>
                                        <a:rPr lang="en-US" b="0" i="1" smtClean="0">
                                          <a:latin typeface="Cambria Math"/>
                                        </a:rPr>
                                        <m:t>𝑛</m:t>
                                      </m:r>
                                    </m:e>
                                  </m:func>
                                </m:e>
                              </m:d>
                            </m:oMath>
                          </a14:m>
                          <a:r>
                            <a:rPr lang="en-US" baseline="0" dirty="0"/>
                            <a:t> when </a:t>
                          </a:r>
                          <a:r>
                            <a:rPr lang="en-US" dirty="0"/>
                            <a:t>the searching element is found in the last step</a:t>
                          </a:r>
                        </a:p>
                      </a:txBody>
                      <a:tcPr/>
                    </a:tc>
                    <a:extLst>
                      <a:ext uri="{0D108BD9-81ED-4DB2-BD59-A6C34878D82A}">
                        <a16:rowId xmlns:a16="http://schemas.microsoft.com/office/drawing/2014/main" val="10002"/>
                      </a:ext>
                    </a:extLst>
                  </a:tr>
                  <a:tr h="370840">
                    <a:tc>
                      <a:txBody>
                        <a:bodyPr/>
                        <a:lstStyle/>
                        <a:p>
                          <a:pPr algn="ctr"/>
                          <a:r>
                            <a:rPr lang="en-US" dirty="0"/>
                            <a:t>Average case: Average #comparisons</a:t>
                          </a:r>
                        </a:p>
                      </a:txBody>
                      <a:tcPr/>
                    </a:tc>
                    <a:tc>
                      <a:txBody>
                        <a:bodyPr/>
                        <a:lstStyle/>
                        <a:p>
                          <a:pPr algn="ctr"/>
                          <a14:m>
                            <m:oMath xmlns:m="http://schemas.openxmlformats.org/officeDocument/2006/math">
                              <m:r>
                                <a:rPr lang="en-US" sz="1600" b="0" i="1" dirty="0" smtClean="0">
                                  <a:latin typeface="Cambria Math"/>
                                </a:rPr>
                                <m:t>[</m:t>
                              </m:r>
                              <m:r>
                                <a:rPr lang="en-US" sz="1600" i="1" dirty="0" smtClean="0">
                                  <a:latin typeface="Cambria Math"/>
                                </a:rPr>
                                <m:t>1∗1 + 2∗2 + 4∗3 + … +</m:t>
                              </m:r>
                              <m:r>
                                <a:rPr lang="en-US" sz="1600" b="0" i="1" dirty="0" smtClean="0">
                                  <a:latin typeface="Cambria Math"/>
                                </a:rPr>
                                <m:t> </m:t>
                              </m:r>
                            </m:oMath>
                          </a14:m>
                          <a:r>
                            <a:rPr lang="en-US" sz="1600" dirty="0"/>
                            <a:t>L*(</a:t>
                          </a:r>
                          <a14:m>
                            <m:oMath xmlns:m="http://schemas.openxmlformats.org/officeDocument/2006/math">
                              <m:r>
                                <a:rPr lang="en-US" sz="1600" b="0" i="1" smtClean="0">
                                  <a:latin typeface="Cambria Math"/>
                                </a:rPr>
                                <m:t>1+</m:t>
                              </m:r>
                              <m:d>
                                <m:dPr>
                                  <m:begChr m:val="⌊"/>
                                  <m:endChr m:val="⌋"/>
                                  <m:ctrlPr>
                                    <a:rPr lang="en-US" sz="1600" b="0" i="1" smtClean="0">
                                      <a:latin typeface="Cambria Math" panose="02040503050406030204" pitchFamily="18" charset="0"/>
                                    </a:rPr>
                                  </m:ctrlPr>
                                </m:dPr>
                                <m:e>
                                  <m:func>
                                    <m:funcPr>
                                      <m:ctrlPr>
                                        <a:rPr lang="en-US" sz="1600" b="0" i="1" smtClean="0">
                                          <a:latin typeface="Cambria Math" panose="02040503050406030204" pitchFamily="18" charset="0"/>
                                        </a:rPr>
                                      </m:ctrlPr>
                                    </m:funcPr>
                                    <m:fName>
                                      <m:sSub>
                                        <m:sSubPr>
                                          <m:ctrlPr>
                                            <a:rPr lang="en-US" sz="1600" b="0" i="1" smtClean="0">
                                              <a:latin typeface="Cambria Math" panose="02040503050406030204" pitchFamily="18" charset="0"/>
                                            </a:rPr>
                                          </m:ctrlPr>
                                        </m:sSubPr>
                                        <m:e>
                                          <m:r>
                                            <m:rPr>
                                              <m:sty m:val="p"/>
                                            </m:rPr>
                                            <a:rPr lang="en-US" sz="1600" b="0" i="0" smtClean="0">
                                              <a:latin typeface="Cambria Math"/>
                                            </a:rPr>
                                            <m:t>log</m:t>
                                          </m:r>
                                        </m:e>
                                        <m:sub>
                                          <m:r>
                                            <a:rPr lang="en-US" sz="1600" b="0" i="1" smtClean="0">
                                              <a:latin typeface="Cambria Math"/>
                                            </a:rPr>
                                            <m:t>2</m:t>
                                          </m:r>
                                        </m:sub>
                                      </m:sSub>
                                    </m:fName>
                                    <m:e>
                                      <m:r>
                                        <a:rPr lang="en-US" sz="1600" b="0" i="1" smtClean="0">
                                          <a:latin typeface="Cambria Math"/>
                                        </a:rPr>
                                        <m:t>𝑛</m:t>
                                      </m:r>
                                    </m:e>
                                  </m:func>
                                </m:e>
                              </m:d>
                            </m:oMath>
                          </a14:m>
                          <a:r>
                            <a:rPr lang="en-US" sz="1600" baseline="0" dirty="0"/>
                            <a:t> </a:t>
                          </a:r>
                          <a:r>
                            <a:rPr lang="en-US" sz="1600" dirty="0"/>
                            <a:t>)]/n</a:t>
                          </a:r>
                        </a:p>
                        <a:p>
                          <a:pPr algn="ctr"/>
                          <a:r>
                            <a:rPr lang="en-US" sz="1600" dirty="0"/>
                            <a:t>L is between 1 to </a:t>
                          </a:r>
                          <a14:m>
                            <m:oMath xmlns:m="http://schemas.openxmlformats.org/officeDocument/2006/math">
                              <m:sSup>
                                <m:sSupPr>
                                  <m:ctrlPr>
                                    <a:rPr lang="en-US" sz="1600" b="0" i="1" dirty="0" smtClean="0">
                                      <a:latin typeface="Cambria Math" panose="02040503050406030204" pitchFamily="18" charset="0"/>
                                    </a:rPr>
                                  </m:ctrlPr>
                                </m:sSupPr>
                                <m:e>
                                  <m:r>
                                    <a:rPr lang="en-US" sz="1600" b="0" i="1" dirty="0" smtClean="0">
                                      <a:latin typeface="Cambria Math"/>
                                    </a:rPr>
                                    <m:t>2</m:t>
                                  </m:r>
                                </m:e>
                                <m:sup>
                                  <m:d>
                                    <m:dPr>
                                      <m:begChr m:val="⌊"/>
                                      <m:endChr m:val="⌋"/>
                                      <m:ctrlPr>
                                        <a:rPr lang="en-US" sz="1600" b="0" i="1" dirty="0" smtClean="0">
                                          <a:latin typeface="Cambria Math" panose="02040503050406030204" pitchFamily="18" charset="0"/>
                                        </a:rPr>
                                      </m:ctrlPr>
                                    </m:dPr>
                                    <m:e>
                                      <m:func>
                                        <m:funcPr>
                                          <m:ctrlPr>
                                            <a:rPr lang="en-US" sz="1600" b="0" i="1" dirty="0" smtClean="0">
                                              <a:latin typeface="Cambria Math" panose="02040503050406030204" pitchFamily="18" charset="0"/>
                                            </a:rPr>
                                          </m:ctrlPr>
                                        </m:funcPr>
                                        <m:fName>
                                          <m:sSub>
                                            <m:sSubPr>
                                              <m:ctrlPr>
                                                <a:rPr lang="en-US" sz="1600" b="0" i="1" dirty="0" smtClean="0">
                                                  <a:latin typeface="Cambria Math" panose="02040503050406030204" pitchFamily="18" charset="0"/>
                                                </a:rPr>
                                              </m:ctrlPr>
                                            </m:sSubPr>
                                            <m:e>
                                              <m:r>
                                                <m:rPr>
                                                  <m:sty m:val="p"/>
                                                </m:rPr>
                                                <a:rPr lang="en-US" sz="1600" b="0" i="0" dirty="0" smtClean="0">
                                                  <a:latin typeface="Cambria Math"/>
                                                </a:rPr>
                                                <m:t>log</m:t>
                                              </m:r>
                                            </m:e>
                                            <m:sub>
                                              <m:r>
                                                <a:rPr lang="en-US" sz="1600" b="0" i="1" dirty="0" smtClean="0">
                                                  <a:latin typeface="Cambria Math"/>
                                                </a:rPr>
                                                <m:t>2</m:t>
                                              </m:r>
                                            </m:sub>
                                          </m:sSub>
                                        </m:fName>
                                        <m:e>
                                          <m:r>
                                            <a:rPr lang="en-US" sz="1600" b="0" i="1" dirty="0" smtClean="0">
                                              <a:latin typeface="Cambria Math"/>
                                            </a:rPr>
                                            <m:t>𝑛</m:t>
                                          </m:r>
                                        </m:e>
                                      </m:func>
                                    </m:e>
                                  </m:d>
                                </m:sup>
                              </m:sSup>
                              <m:r>
                                <a:rPr lang="en-US" sz="1600" i="1" dirty="0" smtClean="0">
                                  <a:latin typeface="Cambria Math"/>
                                </a:rPr>
                                <m:t> </m:t>
                              </m:r>
                            </m:oMath>
                          </a14:m>
                          <a:endParaRPr lang="en-US" sz="1600" dirty="0"/>
                        </a:p>
                      </a:txBody>
                      <a:tcPr/>
                    </a:tc>
                    <a:extLst>
                      <a:ext uri="{0D108BD9-81ED-4DB2-BD59-A6C34878D82A}">
                        <a16:rowId xmlns:a16="http://schemas.microsoft.com/office/drawing/2014/main" val="10003"/>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227008041"/>
                  </p:ext>
                </p:extLst>
              </p:nvPr>
            </p:nvGraphicFramePr>
            <p:xfrm>
              <a:off x="259307" y="3297717"/>
              <a:ext cx="8611737" cy="2245297"/>
            </p:xfrm>
            <a:graphic>
              <a:graphicData uri="http://schemas.openxmlformats.org/drawingml/2006/table">
                <a:tbl>
                  <a:tblPr firstRow="1" bandRow="1">
                    <a:tableStyleId>{5C22544A-7EE6-4342-B048-85BDC9FD1C3A}</a:tableStyleId>
                  </a:tblPr>
                  <a:tblGrid>
                    <a:gridCol w="3616657"/>
                    <a:gridCol w="4995080"/>
                  </a:tblGrid>
                  <a:tr h="370840">
                    <a:tc>
                      <a:txBody>
                        <a:bodyPr/>
                        <a:lstStyle/>
                        <a:p>
                          <a:pPr algn="ctr"/>
                          <a:r>
                            <a:rPr lang="en-US" dirty="0" smtClean="0"/>
                            <a:t>Case</a:t>
                          </a:r>
                          <a:endParaRPr lang="en-US" dirty="0"/>
                        </a:p>
                      </a:txBody>
                      <a:tcPr/>
                    </a:tc>
                    <a:tc>
                      <a:txBody>
                        <a:bodyPr/>
                        <a:lstStyle/>
                        <a:p>
                          <a:pPr algn="ctr"/>
                          <a:r>
                            <a:rPr lang="en-US" baseline="0" dirty="0" smtClean="0"/>
                            <a:t>When</a:t>
                          </a:r>
                          <a:endParaRPr lang="en-US" dirty="0"/>
                        </a:p>
                      </a:txBody>
                      <a:tcPr/>
                    </a:tc>
                  </a:tr>
                  <a:tr h="640080">
                    <a:tc>
                      <a:txBody>
                        <a:bodyPr/>
                        <a:lstStyle/>
                        <a:p>
                          <a:pPr algn="ctr"/>
                          <a:r>
                            <a:rPr lang="en-US" dirty="0" smtClean="0"/>
                            <a:t>Best case:</a:t>
                          </a:r>
                          <a:r>
                            <a:rPr lang="en-US" baseline="0" dirty="0" smtClean="0"/>
                            <a:t> </a:t>
                          </a:r>
                          <a:r>
                            <a:rPr lang="en-US" dirty="0" smtClean="0"/>
                            <a:t>Min #comparisons</a:t>
                          </a:r>
                          <a:endParaRPr lang="en-US" dirty="0"/>
                        </a:p>
                      </a:txBody>
                      <a:tcPr/>
                    </a:tc>
                    <a:tc>
                      <a:txBody>
                        <a:bodyPr/>
                        <a:lstStyle/>
                        <a:p>
                          <a:pPr algn="ctr"/>
                          <a:r>
                            <a:rPr lang="en-US" dirty="0" smtClean="0"/>
                            <a:t>1</a:t>
                          </a:r>
                          <a:r>
                            <a:rPr lang="en-US" baseline="0" dirty="0" smtClean="0"/>
                            <a:t> when </a:t>
                          </a:r>
                          <a:r>
                            <a:rPr lang="en-US" dirty="0" smtClean="0"/>
                            <a:t>the searching element is found at the middle position</a:t>
                          </a:r>
                          <a:endParaRPr lang="en-US" dirty="0"/>
                        </a:p>
                      </a:txBody>
                      <a:tcPr/>
                    </a:tc>
                  </a:tr>
                  <a:tr h="640080">
                    <a:tc>
                      <a:txBody>
                        <a:bodyPr/>
                        <a:lstStyle/>
                        <a:p>
                          <a:pPr algn="ctr"/>
                          <a:r>
                            <a:rPr lang="en-US" dirty="0" smtClean="0"/>
                            <a:t>Worst case: Max #comparisons</a:t>
                          </a:r>
                          <a:endParaRPr lang="en-US" dirty="0"/>
                        </a:p>
                      </a:txBody>
                      <a:tcPr/>
                    </a:tc>
                    <a:tc>
                      <a:txBody>
                        <a:bodyPr/>
                        <a:lstStyle/>
                        <a:p>
                          <a:endParaRPr lang="en-US"/>
                        </a:p>
                      </a:txBody>
                      <a:tcPr>
                        <a:blipFill rotWithShape="1">
                          <a:blip r:embed="rId2"/>
                          <a:stretch>
                            <a:fillRect l="-72527" t="-162857" r="-122" b="-105714"/>
                          </a:stretch>
                        </a:blipFill>
                      </a:tcPr>
                    </a:tc>
                  </a:tr>
                  <a:tr h="594297">
                    <a:tc>
                      <a:txBody>
                        <a:bodyPr/>
                        <a:lstStyle/>
                        <a:p>
                          <a:pPr algn="ctr"/>
                          <a:r>
                            <a:rPr lang="en-US" dirty="0" smtClean="0"/>
                            <a:t>Average case: Average #comparisons</a:t>
                          </a:r>
                          <a:endParaRPr lang="en-US" dirty="0"/>
                        </a:p>
                      </a:txBody>
                      <a:tcPr/>
                    </a:tc>
                    <a:tc>
                      <a:txBody>
                        <a:bodyPr/>
                        <a:lstStyle/>
                        <a:p>
                          <a:endParaRPr lang="en-US"/>
                        </a:p>
                      </a:txBody>
                      <a:tcPr>
                        <a:blipFill rotWithShape="1">
                          <a:blip r:embed="rId2"/>
                          <a:stretch>
                            <a:fillRect l="-72527" t="-284536" r="-122" b="-14433"/>
                          </a:stretch>
                        </a:blipFill>
                      </a:tcPr>
                    </a:tc>
                  </a:tr>
                </a:tbl>
              </a:graphicData>
            </a:graphic>
          </p:graphicFrame>
        </mc:Fallback>
      </mc:AlternateContent>
    </p:spTree>
    <p:extLst>
      <p:ext uri="{BB962C8B-B14F-4D97-AF65-F5344CB8AC3E}">
        <p14:creationId xmlns:p14="http://schemas.microsoft.com/office/powerpoint/2010/main" val="3158445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8110846" cy="3970318"/>
          </a:xfrm>
          <a:prstGeom prst="rect">
            <a:avLst/>
          </a:prstGeom>
          <a:noFill/>
        </p:spPr>
        <p:txBody>
          <a:bodyPr wrap="square" rtlCol="0">
            <a:spAutoFit/>
          </a:bodyPr>
          <a:lstStyle/>
          <a:p>
            <a:endParaRPr lang="en-US" dirty="0"/>
          </a:p>
          <a:p>
            <a:pPr marL="342900" indent="-342900">
              <a:buFont typeface="+mj-lt"/>
              <a:buAutoNum type="arabicPeriod"/>
            </a:pPr>
            <a:r>
              <a:rPr lang="en-US" dirty="0">
                <a:hlinkClick r:id="rId2"/>
              </a:rPr>
              <a:t>https://en.wikipedia.org/wiki/Sorting_algorithm</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3"/>
              </a:rPr>
              <a:t>https://en.wikipedia.org/wiki/Linear_search</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4"/>
              </a:rPr>
              <a:t>https://en.wikipedia.org/wiki/Binary_search_algorithm</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5"/>
              </a:rPr>
              <a:t>https://en.wikipedia.org/wiki/Time_complexity</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6"/>
              </a:rPr>
              <a:t>https://en.wikipedia.org/wiki/Random-access_machine</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7"/>
              </a:rPr>
              <a:t>https://en.wikipedia.org/wiki/Best,_worst_and_average_case</a:t>
            </a:r>
            <a:endParaRPr lang="en-US" dirty="0"/>
          </a:p>
          <a:p>
            <a:pPr marL="342900" indent="-342900">
              <a:buFont typeface="+mj-lt"/>
              <a:buAutoNum type="arabicPeriod"/>
            </a:pPr>
            <a:endParaRPr lang="en-US" dirty="0"/>
          </a:p>
          <a:p>
            <a:pPr marL="342900" indent="-342900">
              <a:buFont typeface="+mj-lt"/>
              <a:buAutoNum type="arabicPeriod"/>
            </a:pPr>
            <a:endParaRPr lang="x-none" dirty="0"/>
          </a:p>
        </p:txBody>
      </p:sp>
    </p:spTree>
    <p:extLst>
      <p:ext uri="{BB962C8B-B14F-4D97-AF65-F5344CB8AC3E}">
        <p14:creationId xmlns:p14="http://schemas.microsoft.com/office/powerpoint/2010/main" val="3224969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099"/>
            <a:ext cx="3232896" cy="829939"/>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2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3417754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Introduction to complexity</a:t>
            </a:r>
          </a:p>
          <a:p>
            <a:pPr marL="342900" indent="-342900">
              <a:buAutoNum type="arabicPeriod"/>
            </a:pPr>
            <a:r>
              <a:rPr lang="en-US" sz="2400" dirty="0">
                <a:solidFill>
                  <a:schemeClr val="tx1"/>
                </a:solidFill>
              </a:rPr>
              <a:t>Complexity analysis of array operations</a:t>
            </a:r>
          </a:p>
          <a:p>
            <a:pPr marL="342900" indent="-342900">
              <a:buAutoNum type="arabicPeriod"/>
            </a:pPr>
            <a:r>
              <a:rPr lang="en-US" sz="2400" dirty="0">
                <a:solidFill>
                  <a:schemeClr val="tx1"/>
                </a:solidFill>
              </a:rPr>
              <a:t>Complexity analysis of sorting algorithms</a:t>
            </a:r>
          </a:p>
          <a:p>
            <a:pPr marL="342900" indent="-342900">
              <a:buAutoNum type="arabicPeriod"/>
            </a:pPr>
            <a:r>
              <a:rPr lang="en-US" sz="2400" dirty="0">
                <a:solidFill>
                  <a:schemeClr val="tx1"/>
                </a:solidFill>
              </a:rPr>
              <a:t>Complexity analysis of searching algorithms</a:t>
            </a:r>
            <a:endParaRPr lang="en-US" sz="3200"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Complexity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Introduction</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139321"/>
          </a:xfrm>
          <a:prstGeom prst="rect">
            <a:avLst/>
          </a:prstGeom>
          <a:noFill/>
        </p:spPr>
        <p:txBody>
          <a:bodyPr wrap="square" rtlCol="0">
            <a:spAutoFit/>
          </a:bodyPr>
          <a:lstStyle/>
          <a:p>
            <a:pPr algn="just"/>
            <a:r>
              <a:rPr lang="en-US" dirty="0"/>
              <a:t>There are two types of complexities</a:t>
            </a:r>
          </a:p>
          <a:p>
            <a:pPr marL="342900" indent="-342900" algn="just">
              <a:buAutoNum type="arabicParenR"/>
            </a:pPr>
            <a:r>
              <a:rPr lang="en-US" b="1" dirty="0"/>
              <a:t>Time complexity: </a:t>
            </a:r>
            <a:r>
              <a:rPr lang="en-US" dirty="0"/>
              <a:t>unit of time taken by an algorithm</a:t>
            </a:r>
          </a:p>
          <a:p>
            <a:pPr marL="342900" indent="-342900" algn="just">
              <a:buAutoNum type="arabicParenR"/>
            </a:pPr>
            <a:r>
              <a:rPr lang="en-US" b="1" dirty="0"/>
              <a:t>Space complexity: </a:t>
            </a:r>
            <a:r>
              <a:rPr lang="en-US" dirty="0"/>
              <a:t>space used in memory by an algorithm</a:t>
            </a:r>
          </a:p>
          <a:p>
            <a:pPr marL="342900" indent="-342900" algn="just">
              <a:buAutoNum type="arabicParenR"/>
            </a:pPr>
            <a:endParaRPr lang="en-US" dirty="0"/>
          </a:p>
          <a:p>
            <a:pPr algn="just"/>
            <a:r>
              <a:rPr lang="en-US" dirty="0"/>
              <a:t>We will mainly discuss </a:t>
            </a:r>
            <a:r>
              <a:rPr lang="en-US" i="1" dirty="0"/>
              <a:t>time complexity </a:t>
            </a:r>
            <a:r>
              <a:rPr lang="en-US" dirty="0"/>
              <a:t>where instead of computing time we will count basic number of operations such as </a:t>
            </a:r>
            <a:r>
              <a:rPr lang="en-US" i="1" dirty="0"/>
              <a:t>comparison, swapping, shifting </a:t>
            </a:r>
            <a:r>
              <a:rPr lang="en-US" dirty="0"/>
              <a:t>etc. In this slide, we will ignore other operations like assignment, increment and etc.</a:t>
            </a:r>
          </a:p>
          <a:p>
            <a:pPr algn="just"/>
            <a:endParaRPr lang="en-US" dirty="0"/>
          </a:p>
          <a:p>
            <a:pPr algn="just"/>
            <a:r>
              <a:rPr lang="en-US" dirty="0"/>
              <a:t>Different types of operations take variable time but for the simplicity we will assume that all operations take one unit of time. So it is required to count the basic number of operations.</a:t>
            </a:r>
            <a:endParaRPr lang="x-none" dirty="0"/>
          </a:p>
        </p:txBody>
      </p:sp>
    </p:spTree>
    <p:extLst>
      <p:ext uri="{BB962C8B-B14F-4D97-AF65-F5344CB8AC3E}">
        <p14:creationId xmlns:p14="http://schemas.microsoft.com/office/powerpoint/2010/main" val="3535171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Complexity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Introduction</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693319"/>
          </a:xfrm>
          <a:prstGeom prst="rect">
            <a:avLst/>
          </a:prstGeom>
          <a:noFill/>
        </p:spPr>
        <p:txBody>
          <a:bodyPr wrap="square" rtlCol="0">
            <a:spAutoFit/>
          </a:bodyPr>
          <a:lstStyle/>
          <a:p>
            <a:pPr algn="just"/>
            <a:r>
              <a:rPr lang="en-US" b="1" dirty="0"/>
              <a:t>Worst case: </a:t>
            </a:r>
            <a:r>
              <a:rPr lang="en-US" dirty="0"/>
              <a:t>The maximum number of operations used by an algorithm for possible inputs.</a:t>
            </a:r>
          </a:p>
          <a:p>
            <a:pPr algn="just"/>
            <a:endParaRPr lang="en-US" dirty="0"/>
          </a:p>
          <a:p>
            <a:pPr algn="just"/>
            <a:r>
              <a:rPr lang="en-US" b="1" dirty="0"/>
              <a:t>Best case: </a:t>
            </a:r>
            <a:r>
              <a:rPr lang="en-US" dirty="0"/>
              <a:t>The minimum number of operations used by an algorithm for possible inputs.</a:t>
            </a:r>
          </a:p>
          <a:p>
            <a:pPr algn="just"/>
            <a:endParaRPr lang="en-US" dirty="0"/>
          </a:p>
          <a:p>
            <a:pPr algn="just"/>
            <a:r>
              <a:rPr lang="en-US" b="1" dirty="0"/>
              <a:t>Average case:</a:t>
            </a:r>
            <a:r>
              <a:rPr lang="en-US" dirty="0"/>
              <a:t> The average number of operations used by an algorithm over all possible types of inputs.</a:t>
            </a:r>
          </a:p>
          <a:p>
            <a:pPr algn="just"/>
            <a:endParaRPr lang="en-US" dirty="0"/>
          </a:p>
          <a:p>
            <a:pPr algn="just"/>
            <a:r>
              <a:rPr lang="en-US" b="1" u="sng" dirty="0"/>
              <a:t>Example:</a:t>
            </a:r>
            <a:r>
              <a:rPr lang="en-US" dirty="0"/>
              <a:t> </a:t>
            </a:r>
          </a:p>
          <a:p>
            <a:pPr algn="just"/>
            <a:r>
              <a:rPr lang="en-US" dirty="0"/>
              <a:t>If we search an user input in a given array the </a:t>
            </a:r>
            <a:r>
              <a:rPr lang="en-US" b="1" dirty="0"/>
              <a:t>worst case </a:t>
            </a:r>
            <a:r>
              <a:rPr lang="en-US" dirty="0"/>
              <a:t>will be when the input item is found at the last index or not found.</a:t>
            </a:r>
          </a:p>
          <a:p>
            <a:pPr algn="just"/>
            <a:r>
              <a:rPr lang="en-US" dirty="0"/>
              <a:t>And the </a:t>
            </a:r>
            <a:r>
              <a:rPr lang="en-US" b="1" dirty="0"/>
              <a:t>best case </a:t>
            </a:r>
            <a:r>
              <a:rPr lang="en-US" dirty="0"/>
              <a:t>will be when the input item is found at the first index.</a:t>
            </a:r>
            <a:endParaRPr lang="x-none" dirty="0"/>
          </a:p>
        </p:txBody>
      </p:sp>
    </p:spTree>
    <p:extLst>
      <p:ext uri="{BB962C8B-B14F-4D97-AF65-F5344CB8AC3E}">
        <p14:creationId xmlns:p14="http://schemas.microsoft.com/office/powerpoint/2010/main" val="3418225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Complexity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Growth of complexity with input size</a:t>
            </a:r>
            <a:endParaRPr lang="x-none" dirty="0"/>
          </a:p>
        </p:txBody>
      </p:sp>
      <p:sp>
        <p:nvSpPr>
          <p:cNvPr id="13" name="Line 10"/>
          <p:cNvSpPr>
            <a:spLocks noChangeShapeType="1"/>
          </p:cNvSpPr>
          <p:nvPr/>
        </p:nvSpPr>
        <p:spPr bwMode="auto">
          <a:xfrm>
            <a:off x="1108615" y="2290763"/>
            <a:ext cx="0" cy="3205162"/>
          </a:xfrm>
          <a:prstGeom prst="line">
            <a:avLst/>
          </a:prstGeom>
          <a:noFill/>
          <a:ln w="28575">
            <a:solidFill>
              <a:schemeClr val="tx1"/>
            </a:solidFill>
            <a:miter lim="800000"/>
            <a:headEnd/>
            <a:tailEnd/>
          </a:ln>
        </p:spPr>
        <p:txBody>
          <a:bodyPr wrap="none"/>
          <a:lstStyle/>
          <a:p>
            <a:endParaRPr lang="en-US"/>
          </a:p>
        </p:txBody>
      </p:sp>
      <p:sp>
        <p:nvSpPr>
          <p:cNvPr id="14" name="Line 11"/>
          <p:cNvSpPr>
            <a:spLocks noChangeShapeType="1"/>
          </p:cNvSpPr>
          <p:nvPr/>
        </p:nvSpPr>
        <p:spPr bwMode="auto">
          <a:xfrm>
            <a:off x="1108615" y="5503863"/>
            <a:ext cx="6296025" cy="0"/>
          </a:xfrm>
          <a:prstGeom prst="line">
            <a:avLst/>
          </a:prstGeom>
          <a:noFill/>
          <a:ln w="28575">
            <a:solidFill>
              <a:schemeClr val="tx1"/>
            </a:solidFill>
            <a:miter lim="800000"/>
            <a:headEnd/>
            <a:tailEnd/>
          </a:ln>
        </p:spPr>
        <p:txBody>
          <a:bodyPr wrap="none"/>
          <a:lstStyle/>
          <a:p>
            <a:endParaRPr lang="en-US"/>
          </a:p>
        </p:txBody>
      </p:sp>
      <p:sp>
        <p:nvSpPr>
          <p:cNvPr id="15" name="Text Box 12"/>
          <p:cNvSpPr txBox="1">
            <a:spLocks noChangeArrowheads="1"/>
          </p:cNvSpPr>
          <p:nvPr/>
        </p:nvSpPr>
        <p:spPr bwMode="auto">
          <a:xfrm>
            <a:off x="2926303" y="5822950"/>
            <a:ext cx="1903412" cy="369888"/>
          </a:xfrm>
          <a:prstGeom prst="rect">
            <a:avLst/>
          </a:prstGeom>
          <a:noFill/>
          <a:ln w="9525">
            <a:noFill/>
            <a:miter lim="800000"/>
            <a:headEnd/>
            <a:tailEnd/>
          </a:ln>
        </p:spPr>
        <p:txBody>
          <a:bodyPr wrap="none">
            <a:spAutoFit/>
          </a:bodyPr>
          <a:lstStyle/>
          <a:p>
            <a:pPr eaLnBrk="1" hangingPunct="1"/>
            <a:r>
              <a:rPr lang="en-US">
                <a:latin typeface="Times New Roman" pitchFamily="18" charset="0"/>
              </a:rPr>
              <a:t>Input instance size</a:t>
            </a:r>
          </a:p>
        </p:txBody>
      </p:sp>
      <p:sp>
        <p:nvSpPr>
          <p:cNvPr id="16" name="Text Box 13"/>
          <p:cNvSpPr txBox="1">
            <a:spLocks noChangeArrowheads="1"/>
          </p:cNvSpPr>
          <p:nvPr/>
        </p:nvSpPr>
        <p:spPr bwMode="auto">
          <a:xfrm rot="-5400000">
            <a:off x="107208" y="3650456"/>
            <a:ext cx="1447800" cy="369888"/>
          </a:xfrm>
          <a:prstGeom prst="rect">
            <a:avLst/>
          </a:prstGeom>
          <a:noFill/>
          <a:ln w="9525">
            <a:noFill/>
            <a:miter lim="800000"/>
            <a:headEnd/>
            <a:tailEnd/>
          </a:ln>
        </p:spPr>
        <p:txBody>
          <a:bodyPr wrap="none">
            <a:spAutoFit/>
          </a:bodyPr>
          <a:lstStyle/>
          <a:p>
            <a:pPr eaLnBrk="1" hangingPunct="1"/>
            <a:r>
              <a:rPr lang="en-US" dirty="0">
                <a:latin typeface="Times New Roman" pitchFamily="18" charset="0"/>
              </a:rPr>
              <a:t>Running time</a:t>
            </a:r>
          </a:p>
        </p:txBody>
      </p:sp>
      <p:sp>
        <p:nvSpPr>
          <p:cNvPr id="17" name="Text Box 14"/>
          <p:cNvSpPr txBox="1">
            <a:spLocks noChangeArrowheads="1"/>
          </p:cNvSpPr>
          <p:nvPr/>
        </p:nvSpPr>
        <p:spPr bwMode="auto">
          <a:xfrm>
            <a:off x="1189578" y="5492750"/>
            <a:ext cx="5965825" cy="336550"/>
          </a:xfrm>
          <a:prstGeom prst="rect">
            <a:avLst/>
          </a:prstGeom>
          <a:noFill/>
          <a:ln w="9525">
            <a:noFill/>
            <a:miter lim="800000"/>
            <a:headEnd/>
            <a:tailEnd/>
          </a:ln>
        </p:spPr>
        <p:txBody>
          <a:bodyPr>
            <a:spAutoFit/>
          </a:bodyPr>
          <a:lstStyle/>
          <a:p>
            <a:pPr marL="457200" indent="-457200" eaLnBrk="1" hangingPunct="1"/>
            <a:r>
              <a:rPr lang="en-US" sz="1600" dirty="0">
                <a:latin typeface="Times New Roman" pitchFamily="18" charset="0"/>
              </a:rPr>
              <a:t>1    2    3    4    5     6    7    8     9   10   11   12  …..</a:t>
            </a:r>
          </a:p>
        </p:txBody>
      </p:sp>
      <p:sp>
        <p:nvSpPr>
          <p:cNvPr id="18" name="Freeform 15"/>
          <p:cNvSpPr>
            <a:spLocks/>
          </p:cNvSpPr>
          <p:nvPr/>
        </p:nvSpPr>
        <p:spPr bwMode="auto">
          <a:xfrm>
            <a:off x="1107028" y="3659188"/>
            <a:ext cx="6545262" cy="1560512"/>
          </a:xfrm>
          <a:custGeom>
            <a:avLst/>
            <a:gdLst>
              <a:gd name="T0" fmla="*/ 0 w 3093"/>
              <a:gd name="T1" fmla="*/ 2147483647 h 983"/>
              <a:gd name="T2" fmla="*/ 2147483647 w 3093"/>
              <a:gd name="T3" fmla="*/ 2147483647 h 983"/>
              <a:gd name="T4" fmla="*/ 2147483647 w 3093"/>
              <a:gd name="T5" fmla="*/ 2147483647 h 983"/>
              <a:gd name="T6" fmla="*/ 2147483647 w 3093"/>
              <a:gd name="T7" fmla="*/ 2147483647 h 983"/>
              <a:gd name="T8" fmla="*/ 2147483647 w 3093"/>
              <a:gd name="T9" fmla="*/ 2147483647 h 983"/>
              <a:gd name="T10" fmla="*/ 2147483647 w 3093"/>
              <a:gd name="T11" fmla="*/ 2147483647 h 983"/>
              <a:gd name="T12" fmla="*/ 2147483647 w 3093"/>
              <a:gd name="T13" fmla="*/ 2147483647 h 983"/>
              <a:gd name="T14" fmla="*/ 2147483647 w 3093"/>
              <a:gd name="T15" fmla="*/ 2147483647 h 983"/>
              <a:gd name="T16" fmla="*/ 2147483647 w 3093"/>
              <a:gd name="T17" fmla="*/ 2147483647 h 983"/>
              <a:gd name="T18" fmla="*/ 2147483647 w 3093"/>
              <a:gd name="T19" fmla="*/ 2147483647 h 983"/>
              <a:gd name="T20" fmla="*/ 2147483647 w 3093"/>
              <a:gd name="T21" fmla="*/ 2147483647 h 983"/>
              <a:gd name="T22" fmla="*/ 2147483647 w 3093"/>
              <a:gd name="T23" fmla="*/ 2147483647 h 983"/>
              <a:gd name="T24" fmla="*/ 2147483647 w 3093"/>
              <a:gd name="T25" fmla="*/ 2147483647 h 983"/>
              <a:gd name="T26" fmla="*/ 2147483647 w 3093"/>
              <a:gd name="T27" fmla="*/ 2147483647 h 983"/>
              <a:gd name="T28" fmla="*/ 2147483647 w 3093"/>
              <a:gd name="T29" fmla="*/ 2147483647 h 983"/>
              <a:gd name="T30" fmla="*/ 2147483647 w 3093"/>
              <a:gd name="T31" fmla="*/ 2147483647 h 98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093"/>
              <a:gd name="T49" fmla="*/ 0 h 983"/>
              <a:gd name="T50" fmla="*/ 3093 w 3093"/>
              <a:gd name="T51" fmla="*/ 983 h 98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093" h="983">
                <a:moveTo>
                  <a:pt x="0" y="983"/>
                </a:moveTo>
                <a:cubicBezTo>
                  <a:pt x="32" y="976"/>
                  <a:pt x="64" y="971"/>
                  <a:pt x="95" y="961"/>
                </a:cubicBezTo>
                <a:cubicBezTo>
                  <a:pt x="104" y="958"/>
                  <a:pt x="109" y="947"/>
                  <a:pt x="118" y="944"/>
                </a:cubicBezTo>
                <a:cubicBezTo>
                  <a:pt x="175" y="928"/>
                  <a:pt x="234" y="921"/>
                  <a:pt x="291" y="905"/>
                </a:cubicBezTo>
                <a:cubicBezTo>
                  <a:pt x="341" y="875"/>
                  <a:pt x="395" y="849"/>
                  <a:pt x="448" y="826"/>
                </a:cubicBezTo>
                <a:cubicBezTo>
                  <a:pt x="490" y="784"/>
                  <a:pt x="448" y="819"/>
                  <a:pt x="526" y="787"/>
                </a:cubicBezTo>
                <a:cubicBezTo>
                  <a:pt x="553" y="776"/>
                  <a:pt x="577" y="760"/>
                  <a:pt x="604" y="748"/>
                </a:cubicBezTo>
                <a:cubicBezTo>
                  <a:pt x="648" y="706"/>
                  <a:pt x="708" y="697"/>
                  <a:pt x="761" y="670"/>
                </a:cubicBezTo>
                <a:cubicBezTo>
                  <a:pt x="838" y="630"/>
                  <a:pt x="915" y="584"/>
                  <a:pt x="996" y="552"/>
                </a:cubicBezTo>
                <a:cubicBezTo>
                  <a:pt x="1060" y="527"/>
                  <a:pt x="1129" y="518"/>
                  <a:pt x="1192" y="491"/>
                </a:cubicBezTo>
                <a:cubicBezTo>
                  <a:pt x="1243" y="469"/>
                  <a:pt x="1295" y="451"/>
                  <a:pt x="1348" y="435"/>
                </a:cubicBezTo>
                <a:cubicBezTo>
                  <a:pt x="1441" y="342"/>
                  <a:pt x="1583" y="319"/>
                  <a:pt x="1700" y="278"/>
                </a:cubicBezTo>
                <a:cubicBezTo>
                  <a:pt x="1728" y="268"/>
                  <a:pt x="1751" y="249"/>
                  <a:pt x="1779" y="239"/>
                </a:cubicBezTo>
                <a:cubicBezTo>
                  <a:pt x="1850" y="214"/>
                  <a:pt x="1924" y="198"/>
                  <a:pt x="1997" y="178"/>
                </a:cubicBezTo>
                <a:cubicBezTo>
                  <a:pt x="2263" y="103"/>
                  <a:pt x="2540" y="15"/>
                  <a:pt x="2819" y="4"/>
                </a:cubicBezTo>
                <a:cubicBezTo>
                  <a:pt x="2910" y="0"/>
                  <a:pt x="3002" y="4"/>
                  <a:pt x="3093" y="4"/>
                </a:cubicBezTo>
              </a:path>
            </a:pathLst>
          </a:custGeom>
          <a:noFill/>
          <a:ln w="19050">
            <a:solidFill>
              <a:schemeClr val="tx1"/>
            </a:solidFill>
            <a:miter lim="800000"/>
            <a:headEnd/>
            <a:tailEnd/>
          </a:ln>
        </p:spPr>
        <p:txBody>
          <a:bodyPr wrap="none"/>
          <a:lstStyle/>
          <a:p>
            <a:endParaRPr lang="en-US"/>
          </a:p>
        </p:txBody>
      </p:sp>
      <p:sp>
        <p:nvSpPr>
          <p:cNvPr id="19" name="Freeform 16"/>
          <p:cNvSpPr>
            <a:spLocks/>
          </p:cNvSpPr>
          <p:nvPr/>
        </p:nvSpPr>
        <p:spPr bwMode="auto">
          <a:xfrm>
            <a:off x="1095915" y="2411413"/>
            <a:ext cx="6378575" cy="2363787"/>
          </a:xfrm>
          <a:custGeom>
            <a:avLst/>
            <a:gdLst>
              <a:gd name="T0" fmla="*/ 0 w 3014"/>
              <a:gd name="T1" fmla="*/ 2147483647 h 1489"/>
              <a:gd name="T2" fmla="*/ 2147483647 w 3014"/>
              <a:gd name="T3" fmla="*/ 2147483647 h 1489"/>
              <a:gd name="T4" fmla="*/ 2147483647 w 3014"/>
              <a:gd name="T5" fmla="*/ 2147483647 h 1489"/>
              <a:gd name="T6" fmla="*/ 2147483647 w 3014"/>
              <a:gd name="T7" fmla="*/ 2147483647 h 1489"/>
              <a:gd name="T8" fmla="*/ 2147483647 w 3014"/>
              <a:gd name="T9" fmla="*/ 2147483647 h 1489"/>
              <a:gd name="T10" fmla="*/ 2147483647 w 3014"/>
              <a:gd name="T11" fmla="*/ 2147483647 h 1489"/>
              <a:gd name="T12" fmla="*/ 2147483647 w 3014"/>
              <a:gd name="T13" fmla="*/ 2147483647 h 1489"/>
              <a:gd name="T14" fmla="*/ 2147483647 w 3014"/>
              <a:gd name="T15" fmla="*/ 2147483647 h 1489"/>
              <a:gd name="T16" fmla="*/ 2147483647 w 3014"/>
              <a:gd name="T17" fmla="*/ 2147483647 h 1489"/>
              <a:gd name="T18" fmla="*/ 2147483647 w 3014"/>
              <a:gd name="T19" fmla="*/ 2147483647 h 1489"/>
              <a:gd name="T20" fmla="*/ 2147483647 w 3014"/>
              <a:gd name="T21" fmla="*/ 2147483647 h 1489"/>
              <a:gd name="T22" fmla="*/ 2147483647 w 3014"/>
              <a:gd name="T23" fmla="*/ 2147483647 h 1489"/>
              <a:gd name="T24" fmla="*/ 2147483647 w 3014"/>
              <a:gd name="T25" fmla="*/ 2147483647 h 1489"/>
              <a:gd name="T26" fmla="*/ 2147483647 w 3014"/>
              <a:gd name="T27" fmla="*/ 2147483647 h 1489"/>
              <a:gd name="T28" fmla="*/ 2147483647 w 3014"/>
              <a:gd name="T29" fmla="*/ 2147483647 h 1489"/>
              <a:gd name="T30" fmla="*/ 2147483647 w 3014"/>
              <a:gd name="T31" fmla="*/ 2147483647 h 1489"/>
              <a:gd name="T32" fmla="*/ 2147483647 w 3014"/>
              <a:gd name="T33" fmla="*/ 2147483647 h 1489"/>
              <a:gd name="T34" fmla="*/ 2147483647 w 3014"/>
              <a:gd name="T35" fmla="*/ 2147483647 h 1489"/>
              <a:gd name="T36" fmla="*/ 2147483647 w 3014"/>
              <a:gd name="T37" fmla="*/ 2147483647 h 1489"/>
              <a:gd name="T38" fmla="*/ 2147483647 w 3014"/>
              <a:gd name="T39" fmla="*/ 2147483647 h 1489"/>
              <a:gd name="T40" fmla="*/ 2147483647 w 3014"/>
              <a:gd name="T41" fmla="*/ 2147483647 h 1489"/>
              <a:gd name="T42" fmla="*/ 2147483647 w 3014"/>
              <a:gd name="T43" fmla="*/ 2147483647 h 1489"/>
              <a:gd name="T44" fmla="*/ 2147483647 w 3014"/>
              <a:gd name="T45" fmla="*/ 2147483647 h 1489"/>
              <a:gd name="T46" fmla="*/ 2147483647 w 3014"/>
              <a:gd name="T47" fmla="*/ 2147483647 h 1489"/>
              <a:gd name="T48" fmla="*/ 2147483647 w 3014"/>
              <a:gd name="T49" fmla="*/ 2147483647 h 1489"/>
              <a:gd name="T50" fmla="*/ 2147483647 w 3014"/>
              <a:gd name="T51" fmla="*/ 2147483647 h 1489"/>
              <a:gd name="T52" fmla="*/ 2147483647 w 3014"/>
              <a:gd name="T53" fmla="*/ 2147483647 h 1489"/>
              <a:gd name="T54" fmla="*/ 2147483647 w 3014"/>
              <a:gd name="T55" fmla="*/ 2147483647 h 148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014"/>
              <a:gd name="T85" fmla="*/ 0 h 1489"/>
              <a:gd name="T86" fmla="*/ 3014 w 3014"/>
              <a:gd name="T87" fmla="*/ 1489 h 148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014" h="1489">
                <a:moveTo>
                  <a:pt x="0" y="1489"/>
                </a:moveTo>
                <a:cubicBezTo>
                  <a:pt x="40" y="1473"/>
                  <a:pt x="83" y="1455"/>
                  <a:pt x="117" y="1428"/>
                </a:cubicBezTo>
                <a:cubicBezTo>
                  <a:pt x="159" y="1395"/>
                  <a:pt x="198" y="1348"/>
                  <a:pt x="235" y="1310"/>
                </a:cubicBezTo>
                <a:cubicBezTo>
                  <a:pt x="249" y="1296"/>
                  <a:pt x="272" y="1299"/>
                  <a:pt x="291" y="1294"/>
                </a:cubicBezTo>
                <a:cubicBezTo>
                  <a:pt x="350" y="1232"/>
                  <a:pt x="267" y="1313"/>
                  <a:pt x="352" y="1254"/>
                </a:cubicBezTo>
                <a:cubicBezTo>
                  <a:pt x="360" y="1249"/>
                  <a:pt x="361" y="1236"/>
                  <a:pt x="369" y="1232"/>
                </a:cubicBezTo>
                <a:cubicBezTo>
                  <a:pt x="406" y="1214"/>
                  <a:pt x="449" y="1211"/>
                  <a:pt x="486" y="1193"/>
                </a:cubicBezTo>
                <a:cubicBezTo>
                  <a:pt x="520" y="1176"/>
                  <a:pt x="551" y="1153"/>
                  <a:pt x="587" y="1137"/>
                </a:cubicBezTo>
                <a:cubicBezTo>
                  <a:pt x="622" y="1091"/>
                  <a:pt x="581" y="1138"/>
                  <a:pt x="643" y="1098"/>
                </a:cubicBezTo>
                <a:cubicBezTo>
                  <a:pt x="652" y="1092"/>
                  <a:pt x="656" y="1082"/>
                  <a:pt x="665" y="1076"/>
                </a:cubicBezTo>
                <a:cubicBezTo>
                  <a:pt x="677" y="1068"/>
                  <a:pt x="691" y="1065"/>
                  <a:pt x="704" y="1059"/>
                </a:cubicBezTo>
                <a:cubicBezTo>
                  <a:pt x="738" y="1013"/>
                  <a:pt x="785" y="996"/>
                  <a:pt x="839" y="980"/>
                </a:cubicBezTo>
                <a:cubicBezTo>
                  <a:pt x="893" y="926"/>
                  <a:pt x="915" y="920"/>
                  <a:pt x="995" y="902"/>
                </a:cubicBezTo>
                <a:lnTo>
                  <a:pt x="1113" y="841"/>
                </a:lnTo>
                <a:cubicBezTo>
                  <a:pt x="1113" y="841"/>
                  <a:pt x="1113" y="841"/>
                  <a:pt x="1113" y="841"/>
                </a:cubicBezTo>
                <a:cubicBezTo>
                  <a:pt x="1179" y="790"/>
                  <a:pt x="1207" y="742"/>
                  <a:pt x="1292" y="706"/>
                </a:cubicBezTo>
                <a:cubicBezTo>
                  <a:pt x="1341" y="638"/>
                  <a:pt x="1370" y="649"/>
                  <a:pt x="1426" y="606"/>
                </a:cubicBezTo>
                <a:cubicBezTo>
                  <a:pt x="1440" y="595"/>
                  <a:pt x="1451" y="578"/>
                  <a:pt x="1465" y="567"/>
                </a:cubicBezTo>
                <a:cubicBezTo>
                  <a:pt x="1519" y="525"/>
                  <a:pt x="1584" y="502"/>
                  <a:pt x="1644" y="472"/>
                </a:cubicBezTo>
                <a:cubicBezTo>
                  <a:pt x="1665" y="462"/>
                  <a:pt x="1679" y="442"/>
                  <a:pt x="1700" y="432"/>
                </a:cubicBezTo>
                <a:cubicBezTo>
                  <a:pt x="1732" y="416"/>
                  <a:pt x="1768" y="407"/>
                  <a:pt x="1801" y="393"/>
                </a:cubicBezTo>
                <a:cubicBezTo>
                  <a:pt x="1849" y="345"/>
                  <a:pt x="1873" y="340"/>
                  <a:pt x="1935" y="315"/>
                </a:cubicBezTo>
                <a:cubicBezTo>
                  <a:pt x="1972" y="300"/>
                  <a:pt x="1998" y="266"/>
                  <a:pt x="2035" y="253"/>
                </a:cubicBezTo>
                <a:cubicBezTo>
                  <a:pt x="2079" y="237"/>
                  <a:pt x="2170" y="214"/>
                  <a:pt x="2170" y="214"/>
                </a:cubicBezTo>
                <a:cubicBezTo>
                  <a:pt x="2244" y="161"/>
                  <a:pt x="2315" y="135"/>
                  <a:pt x="2404" y="119"/>
                </a:cubicBezTo>
                <a:cubicBezTo>
                  <a:pt x="2480" y="77"/>
                  <a:pt x="2408" y="112"/>
                  <a:pt x="2522" y="80"/>
                </a:cubicBezTo>
                <a:cubicBezTo>
                  <a:pt x="2594" y="60"/>
                  <a:pt x="2634" y="26"/>
                  <a:pt x="2718" y="19"/>
                </a:cubicBezTo>
                <a:cubicBezTo>
                  <a:pt x="2962" y="0"/>
                  <a:pt x="2863" y="2"/>
                  <a:pt x="3014" y="2"/>
                </a:cubicBezTo>
              </a:path>
            </a:pathLst>
          </a:custGeom>
          <a:noFill/>
          <a:ln w="19050">
            <a:solidFill>
              <a:srgbClr val="FF0000"/>
            </a:solidFill>
            <a:miter lim="800000"/>
            <a:headEnd/>
            <a:tailEnd/>
          </a:ln>
        </p:spPr>
        <p:txBody>
          <a:bodyPr wrap="none"/>
          <a:lstStyle/>
          <a:p>
            <a:endParaRPr lang="en-US"/>
          </a:p>
        </p:txBody>
      </p:sp>
      <p:sp>
        <p:nvSpPr>
          <p:cNvPr id="20" name="Freeform 17"/>
          <p:cNvSpPr>
            <a:spLocks/>
          </p:cNvSpPr>
          <p:nvPr/>
        </p:nvSpPr>
        <p:spPr bwMode="auto">
          <a:xfrm>
            <a:off x="1095915" y="2836863"/>
            <a:ext cx="6461125" cy="2000250"/>
          </a:xfrm>
          <a:custGeom>
            <a:avLst/>
            <a:gdLst>
              <a:gd name="T0" fmla="*/ 0 w 3053"/>
              <a:gd name="T1" fmla="*/ 2147483647 h 1260"/>
              <a:gd name="T2" fmla="*/ 2147483647 w 3053"/>
              <a:gd name="T3" fmla="*/ 2147483647 h 1260"/>
              <a:gd name="T4" fmla="*/ 2147483647 w 3053"/>
              <a:gd name="T5" fmla="*/ 2147483647 h 1260"/>
              <a:gd name="T6" fmla="*/ 2147483647 w 3053"/>
              <a:gd name="T7" fmla="*/ 2147483647 h 1260"/>
              <a:gd name="T8" fmla="*/ 2147483647 w 3053"/>
              <a:gd name="T9" fmla="*/ 2147483647 h 1260"/>
              <a:gd name="T10" fmla="*/ 2147483647 w 3053"/>
              <a:gd name="T11" fmla="*/ 2147483647 h 1260"/>
              <a:gd name="T12" fmla="*/ 2147483647 w 3053"/>
              <a:gd name="T13" fmla="*/ 2147483647 h 1260"/>
              <a:gd name="T14" fmla="*/ 2147483647 w 3053"/>
              <a:gd name="T15" fmla="*/ 2147483647 h 1260"/>
              <a:gd name="T16" fmla="*/ 2147483647 w 3053"/>
              <a:gd name="T17" fmla="*/ 2147483647 h 1260"/>
              <a:gd name="T18" fmla="*/ 2147483647 w 3053"/>
              <a:gd name="T19" fmla="*/ 2147483647 h 1260"/>
              <a:gd name="T20" fmla="*/ 2147483647 w 3053"/>
              <a:gd name="T21" fmla="*/ 2147483647 h 1260"/>
              <a:gd name="T22" fmla="*/ 2147483647 w 3053"/>
              <a:gd name="T23" fmla="*/ 2147483647 h 1260"/>
              <a:gd name="T24" fmla="*/ 2147483647 w 3053"/>
              <a:gd name="T25" fmla="*/ 2147483647 h 1260"/>
              <a:gd name="T26" fmla="*/ 2147483647 w 3053"/>
              <a:gd name="T27" fmla="*/ 2147483647 h 1260"/>
              <a:gd name="T28" fmla="*/ 2147483647 w 3053"/>
              <a:gd name="T29" fmla="*/ 2147483647 h 1260"/>
              <a:gd name="T30" fmla="*/ 2147483647 w 3053"/>
              <a:gd name="T31" fmla="*/ 2147483647 h 1260"/>
              <a:gd name="T32" fmla="*/ 2147483647 w 3053"/>
              <a:gd name="T33" fmla="*/ 2147483647 h 1260"/>
              <a:gd name="T34" fmla="*/ 2147483647 w 3053"/>
              <a:gd name="T35" fmla="*/ 2147483647 h 1260"/>
              <a:gd name="T36" fmla="*/ 2147483647 w 3053"/>
              <a:gd name="T37" fmla="*/ 2147483647 h 1260"/>
              <a:gd name="T38" fmla="*/ 2147483647 w 3053"/>
              <a:gd name="T39" fmla="*/ 2147483647 h 12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053"/>
              <a:gd name="T61" fmla="*/ 0 h 1260"/>
              <a:gd name="T62" fmla="*/ 3053 w 3053"/>
              <a:gd name="T63" fmla="*/ 1260 h 12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053" h="1260">
                <a:moveTo>
                  <a:pt x="0" y="1260"/>
                </a:moveTo>
                <a:cubicBezTo>
                  <a:pt x="43" y="1204"/>
                  <a:pt x="89" y="1202"/>
                  <a:pt x="156" y="1182"/>
                </a:cubicBezTo>
                <a:cubicBezTo>
                  <a:pt x="217" y="1164"/>
                  <a:pt x="272" y="1129"/>
                  <a:pt x="330" y="1104"/>
                </a:cubicBezTo>
                <a:cubicBezTo>
                  <a:pt x="381" y="1053"/>
                  <a:pt x="496" y="1007"/>
                  <a:pt x="565" y="986"/>
                </a:cubicBezTo>
                <a:cubicBezTo>
                  <a:pt x="615" y="936"/>
                  <a:pt x="551" y="993"/>
                  <a:pt x="643" y="947"/>
                </a:cubicBezTo>
                <a:cubicBezTo>
                  <a:pt x="652" y="942"/>
                  <a:pt x="656" y="930"/>
                  <a:pt x="665" y="925"/>
                </a:cubicBezTo>
                <a:cubicBezTo>
                  <a:pt x="682" y="916"/>
                  <a:pt x="703" y="915"/>
                  <a:pt x="721" y="908"/>
                </a:cubicBezTo>
                <a:cubicBezTo>
                  <a:pt x="798" y="876"/>
                  <a:pt x="863" y="824"/>
                  <a:pt x="939" y="791"/>
                </a:cubicBezTo>
                <a:cubicBezTo>
                  <a:pt x="965" y="755"/>
                  <a:pt x="1057" y="729"/>
                  <a:pt x="1057" y="729"/>
                </a:cubicBezTo>
                <a:cubicBezTo>
                  <a:pt x="1115" y="671"/>
                  <a:pt x="1078" y="694"/>
                  <a:pt x="1174" y="673"/>
                </a:cubicBezTo>
                <a:cubicBezTo>
                  <a:pt x="1216" y="618"/>
                  <a:pt x="1306" y="609"/>
                  <a:pt x="1370" y="595"/>
                </a:cubicBezTo>
                <a:cubicBezTo>
                  <a:pt x="1453" y="512"/>
                  <a:pt x="1557" y="481"/>
                  <a:pt x="1661" y="438"/>
                </a:cubicBezTo>
                <a:cubicBezTo>
                  <a:pt x="1683" y="429"/>
                  <a:pt x="1699" y="408"/>
                  <a:pt x="1722" y="399"/>
                </a:cubicBezTo>
                <a:cubicBezTo>
                  <a:pt x="1833" y="356"/>
                  <a:pt x="1767" y="397"/>
                  <a:pt x="1840" y="360"/>
                </a:cubicBezTo>
                <a:cubicBezTo>
                  <a:pt x="1893" y="333"/>
                  <a:pt x="1939" y="278"/>
                  <a:pt x="1996" y="259"/>
                </a:cubicBezTo>
                <a:cubicBezTo>
                  <a:pt x="2022" y="251"/>
                  <a:pt x="2049" y="248"/>
                  <a:pt x="2075" y="243"/>
                </a:cubicBezTo>
                <a:cubicBezTo>
                  <a:pt x="2106" y="225"/>
                  <a:pt x="2136" y="194"/>
                  <a:pt x="2170" y="181"/>
                </a:cubicBezTo>
                <a:cubicBezTo>
                  <a:pt x="2296" y="131"/>
                  <a:pt x="2168" y="198"/>
                  <a:pt x="2287" y="142"/>
                </a:cubicBezTo>
                <a:cubicBezTo>
                  <a:pt x="2384" y="97"/>
                  <a:pt x="2476" y="41"/>
                  <a:pt x="2583" y="25"/>
                </a:cubicBezTo>
                <a:cubicBezTo>
                  <a:pt x="2747" y="0"/>
                  <a:pt x="2885" y="8"/>
                  <a:pt x="3053" y="8"/>
                </a:cubicBezTo>
              </a:path>
            </a:pathLst>
          </a:custGeom>
          <a:noFill/>
          <a:ln w="19050">
            <a:solidFill>
              <a:srgbClr val="3333CC"/>
            </a:solidFill>
            <a:miter lim="800000"/>
            <a:headEnd/>
            <a:tailEnd/>
          </a:ln>
        </p:spPr>
        <p:txBody>
          <a:bodyPr wrap="none"/>
          <a:lstStyle/>
          <a:p>
            <a:endParaRPr lang="en-US"/>
          </a:p>
        </p:txBody>
      </p:sp>
      <p:sp>
        <p:nvSpPr>
          <p:cNvPr id="21" name="Text Box 18"/>
          <p:cNvSpPr txBox="1">
            <a:spLocks noChangeArrowheads="1"/>
          </p:cNvSpPr>
          <p:nvPr/>
        </p:nvSpPr>
        <p:spPr bwMode="auto">
          <a:xfrm>
            <a:off x="7698273" y="3439425"/>
            <a:ext cx="1030288" cy="369888"/>
          </a:xfrm>
          <a:prstGeom prst="rect">
            <a:avLst/>
          </a:prstGeom>
          <a:noFill/>
          <a:ln w="9525">
            <a:noFill/>
            <a:miter lim="800000"/>
            <a:headEnd/>
            <a:tailEnd/>
          </a:ln>
        </p:spPr>
        <p:txBody>
          <a:bodyPr wrap="none">
            <a:spAutoFit/>
          </a:bodyPr>
          <a:lstStyle/>
          <a:p>
            <a:pPr eaLnBrk="1" hangingPunct="1"/>
            <a:r>
              <a:rPr lang="en-US" dirty="0">
                <a:latin typeface="Times New Roman" pitchFamily="18" charset="0"/>
              </a:rPr>
              <a:t>best-case</a:t>
            </a:r>
          </a:p>
        </p:txBody>
      </p:sp>
      <p:sp>
        <p:nvSpPr>
          <p:cNvPr id="22" name="Text Box 19"/>
          <p:cNvSpPr txBox="1">
            <a:spLocks noChangeArrowheads="1"/>
          </p:cNvSpPr>
          <p:nvPr/>
        </p:nvSpPr>
        <p:spPr bwMode="auto">
          <a:xfrm>
            <a:off x="7627630" y="2683491"/>
            <a:ext cx="1376363" cy="369888"/>
          </a:xfrm>
          <a:prstGeom prst="rect">
            <a:avLst/>
          </a:prstGeom>
          <a:noFill/>
          <a:ln w="9525">
            <a:noFill/>
            <a:miter lim="800000"/>
            <a:headEnd/>
            <a:tailEnd/>
          </a:ln>
        </p:spPr>
        <p:txBody>
          <a:bodyPr wrap="none">
            <a:spAutoFit/>
          </a:bodyPr>
          <a:lstStyle/>
          <a:p>
            <a:pPr eaLnBrk="1" hangingPunct="1"/>
            <a:r>
              <a:rPr lang="en-US">
                <a:solidFill>
                  <a:schemeClr val="tx2"/>
                </a:solidFill>
                <a:latin typeface="Times New Roman" pitchFamily="18" charset="0"/>
              </a:rPr>
              <a:t>average-case</a:t>
            </a:r>
          </a:p>
        </p:txBody>
      </p:sp>
      <p:sp>
        <p:nvSpPr>
          <p:cNvPr id="23" name="Text Box 20"/>
          <p:cNvSpPr txBox="1">
            <a:spLocks noChangeArrowheads="1"/>
          </p:cNvSpPr>
          <p:nvPr/>
        </p:nvSpPr>
        <p:spPr bwMode="auto">
          <a:xfrm>
            <a:off x="7627630" y="2226469"/>
            <a:ext cx="1171575" cy="369888"/>
          </a:xfrm>
          <a:prstGeom prst="rect">
            <a:avLst/>
          </a:prstGeom>
          <a:noFill/>
          <a:ln w="9525">
            <a:noFill/>
            <a:miter lim="800000"/>
            <a:headEnd/>
            <a:tailEnd/>
          </a:ln>
        </p:spPr>
        <p:txBody>
          <a:bodyPr wrap="none">
            <a:spAutoFit/>
          </a:bodyPr>
          <a:lstStyle/>
          <a:p>
            <a:pPr eaLnBrk="1" hangingPunct="1"/>
            <a:r>
              <a:rPr lang="en-US" dirty="0">
                <a:solidFill>
                  <a:srgbClr val="FF0000"/>
                </a:solidFill>
                <a:latin typeface="Times New Roman" pitchFamily="18" charset="0"/>
              </a:rPr>
              <a:t>worst-case</a:t>
            </a:r>
          </a:p>
        </p:txBody>
      </p:sp>
    </p:spTree>
    <p:extLst>
      <p:ext uri="{BB962C8B-B14F-4D97-AF65-F5344CB8AC3E}">
        <p14:creationId xmlns:p14="http://schemas.microsoft.com/office/powerpoint/2010/main" val="764543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Searching in Array</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1" y="2396402"/>
            <a:ext cx="7746453" cy="2862322"/>
          </a:xfrm>
          <a:prstGeom prst="rect">
            <a:avLst/>
          </a:prstGeom>
          <a:noFill/>
        </p:spPr>
        <p:txBody>
          <a:bodyPr wrap="square" rtlCol="0">
            <a:spAutoFit/>
          </a:bodyPr>
          <a:lstStyle/>
          <a:p>
            <a:pPr algn="just"/>
            <a:r>
              <a:rPr lang="en-US" dirty="0"/>
              <a:t>Suppose an array has N elements stored. The basic operation we do in searching array is </a:t>
            </a:r>
            <a:r>
              <a:rPr lang="en-US" b="1" dirty="0"/>
              <a:t>comparison</a:t>
            </a:r>
            <a:r>
              <a:rPr lang="en-US" dirty="0"/>
              <a:t>. So we will count the number of comparison to see the worst and the best case.</a:t>
            </a:r>
          </a:p>
          <a:p>
            <a:pPr algn="just"/>
            <a:endParaRPr lang="en-US" b="1" dirty="0"/>
          </a:p>
          <a:p>
            <a:pPr algn="just"/>
            <a:r>
              <a:rPr lang="en-US" b="1" dirty="0"/>
              <a:t>Worst case: </a:t>
            </a:r>
            <a:r>
              <a:rPr lang="en-US" dirty="0"/>
              <a:t>In the worst case, all array elements are accessed to compare with the given searching elements. Then the number of comparisons is N.</a:t>
            </a:r>
          </a:p>
          <a:p>
            <a:pPr algn="just"/>
            <a:endParaRPr lang="en-US" dirty="0"/>
          </a:p>
          <a:p>
            <a:pPr algn="just"/>
            <a:r>
              <a:rPr lang="en-US" b="1" dirty="0"/>
              <a:t>Best case: </a:t>
            </a:r>
            <a:r>
              <a:rPr lang="en-US" dirty="0"/>
              <a:t>In the best case, the searching element is found at first position. In that case, there will be only 1 comparison.</a:t>
            </a:r>
          </a:p>
          <a:p>
            <a:pPr algn="just"/>
            <a:endParaRPr lang="x-none" dirty="0"/>
          </a:p>
        </p:txBody>
      </p:sp>
      <p:graphicFrame>
        <p:nvGraphicFramePr>
          <p:cNvPr id="3" name="Table 2"/>
          <p:cNvGraphicFramePr>
            <a:graphicFrameLocks noGrp="1"/>
          </p:cNvGraphicFramePr>
          <p:nvPr>
            <p:extLst>
              <p:ext uri="{D42A27DB-BD31-4B8C-83A1-F6EECF244321}">
                <p14:modId xmlns:p14="http://schemas.microsoft.com/office/powerpoint/2010/main" val="3418151716"/>
              </p:ext>
            </p:extLst>
          </p:nvPr>
        </p:nvGraphicFramePr>
        <p:xfrm>
          <a:off x="609607" y="5633586"/>
          <a:ext cx="6095999" cy="37084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pPr algn="ctr"/>
                      <a:r>
                        <a:rPr lang="en-US" dirty="0">
                          <a:solidFill>
                            <a:schemeClr val="tx1"/>
                          </a:solidFill>
                        </a:rPr>
                        <a:t>12</a:t>
                      </a:r>
                    </a:p>
                  </a:txBody>
                  <a:tcPr>
                    <a:solidFill>
                      <a:schemeClr val="bg1">
                        <a:lumMod val="75000"/>
                      </a:schemeClr>
                    </a:solidFill>
                  </a:tcPr>
                </a:tc>
                <a:tc>
                  <a:txBody>
                    <a:bodyPr/>
                    <a:lstStyle/>
                    <a:p>
                      <a:pPr algn="ctr"/>
                      <a:r>
                        <a:rPr lang="en-US" dirty="0">
                          <a:solidFill>
                            <a:schemeClr val="tx1"/>
                          </a:solidFill>
                        </a:rPr>
                        <a:t>10</a:t>
                      </a:r>
                    </a:p>
                  </a:txBody>
                  <a:tcPr>
                    <a:solidFill>
                      <a:schemeClr val="bg1">
                        <a:lumMod val="75000"/>
                      </a:schemeClr>
                    </a:solidFill>
                  </a:tcPr>
                </a:tc>
                <a:tc>
                  <a:txBody>
                    <a:bodyPr/>
                    <a:lstStyle/>
                    <a:p>
                      <a:pPr algn="ctr"/>
                      <a:r>
                        <a:rPr lang="en-US" dirty="0">
                          <a:solidFill>
                            <a:schemeClr val="tx1"/>
                          </a:solidFill>
                        </a:rPr>
                        <a:t>43</a:t>
                      </a:r>
                    </a:p>
                  </a:txBody>
                  <a:tcPr>
                    <a:solidFill>
                      <a:schemeClr val="bg1">
                        <a:lumMod val="75000"/>
                      </a:schemeClr>
                    </a:solidFill>
                  </a:tcPr>
                </a:tc>
                <a:tc>
                  <a:txBody>
                    <a:bodyPr/>
                    <a:lstStyle/>
                    <a:p>
                      <a:pPr algn="ctr"/>
                      <a:r>
                        <a:rPr lang="en-US" dirty="0">
                          <a:solidFill>
                            <a:schemeClr val="tx1"/>
                          </a:solidFill>
                        </a:rPr>
                        <a:t>22</a:t>
                      </a:r>
                    </a:p>
                  </a:txBody>
                  <a:tcPr>
                    <a:solidFill>
                      <a:schemeClr val="bg1">
                        <a:lumMod val="75000"/>
                      </a:schemeClr>
                    </a:solidFill>
                  </a:tcPr>
                </a:tc>
                <a:tc>
                  <a:txBody>
                    <a:bodyPr/>
                    <a:lstStyle/>
                    <a:p>
                      <a:pPr algn="ctr"/>
                      <a:r>
                        <a:rPr lang="en-US" dirty="0">
                          <a:solidFill>
                            <a:schemeClr val="tx1"/>
                          </a:solidFill>
                        </a:rPr>
                        <a:t>8</a:t>
                      </a:r>
                    </a:p>
                  </a:txBody>
                  <a:tcPr>
                    <a:solidFill>
                      <a:schemeClr val="bg1">
                        <a:lumMod val="75000"/>
                      </a:schemeClr>
                    </a:solidFill>
                  </a:tcPr>
                </a:tc>
                <a:tc>
                  <a:txBody>
                    <a:bodyPr/>
                    <a:lstStyle/>
                    <a:p>
                      <a:pPr algn="ctr"/>
                      <a:r>
                        <a:rPr lang="en-US" dirty="0">
                          <a:solidFill>
                            <a:schemeClr val="tx1"/>
                          </a:solidFill>
                        </a:rPr>
                        <a:t>13</a:t>
                      </a:r>
                    </a:p>
                  </a:txBody>
                  <a:tcPr>
                    <a:solidFill>
                      <a:schemeClr val="bg1">
                        <a:lumMod val="75000"/>
                      </a:schemeClr>
                    </a:solidFill>
                  </a:tcPr>
                </a:tc>
                <a:tc>
                  <a:txBody>
                    <a:bodyPr/>
                    <a:lstStyle/>
                    <a:p>
                      <a:pPr algn="ctr"/>
                      <a:r>
                        <a:rPr lang="en-US" dirty="0">
                          <a:solidFill>
                            <a:schemeClr val="tx1"/>
                          </a:solidFill>
                        </a:rPr>
                        <a:t>24</a:t>
                      </a:r>
                    </a:p>
                  </a:txBody>
                  <a:tcPr>
                    <a:solidFill>
                      <a:schemeClr val="bg1">
                        <a:lumMod val="75000"/>
                      </a:schemeClr>
                    </a:solidFill>
                  </a:tcPr>
                </a:tc>
                <a:extLst>
                  <a:ext uri="{0D108BD9-81ED-4DB2-BD59-A6C34878D82A}">
                    <a16:rowId xmlns:a16="http://schemas.microsoft.com/office/drawing/2014/main" val="10000"/>
                  </a:ext>
                </a:extLst>
              </a:tr>
            </a:tbl>
          </a:graphicData>
        </a:graphic>
      </p:graphicFrame>
      <p:sp>
        <p:nvSpPr>
          <p:cNvPr id="4" name="TextBox 3"/>
          <p:cNvSpPr txBox="1"/>
          <p:nvPr/>
        </p:nvSpPr>
        <p:spPr>
          <a:xfrm>
            <a:off x="6995877" y="4928887"/>
            <a:ext cx="1691297" cy="923330"/>
          </a:xfrm>
          <a:prstGeom prst="rect">
            <a:avLst/>
          </a:prstGeom>
          <a:solidFill>
            <a:schemeClr val="bg1">
              <a:lumMod val="75000"/>
            </a:schemeClr>
          </a:solidFill>
        </p:spPr>
        <p:txBody>
          <a:bodyPr wrap="none" rtlCol="0">
            <a:spAutoFit/>
          </a:bodyPr>
          <a:lstStyle/>
          <a:p>
            <a:r>
              <a:rPr lang="en-US" b="1" dirty="0">
                <a:solidFill>
                  <a:srgbClr val="FF0000"/>
                </a:solidFill>
              </a:rPr>
              <a:t>Worst Case</a:t>
            </a:r>
          </a:p>
          <a:p>
            <a:r>
              <a:rPr lang="en-US" dirty="0"/>
              <a:t>Searching 24 or </a:t>
            </a:r>
          </a:p>
          <a:p>
            <a:r>
              <a:rPr lang="en-US" dirty="0"/>
              <a:t>Not found</a:t>
            </a:r>
          </a:p>
        </p:txBody>
      </p:sp>
      <p:sp>
        <p:nvSpPr>
          <p:cNvPr id="7" name="Down Arrow 6"/>
          <p:cNvSpPr/>
          <p:nvPr/>
        </p:nvSpPr>
        <p:spPr>
          <a:xfrm>
            <a:off x="6141493" y="4995085"/>
            <a:ext cx="345745" cy="576094"/>
          </a:xfrm>
          <a:prstGeom prst="downArrow">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Down Arrow 10"/>
          <p:cNvSpPr/>
          <p:nvPr/>
        </p:nvSpPr>
        <p:spPr>
          <a:xfrm>
            <a:off x="5283959" y="4995085"/>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Down Arrow 11"/>
          <p:cNvSpPr/>
          <p:nvPr/>
        </p:nvSpPr>
        <p:spPr>
          <a:xfrm>
            <a:off x="4311252" y="4995085"/>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own Arrow 12"/>
          <p:cNvSpPr/>
          <p:nvPr/>
        </p:nvSpPr>
        <p:spPr>
          <a:xfrm>
            <a:off x="3537045" y="4995085"/>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wn Arrow 13"/>
          <p:cNvSpPr/>
          <p:nvPr/>
        </p:nvSpPr>
        <p:spPr>
          <a:xfrm>
            <a:off x="2718180" y="4995085"/>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Down Arrow 14"/>
          <p:cNvSpPr/>
          <p:nvPr/>
        </p:nvSpPr>
        <p:spPr>
          <a:xfrm>
            <a:off x="1792407" y="4995085"/>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wn Arrow 15"/>
          <p:cNvSpPr/>
          <p:nvPr/>
        </p:nvSpPr>
        <p:spPr>
          <a:xfrm>
            <a:off x="918950" y="4995085"/>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7148277" y="5081287"/>
            <a:ext cx="1383520" cy="646331"/>
          </a:xfrm>
          <a:prstGeom prst="rect">
            <a:avLst/>
          </a:prstGeom>
          <a:solidFill>
            <a:schemeClr val="bg1">
              <a:lumMod val="75000"/>
            </a:schemeClr>
          </a:solidFill>
        </p:spPr>
        <p:txBody>
          <a:bodyPr wrap="none" rtlCol="0">
            <a:spAutoFit/>
          </a:bodyPr>
          <a:lstStyle/>
          <a:p>
            <a:r>
              <a:rPr lang="en-US" b="1" dirty="0">
                <a:solidFill>
                  <a:srgbClr val="FF0000"/>
                </a:solidFill>
              </a:rPr>
              <a:t>Best Case</a:t>
            </a:r>
          </a:p>
          <a:p>
            <a:r>
              <a:rPr lang="en-US" dirty="0"/>
              <a:t>Searching 12</a:t>
            </a:r>
          </a:p>
        </p:txBody>
      </p:sp>
      <p:sp>
        <p:nvSpPr>
          <p:cNvPr id="18" name="Down Arrow 17"/>
          <p:cNvSpPr/>
          <p:nvPr/>
        </p:nvSpPr>
        <p:spPr>
          <a:xfrm>
            <a:off x="916676" y="5011625"/>
            <a:ext cx="345745" cy="576094"/>
          </a:xfrm>
          <a:prstGeom prst="downArrow">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753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6"/>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5"/>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4"/>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3"/>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2"/>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1"/>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ppt_x"/>
                                          </p:val>
                                        </p:tav>
                                        <p:tav tm="100000">
                                          <p:val>
                                            <p:strVal val="#ppt_x"/>
                                          </p:val>
                                        </p:tav>
                                      </p:tavLst>
                                    </p:anim>
                                    <p:anim calcmode="lin" valueType="num">
                                      <p:cBhvr additive="base">
                                        <p:cTn id="62" dur="500" fill="hold"/>
                                        <p:tgtEl>
                                          <p:spTgt spid="17"/>
                                        </p:tgtEl>
                                        <p:attrNameLst>
                                          <p:attrName>ppt_y</p:attrName>
                                        </p:attrNameLst>
                                      </p:cBhvr>
                                      <p:tavLst>
                                        <p:tav tm="0">
                                          <p:val>
                                            <p:strVal val="1+#ppt_h/2"/>
                                          </p:val>
                                        </p:tav>
                                        <p:tav tm="100000">
                                          <p:val>
                                            <p:strVal val="#ppt_y"/>
                                          </p:val>
                                        </p:tav>
                                      </p:tavLst>
                                    </p:anim>
                                  </p:childTnLst>
                                </p:cTn>
                              </p:par>
                              <p:par>
                                <p:cTn id="63" presetID="1" presetClass="exit" presetSubtype="0" fill="hold" grpId="1" nodeType="withEffect">
                                  <p:stCondLst>
                                    <p:cond delay="0"/>
                                  </p:stCondLst>
                                  <p:childTnLst>
                                    <p:set>
                                      <p:cBhvr>
                                        <p:cTn id="64" dur="1" fill="hold">
                                          <p:stCondLst>
                                            <p:cond delay="0"/>
                                          </p:stCondLst>
                                        </p:cTn>
                                        <p:tgtEl>
                                          <p:spTgt spid="4"/>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7" grpId="0" animBg="1"/>
      <p:bldP spid="7"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8" grpId="0" animBg="1"/>
      <p:bldP spid="1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Insertion in Array</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2585323"/>
          </a:xfrm>
          <a:prstGeom prst="rect">
            <a:avLst/>
          </a:prstGeom>
          <a:noFill/>
        </p:spPr>
        <p:txBody>
          <a:bodyPr wrap="square" rtlCol="0">
            <a:spAutoFit/>
          </a:bodyPr>
          <a:lstStyle/>
          <a:p>
            <a:pPr algn="just"/>
            <a:r>
              <a:rPr lang="en-US" dirty="0"/>
              <a:t>Suppose an array has N elements stored. The basic operation we do in insertion is </a:t>
            </a:r>
            <a:r>
              <a:rPr lang="en-US" b="1" dirty="0"/>
              <a:t>shifting</a:t>
            </a:r>
            <a:r>
              <a:rPr lang="en-US" dirty="0"/>
              <a:t>. So we will count the number of shifting to see the worst and the best case.</a:t>
            </a:r>
          </a:p>
          <a:p>
            <a:pPr algn="just"/>
            <a:endParaRPr lang="en-US" b="1" dirty="0"/>
          </a:p>
          <a:p>
            <a:pPr algn="just"/>
            <a:r>
              <a:rPr lang="en-US" b="1" dirty="0"/>
              <a:t>Worst case: </a:t>
            </a:r>
            <a:r>
              <a:rPr lang="en-US" dirty="0"/>
              <a:t>It occurs when an element is inserted in the first index. In that case, all N elements are shifted to right by one position. So the shift count is N.</a:t>
            </a:r>
          </a:p>
          <a:p>
            <a:pPr algn="just"/>
            <a:endParaRPr lang="en-US" dirty="0"/>
          </a:p>
          <a:p>
            <a:pPr algn="just"/>
            <a:r>
              <a:rPr lang="en-US" b="1" dirty="0"/>
              <a:t>Best case: </a:t>
            </a:r>
            <a:r>
              <a:rPr lang="en-US" dirty="0"/>
              <a:t>It occurs when an element is inserted at the index N. In that case, no element is required to shift. So the shift count is 0.</a:t>
            </a:r>
            <a:endParaRPr lang="x-none" dirty="0"/>
          </a:p>
        </p:txBody>
      </p:sp>
      <p:graphicFrame>
        <p:nvGraphicFramePr>
          <p:cNvPr id="7" name="Table 6"/>
          <p:cNvGraphicFramePr>
            <a:graphicFrameLocks noGrp="1"/>
          </p:cNvGraphicFramePr>
          <p:nvPr>
            <p:extLst>
              <p:ext uri="{D42A27DB-BD31-4B8C-83A1-F6EECF244321}">
                <p14:modId xmlns:p14="http://schemas.microsoft.com/office/powerpoint/2010/main" val="2531259757"/>
              </p:ext>
            </p:extLst>
          </p:nvPr>
        </p:nvGraphicFramePr>
        <p:xfrm>
          <a:off x="609607" y="5633586"/>
          <a:ext cx="6096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70840">
                <a:tc>
                  <a:txBody>
                    <a:bodyPr/>
                    <a:lstStyle/>
                    <a:p>
                      <a:pPr algn="ctr"/>
                      <a:r>
                        <a:rPr lang="en-US" dirty="0">
                          <a:solidFill>
                            <a:schemeClr val="tx1"/>
                          </a:solidFill>
                        </a:rPr>
                        <a:t>12</a:t>
                      </a:r>
                    </a:p>
                  </a:txBody>
                  <a:tcPr>
                    <a:solidFill>
                      <a:schemeClr val="bg1">
                        <a:lumMod val="75000"/>
                      </a:schemeClr>
                    </a:solidFill>
                  </a:tcPr>
                </a:tc>
                <a:tc>
                  <a:txBody>
                    <a:bodyPr/>
                    <a:lstStyle/>
                    <a:p>
                      <a:pPr algn="ctr"/>
                      <a:r>
                        <a:rPr lang="en-US" dirty="0">
                          <a:solidFill>
                            <a:schemeClr val="tx1"/>
                          </a:solidFill>
                        </a:rPr>
                        <a:t>10</a:t>
                      </a:r>
                    </a:p>
                  </a:txBody>
                  <a:tcPr>
                    <a:solidFill>
                      <a:schemeClr val="bg1">
                        <a:lumMod val="75000"/>
                      </a:schemeClr>
                    </a:solidFill>
                  </a:tcPr>
                </a:tc>
                <a:tc>
                  <a:txBody>
                    <a:bodyPr/>
                    <a:lstStyle/>
                    <a:p>
                      <a:pPr algn="ctr"/>
                      <a:r>
                        <a:rPr lang="en-US" dirty="0">
                          <a:solidFill>
                            <a:schemeClr val="tx1"/>
                          </a:solidFill>
                        </a:rPr>
                        <a:t>43</a:t>
                      </a:r>
                    </a:p>
                  </a:txBody>
                  <a:tcPr>
                    <a:solidFill>
                      <a:schemeClr val="bg1">
                        <a:lumMod val="75000"/>
                      </a:schemeClr>
                    </a:solidFill>
                  </a:tcPr>
                </a:tc>
                <a:tc>
                  <a:txBody>
                    <a:bodyPr/>
                    <a:lstStyle/>
                    <a:p>
                      <a:pPr algn="ctr"/>
                      <a:r>
                        <a:rPr lang="en-US" dirty="0">
                          <a:solidFill>
                            <a:schemeClr val="tx1"/>
                          </a:solidFill>
                        </a:rPr>
                        <a:t>22</a:t>
                      </a:r>
                    </a:p>
                  </a:txBody>
                  <a:tcPr>
                    <a:solidFill>
                      <a:schemeClr val="bg1">
                        <a:lumMod val="75000"/>
                      </a:schemeClr>
                    </a:solidFill>
                  </a:tcPr>
                </a:tc>
                <a:tc>
                  <a:txBody>
                    <a:bodyPr/>
                    <a:lstStyle/>
                    <a:p>
                      <a:pPr algn="ctr"/>
                      <a:r>
                        <a:rPr lang="en-US" dirty="0">
                          <a:solidFill>
                            <a:schemeClr val="tx1"/>
                          </a:solidFill>
                        </a:rPr>
                        <a:t>8</a:t>
                      </a:r>
                    </a:p>
                  </a:txBody>
                  <a:tcPr>
                    <a:solidFill>
                      <a:schemeClr val="bg1">
                        <a:lumMod val="75000"/>
                      </a:schemeClr>
                    </a:solidFill>
                  </a:tcPr>
                </a:tc>
                <a:tc>
                  <a:txBody>
                    <a:bodyPr/>
                    <a:lstStyle/>
                    <a:p>
                      <a:pPr algn="ctr"/>
                      <a:r>
                        <a:rPr lang="en-US" dirty="0">
                          <a:solidFill>
                            <a:schemeClr val="tx1"/>
                          </a:solidFill>
                        </a:rPr>
                        <a:t>13</a:t>
                      </a:r>
                    </a:p>
                  </a:txBody>
                  <a:tcPr>
                    <a:solidFill>
                      <a:schemeClr val="bg1">
                        <a:lumMod val="75000"/>
                      </a:schemeClr>
                    </a:solidFill>
                  </a:tcPr>
                </a:tc>
                <a:tc>
                  <a:txBody>
                    <a:bodyPr/>
                    <a:lstStyle/>
                    <a:p>
                      <a:pPr algn="ctr"/>
                      <a:r>
                        <a:rPr lang="en-US" dirty="0">
                          <a:solidFill>
                            <a:schemeClr val="tx1"/>
                          </a:solidFill>
                        </a:rPr>
                        <a:t>24</a:t>
                      </a:r>
                    </a:p>
                  </a:txBody>
                  <a:tcPr>
                    <a:solidFill>
                      <a:schemeClr val="bg1">
                        <a:lumMod val="75000"/>
                      </a:schemeClr>
                    </a:solidFill>
                  </a:tcPr>
                </a:tc>
                <a:tc>
                  <a:txBody>
                    <a:bodyPr/>
                    <a:lstStyle/>
                    <a:p>
                      <a:pPr algn="ctr"/>
                      <a:endParaRPr lang="en-US" dirty="0">
                        <a:solidFill>
                          <a:schemeClr val="tx1"/>
                        </a:solidFill>
                      </a:endParaRPr>
                    </a:p>
                  </a:txBody>
                  <a:tcPr>
                    <a:solidFill>
                      <a:schemeClr val="bg1">
                        <a:lumMod val="75000"/>
                      </a:schemeClr>
                    </a:solidFill>
                  </a:tcPr>
                </a:tc>
                <a:extLst>
                  <a:ext uri="{0D108BD9-81ED-4DB2-BD59-A6C34878D82A}">
                    <a16:rowId xmlns:a16="http://schemas.microsoft.com/office/drawing/2014/main" val="10000"/>
                  </a:ext>
                </a:extLst>
              </a:tr>
            </a:tbl>
          </a:graphicData>
        </a:graphic>
      </p:graphicFrame>
      <p:sp>
        <p:nvSpPr>
          <p:cNvPr id="8" name="TextBox 7"/>
          <p:cNvSpPr txBox="1"/>
          <p:nvPr/>
        </p:nvSpPr>
        <p:spPr>
          <a:xfrm>
            <a:off x="6995877" y="4928887"/>
            <a:ext cx="1269386" cy="923330"/>
          </a:xfrm>
          <a:prstGeom prst="rect">
            <a:avLst/>
          </a:prstGeom>
          <a:solidFill>
            <a:schemeClr val="bg1">
              <a:lumMod val="75000"/>
            </a:schemeClr>
          </a:solidFill>
        </p:spPr>
        <p:txBody>
          <a:bodyPr wrap="none" rtlCol="0">
            <a:spAutoFit/>
          </a:bodyPr>
          <a:lstStyle/>
          <a:p>
            <a:r>
              <a:rPr lang="en-US" b="1" dirty="0">
                <a:solidFill>
                  <a:srgbClr val="FF0000"/>
                </a:solidFill>
              </a:rPr>
              <a:t>Worst Case</a:t>
            </a:r>
          </a:p>
          <a:p>
            <a:r>
              <a:rPr lang="en-US" b="1" dirty="0"/>
              <a:t>Insert 15 at</a:t>
            </a:r>
          </a:p>
          <a:p>
            <a:r>
              <a:rPr lang="en-US" b="1" dirty="0"/>
              <a:t>Index 0</a:t>
            </a:r>
            <a:endParaRPr lang="en-US" dirty="0"/>
          </a:p>
        </p:txBody>
      </p:sp>
      <p:sp>
        <p:nvSpPr>
          <p:cNvPr id="3" name="Circular Arrow 2"/>
          <p:cNvSpPr/>
          <p:nvPr/>
        </p:nvSpPr>
        <p:spPr>
          <a:xfrm>
            <a:off x="3868538" y="5202604"/>
            <a:ext cx="736979" cy="784830"/>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Circular Arrow 8"/>
          <p:cNvSpPr/>
          <p:nvPr/>
        </p:nvSpPr>
        <p:spPr>
          <a:xfrm>
            <a:off x="4656998" y="5219596"/>
            <a:ext cx="736979" cy="784830"/>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Circular Arrow 9"/>
          <p:cNvSpPr/>
          <p:nvPr/>
        </p:nvSpPr>
        <p:spPr>
          <a:xfrm>
            <a:off x="5519085" y="5202604"/>
            <a:ext cx="736979" cy="784830"/>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Circular Arrow 10"/>
          <p:cNvSpPr/>
          <p:nvPr/>
        </p:nvSpPr>
        <p:spPr>
          <a:xfrm>
            <a:off x="3024651" y="5202604"/>
            <a:ext cx="736979" cy="784830"/>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 name="Circular Arrow 11"/>
          <p:cNvSpPr/>
          <p:nvPr/>
        </p:nvSpPr>
        <p:spPr>
          <a:xfrm>
            <a:off x="2287672" y="5202604"/>
            <a:ext cx="736979" cy="784830"/>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 name="Circular Arrow 12"/>
          <p:cNvSpPr/>
          <p:nvPr/>
        </p:nvSpPr>
        <p:spPr>
          <a:xfrm>
            <a:off x="1556914" y="5202604"/>
            <a:ext cx="736979" cy="784830"/>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Circular Arrow 13"/>
          <p:cNvSpPr/>
          <p:nvPr/>
        </p:nvSpPr>
        <p:spPr>
          <a:xfrm>
            <a:off x="819935" y="5202604"/>
            <a:ext cx="736979" cy="784830"/>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 name="TextBox 3"/>
          <p:cNvSpPr txBox="1"/>
          <p:nvPr/>
        </p:nvSpPr>
        <p:spPr>
          <a:xfrm>
            <a:off x="6077551" y="5633586"/>
            <a:ext cx="418704" cy="369332"/>
          </a:xfrm>
          <a:prstGeom prst="rect">
            <a:avLst/>
          </a:prstGeom>
          <a:solidFill>
            <a:srgbClr val="00B050"/>
          </a:solidFill>
        </p:spPr>
        <p:txBody>
          <a:bodyPr wrap="none" rtlCol="0">
            <a:spAutoFit/>
          </a:bodyPr>
          <a:lstStyle/>
          <a:p>
            <a:r>
              <a:rPr lang="en-US" b="1" dirty="0"/>
              <a:t>24</a:t>
            </a:r>
          </a:p>
        </p:txBody>
      </p:sp>
      <p:sp>
        <p:nvSpPr>
          <p:cNvPr id="15" name="TextBox 14"/>
          <p:cNvSpPr txBox="1"/>
          <p:nvPr/>
        </p:nvSpPr>
        <p:spPr>
          <a:xfrm>
            <a:off x="5336859" y="5635094"/>
            <a:ext cx="418704" cy="369332"/>
          </a:xfrm>
          <a:prstGeom prst="rect">
            <a:avLst/>
          </a:prstGeom>
          <a:solidFill>
            <a:srgbClr val="00B050"/>
          </a:solidFill>
        </p:spPr>
        <p:txBody>
          <a:bodyPr wrap="none" rtlCol="0">
            <a:spAutoFit/>
          </a:bodyPr>
          <a:lstStyle/>
          <a:p>
            <a:r>
              <a:rPr lang="en-US" b="1" dirty="0"/>
              <a:t>13</a:t>
            </a:r>
          </a:p>
        </p:txBody>
      </p:sp>
      <p:sp>
        <p:nvSpPr>
          <p:cNvPr id="16" name="TextBox 15"/>
          <p:cNvSpPr txBox="1"/>
          <p:nvPr/>
        </p:nvSpPr>
        <p:spPr>
          <a:xfrm>
            <a:off x="4664495" y="5635094"/>
            <a:ext cx="301686" cy="369332"/>
          </a:xfrm>
          <a:prstGeom prst="rect">
            <a:avLst/>
          </a:prstGeom>
          <a:solidFill>
            <a:srgbClr val="00B050"/>
          </a:solidFill>
        </p:spPr>
        <p:txBody>
          <a:bodyPr wrap="none" rtlCol="0">
            <a:spAutoFit/>
          </a:bodyPr>
          <a:lstStyle/>
          <a:p>
            <a:r>
              <a:rPr lang="en-US" b="1" dirty="0"/>
              <a:t>8</a:t>
            </a:r>
          </a:p>
        </p:txBody>
      </p:sp>
      <p:sp>
        <p:nvSpPr>
          <p:cNvPr id="17" name="TextBox 16"/>
          <p:cNvSpPr txBox="1"/>
          <p:nvPr/>
        </p:nvSpPr>
        <p:spPr>
          <a:xfrm>
            <a:off x="3818323" y="5642866"/>
            <a:ext cx="418704" cy="369332"/>
          </a:xfrm>
          <a:prstGeom prst="rect">
            <a:avLst/>
          </a:prstGeom>
          <a:solidFill>
            <a:srgbClr val="00B050"/>
          </a:solidFill>
        </p:spPr>
        <p:txBody>
          <a:bodyPr wrap="none" rtlCol="0">
            <a:spAutoFit/>
          </a:bodyPr>
          <a:lstStyle/>
          <a:p>
            <a:r>
              <a:rPr lang="en-US" b="1" dirty="0"/>
              <a:t>22</a:t>
            </a:r>
          </a:p>
        </p:txBody>
      </p:sp>
      <p:sp>
        <p:nvSpPr>
          <p:cNvPr id="18" name="TextBox 17"/>
          <p:cNvSpPr txBox="1"/>
          <p:nvPr/>
        </p:nvSpPr>
        <p:spPr>
          <a:xfrm>
            <a:off x="3064818" y="5642866"/>
            <a:ext cx="418704" cy="369332"/>
          </a:xfrm>
          <a:prstGeom prst="rect">
            <a:avLst/>
          </a:prstGeom>
          <a:solidFill>
            <a:srgbClr val="00B050"/>
          </a:solidFill>
        </p:spPr>
        <p:txBody>
          <a:bodyPr wrap="none" rtlCol="0">
            <a:spAutoFit/>
          </a:bodyPr>
          <a:lstStyle/>
          <a:p>
            <a:r>
              <a:rPr lang="en-US" b="1" dirty="0"/>
              <a:t>43</a:t>
            </a:r>
          </a:p>
        </p:txBody>
      </p:sp>
      <p:sp>
        <p:nvSpPr>
          <p:cNvPr id="19" name="TextBox 18"/>
          <p:cNvSpPr txBox="1"/>
          <p:nvPr/>
        </p:nvSpPr>
        <p:spPr>
          <a:xfrm>
            <a:off x="2301612" y="5606945"/>
            <a:ext cx="418704" cy="369332"/>
          </a:xfrm>
          <a:prstGeom prst="rect">
            <a:avLst/>
          </a:prstGeom>
          <a:solidFill>
            <a:srgbClr val="00B050"/>
          </a:solidFill>
        </p:spPr>
        <p:txBody>
          <a:bodyPr wrap="none" rtlCol="0">
            <a:spAutoFit/>
          </a:bodyPr>
          <a:lstStyle/>
          <a:p>
            <a:r>
              <a:rPr lang="en-US" b="1" dirty="0"/>
              <a:t>10</a:t>
            </a:r>
          </a:p>
        </p:txBody>
      </p:sp>
      <p:sp>
        <p:nvSpPr>
          <p:cNvPr id="20" name="TextBox 19"/>
          <p:cNvSpPr txBox="1"/>
          <p:nvPr/>
        </p:nvSpPr>
        <p:spPr>
          <a:xfrm>
            <a:off x="1556914" y="5618102"/>
            <a:ext cx="418704" cy="369332"/>
          </a:xfrm>
          <a:prstGeom prst="rect">
            <a:avLst/>
          </a:prstGeom>
          <a:solidFill>
            <a:srgbClr val="00B050"/>
          </a:solidFill>
        </p:spPr>
        <p:txBody>
          <a:bodyPr wrap="none" rtlCol="0">
            <a:spAutoFit/>
          </a:bodyPr>
          <a:lstStyle/>
          <a:p>
            <a:r>
              <a:rPr lang="en-US" b="1" dirty="0"/>
              <a:t>12</a:t>
            </a:r>
          </a:p>
        </p:txBody>
      </p:sp>
      <p:sp>
        <p:nvSpPr>
          <p:cNvPr id="23" name="TextBox 22"/>
          <p:cNvSpPr txBox="1"/>
          <p:nvPr/>
        </p:nvSpPr>
        <p:spPr>
          <a:xfrm>
            <a:off x="769720" y="5642866"/>
            <a:ext cx="418704" cy="369332"/>
          </a:xfrm>
          <a:prstGeom prst="rect">
            <a:avLst/>
          </a:prstGeom>
          <a:solidFill>
            <a:srgbClr val="00B050"/>
          </a:solidFill>
        </p:spPr>
        <p:txBody>
          <a:bodyPr wrap="none" rtlCol="0">
            <a:spAutoFit/>
          </a:bodyPr>
          <a:lstStyle/>
          <a:p>
            <a:r>
              <a:rPr lang="en-US" b="1" dirty="0"/>
              <a:t>15</a:t>
            </a:r>
          </a:p>
        </p:txBody>
      </p:sp>
      <p:sp>
        <p:nvSpPr>
          <p:cNvPr id="24" name="TextBox 23"/>
          <p:cNvSpPr txBox="1"/>
          <p:nvPr/>
        </p:nvSpPr>
        <p:spPr>
          <a:xfrm>
            <a:off x="7148277" y="5081287"/>
            <a:ext cx="1269386" cy="923330"/>
          </a:xfrm>
          <a:prstGeom prst="rect">
            <a:avLst/>
          </a:prstGeom>
          <a:solidFill>
            <a:schemeClr val="bg1">
              <a:lumMod val="75000"/>
            </a:schemeClr>
          </a:solidFill>
        </p:spPr>
        <p:txBody>
          <a:bodyPr wrap="none" rtlCol="0">
            <a:spAutoFit/>
          </a:bodyPr>
          <a:lstStyle/>
          <a:p>
            <a:r>
              <a:rPr lang="en-US" b="1" dirty="0">
                <a:solidFill>
                  <a:srgbClr val="FF0000"/>
                </a:solidFill>
              </a:rPr>
              <a:t>Best Case</a:t>
            </a:r>
          </a:p>
          <a:p>
            <a:r>
              <a:rPr lang="en-US" b="1" dirty="0"/>
              <a:t>Insert 15 at</a:t>
            </a:r>
          </a:p>
          <a:p>
            <a:r>
              <a:rPr lang="en-US" b="1" dirty="0"/>
              <a:t>Index 7</a:t>
            </a:r>
            <a:endParaRPr lang="en-US" dirty="0"/>
          </a:p>
        </p:txBody>
      </p:sp>
      <p:sp>
        <p:nvSpPr>
          <p:cNvPr id="25" name="TextBox 24"/>
          <p:cNvSpPr txBox="1"/>
          <p:nvPr/>
        </p:nvSpPr>
        <p:spPr>
          <a:xfrm>
            <a:off x="6077551" y="5621650"/>
            <a:ext cx="418704" cy="369332"/>
          </a:xfrm>
          <a:prstGeom prst="rect">
            <a:avLst/>
          </a:prstGeom>
          <a:solidFill>
            <a:srgbClr val="00B050"/>
          </a:solidFill>
        </p:spPr>
        <p:txBody>
          <a:bodyPr wrap="none" rtlCol="0">
            <a:spAutoFit/>
          </a:bodyPr>
          <a:lstStyle/>
          <a:p>
            <a:r>
              <a:rPr lang="en-US" b="1" dirty="0"/>
              <a:t>15</a:t>
            </a:r>
          </a:p>
        </p:txBody>
      </p:sp>
    </p:spTree>
    <p:extLst>
      <p:ext uri="{BB962C8B-B14F-4D97-AF65-F5344CB8AC3E}">
        <p14:creationId xmlns:p14="http://schemas.microsoft.com/office/powerpoint/2010/main" val="3077969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23"/>
                                        </p:tgtEl>
                                        <p:attrNameLst>
                                          <p:attrName>style.visibility</p:attrName>
                                        </p:attrNameLst>
                                      </p:cBhvr>
                                      <p:to>
                                        <p:strVal val="visible"/>
                                      </p:to>
                                    </p:set>
                                    <p:anim calcmode="lin" valueType="num">
                                      <p:cBhvr additive="base">
                                        <p:cTn id="60" dur="500" fill="hold"/>
                                        <p:tgtEl>
                                          <p:spTgt spid="23"/>
                                        </p:tgtEl>
                                        <p:attrNameLst>
                                          <p:attrName>ppt_x</p:attrName>
                                        </p:attrNameLst>
                                      </p:cBhvr>
                                      <p:tavLst>
                                        <p:tav tm="0">
                                          <p:val>
                                            <p:strVal val="#ppt_x"/>
                                          </p:val>
                                        </p:tav>
                                        <p:tav tm="100000">
                                          <p:val>
                                            <p:strVal val="#ppt_x"/>
                                          </p:val>
                                        </p:tav>
                                      </p:tavLst>
                                    </p:anim>
                                    <p:anim calcmode="lin" valueType="num">
                                      <p:cBhvr additive="base">
                                        <p:cTn id="6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10"/>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9"/>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3"/>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0"/>
                                          </p:stCondLst>
                                        </p:cTn>
                                        <p:tgtEl>
                                          <p:spTgt spid="11"/>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12"/>
                                        </p:tgtEl>
                                        <p:attrNameLst>
                                          <p:attrName>style.visibility</p:attrName>
                                        </p:attrNameLst>
                                      </p:cBhvr>
                                      <p:to>
                                        <p:strVal val="hidden"/>
                                      </p:to>
                                    </p:set>
                                  </p:childTnLst>
                                </p:cTn>
                              </p:par>
                              <p:par>
                                <p:cTn id="74" presetID="1" presetClass="exit" presetSubtype="0" fill="hold" grpId="1" nodeType="withEffect">
                                  <p:stCondLst>
                                    <p:cond delay="0"/>
                                  </p:stCondLst>
                                  <p:childTnLst>
                                    <p:set>
                                      <p:cBhvr>
                                        <p:cTn id="75" dur="1" fill="hold">
                                          <p:stCondLst>
                                            <p:cond delay="0"/>
                                          </p:stCondLst>
                                        </p:cTn>
                                        <p:tgtEl>
                                          <p:spTgt spid="13"/>
                                        </p:tgtEl>
                                        <p:attrNameLst>
                                          <p:attrName>style.visibility</p:attrName>
                                        </p:attrNameLst>
                                      </p:cBhvr>
                                      <p:to>
                                        <p:strVal val="hidden"/>
                                      </p:to>
                                    </p:set>
                                  </p:childTnLst>
                                </p:cTn>
                              </p:par>
                              <p:par>
                                <p:cTn id="76" presetID="1" presetClass="exit" presetSubtype="0" fill="hold" grpId="1" nodeType="withEffect">
                                  <p:stCondLst>
                                    <p:cond delay="0"/>
                                  </p:stCondLst>
                                  <p:childTnLst>
                                    <p:set>
                                      <p:cBhvr>
                                        <p:cTn id="77" dur="1" fill="hold">
                                          <p:stCondLst>
                                            <p:cond delay="0"/>
                                          </p:stCondLst>
                                        </p:cTn>
                                        <p:tgtEl>
                                          <p:spTgt spid="14"/>
                                        </p:tgtEl>
                                        <p:attrNameLst>
                                          <p:attrName>style.visibility</p:attrName>
                                        </p:attrNameLst>
                                      </p:cBhvr>
                                      <p:to>
                                        <p:strVal val="hidden"/>
                                      </p:to>
                                    </p:set>
                                  </p:childTnLst>
                                </p:cTn>
                              </p:par>
                              <p:par>
                                <p:cTn id="78" presetID="1" presetClass="exit" presetSubtype="0" fill="hold" grpId="1" nodeType="withEffect">
                                  <p:stCondLst>
                                    <p:cond delay="0"/>
                                  </p:stCondLst>
                                  <p:childTnLst>
                                    <p:set>
                                      <p:cBhvr>
                                        <p:cTn id="79" dur="1" fill="hold">
                                          <p:stCondLst>
                                            <p:cond delay="0"/>
                                          </p:stCondLst>
                                        </p:cTn>
                                        <p:tgtEl>
                                          <p:spTgt spid="15"/>
                                        </p:tgtEl>
                                        <p:attrNameLst>
                                          <p:attrName>style.visibility</p:attrName>
                                        </p:attrNameLst>
                                      </p:cBhvr>
                                      <p:to>
                                        <p:strVal val="hidden"/>
                                      </p:to>
                                    </p:set>
                                  </p:childTnLst>
                                </p:cTn>
                              </p:par>
                              <p:par>
                                <p:cTn id="80" presetID="1" presetClass="exit" presetSubtype="0" fill="hold" grpId="1" nodeType="withEffect">
                                  <p:stCondLst>
                                    <p:cond delay="0"/>
                                  </p:stCondLst>
                                  <p:childTnLst>
                                    <p:set>
                                      <p:cBhvr>
                                        <p:cTn id="81" dur="1" fill="hold">
                                          <p:stCondLst>
                                            <p:cond delay="0"/>
                                          </p:stCondLst>
                                        </p:cTn>
                                        <p:tgtEl>
                                          <p:spTgt spid="16"/>
                                        </p:tgtEl>
                                        <p:attrNameLst>
                                          <p:attrName>style.visibility</p:attrName>
                                        </p:attrNameLst>
                                      </p:cBhvr>
                                      <p:to>
                                        <p:strVal val="hidden"/>
                                      </p:to>
                                    </p:set>
                                  </p:childTnLst>
                                </p:cTn>
                              </p:par>
                              <p:par>
                                <p:cTn id="82" presetID="1" presetClass="exit" presetSubtype="0" fill="hold" grpId="1" nodeType="withEffect">
                                  <p:stCondLst>
                                    <p:cond delay="0"/>
                                  </p:stCondLst>
                                  <p:childTnLst>
                                    <p:set>
                                      <p:cBhvr>
                                        <p:cTn id="83" dur="1" fill="hold">
                                          <p:stCondLst>
                                            <p:cond delay="0"/>
                                          </p:stCondLst>
                                        </p:cTn>
                                        <p:tgtEl>
                                          <p:spTgt spid="17"/>
                                        </p:tgtEl>
                                        <p:attrNameLst>
                                          <p:attrName>style.visibility</p:attrName>
                                        </p:attrNameLst>
                                      </p:cBhvr>
                                      <p:to>
                                        <p:strVal val="hidden"/>
                                      </p:to>
                                    </p:set>
                                  </p:childTnLst>
                                </p:cTn>
                              </p:par>
                              <p:par>
                                <p:cTn id="84" presetID="1" presetClass="exit" presetSubtype="0" fill="hold" grpId="1" nodeType="withEffect">
                                  <p:stCondLst>
                                    <p:cond delay="0"/>
                                  </p:stCondLst>
                                  <p:childTnLst>
                                    <p:set>
                                      <p:cBhvr>
                                        <p:cTn id="85" dur="1" fill="hold">
                                          <p:stCondLst>
                                            <p:cond delay="0"/>
                                          </p:stCondLst>
                                        </p:cTn>
                                        <p:tgtEl>
                                          <p:spTgt spid="18"/>
                                        </p:tgtEl>
                                        <p:attrNameLst>
                                          <p:attrName>style.visibility</p:attrName>
                                        </p:attrNameLst>
                                      </p:cBhvr>
                                      <p:to>
                                        <p:strVal val="hidden"/>
                                      </p:to>
                                    </p:set>
                                  </p:childTnLst>
                                </p:cTn>
                              </p:par>
                              <p:par>
                                <p:cTn id="86" presetID="1" presetClass="exit" presetSubtype="0" fill="hold" grpId="1" nodeType="withEffect">
                                  <p:stCondLst>
                                    <p:cond delay="0"/>
                                  </p:stCondLst>
                                  <p:childTnLst>
                                    <p:set>
                                      <p:cBhvr>
                                        <p:cTn id="87" dur="1" fill="hold">
                                          <p:stCondLst>
                                            <p:cond delay="0"/>
                                          </p:stCondLst>
                                        </p:cTn>
                                        <p:tgtEl>
                                          <p:spTgt spid="19"/>
                                        </p:tgtEl>
                                        <p:attrNameLst>
                                          <p:attrName>style.visibility</p:attrName>
                                        </p:attrNameLst>
                                      </p:cBhvr>
                                      <p:to>
                                        <p:strVal val="hidden"/>
                                      </p:to>
                                    </p:set>
                                  </p:childTnLst>
                                </p:cTn>
                              </p:par>
                              <p:par>
                                <p:cTn id="88" presetID="1" presetClass="exit" presetSubtype="0" fill="hold" grpId="1" nodeType="withEffect">
                                  <p:stCondLst>
                                    <p:cond delay="0"/>
                                  </p:stCondLst>
                                  <p:childTnLst>
                                    <p:set>
                                      <p:cBhvr>
                                        <p:cTn id="89" dur="1" fill="hold">
                                          <p:stCondLst>
                                            <p:cond delay="0"/>
                                          </p:stCondLst>
                                        </p:cTn>
                                        <p:tgtEl>
                                          <p:spTgt spid="20"/>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23"/>
                                        </p:tgtEl>
                                        <p:attrNameLst>
                                          <p:attrName>style.visibility</p:attrName>
                                        </p:attrNameLst>
                                      </p:cBhvr>
                                      <p:to>
                                        <p:strVal val="hidden"/>
                                      </p:to>
                                    </p:set>
                                  </p:childTnLst>
                                </p:cTn>
                              </p:par>
                              <p:par>
                                <p:cTn id="92" presetID="1" presetClass="exit" presetSubtype="0" fill="hold" grpId="1" nodeType="withEffect">
                                  <p:stCondLst>
                                    <p:cond delay="0"/>
                                  </p:stCondLst>
                                  <p:childTnLst>
                                    <p:set>
                                      <p:cBhvr>
                                        <p:cTn id="93" dur="1" fill="hold">
                                          <p:stCondLst>
                                            <p:cond delay="0"/>
                                          </p:stCondLst>
                                        </p:cTn>
                                        <p:tgtEl>
                                          <p:spTgt spid="4"/>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grpId="0" nodeType="clickEffect">
                                  <p:stCondLst>
                                    <p:cond delay="0"/>
                                  </p:stCondLst>
                                  <p:childTnLst>
                                    <p:set>
                                      <p:cBhvr>
                                        <p:cTn id="97" dur="1" fill="hold">
                                          <p:stCondLst>
                                            <p:cond delay="0"/>
                                          </p:stCondLst>
                                        </p:cTn>
                                        <p:tgtEl>
                                          <p:spTgt spid="24"/>
                                        </p:tgtEl>
                                        <p:attrNameLst>
                                          <p:attrName>style.visibility</p:attrName>
                                        </p:attrNameLst>
                                      </p:cBhvr>
                                      <p:to>
                                        <p:strVal val="visible"/>
                                      </p:to>
                                    </p:set>
                                    <p:anim calcmode="lin" valueType="num">
                                      <p:cBhvr additive="base">
                                        <p:cTn id="98" dur="500" fill="hold"/>
                                        <p:tgtEl>
                                          <p:spTgt spid="24"/>
                                        </p:tgtEl>
                                        <p:attrNameLst>
                                          <p:attrName>ppt_x</p:attrName>
                                        </p:attrNameLst>
                                      </p:cBhvr>
                                      <p:tavLst>
                                        <p:tav tm="0">
                                          <p:val>
                                            <p:strVal val="#ppt_x"/>
                                          </p:val>
                                        </p:tav>
                                        <p:tav tm="100000">
                                          <p:val>
                                            <p:strVal val="#ppt_x"/>
                                          </p:val>
                                        </p:tav>
                                      </p:tavLst>
                                    </p:anim>
                                    <p:anim calcmode="lin" valueType="num">
                                      <p:cBhvr additive="base">
                                        <p:cTn id="99" dur="500" fill="hold"/>
                                        <p:tgtEl>
                                          <p:spTgt spid="24"/>
                                        </p:tgtEl>
                                        <p:attrNameLst>
                                          <p:attrName>ppt_y</p:attrName>
                                        </p:attrNameLst>
                                      </p:cBhvr>
                                      <p:tavLst>
                                        <p:tav tm="0">
                                          <p:val>
                                            <p:strVal val="1+#ppt_h/2"/>
                                          </p:val>
                                        </p:tav>
                                        <p:tav tm="100000">
                                          <p:val>
                                            <p:strVal val="#ppt_y"/>
                                          </p:val>
                                        </p:tav>
                                      </p:tavLst>
                                    </p:anim>
                                  </p:childTnLst>
                                </p:cTn>
                              </p:par>
                              <p:par>
                                <p:cTn id="100" presetID="1" presetClass="exit" presetSubtype="0" fill="hold" grpId="1" nodeType="withEffect">
                                  <p:stCondLst>
                                    <p:cond delay="0"/>
                                  </p:stCondLst>
                                  <p:childTnLst>
                                    <p:set>
                                      <p:cBhvr>
                                        <p:cTn id="101" dur="1" fill="hold">
                                          <p:stCondLst>
                                            <p:cond delay="0"/>
                                          </p:stCondLst>
                                        </p:cTn>
                                        <p:tgtEl>
                                          <p:spTgt spid="8"/>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grpId="0" nodeType="clickEffect">
                                  <p:stCondLst>
                                    <p:cond delay="0"/>
                                  </p:stCondLst>
                                  <p:childTnLst>
                                    <p:set>
                                      <p:cBhvr>
                                        <p:cTn id="105" dur="1" fill="hold">
                                          <p:stCondLst>
                                            <p:cond delay="0"/>
                                          </p:stCondLst>
                                        </p:cTn>
                                        <p:tgtEl>
                                          <p:spTgt spid="25"/>
                                        </p:tgtEl>
                                        <p:attrNameLst>
                                          <p:attrName>style.visibility</p:attrName>
                                        </p:attrNameLst>
                                      </p:cBhvr>
                                      <p:to>
                                        <p:strVal val="visible"/>
                                      </p:to>
                                    </p:set>
                                    <p:anim calcmode="lin" valueType="num">
                                      <p:cBhvr additive="base">
                                        <p:cTn id="106" dur="500" fill="hold"/>
                                        <p:tgtEl>
                                          <p:spTgt spid="25"/>
                                        </p:tgtEl>
                                        <p:attrNameLst>
                                          <p:attrName>ppt_x</p:attrName>
                                        </p:attrNameLst>
                                      </p:cBhvr>
                                      <p:tavLst>
                                        <p:tav tm="0">
                                          <p:val>
                                            <p:strVal val="#ppt_x"/>
                                          </p:val>
                                        </p:tav>
                                        <p:tav tm="100000">
                                          <p:val>
                                            <p:strVal val="#ppt_x"/>
                                          </p:val>
                                        </p:tav>
                                      </p:tavLst>
                                    </p:anim>
                                    <p:anim calcmode="lin" valueType="num">
                                      <p:cBhvr additive="base">
                                        <p:cTn id="10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3" grpId="0" animBg="1"/>
      <p:bldP spid="3"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4" grpId="0" animBg="1"/>
      <p:bldP spid="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3" grpId="0" animBg="1"/>
      <p:bldP spid="23" grpId="1" animBg="1"/>
      <p:bldP spid="24" grpId="0" animBg="1"/>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Deletion in Array</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2585323"/>
          </a:xfrm>
          <a:prstGeom prst="rect">
            <a:avLst/>
          </a:prstGeom>
          <a:noFill/>
        </p:spPr>
        <p:txBody>
          <a:bodyPr wrap="square" rtlCol="0">
            <a:spAutoFit/>
          </a:bodyPr>
          <a:lstStyle/>
          <a:p>
            <a:pPr algn="just"/>
            <a:r>
              <a:rPr lang="en-US" dirty="0"/>
              <a:t>Suppose an array has N elements stored. The basic operation we do in deletion is also </a:t>
            </a:r>
            <a:r>
              <a:rPr lang="en-US" b="1" dirty="0"/>
              <a:t>shifting</a:t>
            </a:r>
            <a:r>
              <a:rPr lang="en-US" dirty="0"/>
              <a:t>. So we will count the number of shifting to see the worst and the best case.</a:t>
            </a:r>
          </a:p>
          <a:p>
            <a:pPr algn="just"/>
            <a:endParaRPr lang="en-US" b="1" dirty="0"/>
          </a:p>
          <a:p>
            <a:pPr algn="just"/>
            <a:r>
              <a:rPr lang="en-US" b="1" dirty="0"/>
              <a:t>Worst case: </a:t>
            </a:r>
            <a:r>
              <a:rPr lang="en-US" dirty="0"/>
              <a:t>It occurs when an element is deleted from the first index. In that case, all N-1 elements are shifted to left by one position. So the shift count is N-1.</a:t>
            </a:r>
          </a:p>
          <a:p>
            <a:pPr algn="just"/>
            <a:endParaRPr lang="en-US" dirty="0"/>
          </a:p>
          <a:p>
            <a:pPr algn="just"/>
            <a:r>
              <a:rPr lang="en-US" b="1" dirty="0"/>
              <a:t>Best case: </a:t>
            </a:r>
            <a:r>
              <a:rPr lang="en-US" dirty="0"/>
              <a:t>It occurs when an element is deleted from the index N-1. In that case, no element is required to shift. So the shift count is 0.</a:t>
            </a:r>
            <a:endParaRPr lang="x-none" dirty="0"/>
          </a:p>
        </p:txBody>
      </p:sp>
      <p:graphicFrame>
        <p:nvGraphicFramePr>
          <p:cNvPr id="7" name="Table 6"/>
          <p:cNvGraphicFramePr>
            <a:graphicFrameLocks noGrp="1"/>
          </p:cNvGraphicFramePr>
          <p:nvPr>
            <p:extLst>
              <p:ext uri="{D42A27DB-BD31-4B8C-83A1-F6EECF244321}">
                <p14:modId xmlns:p14="http://schemas.microsoft.com/office/powerpoint/2010/main" val="801753770"/>
              </p:ext>
            </p:extLst>
          </p:nvPr>
        </p:nvGraphicFramePr>
        <p:xfrm>
          <a:off x="609607" y="5205132"/>
          <a:ext cx="6096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70840">
                <a:tc>
                  <a:txBody>
                    <a:bodyPr/>
                    <a:lstStyle/>
                    <a:p>
                      <a:pPr algn="ctr"/>
                      <a:r>
                        <a:rPr lang="en-US" dirty="0">
                          <a:solidFill>
                            <a:schemeClr val="tx1"/>
                          </a:solidFill>
                        </a:rPr>
                        <a:t>12</a:t>
                      </a:r>
                    </a:p>
                  </a:txBody>
                  <a:tcPr>
                    <a:solidFill>
                      <a:schemeClr val="bg1">
                        <a:lumMod val="75000"/>
                      </a:schemeClr>
                    </a:solidFill>
                  </a:tcPr>
                </a:tc>
                <a:tc>
                  <a:txBody>
                    <a:bodyPr/>
                    <a:lstStyle/>
                    <a:p>
                      <a:pPr algn="ctr"/>
                      <a:r>
                        <a:rPr lang="en-US" dirty="0">
                          <a:solidFill>
                            <a:schemeClr val="tx1"/>
                          </a:solidFill>
                        </a:rPr>
                        <a:t>10</a:t>
                      </a:r>
                    </a:p>
                  </a:txBody>
                  <a:tcPr>
                    <a:solidFill>
                      <a:schemeClr val="bg1">
                        <a:lumMod val="75000"/>
                      </a:schemeClr>
                    </a:solidFill>
                  </a:tcPr>
                </a:tc>
                <a:tc>
                  <a:txBody>
                    <a:bodyPr/>
                    <a:lstStyle/>
                    <a:p>
                      <a:pPr algn="ctr"/>
                      <a:r>
                        <a:rPr lang="en-US" dirty="0">
                          <a:solidFill>
                            <a:schemeClr val="tx1"/>
                          </a:solidFill>
                        </a:rPr>
                        <a:t>43</a:t>
                      </a:r>
                    </a:p>
                  </a:txBody>
                  <a:tcPr>
                    <a:solidFill>
                      <a:schemeClr val="bg1">
                        <a:lumMod val="75000"/>
                      </a:schemeClr>
                    </a:solidFill>
                  </a:tcPr>
                </a:tc>
                <a:tc>
                  <a:txBody>
                    <a:bodyPr/>
                    <a:lstStyle/>
                    <a:p>
                      <a:pPr algn="ctr"/>
                      <a:r>
                        <a:rPr lang="en-US" dirty="0">
                          <a:solidFill>
                            <a:schemeClr val="tx1"/>
                          </a:solidFill>
                        </a:rPr>
                        <a:t>22</a:t>
                      </a:r>
                    </a:p>
                  </a:txBody>
                  <a:tcPr>
                    <a:solidFill>
                      <a:schemeClr val="bg1">
                        <a:lumMod val="75000"/>
                      </a:schemeClr>
                    </a:solidFill>
                  </a:tcPr>
                </a:tc>
                <a:tc>
                  <a:txBody>
                    <a:bodyPr/>
                    <a:lstStyle/>
                    <a:p>
                      <a:pPr algn="ctr"/>
                      <a:r>
                        <a:rPr lang="en-US" dirty="0">
                          <a:solidFill>
                            <a:schemeClr val="tx1"/>
                          </a:solidFill>
                        </a:rPr>
                        <a:t>8</a:t>
                      </a:r>
                    </a:p>
                  </a:txBody>
                  <a:tcPr>
                    <a:solidFill>
                      <a:schemeClr val="bg1">
                        <a:lumMod val="75000"/>
                      </a:schemeClr>
                    </a:solidFill>
                  </a:tcPr>
                </a:tc>
                <a:tc>
                  <a:txBody>
                    <a:bodyPr/>
                    <a:lstStyle/>
                    <a:p>
                      <a:pPr algn="ctr"/>
                      <a:r>
                        <a:rPr lang="en-US" dirty="0">
                          <a:solidFill>
                            <a:schemeClr val="tx1"/>
                          </a:solidFill>
                        </a:rPr>
                        <a:t>13</a:t>
                      </a:r>
                    </a:p>
                  </a:txBody>
                  <a:tcPr>
                    <a:solidFill>
                      <a:schemeClr val="bg1">
                        <a:lumMod val="75000"/>
                      </a:schemeClr>
                    </a:solidFill>
                  </a:tcPr>
                </a:tc>
                <a:tc>
                  <a:txBody>
                    <a:bodyPr/>
                    <a:lstStyle/>
                    <a:p>
                      <a:pPr algn="ctr"/>
                      <a:r>
                        <a:rPr lang="en-US" dirty="0">
                          <a:solidFill>
                            <a:schemeClr val="tx1"/>
                          </a:solidFill>
                        </a:rPr>
                        <a:t>24</a:t>
                      </a:r>
                    </a:p>
                  </a:txBody>
                  <a:tcPr>
                    <a:solidFill>
                      <a:schemeClr val="bg1">
                        <a:lumMod val="75000"/>
                      </a:schemeClr>
                    </a:solidFill>
                  </a:tcPr>
                </a:tc>
                <a:tc>
                  <a:txBody>
                    <a:bodyPr/>
                    <a:lstStyle/>
                    <a:p>
                      <a:pPr algn="ctr"/>
                      <a:endParaRPr lang="en-US" dirty="0">
                        <a:solidFill>
                          <a:schemeClr val="tx1"/>
                        </a:solidFill>
                      </a:endParaRPr>
                    </a:p>
                  </a:txBody>
                  <a:tcPr>
                    <a:solidFill>
                      <a:schemeClr val="bg1">
                        <a:lumMod val="75000"/>
                      </a:schemeClr>
                    </a:solidFill>
                  </a:tcPr>
                </a:tc>
                <a:extLst>
                  <a:ext uri="{0D108BD9-81ED-4DB2-BD59-A6C34878D82A}">
                    <a16:rowId xmlns:a16="http://schemas.microsoft.com/office/drawing/2014/main" val="10000"/>
                  </a:ext>
                </a:extLst>
              </a:tr>
            </a:tbl>
          </a:graphicData>
        </a:graphic>
      </p:graphicFrame>
      <p:sp>
        <p:nvSpPr>
          <p:cNvPr id="8" name="TextBox 7"/>
          <p:cNvSpPr txBox="1"/>
          <p:nvPr/>
        </p:nvSpPr>
        <p:spPr>
          <a:xfrm>
            <a:off x="6995877" y="4928887"/>
            <a:ext cx="1892441" cy="923330"/>
          </a:xfrm>
          <a:prstGeom prst="rect">
            <a:avLst/>
          </a:prstGeom>
          <a:solidFill>
            <a:schemeClr val="bg1">
              <a:lumMod val="75000"/>
            </a:schemeClr>
          </a:solidFill>
        </p:spPr>
        <p:txBody>
          <a:bodyPr wrap="none" rtlCol="0">
            <a:spAutoFit/>
          </a:bodyPr>
          <a:lstStyle/>
          <a:p>
            <a:r>
              <a:rPr lang="en-US" b="1" dirty="0">
                <a:solidFill>
                  <a:srgbClr val="FF0000"/>
                </a:solidFill>
              </a:rPr>
              <a:t>Worst Case</a:t>
            </a:r>
          </a:p>
          <a:p>
            <a:r>
              <a:rPr lang="en-US" b="1" dirty="0"/>
              <a:t>Delete value from</a:t>
            </a:r>
          </a:p>
          <a:p>
            <a:r>
              <a:rPr lang="en-US" b="1" dirty="0"/>
              <a:t>Index 0</a:t>
            </a:r>
            <a:endParaRPr lang="en-US" dirty="0"/>
          </a:p>
        </p:txBody>
      </p:sp>
      <p:sp>
        <p:nvSpPr>
          <p:cNvPr id="3" name="Circular Arrow 2"/>
          <p:cNvSpPr/>
          <p:nvPr/>
        </p:nvSpPr>
        <p:spPr>
          <a:xfrm rot="10800000">
            <a:off x="1023338" y="5205132"/>
            <a:ext cx="655093" cy="840793"/>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Circular Arrow 8"/>
          <p:cNvSpPr/>
          <p:nvPr/>
        </p:nvSpPr>
        <p:spPr>
          <a:xfrm rot="10800000">
            <a:off x="1940012" y="5205132"/>
            <a:ext cx="655093" cy="840793"/>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Circular Arrow 9"/>
          <p:cNvSpPr/>
          <p:nvPr/>
        </p:nvSpPr>
        <p:spPr>
          <a:xfrm rot="10800000">
            <a:off x="2717935" y="5205131"/>
            <a:ext cx="655093" cy="840793"/>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Circular Arrow 10"/>
          <p:cNvSpPr/>
          <p:nvPr/>
        </p:nvSpPr>
        <p:spPr>
          <a:xfrm rot="10800000">
            <a:off x="3386433" y="5205132"/>
            <a:ext cx="655093" cy="840793"/>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 name="Circular Arrow 11"/>
          <p:cNvSpPr/>
          <p:nvPr/>
        </p:nvSpPr>
        <p:spPr>
          <a:xfrm rot="10800000">
            <a:off x="4191894" y="5205130"/>
            <a:ext cx="655093" cy="840793"/>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 name="Circular Arrow 12"/>
          <p:cNvSpPr/>
          <p:nvPr/>
        </p:nvSpPr>
        <p:spPr>
          <a:xfrm rot="10800000">
            <a:off x="5010759" y="5205133"/>
            <a:ext cx="655093" cy="840793"/>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783772" y="5206640"/>
            <a:ext cx="418704" cy="369332"/>
          </a:xfrm>
          <a:prstGeom prst="rect">
            <a:avLst/>
          </a:prstGeom>
          <a:solidFill>
            <a:srgbClr val="00B050"/>
          </a:solidFill>
        </p:spPr>
        <p:txBody>
          <a:bodyPr wrap="none" rtlCol="0">
            <a:spAutoFit/>
          </a:bodyPr>
          <a:lstStyle/>
          <a:p>
            <a:r>
              <a:rPr lang="en-US" b="1" dirty="0"/>
              <a:t>10</a:t>
            </a:r>
          </a:p>
        </p:txBody>
      </p:sp>
      <p:sp>
        <p:nvSpPr>
          <p:cNvPr id="15" name="TextBox 14"/>
          <p:cNvSpPr txBox="1"/>
          <p:nvPr/>
        </p:nvSpPr>
        <p:spPr>
          <a:xfrm>
            <a:off x="1605315" y="5205130"/>
            <a:ext cx="418704" cy="369332"/>
          </a:xfrm>
          <a:prstGeom prst="rect">
            <a:avLst/>
          </a:prstGeom>
          <a:solidFill>
            <a:srgbClr val="00B050"/>
          </a:solidFill>
        </p:spPr>
        <p:txBody>
          <a:bodyPr wrap="none" rtlCol="0">
            <a:spAutoFit/>
          </a:bodyPr>
          <a:lstStyle/>
          <a:p>
            <a:r>
              <a:rPr lang="en-US" b="1" dirty="0"/>
              <a:t>43</a:t>
            </a:r>
          </a:p>
        </p:txBody>
      </p:sp>
      <p:sp>
        <p:nvSpPr>
          <p:cNvPr id="16" name="TextBox 15"/>
          <p:cNvSpPr txBox="1"/>
          <p:nvPr/>
        </p:nvSpPr>
        <p:spPr>
          <a:xfrm>
            <a:off x="2267558" y="5205130"/>
            <a:ext cx="418704" cy="369332"/>
          </a:xfrm>
          <a:prstGeom prst="rect">
            <a:avLst/>
          </a:prstGeom>
          <a:solidFill>
            <a:srgbClr val="00B050"/>
          </a:solidFill>
        </p:spPr>
        <p:txBody>
          <a:bodyPr wrap="none" rtlCol="0">
            <a:spAutoFit/>
          </a:bodyPr>
          <a:lstStyle/>
          <a:p>
            <a:r>
              <a:rPr lang="en-US" b="1" dirty="0"/>
              <a:t>22</a:t>
            </a:r>
          </a:p>
        </p:txBody>
      </p:sp>
      <p:sp>
        <p:nvSpPr>
          <p:cNvPr id="17" name="TextBox 16"/>
          <p:cNvSpPr txBox="1"/>
          <p:nvPr/>
        </p:nvSpPr>
        <p:spPr>
          <a:xfrm>
            <a:off x="3087495" y="5205886"/>
            <a:ext cx="301686" cy="369332"/>
          </a:xfrm>
          <a:prstGeom prst="rect">
            <a:avLst/>
          </a:prstGeom>
          <a:solidFill>
            <a:srgbClr val="00B050"/>
          </a:solidFill>
        </p:spPr>
        <p:txBody>
          <a:bodyPr wrap="none" rtlCol="0">
            <a:spAutoFit/>
          </a:bodyPr>
          <a:lstStyle/>
          <a:p>
            <a:r>
              <a:rPr lang="en-US" b="1" dirty="0"/>
              <a:t>8</a:t>
            </a:r>
          </a:p>
        </p:txBody>
      </p:sp>
      <p:sp>
        <p:nvSpPr>
          <p:cNvPr id="18" name="TextBox 17"/>
          <p:cNvSpPr txBox="1"/>
          <p:nvPr/>
        </p:nvSpPr>
        <p:spPr>
          <a:xfrm>
            <a:off x="3832174" y="5197592"/>
            <a:ext cx="418704" cy="369332"/>
          </a:xfrm>
          <a:prstGeom prst="rect">
            <a:avLst/>
          </a:prstGeom>
          <a:solidFill>
            <a:srgbClr val="00B050"/>
          </a:solidFill>
        </p:spPr>
        <p:txBody>
          <a:bodyPr wrap="none" rtlCol="0">
            <a:spAutoFit/>
          </a:bodyPr>
          <a:lstStyle/>
          <a:p>
            <a:r>
              <a:rPr lang="en-US" b="1" dirty="0"/>
              <a:t>13</a:t>
            </a:r>
          </a:p>
        </p:txBody>
      </p:sp>
      <p:sp>
        <p:nvSpPr>
          <p:cNvPr id="19" name="TextBox 18"/>
          <p:cNvSpPr txBox="1"/>
          <p:nvPr/>
        </p:nvSpPr>
        <p:spPr>
          <a:xfrm>
            <a:off x="4637635" y="5205886"/>
            <a:ext cx="418704" cy="369332"/>
          </a:xfrm>
          <a:prstGeom prst="rect">
            <a:avLst/>
          </a:prstGeom>
          <a:solidFill>
            <a:srgbClr val="00B050"/>
          </a:solidFill>
        </p:spPr>
        <p:txBody>
          <a:bodyPr wrap="none" rtlCol="0">
            <a:spAutoFit/>
          </a:bodyPr>
          <a:lstStyle/>
          <a:p>
            <a:r>
              <a:rPr lang="en-US" b="1" dirty="0"/>
              <a:t>24</a:t>
            </a:r>
          </a:p>
        </p:txBody>
      </p:sp>
      <p:sp>
        <p:nvSpPr>
          <p:cNvPr id="20" name="TextBox 19"/>
          <p:cNvSpPr txBox="1"/>
          <p:nvPr/>
        </p:nvSpPr>
        <p:spPr>
          <a:xfrm>
            <a:off x="5340336" y="5197592"/>
            <a:ext cx="396116" cy="369332"/>
          </a:xfrm>
          <a:prstGeom prst="rect">
            <a:avLst/>
          </a:prstGeom>
          <a:solidFill>
            <a:schemeClr val="bg1">
              <a:lumMod val="75000"/>
            </a:schemeClr>
          </a:solidFill>
        </p:spPr>
        <p:txBody>
          <a:bodyPr wrap="square" rtlCol="0">
            <a:spAutoFit/>
          </a:bodyPr>
          <a:lstStyle/>
          <a:p>
            <a:endParaRPr lang="en-US" b="1" dirty="0"/>
          </a:p>
        </p:txBody>
      </p:sp>
      <p:sp>
        <p:nvSpPr>
          <p:cNvPr id="21" name="TextBox 20"/>
          <p:cNvSpPr txBox="1"/>
          <p:nvPr/>
        </p:nvSpPr>
        <p:spPr>
          <a:xfrm>
            <a:off x="7148277" y="5081287"/>
            <a:ext cx="1892441" cy="923330"/>
          </a:xfrm>
          <a:prstGeom prst="rect">
            <a:avLst/>
          </a:prstGeom>
          <a:solidFill>
            <a:schemeClr val="bg1">
              <a:lumMod val="75000"/>
            </a:schemeClr>
          </a:solidFill>
        </p:spPr>
        <p:txBody>
          <a:bodyPr wrap="none" rtlCol="0">
            <a:spAutoFit/>
          </a:bodyPr>
          <a:lstStyle/>
          <a:p>
            <a:r>
              <a:rPr lang="en-US" b="1" dirty="0">
                <a:solidFill>
                  <a:srgbClr val="FF0000"/>
                </a:solidFill>
              </a:rPr>
              <a:t>Best Case</a:t>
            </a:r>
          </a:p>
          <a:p>
            <a:r>
              <a:rPr lang="en-US" b="1" dirty="0"/>
              <a:t>Delete value from</a:t>
            </a:r>
          </a:p>
          <a:p>
            <a:r>
              <a:rPr lang="en-US" b="1" dirty="0"/>
              <a:t>Index 6</a:t>
            </a:r>
            <a:endParaRPr lang="en-US" dirty="0"/>
          </a:p>
        </p:txBody>
      </p:sp>
    </p:spTree>
    <p:extLst>
      <p:ext uri="{BB962C8B-B14F-4D97-AF65-F5344CB8AC3E}">
        <p14:creationId xmlns:p14="http://schemas.microsoft.com/office/powerpoint/2010/main" val="3394043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3"/>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4"/>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9"/>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5"/>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0"/>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6"/>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11"/>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17"/>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12"/>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18"/>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13"/>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19"/>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20"/>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8"/>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21"/>
                                        </p:tgtEl>
                                        <p:attrNameLst>
                                          <p:attrName>style.visibility</p:attrName>
                                        </p:attrNameLst>
                                      </p:cBhvr>
                                      <p:to>
                                        <p:strVal val="visible"/>
                                      </p:to>
                                    </p:set>
                                    <p:anim calcmode="lin" valueType="num">
                                      <p:cBhvr additive="base">
                                        <p:cTn id="87" dur="500" fill="hold"/>
                                        <p:tgtEl>
                                          <p:spTgt spid="21"/>
                                        </p:tgtEl>
                                        <p:attrNameLst>
                                          <p:attrName>ppt_x</p:attrName>
                                        </p:attrNameLst>
                                      </p:cBhvr>
                                      <p:tavLst>
                                        <p:tav tm="0">
                                          <p:val>
                                            <p:strVal val="#ppt_x"/>
                                          </p:val>
                                        </p:tav>
                                        <p:tav tm="100000">
                                          <p:val>
                                            <p:strVal val="#ppt_x"/>
                                          </p:val>
                                        </p:tav>
                                      </p:tavLst>
                                    </p:anim>
                                    <p:anim calcmode="lin" valueType="num">
                                      <p:cBhvr additive="base">
                                        <p:cTn id="8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2" nodeType="clickEffect">
                                  <p:stCondLst>
                                    <p:cond delay="0"/>
                                  </p:stCondLst>
                                  <p:childTnLst>
                                    <p:set>
                                      <p:cBhvr>
                                        <p:cTn id="9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3" grpId="0" animBg="1"/>
      <p:bldP spid="3"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0" grpId="2"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Traversing Array</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1754326"/>
          </a:xfrm>
          <a:prstGeom prst="rect">
            <a:avLst/>
          </a:prstGeom>
          <a:noFill/>
        </p:spPr>
        <p:txBody>
          <a:bodyPr wrap="square" rtlCol="0">
            <a:spAutoFit/>
          </a:bodyPr>
          <a:lstStyle/>
          <a:p>
            <a:pPr algn="just"/>
            <a:r>
              <a:rPr lang="en-US" dirty="0"/>
              <a:t>Suppose an array has N elements stored. The basic operation we do in traversing is accessing the elements. </a:t>
            </a:r>
          </a:p>
          <a:p>
            <a:pPr algn="just"/>
            <a:endParaRPr lang="en-US" dirty="0"/>
          </a:p>
          <a:p>
            <a:pPr algn="just"/>
            <a:endParaRPr lang="en-US" dirty="0"/>
          </a:p>
          <a:p>
            <a:pPr algn="just"/>
            <a:r>
              <a:rPr lang="en-US" dirty="0"/>
              <a:t>In traversing, we visit all the element once so the number accesses is N. And there is no best or worst case in this case.</a:t>
            </a:r>
          </a:p>
        </p:txBody>
      </p:sp>
      <p:graphicFrame>
        <p:nvGraphicFramePr>
          <p:cNvPr id="7" name="Table 6"/>
          <p:cNvGraphicFramePr>
            <a:graphicFrameLocks noGrp="1"/>
          </p:cNvGraphicFramePr>
          <p:nvPr>
            <p:extLst>
              <p:ext uri="{D42A27DB-BD31-4B8C-83A1-F6EECF244321}">
                <p14:modId xmlns:p14="http://schemas.microsoft.com/office/powerpoint/2010/main" val="2358608574"/>
              </p:ext>
            </p:extLst>
          </p:nvPr>
        </p:nvGraphicFramePr>
        <p:xfrm>
          <a:off x="1292007" y="5251442"/>
          <a:ext cx="6095999" cy="37084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pPr algn="ctr"/>
                      <a:r>
                        <a:rPr lang="en-US" dirty="0">
                          <a:solidFill>
                            <a:schemeClr val="tx1"/>
                          </a:solidFill>
                        </a:rPr>
                        <a:t>12</a:t>
                      </a:r>
                    </a:p>
                  </a:txBody>
                  <a:tcPr>
                    <a:solidFill>
                      <a:schemeClr val="bg1">
                        <a:lumMod val="75000"/>
                      </a:schemeClr>
                    </a:solidFill>
                  </a:tcPr>
                </a:tc>
                <a:tc>
                  <a:txBody>
                    <a:bodyPr/>
                    <a:lstStyle/>
                    <a:p>
                      <a:pPr algn="ctr"/>
                      <a:r>
                        <a:rPr lang="en-US" dirty="0">
                          <a:solidFill>
                            <a:schemeClr val="tx1"/>
                          </a:solidFill>
                        </a:rPr>
                        <a:t>10</a:t>
                      </a:r>
                    </a:p>
                  </a:txBody>
                  <a:tcPr>
                    <a:solidFill>
                      <a:schemeClr val="bg1">
                        <a:lumMod val="75000"/>
                      </a:schemeClr>
                    </a:solidFill>
                  </a:tcPr>
                </a:tc>
                <a:tc>
                  <a:txBody>
                    <a:bodyPr/>
                    <a:lstStyle/>
                    <a:p>
                      <a:pPr algn="ctr"/>
                      <a:r>
                        <a:rPr lang="en-US" dirty="0">
                          <a:solidFill>
                            <a:schemeClr val="tx1"/>
                          </a:solidFill>
                        </a:rPr>
                        <a:t>43</a:t>
                      </a:r>
                    </a:p>
                  </a:txBody>
                  <a:tcPr>
                    <a:solidFill>
                      <a:schemeClr val="bg1">
                        <a:lumMod val="75000"/>
                      </a:schemeClr>
                    </a:solidFill>
                  </a:tcPr>
                </a:tc>
                <a:tc>
                  <a:txBody>
                    <a:bodyPr/>
                    <a:lstStyle/>
                    <a:p>
                      <a:pPr algn="ctr"/>
                      <a:r>
                        <a:rPr lang="en-US" dirty="0">
                          <a:solidFill>
                            <a:schemeClr val="tx1"/>
                          </a:solidFill>
                        </a:rPr>
                        <a:t>22</a:t>
                      </a:r>
                    </a:p>
                  </a:txBody>
                  <a:tcPr>
                    <a:solidFill>
                      <a:schemeClr val="bg1">
                        <a:lumMod val="75000"/>
                      </a:schemeClr>
                    </a:solidFill>
                  </a:tcPr>
                </a:tc>
                <a:tc>
                  <a:txBody>
                    <a:bodyPr/>
                    <a:lstStyle/>
                    <a:p>
                      <a:pPr algn="ctr"/>
                      <a:r>
                        <a:rPr lang="en-US" dirty="0">
                          <a:solidFill>
                            <a:schemeClr val="tx1"/>
                          </a:solidFill>
                        </a:rPr>
                        <a:t>8</a:t>
                      </a:r>
                    </a:p>
                  </a:txBody>
                  <a:tcPr>
                    <a:solidFill>
                      <a:schemeClr val="bg1">
                        <a:lumMod val="75000"/>
                      </a:schemeClr>
                    </a:solidFill>
                  </a:tcPr>
                </a:tc>
                <a:tc>
                  <a:txBody>
                    <a:bodyPr/>
                    <a:lstStyle/>
                    <a:p>
                      <a:pPr algn="ctr"/>
                      <a:r>
                        <a:rPr lang="en-US" dirty="0">
                          <a:solidFill>
                            <a:schemeClr val="tx1"/>
                          </a:solidFill>
                        </a:rPr>
                        <a:t>13</a:t>
                      </a:r>
                    </a:p>
                  </a:txBody>
                  <a:tcPr>
                    <a:solidFill>
                      <a:schemeClr val="bg1">
                        <a:lumMod val="75000"/>
                      </a:schemeClr>
                    </a:solidFill>
                  </a:tcPr>
                </a:tc>
                <a:tc>
                  <a:txBody>
                    <a:bodyPr/>
                    <a:lstStyle/>
                    <a:p>
                      <a:pPr algn="ctr"/>
                      <a:r>
                        <a:rPr lang="en-US" dirty="0">
                          <a:solidFill>
                            <a:schemeClr val="tx1"/>
                          </a:solidFill>
                        </a:rPr>
                        <a:t>24</a:t>
                      </a:r>
                    </a:p>
                  </a:txBody>
                  <a:tcPr>
                    <a:solidFill>
                      <a:schemeClr val="bg1">
                        <a:lumMod val="75000"/>
                      </a:schemeClr>
                    </a:solidFill>
                  </a:tcPr>
                </a:tc>
                <a:extLst>
                  <a:ext uri="{0D108BD9-81ED-4DB2-BD59-A6C34878D82A}">
                    <a16:rowId xmlns:a16="http://schemas.microsoft.com/office/drawing/2014/main" val="10000"/>
                  </a:ext>
                </a:extLst>
              </a:tr>
            </a:tbl>
          </a:graphicData>
        </a:graphic>
      </p:graphicFrame>
      <p:sp>
        <p:nvSpPr>
          <p:cNvPr id="8" name="Down Arrow 7"/>
          <p:cNvSpPr/>
          <p:nvPr/>
        </p:nvSpPr>
        <p:spPr>
          <a:xfrm>
            <a:off x="6823893" y="4612941"/>
            <a:ext cx="345745" cy="576094"/>
          </a:xfrm>
          <a:prstGeom prst="downArrow">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Down Arrow 8"/>
          <p:cNvSpPr/>
          <p:nvPr/>
        </p:nvSpPr>
        <p:spPr>
          <a:xfrm>
            <a:off x="5966359" y="4612941"/>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Down Arrow 9"/>
          <p:cNvSpPr/>
          <p:nvPr/>
        </p:nvSpPr>
        <p:spPr>
          <a:xfrm>
            <a:off x="4993652" y="4612941"/>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Down Arrow 10"/>
          <p:cNvSpPr/>
          <p:nvPr/>
        </p:nvSpPr>
        <p:spPr>
          <a:xfrm>
            <a:off x="4219445" y="4612941"/>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Down Arrow 11"/>
          <p:cNvSpPr/>
          <p:nvPr/>
        </p:nvSpPr>
        <p:spPr>
          <a:xfrm>
            <a:off x="3400580" y="4612941"/>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own Arrow 12"/>
          <p:cNvSpPr/>
          <p:nvPr/>
        </p:nvSpPr>
        <p:spPr>
          <a:xfrm>
            <a:off x="2474807" y="4612941"/>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wn Arrow 13"/>
          <p:cNvSpPr/>
          <p:nvPr/>
        </p:nvSpPr>
        <p:spPr>
          <a:xfrm>
            <a:off x="1599076" y="4629481"/>
            <a:ext cx="345745" cy="576094"/>
          </a:xfrm>
          <a:prstGeom prst="downArrow">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33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4"/>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3"/>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2"/>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1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10"/>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1"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2" nodeType="clickEffect">
                                  <p:stCondLst>
                                    <p:cond delay="0"/>
                                  </p:stCondLst>
                                  <p:childTnLst>
                                    <p:set>
                                      <p:cBhvr>
                                        <p:cTn id="5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animBg="1"/>
      <p:bldP spid="8" grpId="2"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822</TotalTime>
  <Words>1488</Words>
  <Application>Microsoft Office PowerPoint</Application>
  <PresentationFormat>On-screen Show (4:3)</PresentationFormat>
  <Paragraphs>290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Cambria Math</vt:lpstr>
      <vt:lpstr>Corbel</vt:lpstr>
      <vt:lpstr>Times New Roman</vt:lpstr>
      <vt:lpstr>Wingdings</vt:lpstr>
      <vt:lpstr>Spectrum</vt:lpstr>
      <vt:lpstr>Complexity in DS operations</vt:lpstr>
      <vt:lpstr>Lecture Outline</vt:lpstr>
      <vt:lpstr>Complexity</vt:lpstr>
      <vt:lpstr>Complexity</vt:lpstr>
      <vt:lpstr>Complexity</vt:lpstr>
      <vt:lpstr>Array</vt:lpstr>
      <vt:lpstr>Array</vt:lpstr>
      <vt:lpstr>Array</vt:lpstr>
      <vt:lpstr>Array</vt:lpstr>
      <vt:lpstr>Bubble Sort</vt:lpstr>
      <vt:lpstr>Selection Sort</vt:lpstr>
      <vt:lpstr>Insertion Sort</vt:lpstr>
      <vt:lpstr>Linear Search</vt:lpstr>
      <vt:lpstr>Binary Search</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Faruk Abdullah</cp:lastModifiedBy>
  <cp:revision>86</cp:revision>
  <dcterms:created xsi:type="dcterms:W3CDTF">2018-12-10T17:20:29Z</dcterms:created>
  <dcterms:modified xsi:type="dcterms:W3CDTF">2022-10-10T10:40:43Z</dcterms:modified>
</cp:coreProperties>
</file>