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6" r:id="rId6"/>
    <p:sldId id="277" r:id="rId7"/>
    <p:sldId id="27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Writing </a:t>
            </a:r>
            <a:r>
              <a:rPr lang="en-US" sz="4400" dirty="0" smtClean="0"/>
              <a:t>Basic SQL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Arithmetic Operators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34207" y="2271712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Arc 4"/>
          <p:cNvSpPr>
            <a:spLocks/>
          </p:cNvSpPr>
          <p:nvPr/>
        </p:nvSpPr>
        <p:spPr bwMode="ltGray">
          <a:xfrm>
            <a:off x="5171282" y="3163887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597694" y="3351212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01232" y="2366962"/>
            <a:ext cx="1590675" cy="3260725"/>
            <a:chOff x="2387" y="1078"/>
            <a:chExt cx="1002" cy="205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637382" y="2259012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00869" y="3338512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Operator Precedence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93175" y="3038168"/>
            <a:ext cx="7801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Multiplication and division take priority over addition and subtraction.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Operators of the same priority are evaluated from left to right.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Parentheses are used to force prioritized evaluation and to clarify statements.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832100" y="2133293"/>
            <a:ext cx="2965450" cy="831850"/>
            <a:chOff x="1860" y="856"/>
            <a:chExt cx="1868" cy="52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Operator Precedence</a:t>
            </a:r>
            <a:endParaRPr lang="en-US" sz="32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427691" y="2149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421341" y="32353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94729" y="2244725"/>
            <a:ext cx="1919287" cy="3260725"/>
            <a:chOff x="2453" y="1078"/>
            <a:chExt cx="1209" cy="205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34041" y="21367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453091" y="32480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Parentheses</a:t>
            </a:r>
            <a:endParaRPr lang="en-US" sz="32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14991" y="228600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02291" y="338137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3929" y="2393950"/>
            <a:ext cx="2171700" cy="2970213"/>
            <a:chOff x="2385" y="1080"/>
            <a:chExt cx="1368" cy="187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421341" y="227330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434041" y="339407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Defining a Null Value</a:t>
            </a:r>
            <a:endParaRPr lang="en-US" sz="32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1341" y="2256503"/>
            <a:ext cx="7742903" cy="169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a value that is unavailable, unassigned, unknown, or inapplicable.</a:t>
            </a:r>
          </a:p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not the same as zero or a blank space.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906463" y="3438526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93763" y="4395788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833813" y="3503613"/>
            <a:ext cx="1312862" cy="2689225"/>
            <a:chOff x="2423" y="1894"/>
            <a:chExt cx="827" cy="169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931863" y="3425826"/>
            <a:ext cx="72913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ename, job,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	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906463" y="4429126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Null Values in Arithmetic Expressions</a:t>
            </a:r>
            <a:endParaRPr lang="en-US" sz="3200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21341" y="22177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expressions containing a null value evaluate to null.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21341" y="28702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440391" y="46148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019953" y="2974975"/>
            <a:ext cx="2719388" cy="2530475"/>
            <a:chOff x="1548" y="1898"/>
            <a:chExt cx="1713" cy="159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427691" y="28575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46741" y="46021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Defining a Column Alias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21340" y="2197510"/>
            <a:ext cx="8103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Renames a column heading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Is useful with calculations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Immediately follows column name; optional AS keyword between column name and alias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Requires double quotation marks if it contains spaces or special characters or is case sensitive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Column Aliases</a:t>
            </a:r>
            <a:endParaRPr lang="en-US" sz="32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427691" y="1976437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422929" y="2995612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421341" y="4413250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422929" y="5735637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8016" y="2027237"/>
            <a:ext cx="5240338" cy="1416050"/>
            <a:chOff x="614" y="848"/>
            <a:chExt cx="3301" cy="892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07066" y="4484687"/>
            <a:ext cx="4800600" cy="1701800"/>
            <a:chOff x="626" y="2396"/>
            <a:chExt cx="3024" cy="1072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blackWhite">
          <a:xfrm>
            <a:off x="473729" y="3008312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blackWhite">
          <a:xfrm>
            <a:off x="453091" y="1963737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blackWhite">
          <a:xfrm>
            <a:off x="491191" y="2973387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blackWhite">
          <a:xfrm>
            <a:off x="446741" y="4400550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473729" y="5705475"/>
            <a:ext cx="7221537" cy="1125537"/>
            <a:chOff x="605" y="3165"/>
            <a:chExt cx="4549" cy="709"/>
          </a:xfrm>
        </p:grpSpPr>
        <p:sp>
          <p:nvSpPr>
            <p:cNvPr id="45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Concatenation Operator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421340" y="2448232"/>
            <a:ext cx="842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Concatenates columns or character strings to other columns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Is represented by two vertical bars (||)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Creates a resultant column that is a character expression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the Concatenation Operator</a:t>
            </a:r>
            <a:endParaRPr lang="en-US" sz="32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37216" y="2300287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21341" y="3411537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89604" y="2366962"/>
            <a:ext cx="2814637" cy="3546475"/>
            <a:chOff x="659" y="1270"/>
            <a:chExt cx="1773" cy="223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blackWhite">
          <a:xfrm>
            <a:off x="424516" y="2287587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34041" y="3424237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capabilities of SQL SELECT statements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execution of a basic SELECT statement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Difference between SQL statements and SQL*Plus commands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Literal Character Strings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21341" y="2330245"/>
            <a:ext cx="8162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A literal is a character, expression, or number included in the SELECT list.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Date and character literal values must be enclosed within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Each character string is output once for each row returned.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Literal Character Strings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00050" y="20701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68300" y="3471862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3750" y="2151062"/>
            <a:ext cx="1928812" cy="317500"/>
            <a:chOff x="2449" y="1114"/>
            <a:chExt cx="1215" cy="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368300" y="2057400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Duplicate Rows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21340" y="2227006"/>
            <a:ext cx="842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The default display of queries is all rows, including duplicate rows.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07053" y="3846512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21341" y="2725737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405591" y="4408487"/>
            <a:ext cx="404812" cy="866775"/>
            <a:chOff x="1269" y="2556"/>
            <a:chExt cx="255" cy="5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19753" y="3859212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Eliminating Duplicate Rows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21341" y="2286000"/>
            <a:ext cx="838344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dirty="0" smtClean="0"/>
              <a:t>Eliminate duplicate rows by using the DISTINCT keyword in the SELECT clause.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640070" y="281305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614670" y="396557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76582" y="2841625"/>
            <a:ext cx="2871788" cy="2587625"/>
            <a:chOff x="612" y="1514"/>
            <a:chExt cx="1809" cy="16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646420" y="280035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646420" y="3978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21340" y="2194560"/>
            <a:ext cx="8280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SQL</a:t>
            </a:r>
          </a:p>
          <a:p>
            <a:pPr lvl="1"/>
            <a:r>
              <a:rPr lang="en-US" sz="2400" i="1" dirty="0" smtClean="0"/>
              <a:t>-&gt; </a:t>
            </a:r>
            <a:r>
              <a:rPr lang="en-US" sz="2400" dirty="0" smtClean="0"/>
              <a:t>SQL is a command language for communication with the Oracle Server. </a:t>
            </a:r>
          </a:p>
          <a:p>
            <a:r>
              <a:rPr lang="en-US" sz="2800" dirty="0" smtClean="0"/>
              <a:t>Features of SQL</a:t>
            </a:r>
          </a:p>
          <a:p>
            <a:r>
              <a:rPr lang="en-US" sz="2800" dirty="0" smtClean="0"/>
              <a:t>      </a:t>
            </a:r>
            <a:r>
              <a:rPr lang="en-US" sz="2400" dirty="0" smtClean="0"/>
              <a:t>-&gt; Can be used by a range of users, including those with little or no programming experience</a:t>
            </a:r>
          </a:p>
          <a:p>
            <a:r>
              <a:rPr lang="en-US" sz="2400" dirty="0" smtClean="0"/>
              <a:t>       -&gt; Is an English-like 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SQL*Plus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21341" y="2344994"/>
            <a:ext cx="8103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SQL*Plus</a:t>
            </a:r>
          </a:p>
          <a:p>
            <a:pPr lvl="1"/>
            <a:r>
              <a:rPr lang="en-US" sz="2400" dirty="0" smtClean="0"/>
              <a:t>-&gt;SQL*Plus</a:t>
            </a:r>
            <a:r>
              <a:rPr lang="en-US" sz="2400" dirty="0" smtClean="0">
                <a:solidFill>
                  <a:srgbClr val="FC0128"/>
                </a:solidFill>
              </a:rPr>
              <a:t> </a:t>
            </a:r>
            <a:r>
              <a:rPr lang="en-US" sz="2400" dirty="0" smtClean="0"/>
              <a:t>is an Oracle tool that recognizes and submits SQL statements to the Oracle Server for execution and contains its own command language.</a:t>
            </a:r>
          </a:p>
          <a:p>
            <a:r>
              <a:rPr lang="en-US" sz="2800" dirty="0" smtClean="0"/>
              <a:t>Features of SQL*Plus</a:t>
            </a:r>
          </a:p>
          <a:p>
            <a:r>
              <a:rPr lang="en-US" sz="2400" dirty="0" smtClean="0"/>
              <a:t>       -&gt;Accepts SQL input from files</a:t>
            </a:r>
          </a:p>
          <a:p>
            <a:r>
              <a:rPr lang="en-US" sz="2400" dirty="0" smtClean="0"/>
              <a:t>       -&gt;Provides a line editor for modifying SQL statements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 SQL Statements Versus SQL*Plus Commands </a:t>
            </a:r>
            <a:endParaRPr lang="en-US" sz="32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341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09229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SQL*Plus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21341" y="2403987"/>
            <a:ext cx="68496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/>
              <a:t>Use SQL*Plus as an environment to: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Execute SQL statements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Edit SQL statements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SQL*Plus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1225" y="2271252"/>
            <a:ext cx="833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Use the SQL*Plus DESCRIBE command to display the structure of a table.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72141" y="2805112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21341" y="3738562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451503" y="4449762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Capabilities of SQL SELECT Statements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Selection, Projection, Join</a:t>
            </a: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259366" y="4332288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421341" y="244951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7513638" y="2449513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Basic SELECT Statement</a:t>
            </a:r>
            <a:endParaRPr lang="en-US" sz="24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45267" y="4586748"/>
            <a:ext cx="738505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identifies 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columns.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identifies 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797642" y="3113548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Writing SQL Statements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6205" y="2374489"/>
            <a:ext cx="795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SQL statements are not case sensitive.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SQL statements can be on one or</a:t>
            </a:r>
            <a:br>
              <a:rPr lang="en-US" sz="2400" dirty="0" smtClean="0"/>
            </a:br>
            <a:r>
              <a:rPr lang="en-US" sz="2400" dirty="0" smtClean="0"/>
              <a:t>more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Keywords cannot be abbreviated or split across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Clauses are usually placed on separate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Tabs and indents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Selecting All Columns</a:t>
            </a:r>
            <a:endParaRPr 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480967" y="3649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476205" y="2532063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28592" y="2586038"/>
            <a:ext cx="5314950" cy="2781300"/>
            <a:chOff x="600" y="1188"/>
            <a:chExt cx="3348" cy="175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488905" y="3662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01605" y="2522538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Selecting Specific Columns</a:t>
            </a:r>
            <a:endParaRPr lang="en-US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592138" y="3602037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84200" y="2546349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1513" y="2597149"/>
            <a:ext cx="3268662" cy="2727325"/>
            <a:chOff x="639" y="1186"/>
            <a:chExt cx="2059" cy="17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585788" y="3614737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71500" y="2506662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Column Heading Defaults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21341" y="2418734"/>
            <a:ext cx="780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/>
              <a:t>Default justification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 smtClean="0"/>
              <a:t>Left: Date and character data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 smtClean="0"/>
              <a:t>Right: Numeric data</a:t>
            </a:r>
          </a:p>
          <a:p>
            <a:pPr lvl="2">
              <a:buClr>
                <a:schemeClr val="accent1"/>
              </a:buClr>
              <a:buSzPct val="125000"/>
            </a:pPr>
            <a:endParaRPr lang="en-US" sz="2400" dirty="0" smtClean="0"/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/>
              <a:t>Default display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b="1" dirty="0" smtClean="0"/>
              <a:t>	</a:t>
            </a:r>
            <a:r>
              <a:rPr lang="en-US" sz="2400" dirty="0" smtClean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Arithmetic Expressions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35973" y="2459504"/>
            <a:ext cx="856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Create expressions on NUMBER and DATE data by using arithmetic operators.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02774" y="30529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334</TotalTime>
  <Words>1111</Words>
  <Application>Microsoft Macintosh PowerPoint</Application>
  <PresentationFormat>On-screen Show (4:3)</PresentationFormat>
  <Paragraphs>349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Spectrum</vt:lpstr>
      <vt:lpstr>Writing Basic SQL Statements</vt:lpstr>
      <vt:lpstr>Lecture Outline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</vt:lpstr>
      <vt:lpstr>SQL*Plus </vt:lpstr>
      <vt:lpstr> SQL Statements Versus SQL*Plus Commands </vt:lpstr>
      <vt:lpstr>Application of SQL*Plus</vt:lpstr>
      <vt:lpstr>Application of SQL*Plus</vt:lpstr>
      <vt:lpstr>Slide 29</vt:lpstr>
      <vt:lpstr>Slide 30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21</cp:revision>
  <dcterms:created xsi:type="dcterms:W3CDTF">2018-12-10T17:20:29Z</dcterms:created>
  <dcterms:modified xsi:type="dcterms:W3CDTF">2020-06-17T19:45:48Z</dcterms:modified>
</cp:coreProperties>
</file>