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6" r:id="rId4"/>
    <p:sldId id="274" r:id="rId5"/>
    <p:sldId id="276" r:id="rId6"/>
    <p:sldId id="277" r:id="rId7"/>
    <p:sldId id="270" r:id="rId8"/>
    <p:sldId id="271" r:id="rId9"/>
    <p:sldId id="272" r:id="rId10"/>
    <p:sldId id="282" r:id="rId11"/>
    <p:sldId id="284" r:id="rId12"/>
    <p:sldId id="283" r:id="rId13"/>
    <p:sldId id="267" r:id="rId14"/>
    <p:sldId id="281" r:id="rId15"/>
    <p:sldId id="278" r:id="rId16"/>
    <p:sldId id="279" r:id="rId17"/>
    <p:sldId id="280"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724"/>
  </p:normalViewPr>
  <p:slideViewPr>
    <p:cSldViewPr snapToGrid="0" snapToObjects="1">
      <p:cViewPr varScale="1">
        <p:scale>
          <a:sx n="59" d="100"/>
          <a:sy n="59" d="100"/>
        </p:scale>
        <p:origin x="151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12C10-189D-4E19-9047-A0D7263C205D}" type="datetimeFigureOut">
              <a:rPr lang="en-US" smtClean="0"/>
              <a:t>9/17/2022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201BA-7D3D-49F1-B9A5-B9D6A0B62A5A}" type="slidenum">
              <a:rPr lang="en-US" smtClean="0"/>
              <a:t>‹#›</a:t>
            </a:fld>
            <a:endParaRPr lang="en-US"/>
          </a:p>
        </p:txBody>
      </p:sp>
    </p:spTree>
    <p:extLst>
      <p:ext uri="{BB962C8B-B14F-4D97-AF65-F5344CB8AC3E}">
        <p14:creationId xmlns:p14="http://schemas.microsoft.com/office/powerpoint/2010/main" val="268399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A201BA-7D3D-49F1-B9A5-B9D6A0B62A5A}" type="slidenum">
              <a:rPr lang="en-US" smtClean="0"/>
              <a:t>6</a:t>
            </a:fld>
            <a:endParaRPr lang="en-US"/>
          </a:p>
        </p:txBody>
      </p:sp>
    </p:spTree>
    <p:extLst>
      <p:ext uri="{BB962C8B-B14F-4D97-AF65-F5344CB8AC3E}">
        <p14:creationId xmlns:p14="http://schemas.microsoft.com/office/powerpoint/2010/main" val="13020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9/17/2022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Complete Guideline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2108</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Department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TBA</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Database</a:t>
            </a:r>
          </a:p>
        </p:txBody>
      </p:sp>
    </p:spTree>
    <p:extLst>
      <p:ext uri="{BB962C8B-B14F-4D97-AF65-F5344CB8AC3E}">
        <p14:creationId xmlns:p14="http://schemas.microsoft.com/office/powerpoint/2010/main" val="700707328"/>
      </p:ext>
    </p:extLst>
  </p:cSld>
  <p:clrMapOvr>
    <a:masterClrMapping/>
  </p:clrMapOvr>
  <p:transition spd="slow">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9" name="Title 1"/>
          <p:cNvSpPr txBox="1">
            <a:spLocks/>
          </p:cNvSpPr>
          <p:nvPr/>
        </p:nvSpPr>
        <p:spPr>
          <a:xfrm>
            <a:off x="1055715" y="2335237"/>
            <a:ext cx="6553200" cy="3824757"/>
          </a:xfrm>
          <a:prstGeom prst="rect">
            <a:avLst/>
          </a:prstGeom>
          <a:noFill/>
        </p:spPr>
        <p:txBody>
          <a:bodyPr vert="horz" lIns="91440" tIns="45720" rIns="91440" bIns="45720" rtlCol="0" anchor="b" anchorCtr="0">
            <a:normAutofit/>
          </a:bodyPr>
          <a:lstStyle/>
          <a:p>
            <a:pPr marL="0" marR="0" lvl="0" indent="0" algn="ctr" defTabSz="914400" rtl="0" eaLnBrk="1" fontAlgn="auto" latinLnBrk="0" hangingPunct="1">
              <a:lnSpc>
                <a:spcPts val="4600"/>
              </a:lnSpc>
              <a:spcBef>
                <a:spcPct val="0"/>
              </a:spcBef>
              <a:spcAft>
                <a:spcPts val="0"/>
              </a:spcAft>
              <a:buClrTx/>
              <a:buSzTx/>
              <a:buFontTx/>
              <a:buNone/>
              <a:tabLst/>
              <a:defRPr/>
            </a:pPr>
            <a:r>
              <a:rPr kumimoji="0" lang="en-US" b="0" i="0" u="none" strike="noStrike" kern="1200" cap="none" spc="0" normalizeH="0" baseline="0" noProof="0" dirty="0">
                <a:ln>
                  <a:noFill/>
                </a:ln>
                <a:effectLst/>
                <a:uLnTx/>
                <a:uFillTx/>
                <a:latin typeface="+mj-lt"/>
                <a:ea typeface="+mj-ea"/>
                <a:cs typeface="+mj-cs"/>
              </a:rPr>
              <a:t>COURSE </a:t>
            </a:r>
            <a:r>
              <a:rPr lang="en-US" dirty="0">
                <a:latin typeface="+mj-lt"/>
                <a:ea typeface="+mj-ea"/>
                <a:cs typeface="+mj-cs"/>
              </a:rPr>
              <a:t>C</a:t>
            </a:r>
            <a:r>
              <a:rPr kumimoji="0" lang="en-US" b="0" i="0" u="none" strike="noStrike" kern="1200" cap="none" spc="0" normalizeH="0" baseline="0" noProof="0" dirty="0">
                <a:ln>
                  <a:noFill/>
                </a:ln>
                <a:effectLst/>
                <a:uLnTx/>
                <a:uFillTx/>
                <a:latin typeface="+mj-lt"/>
                <a:ea typeface="+mj-ea"/>
                <a:cs typeface="+mj-cs"/>
              </a:rPr>
              <a:t>ODE:CSC 2108</a:t>
            </a:r>
            <a:br>
              <a:rPr kumimoji="0" lang="en-US" sz="16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NAME:</a:t>
            </a:r>
            <a:br>
              <a:rPr kumimoji="0" lang="en-US" sz="1600" b="0" i="0" u="none" strike="noStrike" kern="1200" cap="none" spc="0" normalizeH="0" baseline="0" noProof="0" dirty="0">
                <a:ln>
                  <a:noFill/>
                </a:ln>
                <a:effectLst/>
                <a:uLnTx/>
                <a:uFillTx/>
                <a:latin typeface="+mj-lt"/>
                <a:ea typeface="+mj-ea"/>
                <a:cs typeface="+mj-cs"/>
              </a:rPr>
            </a:br>
            <a:r>
              <a:rPr kumimoji="0" lang="en-US" sz="4800" b="0" i="0" u="none" strike="noStrike" kern="1200" cap="none" spc="0" normalizeH="0" baseline="0" noProof="0" dirty="0">
                <a:ln>
                  <a:noFill/>
                </a:ln>
                <a:effectLst/>
                <a:uLnTx/>
                <a:uFillTx/>
                <a:latin typeface="+mj-lt"/>
                <a:ea typeface="+mj-ea"/>
                <a:cs typeface="+mj-cs"/>
              </a:rPr>
              <a:t>INTRODUCTION TO DATABASE</a:t>
            </a:r>
            <a:br>
              <a:rPr kumimoji="0" lang="en-US" sz="4800" b="0" i="0" u="none" strike="noStrike" kern="1200" cap="none" spc="0" normalizeH="0" baseline="0" noProof="0" dirty="0">
                <a:ln>
                  <a:noFill/>
                </a:ln>
                <a:effectLst/>
                <a:uLnTx/>
                <a:uFillTx/>
                <a:latin typeface="+mj-lt"/>
                <a:ea typeface="+mj-ea"/>
                <a:cs typeface="+mj-cs"/>
              </a:rPr>
            </a:br>
            <a:r>
              <a:rPr kumimoji="0" lang="en-US" sz="1600" b="0" i="0" u="none" strike="noStrike" kern="1200" cap="none" spc="0" normalizeH="0" baseline="0" noProof="0" dirty="0">
                <a:ln>
                  <a:noFill/>
                </a:ln>
                <a:effectLst/>
                <a:uLnTx/>
                <a:uFillTx/>
                <a:latin typeface="+mj-lt"/>
                <a:ea typeface="+mj-ea"/>
                <a:cs typeface="+mj-cs"/>
              </a:rPr>
              <a:t>COURSE TEACHER: Syed Nafiul Shefat</a:t>
            </a:r>
            <a:br>
              <a:rPr kumimoji="0" lang="en-US" sz="1600" b="0" i="0" u="none" strike="noStrike" kern="1200" cap="none" spc="0" normalizeH="0" baseline="0" noProof="0" dirty="0">
                <a:ln>
                  <a:noFill/>
                </a:ln>
                <a:effectLst/>
                <a:uLnTx/>
                <a:uFillTx/>
                <a:latin typeface="+mj-lt"/>
                <a:ea typeface="+mj-ea"/>
                <a:cs typeface="+mj-cs"/>
              </a:rPr>
            </a:br>
            <a:endParaRPr kumimoji="0" lang="en-US" sz="1600" b="0"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 Hours</a:t>
            </a:r>
            <a:endParaRPr lang="x-none" dirty="0"/>
          </a:p>
        </p:txBody>
      </p:sp>
      <p:sp>
        <p:nvSpPr>
          <p:cNvPr id="6" name="Rectangle 5"/>
          <p:cNvSpPr/>
          <p:nvPr/>
        </p:nvSpPr>
        <p:spPr>
          <a:xfrm>
            <a:off x="421341" y="2264898"/>
            <a:ext cx="4572000" cy="830997"/>
          </a:xfrm>
          <a:prstGeom prst="rect">
            <a:avLst/>
          </a:prstGeom>
        </p:spPr>
        <p:txBody>
          <a:bodyPr>
            <a:spAutoFit/>
          </a:bodyPr>
          <a:lstStyle/>
          <a:p>
            <a:pPr marL="342900" indent="-342900">
              <a:buFont typeface="Arial" pitchFamily="34" charset="0"/>
              <a:buChar char="•"/>
            </a:pPr>
            <a:r>
              <a:rPr lang="en-US" sz="2400" dirty="0"/>
              <a:t>Theory class- Two(2) hours</a:t>
            </a:r>
          </a:p>
          <a:p>
            <a:pPr marL="342900" indent="-342900">
              <a:buFont typeface="Arial" pitchFamily="34" charset="0"/>
              <a:buChar char="•"/>
            </a:pPr>
            <a:r>
              <a:rPr lang="en-US" sz="2400" dirty="0"/>
              <a:t>Lab class- Three(3) hours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Basic Information Regarding This Course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Course Objective</a:t>
            </a:r>
            <a:endParaRPr lang="x-none" dirty="0"/>
          </a:p>
        </p:txBody>
      </p:sp>
      <p:sp>
        <p:nvSpPr>
          <p:cNvPr id="7" name="Rectangle 6"/>
          <p:cNvSpPr/>
          <p:nvPr/>
        </p:nvSpPr>
        <p:spPr>
          <a:xfrm>
            <a:off x="421341" y="2017058"/>
            <a:ext cx="8511644" cy="4093428"/>
          </a:xfrm>
          <a:prstGeom prst="rect">
            <a:avLst/>
          </a:prstGeom>
        </p:spPr>
        <p:txBody>
          <a:bodyPr wrap="square">
            <a:spAutoFit/>
          </a:bodyPr>
          <a:lstStyle/>
          <a:p>
            <a:pPr lvl="0" algn="just"/>
            <a:r>
              <a:rPr lang="en-US" sz="2000" dirty="0"/>
              <a:t>To be able to:</a:t>
            </a:r>
          </a:p>
          <a:p>
            <a:pPr lvl="0" algn="just">
              <a:buFont typeface="Arial" pitchFamily="34" charset="0"/>
              <a:buChar char="•"/>
            </a:pPr>
            <a:r>
              <a:rPr lang="en-US" sz="2000" dirty="0"/>
              <a:t>Identify the drawbacks of file-based management system and the necessity of Database management system</a:t>
            </a:r>
          </a:p>
          <a:p>
            <a:pPr lvl="0" algn="just">
              <a:buFont typeface="Arial" pitchFamily="34" charset="0"/>
              <a:buChar char="•"/>
            </a:pPr>
            <a:r>
              <a:rPr lang="en-US" sz="2000" dirty="0"/>
              <a:t>Use modern tools utilized in Database management system.</a:t>
            </a:r>
          </a:p>
          <a:p>
            <a:pPr lvl="0" algn="just">
              <a:buFont typeface="Arial" pitchFamily="34" charset="0"/>
              <a:buChar char="•"/>
            </a:pPr>
            <a:r>
              <a:rPr lang="en-US" sz="2000" dirty="0"/>
              <a:t>Understand different types of terminologies used in Database management system</a:t>
            </a:r>
          </a:p>
          <a:p>
            <a:pPr lvl="0" algn="just">
              <a:buFont typeface="Arial" pitchFamily="34" charset="0"/>
              <a:buChar char="•"/>
            </a:pPr>
            <a:r>
              <a:rPr lang="en-US" sz="2000" dirty="0"/>
              <a:t>Discuss different tools and techniques for better performance of Database management system</a:t>
            </a:r>
          </a:p>
          <a:p>
            <a:pPr lvl="0" algn="just">
              <a:buFont typeface="Arial" pitchFamily="34" charset="0"/>
              <a:buChar char="•"/>
            </a:pPr>
            <a:r>
              <a:rPr lang="en-US" sz="2000" dirty="0"/>
              <a:t>Execute necessary and sufficient SQLs</a:t>
            </a:r>
          </a:p>
          <a:p>
            <a:pPr lvl="0" algn="just">
              <a:buFont typeface="Arial" pitchFamily="34" charset="0"/>
              <a:buChar char="•"/>
            </a:pPr>
            <a:r>
              <a:rPr lang="en-US" sz="2000" dirty="0"/>
              <a:t>Design ER Models and Diagrams</a:t>
            </a:r>
          </a:p>
          <a:p>
            <a:pPr lvl="0" algn="just">
              <a:buFont typeface="Arial" pitchFamily="34" charset="0"/>
              <a:buChar char="•"/>
            </a:pPr>
            <a:r>
              <a:rPr lang="en-US" sz="2000" dirty="0"/>
              <a:t>Use different types of Normalization process</a:t>
            </a:r>
          </a:p>
          <a:p>
            <a:pPr lvl="0" algn="just">
              <a:buFont typeface="Arial" pitchFamily="34" charset="0"/>
              <a:buChar char="•"/>
            </a:pPr>
            <a:r>
              <a:rPr lang="en-US" sz="2000" dirty="0"/>
              <a:t>Analyze a system with a view to DBMS implementation</a:t>
            </a:r>
          </a:p>
          <a:p>
            <a:pPr lvl="0" algn="just">
              <a:buFont typeface="Arial" pitchFamily="34" charset="0"/>
              <a:buChar char="•"/>
            </a:pPr>
            <a:r>
              <a:rPr lang="en-US" sz="2000" dirty="0"/>
              <a:t>Understand different types of joining and use of different complex queries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 Information, Knowledge and Wisdom</a:t>
            </a:r>
            <a:endParaRPr lang="x-none" dirty="0"/>
          </a:p>
        </p:txBody>
      </p:sp>
      <p:sp>
        <p:nvSpPr>
          <p:cNvPr id="15" name="Rectangle 14"/>
          <p:cNvSpPr/>
          <p:nvPr/>
        </p:nvSpPr>
        <p:spPr>
          <a:xfrm>
            <a:off x="421341" y="2250831"/>
            <a:ext cx="8025619" cy="3877985"/>
          </a:xfrm>
          <a:prstGeom prst="rect">
            <a:avLst/>
          </a:prstGeom>
        </p:spPr>
        <p:txBody>
          <a:bodyPr wrap="square">
            <a:spAutoFit/>
          </a:bodyPr>
          <a:lstStyle/>
          <a:p>
            <a:pPr>
              <a:buFont typeface="Arial" pitchFamily="34" charset="0"/>
              <a:buChar char="•"/>
            </a:pPr>
            <a:r>
              <a:rPr lang="en-GB" sz="2400" dirty="0"/>
              <a:t>Data-Raw facts and figures that on their own have no meaning</a:t>
            </a:r>
          </a:p>
          <a:p>
            <a:pPr>
              <a:buFont typeface="Arial" pitchFamily="34" charset="0"/>
              <a:buChar char="•"/>
            </a:pPr>
            <a:r>
              <a:rPr lang="en-GB" sz="2400" dirty="0"/>
              <a:t>Information-Data that has been processed within  a context to give it meaning</a:t>
            </a:r>
          </a:p>
          <a:p>
            <a:pPr marL="0" lvl="1">
              <a:buFont typeface="Arial" pitchFamily="34" charset="0"/>
              <a:buChar char="•"/>
            </a:pPr>
            <a:r>
              <a:rPr lang="en-GB" sz="2400" dirty="0"/>
              <a:t>Knowledge-The capability of understanding the relationship between pieces of information and what to actually do with the information</a:t>
            </a:r>
          </a:p>
          <a:p>
            <a:pPr marL="0" lvl="1">
              <a:buFont typeface="Arial" pitchFamily="34" charset="0"/>
              <a:buChar char="•"/>
            </a:pPr>
            <a:r>
              <a:rPr lang="en-GB" sz="2400" dirty="0"/>
              <a:t>Wisdom-</a:t>
            </a:r>
            <a:r>
              <a:rPr lang="en-US" sz="2400" dirty="0"/>
              <a:t>Beckons to give understanding about which there has previously been no understanding</a:t>
            </a:r>
          </a:p>
          <a:p>
            <a:pPr marL="0" lvl="1">
              <a:buFont typeface="Arial" pitchFamily="34" charset="0"/>
              <a:buChar char="•"/>
            </a:pPr>
            <a:endParaRPr lang="en-GB" dirty="0"/>
          </a:p>
          <a:p>
            <a:pPr>
              <a:buFont typeface="Arial" pitchFamily="34" charset="0"/>
              <a:buChar char="•"/>
            </a:pPr>
            <a:endParaRPr lang="en-GB" dirty="0"/>
          </a:p>
          <a:p>
            <a:pPr>
              <a:buFont typeface="Arial" pitchFamily="34" charset="0"/>
              <a:buChar char="•"/>
            </a:pPr>
            <a:endParaRPr lang="en-GB"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The Knowledge Pyramid</a:t>
            </a:r>
            <a:endParaRPr lang="x-none" dirty="0"/>
          </a:p>
        </p:txBody>
      </p:sp>
      <p:sp>
        <p:nvSpPr>
          <p:cNvPr id="7" name="Isosceles Triangle 6"/>
          <p:cNvSpPr/>
          <p:nvPr/>
        </p:nvSpPr>
        <p:spPr>
          <a:xfrm>
            <a:off x="609600" y="2286000"/>
            <a:ext cx="7924800" cy="3200400"/>
          </a:xfrm>
          <a:prstGeom prst="triangle">
            <a:avLst/>
          </a:prstGeom>
          <a:solidFill>
            <a:schemeClr val="bg2">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 name="Straight Connector 7"/>
          <p:cNvCxnSpPr/>
          <p:nvPr/>
        </p:nvCxnSpPr>
        <p:spPr>
          <a:xfrm>
            <a:off x="3352800" y="3276600"/>
            <a:ext cx="24384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67000" y="3810000"/>
            <a:ext cx="37338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800" y="4495800"/>
            <a:ext cx="5410200" cy="1588"/>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886200" y="2971800"/>
            <a:ext cx="1371600" cy="276999"/>
          </a:xfrm>
          <a:prstGeom prst="rect">
            <a:avLst/>
          </a:prstGeom>
          <a:noFill/>
        </p:spPr>
        <p:txBody>
          <a:bodyPr wrap="square" rtlCol="0">
            <a:spAutoFit/>
          </a:bodyPr>
          <a:lstStyle/>
          <a:p>
            <a:pPr algn="ctr"/>
            <a:r>
              <a:rPr lang="en-US" sz="1200" b="1" dirty="0">
                <a:latin typeface="+mj-lt"/>
              </a:rPr>
              <a:t>WISDOM</a:t>
            </a:r>
          </a:p>
        </p:txBody>
      </p:sp>
      <p:sp>
        <p:nvSpPr>
          <p:cNvPr id="12" name="TextBox 11"/>
          <p:cNvSpPr txBox="1"/>
          <p:nvPr/>
        </p:nvSpPr>
        <p:spPr>
          <a:xfrm>
            <a:off x="3810000" y="3505200"/>
            <a:ext cx="1371600" cy="276999"/>
          </a:xfrm>
          <a:prstGeom prst="rect">
            <a:avLst/>
          </a:prstGeom>
          <a:noFill/>
        </p:spPr>
        <p:txBody>
          <a:bodyPr wrap="square" rtlCol="0">
            <a:spAutoFit/>
          </a:bodyPr>
          <a:lstStyle/>
          <a:p>
            <a:pPr algn="ctr"/>
            <a:r>
              <a:rPr lang="en-US" sz="1200" b="1" dirty="0">
                <a:latin typeface="+mj-lt"/>
              </a:rPr>
              <a:t>KNOWLEDGE</a:t>
            </a:r>
          </a:p>
        </p:txBody>
      </p:sp>
      <p:sp>
        <p:nvSpPr>
          <p:cNvPr id="13" name="TextBox 12"/>
          <p:cNvSpPr txBox="1"/>
          <p:nvPr/>
        </p:nvSpPr>
        <p:spPr>
          <a:xfrm>
            <a:off x="3733800" y="4038600"/>
            <a:ext cx="1447800" cy="276999"/>
          </a:xfrm>
          <a:prstGeom prst="rect">
            <a:avLst/>
          </a:prstGeom>
          <a:noFill/>
        </p:spPr>
        <p:txBody>
          <a:bodyPr wrap="square" rtlCol="0">
            <a:spAutoFit/>
          </a:bodyPr>
          <a:lstStyle/>
          <a:p>
            <a:pPr algn="ctr"/>
            <a:r>
              <a:rPr lang="en-US" sz="1200" b="1" dirty="0">
                <a:latin typeface="+mj-lt"/>
              </a:rPr>
              <a:t>INFORMATION</a:t>
            </a:r>
          </a:p>
        </p:txBody>
      </p:sp>
      <p:sp>
        <p:nvSpPr>
          <p:cNvPr id="14" name="TextBox 13"/>
          <p:cNvSpPr txBox="1"/>
          <p:nvPr/>
        </p:nvSpPr>
        <p:spPr>
          <a:xfrm>
            <a:off x="3657600" y="4953000"/>
            <a:ext cx="1447800" cy="276999"/>
          </a:xfrm>
          <a:prstGeom prst="rect">
            <a:avLst/>
          </a:prstGeom>
          <a:noFill/>
        </p:spPr>
        <p:txBody>
          <a:bodyPr wrap="square" rtlCol="0">
            <a:spAutoFit/>
          </a:bodyPr>
          <a:lstStyle/>
          <a:p>
            <a:pPr algn="ctr"/>
            <a:r>
              <a:rPr lang="en-US" sz="1200" b="1" dirty="0">
                <a:latin typeface="+mj-lt"/>
              </a:rPr>
              <a:t>DATA</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Database</a:t>
            </a:r>
            <a:endParaRPr lang="x-none" dirty="0"/>
          </a:p>
        </p:txBody>
      </p:sp>
      <p:sp>
        <p:nvSpPr>
          <p:cNvPr id="15" name="Rectangle 14"/>
          <p:cNvSpPr/>
          <p:nvPr/>
        </p:nvSpPr>
        <p:spPr>
          <a:xfrm>
            <a:off x="421340" y="2349305"/>
            <a:ext cx="8258425" cy="1477328"/>
          </a:xfrm>
          <a:prstGeom prst="rect">
            <a:avLst/>
          </a:prstGeom>
        </p:spPr>
        <p:txBody>
          <a:bodyPr wrap="square">
            <a:spAutoFit/>
          </a:bodyPr>
          <a:lstStyle/>
          <a:p>
            <a:pPr>
              <a:buFont typeface="Arial" pitchFamily="34" charset="0"/>
              <a:buChar char="•"/>
            </a:pPr>
            <a:r>
              <a:rPr lang="en-US" sz="2400" dirty="0"/>
              <a:t>Database-&gt;A structured set of data held in a computer especially one that is accessible in various ways. </a:t>
            </a:r>
          </a:p>
          <a:p>
            <a:pPr>
              <a:buFont typeface="Arial" pitchFamily="34" charset="0"/>
              <a:buChar char="•"/>
            </a:pPr>
            <a:r>
              <a:rPr lang="en-US" sz="2400" dirty="0"/>
              <a:t>Inside a database, data is stored into tables.</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Oracle Database</a:t>
            </a:r>
            <a:endParaRPr lang="x-none" dirty="0"/>
          </a:p>
        </p:txBody>
      </p:sp>
      <p:sp>
        <p:nvSpPr>
          <p:cNvPr id="15" name="Rectangle 14"/>
          <p:cNvSpPr/>
          <p:nvPr/>
        </p:nvSpPr>
        <p:spPr>
          <a:xfrm>
            <a:off x="421340" y="2321168"/>
            <a:ext cx="8342831" cy="1938992"/>
          </a:xfrm>
          <a:prstGeom prst="rect">
            <a:avLst/>
          </a:prstGeom>
        </p:spPr>
        <p:txBody>
          <a:bodyPr wrap="square">
            <a:spAutoFit/>
          </a:bodyPr>
          <a:lstStyle/>
          <a:p>
            <a:pPr>
              <a:buFont typeface="Arial" pitchFamily="34" charset="0"/>
              <a:buChar char="•"/>
            </a:pPr>
            <a:r>
              <a:rPr lang="en-US" sz="2400" dirty="0"/>
              <a:t>A Relational Database Management System (RDBMS) produced and marketed  by Oracle Corporation.</a:t>
            </a:r>
          </a:p>
          <a:p>
            <a:pPr>
              <a:buFont typeface="Arial" pitchFamily="34" charset="0"/>
              <a:buChar char="•"/>
            </a:pPr>
            <a:r>
              <a:rPr lang="en-US" sz="2400" dirty="0"/>
              <a:t>Oracle 10g</a:t>
            </a:r>
          </a:p>
          <a:p>
            <a:pPr>
              <a:buFont typeface="Arial" pitchFamily="34" charset="0"/>
              <a:buChar char="•"/>
            </a:pPr>
            <a:r>
              <a:rPr lang="en-US" sz="2400" dirty="0"/>
              <a:t>Database Schema Scott </a:t>
            </a:r>
          </a:p>
          <a:p>
            <a:pPr>
              <a:buFont typeface="Arial" pitchFamily="34" charset="0"/>
              <a:buChar char="•"/>
            </a:pPr>
            <a:r>
              <a:rPr lang="en-US" sz="2400" dirty="0"/>
              <a:t>Tables: DEPT, EMP, BONUS and SALGRADE</a:t>
            </a:r>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Terminology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SQL</a:t>
            </a:r>
            <a:endParaRPr lang="x-none" dirty="0"/>
          </a:p>
        </p:txBody>
      </p:sp>
      <p:sp>
        <p:nvSpPr>
          <p:cNvPr id="15" name="Rectangle 14"/>
          <p:cNvSpPr/>
          <p:nvPr/>
        </p:nvSpPr>
        <p:spPr>
          <a:xfrm>
            <a:off x="476204" y="2307102"/>
            <a:ext cx="8428645" cy="2954655"/>
          </a:xfrm>
          <a:prstGeom prst="rect">
            <a:avLst/>
          </a:prstGeom>
        </p:spPr>
        <p:txBody>
          <a:bodyPr wrap="square">
            <a:spAutoFit/>
          </a:bodyPr>
          <a:lstStyle/>
          <a:p>
            <a:pPr algn="just">
              <a:buFont typeface="Arial" pitchFamily="34" charset="0"/>
              <a:buChar char="•"/>
            </a:pPr>
            <a:r>
              <a:rPr lang="en-US" sz="2400" dirty="0"/>
              <a:t>SQL stands for Structured Query Language</a:t>
            </a:r>
          </a:p>
          <a:p>
            <a:pPr algn="just">
              <a:buFont typeface="Arial" pitchFamily="34" charset="0"/>
              <a:buChar char="•"/>
            </a:pPr>
            <a:r>
              <a:rPr lang="en-US" sz="2400" dirty="0"/>
              <a:t>SQL is used to communicate with a database</a:t>
            </a:r>
          </a:p>
          <a:p>
            <a:pPr algn="just">
              <a:buFont typeface="Arial" pitchFamily="34" charset="0"/>
              <a:buChar char="•"/>
            </a:pPr>
            <a:r>
              <a:rPr lang="en-US" sz="2400" dirty="0"/>
              <a:t>According to  American National Standard Institute (ANSI), it is standard language for Relational Database Management System (RDBMS)</a:t>
            </a:r>
          </a:p>
          <a:p>
            <a:pPr algn="just">
              <a:buFont typeface="Arial" pitchFamily="34" charset="0"/>
              <a:buChar char="•"/>
            </a:pPr>
            <a:r>
              <a:rPr lang="en-US" sz="2400" dirty="0"/>
              <a:t>SQL can execute queries against a Database.</a:t>
            </a:r>
          </a:p>
          <a:p>
            <a:pPr algn="just">
              <a:buFont typeface="Arial" pitchFamily="34" charset="0"/>
              <a:buChar char="•"/>
            </a:pPr>
            <a:r>
              <a:rPr lang="en-US" sz="2400" dirty="0"/>
              <a:t>Synonyms of query-&gt; </a:t>
            </a:r>
            <a:r>
              <a:rPr lang="en-US" sz="2400" dirty="0" err="1"/>
              <a:t>ask,question,inquire</a:t>
            </a:r>
            <a:r>
              <a:rPr lang="en-US" sz="2400" dirty="0"/>
              <a:t> etc.</a:t>
            </a:r>
          </a:p>
          <a:p>
            <a:pPr>
              <a:buNone/>
            </a:pPr>
            <a:endParaRPr lang="en-US" dirty="0"/>
          </a:p>
        </p:txBody>
      </p:sp>
    </p:spTree>
    <p:extLst>
      <p:ext uri="{BB962C8B-B14F-4D97-AF65-F5344CB8AC3E}">
        <p14:creationId xmlns:p14="http://schemas.microsoft.com/office/powerpoint/2010/main" val="3132154582"/>
      </p:ext>
    </p:extLst>
  </p:cSld>
  <p:clrMapOvr>
    <a:masterClrMapping/>
  </p:clrMapOvr>
  <p:transition spd="slow">
    <p:wedg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a:t>Modern Database Management (Sixth Edition) by Fred R. McFadden, Jeffrey A. </a:t>
            </a:r>
            <a:r>
              <a:rPr lang="en-US" dirty="0" err="1"/>
              <a:t>Hoffer</a:t>
            </a:r>
            <a:r>
              <a:rPr lang="en-US" dirty="0"/>
              <a:t>, Mary B. Prescott</a:t>
            </a:r>
          </a:p>
          <a:p>
            <a:pPr marL="342900" lvl="0" indent="-342900">
              <a:buFont typeface="+mj-lt"/>
              <a:buAutoNum type="arabicPeriod"/>
            </a:pPr>
            <a:r>
              <a:rPr lang="en-US" dirty="0"/>
              <a:t>Database System Concepts (Fifth Edition) by Henry F. Korth, S. Sudarshan, A. Silberschatz</a:t>
            </a:r>
          </a:p>
          <a:p>
            <a:pPr marL="342900" lvl="0" indent="-342900">
              <a:buFont typeface="+mj-lt"/>
              <a:buAutoNum type="arabicPeriod"/>
            </a:pPr>
            <a:r>
              <a:rPr lang="en-US" dirty="0"/>
              <a:t>Oracle-database-10g-sql-fundamentals-1-student-guide-volume-1</a:t>
            </a:r>
          </a:p>
          <a:p>
            <a:pPr marL="342900" lvl="0" indent="-342900">
              <a:buFont typeface="+mj-lt"/>
              <a:buAutoNum type="arabicPeriod"/>
            </a:pPr>
            <a:r>
              <a:rPr lang="en-US" dirty="0"/>
              <a:t>SQL and Relational Theory: How to Write Accurate SQL Code by C.J. Date</a:t>
            </a:r>
          </a:p>
          <a:p>
            <a:pPr marL="342900" lvl="0" indent="-342900">
              <a:buFont typeface="+mj-lt"/>
              <a:buAutoNum type="arabicPeriod"/>
            </a:pPr>
            <a:r>
              <a:rPr lang="en-US" dirty="0"/>
              <a:t>Database Systems: A Practical Approach to Design, Implementation and Management (4th Edition) by Thomas M. Connolly, Carolyn E. </a:t>
            </a:r>
            <a:r>
              <a:rPr lang="en-US" dirty="0" err="1"/>
              <a:t>Begg</a:t>
            </a:r>
            <a:endParaRPr lang="en-US" dirty="0"/>
          </a:p>
          <a:p>
            <a:pPr marL="342900" lvl="0" indent="-342900">
              <a:buFont typeface="+mj-lt"/>
              <a:buAutoNum type="arabicPeriod"/>
            </a:pPr>
            <a:r>
              <a:rPr lang="en-US" dirty="0"/>
              <a:t>Fundamentals of Database Systems, 5th Edition by </a:t>
            </a:r>
            <a:r>
              <a:rPr lang="en-US" dirty="0" err="1"/>
              <a:t>RamezElmasri</a:t>
            </a:r>
            <a:r>
              <a:rPr lang="en-US" dirty="0"/>
              <a:t>, </a:t>
            </a:r>
            <a:r>
              <a:rPr lang="en-US" dirty="0" err="1"/>
              <a:t>Shamkant</a:t>
            </a:r>
            <a:r>
              <a:rPr lang="en-US" dirty="0"/>
              <a:t> B. </a:t>
            </a:r>
            <a:r>
              <a:rPr lang="en-US" dirty="0" err="1"/>
              <a:t>Navathe</a:t>
            </a:r>
            <a:endParaRPr lang="en-US" dirty="0"/>
          </a:p>
          <a:p>
            <a:pPr marL="342900" lvl="0" indent="-342900">
              <a:buFont typeface="+mj-lt"/>
              <a:buAutoNum type="arabicPeriod"/>
            </a:pPr>
            <a:r>
              <a:rPr lang="en-US" dirty="0"/>
              <a:t>Database Design and Relational Theory: Normal Forms and All That Jazz by C. J. Date</a:t>
            </a:r>
          </a:p>
          <a:p>
            <a:pPr marL="342900" lvl="0" indent="-342900">
              <a:buFont typeface="+mj-lt"/>
              <a:buAutoNum type="arabicPeriod"/>
            </a:pPr>
            <a:r>
              <a:rPr lang="en-US" dirty="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a:hlinkClick r:id="rId2"/>
              </a:rPr>
              <a:t>https://www.db-book.com/db6/slide-dir/index.html</a:t>
            </a:r>
            <a:endParaRPr lang="en-US" dirty="0"/>
          </a:p>
          <a:p>
            <a:pPr marL="342900" indent="-342900">
              <a:buAutoNum type="arabicPeriod"/>
            </a:pPr>
            <a:r>
              <a:rPr lang="en-US" dirty="0">
                <a:hlinkClick r:id="rId3"/>
              </a:rPr>
              <a:t>https://docs.oracle.com/en/database/oracle/oracle-database/20/sqlrf/SQL-Standards.html#GUID-BCCCFF75-D2A4-43AD-8CAF-C3C97D92AC63</a:t>
            </a:r>
            <a:endParaRPr lang="en-US" dirty="0"/>
          </a:p>
          <a:p>
            <a:pPr marL="342900" indent="-342900">
              <a:buAutoNum type="arabicPeriod"/>
            </a:pPr>
            <a:r>
              <a:rPr lang="en-US" dirty="0">
                <a:hlinkClick r:id="rId4"/>
              </a:rPr>
              <a:t>https://www.slideshare.net/HaaMeemMohiyuddin1/data-knowledge-and-information</a:t>
            </a:r>
            <a:endParaRPr lang="en-US" dirty="0"/>
          </a:p>
          <a:p>
            <a:pPr marL="342900" indent="-342900">
              <a:buAutoNum type="arabicPeriod"/>
            </a:pPr>
            <a:r>
              <a:rPr lang="en-US" dirty="0">
                <a:hlinkClick r:id="rId5"/>
              </a:rPr>
              <a:t>https://www.slideshare.net/tabinhasan/from-data-to-wisdom</a:t>
            </a:r>
            <a:endParaRPr lang="en-US" dirty="0"/>
          </a:p>
          <a:p>
            <a:pPr marL="342900" indent="-342900">
              <a:buAutoNum type="arabicPeriod"/>
            </a:pPr>
            <a:r>
              <a:rPr lang="en-US" dirty="0">
                <a:hlinkClick r:id="rId6"/>
              </a:rPr>
              <a:t>https://www.slideshare.net/thinnaphat.bo/</a:t>
            </a:r>
            <a:endParaRPr lang="en-US" dirty="0"/>
          </a:p>
          <a:p>
            <a:pPr marL="342900" indent="-342900">
              <a:buAutoNum type="arabicPeriod"/>
            </a:pPr>
            <a:endParaRPr lang="en-US" dirty="0"/>
          </a:p>
          <a:p>
            <a:pPr marL="342900" indent="-342900"/>
            <a:endParaRPr lang="en-US" dirty="0"/>
          </a:p>
          <a:p>
            <a:pPr marL="342900" indent="-342900">
              <a:buAutoNum type="arabicPeriod"/>
            </a:pPr>
            <a:endParaRPr lang="en-US" dirty="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itchFamily="34" charset="0"/>
              <a:buChar char="•"/>
            </a:pPr>
            <a:r>
              <a:rPr lang="en-US" sz="2400" dirty="0">
                <a:solidFill>
                  <a:schemeClr val="tx1"/>
                </a:solidFill>
              </a:rPr>
              <a:t>American International University-Bangladesh (AIUB)</a:t>
            </a:r>
          </a:p>
          <a:p>
            <a:pPr marL="342900" indent="-342900">
              <a:buFont typeface="Arial" pitchFamily="34" charset="0"/>
              <a:buChar char="•"/>
            </a:pPr>
            <a:r>
              <a:rPr lang="en-US" sz="2400" dirty="0">
                <a:solidFill>
                  <a:schemeClr val="tx1"/>
                </a:solidFill>
              </a:rPr>
              <a:t>Computer Science(CS) Department </a:t>
            </a:r>
            <a:r>
              <a:rPr lang="en-US" sz="2400" dirty="0"/>
              <a:t>of AIUB</a:t>
            </a:r>
            <a:endParaRPr lang="en-US" sz="2400" dirty="0">
              <a:solidFill>
                <a:schemeClr val="tx1"/>
              </a:solidFill>
            </a:endParaRPr>
          </a:p>
          <a:p>
            <a:pPr marL="342900" indent="-342900">
              <a:buFont typeface="Arial" pitchFamily="34" charset="0"/>
              <a:buChar char="•"/>
            </a:pPr>
            <a:r>
              <a:rPr lang="en-US" sz="2400" dirty="0">
                <a:solidFill>
                  <a:schemeClr val="tx1"/>
                </a:solidFill>
              </a:rPr>
              <a:t>Necessary Policies and Rules</a:t>
            </a:r>
          </a:p>
          <a:p>
            <a:pPr marL="342900" indent="-342900">
              <a:buFont typeface="Arial" pitchFamily="34" charset="0"/>
              <a:buChar char="•"/>
            </a:pPr>
            <a:r>
              <a:rPr lang="en-US" sz="2400" dirty="0">
                <a:solidFill>
                  <a:schemeClr val="tx1"/>
                </a:solidFill>
              </a:rPr>
              <a:t>Outcome Based Education (OBE)</a:t>
            </a:r>
          </a:p>
          <a:p>
            <a:pPr marL="342900" indent="-342900">
              <a:buFont typeface="Arial" pitchFamily="34" charset="0"/>
              <a:buChar char="•"/>
            </a:pPr>
            <a:r>
              <a:rPr lang="en-US" sz="2400" dirty="0">
                <a:solidFill>
                  <a:schemeClr val="tx1"/>
                </a:solidFill>
              </a:rPr>
              <a:t>Basic Information Regarding this Course</a:t>
            </a:r>
          </a:p>
          <a:p>
            <a:pPr marL="342900" indent="-342900">
              <a:buFont typeface="Arial" pitchFamily="34" charset="0"/>
              <a:buChar char="•"/>
            </a:pPr>
            <a:r>
              <a:rPr lang="en-US" sz="2400" dirty="0">
                <a:solidFill>
                  <a:schemeClr val="tx1"/>
                </a:solidFill>
              </a:rPr>
              <a:t>Database Terminology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ransition spd="slow">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AIUB</a:t>
            </a:r>
            <a:endParaRPr lang="x-none" dirty="0"/>
          </a:p>
        </p:txBody>
      </p:sp>
      <p:sp>
        <p:nvSpPr>
          <p:cNvPr id="10" name="Rectangle 9"/>
          <p:cNvSpPr/>
          <p:nvPr/>
        </p:nvSpPr>
        <p:spPr>
          <a:xfrm>
            <a:off x="421341" y="2377440"/>
            <a:ext cx="8413170" cy="1569660"/>
          </a:xfrm>
          <a:prstGeom prst="rect">
            <a:avLst/>
          </a:prstGeom>
        </p:spPr>
        <p:txBody>
          <a:bodyPr wrap="square">
            <a:spAutoFit/>
          </a:bodyPr>
          <a:lstStyle/>
          <a:p>
            <a:pPr algn="ctr"/>
            <a:r>
              <a:rPr lang="en-US" sz="2400" dirty="0"/>
              <a:t>AMERICAN INTERNATIONAL UNIVERSITY-BANGLADESH (AIUB) envisions promoting professionals and excellent leadership catering to the technological progress and development needs of the country.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American International University- Bangladesh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AIUB</a:t>
            </a:r>
            <a:endParaRPr lang="x-none" dirty="0"/>
          </a:p>
        </p:txBody>
      </p:sp>
      <p:sp>
        <p:nvSpPr>
          <p:cNvPr id="6" name="Rectangle 5"/>
          <p:cNvSpPr/>
          <p:nvPr/>
        </p:nvSpPr>
        <p:spPr>
          <a:xfrm>
            <a:off x="421341" y="2236763"/>
            <a:ext cx="8413170" cy="2677656"/>
          </a:xfrm>
          <a:prstGeom prst="rect">
            <a:avLst/>
          </a:prstGeom>
        </p:spPr>
        <p:txBody>
          <a:bodyPr wrap="square">
            <a:spAutoFit/>
          </a:bodyPr>
          <a:lstStyle/>
          <a:p>
            <a:pPr marL="342900" indent="-342900" algn="ctr"/>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Vision of CS Department</a:t>
            </a:r>
            <a:endParaRPr lang="x-none" dirty="0"/>
          </a:p>
        </p:txBody>
      </p:sp>
      <p:sp>
        <p:nvSpPr>
          <p:cNvPr id="7" name="Rectangle 6"/>
          <p:cNvSpPr/>
          <p:nvPr/>
        </p:nvSpPr>
        <p:spPr>
          <a:xfrm>
            <a:off x="421341" y="2413338"/>
            <a:ext cx="8385034" cy="1938992"/>
          </a:xfrm>
          <a:prstGeom prst="rect">
            <a:avLst/>
          </a:prstGeom>
        </p:spPr>
        <p:txBody>
          <a:bodyPr wrap="square">
            <a:spAutoFit/>
          </a:bodyPr>
          <a:lstStyle/>
          <a:p>
            <a:pPr algn="ctr"/>
            <a:r>
              <a:rPr lang="en-US" sz="24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a:t>Computer Science(CS) Department of AIUB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Mission of CS Department</a:t>
            </a:r>
            <a:endParaRPr lang="x-none" dirty="0"/>
          </a:p>
        </p:txBody>
      </p:sp>
      <p:sp>
        <p:nvSpPr>
          <p:cNvPr id="6" name="Rectangle 5"/>
          <p:cNvSpPr/>
          <p:nvPr/>
        </p:nvSpPr>
        <p:spPr>
          <a:xfrm>
            <a:off x="421340" y="2274838"/>
            <a:ext cx="8356899" cy="2308324"/>
          </a:xfrm>
          <a:prstGeom prst="rect">
            <a:avLst/>
          </a:prstGeom>
        </p:spPr>
        <p:txBody>
          <a:bodyPr wrap="square">
            <a:spAutoFit/>
          </a:bodyPr>
          <a:lstStyle/>
          <a:p>
            <a:pPr marL="342900" indent="-342900" algn="ctr"/>
            <a:r>
              <a:rPr lang="en-US" sz="24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General University Rules</a:t>
            </a:r>
            <a:endParaRPr lang="x-none" dirty="0"/>
          </a:p>
        </p:txBody>
      </p:sp>
      <p:sp>
        <p:nvSpPr>
          <p:cNvPr id="6" name="Rectangle 5"/>
          <p:cNvSpPr/>
          <p:nvPr/>
        </p:nvSpPr>
        <p:spPr>
          <a:xfrm>
            <a:off x="476205" y="2293033"/>
            <a:ext cx="8330170" cy="1754326"/>
          </a:xfrm>
          <a:prstGeom prst="rect">
            <a:avLst/>
          </a:prstGeom>
        </p:spPr>
        <p:txBody>
          <a:bodyPr wrap="square">
            <a:spAutoFit/>
          </a:bodyPr>
          <a:lstStyle/>
          <a:p>
            <a:endParaRPr lang="en-US" sz="1200" dirty="0"/>
          </a:p>
          <a:p>
            <a:pPr marL="342900" indent="-342900">
              <a:buFont typeface="Arial" pitchFamily="34" charset="0"/>
              <a:buChar char="•"/>
            </a:pPr>
            <a:r>
              <a:rPr lang="en-US" sz="2400" dirty="0"/>
              <a:t>Entering the University without ID card is strictly prohibited</a:t>
            </a:r>
          </a:p>
          <a:p>
            <a:pPr marL="342900" indent="-342900">
              <a:buFont typeface="Arial" pitchFamily="34" charset="0"/>
              <a:buChar char="•"/>
            </a:pPr>
            <a:r>
              <a:rPr lang="en-US" sz="2400" dirty="0"/>
              <a:t>No students will be allowed to sit in the class/exams without student ID card</a:t>
            </a:r>
          </a:p>
          <a:p>
            <a:pPr marL="342900" indent="-342900">
              <a:buFont typeface="Arial" pitchFamily="34" charset="0"/>
              <a:buChar char="•"/>
            </a:pPr>
            <a:r>
              <a:rPr lang="en-US" sz="2400" dirty="0"/>
              <a:t>Keep your  campus clean</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Necessary Policies and Rules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Classroom/ Laboratory Policy</a:t>
            </a:r>
            <a:endParaRPr lang="x-none" dirty="0"/>
          </a:p>
        </p:txBody>
      </p:sp>
      <p:sp>
        <p:nvSpPr>
          <p:cNvPr id="7" name="Rectangle 6"/>
          <p:cNvSpPr/>
          <p:nvPr/>
        </p:nvSpPr>
        <p:spPr>
          <a:xfrm>
            <a:off x="182880" y="2017059"/>
            <a:ext cx="8792308" cy="4131900"/>
          </a:xfrm>
          <a:prstGeom prst="rect">
            <a:avLst/>
          </a:prstGeom>
        </p:spPr>
        <p:txBody>
          <a:bodyPr wrap="square">
            <a:spAutoFit/>
          </a:bodyPr>
          <a:lstStyle/>
          <a:p>
            <a:pPr marL="342900" indent="-342900">
              <a:buFont typeface="Arial" pitchFamily="34" charset="0"/>
              <a:buChar char="•"/>
            </a:pPr>
            <a:r>
              <a:rPr lang="en-US" sz="1750" dirty="0"/>
              <a:t>Please keep silent during lecture time</a:t>
            </a:r>
          </a:p>
          <a:p>
            <a:pPr marL="342900" indent="-342900">
              <a:buFont typeface="Arial" pitchFamily="34" charset="0"/>
              <a:buChar char="•"/>
            </a:pPr>
            <a:r>
              <a:rPr lang="en-US" sz="1750" dirty="0"/>
              <a:t>There will be session for questioning after completing each topic/subtopic/chapter</a:t>
            </a:r>
          </a:p>
          <a:p>
            <a:pPr marL="342900" indent="-342900">
              <a:buFont typeface="Arial" pitchFamily="34" charset="0"/>
              <a:buChar char="•"/>
            </a:pPr>
            <a:r>
              <a:rPr lang="en-US" sz="1750" dirty="0"/>
              <a:t>Please ask your personal question in break /after finishing lecture/ consulting hours</a:t>
            </a:r>
          </a:p>
          <a:p>
            <a:pPr marL="342900" indent="-342900">
              <a:buFont typeface="Arial" pitchFamily="34" charset="0"/>
              <a:buChar char="•"/>
            </a:pPr>
            <a:r>
              <a:rPr lang="en-US" sz="1750" dirty="0"/>
              <a:t>If some of you already know the materials I am discussing, give chance to other students to understand the matter</a:t>
            </a:r>
          </a:p>
          <a:p>
            <a:pPr marL="342900" indent="-342900">
              <a:buFont typeface="Arial" pitchFamily="34" charset="0"/>
              <a:buChar char="•"/>
            </a:pPr>
            <a:r>
              <a:rPr lang="en-US" sz="1750" dirty="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750" dirty="0"/>
              <a:t>You are encouraged to take notes of the lecture in your notebook if deemed necessary</a:t>
            </a:r>
          </a:p>
          <a:p>
            <a:pPr marL="342900" indent="-342900">
              <a:buFont typeface="Arial" pitchFamily="34" charset="0"/>
              <a:buChar char="•"/>
            </a:pPr>
            <a:r>
              <a:rPr lang="en-US" sz="1750" dirty="0"/>
              <a:t>Using smart phones/cameras to click photos during class is strictly prohibited. </a:t>
            </a:r>
          </a:p>
          <a:p>
            <a:pPr marL="342900" indent="-342900">
              <a:buFont typeface="Arial" pitchFamily="34" charset="0"/>
              <a:buChar char="•"/>
            </a:pPr>
            <a:r>
              <a:rPr lang="en-US" sz="1750" dirty="0"/>
              <a:t>You are specially prohibited to take snapshots of the classroom whiteboard. </a:t>
            </a:r>
          </a:p>
          <a:p>
            <a:pPr marL="342900" indent="-342900">
              <a:buFont typeface="Arial" pitchFamily="34" charset="0"/>
              <a:buChar char="•"/>
            </a:pPr>
            <a:r>
              <a:rPr lang="en-US" sz="1750" dirty="0"/>
              <a:t>Try to keep your smart phones/ mobile phones in your bag/pocket/purse during class hours</a:t>
            </a:r>
          </a:p>
          <a:p>
            <a:pPr marL="342900" indent="-342900">
              <a:buFont typeface="Arial" pitchFamily="34" charset="0"/>
              <a:buChar char="•"/>
            </a:pPr>
            <a:r>
              <a:rPr lang="en-US" sz="1750" dirty="0"/>
              <a:t>Make sure to log out of any personal account i.e. AIUB Student Portal/email account on the Lab PC that you are using once your allocated lab hours is over. </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Outcome Based Education (OBE)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Significance</a:t>
            </a:r>
            <a:endParaRPr lang="x-none" dirty="0"/>
          </a:p>
        </p:txBody>
      </p:sp>
      <p:sp>
        <p:nvSpPr>
          <p:cNvPr id="6" name="Rectangle 5"/>
          <p:cNvSpPr/>
          <p:nvPr/>
        </p:nvSpPr>
        <p:spPr>
          <a:xfrm>
            <a:off x="239152" y="2307102"/>
            <a:ext cx="8454682" cy="2308324"/>
          </a:xfrm>
          <a:prstGeom prst="rect">
            <a:avLst/>
          </a:prstGeom>
        </p:spPr>
        <p:txBody>
          <a:bodyPr wrap="square">
            <a:spAutoFit/>
          </a:bodyPr>
          <a:lstStyle/>
          <a:p>
            <a:pPr marL="342900" indent="-342900">
              <a:buFont typeface="Arial" pitchFamily="34" charset="0"/>
              <a:buChar char="•"/>
            </a:pPr>
            <a:r>
              <a:rPr lang="en-US" sz="2400" dirty="0"/>
              <a:t>Outcome Based Education</a:t>
            </a:r>
          </a:p>
          <a:p>
            <a:pPr marL="342900" indent="-342900">
              <a:buFont typeface="Arial" pitchFamily="34" charset="0"/>
              <a:buChar char="•"/>
            </a:pPr>
            <a:r>
              <a:rPr lang="en-US" sz="2400" dirty="0"/>
              <a:t>OBE is an educational process</a:t>
            </a:r>
          </a:p>
          <a:p>
            <a:pPr marL="342900" indent="-342900">
              <a:buFont typeface="Arial" pitchFamily="34" charset="0"/>
              <a:buChar char="•"/>
            </a:pPr>
            <a:r>
              <a:rPr lang="en-US" sz="2400" dirty="0"/>
              <a:t>Directed/focused at achieving certain specified outcomes in terms of individual student learning</a:t>
            </a:r>
          </a:p>
          <a:p>
            <a:pPr marL="342900" indent="-342900">
              <a:buFont typeface="Arial" pitchFamily="34" charset="0"/>
              <a:buChar char="•"/>
            </a:pPr>
            <a:r>
              <a:rPr lang="en-US" sz="2400" dirty="0"/>
              <a:t>Outcomes - key things students should understand and be able to do or the qualities they should develop</a:t>
            </a:r>
          </a:p>
        </p:txBody>
      </p:sp>
    </p:spTree>
    <p:extLst>
      <p:ext uri="{BB962C8B-B14F-4D97-AF65-F5344CB8AC3E}">
        <p14:creationId xmlns:p14="http://schemas.microsoft.com/office/powerpoint/2010/main" val="2134390752"/>
      </p:ext>
    </p:extLst>
  </p:cSld>
  <p:clrMapOvr>
    <a:masterClrMapping/>
  </p:clrMapOvr>
  <p:transition spd="slow">
    <p:wedge/>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292</TotalTime>
  <Words>1135</Words>
  <Application>Microsoft Office PowerPoint</Application>
  <PresentationFormat>On-screen Show (4:3)</PresentationFormat>
  <Paragraphs>123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Spectrum</vt:lpstr>
      <vt:lpstr>A Complete Guideline</vt:lpstr>
      <vt:lpstr>Lecture Outline</vt:lpstr>
      <vt:lpstr>American International University- Bangladesh (AIUB)</vt:lpstr>
      <vt:lpstr>American International University- Bangladesh (AIUB)</vt:lpstr>
      <vt:lpstr>Computer Science(CS) Department of AIUB</vt:lpstr>
      <vt:lpstr>Computer Science(CS) Department of AIUB</vt:lpstr>
      <vt:lpstr>Necessary Policies and Rules</vt:lpstr>
      <vt:lpstr>Necessary Policies and Rules</vt:lpstr>
      <vt:lpstr>Outcome Based Education (OBE)</vt:lpstr>
      <vt:lpstr>Basic Information Regarding This Course</vt:lpstr>
      <vt:lpstr>Basic Information Regarding This Course</vt:lpstr>
      <vt:lpstr>Basic Information Regarding This Course</vt:lpstr>
      <vt:lpstr>Database Terminology</vt:lpstr>
      <vt:lpstr>Database Terminology</vt:lpstr>
      <vt:lpstr>Database Terminology</vt:lpstr>
      <vt:lpstr>Database Terminology</vt:lpstr>
      <vt:lpstr>Database Terminology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 Nafiul Shefat</cp:lastModifiedBy>
  <cp:revision>20</cp:revision>
  <dcterms:created xsi:type="dcterms:W3CDTF">2018-12-10T17:20:29Z</dcterms:created>
  <dcterms:modified xsi:type="dcterms:W3CDTF">2022-09-17T16:52:27Z</dcterms:modified>
</cp:coreProperties>
</file>