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2" r:id="rId9"/>
    <p:sldId id="274" r:id="rId10"/>
    <p:sldId id="267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64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Code:  CSC 2108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TBA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Introduction To Database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07073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1341" y="2222516"/>
            <a:ext cx="8216222" cy="1982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A collection of tools for describing </a:t>
            </a:r>
          </a:p>
          <a:p>
            <a:pPr marL="1005840" lvl="2" indent="-274320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400" b="1" dirty="0" smtClean="0"/>
              <a:t>Data </a:t>
            </a:r>
          </a:p>
          <a:p>
            <a:pPr marL="1005840" lvl="2" indent="-274320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400" b="1" dirty="0" smtClean="0"/>
              <a:t>Data relationships</a:t>
            </a:r>
          </a:p>
          <a:p>
            <a:pPr marL="1005840" lvl="2" indent="-274320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400" b="1" dirty="0" smtClean="0"/>
              <a:t>Data semantics</a:t>
            </a:r>
          </a:p>
          <a:p>
            <a:pPr marL="1005840" lvl="2" indent="-274320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400" b="1" dirty="0" smtClean="0"/>
              <a:t>Data constraints</a:t>
            </a:r>
          </a:p>
          <a:p>
            <a:pPr marL="274320" indent="-274320" fontAlgn="auto">
              <a:spcAft>
                <a:spcPts val="0"/>
              </a:spcAft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Relational Model , ER Model and Other Data Models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246185" y="2236762"/>
            <a:ext cx="8391378" cy="4136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25000"/>
              <a:buFont typeface="Arial" pitchFamily="34" charset="0"/>
              <a:buChar char="•"/>
            </a:pPr>
            <a:r>
              <a:rPr lang="en-US" sz="2400" dirty="0" smtClean="0"/>
              <a:t>The relational model uses a collection of tables to represent both data and the relationships among those data.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 smtClean="0"/>
              <a:t>The E-R data model is based on a perception of a real world that consists of a collection of basic objects, called entities and of relationships among these objects.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 smtClean="0"/>
              <a:t>Object-based data models (Object-oriented and Object-relational)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 smtClean="0"/>
              <a:t>Semi-structured data model  (XML)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 smtClean="0"/>
              <a:t>Other older models:</a:t>
            </a:r>
          </a:p>
          <a:p>
            <a:pPr marL="1005840" lvl="2" indent="-274320">
              <a:lnSpc>
                <a:spcPct val="60000"/>
              </a:lnSpc>
              <a:buFont typeface="Wingdings" pitchFamily="2" charset="2"/>
              <a:buChar char="Ø"/>
              <a:defRPr/>
            </a:pPr>
            <a:r>
              <a:rPr lang="en-US" sz="2400" dirty="0" smtClean="0"/>
              <a:t>Network model  </a:t>
            </a:r>
          </a:p>
          <a:p>
            <a:pPr marL="1005840" lvl="2" indent="-274320">
              <a:lnSpc>
                <a:spcPct val="60000"/>
              </a:lnSpc>
              <a:buFont typeface="Wingdings" pitchFamily="2" charset="2"/>
              <a:buChar char="Ø"/>
              <a:defRPr/>
            </a:pPr>
            <a:r>
              <a:rPr lang="en-US" sz="2400" dirty="0" smtClean="0"/>
              <a:t>Hierarchical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DML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21341" y="2321169"/>
            <a:ext cx="832876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SzPct val="125000"/>
              <a:buFont typeface="Wingdings 2"/>
              <a:buChar char=""/>
              <a:defRPr/>
            </a:pPr>
            <a:r>
              <a:rPr lang="en-US" sz="2200" dirty="0" smtClean="0"/>
              <a:t>Stands for Data Manipulation Language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2200" dirty="0" smtClean="0"/>
          </a:p>
          <a:p>
            <a:pPr marL="274320" indent="-274320">
              <a:lnSpc>
                <a:spcPct val="90000"/>
              </a:lnSpc>
              <a:buSzPct val="125000"/>
              <a:buFont typeface="Wingdings 2"/>
              <a:buChar char=""/>
              <a:defRPr/>
            </a:pPr>
            <a:r>
              <a:rPr lang="en-US" sz="2200" dirty="0" smtClean="0"/>
              <a:t>DML OPERATIONS: INSERT, UPDATE, DELETE, MERGE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sz="2200" dirty="0" smtClean="0"/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SzPct val="125000"/>
              <a:buFont typeface="Wingdings 2"/>
              <a:buChar char=""/>
              <a:defRPr/>
            </a:pPr>
            <a:r>
              <a:rPr lang="en-US" sz="2200" dirty="0" smtClean="0"/>
              <a:t>Language for accessing and manipulating the data organized by the appropriate data model</a:t>
            </a:r>
          </a:p>
          <a:p>
            <a:pPr marL="1005840" lvl="2" indent="-274320">
              <a:lnSpc>
                <a:spcPct val="90000"/>
              </a:lnSpc>
              <a:buSzPct val="100000"/>
              <a:buFont typeface="Wingdings" pitchFamily="2" charset="2"/>
              <a:buChar char="Ø"/>
              <a:defRPr/>
            </a:pPr>
            <a:r>
              <a:rPr lang="en-US" sz="2200" dirty="0" smtClean="0"/>
              <a:t>DML also known as query language</a:t>
            </a:r>
          </a:p>
          <a:p>
            <a:pPr marL="548640" lvl="1" indent="-27432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sz="2200" dirty="0" smtClean="0"/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SzPct val="125000"/>
              <a:buFont typeface="Wingdings 2"/>
              <a:buChar char=""/>
              <a:defRPr/>
            </a:pPr>
            <a:r>
              <a:rPr lang="en-US" sz="2200" dirty="0" smtClean="0"/>
              <a:t>Type of access are:</a:t>
            </a:r>
          </a:p>
          <a:p>
            <a:pPr marL="1005840" lvl="2" indent="-274320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200" dirty="0" smtClean="0"/>
              <a:t>Retrieval of information stored in the database </a:t>
            </a:r>
          </a:p>
          <a:p>
            <a:pPr marL="1005840" lvl="2" indent="-274320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200" dirty="0" smtClean="0"/>
              <a:t>Inserting of new information into the database</a:t>
            </a:r>
          </a:p>
          <a:p>
            <a:pPr marL="1005840" lvl="2" indent="-274320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200" dirty="0" smtClean="0"/>
              <a:t>Deletion of information from the database </a:t>
            </a:r>
          </a:p>
          <a:p>
            <a:pPr marL="1005840" lvl="2" indent="-274320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200" dirty="0" smtClean="0"/>
              <a:t>Modification of information stored in the database</a:t>
            </a:r>
          </a:p>
          <a:p>
            <a:pPr marL="548640" lvl="1" indent="-274320">
              <a:lnSpc>
                <a:spcPct val="90000"/>
              </a:lnSpc>
              <a:buFont typeface="Wingdings" pitchFamily="2" charset="2"/>
              <a:buChar char="Ø"/>
              <a:defRPr/>
            </a:pPr>
            <a:endParaRPr lang="en-US" dirty="0" smtClean="0"/>
          </a:p>
          <a:p>
            <a:pPr marL="548640" lvl="1" indent="-274320">
              <a:lnSpc>
                <a:spcPct val="90000"/>
              </a:lnSpc>
              <a:buFont typeface="Wingdings" pitchFamily="2" charset="2"/>
              <a:buChar char="Ø"/>
              <a:defRPr/>
            </a:pPr>
            <a:endParaRPr lang="en-US" dirty="0" smtClean="0"/>
          </a:p>
          <a:p>
            <a:pPr marL="548640" lvl="1" indent="-27432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DDL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21341" y="2349305"/>
            <a:ext cx="7569108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SzPct val="125000"/>
              <a:buFont typeface="Wingdings 2"/>
              <a:buChar char=""/>
              <a:defRPr/>
            </a:pPr>
            <a:r>
              <a:rPr lang="en-US" sz="2400" dirty="0" smtClean="0"/>
              <a:t>Stands for Data Definition Language (DDL)</a:t>
            </a:r>
          </a:p>
          <a:p>
            <a:pPr marL="274320" indent="-274320">
              <a:lnSpc>
                <a:spcPct val="90000"/>
              </a:lnSpc>
              <a:buSzPct val="125000"/>
              <a:buFont typeface="Wingdings 2"/>
              <a:buChar char=""/>
              <a:defRPr/>
            </a:pPr>
            <a:r>
              <a:rPr lang="en-US" sz="2400" dirty="0" smtClean="0"/>
              <a:t>Data dictionary contains metadata (i.e. data about data)</a:t>
            </a:r>
          </a:p>
          <a:p>
            <a:pPr marL="274320" indent="-274320">
              <a:lnSpc>
                <a:spcPct val="90000"/>
              </a:lnSpc>
              <a:buSzPct val="125000"/>
              <a:buFont typeface="Wingdings 2"/>
              <a:buChar char=""/>
              <a:defRPr/>
            </a:pPr>
            <a:r>
              <a:rPr lang="en-US" sz="2400" dirty="0" smtClean="0"/>
              <a:t>DDL OPERATIONS: CREATE, ALTER, DROP, RENAME, TRUNCATE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dirty="0" smtClean="0"/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SQL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21341" y="2505670"/>
            <a:ext cx="7808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Widely used non-procedural language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SQL is used to communicate with a database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Logical and Physical Design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21341" y="2349305"/>
            <a:ext cx="780897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000" dirty="0" smtClean="0"/>
              <a:t>The process of designing the general structure of the database:</a:t>
            </a:r>
          </a:p>
          <a:p>
            <a:pPr marL="274320" indent="-274320" fontAlgn="auto"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sz="2000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b="1" dirty="0" smtClean="0"/>
              <a:t>Logical Design </a:t>
            </a:r>
            <a:r>
              <a:rPr lang="en-US" sz="2000" dirty="0" smtClean="0"/>
              <a:t>–  Deciding on the database schema. Database design requires that we find a “good” collection of relation schemas.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Business decision – What attributes should we record in the database?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Computer Science  decision –  What relation schemas should we have and how should the attributes be distributed among the various relation schemas?</a:t>
            </a:r>
          </a:p>
          <a:p>
            <a:pPr marL="548640" lvl="1" indent="-274320" fontAlgn="auto"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sz="2000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b="1" dirty="0" smtClean="0"/>
              <a:t>Physical Design</a:t>
            </a:r>
            <a:r>
              <a:rPr lang="en-US" sz="2000" dirty="0" smtClean="0"/>
              <a:t> – Deciding on the physical layout of the database                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Storage Manager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1341" y="2208628"/>
            <a:ext cx="831469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b="1" dirty="0" smtClean="0"/>
              <a:t>Storage manager</a:t>
            </a:r>
            <a:r>
              <a:rPr lang="en-US" sz="2000" dirty="0" smtClean="0"/>
              <a:t> is a program module that provides the interface between the low-level data stored in the database and the application programs and queries submitted to the system.</a:t>
            </a:r>
          </a:p>
          <a:p>
            <a:pPr marL="274320" indent="-274320" fontAlgn="auto">
              <a:spcAft>
                <a:spcPts val="0"/>
              </a:spcAft>
              <a:buNone/>
              <a:defRPr/>
            </a:pPr>
            <a:endParaRPr lang="en-US" sz="2000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The storage manager is responsible to the following tasks: 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Interaction with the file manager 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Efficient storing, retrieving and updating of data</a:t>
            </a:r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endParaRPr lang="en-US" sz="2000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Components of Storage Manager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Authorization and integrity manager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Transaction manager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File manager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Buffer manager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Storage Manager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6185" y="2250831"/>
            <a:ext cx="83210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/>
              <a:t>The storage manager implements several data structure as part of the physical system implementation</a:t>
            </a:r>
          </a:p>
          <a:p>
            <a:pPr>
              <a:buNone/>
            </a:pPr>
            <a:r>
              <a:rPr lang="en-US" sz="2400" dirty="0" smtClean="0"/>
              <a:t> 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b="1" dirty="0" smtClean="0"/>
              <a:t>Data files: </a:t>
            </a:r>
            <a:r>
              <a:rPr lang="en-US" sz="2400" dirty="0" smtClean="0"/>
              <a:t>Store the database itself.</a:t>
            </a:r>
          </a:p>
          <a:p>
            <a:pPr>
              <a:buSzPct val="125000"/>
            </a:pPr>
            <a:endParaRPr lang="en-US" sz="2400" dirty="0" smtClean="0"/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b="1" dirty="0" smtClean="0"/>
              <a:t>Data dictionary : </a:t>
            </a:r>
            <a:r>
              <a:rPr lang="en-US" sz="2400" dirty="0" smtClean="0"/>
              <a:t>stores metadata about the structure of the database, in particular the schema of the database.</a:t>
            </a:r>
          </a:p>
          <a:p>
            <a:pPr>
              <a:buSzPct val="125000"/>
            </a:pPr>
            <a:endParaRPr lang="en-US" sz="2400" dirty="0" smtClean="0"/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b="1" dirty="0" smtClean="0"/>
              <a:t>Indices:</a:t>
            </a:r>
            <a:r>
              <a:rPr lang="en-US" sz="2400" dirty="0" smtClean="0"/>
              <a:t>  Provide first access to the data items. Like index of the textbook.</a:t>
            </a:r>
          </a:p>
        </p:txBody>
      </p:sp>
    </p:spTree>
    <p:extLst>
      <p:ext uri="{BB962C8B-B14F-4D97-AF65-F5344CB8AC3E}">
        <p14:creationId xmlns=""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Users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2116" y="2250831"/>
            <a:ext cx="85320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tx2"/>
                </a:solidFill>
              </a:rPr>
              <a:t>	</a:t>
            </a:r>
            <a:r>
              <a:rPr lang="en-US" sz="2400" b="1" dirty="0" smtClean="0"/>
              <a:t>Users </a:t>
            </a:r>
            <a:r>
              <a:rPr lang="en-US" sz="2400" dirty="0" smtClean="0"/>
              <a:t>are differentiated by the way they expect to interact with the system</a:t>
            </a:r>
          </a:p>
          <a:p>
            <a:pPr marL="731520" lvl="1" indent="-274320">
              <a:buSzPct val="125000"/>
              <a:buFont typeface="Arial" pitchFamily="34" charset="0"/>
              <a:buChar char="•"/>
              <a:defRPr/>
            </a:pPr>
            <a:r>
              <a:rPr lang="en-US" sz="2400" b="1" dirty="0" smtClean="0"/>
              <a:t>Application programmers</a:t>
            </a:r>
            <a:r>
              <a:rPr lang="en-US" sz="2400" dirty="0" smtClean="0"/>
              <a:t> </a:t>
            </a:r>
          </a:p>
          <a:p>
            <a:pPr marL="731520" lvl="1" indent="-274320">
              <a:buSzPct val="125000"/>
              <a:buFont typeface="Arial" pitchFamily="34" charset="0"/>
              <a:buChar char="•"/>
              <a:defRPr/>
            </a:pPr>
            <a:r>
              <a:rPr lang="en-US" sz="2400" b="1" dirty="0" smtClean="0"/>
              <a:t>Sophisticated users</a:t>
            </a:r>
          </a:p>
          <a:p>
            <a:pPr marL="731520" lvl="1" indent="-274320">
              <a:buSzPct val="125000"/>
              <a:buFont typeface="Arial" pitchFamily="34" charset="0"/>
              <a:buChar char="•"/>
              <a:defRPr/>
            </a:pPr>
            <a:r>
              <a:rPr lang="en-US" sz="2400" b="1" dirty="0" smtClean="0"/>
              <a:t>Specialized users</a:t>
            </a:r>
            <a:r>
              <a:rPr lang="en-US" sz="2400" dirty="0" smtClean="0"/>
              <a:t> </a:t>
            </a:r>
          </a:p>
          <a:p>
            <a:pPr marL="731520" lvl="1" indent="-274320">
              <a:buSzPct val="125000"/>
              <a:buFont typeface="Arial" pitchFamily="34" charset="0"/>
              <a:buChar char="•"/>
              <a:defRPr/>
            </a:pPr>
            <a:r>
              <a:rPr lang="en-US" sz="2400" b="1" dirty="0" smtClean="0"/>
              <a:t>Naive users</a:t>
            </a:r>
            <a:r>
              <a:rPr lang="en-US" sz="2400" dirty="0" smtClean="0"/>
              <a:t> </a:t>
            </a:r>
          </a:p>
          <a:p>
            <a:pPr marL="731520" lvl="1" indent="-274320">
              <a:buSzPct val="125000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Administrator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Duties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1340" y="2236763"/>
            <a:ext cx="828656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Coordinates all the activities of the database system; the database administrator has a good understanding of the enterprise’s information resources and needs.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Database administrator's duties include: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Schema definition : The DBA create the original database schema by executing a set of data definition statements in the DDL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Storage structure and access method definition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Schema and physical organization modification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Granting user authority to access the database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Specifying integrity constraints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Acting as liaison with users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Monitoring performance and responding to changes in requirements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endParaRPr lang="en-US" dirty="0" smtClean="0"/>
          </a:p>
          <a:p>
            <a:pPr marL="91440" indent="-274320"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319420"/>
          </a:xfrm>
        </p:spPr>
        <p:txBody>
          <a:bodyPr>
            <a:normAutofit fontScale="85000" lnSpcReduction="20000"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Database Management System (DBMS)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Application of Database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Drawbacks of File System 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View of Data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Level of Abstraction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Schema and Instance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Data Independence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Data Models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Database Languages: DML , DDL, SQL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Database Design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Storage Management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Database Users 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Database Administrators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Modern Database Management (Sixth Edition) by Fred R. McFadden, Jeffrey A. </a:t>
            </a:r>
            <a:r>
              <a:rPr lang="en-US" dirty="0" err="1" smtClean="0"/>
              <a:t>Hoffer</a:t>
            </a:r>
            <a:r>
              <a:rPr lang="en-US" dirty="0" smtClean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Systems: A Practical Approach to Design, Implementation and Management (4th Edition) by Thomas M. Connolly, Carolyn E. </a:t>
            </a:r>
            <a:r>
              <a:rPr lang="en-US" dirty="0" err="1" smtClean="0"/>
              <a:t>Begg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Fundamentals of Database Systems, 5th Edition by </a:t>
            </a:r>
            <a:r>
              <a:rPr lang="en-US" dirty="0" err="1" smtClean="0"/>
              <a:t>RamezElmasri</a:t>
            </a:r>
            <a:r>
              <a:rPr lang="en-US" dirty="0" smtClean="0"/>
              <a:t>, </a:t>
            </a:r>
            <a:r>
              <a:rPr lang="en-US" dirty="0" err="1" smtClean="0"/>
              <a:t>Shamkant</a:t>
            </a:r>
            <a:r>
              <a:rPr lang="en-US" dirty="0" smtClean="0"/>
              <a:t> B. </a:t>
            </a:r>
            <a:r>
              <a:rPr lang="en-US" dirty="0" err="1" smtClean="0"/>
              <a:t>Navathe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192338237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https://www.db-book.com/db6/slide-dir/index.html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4"/>
              </a:rPr>
              <a:t>https://www.slideshare.net/HaaMeemMohiyuddin1/data-knowledge-and-information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5"/>
              </a:rPr>
              <a:t>https://www.slideshare.net/tabinhasan/from-data-to-wisdom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6"/>
              </a:rPr>
              <a:t>https://www.slideshare.net/thinnaphat.bo/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32249698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Database Management System(DBMS)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806480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Contains information about a particular enterprise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400" dirty="0" smtClean="0"/>
              <a:t>Collection of interrelated data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400" dirty="0" smtClean="0"/>
              <a:t>Set of programs to access the data 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400" dirty="0" smtClean="0"/>
              <a:t>An environment that is both </a:t>
            </a:r>
            <a:r>
              <a:rPr lang="en-US" sz="2400" i="1" dirty="0" smtClean="0"/>
              <a:t>convenient</a:t>
            </a:r>
            <a:r>
              <a:rPr lang="en-US" sz="2400" dirty="0" smtClean="0"/>
              <a:t> and </a:t>
            </a:r>
            <a:r>
              <a:rPr lang="en-US" sz="2400" i="1" dirty="0" smtClean="0"/>
              <a:t>efficient</a:t>
            </a:r>
            <a:r>
              <a:rPr lang="en-US" sz="2400" dirty="0" smtClean="0"/>
              <a:t> to use</a:t>
            </a:r>
          </a:p>
          <a:p>
            <a:pPr>
              <a:buFont typeface="Wingdings" pitchFamily="2" charset="2"/>
              <a:buChar char="Ø"/>
            </a:pP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Application of Database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421341" y="2166425"/>
            <a:ext cx="828656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8640" lvl="1" indent="-274320" fontAlgn="auto">
              <a:spcAft>
                <a:spcPts val="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400" dirty="0" smtClean="0"/>
              <a:t>Banking: all transactions</a:t>
            </a:r>
          </a:p>
          <a:p>
            <a:pPr marL="548640" lvl="1" indent="-274320" fontAlgn="auto">
              <a:spcAft>
                <a:spcPts val="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400" dirty="0" smtClean="0"/>
              <a:t>Airlines: reservations, schedules</a:t>
            </a:r>
          </a:p>
          <a:p>
            <a:pPr marL="548640" lvl="1" indent="-274320" fontAlgn="auto">
              <a:spcAft>
                <a:spcPts val="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400" dirty="0" smtClean="0"/>
              <a:t>Universities:  registration, grades</a:t>
            </a:r>
          </a:p>
          <a:p>
            <a:pPr marL="548640" lvl="1" indent="-274320" fontAlgn="auto">
              <a:spcAft>
                <a:spcPts val="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400" dirty="0" smtClean="0"/>
              <a:t>Sales: customers, products, purchases</a:t>
            </a:r>
          </a:p>
          <a:p>
            <a:pPr marL="548640" lvl="1" indent="-274320" fontAlgn="auto">
              <a:spcAft>
                <a:spcPts val="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400" dirty="0" smtClean="0"/>
              <a:t>Manufacturing: production, inventory, orders, supply chain</a:t>
            </a:r>
          </a:p>
          <a:p>
            <a:pPr marL="548640" lvl="1" indent="-274320" fontAlgn="auto">
              <a:spcAft>
                <a:spcPts val="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400" dirty="0" smtClean="0"/>
              <a:t>Human resources:  employee records, salaries, tax deductions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29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Drawbacks of Using File System for Data Storage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252529" y="2110153"/>
            <a:ext cx="8525711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SzPct val="125000"/>
              <a:buFont typeface="Arial" pitchFamily="34" charset="0"/>
              <a:buChar char="•"/>
            </a:pPr>
            <a:r>
              <a:rPr lang="en-US" sz="2400" dirty="0" smtClean="0"/>
              <a:t>Data Redundancy and Inconsistency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sz="2400" dirty="0" smtClean="0"/>
              <a:t>Difficulty in Accessing Data 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sz="2400" dirty="0" smtClean="0"/>
              <a:t>Data Isolation 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sz="2400" dirty="0" smtClean="0"/>
              <a:t>Integrity Problems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sz="2400" dirty="0" smtClean="0"/>
              <a:t>Atomicity of updates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sz="2400" dirty="0" smtClean="0"/>
              <a:t>Concurrent access by multiple users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sz="2400" dirty="0" smtClean="0"/>
              <a:t>Security problems</a:t>
            </a:r>
          </a:p>
          <a:p>
            <a:pPr lvl="1">
              <a:buClr>
                <a:schemeClr val="accent1"/>
              </a:buClr>
              <a:buSzPct val="125000"/>
              <a:buFont typeface="Arial" pitchFamily="34" charset="0"/>
              <a:buChar char="•"/>
            </a:pP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29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View of Data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22032" y="2413337"/>
            <a:ext cx="83280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25000"/>
              <a:buFont typeface="Arial" pitchFamily="34" charset="0"/>
              <a:buChar char="•"/>
            </a:pPr>
            <a:r>
              <a:rPr lang="en-US" sz="2400" dirty="0" smtClean="0"/>
              <a:t>Database system is a collection of interrelated data and a set of programs to access and modify these data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 smtClean="0"/>
              <a:t>Major purpose of a database system is to provide users with an abstract view of the data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 smtClean="0"/>
              <a:t> The system hides certain details of how data are stored and maintained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29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Levels of Abstraction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22032" y="2413337"/>
            <a:ext cx="83280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25000"/>
              <a:buFont typeface="Arial" pitchFamily="34" charset="0"/>
              <a:buChar char="•"/>
            </a:pPr>
            <a:r>
              <a:rPr lang="en-US" sz="2400" dirty="0" smtClean="0"/>
              <a:t>Physical Level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 smtClean="0"/>
              <a:t>Logical Level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 smtClean="0"/>
              <a:t>View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29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Schema and Instance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52529" y="2236762"/>
            <a:ext cx="837096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Schema</a:t>
            </a:r>
            <a:r>
              <a:rPr lang="en-US" sz="2400" dirty="0" smtClean="0"/>
              <a:t> – the logical structure of the database 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dirty="0" smtClean="0"/>
              <a:t>Example: The database consists of information about a set of customers and accounts and the relationship between them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dirty="0" smtClean="0"/>
              <a:t>Analogous to type information of a variable in a program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b="1" dirty="0" smtClean="0"/>
              <a:t>Physical schema</a:t>
            </a:r>
            <a:r>
              <a:rPr lang="en-US" dirty="0" smtClean="0"/>
              <a:t>: database design at the physical level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b="1" dirty="0" smtClean="0"/>
              <a:t>Logical schema</a:t>
            </a:r>
            <a:r>
              <a:rPr lang="en-US" dirty="0" smtClean="0"/>
              <a:t>: database design at the logical level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Instance</a:t>
            </a:r>
            <a:r>
              <a:rPr lang="en-US" sz="2400" dirty="0" smtClean="0"/>
              <a:t> – the actual content of the database at a particular point in time 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dirty="0" smtClean="0"/>
              <a:t>Analogous to the value of a variable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29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 Independence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52529" y="2138289"/>
            <a:ext cx="858198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Physical Data Independence – </a:t>
            </a:r>
            <a:r>
              <a:rPr lang="en-US" sz="2400" dirty="0" smtClean="0"/>
              <a:t>the ability to modify the physical schema without changing the logical schema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dirty="0" smtClean="0"/>
              <a:t>Applications depend on the logical schema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dirty="0" smtClean="0"/>
              <a:t>In general, the interfaces between the various levels and components should be well defined so that changes in some parts do not seriously influence others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Logical Data Independence</a:t>
            </a:r>
            <a:r>
              <a:rPr lang="en-US" sz="2400" dirty="0" smtClean="0"/>
              <a:t> - the ability to modify the logical schema without causing application programs to be rewritten.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dirty="0" smtClean="0"/>
              <a:t>Required when the logical structure has been altered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381</TotalTime>
  <Words>1075</Words>
  <Application>Microsoft Macintosh PowerPoint</Application>
  <PresentationFormat>On-screen Show (4:3)</PresentationFormat>
  <Paragraphs>178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Spectrum</vt:lpstr>
      <vt:lpstr>Basic Concepts</vt:lpstr>
      <vt:lpstr>Lecture Outline</vt:lpstr>
      <vt:lpstr>Database Management System(DBMS)</vt:lpstr>
      <vt:lpstr>Application of Database</vt:lpstr>
      <vt:lpstr>Drawbacks of Using File System for Data Storage</vt:lpstr>
      <vt:lpstr>View of Data</vt:lpstr>
      <vt:lpstr>Levels of Abstraction</vt:lpstr>
      <vt:lpstr>Schema and Instance</vt:lpstr>
      <vt:lpstr>Data Independence</vt:lpstr>
      <vt:lpstr>Data Models</vt:lpstr>
      <vt:lpstr>Data Models</vt:lpstr>
      <vt:lpstr>Database Language</vt:lpstr>
      <vt:lpstr>Database Language</vt:lpstr>
      <vt:lpstr>Database Language</vt:lpstr>
      <vt:lpstr>Database Design</vt:lpstr>
      <vt:lpstr>Storage Manager</vt:lpstr>
      <vt:lpstr>Storage Manager</vt:lpstr>
      <vt:lpstr>Database Users</vt:lpstr>
      <vt:lpstr>Database Administrator</vt:lpstr>
      <vt:lpstr>Slide 20</vt:lpstr>
      <vt:lpstr>Slide 21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user pc</cp:lastModifiedBy>
  <cp:revision>24</cp:revision>
  <dcterms:created xsi:type="dcterms:W3CDTF">2018-12-10T17:20:29Z</dcterms:created>
  <dcterms:modified xsi:type="dcterms:W3CDTF">2020-05-09T16:09:51Z</dcterms:modified>
</cp:coreProperties>
</file>