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1530" r:id="rId2"/>
    <p:sldId id="258" r:id="rId3"/>
    <p:sldId id="260" r:id="rId4"/>
    <p:sldId id="268" r:id="rId5"/>
    <p:sldId id="264" r:id="rId6"/>
    <p:sldId id="272" r:id="rId7"/>
    <p:sldId id="266" r:id="rId8"/>
    <p:sldId id="271" r:id="rId9"/>
    <p:sldId id="265" r:id="rId10"/>
    <p:sldId id="1626" r:id="rId11"/>
    <p:sldId id="274" r:id="rId12"/>
    <p:sldId id="275" r:id="rId13"/>
    <p:sldId id="1460" r:id="rId14"/>
    <p:sldId id="276" r:id="rId15"/>
    <p:sldId id="277" r:id="rId16"/>
    <p:sldId id="1456" r:id="rId17"/>
    <p:sldId id="1457" r:id="rId18"/>
    <p:sldId id="1610" r:id="rId19"/>
    <p:sldId id="1619" r:id="rId20"/>
    <p:sldId id="1612" r:id="rId21"/>
    <p:sldId id="1613" r:id="rId22"/>
    <p:sldId id="1623" r:id="rId23"/>
    <p:sldId id="1614" r:id="rId24"/>
    <p:sldId id="1624" r:id="rId25"/>
    <p:sldId id="1616" r:id="rId26"/>
    <p:sldId id="1617" r:id="rId27"/>
    <p:sldId id="1618" r:id="rId28"/>
    <p:sldId id="1527" r:id="rId29"/>
    <p:sldId id="1458" r:id="rId30"/>
    <p:sldId id="1469" r:id="rId31"/>
    <p:sldId id="1461" r:id="rId32"/>
    <p:sldId id="147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CC"/>
    <a:srgbClr val="0066FF"/>
    <a:srgbClr val="008080"/>
    <a:srgbClr val="990000"/>
    <a:srgbClr val="FF9900"/>
    <a:srgbClr val="000099"/>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48"/>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D42852-43D0-497D-9DB5-8ECE5B26E0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BB3F16-36A8-4D73-9B27-FC0628D006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C7B8A1-3926-4871-BEC0-33312997C50D}" type="datetimeFigureOut">
              <a:rPr lang="en-US" smtClean="0"/>
              <a:t>5/20/2022</a:t>
            </a:fld>
            <a:endParaRPr lang="en-US"/>
          </a:p>
        </p:txBody>
      </p:sp>
      <p:sp>
        <p:nvSpPr>
          <p:cNvPr id="4" name="Footer Placeholder 3">
            <a:extLst>
              <a:ext uri="{FF2B5EF4-FFF2-40B4-BE49-F238E27FC236}">
                <a16:creationId xmlns:a16="http://schemas.microsoft.com/office/drawing/2014/main" id="{A5DC7287-4CE2-45BC-BEA0-17F31652C6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313EF42-D2BA-4929-87BA-B53F9C5BAB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1296DC-FF1D-4EA3-BC9E-50DC9867F936}" type="slidenum">
              <a:rPr lang="en-US" smtClean="0"/>
              <a:t>‹#›</a:t>
            </a:fld>
            <a:endParaRPr lang="en-US"/>
          </a:p>
        </p:txBody>
      </p:sp>
    </p:spTree>
    <p:extLst>
      <p:ext uri="{BB962C8B-B14F-4D97-AF65-F5344CB8AC3E}">
        <p14:creationId xmlns:p14="http://schemas.microsoft.com/office/powerpoint/2010/main" val="4117223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8097E-A196-4C23-8C6E-4DC66E665E52}" type="datetimeFigureOut">
              <a:rPr lang="en-US" smtClean="0"/>
              <a:t>5/20/2022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D1375-15E5-4149-A6CE-D7738672CBE9}" type="slidenum">
              <a:rPr lang="en-US" smtClean="0"/>
              <a:t>‹#›</a:t>
            </a:fld>
            <a:endParaRPr lang="en-US"/>
          </a:p>
        </p:txBody>
      </p:sp>
    </p:spTree>
    <p:extLst>
      <p:ext uri="{BB962C8B-B14F-4D97-AF65-F5344CB8AC3E}">
        <p14:creationId xmlns:p14="http://schemas.microsoft.com/office/powerpoint/2010/main" val="1110974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A91934A-5EEA-4ED6-9F07-345B3BCA58E1}"/>
              </a:ext>
            </a:extLst>
          </p:cNvPr>
          <p:cNvSpPr/>
          <p:nvPr userDrawn="1"/>
        </p:nvSpPr>
        <p:spPr>
          <a:xfrm>
            <a:off x="0" y="6381706"/>
            <a:ext cx="12191999" cy="45720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2000" baseline="0" dirty="0">
                <a:latin typeface="Times New Roman" panose="02020603050405020304" pitchFamily="18" charset="0"/>
                <a:cs typeface="Times New Roman" panose="02020603050405020304" pitchFamily="18" charset="0"/>
              </a:rPr>
              <a:t>          American International University-Bangladesh (AIUB)                                    </a:t>
            </a:r>
            <a:r>
              <a:rPr lang="en-GB" sz="2000" b="1" baseline="0" dirty="0">
                <a:solidFill>
                  <a:srgbClr val="FF9900"/>
                </a:solidFill>
                <a:latin typeface="Times New Roman" panose="02020603050405020304" pitchFamily="18" charset="0"/>
                <a:cs typeface="Times New Roman" panose="02020603050405020304" pitchFamily="18" charset="0"/>
              </a:rPr>
              <a:t>Faculty of Engineering  </a:t>
            </a:r>
            <a:r>
              <a:rPr lang="en-GB" sz="1600" b="1" baseline="0" dirty="0">
                <a:solidFill>
                  <a:schemeClr val="bg1"/>
                </a:solidFill>
                <a:latin typeface="Vladimir Script" panose="03050402040407070305" pitchFamily="66" charset="0"/>
                <a:cs typeface="Times New Roman" panose="02020603050405020304" pitchFamily="18" charset="0"/>
              </a:rPr>
              <a:t>DMAM</a:t>
            </a:r>
            <a:endParaRPr lang="en-GB" sz="2000" b="1" baseline="0" dirty="0">
              <a:solidFill>
                <a:schemeClr val="bg1"/>
              </a:solidFill>
              <a:latin typeface="Vladimir Script" panose="03050402040407070305" pitchFamily="66" charset="0"/>
              <a:cs typeface="Times New Roman" panose="02020603050405020304" pitchFamily="18" charset="0"/>
            </a:endParaRPr>
          </a:p>
        </p:txBody>
      </p:sp>
      <p:pic>
        <p:nvPicPr>
          <p:cNvPr id="8" name="Picture 7">
            <a:extLst>
              <a:ext uri="{FF2B5EF4-FFF2-40B4-BE49-F238E27FC236}">
                <a16:creationId xmlns:a16="http://schemas.microsoft.com/office/drawing/2014/main" id="{34DFD507-4B8E-4959-8AA1-0A52795013F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2446" y="6400800"/>
            <a:ext cx="454308" cy="457200"/>
          </a:xfrm>
          <a:prstGeom prst="rect">
            <a:avLst/>
          </a:prstGeom>
        </p:spPr>
      </p:pic>
      <p:pic>
        <p:nvPicPr>
          <p:cNvPr id="9" name="Picture 8">
            <a:extLst>
              <a:ext uri="{FF2B5EF4-FFF2-40B4-BE49-F238E27FC236}">
                <a16:creationId xmlns:a16="http://schemas.microsoft.com/office/drawing/2014/main" id="{276449FE-CB22-4C6A-B5D1-D501CF69E1CE}"/>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37906" y="6381707"/>
            <a:ext cx="457200" cy="457200"/>
          </a:xfrm>
          <a:prstGeom prst="rect">
            <a:avLst/>
          </a:prstGeom>
        </p:spPr>
      </p:pic>
    </p:spTree>
    <p:extLst>
      <p:ext uri="{BB962C8B-B14F-4D97-AF65-F5344CB8AC3E}">
        <p14:creationId xmlns:p14="http://schemas.microsoft.com/office/powerpoint/2010/main" val="140049447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F38939-828B-457B-B9E4-1E56AFEDD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2F387E-85C7-469E-BFF8-BFBE63F94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AAFE7-09C6-4170-B46D-B219CCEFC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36733-6215-4D4C-8E4F-B4440180CBC3}" type="datetimeFigureOut">
              <a:rPr lang="en-US" smtClean="0"/>
              <a:t>5/20/2022</a:t>
            </a:fld>
            <a:endParaRPr lang="en-US"/>
          </a:p>
        </p:txBody>
      </p:sp>
      <p:sp>
        <p:nvSpPr>
          <p:cNvPr id="5" name="Footer Placeholder 4">
            <a:extLst>
              <a:ext uri="{FF2B5EF4-FFF2-40B4-BE49-F238E27FC236}">
                <a16:creationId xmlns:a16="http://schemas.microsoft.com/office/drawing/2014/main" id="{621325A8-12DE-4176-AD53-C378600492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0F4B96-8C75-45A2-878B-AA31FB1B8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B9E59-649E-43DC-A1CF-59C348E0B2A4}" type="slidenum">
              <a:rPr lang="en-US" smtClean="0"/>
              <a:t>‹#›</a:t>
            </a:fld>
            <a:endParaRPr lang="en-US"/>
          </a:p>
        </p:txBody>
      </p:sp>
    </p:spTree>
    <p:extLst>
      <p:ext uri="{BB962C8B-B14F-4D97-AF65-F5344CB8AC3E}">
        <p14:creationId xmlns:p14="http://schemas.microsoft.com/office/powerpoint/2010/main" val="2173964381"/>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image" Target="../media/image15.png"/><Relationship Id="rId16"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CDD94516-4BCC-4A80-A53B-273EAD1F3FF7}"/>
              </a:ext>
            </a:extLst>
          </p:cNvPr>
          <p:cNvSpPr txBox="1">
            <a:spLocks noChangeArrowheads="1"/>
          </p:cNvSpPr>
          <p:nvPr/>
        </p:nvSpPr>
        <p:spPr bwMode="auto">
          <a:xfrm>
            <a:off x="1578300" y="3793153"/>
            <a:ext cx="8657521" cy="92333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5400" b="1" dirty="0">
                <a:latin typeface="Times New Roman" panose="02020603050405020304" pitchFamily="18" charset="0"/>
                <a:cs typeface="Times New Roman" panose="02020603050405020304" pitchFamily="18" charset="0"/>
              </a:rPr>
              <a:t>Summer 2021-22 Semester</a:t>
            </a:r>
            <a:endParaRPr lang="en-US" sz="5400" b="1" dirty="0">
              <a:solidFill>
                <a:srgbClr val="C00000"/>
              </a:solidFill>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C4D31032-008B-4A12-9996-1D9763165BCF}"/>
              </a:ext>
            </a:extLst>
          </p:cNvPr>
          <p:cNvSpPr/>
          <p:nvPr/>
        </p:nvSpPr>
        <p:spPr>
          <a:xfrm>
            <a:off x="1844157" y="1799396"/>
            <a:ext cx="8125805" cy="1838965"/>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11500" b="1" dirty="0">
                <a:solidFill>
                  <a:srgbClr val="0000CC"/>
                </a:solidFill>
                <a:latin typeface="Times New Roman" panose="02020603050405020304" pitchFamily="18" charset="0"/>
                <a:cs typeface="Times New Roman" panose="02020603050405020304" pitchFamily="18" charset="0"/>
              </a:rPr>
              <a:t>Welcome to</a:t>
            </a:r>
            <a:endParaRPr lang="en-US" sz="115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56022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1E0B11D-F735-40CB-BC7B-1B80DED785D6}"/>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10</a:t>
            </a:fld>
            <a:endParaRPr lang="en-US" sz="2000" b="1" dirty="0">
              <a:solidFill>
                <a:schemeClr val="bg1"/>
              </a:solidFill>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26594836-B53A-4F63-AC79-40EC07BE2642}"/>
              </a:ext>
            </a:extLst>
          </p:cNvPr>
          <p:cNvSpPr/>
          <p:nvPr/>
        </p:nvSpPr>
        <p:spPr>
          <a:xfrm>
            <a:off x="451958" y="247303"/>
            <a:ext cx="3915326"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just"/>
            <a:r>
              <a:rPr lang="en-US" sz="2800" b="1" dirty="0">
                <a:solidFill>
                  <a:srgbClr val="0000CC"/>
                </a:solidFill>
                <a:latin typeface="Times New Roman" panose="02020603050405020304" pitchFamily="18" charset="0"/>
                <a:cs typeface="Times New Roman" panose="02020603050405020304" pitchFamily="18" charset="0"/>
              </a:rPr>
              <a:t>Topics will Be Covered:</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4" name="Text Box 4">
            <a:extLst>
              <a:ext uri="{FF2B5EF4-FFF2-40B4-BE49-F238E27FC236}">
                <a16:creationId xmlns:a16="http://schemas.microsoft.com/office/drawing/2014/main" id="{BD4A46AE-4ADE-479F-ABD3-07D130803612}"/>
              </a:ext>
            </a:extLst>
          </p:cNvPr>
          <p:cNvSpPr txBox="1">
            <a:spLocks noChangeArrowheads="1"/>
          </p:cNvSpPr>
          <p:nvPr/>
        </p:nvSpPr>
        <p:spPr bwMode="auto">
          <a:xfrm>
            <a:off x="945126" y="1020199"/>
            <a:ext cx="9181513" cy="5001369"/>
          </a:xfrm>
          <a:prstGeom prst="rect">
            <a:avLst/>
          </a:prstGeom>
          <a:noFill/>
          <a:ln w="38100">
            <a:solidFill>
              <a:srgbClr val="0000CC"/>
            </a:solidFill>
            <a:miter lim="800000"/>
            <a:headEnd/>
            <a:tailEnd/>
          </a:ln>
        </p:spPr>
        <p:txBody>
          <a:bodyPr wrap="square">
            <a:spAutoFit/>
          </a:bodyPr>
          <a:lstStyle/>
          <a:p>
            <a:pPr algn="just">
              <a:spcAft>
                <a:spcPts val="600"/>
              </a:spcAft>
            </a:pPr>
            <a:r>
              <a:rPr lang="en-US" sz="2400" b="1" dirty="0">
                <a:solidFill>
                  <a:srgbClr val="0000CC"/>
                </a:solidFill>
                <a:latin typeface="Times New Roman" panose="02020603050405020304" pitchFamily="18" charset="0"/>
                <a:cs typeface="Times New Roman" panose="02020603050405020304" pitchFamily="18" charset="0"/>
              </a:rPr>
              <a:t>Electrical System</a:t>
            </a:r>
            <a:endParaRPr lang="en-US" sz="2800" b="1" dirty="0">
              <a:solidFill>
                <a:srgbClr val="0000CC"/>
              </a:solidFill>
              <a:latin typeface="Times New Roman" panose="02020603050405020304" pitchFamily="18" charset="0"/>
              <a:cs typeface="Times New Roman" panose="02020603050405020304" pitchFamily="18" charset="0"/>
            </a:endParaRPr>
          </a:p>
          <a:p>
            <a:pPr algn="just">
              <a:spcAft>
                <a:spcPts val="600"/>
              </a:spcAft>
            </a:pPr>
            <a:r>
              <a:rPr lang="en-US" sz="2000" b="1" dirty="0">
                <a:solidFill>
                  <a:srgbClr val="0000CC"/>
                </a:solidFill>
                <a:latin typeface="Times New Roman" panose="02020603050405020304" pitchFamily="18" charset="0"/>
                <a:cs typeface="Times New Roman" panose="02020603050405020304" pitchFamily="18" charset="0"/>
              </a:rPr>
              <a:t>		Electrical Energy Sources;		Conductors or Wires</a:t>
            </a:r>
          </a:p>
          <a:p>
            <a:pPr algn="just">
              <a:spcAft>
                <a:spcPts val="600"/>
              </a:spcAft>
            </a:pPr>
            <a:r>
              <a:rPr lang="en-US" sz="2000" b="1" dirty="0">
                <a:solidFill>
                  <a:srgbClr val="0000CC"/>
                </a:solidFill>
                <a:latin typeface="Times New Roman" panose="02020603050405020304" pitchFamily="18" charset="0"/>
                <a:cs typeface="Times New Roman" panose="02020603050405020304" pitchFamily="18" charset="0"/>
              </a:rPr>
              <a:t>		Control Elements or Switches		Electrical Load</a:t>
            </a:r>
          </a:p>
          <a:p>
            <a:pPr algn="just">
              <a:spcAft>
                <a:spcPts val="600"/>
              </a:spcAft>
            </a:pPr>
            <a:r>
              <a:rPr lang="en-US" sz="2000" b="1" dirty="0">
                <a:solidFill>
                  <a:srgbClr val="0000CC"/>
                </a:solidFill>
                <a:latin typeface="Times New Roman" panose="02020603050405020304" pitchFamily="18" charset="0"/>
                <a:cs typeface="Times New Roman" panose="02020603050405020304" pitchFamily="18" charset="0"/>
              </a:rPr>
              <a:t>		Load Represent by Passive Elements</a:t>
            </a:r>
          </a:p>
          <a:p>
            <a:pPr algn="just">
              <a:spcAft>
                <a:spcPts val="600"/>
              </a:spcAft>
            </a:pPr>
            <a:r>
              <a:rPr lang="en-US" sz="2400" b="1" dirty="0">
                <a:solidFill>
                  <a:srgbClr val="0000CC"/>
                </a:solidFill>
                <a:latin typeface="Times New Roman" panose="02020603050405020304" pitchFamily="18" charset="0"/>
                <a:cs typeface="Times New Roman" panose="02020603050405020304" pitchFamily="18" charset="0"/>
              </a:rPr>
              <a:t>Basic Elements of a Circuit</a:t>
            </a:r>
          </a:p>
          <a:p>
            <a:pPr algn="just">
              <a:spcAft>
                <a:spcPts val="600"/>
              </a:spcAft>
            </a:pPr>
            <a:r>
              <a:rPr lang="en-US" sz="2000" b="1" dirty="0">
                <a:solidFill>
                  <a:srgbClr val="0000CC"/>
                </a:solidFill>
                <a:latin typeface="Times New Roman" panose="02020603050405020304" pitchFamily="18" charset="0"/>
                <a:cs typeface="Times New Roman" panose="02020603050405020304" pitchFamily="18" charset="0"/>
              </a:rPr>
              <a:t>		Basic of Circuit Elements</a:t>
            </a:r>
          </a:p>
          <a:p>
            <a:pPr algn="just">
              <a:spcAft>
                <a:spcPts val="600"/>
              </a:spcAft>
            </a:pPr>
            <a:r>
              <a:rPr lang="en-US" sz="2000" b="1" dirty="0">
                <a:solidFill>
                  <a:srgbClr val="0000CC"/>
                </a:solidFill>
                <a:latin typeface="Times New Roman" panose="02020603050405020304" pitchFamily="18" charset="0"/>
                <a:cs typeface="Times New Roman" panose="02020603050405020304" pitchFamily="18" charset="0"/>
              </a:rPr>
              <a:t>		Passive Elements</a:t>
            </a:r>
          </a:p>
          <a:p>
            <a:pPr algn="just">
              <a:spcAft>
                <a:spcPts val="600"/>
              </a:spcAft>
            </a:pPr>
            <a:r>
              <a:rPr lang="en-US" sz="2000" b="1" dirty="0">
                <a:solidFill>
                  <a:srgbClr val="0000CC"/>
                </a:solidFill>
                <a:latin typeface="Times New Roman" panose="02020603050405020304" pitchFamily="18" charset="0"/>
                <a:cs typeface="Times New Roman" panose="02020603050405020304" pitchFamily="18" charset="0"/>
              </a:rPr>
              <a:t>		Independent and Dependent or Controlled Sources</a:t>
            </a:r>
          </a:p>
          <a:p>
            <a:pPr algn="just">
              <a:spcAft>
                <a:spcPts val="600"/>
              </a:spcAft>
            </a:pPr>
            <a:r>
              <a:rPr lang="en-US" sz="2400" b="1" dirty="0">
                <a:solidFill>
                  <a:srgbClr val="0000CC"/>
                </a:solidFill>
                <a:latin typeface="Times New Roman" panose="02020603050405020304" pitchFamily="18" charset="0"/>
                <a:cs typeface="Times New Roman" panose="02020603050405020304" pitchFamily="18" charset="0"/>
              </a:rPr>
              <a:t>Defining Direction of Current and Polarity of Voltage Drop</a:t>
            </a:r>
          </a:p>
          <a:p>
            <a:pPr algn="just">
              <a:spcAft>
                <a:spcPts val="600"/>
              </a:spcAft>
            </a:pPr>
            <a:r>
              <a:rPr lang="en-US" sz="2400" b="1" dirty="0">
                <a:solidFill>
                  <a:srgbClr val="0000CC"/>
                </a:solidFill>
                <a:latin typeface="Times New Roman" panose="02020603050405020304" pitchFamily="18" charset="0"/>
                <a:cs typeface="Times New Roman" panose="02020603050405020304" pitchFamily="18" charset="0"/>
              </a:rPr>
              <a:t>Passive Sign Convention </a:t>
            </a:r>
            <a:r>
              <a:rPr lang="en-US" sz="2400" b="1" dirty="0">
                <a:solidFill>
                  <a:srgbClr val="FF0000"/>
                </a:solidFill>
                <a:latin typeface="Times New Roman" panose="02020603050405020304" pitchFamily="18" charset="0"/>
                <a:cs typeface="Times New Roman" panose="02020603050405020304" pitchFamily="18" charset="0"/>
              </a:rPr>
              <a:t>of Power</a:t>
            </a:r>
          </a:p>
          <a:p>
            <a:pPr algn="just">
              <a:spcAft>
                <a:spcPts val="600"/>
              </a:spcAft>
            </a:pPr>
            <a:r>
              <a:rPr lang="en-US" sz="2400" b="1" dirty="0">
                <a:solidFill>
                  <a:srgbClr val="0000CC"/>
                </a:solidFill>
                <a:latin typeface="Times New Roman" panose="02020603050405020304" pitchFamily="18" charset="0"/>
                <a:cs typeface="Times New Roman" panose="02020603050405020304" pitchFamily="18" charset="0"/>
              </a:rPr>
              <a:t>Branch, Junction Point, Node and Mesh (or Loop) in a Circuit</a:t>
            </a:r>
          </a:p>
          <a:p>
            <a:pPr algn="just">
              <a:spcAft>
                <a:spcPts val="600"/>
              </a:spcAft>
            </a:pPr>
            <a:r>
              <a:rPr lang="en-US" sz="2400" b="1" dirty="0">
                <a:solidFill>
                  <a:srgbClr val="0000CC"/>
                </a:solidFill>
                <a:latin typeface="Times New Roman" panose="02020603050405020304" pitchFamily="18" charset="0"/>
                <a:cs typeface="Times New Roman" panose="02020603050405020304" pitchFamily="18" charset="0"/>
              </a:rPr>
              <a:t>Power of Ten</a:t>
            </a:r>
            <a:endParaRPr lang="en-US" sz="2400" b="1" dirty="0">
              <a:solidFill>
                <a:srgbClr val="FF0000"/>
              </a:solidFill>
              <a:latin typeface="Cambria" pitchFamily="18" charset="0"/>
            </a:endParaRPr>
          </a:p>
        </p:txBody>
      </p:sp>
    </p:spTree>
    <p:extLst>
      <p:ext uri="{BB962C8B-B14F-4D97-AF65-F5344CB8AC3E}">
        <p14:creationId xmlns:p14="http://schemas.microsoft.com/office/powerpoint/2010/main" val="24034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8A1C4AE-B570-4C69-9199-4C8659874279}"/>
              </a:ext>
            </a:extLst>
          </p:cNvPr>
          <p:cNvSpPr txBox="1"/>
          <p:nvPr/>
        </p:nvSpPr>
        <p:spPr>
          <a:xfrm>
            <a:off x="318931" y="720661"/>
            <a:ext cx="4531366" cy="1200329"/>
          </a:xfrm>
          <a:prstGeom prst="rect">
            <a:avLst/>
          </a:prstGeom>
          <a:noFill/>
          <a:ln w="38100">
            <a:solidFill>
              <a:srgbClr val="FF7C80"/>
            </a:solidFill>
          </a:ln>
        </p:spPr>
        <p:txBody>
          <a:bodyPr wrap="square" rtlCol="0">
            <a:spAutoFit/>
          </a:bodyPr>
          <a:lstStyle/>
          <a:p>
            <a:pPr algn="just"/>
            <a:r>
              <a:rPr lang="en-US" sz="2400" b="0" i="0" dirty="0">
                <a:solidFill>
                  <a:srgbClr val="000000"/>
                </a:solidFill>
                <a:effectLst/>
                <a:latin typeface="+mn-lt"/>
              </a:rPr>
              <a:t>An </a:t>
            </a:r>
            <a:r>
              <a:rPr lang="en-US" sz="2400" b="1" i="0" dirty="0">
                <a:solidFill>
                  <a:srgbClr val="0000CC"/>
                </a:solidFill>
                <a:effectLst/>
                <a:latin typeface="+mn-lt"/>
              </a:rPr>
              <a:t>electric circuit</a:t>
            </a:r>
            <a:r>
              <a:rPr lang="en-US" sz="2400" b="0" i="0" dirty="0">
                <a:solidFill>
                  <a:srgbClr val="0000CC"/>
                </a:solidFill>
                <a:effectLst/>
                <a:latin typeface="+mn-lt"/>
              </a:rPr>
              <a:t> </a:t>
            </a:r>
            <a:r>
              <a:rPr lang="en-US" sz="2400" b="0" i="0" dirty="0">
                <a:solidFill>
                  <a:schemeClr val="tx1"/>
                </a:solidFill>
                <a:effectLst/>
                <a:latin typeface="+mn-lt"/>
              </a:rPr>
              <a:t>or</a:t>
            </a:r>
            <a:r>
              <a:rPr lang="en-US" sz="2400" b="0" i="0" dirty="0">
                <a:solidFill>
                  <a:srgbClr val="0000CC"/>
                </a:solidFill>
                <a:effectLst/>
                <a:latin typeface="+mn-lt"/>
              </a:rPr>
              <a:t> </a:t>
            </a:r>
            <a:r>
              <a:rPr lang="en-US" sz="2400" b="1" i="0" dirty="0">
                <a:solidFill>
                  <a:srgbClr val="0000CC"/>
                </a:solidFill>
                <a:effectLst/>
                <a:latin typeface="+mn-lt"/>
              </a:rPr>
              <a:t>network</a:t>
            </a:r>
            <a:r>
              <a:rPr lang="en-US" sz="2400" b="0" i="0" dirty="0">
                <a:solidFill>
                  <a:srgbClr val="007870"/>
                </a:solidFill>
                <a:effectLst/>
                <a:latin typeface="+mn-lt"/>
              </a:rPr>
              <a:t> </a:t>
            </a:r>
            <a:r>
              <a:rPr lang="en-US" sz="2400" b="0" i="0" dirty="0">
                <a:solidFill>
                  <a:srgbClr val="000000"/>
                </a:solidFill>
                <a:effectLst/>
                <a:latin typeface="+mn-lt"/>
              </a:rPr>
              <a:t>is an interconnection of electrical elements.</a:t>
            </a:r>
            <a:endParaRPr lang="en-US" sz="3600" dirty="0">
              <a:effectLst/>
              <a:latin typeface="+mn-lt"/>
            </a:endParaRPr>
          </a:p>
        </p:txBody>
      </p:sp>
      <p:sp>
        <p:nvSpPr>
          <p:cNvPr id="11" name="Rectangle 10">
            <a:extLst>
              <a:ext uri="{FF2B5EF4-FFF2-40B4-BE49-F238E27FC236}">
                <a16:creationId xmlns:a16="http://schemas.microsoft.com/office/drawing/2014/main" id="{CF6E3EA2-EA2F-4426-8F7B-A8CDC8554D90}"/>
              </a:ext>
            </a:extLst>
          </p:cNvPr>
          <p:cNvSpPr/>
          <p:nvPr/>
        </p:nvSpPr>
        <p:spPr>
          <a:xfrm>
            <a:off x="3673162" y="128830"/>
            <a:ext cx="3589028"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Electrical System</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pic>
        <p:nvPicPr>
          <p:cNvPr id="13" name="Picture 12" descr="Diagram&#10;&#10;Description automatically generated">
            <a:extLst>
              <a:ext uri="{FF2B5EF4-FFF2-40B4-BE49-F238E27FC236}">
                <a16:creationId xmlns:a16="http://schemas.microsoft.com/office/drawing/2014/main" id="{16A7F222-5D11-41EF-8437-A23652417BF0}"/>
              </a:ext>
            </a:extLst>
          </p:cNvPr>
          <p:cNvPicPr>
            <a:picLocks noChangeAspect="1"/>
          </p:cNvPicPr>
          <p:nvPr/>
        </p:nvPicPr>
        <p:blipFill>
          <a:blip r:embed="rId2"/>
          <a:stretch>
            <a:fillRect/>
          </a:stretch>
        </p:blipFill>
        <p:spPr>
          <a:xfrm>
            <a:off x="318931" y="2012684"/>
            <a:ext cx="8182549" cy="3977052"/>
          </a:xfrm>
          <a:prstGeom prst="rect">
            <a:avLst/>
          </a:prstGeom>
        </p:spPr>
      </p:pic>
      <p:sp>
        <p:nvSpPr>
          <p:cNvPr id="14" name="TextBox 13">
            <a:extLst>
              <a:ext uri="{FF2B5EF4-FFF2-40B4-BE49-F238E27FC236}">
                <a16:creationId xmlns:a16="http://schemas.microsoft.com/office/drawing/2014/main" id="{6D27D4E9-3033-4B39-BF6F-0AA785853364}"/>
              </a:ext>
            </a:extLst>
          </p:cNvPr>
          <p:cNvSpPr txBox="1"/>
          <p:nvPr/>
        </p:nvSpPr>
        <p:spPr>
          <a:xfrm>
            <a:off x="5306517" y="712353"/>
            <a:ext cx="6611521" cy="1569660"/>
          </a:xfrm>
          <a:prstGeom prst="rect">
            <a:avLst/>
          </a:prstGeom>
          <a:noFill/>
          <a:ln w="38100">
            <a:solidFill>
              <a:srgbClr val="FFC000"/>
            </a:solidFill>
          </a:ln>
        </p:spPr>
        <p:txBody>
          <a:bodyPr wrap="square" rtlCol="0">
            <a:spAutoFit/>
          </a:bodyPr>
          <a:lstStyle/>
          <a:p>
            <a:pPr algn="just"/>
            <a:r>
              <a:rPr lang="en-US" sz="2400" dirty="0">
                <a:latin typeface="Times New Roman" pitchFamily="18" charset="0"/>
                <a:cs typeface="Times New Roman" pitchFamily="18" charset="0"/>
              </a:rPr>
              <a:t>The components or elements of an electrical system are: (</a:t>
            </a:r>
            <a:r>
              <a:rPr lang="en-US" sz="2400" b="1" dirty="0">
                <a:solidFill>
                  <a:srgbClr val="0000CC"/>
                </a:solidFill>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400" b="1" dirty="0">
                <a:solidFill>
                  <a:srgbClr val="0066FF"/>
                </a:solidFill>
                <a:latin typeface="Times New Roman" pitchFamily="18" charset="0"/>
                <a:cs typeface="Times New Roman" pitchFamily="18" charset="0"/>
              </a:rPr>
              <a:t>Source</a:t>
            </a:r>
            <a:r>
              <a:rPr lang="en-US" sz="2400" dirty="0">
                <a:latin typeface="Times New Roman" pitchFamily="18" charset="0"/>
                <a:cs typeface="Times New Roman" pitchFamily="18" charset="0"/>
              </a:rPr>
              <a:t>, 	(</a:t>
            </a:r>
            <a:r>
              <a:rPr lang="en-US" sz="2400" b="1" dirty="0">
                <a:solidFill>
                  <a:srgbClr val="0000CC"/>
                </a:solidFill>
                <a:latin typeface="Times New Roman" pitchFamily="18" charset="0"/>
                <a:cs typeface="Times New Roman" pitchFamily="18" charset="0"/>
              </a:rPr>
              <a:t>2</a:t>
            </a:r>
            <a:r>
              <a:rPr lang="en-US" sz="2400" dirty="0">
                <a:latin typeface="Times New Roman" pitchFamily="18" charset="0"/>
                <a:cs typeface="Times New Roman" pitchFamily="18" charset="0"/>
              </a:rPr>
              <a:t>) </a:t>
            </a:r>
            <a:r>
              <a:rPr lang="en-US" sz="2400" b="1" dirty="0">
                <a:solidFill>
                  <a:srgbClr val="0066FF"/>
                </a:solidFill>
                <a:latin typeface="Times New Roman" pitchFamily="18" charset="0"/>
                <a:cs typeface="Times New Roman" pitchFamily="18" charset="0"/>
              </a:rPr>
              <a:t>Conductors</a:t>
            </a:r>
            <a:r>
              <a:rPr lang="en-US" sz="2400" dirty="0">
                <a:solidFill>
                  <a:srgbClr val="0066FF"/>
                </a:solidFill>
                <a:latin typeface="Times New Roman" pitchFamily="18" charset="0"/>
                <a:cs typeface="Times New Roman" pitchFamily="18" charset="0"/>
              </a:rPr>
              <a:t> or </a:t>
            </a:r>
            <a:r>
              <a:rPr lang="en-US" sz="2400" b="1" dirty="0">
                <a:solidFill>
                  <a:srgbClr val="0066FF"/>
                </a:solidFill>
                <a:latin typeface="Times New Roman" pitchFamily="18" charset="0"/>
                <a:cs typeface="Times New Roman" pitchFamily="18" charset="0"/>
              </a:rPr>
              <a:t>Wires</a:t>
            </a:r>
            <a:r>
              <a:rPr lang="en-US" sz="2400" dirty="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a:t>
            </a:r>
            <a:r>
              <a:rPr lang="en-US" sz="2400" b="1" dirty="0">
                <a:solidFill>
                  <a:srgbClr val="0000CC"/>
                </a:solidFill>
                <a:latin typeface="Times New Roman" pitchFamily="18" charset="0"/>
                <a:cs typeface="Times New Roman" pitchFamily="18" charset="0"/>
              </a:rPr>
              <a:t>3</a:t>
            </a:r>
            <a:r>
              <a:rPr lang="en-US" sz="2400" dirty="0">
                <a:latin typeface="Times New Roman" pitchFamily="18" charset="0"/>
                <a:cs typeface="Times New Roman" pitchFamily="18" charset="0"/>
              </a:rPr>
              <a:t>) </a:t>
            </a:r>
            <a:r>
              <a:rPr lang="en-US" sz="2400" b="1" dirty="0">
                <a:solidFill>
                  <a:srgbClr val="0066FF"/>
                </a:solidFill>
                <a:latin typeface="Times New Roman" pitchFamily="18" charset="0"/>
                <a:cs typeface="Times New Roman" pitchFamily="18" charset="0"/>
              </a:rPr>
              <a:t>Control Elements</a:t>
            </a:r>
            <a:r>
              <a:rPr lang="en-US" sz="2400" dirty="0">
                <a:solidFill>
                  <a:srgbClr val="0066FF"/>
                </a:solidFill>
                <a:latin typeface="Times New Roman" pitchFamily="18" charset="0"/>
                <a:cs typeface="Times New Roman" pitchFamily="18" charset="0"/>
              </a:rPr>
              <a:t> or </a:t>
            </a:r>
            <a:r>
              <a:rPr lang="en-US" sz="2400" b="1" dirty="0">
                <a:solidFill>
                  <a:srgbClr val="0066FF"/>
                </a:solidFill>
                <a:latin typeface="Times New Roman" pitchFamily="18" charset="0"/>
                <a:cs typeface="Times New Roman" pitchFamily="18" charset="0"/>
              </a:rPr>
              <a:t>Switches</a:t>
            </a:r>
            <a:r>
              <a:rPr lang="en-US" sz="2400" dirty="0">
                <a:latin typeface="Times New Roman" pitchFamily="18" charset="0"/>
                <a:cs typeface="Times New Roman" pitchFamily="18" charset="0"/>
              </a:rPr>
              <a:t>, and </a:t>
            </a:r>
          </a:p>
          <a:p>
            <a:pPr algn="just"/>
            <a:r>
              <a:rPr lang="en-US" sz="2400" dirty="0">
                <a:latin typeface="Times New Roman" pitchFamily="18" charset="0"/>
                <a:cs typeface="Times New Roman" pitchFamily="18" charset="0"/>
              </a:rPr>
              <a:t>(</a:t>
            </a:r>
            <a:r>
              <a:rPr lang="en-US" sz="2400" b="1" dirty="0">
                <a:solidFill>
                  <a:srgbClr val="0000CC"/>
                </a:solidFill>
                <a:latin typeface="Times New Roman" pitchFamily="18" charset="0"/>
                <a:cs typeface="Times New Roman" pitchFamily="18" charset="0"/>
              </a:rPr>
              <a:t>4</a:t>
            </a:r>
            <a:r>
              <a:rPr lang="en-US" sz="2400" dirty="0">
                <a:latin typeface="Times New Roman" pitchFamily="18" charset="0"/>
                <a:cs typeface="Times New Roman" pitchFamily="18" charset="0"/>
              </a:rPr>
              <a:t>) </a:t>
            </a:r>
            <a:r>
              <a:rPr lang="en-US" sz="2400" b="1" dirty="0">
                <a:solidFill>
                  <a:srgbClr val="0066FF"/>
                </a:solidFill>
                <a:latin typeface="Times New Roman" pitchFamily="18" charset="0"/>
                <a:cs typeface="Times New Roman" pitchFamily="18" charset="0"/>
              </a:rPr>
              <a:t>Electrical Load </a:t>
            </a:r>
            <a:r>
              <a:rPr lang="en-US" sz="2400" dirty="0">
                <a:solidFill>
                  <a:srgbClr val="0066FF"/>
                </a:solidFill>
                <a:latin typeface="Times New Roman" pitchFamily="18" charset="0"/>
                <a:cs typeface="Times New Roman" pitchFamily="18" charset="0"/>
              </a:rPr>
              <a:t>or </a:t>
            </a:r>
            <a:r>
              <a:rPr lang="en-US" sz="2400" b="1" dirty="0">
                <a:solidFill>
                  <a:srgbClr val="0066FF"/>
                </a:solidFill>
                <a:latin typeface="Times New Roman" pitchFamily="18" charset="0"/>
                <a:cs typeface="Times New Roman" pitchFamily="18" charset="0"/>
              </a:rPr>
              <a:t>Load</a:t>
            </a:r>
          </a:p>
        </p:txBody>
      </p:sp>
      <p:pic>
        <p:nvPicPr>
          <p:cNvPr id="4" name="Picture 3" descr="Diagram&#10;&#10;Description automatically generated">
            <a:extLst>
              <a:ext uri="{FF2B5EF4-FFF2-40B4-BE49-F238E27FC236}">
                <a16:creationId xmlns:a16="http://schemas.microsoft.com/office/drawing/2014/main" id="{76DE8548-A568-4DAD-BBC1-D09071A7D80D}"/>
              </a:ext>
            </a:extLst>
          </p:cNvPr>
          <p:cNvPicPr>
            <a:picLocks noChangeAspect="1"/>
          </p:cNvPicPr>
          <p:nvPr/>
        </p:nvPicPr>
        <p:blipFill>
          <a:blip r:embed="rId3"/>
          <a:stretch>
            <a:fillRect/>
          </a:stretch>
        </p:blipFill>
        <p:spPr>
          <a:xfrm>
            <a:off x="8541240" y="2476829"/>
            <a:ext cx="3200400" cy="3638550"/>
          </a:xfrm>
          <a:prstGeom prst="rect">
            <a:avLst/>
          </a:prstGeom>
        </p:spPr>
      </p:pic>
      <p:sp>
        <p:nvSpPr>
          <p:cNvPr id="7" name="Slide Number Placeholder 3">
            <a:extLst>
              <a:ext uri="{FF2B5EF4-FFF2-40B4-BE49-F238E27FC236}">
                <a16:creationId xmlns:a16="http://schemas.microsoft.com/office/drawing/2014/main" id="{97F819B3-01DB-4E90-AE02-D31ED56933F2}"/>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11</a:t>
            </a:fld>
            <a:endParaRPr lang="en-US"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41479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CBE6D8-2D27-4FBC-B96E-AA421DF18A20}"/>
              </a:ext>
            </a:extLst>
          </p:cNvPr>
          <p:cNvSpPr txBox="1"/>
          <p:nvPr/>
        </p:nvSpPr>
        <p:spPr>
          <a:xfrm>
            <a:off x="549224" y="3167833"/>
            <a:ext cx="3677285" cy="2369880"/>
          </a:xfrm>
          <a:prstGeom prst="rect">
            <a:avLst/>
          </a:prstGeom>
          <a:noFill/>
          <a:ln w="38100">
            <a:solidFill>
              <a:srgbClr val="FF7C80"/>
            </a:solidFill>
          </a:ln>
        </p:spPr>
        <p:txBody>
          <a:bodyPr wrap="square" rtlCol="0">
            <a:spAutoFit/>
          </a:bodyPr>
          <a:lstStyle/>
          <a:p>
            <a:pPr algn="ctr"/>
            <a:r>
              <a:rPr lang="en-US" sz="2800" b="1" i="0" u="sng" dirty="0">
                <a:solidFill>
                  <a:srgbClr val="FF0000"/>
                </a:solidFill>
                <a:effectLst/>
              </a:rPr>
              <a:t>DC Source</a:t>
            </a:r>
          </a:p>
          <a:p>
            <a:pPr marL="342900" indent="-342900" algn="just">
              <a:buFont typeface="Wingdings" panose="05000000000000000000" pitchFamily="2" charset="2"/>
              <a:buChar char="q"/>
            </a:pPr>
            <a:r>
              <a:rPr lang="en-US" altLang="en-US" sz="2400" dirty="0">
                <a:latin typeface="Times New Roman" pitchFamily="18" charset="0"/>
                <a:cs typeface="Times New Roman" pitchFamily="18" charset="0"/>
              </a:rPr>
              <a:t>Battery (DC)</a:t>
            </a:r>
          </a:p>
          <a:p>
            <a:pPr marL="342900" indent="-342900" algn="just">
              <a:buFont typeface="Wingdings" panose="05000000000000000000" pitchFamily="2" charset="2"/>
              <a:buChar char="q"/>
            </a:pPr>
            <a:r>
              <a:rPr lang="en-US" altLang="en-US" sz="2400" dirty="0">
                <a:latin typeface="Times New Roman" pitchFamily="18" charset="0"/>
                <a:cs typeface="Times New Roman" pitchFamily="18" charset="0"/>
              </a:rPr>
              <a:t>DC Generator</a:t>
            </a:r>
          </a:p>
          <a:p>
            <a:pPr marL="342900" indent="-342900" algn="just">
              <a:buFont typeface="Wingdings" panose="05000000000000000000" pitchFamily="2" charset="2"/>
              <a:buChar char="q"/>
            </a:pPr>
            <a:r>
              <a:rPr lang="en-US" altLang="en-US" sz="2400" dirty="0">
                <a:latin typeface="Times New Roman" pitchFamily="18" charset="0"/>
                <a:cs typeface="Times New Roman" pitchFamily="18" charset="0"/>
              </a:rPr>
              <a:t>Lab DC Power Supply</a:t>
            </a:r>
          </a:p>
          <a:p>
            <a:pPr marL="342900" indent="-342900" algn="just">
              <a:buFont typeface="Wingdings" panose="05000000000000000000" pitchFamily="2" charset="2"/>
              <a:buChar char="q"/>
            </a:pPr>
            <a:r>
              <a:rPr lang="en-US" altLang="en-US" sz="2400" dirty="0">
                <a:latin typeface="Times New Roman" pitchFamily="18" charset="0"/>
                <a:cs typeface="Times New Roman" pitchFamily="18" charset="0"/>
              </a:rPr>
              <a:t>Solar (PV) Cell</a:t>
            </a:r>
          </a:p>
          <a:p>
            <a:pPr marL="342900" indent="-342900" algn="just">
              <a:buFont typeface="Wingdings" panose="05000000000000000000" pitchFamily="2" charset="2"/>
              <a:buChar char="q"/>
            </a:pPr>
            <a:r>
              <a:rPr lang="en-US" altLang="en-US" sz="2400" dirty="0">
                <a:latin typeface="Times New Roman" pitchFamily="18" charset="0"/>
                <a:cs typeface="Times New Roman" pitchFamily="18" charset="0"/>
              </a:rPr>
              <a:t>Fuel Cell</a:t>
            </a:r>
            <a:endParaRPr lang="en-US" sz="2400" dirty="0">
              <a:effectLst/>
            </a:endParaRPr>
          </a:p>
        </p:txBody>
      </p:sp>
      <p:sp>
        <p:nvSpPr>
          <p:cNvPr id="8" name="TextBox 7">
            <a:extLst>
              <a:ext uri="{FF2B5EF4-FFF2-40B4-BE49-F238E27FC236}">
                <a16:creationId xmlns:a16="http://schemas.microsoft.com/office/drawing/2014/main" id="{28B09E30-7635-4AC2-AAAF-98ADBC8747A5}"/>
              </a:ext>
            </a:extLst>
          </p:cNvPr>
          <p:cNvSpPr txBox="1"/>
          <p:nvPr/>
        </p:nvSpPr>
        <p:spPr>
          <a:xfrm>
            <a:off x="6157684" y="723460"/>
            <a:ext cx="5551832" cy="461665"/>
          </a:xfrm>
          <a:prstGeom prst="rect">
            <a:avLst/>
          </a:prstGeom>
          <a:noFill/>
        </p:spPr>
        <p:txBody>
          <a:bodyPr wrap="square" rtlCol="0">
            <a:spAutoFit/>
          </a:bodyPr>
          <a:lstStyle/>
          <a:p>
            <a:pPr algn="just"/>
            <a:r>
              <a:rPr lang="en-US" sz="2400" b="1" dirty="0">
                <a:solidFill>
                  <a:srgbClr val="FF0000"/>
                </a:solidFill>
                <a:latin typeface="Times New Roman" pitchFamily="18" charset="0"/>
                <a:cs typeface="Times New Roman" pitchFamily="18" charset="0"/>
              </a:rPr>
              <a:t>Graphical representation of DC Source</a:t>
            </a:r>
            <a:endParaRPr lang="en-US" dirty="0"/>
          </a:p>
        </p:txBody>
      </p:sp>
      <p:grpSp>
        <p:nvGrpSpPr>
          <p:cNvPr id="9" name="Group 8">
            <a:extLst>
              <a:ext uri="{FF2B5EF4-FFF2-40B4-BE49-F238E27FC236}">
                <a16:creationId xmlns:a16="http://schemas.microsoft.com/office/drawing/2014/main" id="{3E271415-D0B2-49CF-ADFB-FC3E78390508}"/>
              </a:ext>
            </a:extLst>
          </p:cNvPr>
          <p:cNvGrpSpPr/>
          <p:nvPr/>
        </p:nvGrpSpPr>
        <p:grpSpPr>
          <a:xfrm>
            <a:off x="6092961" y="1236615"/>
            <a:ext cx="5788480" cy="1188720"/>
            <a:chOff x="5817704" y="1110877"/>
            <a:chExt cx="5788480" cy="1421561"/>
          </a:xfrm>
        </p:grpSpPr>
        <p:cxnSp>
          <p:nvCxnSpPr>
            <p:cNvPr id="10" name="Straight Arrow Connector 9">
              <a:extLst>
                <a:ext uri="{FF2B5EF4-FFF2-40B4-BE49-F238E27FC236}">
                  <a16:creationId xmlns:a16="http://schemas.microsoft.com/office/drawing/2014/main" id="{CD114090-3D7F-4D75-B6A8-7CC518B7FB21}"/>
                </a:ext>
              </a:extLst>
            </p:cNvPr>
            <p:cNvCxnSpPr/>
            <p:nvPr/>
          </p:nvCxnSpPr>
          <p:spPr>
            <a:xfrm>
              <a:off x="5817704" y="2332383"/>
              <a:ext cx="4492487" cy="0"/>
            </a:xfrm>
            <a:prstGeom prst="straightConnector1">
              <a:avLst/>
            </a:prstGeom>
            <a:ln w="254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29503E7-C9A4-46D1-96BE-02A43A7BE572}"/>
                </a:ext>
              </a:extLst>
            </p:cNvPr>
            <p:cNvCxnSpPr>
              <a:cxnSpLocks/>
            </p:cNvCxnSpPr>
            <p:nvPr/>
          </p:nvCxnSpPr>
          <p:spPr>
            <a:xfrm rot="5400000">
              <a:off x="5780545" y="1811069"/>
              <a:ext cx="1188720" cy="0"/>
            </a:xfrm>
            <a:prstGeom prst="straightConnector1">
              <a:avLst/>
            </a:prstGeom>
            <a:ln w="25400">
              <a:solidFill>
                <a:schemeClr val="tx1"/>
              </a:solidFill>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3EB56DA-BF8D-4FCF-A9E0-341A5FA1C848}"/>
                </a:ext>
              </a:extLst>
            </p:cNvPr>
            <p:cNvCxnSpPr/>
            <p:nvPr/>
          </p:nvCxnSpPr>
          <p:spPr>
            <a:xfrm>
              <a:off x="6374905" y="1811069"/>
              <a:ext cx="3566160" cy="0"/>
            </a:xfrm>
            <a:prstGeom prst="straightConnector1">
              <a:avLst/>
            </a:prstGeom>
            <a:ln w="38100">
              <a:solidFill>
                <a:srgbClr val="FF0000"/>
              </a:solidFill>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6B542B3-6CFD-4EC1-923F-78FAFFCF2E5D}"/>
                </a:ext>
              </a:extLst>
            </p:cNvPr>
            <p:cNvSpPr txBox="1"/>
            <p:nvPr/>
          </p:nvSpPr>
          <p:spPr>
            <a:xfrm>
              <a:off x="10252352" y="2132328"/>
              <a:ext cx="1353832" cy="400110"/>
            </a:xfrm>
            <a:prstGeom prst="rect">
              <a:avLst/>
            </a:prstGeom>
            <a:noFill/>
          </p:spPr>
          <p:txBody>
            <a:bodyPr wrap="none" rtlCol="0">
              <a:spAutoFit/>
            </a:bodyPr>
            <a:lstStyle/>
            <a:p>
              <a:r>
                <a:rPr lang="en-US" sz="2000" dirty="0"/>
                <a:t>Time (</a:t>
              </a:r>
              <a:r>
                <a:rPr lang="en-US" sz="2000" i="1" dirty="0"/>
                <a:t>t</a:t>
              </a:r>
              <a:r>
                <a:rPr lang="en-US" sz="2000" dirty="0"/>
                <a:t>) [s]</a:t>
              </a:r>
            </a:p>
          </p:txBody>
        </p:sp>
        <p:sp>
          <p:nvSpPr>
            <p:cNvPr id="14" name="TextBox 13">
              <a:extLst>
                <a:ext uri="{FF2B5EF4-FFF2-40B4-BE49-F238E27FC236}">
                  <a16:creationId xmlns:a16="http://schemas.microsoft.com/office/drawing/2014/main" id="{86080F47-7F51-429F-BF1C-043A4D2AC7EB}"/>
                </a:ext>
              </a:extLst>
            </p:cNvPr>
            <p:cNvSpPr txBox="1"/>
            <p:nvPr/>
          </p:nvSpPr>
          <p:spPr>
            <a:xfrm>
              <a:off x="6431822" y="1110877"/>
              <a:ext cx="1773819" cy="400110"/>
            </a:xfrm>
            <a:prstGeom prst="rect">
              <a:avLst/>
            </a:prstGeom>
            <a:noFill/>
          </p:spPr>
          <p:txBody>
            <a:bodyPr wrap="none" rtlCol="0">
              <a:spAutoFit/>
            </a:bodyPr>
            <a:lstStyle/>
            <a:p>
              <a:r>
                <a:rPr lang="en-US" sz="2000" dirty="0"/>
                <a:t>Voltage (</a:t>
              </a:r>
              <a:r>
                <a:rPr lang="en-US" sz="2000" i="1" dirty="0"/>
                <a:t>V</a:t>
              </a:r>
              <a:r>
                <a:rPr lang="en-US" sz="2000" dirty="0"/>
                <a:t>) [V]</a:t>
              </a:r>
            </a:p>
          </p:txBody>
        </p:sp>
        <p:sp>
          <p:nvSpPr>
            <p:cNvPr id="15" name="TextBox 14">
              <a:extLst>
                <a:ext uri="{FF2B5EF4-FFF2-40B4-BE49-F238E27FC236}">
                  <a16:creationId xmlns:a16="http://schemas.microsoft.com/office/drawing/2014/main" id="{21BAD2FD-F259-4DDA-A9C0-29EC2285299F}"/>
                </a:ext>
              </a:extLst>
            </p:cNvPr>
            <p:cNvSpPr txBox="1"/>
            <p:nvPr/>
          </p:nvSpPr>
          <p:spPr>
            <a:xfrm>
              <a:off x="5967907" y="1619181"/>
              <a:ext cx="441146" cy="400110"/>
            </a:xfrm>
            <a:prstGeom prst="rect">
              <a:avLst/>
            </a:prstGeom>
            <a:noFill/>
          </p:spPr>
          <p:txBody>
            <a:bodyPr wrap="none" rtlCol="0">
              <a:spAutoFit/>
            </a:bodyPr>
            <a:lstStyle/>
            <a:p>
              <a:r>
                <a:rPr lang="en-US" sz="2000" dirty="0"/>
                <a:t>20</a:t>
              </a:r>
            </a:p>
          </p:txBody>
        </p:sp>
      </p:grpSp>
      <p:sp>
        <p:nvSpPr>
          <p:cNvPr id="16" name="Rectangle 15">
            <a:extLst>
              <a:ext uri="{FF2B5EF4-FFF2-40B4-BE49-F238E27FC236}">
                <a16:creationId xmlns:a16="http://schemas.microsoft.com/office/drawing/2014/main" id="{A12211AF-ECFD-4146-AFF3-33A206C3BF68}"/>
              </a:ext>
            </a:extLst>
          </p:cNvPr>
          <p:cNvSpPr/>
          <p:nvPr/>
        </p:nvSpPr>
        <p:spPr>
          <a:xfrm>
            <a:off x="3381615" y="142082"/>
            <a:ext cx="5325658"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Electrical Energy Sources (I)</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pic>
        <p:nvPicPr>
          <p:cNvPr id="18" name="Picture 17" descr="A picture containing text&#10;&#10;Description automatically generated">
            <a:extLst>
              <a:ext uri="{FF2B5EF4-FFF2-40B4-BE49-F238E27FC236}">
                <a16:creationId xmlns:a16="http://schemas.microsoft.com/office/drawing/2014/main" id="{00DF1E97-B0E1-4EC4-B138-DE896D6C306F}"/>
              </a:ext>
            </a:extLst>
          </p:cNvPr>
          <p:cNvPicPr>
            <a:picLocks noChangeAspect="1"/>
          </p:cNvPicPr>
          <p:nvPr/>
        </p:nvPicPr>
        <p:blipFill>
          <a:blip r:embed="rId2"/>
          <a:stretch>
            <a:fillRect/>
          </a:stretch>
        </p:blipFill>
        <p:spPr>
          <a:xfrm>
            <a:off x="4743497" y="2613913"/>
            <a:ext cx="6873873" cy="3657600"/>
          </a:xfrm>
          <a:prstGeom prst="rect">
            <a:avLst/>
          </a:prstGeom>
        </p:spPr>
      </p:pic>
      <p:sp>
        <p:nvSpPr>
          <p:cNvPr id="19" name="TextBox 18">
            <a:extLst>
              <a:ext uri="{FF2B5EF4-FFF2-40B4-BE49-F238E27FC236}">
                <a16:creationId xmlns:a16="http://schemas.microsoft.com/office/drawing/2014/main" id="{337E5A77-FAE9-47F5-929A-4E04B7720D87}"/>
              </a:ext>
            </a:extLst>
          </p:cNvPr>
          <p:cNvSpPr txBox="1"/>
          <p:nvPr/>
        </p:nvSpPr>
        <p:spPr>
          <a:xfrm>
            <a:off x="348562" y="841001"/>
            <a:ext cx="5325656" cy="1569660"/>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In electrical system has mainly two types of source:</a:t>
            </a:r>
          </a:p>
          <a:p>
            <a:pPr lvl="1" algn="just"/>
            <a:r>
              <a:rPr lang="en-US" sz="2400" b="1" dirty="0">
                <a:latin typeface="Times New Roman" pitchFamily="18" charset="0"/>
                <a:cs typeface="Times New Roman" pitchFamily="18" charset="0"/>
              </a:rPr>
              <a:t>DC (</a:t>
            </a:r>
            <a:r>
              <a:rPr lang="en-US" sz="2400" b="1" dirty="0">
                <a:solidFill>
                  <a:srgbClr val="FF0000"/>
                </a:solidFill>
                <a:latin typeface="Times New Roman" pitchFamily="18" charset="0"/>
                <a:cs typeface="Times New Roman" pitchFamily="18" charset="0"/>
              </a:rPr>
              <a:t>Direct Current</a:t>
            </a:r>
            <a:r>
              <a:rPr lang="en-US" sz="2400" b="1" dirty="0">
                <a:latin typeface="Times New Roman" pitchFamily="18" charset="0"/>
                <a:cs typeface="Times New Roman" pitchFamily="18" charset="0"/>
              </a:rPr>
              <a:t>) Source</a:t>
            </a:r>
            <a:endParaRPr lang="en-US" sz="2400" dirty="0">
              <a:latin typeface="Times New Roman" pitchFamily="18" charset="0"/>
              <a:cs typeface="Times New Roman" pitchFamily="18" charset="0"/>
            </a:endParaRPr>
          </a:p>
          <a:p>
            <a:pPr lvl="1" algn="just"/>
            <a:r>
              <a:rPr lang="en-US" sz="2400" b="1" dirty="0">
                <a:latin typeface="Times New Roman" pitchFamily="18" charset="0"/>
                <a:cs typeface="Times New Roman" pitchFamily="18" charset="0"/>
              </a:rPr>
              <a:t>AC (</a:t>
            </a:r>
            <a:r>
              <a:rPr lang="en-US" sz="2400" b="1" dirty="0">
                <a:solidFill>
                  <a:srgbClr val="FF0000"/>
                </a:solidFill>
                <a:latin typeface="Times New Roman" pitchFamily="18" charset="0"/>
                <a:cs typeface="Times New Roman" pitchFamily="18" charset="0"/>
              </a:rPr>
              <a:t>Alternating Current</a:t>
            </a:r>
            <a:r>
              <a:rPr lang="en-US" sz="2400" b="1" dirty="0">
                <a:latin typeface="Times New Roman" pitchFamily="18" charset="0"/>
                <a:cs typeface="Times New Roman" pitchFamily="18" charset="0"/>
              </a:rPr>
              <a:t>) Source</a:t>
            </a:r>
            <a:endParaRPr lang="en-US" sz="2400" dirty="0">
              <a:latin typeface="Times New Roman" pitchFamily="18" charset="0"/>
              <a:cs typeface="Times New Roman" pitchFamily="18" charset="0"/>
            </a:endParaRPr>
          </a:p>
        </p:txBody>
      </p:sp>
      <p:sp>
        <p:nvSpPr>
          <p:cNvPr id="17" name="Slide Number Placeholder 3">
            <a:extLst>
              <a:ext uri="{FF2B5EF4-FFF2-40B4-BE49-F238E27FC236}">
                <a16:creationId xmlns:a16="http://schemas.microsoft.com/office/drawing/2014/main" id="{113562F1-4D7F-463E-BA91-8A8CF1511E43}"/>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12</a:t>
            </a:fld>
            <a:endParaRPr lang="en-US"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703733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102870-1779-4DDC-AC32-88FB7C8DF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83" y="3265400"/>
            <a:ext cx="4775875" cy="3090543"/>
          </a:xfrm>
          <a:prstGeom prst="rect">
            <a:avLst/>
          </a:prstGeom>
        </p:spPr>
      </p:pic>
      <p:sp>
        <p:nvSpPr>
          <p:cNvPr id="16" name="Rectangle 15">
            <a:extLst>
              <a:ext uri="{FF2B5EF4-FFF2-40B4-BE49-F238E27FC236}">
                <a16:creationId xmlns:a16="http://schemas.microsoft.com/office/drawing/2014/main" id="{A12211AF-ECFD-4146-AFF3-33A206C3BF68}"/>
              </a:ext>
            </a:extLst>
          </p:cNvPr>
          <p:cNvSpPr/>
          <p:nvPr/>
        </p:nvSpPr>
        <p:spPr>
          <a:xfrm>
            <a:off x="3381615" y="142082"/>
            <a:ext cx="5325658"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Electrical Energy Sources (II)</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pic>
        <p:nvPicPr>
          <p:cNvPr id="17" name="Picture 16" descr="Diagram&#10;&#10;Description automatically generated">
            <a:extLst>
              <a:ext uri="{FF2B5EF4-FFF2-40B4-BE49-F238E27FC236}">
                <a16:creationId xmlns:a16="http://schemas.microsoft.com/office/drawing/2014/main" id="{51FCC81F-5056-4766-8DAC-1D992C6131D5}"/>
              </a:ext>
            </a:extLst>
          </p:cNvPr>
          <p:cNvPicPr>
            <a:picLocks noChangeAspect="1"/>
          </p:cNvPicPr>
          <p:nvPr/>
        </p:nvPicPr>
        <p:blipFill>
          <a:blip r:embed="rId3"/>
          <a:stretch>
            <a:fillRect/>
          </a:stretch>
        </p:blipFill>
        <p:spPr>
          <a:xfrm>
            <a:off x="5232953" y="1230380"/>
            <a:ext cx="6733096" cy="4388541"/>
          </a:xfrm>
          <a:prstGeom prst="rect">
            <a:avLst/>
          </a:prstGeom>
        </p:spPr>
      </p:pic>
      <p:sp>
        <p:nvSpPr>
          <p:cNvPr id="18" name="TextBox 17">
            <a:extLst>
              <a:ext uri="{FF2B5EF4-FFF2-40B4-BE49-F238E27FC236}">
                <a16:creationId xmlns:a16="http://schemas.microsoft.com/office/drawing/2014/main" id="{0E354F0D-464A-48C0-B507-5E721B80EB35}"/>
              </a:ext>
            </a:extLst>
          </p:cNvPr>
          <p:cNvSpPr txBox="1"/>
          <p:nvPr/>
        </p:nvSpPr>
        <p:spPr>
          <a:xfrm>
            <a:off x="411694" y="716293"/>
            <a:ext cx="4386735" cy="2554545"/>
          </a:xfrm>
          <a:prstGeom prst="rect">
            <a:avLst/>
          </a:prstGeom>
          <a:noFill/>
          <a:ln w="38100">
            <a:solidFill>
              <a:srgbClr val="FF7C80"/>
            </a:solidFill>
          </a:ln>
        </p:spPr>
        <p:txBody>
          <a:bodyPr wrap="square" rtlCol="0">
            <a:spAutoFit/>
          </a:bodyPr>
          <a:lstStyle/>
          <a:p>
            <a:pPr algn="ctr"/>
            <a:r>
              <a:rPr lang="en-US" sz="2800" b="1" i="0" u="sng" dirty="0">
                <a:solidFill>
                  <a:srgbClr val="0000CC"/>
                </a:solidFill>
                <a:effectLst/>
              </a:rPr>
              <a:t>AC Source</a:t>
            </a:r>
          </a:p>
          <a:p>
            <a:pPr marL="342900" indent="-342900" algn="just">
              <a:buFont typeface="Wingdings" panose="05000000000000000000" pitchFamily="2" charset="2"/>
              <a:buChar char="v"/>
            </a:pPr>
            <a:r>
              <a:rPr lang="en-US" altLang="en-US" sz="2200" dirty="0">
                <a:latin typeface="Times New Roman" pitchFamily="18" charset="0"/>
                <a:cs typeface="Times New Roman" pitchFamily="18" charset="0"/>
              </a:rPr>
              <a:t>AC Generator in power Plant</a:t>
            </a:r>
          </a:p>
          <a:p>
            <a:pPr marL="342900" indent="-342900" algn="just">
              <a:buFont typeface="Wingdings" panose="05000000000000000000" pitchFamily="2" charset="2"/>
              <a:buChar char="v"/>
            </a:pPr>
            <a:r>
              <a:rPr lang="en-US" altLang="en-US" sz="2200" dirty="0">
                <a:latin typeface="Times New Roman" pitchFamily="18" charset="0"/>
                <a:cs typeface="Times New Roman" pitchFamily="18" charset="0"/>
              </a:rPr>
              <a:t>Lab AC Power Supply</a:t>
            </a:r>
          </a:p>
          <a:p>
            <a:pPr marL="342900" indent="-342900" algn="just">
              <a:buFont typeface="Wingdings" panose="05000000000000000000" pitchFamily="2" charset="2"/>
              <a:buChar char="v"/>
            </a:pPr>
            <a:r>
              <a:rPr lang="en-US" altLang="en-US" sz="2200" dirty="0">
                <a:latin typeface="Times New Roman" pitchFamily="18" charset="0"/>
                <a:cs typeface="Times New Roman" pitchFamily="18" charset="0"/>
              </a:rPr>
              <a:t>Portable AC Generator</a:t>
            </a:r>
          </a:p>
          <a:p>
            <a:pPr marL="342900" indent="-342900" algn="just">
              <a:buFont typeface="Wingdings" panose="05000000000000000000" pitchFamily="2" charset="2"/>
              <a:buChar char="v"/>
            </a:pPr>
            <a:r>
              <a:rPr lang="en-US" altLang="en-US" sz="2200" dirty="0">
                <a:latin typeface="Times New Roman" pitchFamily="18" charset="0"/>
                <a:cs typeface="Times New Roman" pitchFamily="18" charset="0"/>
              </a:rPr>
              <a:t>Standby AC Generator</a:t>
            </a:r>
          </a:p>
          <a:p>
            <a:pPr marL="342900" indent="-342900" algn="just">
              <a:buFont typeface="Wingdings" panose="05000000000000000000" pitchFamily="2" charset="2"/>
              <a:buChar char="v"/>
            </a:pPr>
            <a:r>
              <a:rPr lang="en-US" altLang="en-US" sz="2200" dirty="0">
                <a:latin typeface="Times New Roman" pitchFamily="18" charset="0"/>
                <a:cs typeface="Times New Roman" pitchFamily="18" charset="0"/>
              </a:rPr>
              <a:t>Wind Generation</a:t>
            </a:r>
          </a:p>
          <a:p>
            <a:pPr marL="342900" indent="-342900" algn="just">
              <a:buFont typeface="Wingdings" panose="05000000000000000000" pitchFamily="2" charset="2"/>
              <a:buChar char="v"/>
            </a:pPr>
            <a:r>
              <a:rPr lang="en-US" altLang="en-US" sz="2200" dirty="0">
                <a:latin typeface="Times New Roman" pitchFamily="18" charset="0"/>
                <a:cs typeface="Times New Roman" pitchFamily="18" charset="0"/>
              </a:rPr>
              <a:t>Biogas Power Plant</a:t>
            </a:r>
            <a:endParaRPr lang="en-US" sz="2200" dirty="0">
              <a:effectLst/>
            </a:endParaRPr>
          </a:p>
        </p:txBody>
      </p:sp>
      <p:sp>
        <p:nvSpPr>
          <p:cNvPr id="7" name="Slide Number Placeholder 3">
            <a:extLst>
              <a:ext uri="{FF2B5EF4-FFF2-40B4-BE49-F238E27FC236}">
                <a16:creationId xmlns:a16="http://schemas.microsoft.com/office/drawing/2014/main" id="{340C6FEE-A5A2-46DE-A414-660710F54A18}"/>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13</a:t>
            </a:fld>
            <a:endParaRPr lang="en-US"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420436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36F43A-8C4B-4BFF-8C2C-88D78A5C38BD}"/>
              </a:ext>
            </a:extLst>
          </p:cNvPr>
          <p:cNvSpPr/>
          <p:nvPr/>
        </p:nvSpPr>
        <p:spPr>
          <a:xfrm>
            <a:off x="2806828" y="128830"/>
            <a:ext cx="4293349"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Conductors or Wires</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pic>
        <p:nvPicPr>
          <p:cNvPr id="4" name="Picture 3" descr="Graphical user interface, diagram&#10;&#10;Description automatically generated">
            <a:extLst>
              <a:ext uri="{FF2B5EF4-FFF2-40B4-BE49-F238E27FC236}">
                <a16:creationId xmlns:a16="http://schemas.microsoft.com/office/drawing/2014/main" id="{5BE3783A-A068-44CB-94BE-0CFD21504A88}"/>
              </a:ext>
            </a:extLst>
          </p:cNvPr>
          <p:cNvPicPr>
            <a:picLocks noChangeAspect="1"/>
          </p:cNvPicPr>
          <p:nvPr/>
        </p:nvPicPr>
        <p:blipFill>
          <a:blip r:embed="rId2"/>
          <a:stretch>
            <a:fillRect/>
          </a:stretch>
        </p:blipFill>
        <p:spPr>
          <a:xfrm>
            <a:off x="7262581" y="233187"/>
            <a:ext cx="3968424" cy="2743200"/>
          </a:xfrm>
          <a:prstGeom prst="rect">
            <a:avLst/>
          </a:prstGeom>
        </p:spPr>
      </p:pic>
      <p:sp>
        <p:nvSpPr>
          <p:cNvPr id="5" name="TextBox 4">
            <a:extLst>
              <a:ext uri="{FF2B5EF4-FFF2-40B4-BE49-F238E27FC236}">
                <a16:creationId xmlns:a16="http://schemas.microsoft.com/office/drawing/2014/main" id="{9B11888A-1C31-4F1B-A1FF-77C6DB245747}"/>
              </a:ext>
            </a:extLst>
          </p:cNvPr>
          <p:cNvSpPr txBox="1"/>
          <p:nvPr/>
        </p:nvSpPr>
        <p:spPr>
          <a:xfrm>
            <a:off x="348561" y="676111"/>
            <a:ext cx="6510601" cy="400110"/>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In any electrical circuit mainly three types of wires are used:</a:t>
            </a:r>
          </a:p>
        </p:txBody>
      </p:sp>
      <p:sp>
        <p:nvSpPr>
          <p:cNvPr id="6" name="TextBox 5">
            <a:extLst>
              <a:ext uri="{FF2B5EF4-FFF2-40B4-BE49-F238E27FC236}">
                <a16:creationId xmlns:a16="http://schemas.microsoft.com/office/drawing/2014/main" id="{CF8D1418-9DC6-48C8-B044-2EA838B071B9}"/>
              </a:ext>
            </a:extLst>
          </p:cNvPr>
          <p:cNvSpPr txBox="1"/>
          <p:nvPr/>
        </p:nvSpPr>
        <p:spPr>
          <a:xfrm>
            <a:off x="323140" y="2908391"/>
            <a:ext cx="11035423" cy="1015663"/>
          </a:xfrm>
          <a:prstGeom prst="rect">
            <a:avLst/>
          </a:prstGeom>
          <a:noFill/>
        </p:spPr>
        <p:txBody>
          <a:bodyPr wrap="square" rtlCol="0">
            <a:spAutoFit/>
          </a:bodyPr>
          <a:lstStyle/>
          <a:p>
            <a:pPr algn="just"/>
            <a:r>
              <a:rPr lang="en-US" sz="2000" b="1" dirty="0">
                <a:solidFill>
                  <a:srgbClr val="008080"/>
                </a:solidFill>
                <a:latin typeface="Times New Roman" pitchFamily="18" charset="0"/>
                <a:cs typeface="Times New Roman" pitchFamily="18" charset="0"/>
              </a:rPr>
              <a:t>Grounding or Earthing</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Connected to any metal parts in an appliance such as a microwave oven or coffee pot. This is a safety feature, in case the hot or neutral wires somehow come in contact with metal parts. Connecting the metal parts to earth ground eliminates the shock hazard in the event of a short circuit</a:t>
            </a:r>
          </a:p>
        </p:txBody>
      </p:sp>
      <p:pic>
        <p:nvPicPr>
          <p:cNvPr id="8" name="Picture 7" descr="Diagram&#10;&#10;Description automatically generated">
            <a:extLst>
              <a:ext uri="{FF2B5EF4-FFF2-40B4-BE49-F238E27FC236}">
                <a16:creationId xmlns:a16="http://schemas.microsoft.com/office/drawing/2014/main" id="{D73BC162-934A-406F-8B3B-D271C1AEF944}"/>
              </a:ext>
            </a:extLst>
          </p:cNvPr>
          <p:cNvPicPr>
            <a:picLocks noChangeAspect="1"/>
          </p:cNvPicPr>
          <p:nvPr/>
        </p:nvPicPr>
        <p:blipFill>
          <a:blip r:embed="rId3"/>
          <a:stretch>
            <a:fillRect/>
          </a:stretch>
        </p:blipFill>
        <p:spPr>
          <a:xfrm>
            <a:off x="6859162" y="4094926"/>
            <a:ext cx="4824078" cy="2194560"/>
          </a:xfrm>
          <a:prstGeom prst="rect">
            <a:avLst/>
          </a:prstGeom>
        </p:spPr>
      </p:pic>
      <p:sp>
        <p:nvSpPr>
          <p:cNvPr id="9" name="TextBox 8">
            <a:extLst>
              <a:ext uri="{FF2B5EF4-FFF2-40B4-BE49-F238E27FC236}">
                <a16:creationId xmlns:a16="http://schemas.microsoft.com/office/drawing/2014/main" id="{4E45ACD0-ED9A-40FE-B221-AA4D0DA05C05}"/>
              </a:ext>
            </a:extLst>
          </p:cNvPr>
          <p:cNvSpPr txBox="1"/>
          <p:nvPr/>
        </p:nvSpPr>
        <p:spPr>
          <a:xfrm>
            <a:off x="357732" y="1149292"/>
            <a:ext cx="5826953" cy="707886"/>
          </a:xfrm>
          <a:prstGeom prst="rect">
            <a:avLst/>
          </a:prstGeom>
          <a:noFill/>
        </p:spPr>
        <p:txBody>
          <a:bodyPr wrap="square" rtlCol="0">
            <a:spAutoFit/>
          </a:bodyPr>
          <a:lstStyle/>
          <a:p>
            <a:pPr algn="just"/>
            <a:r>
              <a:rPr lang="en-US" sz="2000" b="1" dirty="0">
                <a:solidFill>
                  <a:srgbClr val="FF0000"/>
                </a:solidFill>
                <a:latin typeface="Times New Roman" pitchFamily="18" charset="0"/>
                <a:cs typeface="Times New Roman" pitchFamily="18" charset="0"/>
              </a:rPr>
              <a:t>Hot or Positive or Phase wire</a:t>
            </a:r>
            <a:r>
              <a:rPr lang="en-US" sz="2000" dirty="0">
                <a:latin typeface="Times New Roman" pitchFamily="18" charset="0"/>
                <a:cs typeface="Times New Roman" pitchFamily="18" charset="0"/>
              </a:rPr>
              <a:t>: </a:t>
            </a:r>
            <a:r>
              <a:rPr lang="en-US" sz="2000" dirty="0"/>
              <a:t>Hot wire carries the electricity from the power supply to the load</a:t>
            </a:r>
            <a:endParaRPr lang="en-US" sz="2000"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DB0BF174-DA2D-4039-AFCA-590252E48A10}"/>
              </a:ext>
            </a:extLst>
          </p:cNvPr>
          <p:cNvSpPr txBox="1"/>
          <p:nvPr/>
        </p:nvSpPr>
        <p:spPr>
          <a:xfrm>
            <a:off x="348561" y="1974191"/>
            <a:ext cx="5826953" cy="707886"/>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Neutral or Negative wire</a:t>
            </a:r>
            <a:r>
              <a:rPr lang="en-US" sz="2000" dirty="0">
                <a:latin typeface="Times New Roman" pitchFamily="18" charset="0"/>
                <a:cs typeface="Times New Roman" pitchFamily="18" charset="0"/>
              </a:rPr>
              <a:t>: </a:t>
            </a:r>
            <a:r>
              <a:rPr lang="en-US" sz="2000" dirty="0"/>
              <a:t>Neutral wire carries the used electricity back to the power supply</a:t>
            </a:r>
            <a:endParaRPr lang="en-US" sz="2000" dirty="0">
              <a:latin typeface="Times New Roman" pitchFamily="18" charset="0"/>
              <a:cs typeface="Times New Roman" pitchFamily="18" charset="0"/>
            </a:endParaRPr>
          </a:p>
        </p:txBody>
      </p:sp>
      <p:pic>
        <p:nvPicPr>
          <p:cNvPr id="7" name="Picture 6" descr="Chart, diagram&#10;&#10;Description automatically generated">
            <a:extLst>
              <a:ext uri="{FF2B5EF4-FFF2-40B4-BE49-F238E27FC236}">
                <a16:creationId xmlns:a16="http://schemas.microsoft.com/office/drawing/2014/main" id="{3BF277A6-602B-4246-A621-7D0216A88F63}"/>
              </a:ext>
            </a:extLst>
          </p:cNvPr>
          <p:cNvPicPr>
            <a:picLocks noChangeAspect="1"/>
          </p:cNvPicPr>
          <p:nvPr/>
        </p:nvPicPr>
        <p:blipFill>
          <a:blip r:embed="rId4"/>
          <a:stretch>
            <a:fillRect/>
          </a:stretch>
        </p:blipFill>
        <p:spPr>
          <a:xfrm>
            <a:off x="897065" y="3952192"/>
            <a:ext cx="4705350" cy="2371725"/>
          </a:xfrm>
          <a:prstGeom prst="rect">
            <a:avLst/>
          </a:prstGeom>
        </p:spPr>
      </p:pic>
      <p:sp>
        <p:nvSpPr>
          <p:cNvPr id="11" name="Slide Number Placeholder 3">
            <a:extLst>
              <a:ext uri="{FF2B5EF4-FFF2-40B4-BE49-F238E27FC236}">
                <a16:creationId xmlns:a16="http://schemas.microsoft.com/office/drawing/2014/main" id="{5F6B9E07-E580-47F2-B354-5EF4D4773B4D}"/>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14</a:t>
            </a:fld>
            <a:endParaRPr lang="en-US"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70223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F8912E-2207-4F69-A221-CFE9ECF71169}"/>
              </a:ext>
            </a:extLst>
          </p:cNvPr>
          <p:cNvSpPr/>
          <p:nvPr/>
        </p:nvSpPr>
        <p:spPr>
          <a:xfrm>
            <a:off x="3726389" y="128830"/>
            <a:ext cx="4967908"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Control Elements or Switches</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3" name="TextBox 2">
            <a:extLst>
              <a:ext uri="{FF2B5EF4-FFF2-40B4-BE49-F238E27FC236}">
                <a16:creationId xmlns:a16="http://schemas.microsoft.com/office/drawing/2014/main" id="{7A6FD6AE-8B14-4431-AAD0-09CBBE25D00C}"/>
              </a:ext>
            </a:extLst>
          </p:cNvPr>
          <p:cNvSpPr txBox="1"/>
          <p:nvPr/>
        </p:nvSpPr>
        <p:spPr>
          <a:xfrm>
            <a:off x="240291" y="647397"/>
            <a:ext cx="10031105" cy="461665"/>
          </a:xfrm>
          <a:prstGeom prst="rect">
            <a:avLst/>
          </a:prstGeom>
          <a:noFill/>
        </p:spPr>
        <p:txBody>
          <a:bodyPr wrap="square" rtlCol="0">
            <a:spAutoFit/>
          </a:bodyPr>
          <a:lstStyle/>
          <a:p>
            <a:r>
              <a:rPr lang="en-US" sz="2400" b="1" dirty="0">
                <a:latin typeface="Times New Roman" pitchFamily="18" charset="0"/>
                <a:cs typeface="Times New Roman" pitchFamily="18" charset="0"/>
              </a:rPr>
              <a:t>Control Elements or Switches </a:t>
            </a:r>
            <a:r>
              <a:rPr lang="en-US" sz="2400" dirty="0">
                <a:latin typeface="Times New Roman" pitchFamily="18" charset="0"/>
                <a:cs typeface="Times New Roman" pitchFamily="18" charset="0"/>
              </a:rPr>
              <a:t>are used to turn-on or turn-off a circuit.</a:t>
            </a:r>
            <a:endParaRPr lang="en-US" dirty="0"/>
          </a:p>
        </p:txBody>
      </p:sp>
      <p:pic>
        <p:nvPicPr>
          <p:cNvPr id="5" name="Picture 4">
            <a:extLst>
              <a:ext uri="{FF2B5EF4-FFF2-40B4-BE49-F238E27FC236}">
                <a16:creationId xmlns:a16="http://schemas.microsoft.com/office/drawing/2014/main" id="{7F81F45F-95AD-46CB-B94C-33B88F7A6C26}"/>
              </a:ext>
            </a:extLst>
          </p:cNvPr>
          <p:cNvPicPr>
            <a:picLocks noChangeAspect="1"/>
          </p:cNvPicPr>
          <p:nvPr/>
        </p:nvPicPr>
        <p:blipFill>
          <a:blip r:embed="rId2"/>
          <a:stretch>
            <a:fillRect/>
          </a:stretch>
        </p:blipFill>
        <p:spPr>
          <a:xfrm>
            <a:off x="394586" y="1212719"/>
            <a:ext cx="9637553" cy="4937760"/>
          </a:xfrm>
          <a:prstGeom prst="rect">
            <a:avLst/>
          </a:prstGeom>
        </p:spPr>
      </p:pic>
      <p:sp>
        <p:nvSpPr>
          <p:cNvPr id="6" name="TextBox 5">
            <a:extLst>
              <a:ext uri="{FF2B5EF4-FFF2-40B4-BE49-F238E27FC236}">
                <a16:creationId xmlns:a16="http://schemas.microsoft.com/office/drawing/2014/main" id="{EFC59791-2A73-494F-8071-71B4DBBE4916}"/>
              </a:ext>
            </a:extLst>
          </p:cNvPr>
          <p:cNvSpPr txBox="1"/>
          <p:nvPr/>
        </p:nvSpPr>
        <p:spPr>
          <a:xfrm>
            <a:off x="7915837" y="2404694"/>
            <a:ext cx="1003314" cy="461665"/>
          </a:xfrm>
          <a:prstGeom prst="rect">
            <a:avLst/>
          </a:prstGeom>
          <a:noFill/>
        </p:spPr>
        <p:txBody>
          <a:bodyPr wrap="square" rtlCol="0">
            <a:spAutoFit/>
          </a:bodyPr>
          <a:lstStyle/>
          <a:p>
            <a:r>
              <a:rPr lang="en-US" sz="2400" b="1" dirty="0">
                <a:latin typeface="Times New Roman" pitchFamily="18" charset="0"/>
                <a:cs typeface="Times New Roman" pitchFamily="18" charset="0"/>
              </a:rPr>
              <a:t>Fuses</a:t>
            </a:r>
            <a:endParaRPr lang="en-US" dirty="0"/>
          </a:p>
        </p:txBody>
      </p:sp>
      <p:sp>
        <p:nvSpPr>
          <p:cNvPr id="7" name="TextBox 6">
            <a:extLst>
              <a:ext uri="{FF2B5EF4-FFF2-40B4-BE49-F238E27FC236}">
                <a16:creationId xmlns:a16="http://schemas.microsoft.com/office/drawing/2014/main" id="{17637241-19F6-4B14-AEC7-398547240BB0}"/>
              </a:ext>
            </a:extLst>
          </p:cNvPr>
          <p:cNvSpPr txBox="1"/>
          <p:nvPr/>
        </p:nvSpPr>
        <p:spPr>
          <a:xfrm>
            <a:off x="6948585" y="5972351"/>
            <a:ext cx="2448393" cy="461665"/>
          </a:xfrm>
          <a:prstGeom prst="rect">
            <a:avLst/>
          </a:prstGeom>
          <a:noFill/>
        </p:spPr>
        <p:txBody>
          <a:bodyPr wrap="square" rtlCol="0">
            <a:spAutoFit/>
          </a:bodyPr>
          <a:lstStyle/>
          <a:p>
            <a:r>
              <a:rPr lang="en-US" sz="2400" b="1" dirty="0">
                <a:latin typeface="Times New Roman" pitchFamily="18" charset="0"/>
                <a:cs typeface="Times New Roman" pitchFamily="18" charset="0"/>
              </a:rPr>
              <a:t>Circuit Breaker</a:t>
            </a:r>
            <a:endParaRPr lang="en-US" dirty="0"/>
          </a:p>
        </p:txBody>
      </p:sp>
      <p:pic>
        <p:nvPicPr>
          <p:cNvPr id="9" name="Picture 8" descr="A picture containing electronics&#10;&#10;Description automatically generated">
            <a:extLst>
              <a:ext uri="{FF2B5EF4-FFF2-40B4-BE49-F238E27FC236}">
                <a16:creationId xmlns:a16="http://schemas.microsoft.com/office/drawing/2014/main" id="{3D948141-A904-478D-A238-622F8B80C042}"/>
              </a:ext>
            </a:extLst>
          </p:cNvPr>
          <p:cNvPicPr>
            <a:picLocks noChangeAspect="1"/>
          </p:cNvPicPr>
          <p:nvPr/>
        </p:nvPicPr>
        <p:blipFill>
          <a:blip r:embed="rId3"/>
          <a:stretch>
            <a:fillRect/>
          </a:stretch>
        </p:blipFill>
        <p:spPr>
          <a:xfrm>
            <a:off x="9518974" y="548449"/>
            <a:ext cx="2362200" cy="2181225"/>
          </a:xfrm>
          <a:prstGeom prst="rect">
            <a:avLst/>
          </a:prstGeom>
        </p:spPr>
      </p:pic>
      <p:sp>
        <p:nvSpPr>
          <p:cNvPr id="10" name="TextBox 9">
            <a:extLst>
              <a:ext uri="{FF2B5EF4-FFF2-40B4-BE49-F238E27FC236}">
                <a16:creationId xmlns:a16="http://schemas.microsoft.com/office/drawing/2014/main" id="{E5A430F1-4938-474A-82D3-D3281388ABE9}"/>
              </a:ext>
            </a:extLst>
          </p:cNvPr>
          <p:cNvSpPr txBox="1"/>
          <p:nvPr/>
        </p:nvSpPr>
        <p:spPr>
          <a:xfrm>
            <a:off x="10346735" y="2602067"/>
            <a:ext cx="1003314" cy="461665"/>
          </a:xfrm>
          <a:prstGeom prst="rect">
            <a:avLst/>
          </a:prstGeom>
          <a:noFill/>
        </p:spPr>
        <p:txBody>
          <a:bodyPr wrap="square" rtlCol="0">
            <a:spAutoFit/>
          </a:bodyPr>
          <a:lstStyle/>
          <a:p>
            <a:r>
              <a:rPr lang="en-US" sz="2400" b="1" dirty="0">
                <a:latin typeface="Times New Roman" pitchFamily="18" charset="0"/>
                <a:cs typeface="Times New Roman" pitchFamily="18" charset="0"/>
              </a:rPr>
              <a:t>Relay</a:t>
            </a:r>
            <a:endParaRPr lang="en-US" dirty="0"/>
          </a:p>
        </p:txBody>
      </p:sp>
      <p:sp>
        <p:nvSpPr>
          <p:cNvPr id="11" name="TextBox 10">
            <a:extLst>
              <a:ext uri="{FF2B5EF4-FFF2-40B4-BE49-F238E27FC236}">
                <a16:creationId xmlns:a16="http://schemas.microsoft.com/office/drawing/2014/main" id="{605FCAFF-D61E-4393-8098-88A445F3B02C}"/>
              </a:ext>
            </a:extLst>
          </p:cNvPr>
          <p:cNvSpPr txBox="1"/>
          <p:nvPr/>
        </p:nvSpPr>
        <p:spPr>
          <a:xfrm>
            <a:off x="2159861" y="5919646"/>
            <a:ext cx="1336933" cy="461665"/>
          </a:xfrm>
          <a:prstGeom prst="rect">
            <a:avLst/>
          </a:prstGeom>
          <a:noFill/>
        </p:spPr>
        <p:txBody>
          <a:bodyPr wrap="square" rtlCol="0">
            <a:spAutoFit/>
          </a:bodyPr>
          <a:lstStyle/>
          <a:p>
            <a:r>
              <a:rPr lang="en-US" sz="2400" b="1" dirty="0">
                <a:latin typeface="Times New Roman" pitchFamily="18" charset="0"/>
                <a:cs typeface="Times New Roman" pitchFamily="18" charset="0"/>
              </a:rPr>
              <a:t>Switches</a:t>
            </a:r>
            <a:endParaRPr lang="en-US" dirty="0"/>
          </a:p>
        </p:txBody>
      </p:sp>
      <p:sp>
        <p:nvSpPr>
          <p:cNvPr id="13" name="TextBox 12">
            <a:extLst>
              <a:ext uri="{FF2B5EF4-FFF2-40B4-BE49-F238E27FC236}">
                <a16:creationId xmlns:a16="http://schemas.microsoft.com/office/drawing/2014/main" id="{C7A9E4FD-09B8-46CC-BAE0-B3E28692AC04}"/>
              </a:ext>
            </a:extLst>
          </p:cNvPr>
          <p:cNvSpPr txBox="1"/>
          <p:nvPr/>
        </p:nvSpPr>
        <p:spPr>
          <a:xfrm>
            <a:off x="1658204" y="1738008"/>
            <a:ext cx="1003314" cy="461665"/>
          </a:xfrm>
          <a:prstGeom prst="rect">
            <a:avLst/>
          </a:prstGeom>
          <a:noFill/>
        </p:spPr>
        <p:txBody>
          <a:bodyPr wrap="square" rtlCol="0">
            <a:spAutoFit/>
          </a:bodyPr>
          <a:lstStyle/>
          <a:p>
            <a:r>
              <a:rPr lang="en-US" sz="2400" b="1" dirty="0">
                <a:latin typeface="Times New Roman" pitchFamily="18" charset="0"/>
                <a:cs typeface="Times New Roman" pitchFamily="18" charset="0"/>
              </a:rPr>
              <a:t>SPDT</a:t>
            </a:r>
            <a:endParaRPr lang="en-US" dirty="0"/>
          </a:p>
        </p:txBody>
      </p:sp>
      <p:pic>
        <p:nvPicPr>
          <p:cNvPr id="8" name="Picture 7" descr="A close-up of a medical device&#10;&#10;Description automatically generated with low confidence">
            <a:extLst>
              <a:ext uri="{FF2B5EF4-FFF2-40B4-BE49-F238E27FC236}">
                <a16:creationId xmlns:a16="http://schemas.microsoft.com/office/drawing/2014/main" id="{DA3FA880-374C-46E9-9BA5-DE3D0277ECAB}"/>
              </a:ext>
            </a:extLst>
          </p:cNvPr>
          <p:cNvPicPr>
            <a:picLocks noChangeAspect="1"/>
          </p:cNvPicPr>
          <p:nvPr/>
        </p:nvPicPr>
        <p:blipFill>
          <a:blip r:embed="rId4"/>
          <a:stretch>
            <a:fillRect/>
          </a:stretch>
        </p:blipFill>
        <p:spPr>
          <a:xfrm>
            <a:off x="9852255" y="3205640"/>
            <a:ext cx="2107099" cy="2743200"/>
          </a:xfrm>
          <a:prstGeom prst="rect">
            <a:avLst/>
          </a:prstGeom>
        </p:spPr>
      </p:pic>
      <p:sp>
        <p:nvSpPr>
          <p:cNvPr id="12" name="Slide Number Placeholder 3">
            <a:extLst>
              <a:ext uri="{FF2B5EF4-FFF2-40B4-BE49-F238E27FC236}">
                <a16:creationId xmlns:a16="http://schemas.microsoft.com/office/drawing/2014/main" id="{8BA3D92A-099C-4893-A5E4-75F4452E8720}"/>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15</a:t>
            </a:fld>
            <a:endParaRPr lang="en-US"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109832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BD8E9E-46CA-4F5D-889A-4F9A0E7FEE20}"/>
              </a:ext>
            </a:extLst>
          </p:cNvPr>
          <p:cNvSpPr/>
          <p:nvPr/>
        </p:nvSpPr>
        <p:spPr>
          <a:xfrm>
            <a:off x="736445" y="128830"/>
            <a:ext cx="4967908"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Electrical Load</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3" name="TextBox 2">
            <a:extLst>
              <a:ext uri="{FF2B5EF4-FFF2-40B4-BE49-F238E27FC236}">
                <a16:creationId xmlns:a16="http://schemas.microsoft.com/office/drawing/2014/main" id="{3AE96F18-0511-41C1-B4FF-5D3BB762DA51}"/>
              </a:ext>
            </a:extLst>
          </p:cNvPr>
          <p:cNvSpPr txBox="1"/>
          <p:nvPr/>
        </p:nvSpPr>
        <p:spPr>
          <a:xfrm>
            <a:off x="227530" y="647024"/>
            <a:ext cx="5958523" cy="707886"/>
          </a:xfrm>
          <a:prstGeom prst="rect">
            <a:avLst/>
          </a:prstGeom>
          <a:solidFill>
            <a:schemeClr val="bg1"/>
          </a:solidFill>
        </p:spPr>
        <p:txBody>
          <a:bodyPr wrap="square" rtlCol="0">
            <a:spAutoFit/>
          </a:bodyPr>
          <a:lstStyle/>
          <a:p>
            <a:pPr algn="just"/>
            <a:r>
              <a:rPr lang="en-US" sz="2000" b="1" dirty="0">
                <a:latin typeface="Times New Roman" pitchFamily="18" charset="0"/>
                <a:cs typeface="Times New Roman" pitchFamily="18" charset="0"/>
              </a:rPr>
              <a:t>Electrical Load:</a:t>
            </a:r>
            <a:r>
              <a:rPr lang="en-US" sz="2000" dirty="0">
                <a:latin typeface="Times New Roman" pitchFamily="18" charset="0"/>
                <a:cs typeface="Times New Roman" pitchFamily="18" charset="0"/>
              </a:rPr>
              <a:t> The devices which consume or absorb or receive the electrical energy is called electrical load.</a:t>
            </a:r>
            <a:endParaRPr lang="en-US" sz="1600" dirty="0"/>
          </a:p>
        </p:txBody>
      </p:sp>
      <p:pic>
        <p:nvPicPr>
          <p:cNvPr id="5" name="Picture 4" descr="A picture containing kitchenware, indoor&#10;&#10;Description automatically generated">
            <a:extLst>
              <a:ext uri="{FF2B5EF4-FFF2-40B4-BE49-F238E27FC236}">
                <a16:creationId xmlns:a16="http://schemas.microsoft.com/office/drawing/2014/main" id="{5FF88090-0869-4BDA-A7D8-5F5E44563AEE}"/>
              </a:ext>
            </a:extLst>
          </p:cNvPr>
          <p:cNvPicPr>
            <a:picLocks noChangeAspect="1"/>
          </p:cNvPicPr>
          <p:nvPr/>
        </p:nvPicPr>
        <p:blipFill>
          <a:blip r:embed="rId2"/>
          <a:stretch>
            <a:fillRect/>
          </a:stretch>
        </p:blipFill>
        <p:spPr>
          <a:xfrm>
            <a:off x="72111" y="1600201"/>
            <a:ext cx="3108960" cy="1682892"/>
          </a:xfrm>
          <a:prstGeom prst="rect">
            <a:avLst/>
          </a:prstGeom>
        </p:spPr>
      </p:pic>
      <p:pic>
        <p:nvPicPr>
          <p:cNvPr id="8" name="Picture 7" descr="A light bulb and a light bulb&#10;&#10;Description automatically generated with low confidence">
            <a:extLst>
              <a:ext uri="{FF2B5EF4-FFF2-40B4-BE49-F238E27FC236}">
                <a16:creationId xmlns:a16="http://schemas.microsoft.com/office/drawing/2014/main" id="{06110831-FA2A-4C2F-B691-3164E2044E10}"/>
              </a:ext>
            </a:extLst>
          </p:cNvPr>
          <p:cNvPicPr>
            <a:picLocks noChangeAspect="1"/>
          </p:cNvPicPr>
          <p:nvPr/>
        </p:nvPicPr>
        <p:blipFill>
          <a:blip r:embed="rId3"/>
          <a:stretch>
            <a:fillRect/>
          </a:stretch>
        </p:blipFill>
        <p:spPr>
          <a:xfrm>
            <a:off x="3338622" y="1713553"/>
            <a:ext cx="2560320" cy="1697824"/>
          </a:xfrm>
          <a:prstGeom prst="rect">
            <a:avLst/>
          </a:prstGeom>
        </p:spPr>
      </p:pic>
      <p:pic>
        <p:nvPicPr>
          <p:cNvPr id="14" name="Picture 13" descr="A picture containing floor, indoor, appliance, white goods&#10;&#10;Description automatically generated">
            <a:extLst>
              <a:ext uri="{FF2B5EF4-FFF2-40B4-BE49-F238E27FC236}">
                <a16:creationId xmlns:a16="http://schemas.microsoft.com/office/drawing/2014/main" id="{F608CA11-2F7E-46E7-8CE2-5E0B1228EDBD}"/>
              </a:ext>
            </a:extLst>
          </p:cNvPr>
          <p:cNvPicPr>
            <a:picLocks noChangeAspect="1"/>
          </p:cNvPicPr>
          <p:nvPr/>
        </p:nvPicPr>
        <p:blipFill>
          <a:blip r:embed="rId4"/>
          <a:stretch>
            <a:fillRect/>
          </a:stretch>
        </p:blipFill>
        <p:spPr>
          <a:xfrm>
            <a:off x="270311" y="3308671"/>
            <a:ext cx="1490333" cy="1920240"/>
          </a:xfrm>
          <a:prstGeom prst="rect">
            <a:avLst/>
          </a:prstGeom>
        </p:spPr>
      </p:pic>
      <p:pic>
        <p:nvPicPr>
          <p:cNvPr id="17" name="Picture 16" descr="A picture containing text, kitchen appliance&#10;&#10;Description automatically generated">
            <a:extLst>
              <a:ext uri="{FF2B5EF4-FFF2-40B4-BE49-F238E27FC236}">
                <a16:creationId xmlns:a16="http://schemas.microsoft.com/office/drawing/2014/main" id="{D47417F3-FEC5-49A4-9252-13442315799B}"/>
              </a:ext>
            </a:extLst>
          </p:cNvPr>
          <p:cNvPicPr>
            <a:picLocks noChangeAspect="1"/>
          </p:cNvPicPr>
          <p:nvPr/>
        </p:nvPicPr>
        <p:blipFill>
          <a:blip r:embed="rId5"/>
          <a:stretch>
            <a:fillRect/>
          </a:stretch>
        </p:blipFill>
        <p:spPr>
          <a:xfrm>
            <a:off x="2065748" y="3468325"/>
            <a:ext cx="1657847" cy="2194560"/>
          </a:xfrm>
          <a:prstGeom prst="rect">
            <a:avLst/>
          </a:prstGeom>
        </p:spPr>
      </p:pic>
      <p:pic>
        <p:nvPicPr>
          <p:cNvPr id="20" name="Picture 19" descr="A close-up of a microscope&#10;&#10;Description automatically generated with medium confidence">
            <a:extLst>
              <a:ext uri="{FF2B5EF4-FFF2-40B4-BE49-F238E27FC236}">
                <a16:creationId xmlns:a16="http://schemas.microsoft.com/office/drawing/2014/main" id="{77D09B7C-B857-4B06-B70A-0E3AAE2AD9D9}"/>
              </a:ext>
            </a:extLst>
          </p:cNvPr>
          <p:cNvPicPr>
            <a:picLocks noChangeAspect="1"/>
          </p:cNvPicPr>
          <p:nvPr/>
        </p:nvPicPr>
        <p:blipFill>
          <a:blip r:embed="rId6"/>
          <a:stretch>
            <a:fillRect/>
          </a:stretch>
        </p:blipFill>
        <p:spPr>
          <a:xfrm>
            <a:off x="3990365" y="3642633"/>
            <a:ext cx="1558138" cy="1920240"/>
          </a:xfrm>
          <a:prstGeom prst="rect">
            <a:avLst/>
          </a:prstGeom>
        </p:spPr>
      </p:pic>
      <p:pic>
        <p:nvPicPr>
          <p:cNvPr id="23" name="Picture 22" descr="A picture containing lawn mower, vacuum, transport&#10;&#10;Description automatically generated">
            <a:extLst>
              <a:ext uri="{FF2B5EF4-FFF2-40B4-BE49-F238E27FC236}">
                <a16:creationId xmlns:a16="http://schemas.microsoft.com/office/drawing/2014/main" id="{2F903FC4-2FD1-4019-8891-69A4C66A4FB2}"/>
              </a:ext>
            </a:extLst>
          </p:cNvPr>
          <p:cNvPicPr>
            <a:picLocks noChangeAspect="1"/>
          </p:cNvPicPr>
          <p:nvPr/>
        </p:nvPicPr>
        <p:blipFill>
          <a:blip r:embed="rId7"/>
          <a:stretch>
            <a:fillRect/>
          </a:stretch>
        </p:blipFill>
        <p:spPr>
          <a:xfrm>
            <a:off x="7956009" y="50330"/>
            <a:ext cx="1910534" cy="1828800"/>
          </a:xfrm>
          <a:prstGeom prst="rect">
            <a:avLst/>
          </a:prstGeom>
        </p:spPr>
      </p:pic>
      <p:pic>
        <p:nvPicPr>
          <p:cNvPr id="26" name="Picture 25">
            <a:extLst>
              <a:ext uri="{FF2B5EF4-FFF2-40B4-BE49-F238E27FC236}">
                <a16:creationId xmlns:a16="http://schemas.microsoft.com/office/drawing/2014/main" id="{4D8E82BA-A589-48E6-8097-8A2F81F9D7C7}"/>
              </a:ext>
            </a:extLst>
          </p:cNvPr>
          <p:cNvPicPr>
            <a:picLocks noChangeAspect="1"/>
          </p:cNvPicPr>
          <p:nvPr/>
        </p:nvPicPr>
        <p:blipFill>
          <a:blip r:embed="rId8"/>
          <a:stretch>
            <a:fillRect/>
          </a:stretch>
        </p:blipFill>
        <p:spPr>
          <a:xfrm>
            <a:off x="7754331" y="3413947"/>
            <a:ext cx="2117750" cy="1920240"/>
          </a:xfrm>
          <a:prstGeom prst="rect">
            <a:avLst/>
          </a:prstGeom>
        </p:spPr>
      </p:pic>
      <p:pic>
        <p:nvPicPr>
          <p:cNvPr id="28" name="Picture 27" descr="A close-up of a microscope&#10;&#10;Description automatically generated with low confidence">
            <a:extLst>
              <a:ext uri="{FF2B5EF4-FFF2-40B4-BE49-F238E27FC236}">
                <a16:creationId xmlns:a16="http://schemas.microsoft.com/office/drawing/2014/main" id="{F531F2A6-52EA-49B0-BC43-34781EAB2EA9}"/>
              </a:ext>
            </a:extLst>
          </p:cNvPr>
          <p:cNvPicPr>
            <a:picLocks noChangeAspect="1"/>
          </p:cNvPicPr>
          <p:nvPr/>
        </p:nvPicPr>
        <p:blipFill>
          <a:blip r:embed="rId9"/>
          <a:stretch>
            <a:fillRect/>
          </a:stretch>
        </p:blipFill>
        <p:spPr>
          <a:xfrm>
            <a:off x="10291335" y="3975710"/>
            <a:ext cx="1866900" cy="1952625"/>
          </a:xfrm>
          <a:prstGeom prst="rect">
            <a:avLst/>
          </a:prstGeom>
        </p:spPr>
      </p:pic>
      <p:pic>
        <p:nvPicPr>
          <p:cNvPr id="30" name="Picture 29" descr="A picture containing text, electronics, computer&#10;&#10;Description automatically generated">
            <a:extLst>
              <a:ext uri="{FF2B5EF4-FFF2-40B4-BE49-F238E27FC236}">
                <a16:creationId xmlns:a16="http://schemas.microsoft.com/office/drawing/2014/main" id="{35F5B32D-9CE4-4213-8C33-38BABA75653A}"/>
              </a:ext>
            </a:extLst>
          </p:cNvPr>
          <p:cNvPicPr>
            <a:picLocks noChangeAspect="1"/>
          </p:cNvPicPr>
          <p:nvPr/>
        </p:nvPicPr>
        <p:blipFill>
          <a:blip r:embed="rId10"/>
          <a:stretch>
            <a:fillRect/>
          </a:stretch>
        </p:blipFill>
        <p:spPr>
          <a:xfrm>
            <a:off x="10081539" y="1847589"/>
            <a:ext cx="2038350" cy="1819275"/>
          </a:xfrm>
          <a:prstGeom prst="rect">
            <a:avLst/>
          </a:prstGeom>
        </p:spPr>
      </p:pic>
      <p:pic>
        <p:nvPicPr>
          <p:cNvPr id="32" name="Picture 31" descr="A computer with a blue screen&#10;&#10;Description automatically generated with low confidence">
            <a:extLst>
              <a:ext uri="{FF2B5EF4-FFF2-40B4-BE49-F238E27FC236}">
                <a16:creationId xmlns:a16="http://schemas.microsoft.com/office/drawing/2014/main" id="{50151868-D1CD-435C-937C-C9FFF6E31BB3}"/>
              </a:ext>
            </a:extLst>
          </p:cNvPr>
          <p:cNvPicPr>
            <a:picLocks noChangeAspect="1"/>
          </p:cNvPicPr>
          <p:nvPr/>
        </p:nvPicPr>
        <p:blipFill>
          <a:blip r:embed="rId11"/>
          <a:stretch>
            <a:fillRect/>
          </a:stretch>
        </p:blipFill>
        <p:spPr>
          <a:xfrm>
            <a:off x="6204814" y="142614"/>
            <a:ext cx="1771650" cy="1704975"/>
          </a:xfrm>
          <a:prstGeom prst="rect">
            <a:avLst/>
          </a:prstGeom>
        </p:spPr>
      </p:pic>
      <p:pic>
        <p:nvPicPr>
          <p:cNvPr id="33" name="Picture 32" descr="A picture containing text, electronics, display&#10;&#10;Description automatically generated">
            <a:extLst>
              <a:ext uri="{FF2B5EF4-FFF2-40B4-BE49-F238E27FC236}">
                <a16:creationId xmlns:a16="http://schemas.microsoft.com/office/drawing/2014/main" id="{4036F8A7-82AA-4BAC-9C1C-492AF16B7C6A}"/>
              </a:ext>
            </a:extLst>
          </p:cNvPr>
          <p:cNvPicPr>
            <a:picLocks noChangeAspect="1"/>
          </p:cNvPicPr>
          <p:nvPr/>
        </p:nvPicPr>
        <p:blipFill>
          <a:blip r:embed="rId12"/>
          <a:stretch>
            <a:fillRect/>
          </a:stretch>
        </p:blipFill>
        <p:spPr>
          <a:xfrm>
            <a:off x="6186053" y="1803910"/>
            <a:ext cx="3657600" cy="1664415"/>
          </a:xfrm>
          <a:prstGeom prst="rect">
            <a:avLst/>
          </a:prstGeom>
        </p:spPr>
      </p:pic>
      <p:pic>
        <p:nvPicPr>
          <p:cNvPr id="35" name="Picture 34" descr="A picture containing microwave, indoor, monitor, oven&#10;&#10;Description automatically generated">
            <a:extLst>
              <a:ext uri="{FF2B5EF4-FFF2-40B4-BE49-F238E27FC236}">
                <a16:creationId xmlns:a16="http://schemas.microsoft.com/office/drawing/2014/main" id="{F87B3647-2969-4E61-8E59-7B42A2523E11}"/>
              </a:ext>
            </a:extLst>
          </p:cNvPr>
          <p:cNvPicPr>
            <a:picLocks noChangeAspect="1"/>
          </p:cNvPicPr>
          <p:nvPr/>
        </p:nvPicPr>
        <p:blipFill>
          <a:blip r:embed="rId13"/>
          <a:stretch>
            <a:fillRect/>
          </a:stretch>
        </p:blipFill>
        <p:spPr>
          <a:xfrm>
            <a:off x="5697393" y="3594293"/>
            <a:ext cx="1856668" cy="1188720"/>
          </a:xfrm>
          <a:prstGeom prst="rect">
            <a:avLst/>
          </a:prstGeom>
        </p:spPr>
      </p:pic>
      <p:pic>
        <p:nvPicPr>
          <p:cNvPr id="37" name="Picture 36" descr="A picture containing toaster, kitchen appliance&#10;&#10;Description automatically generated">
            <a:extLst>
              <a:ext uri="{FF2B5EF4-FFF2-40B4-BE49-F238E27FC236}">
                <a16:creationId xmlns:a16="http://schemas.microsoft.com/office/drawing/2014/main" id="{02A08FB7-D332-48FB-BB02-73C5C6CDD606}"/>
              </a:ext>
            </a:extLst>
          </p:cNvPr>
          <p:cNvPicPr>
            <a:picLocks noChangeAspect="1"/>
          </p:cNvPicPr>
          <p:nvPr/>
        </p:nvPicPr>
        <p:blipFill>
          <a:blip r:embed="rId14"/>
          <a:stretch>
            <a:fillRect/>
          </a:stretch>
        </p:blipFill>
        <p:spPr>
          <a:xfrm>
            <a:off x="5898942" y="4795131"/>
            <a:ext cx="1504950" cy="1581150"/>
          </a:xfrm>
          <a:prstGeom prst="rect">
            <a:avLst/>
          </a:prstGeom>
        </p:spPr>
      </p:pic>
      <p:pic>
        <p:nvPicPr>
          <p:cNvPr id="41" name="Picture 40" descr="A picture containing kitchen appliance&#10;&#10;Description automatically generated">
            <a:extLst>
              <a:ext uri="{FF2B5EF4-FFF2-40B4-BE49-F238E27FC236}">
                <a16:creationId xmlns:a16="http://schemas.microsoft.com/office/drawing/2014/main" id="{20AC82EF-28BC-493A-8BFB-41CF6C4C55C1}"/>
              </a:ext>
            </a:extLst>
          </p:cNvPr>
          <p:cNvPicPr>
            <a:picLocks noChangeAspect="1"/>
          </p:cNvPicPr>
          <p:nvPr/>
        </p:nvPicPr>
        <p:blipFill>
          <a:blip r:embed="rId15"/>
          <a:stretch>
            <a:fillRect/>
          </a:stretch>
        </p:blipFill>
        <p:spPr>
          <a:xfrm>
            <a:off x="9817719" y="372718"/>
            <a:ext cx="2275549" cy="1188720"/>
          </a:xfrm>
          <a:prstGeom prst="rect">
            <a:avLst/>
          </a:prstGeom>
        </p:spPr>
      </p:pic>
      <p:sp>
        <p:nvSpPr>
          <p:cNvPr id="42" name="TextBox 41">
            <a:extLst>
              <a:ext uri="{FF2B5EF4-FFF2-40B4-BE49-F238E27FC236}">
                <a16:creationId xmlns:a16="http://schemas.microsoft.com/office/drawing/2014/main" id="{912F7C75-BC32-4D2D-AD69-EC203BE58E1D}"/>
              </a:ext>
            </a:extLst>
          </p:cNvPr>
          <p:cNvSpPr txBox="1"/>
          <p:nvPr/>
        </p:nvSpPr>
        <p:spPr>
          <a:xfrm>
            <a:off x="4074034" y="5377494"/>
            <a:ext cx="1242386" cy="338554"/>
          </a:xfrm>
          <a:prstGeom prst="rect">
            <a:avLst/>
          </a:prstGeom>
          <a:noFill/>
        </p:spPr>
        <p:txBody>
          <a:bodyPr wrap="square" rtlCol="0">
            <a:spAutoFit/>
          </a:bodyPr>
          <a:lstStyle/>
          <a:p>
            <a:pPr algn="ctr"/>
            <a:r>
              <a:rPr lang="en-US" sz="1600" b="1" dirty="0">
                <a:solidFill>
                  <a:srgbClr val="FF0000"/>
                </a:solidFill>
                <a:latin typeface="Times New Roman" pitchFamily="18" charset="0"/>
                <a:cs typeface="Times New Roman" pitchFamily="18" charset="0"/>
              </a:rPr>
              <a:t>Hair Dryer</a:t>
            </a:r>
            <a:endParaRPr lang="en-US" sz="1200" dirty="0">
              <a:solidFill>
                <a:srgbClr val="FF0000"/>
              </a:solidFill>
            </a:endParaRPr>
          </a:p>
        </p:txBody>
      </p:sp>
      <p:sp>
        <p:nvSpPr>
          <p:cNvPr id="43" name="TextBox 42">
            <a:extLst>
              <a:ext uri="{FF2B5EF4-FFF2-40B4-BE49-F238E27FC236}">
                <a16:creationId xmlns:a16="http://schemas.microsoft.com/office/drawing/2014/main" id="{062EB073-9224-46E9-83FE-BFC28AF8D5B0}"/>
              </a:ext>
            </a:extLst>
          </p:cNvPr>
          <p:cNvSpPr txBox="1"/>
          <p:nvPr/>
        </p:nvSpPr>
        <p:spPr>
          <a:xfrm>
            <a:off x="2178883" y="4888515"/>
            <a:ext cx="1330558" cy="338554"/>
          </a:xfrm>
          <a:prstGeom prst="rect">
            <a:avLst/>
          </a:prstGeom>
          <a:noFill/>
        </p:spPr>
        <p:txBody>
          <a:bodyPr wrap="square" rtlCol="0">
            <a:spAutoFit/>
          </a:bodyPr>
          <a:lstStyle/>
          <a:p>
            <a:pPr algn="ctr"/>
            <a:r>
              <a:rPr lang="en-US" sz="1600" b="1" dirty="0">
                <a:solidFill>
                  <a:srgbClr val="FF0000"/>
                </a:solidFill>
                <a:latin typeface="Times New Roman" pitchFamily="18" charset="0"/>
                <a:cs typeface="Times New Roman" pitchFamily="18" charset="0"/>
              </a:rPr>
              <a:t>Refrigerator</a:t>
            </a:r>
            <a:endParaRPr lang="en-US" sz="1200" dirty="0">
              <a:solidFill>
                <a:srgbClr val="FF0000"/>
              </a:solidFill>
            </a:endParaRPr>
          </a:p>
        </p:txBody>
      </p:sp>
      <p:sp>
        <p:nvSpPr>
          <p:cNvPr id="44" name="TextBox 43">
            <a:extLst>
              <a:ext uri="{FF2B5EF4-FFF2-40B4-BE49-F238E27FC236}">
                <a16:creationId xmlns:a16="http://schemas.microsoft.com/office/drawing/2014/main" id="{08097776-FC3E-4D41-B9B9-87208AF3D32C}"/>
              </a:ext>
            </a:extLst>
          </p:cNvPr>
          <p:cNvSpPr txBox="1"/>
          <p:nvPr/>
        </p:nvSpPr>
        <p:spPr>
          <a:xfrm>
            <a:off x="255463" y="4687943"/>
            <a:ext cx="1330558" cy="584775"/>
          </a:xfrm>
          <a:prstGeom prst="rect">
            <a:avLst/>
          </a:prstGeom>
          <a:noFill/>
        </p:spPr>
        <p:txBody>
          <a:bodyPr wrap="square" rtlCol="0">
            <a:spAutoFit/>
          </a:bodyPr>
          <a:lstStyle/>
          <a:p>
            <a:pPr algn="ctr"/>
            <a:r>
              <a:rPr lang="en-US" sz="1600" b="1" dirty="0">
                <a:solidFill>
                  <a:srgbClr val="FF0000"/>
                </a:solidFill>
                <a:latin typeface="Times New Roman" pitchFamily="18" charset="0"/>
                <a:cs typeface="Times New Roman" pitchFamily="18" charset="0"/>
              </a:rPr>
              <a:t>Washing Machine</a:t>
            </a:r>
            <a:endParaRPr lang="en-US" sz="1200" dirty="0">
              <a:solidFill>
                <a:srgbClr val="FF0000"/>
              </a:solidFill>
            </a:endParaRPr>
          </a:p>
        </p:txBody>
      </p:sp>
      <p:sp>
        <p:nvSpPr>
          <p:cNvPr id="45" name="TextBox 44">
            <a:extLst>
              <a:ext uri="{FF2B5EF4-FFF2-40B4-BE49-F238E27FC236}">
                <a16:creationId xmlns:a16="http://schemas.microsoft.com/office/drawing/2014/main" id="{FF8C30CF-5B20-41A1-818E-87A6E40EBA0B}"/>
              </a:ext>
            </a:extLst>
          </p:cNvPr>
          <p:cNvSpPr txBox="1"/>
          <p:nvPr/>
        </p:nvSpPr>
        <p:spPr>
          <a:xfrm>
            <a:off x="7507734" y="5003142"/>
            <a:ext cx="1241153" cy="338554"/>
          </a:xfrm>
          <a:prstGeom prst="rect">
            <a:avLst/>
          </a:prstGeom>
          <a:noFill/>
        </p:spPr>
        <p:txBody>
          <a:bodyPr wrap="square" rtlCol="0">
            <a:spAutoFit/>
          </a:bodyPr>
          <a:lstStyle/>
          <a:p>
            <a:pPr algn="ctr"/>
            <a:r>
              <a:rPr lang="en-US" sz="1600" b="1" dirty="0">
                <a:solidFill>
                  <a:srgbClr val="FF0000"/>
                </a:solidFill>
                <a:latin typeface="Times New Roman" pitchFamily="18" charset="0"/>
                <a:cs typeface="Times New Roman" pitchFamily="18" charset="0"/>
              </a:rPr>
              <a:t>Motor</a:t>
            </a:r>
            <a:endParaRPr lang="en-US" sz="1200" dirty="0">
              <a:solidFill>
                <a:srgbClr val="FF0000"/>
              </a:solidFill>
            </a:endParaRPr>
          </a:p>
        </p:txBody>
      </p:sp>
      <p:sp>
        <p:nvSpPr>
          <p:cNvPr id="46" name="TextBox 45">
            <a:extLst>
              <a:ext uri="{FF2B5EF4-FFF2-40B4-BE49-F238E27FC236}">
                <a16:creationId xmlns:a16="http://schemas.microsoft.com/office/drawing/2014/main" id="{50643368-AB05-428C-83D0-B00BD313F3CA}"/>
              </a:ext>
            </a:extLst>
          </p:cNvPr>
          <p:cNvSpPr txBox="1"/>
          <p:nvPr/>
        </p:nvSpPr>
        <p:spPr>
          <a:xfrm>
            <a:off x="6352508" y="5493608"/>
            <a:ext cx="1042062" cy="338554"/>
          </a:xfrm>
          <a:prstGeom prst="rect">
            <a:avLst/>
          </a:prstGeom>
          <a:noFill/>
        </p:spPr>
        <p:txBody>
          <a:bodyPr wrap="square" rtlCol="0">
            <a:spAutoFit/>
          </a:bodyPr>
          <a:lstStyle/>
          <a:p>
            <a:pPr algn="ctr"/>
            <a:r>
              <a:rPr lang="en-US" sz="1600" b="1" dirty="0">
                <a:solidFill>
                  <a:srgbClr val="FF0000"/>
                </a:solidFill>
                <a:latin typeface="Times New Roman" pitchFamily="18" charset="0"/>
                <a:cs typeface="Times New Roman" pitchFamily="18" charset="0"/>
              </a:rPr>
              <a:t>Toaster</a:t>
            </a:r>
            <a:endParaRPr lang="en-US" sz="1200" dirty="0">
              <a:solidFill>
                <a:srgbClr val="FF0000"/>
              </a:solidFill>
            </a:endParaRPr>
          </a:p>
        </p:txBody>
      </p:sp>
      <p:sp>
        <p:nvSpPr>
          <p:cNvPr id="47" name="TextBox 46">
            <a:extLst>
              <a:ext uri="{FF2B5EF4-FFF2-40B4-BE49-F238E27FC236}">
                <a16:creationId xmlns:a16="http://schemas.microsoft.com/office/drawing/2014/main" id="{AE90F08B-CDF4-4066-82E8-BFF974B7D2B4}"/>
              </a:ext>
            </a:extLst>
          </p:cNvPr>
          <p:cNvSpPr txBox="1"/>
          <p:nvPr/>
        </p:nvSpPr>
        <p:spPr>
          <a:xfrm>
            <a:off x="10220567" y="4513894"/>
            <a:ext cx="734148" cy="338554"/>
          </a:xfrm>
          <a:prstGeom prst="rect">
            <a:avLst/>
          </a:prstGeom>
          <a:noFill/>
        </p:spPr>
        <p:txBody>
          <a:bodyPr wrap="square" rtlCol="0">
            <a:spAutoFit/>
          </a:bodyPr>
          <a:lstStyle/>
          <a:p>
            <a:pPr algn="ctr"/>
            <a:r>
              <a:rPr lang="en-US" sz="1600" b="1" dirty="0">
                <a:solidFill>
                  <a:srgbClr val="FF0000"/>
                </a:solidFill>
                <a:latin typeface="Times New Roman" pitchFamily="18" charset="0"/>
                <a:cs typeface="Times New Roman" pitchFamily="18" charset="0"/>
              </a:rPr>
              <a:t>Fan</a:t>
            </a:r>
            <a:endParaRPr lang="en-US" sz="1200" dirty="0">
              <a:solidFill>
                <a:srgbClr val="FF0000"/>
              </a:solidFill>
            </a:endParaRPr>
          </a:p>
        </p:txBody>
      </p:sp>
      <p:sp>
        <p:nvSpPr>
          <p:cNvPr id="48" name="TextBox 47">
            <a:extLst>
              <a:ext uri="{FF2B5EF4-FFF2-40B4-BE49-F238E27FC236}">
                <a16:creationId xmlns:a16="http://schemas.microsoft.com/office/drawing/2014/main" id="{5CAADC6B-A0F5-41C9-8C15-D85236E8060C}"/>
              </a:ext>
            </a:extLst>
          </p:cNvPr>
          <p:cNvSpPr txBox="1"/>
          <p:nvPr/>
        </p:nvSpPr>
        <p:spPr>
          <a:xfrm>
            <a:off x="9982655" y="3347485"/>
            <a:ext cx="1241153" cy="338554"/>
          </a:xfrm>
          <a:prstGeom prst="rect">
            <a:avLst/>
          </a:prstGeom>
          <a:noFill/>
        </p:spPr>
        <p:txBody>
          <a:bodyPr wrap="square" rtlCol="0">
            <a:spAutoFit/>
          </a:bodyPr>
          <a:lstStyle/>
          <a:p>
            <a:pPr algn="ctr"/>
            <a:r>
              <a:rPr lang="en-US" sz="1600" b="1" dirty="0">
                <a:solidFill>
                  <a:srgbClr val="FF0000"/>
                </a:solidFill>
                <a:latin typeface="Times New Roman" pitchFamily="18" charset="0"/>
                <a:cs typeface="Times New Roman" pitchFamily="18" charset="0"/>
              </a:rPr>
              <a:t>Computer</a:t>
            </a:r>
            <a:endParaRPr lang="en-US" sz="1200" dirty="0">
              <a:solidFill>
                <a:srgbClr val="FF0000"/>
              </a:solidFill>
            </a:endParaRPr>
          </a:p>
        </p:txBody>
      </p:sp>
      <p:sp>
        <p:nvSpPr>
          <p:cNvPr id="49" name="TextBox 48">
            <a:extLst>
              <a:ext uri="{FF2B5EF4-FFF2-40B4-BE49-F238E27FC236}">
                <a16:creationId xmlns:a16="http://schemas.microsoft.com/office/drawing/2014/main" id="{33B1C7CF-6BE2-49A1-8A99-47C535F1DD34}"/>
              </a:ext>
            </a:extLst>
          </p:cNvPr>
          <p:cNvSpPr txBox="1"/>
          <p:nvPr/>
        </p:nvSpPr>
        <p:spPr>
          <a:xfrm>
            <a:off x="6578847" y="1477858"/>
            <a:ext cx="1241153" cy="338554"/>
          </a:xfrm>
          <a:prstGeom prst="rect">
            <a:avLst/>
          </a:prstGeom>
          <a:noFill/>
        </p:spPr>
        <p:txBody>
          <a:bodyPr wrap="square" rtlCol="0">
            <a:spAutoFit/>
          </a:bodyPr>
          <a:lstStyle/>
          <a:p>
            <a:pPr algn="ctr"/>
            <a:r>
              <a:rPr lang="en-US" sz="1600" b="1" dirty="0">
                <a:solidFill>
                  <a:srgbClr val="FF0000"/>
                </a:solidFill>
                <a:latin typeface="Times New Roman" pitchFamily="18" charset="0"/>
                <a:cs typeface="Times New Roman" pitchFamily="18" charset="0"/>
              </a:rPr>
              <a:t>Laptop</a:t>
            </a:r>
            <a:endParaRPr lang="en-US" sz="1200" dirty="0">
              <a:solidFill>
                <a:srgbClr val="FF0000"/>
              </a:solidFill>
            </a:endParaRPr>
          </a:p>
        </p:txBody>
      </p:sp>
      <p:sp>
        <p:nvSpPr>
          <p:cNvPr id="50" name="TextBox 49">
            <a:extLst>
              <a:ext uri="{FF2B5EF4-FFF2-40B4-BE49-F238E27FC236}">
                <a16:creationId xmlns:a16="http://schemas.microsoft.com/office/drawing/2014/main" id="{C5286C0A-28BD-4005-BC33-3726E884E1A3}"/>
              </a:ext>
            </a:extLst>
          </p:cNvPr>
          <p:cNvSpPr txBox="1"/>
          <p:nvPr/>
        </p:nvSpPr>
        <p:spPr>
          <a:xfrm>
            <a:off x="8095590" y="425572"/>
            <a:ext cx="1241153" cy="584775"/>
          </a:xfrm>
          <a:prstGeom prst="rect">
            <a:avLst/>
          </a:prstGeom>
          <a:noFill/>
        </p:spPr>
        <p:txBody>
          <a:bodyPr wrap="square" rtlCol="0">
            <a:spAutoFit/>
          </a:bodyPr>
          <a:lstStyle/>
          <a:p>
            <a:pPr algn="ctr"/>
            <a:r>
              <a:rPr lang="en-US" sz="1600" b="1" dirty="0">
                <a:solidFill>
                  <a:srgbClr val="FF0000"/>
                </a:solidFill>
                <a:latin typeface="Times New Roman" pitchFamily="18" charset="0"/>
                <a:cs typeface="Times New Roman" pitchFamily="18" charset="0"/>
              </a:rPr>
              <a:t>Vacuum</a:t>
            </a:r>
          </a:p>
          <a:p>
            <a:pPr algn="ctr"/>
            <a:r>
              <a:rPr lang="en-US" sz="1600" b="1" dirty="0">
                <a:solidFill>
                  <a:srgbClr val="FF0000"/>
                </a:solidFill>
                <a:latin typeface="Times New Roman" pitchFamily="18" charset="0"/>
                <a:cs typeface="Times New Roman" pitchFamily="18" charset="0"/>
              </a:rPr>
              <a:t>Cleaner</a:t>
            </a:r>
            <a:endParaRPr lang="en-US" sz="1200" dirty="0">
              <a:solidFill>
                <a:srgbClr val="FF0000"/>
              </a:solidFill>
            </a:endParaRPr>
          </a:p>
        </p:txBody>
      </p:sp>
      <p:sp>
        <p:nvSpPr>
          <p:cNvPr id="51" name="TextBox 50">
            <a:extLst>
              <a:ext uri="{FF2B5EF4-FFF2-40B4-BE49-F238E27FC236}">
                <a16:creationId xmlns:a16="http://schemas.microsoft.com/office/drawing/2014/main" id="{FDE12D15-AAA3-4F46-8A1E-5BBFFA188E0B}"/>
              </a:ext>
            </a:extLst>
          </p:cNvPr>
          <p:cNvSpPr txBox="1"/>
          <p:nvPr/>
        </p:nvSpPr>
        <p:spPr>
          <a:xfrm>
            <a:off x="10082443" y="113586"/>
            <a:ext cx="1431168" cy="338554"/>
          </a:xfrm>
          <a:prstGeom prst="rect">
            <a:avLst/>
          </a:prstGeom>
          <a:noFill/>
        </p:spPr>
        <p:txBody>
          <a:bodyPr wrap="square" rtlCol="0">
            <a:spAutoFit/>
          </a:bodyPr>
          <a:lstStyle/>
          <a:p>
            <a:pPr algn="ctr"/>
            <a:r>
              <a:rPr lang="en-US" sz="1600" b="1" dirty="0">
                <a:solidFill>
                  <a:srgbClr val="FF0000"/>
                </a:solidFill>
                <a:latin typeface="Times New Roman" pitchFamily="18" charset="0"/>
                <a:cs typeface="Times New Roman" pitchFamily="18" charset="0"/>
              </a:rPr>
              <a:t>Water Heater</a:t>
            </a:r>
            <a:endParaRPr lang="en-US" sz="1200" dirty="0">
              <a:solidFill>
                <a:srgbClr val="FF0000"/>
              </a:solidFill>
            </a:endParaRPr>
          </a:p>
        </p:txBody>
      </p:sp>
      <p:sp>
        <p:nvSpPr>
          <p:cNvPr id="52" name="TextBox 51">
            <a:extLst>
              <a:ext uri="{FF2B5EF4-FFF2-40B4-BE49-F238E27FC236}">
                <a16:creationId xmlns:a16="http://schemas.microsoft.com/office/drawing/2014/main" id="{42B9D5E4-3E2E-4826-8734-904A2EA8B4CD}"/>
              </a:ext>
            </a:extLst>
          </p:cNvPr>
          <p:cNvSpPr txBox="1"/>
          <p:nvPr/>
        </p:nvSpPr>
        <p:spPr>
          <a:xfrm>
            <a:off x="912253" y="1490733"/>
            <a:ext cx="1431168" cy="338554"/>
          </a:xfrm>
          <a:prstGeom prst="rect">
            <a:avLst/>
          </a:prstGeom>
          <a:noFill/>
        </p:spPr>
        <p:txBody>
          <a:bodyPr wrap="square" rtlCol="0">
            <a:spAutoFit/>
          </a:bodyPr>
          <a:lstStyle/>
          <a:p>
            <a:pPr algn="ctr"/>
            <a:r>
              <a:rPr lang="en-US" sz="1600" b="1" dirty="0">
                <a:solidFill>
                  <a:srgbClr val="FF0000"/>
                </a:solidFill>
                <a:latin typeface="Times New Roman" pitchFamily="18" charset="0"/>
                <a:cs typeface="Times New Roman" pitchFamily="18" charset="0"/>
              </a:rPr>
              <a:t>Rice Cooker</a:t>
            </a:r>
            <a:endParaRPr lang="en-US" sz="1200" dirty="0">
              <a:solidFill>
                <a:srgbClr val="FF0000"/>
              </a:solidFill>
            </a:endParaRPr>
          </a:p>
        </p:txBody>
      </p:sp>
      <p:sp>
        <p:nvSpPr>
          <p:cNvPr id="53" name="TextBox 52">
            <a:extLst>
              <a:ext uri="{FF2B5EF4-FFF2-40B4-BE49-F238E27FC236}">
                <a16:creationId xmlns:a16="http://schemas.microsoft.com/office/drawing/2014/main" id="{62B31940-7214-4BD7-9CFC-64B9B5337EA9}"/>
              </a:ext>
            </a:extLst>
          </p:cNvPr>
          <p:cNvSpPr txBox="1"/>
          <p:nvPr/>
        </p:nvSpPr>
        <p:spPr>
          <a:xfrm>
            <a:off x="4669612" y="1743690"/>
            <a:ext cx="1190299" cy="584775"/>
          </a:xfrm>
          <a:prstGeom prst="rect">
            <a:avLst/>
          </a:prstGeom>
          <a:noFill/>
        </p:spPr>
        <p:txBody>
          <a:bodyPr wrap="square" rtlCol="0">
            <a:spAutoFit/>
          </a:bodyPr>
          <a:lstStyle/>
          <a:p>
            <a:pPr algn="ctr"/>
            <a:r>
              <a:rPr lang="en-US" sz="1600" b="1" dirty="0">
                <a:solidFill>
                  <a:srgbClr val="FF0000"/>
                </a:solidFill>
                <a:latin typeface="Times New Roman" pitchFamily="18" charset="0"/>
                <a:cs typeface="Times New Roman" pitchFamily="18" charset="0"/>
              </a:rPr>
              <a:t>Electric Lamp</a:t>
            </a:r>
            <a:endParaRPr lang="en-US" sz="1200" dirty="0">
              <a:solidFill>
                <a:srgbClr val="FF0000"/>
              </a:solidFill>
            </a:endParaRPr>
          </a:p>
        </p:txBody>
      </p:sp>
      <p:sp>
        <p:nvSpPr>
          <p:cNvPr id="54" name="TextBox 53">
            <a:extLst>
              <a:ext uri="{FF2B5EF4-FFF2-40B4-BE49-F238E27FC236}">
                <a16:creationId xmlns:a16="http://schemas.microsoft.com/office/drawing/2014/main" id="{E1B2AFD1-33D3-47D9-90DC-2D1BD884FC08}"/>
              </a:ext>
            </a:extLst>
          </p:cNvPr>
          <p:cNvSpPr txBox="1"/>
          <p:nvPr/>
        </p:nvSpPr>
        <p:spPr>
          <a:xfrm>
            <a:off x="7727219" y="2129538"/>
            <a:ext cx="1190299" cy="338554"/>
          </a:xfrm>
          <a:prstGeom prst="rect">
            <a:avLst/>
          </a:prstGeom>
          <a:noFill/>
        </p:spPr>
        <p:txBody>
          <a:bodyPr wrap="square" rtlCol="0">
            <a:spAutoFit/>
          </a:bodyPr>
          <a:lstStyle/>
          <a:p>
            <a:pPr algn="ctr"/>
            <a:r>
              <a:rPr lang="en-US" sz="1600" b="1" dirty="0">
                <a:solidFill>
                  <a:srgbClr val="FF0000"/>
                </a:solidFill>
                <a:latin typeface="Times New Roman" pitchFamily="18" charset="0"/>
                <a:cs typeface="Times New Roman" pitchFamily="18" charset="0"/>
              </a:rPr>
              <a:t>Television</a:t>
            </a:r>
            <a:endParaRPr lang="en-US" sz="1200" dirty="0">
              <a:solidFill>
                <a:srgbClr val="FF0000"/>
              </a:solidFill>
            </a:endParaRPr>
          </a:p>
        </p:txBody>
      </p:sp>
      <p:sp>
        <p:nvSpPr>
          <p:cNvPr id="55" name="TextBox 54">
            <a:extLst>
              <a:ext uri="{FF2B5EF4-FFF2-40B4-BE49-F238E27FC236}">
                <a16:creationId xmlns:a16="http://schemas.microsoft.com/office/drawing/2014/main" id="{CD43E567-7CAD-4067-9143-349826D3C0B2}"/>
              </a:ext>
            </a:extLst>
          </p:cNvPr>
          <p:cNvSpPr txBox="1"/>
          <p:nvPr/>
        </p:nvSpPr>
        <p:spPr>
          <a:xfrm>
            <a:off x="5733381" y="3962239"/>
            <a:ext cx="1190299" cy="584775"/>
          </a:xfrm>
          <a:prstGeom prst="rect">
            <a:avLst/>
          </a:prstGeom>
          <a:noFill/>
        </p:spPr>
        <p:txBody>
          <a:bodyPr wrap="square" rtlCol="0">
            <a:spAutoFit/>
          </a:bodyPr>
          <a:lstStyle/>
          <a:p>
            <a:pPr algn="ctr"/>
            <a:r>
              <a:rPr lang="en-US" sz="1600" b="1" dirty="0">
                <a:solidFill>
                  <a:srgbClr val="FF0000"/>
                </a:solidFill>
                <a:latin typeface="Times New Roman" pitchFamily="18" charset="0"/>
                <a:cs typeface="Times New Roman" pitchFamily="18" charset="0"/>
              </a:rPr>
              <a:t>Microwave</a:t>
            </a:r>
          </a:p>
          <a:p>
            <a:pPr algn="ctr"/>
            <a:r>
              <a:rPr lang="en-US" sz="1600" b="1" dirty="0">
                <a:solidFill>
                  <a:srgbClr val="FF0000"/>
                </a:solidFill>
                <a:latin typeface="Times New Roman" pitchFamily="18" charset="0"/>
                <a:cs typeface="Times New Roman" pitchFamily="18" charset="0"/>
              </a:rPr>
              <a:t>Oven</a:t>
            </a:r>
            <a:endParaRPr lang="en-US" sz="1200" dirty="0">
              <a:solidFill>
                <a:srgbClr val="FF0000"/>
              </a:solidFill>
            </a:endParaRPr>
          </a:p>
        </p:txBody>
      </p:sp>
      <p:pic>
        <p:nvPicPr>
          <p:cNvPr id="57" name="Picture 56" descr="A picture containing text, white, electronics, kitchen appliance&#10;&#10;Description automatically generated">
            <a:extLst>
              <a:ext uri="{FF2B5EF4-FFF2-40B4-BE49-F238E27FC236}">
                <a16:creationId xmlns:a16="http://schemas.microsoft.com/office/drawing/2014/main" id="{C98D10F3-3B92-4454-B5B2-B09A8A438FE8}"/>
              </a:ext>
            </a:extLst>
          </p:cNvPr>
          <p:cNvPicPr>
            <a:picLocks noChangeAspect="1"/>
          </p:cNvPicPr>
          <p:nvPr/>
        </p:nvPicPr>
        <p:blipFill>
          <a:blip r:embed="rId16"/>
          <a:stretch>
            <a:fillRect/>
          </a:stretch>
        </p:blipFill>
        <p:spPr>
          <a:xfrm>
            <a:off x="289509" y="5280404"/>
            <a:ext cx="1227189" cy="1371600"/>
          </a:xfrm>
          <a:prstGeom prst="rect">
            <a:avLst/>
          </a:prstGeom>
        </p:spPr>
      </p:pic>
      <p:sp>
        <p:nvSpPr>
          <p:cNvPr id="58" name="TextBox 57">
            <a:extLst>
              <a:ext uri="{FF2B5EF4-FFF2-40B4-BE49-F238E27FC236}">
                <a16:creationId xmlns:a16="http://schemas.microsoft.com/office/drawing/2014/main" id="{8230CEAD-AEAC-40EF-B31F-A5D2BDDC809E}"/>
              </a:ext>
            </a:extLst>
          </p:cNvPr>
          <p:cNvSpPr txBox="1"/>
          <p:nvPr/>
        </p:nvSpPr>
        <p:spPr>
          <a:xfrm>
            <a:off x="373118" y="5526829"/>
            <a:ext cx="1242386" cy="338554"/>
          </a:xfrm>
          <a:prstGeom prst="rect">
            <a:avLst/>
          </a:prstGeom>
          <a:noFill/>
        </p:spPr>
        <p:txBody>
          <a:bodyPr wrap="square" rtlCol="0">
            <a:spAutoFit/>
          </a:bodyPr>
          <a:lstStyle/>
          <a:p>
            <a:pPr algn="ctr"/>
            <a:r>
              <a:rPr lang="en-US" sz="1600" b="1" dirty="0">
                <a:solidFill>
                  <a:srgbClr val="FF0000"/>
                </a:solidFill>
                <a:latin typeface="Times New Roman" pitchFamily="18" charset="0"/>
                <a:cs typeface="Times New Roman" pitchFamily="18" charset="0"/>
              </a:rPr>
              <a:t>Geyser</a:t>
            </a:r>
            <a:endParaRPr lang="en-US" sz="1200" dirty="0">
              <a:solidFill>
                <a:srgbClr val="FF0000"/>
              </a:solidFill>
            </a:endParaRPr>
          </a:p>
        </p:txBody>
      </p:sp>
      <p:pic>
        <p:nvPicPr>
          <p:cNvPr id="60" name="Picture 59" descr="A close-up of a knife&#10;&#10;Description automatically generated with low confidence">
            <a:extLst>
              <a:ext uri="{FF2B5EF4-FFF2-40B4-BE49-F238E27FC236}">
                <a16:creationId xmlns:a16="http://schemas.microsoft.com/office/drawing/2014/main" id="{D2748E76-F633-44B1-8A79-19A11C6E58FB}"/>
              </a:ext>
            </a:extLst>
          </p:cNvPr>
          <p:cNvPicPr>
            <a:picLocks noChangeAspect="1"/>
          </p:cNvPicPr>
          <p:nvPr/>
        </p:nvPicPr>
        <p:blipFill>
          <a:blip r:embed="rId17"/>
          <a:stretch>
            <a:fillRect/>
          </a:stretch>
        </p:blipFill>
        <p:spPr>
          <a:xfrm>
            <a:off x="7831454" y="5353012"/>
            <a:ext cx="1810958" cy="1280160"/>
          </a:xfrm>
          <a:prstGeom prst="rect">
            <a:avLst/>
          </a:prstGeom>
        </p:spPr>
      </p:pic>
      <p:sp>
        <p:nvSpPr>
          <p:cNvPr id="61" name="TextBox 60">
            <a:extLst>
              <a:ext uri="{FF2B5EF4-FFF2-40B4-BE49-F238E27FC236}">
                <a16:creationId xmlns:a16="http://schemas.microsoft.com/office/drawing/2014/main" id="{B5A65426-B0F4-4E9B-BD1A-D53142D96FAC}"/>
              </a:ext>
            </a:extLst>
          </p:cNvPr>
          <p:cNvSpPr txBox="1"/>
          <p:nvPr/>
        </p:nvSpPr>
        <p:spPr>
          <a:xfrm>
            <a:off x="7820000" y="5966203"/>
            <a:ext cx="928887" cy="338554"/>
          </a:xfrm>
          <a:prstGeom prst="rect">
            <a:avLst/>
          </a:prstGeom>
          <a:noFill/>
        </p:spPr>
        <p:txBody>
          <a:bodyPr wrap="square" rtlCol="0">
            <a:spAutoFit/>
          </a:bodyPr>
          <a:lstStyle/>
          <a:p>
            <a:pPr algn="ctr"/>
            <a:r>
              <a:rPr lang="en-US" sz="1600" b="1" dirty="0">
                <a:solidFill>
                  <a:srgbClr val="FF0000"/>
                </a:solidFill>
                <a:latin typeface="Times New Roman" pitchFamily="18" charset="0"/>
                <a:cs typeface="Times New Roman" pitchFamily="18" charset="0"/>
              </a:rPr>
              <a:t>Iron</a:t>
            </a:r>
            <a:endParaRPr lang="en-US" sz="1200" dirty="0">
              <a:solidFill>
                <a:srgbClr val="FF0000"/>
              </a:solidFill>
            </a:endParaRPr>
          </a:p>
        </p:txBody>
      </p:sp>
      <p:sp>
        <p:nvSpPr>
          <p:cNvPr id="36" name="Slide Number Placeholder 3">
            <a:extLst>
              <a:ext uri="{FF2B5EF4-FFF2-40B4-BE49-F238E27FC236}">
                <a16:creationId xmlns:a16="http://schemas.microsoft.com/office/drawing/2014/main" id="{045D7135-5215-422D-A1A5-5366A96DC8CC}"/>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16</a:t>
            </a:fld>
            <a:endParaRPr lang="en-US"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661385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7803FE-A1C8-4432-8F6E-FB4A66D365A8}"/>
              </a:ext>
            </a:extLst>
          </p:cNvPr>
          <p:cNvSpPr/>
          <p:nvPr/>
        </p:nvSpPr>
        <p:spPr>
          <a:xfrm>
            <a:off x="2974966" y="128831"/>
            <a:ext cx="5972248"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Load Represent by Passive Elements</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3" name="Slide Number Placeholder 3">
            <a:extLst>
              <a:ext uri="{FF2B5EF4-FFF2-40B4-BE49-F238E27FC236}">
                <a16:creationId xmlns:a16="http://schemas.microsoft.com/office/drawing/2014/main" id="{869F7E09-F6AC-4CD1-AC5C-DF8EAC7E1231}"/>
              </a:ext>
            </a:extLst>
          </p:cNvPr>
          <p:cNvSpPr txBox="1">
            <a:spLocks/>
          </p:cNvSpPr>
          <p:nvPr/>
        </p:nvSpPr>
        <p:spPr>
          <a:xfrm>
            <a:off x="11313996" y="6267089"/>
            <a:ext cx="72219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13B920-0215-4D04-B6D4-4FC03A4A36EA}" type="slidenum">
              <a:rPr lang="en-US" sz="2000" b="1" smtClean="0">
                <a:solidFill>
                  <a:srgbClr val="FF0000"/>
                </a:solidFill>
                <a:latin typeface="Times New Roman" pitchFamily="18" charset="0"/>
                <a:cs typeface="Times New Roman" pitchFamily="18" charset="0"/>
              </a:rPr>
              <a:pPr/>
              <a:t>17</a:t>
            </a:fld>
            <a:endParaRPr lang="en-US" sz="2000" b="1" dirty="0">
              <a:solidFill>
                <a:srgbClr val="FF0000"/>
              </a:solidFill>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E848D6F3-61C7-4F89-A796-7B61D25F1BE5}"/>
              </a:ext>
            </a:extLst>
          </p:cNvPr>
          <p:cNvSpPr txBox="1"/>
          <p:nvPr/>
        </p:nvSpPr>
        <p:spPr>
          <a:xfrm>
            <a:off x="227529" y="696767"/>
            <a:ext cx="11736941" cy="830997"/>
          </a:xfrm>
          <a:prstGeom prst="rect">
            <a:avLst/>
          </a:prstGeom>
          <a:solidFill>
            <a:schemeClr val="bg1"/>
          </a:solidFill>
        </p:spPr>
        <p:txBody>
          <a:bodyPr wrap="square" rtlCol="0">
            <a:spAutoFit/>
          </a:bodyPr>
          <a:lstStyle/>
          <a:p>
            <a:pPr algn="just"/>
            <a:r>
              <a:rPr lang="en-US" sz="2400" b="1" dirty="0">
                <a:latin typeface="Times New Roman" pitchFamily="18" charset="0"/>
                <a:cs typeface="Times New Roman" pitchFamily="18" charset="0"/>
              </a:rPr>
              <a:t>Loads</a:t>
            </a:r>
            <a:r>
              <a:rPr lang="en-US" sz="2400" dirty="0">
                <a:latin typeface="Times New Roman" pitchFamily="18" charset="0"/>
                <a:cs typeface="Times New Roman" pitchFamily="18" charset="0"/>
              </a:rPr>
              <a:t> can be represented by the combination of passive elements such as Resistor, Inductor, and Capacitor.</a:t>
            </a:r>
            <a:endParaRPr lang="en-US" dirty="0"/>
          </a:p>
        </p:txBody>
      </p:sp>
      <p:sp>
        <p:nvSpPr>
          <p:cNvPr id="5" name="TextBox 4">
            <a:extLst>
              <a:ext uri="{FF2B5EF4-FFF2-40B4-BE49-F238E27FC236}">
                <a16:creationId xmlns:a16="http://schemas.microsoft.com/office/drawing/2014/main" id="{3B9A6114-9B24-434A-AD3E-6F1DE5787FEB}"/>
              </a:ext>
            </a:extLst>
          </p:cNvPr>
          <p:cNvSpPr txBox="1"/>
          <p:nvPr/>
        </p:nvSpPr>
        <p:spPr>
          <a:xfrm>
            <a:off x="227529" y="1640296"/>
            <a:ext cx="10970353" cy="830997"/>
          </a:xfrm>
          <a:prstGeom prst="rect">
            <a:avLst/>
          </a:prstGeom>
          <a:noFill/>
        </p:spPr>
        <p:txBody>
          <a:bodyPr wrap="square" rtlCol="0">
            <a:spAutoFit/>
          </a:bodyPr>
          <a:lstStyle/>
          <a:p>
            <a:pPr algn="just"/>
            <a:r>
              <a:rPr lang="en-US" sz="2400" b="1" dirty="0">
                <a:solidFill>
                  <a:srgbClr val="FF0000"/>
                </a:solidFill>
                <a:latin typeface="Times New Roman" pitchFamily="18" charset="0"/>
                <a:cs typeface="Times New Roman" pitchFamily="18" charset="0"/>
              </a:rPr>
              <a:t>Passive Elements As a Load</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Resistance (</a:t>
            </a:r>
            <a:r>
              <a:rPr lang="en-US" sz="2400" i="1" dirty="0">
                <a:latin typeface="Times New Roman" pitchFamily="18" charset="0"/>
                <a:cs typeface="Times New Roman" pitchFamily="18" charset="0"/>
              </a:rPr>
              <a:t>R</a:t>
            </a:r>
            <a:r>
              <a:rPr lang="en-US" sz="2400" b="1" dirty="0">
                <a:latin typeface="Times New Roman" pitchFamily="18" charset="0"/>
                <a:cs typeface="Times New Roman" pitchFamily="18" charset="0"/>
              </a:rPr>
              <a:t>), Inductance (</a:t>
            </a:r>
            <a:r>
              <a:rPr lang="en-US" sz="2400" i="1" dirty="0">
                <a:latin typeface="Times New Roman" pitchFamily="18" charset="0"/>
                <a:cs typeface="Times New Roman" pitchFamily="18" charset="0"/>
              </a:rPr>
              <a:t>L</a:t>
            </a:r>
            <a:r>
              <a:rPr lang="en-US" sz="2400" b="1" dirty="0">
                <a:latin typeface="Times New Roman" pitchFamily="18" charset="0"/>
                <a:cs typeface="Times New Roman" pitchFamily="18" charset="0"/>
              </a:rPr>
              <a:t>) and Capacitance (</a:t>
            </a:r>
            <a:r>
              <a:rPr lang="en-US" sz="2400" i="1" dirty="0">
                <a:latin typeface="Times New Roman" pitchFamily="18" charset="0"/>
                <a:cs typeface="Times New Roman" pitchFamily="18" charset="0"/>
              </a:rPr>
              <a:t>C</a:t>
            </a:r>
            <a:r>
              <a:rPr lang="en-US" sz="2400" b="1" dirty="0">
                <a:latin typeface="Times New Roman" pitchFamily="18" charset="0"/>
                <a:cs typeface="Times New Roman" pitchFamily="18" charset="0"/>
              </a:rPr>
              <a:t>)</a:t>
            </a:r>
          </a:p>
          <a:p>
            <a:pPr algn="just"/>
            <a:r>
              <a:rPr lang="en-US" sz="2400" b="1"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Combination of these elements: </a:t>
            </a:r>
            <a:r>
              <a:rPr lang="en-US" sz="2400" b="1" dirty="0">
                <a:latin typeface="Times New Roman" pitchFamily="18" charset="0"/>
                <a:cs typeface="Times New Roman" pitchFamily="18" charset="0"/>
              </a:rPr>
              <a:t>Series, Parallel and Series-Parallel</a:t>
            </a:r>
            <a:endParaRPr lang="en-US" dirty="0"/>
          </a:p>
        </p:txBody>
      </p:sp>
      <p:pic>
        <p:nvPicPr>
          <p:cNvPr id="6" name="Picture 4">
            <a:extLst>
              <a:ext uri="{FF2B5EF4-FFF2-40B4-BE49-F238E27FC236}">
                <a16:creationId xmlns:a16="http://schemas.microsoft.com/office/drawing/2014/main" id="{AF2B28CF-95C5-4581-93E9-91C4D4E9D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785" y="3939116"/>
            <a:ext cx="2043642" cy="126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a:extLst>
              <a:ext uri="{FF2B5EF4-FFF2-40B4-BE49-F238E27FC236}">
                <a16:creationId xmlns:a16="http://schemas.microsoft.com/office/drawing/2014/main" id="{075AF438-9C94-481B-A8F2-445C85149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785" y="2623758"/>
            <a:ext cx="2043641" cy="126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93681380-F1FF-4FD7-9063-F4AD91970A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84" y="5071251"/>
            <a:ext cx="2043642"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D7A65E3B-CCD4-460D-A16E-DF3303B5CB92}"/>
              </a:ext>
            </a:extLst>
          </p:cNvPr>
          <p:cNvSpPr txBox="1"/>
          <p:nvPr/>
        </p:nvSpPr>
        <p:spPr>
          <a:xfrm>
            <a:off x="2502580" y="2944642"/>
            <a:ext cx="4287969" cy="461665"/>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Resistance</a:t>
            </a:r>
            <a:r>
              <a:rPr lang="en-US" sz="2400" dirty="0">
                <a:latin typeface="Times New Roman" pitchFamily="18" charset="0"/>
                <a:cs typeface="Times New Roman" pitchFamily="18" charset="0"/>
              </a:rPr>
              <a:t> measured in </a:t>
            </a:r>
            <a:r>
              <a:rPr lang="en-US" sz="2400" b="1" dirty="0">
                <a:latin typeface="Times New Roman" pitchFamily="18" charset="0"/>
                <a:cs typeface="Times New Roman" pitchFamily="18" charset="0"/>
              </a:rPr>
              <a:t>ohm</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sym typeface="Symbol" panose="05050102010706020507" pitchFamily="18" charset="2"/>
              </a:rPr>
              <a:t></a:t>
            </a:r>
            <a:r>
              <a:rPr lang="en-US" sz="2400" dirty="0">
                <a:latin typeface="Times New Roman" pitchFamily="18" charset="0"/>
                <a:cs typeface="Times New Roman" pitchFamily="18" charset="0"/>
              </a:rPr>
              <a:t>)</a:t>
            </a:r>
            <a:endParaRPr lang="en-US" dirty="0"/>
          </a:p>
        </p:txBody>
      </p:sp>
      <p:sp>
        <p:nvSpPr>
          <p:cNvPr id="11" name="TextBox 10">
            <a:extLst>
              <a:ext uri="{FF2B5EF4-FFF2-40B4-BE49-F238E27FC236}">
                <a16:creationId xmlns:a16="http://schemas.microsoft.com/office/drawing/2014/main" id="{D41CD2B8-67DB-4EFE-B09B-C9173B873247}"/>
              </a:ext>
            </a:extLst>
          </p:cNvPr>
          <p:cNvSpPr txBox="1"/>
          <p:nvPr/>
        </p:nvSpPr>
        <p:spPr>
          <a:xfrm>
            <a:off x="2457611" y="5498456"/>
            <a:ext cx="4959332" cy="461665"/>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Capacitance</a:t>
            </a:r>
            <a:r>
              <a:rPr lang="en-US" sz="2400" dirty="0">
                <a:latin typeface="Times New Roman" pitchFamily="18" charset="0"/>
                <a:cs typeface="Times New Roman" pitchFamily="18" charset="0"/>
              </a:rPr>
              <a:t> measured in </a:t>
            </a:r>
            <a:r>
              <a:rPr lang="en-US" sz="2400" b="1" dirty="0">
                <a:latin typeface="Times New Roman" pitchFamily="18" charset="0"/>
                <a:cs typeface="Times New Roman" pitchFamily="18" charset="0"/>
              </a:rPr>
              <a:t>Farad</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sym typeface="Symbol" panose="05050102010706020507" pitchFamily="18" charset="2"/>
              </a:rPr>
              <a:t>F</a:t>
            </a:r>
            <a:r>
              <a:rPr lang="en-US" sz="2400" dirty="0">
                <a:latin typeface="Times New Roman" pitchFamily="18" charset="0"/>
                <a:cs typeface="Times New Roman" pitchFamily="18" charset="0"/>
              </a:rPr>
              <a:t>)</a:t>
            </a:r>
            <a:endParaRPr lang="en-US" dirty="0"/>
          </a:p>
        </p:txBody>
      </p:sp>
      <p:pic>
        <p:nvPicPr>
          <p:cNvPr id="13" name="Picture 12" descr="Diagram, schematic&#10;&#10;Description automatically generated">
            <a:extLst>
              <a:ext uri="{FF2B5EF4-FFF2-40B4-BE49-F238E27FC236}">
                <a16:creationId xmlns:a16="http://schemas.microsoft.com/office/drawing/2014/main" id="{DED80B3C-2B65-4FB3-9E8F-96B880E60CDF}"/>
              </a:ext>
            </a:extLst>
          </p:cNvPr>
          <p:cNvPicPr>
            <a:picLocks noChangeAspect="1"/>
          </p:cNvPicPr>
          <p:nvPr/>
        </p:nvPicPr>
        <p:blipFill>
          <a:blip r:embed="rId5"/>
          <a:stretch>
            <a:fillRect/>
          </a:stretch>
        </p:blipFill>
        <p:spPr>
          <a:xfrm>
            <a:off x="7054724" y="3732438"/>
            <a:ext cx="4931356" cy="2560320"/>
          </a:xfrm>
          <a:prstGeom prst="rect">
            <a:avLst/>
          </a:prstGeom>
        </p:spPr>
      </p:pic>
      <p:sp>
        <p:nvSpPr>
          <p:cNvPr id="14" name="TextBox 13">
            <a:extLst>
              <a:ext uri="{FF2B5EF4-FFF2-40B4-BE49-F238E27FC236}">
                <a16:creationId xmlns:a16="http://schemas.microsoft.com/office/drawing/2014/main" id="{A0F0886A-E866-4FA6-A8D0-2A920377A2B3}"/>
              </a:ext>
            </a:extLst>
          </p:cNvPr>
          <p:cNvSpPr txBox="1"/>
          <p:nvPr/>
        </p:nvSpPr>
        <p:spPr>
          <a:xfrm>
            <a:off x="2502580" y="4266856"/>
            <a:ext cx="4624444" cy="461665"/>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Inductance</a:t>
            </a:r>
            <a:r>
              <a:rPr lang="en-US" sz="2400" dirty="0">
                <a:latin typeface="Times New Roman" pitchFamily="18" charset="0"/>
                <a:cs typeface="Times New Roman" pitchFamily="18" charset="0"/>
              </a:rPr>
              <a:t> measured in </a:t>
            </a:r>
            <a:r>
              <a:rPr lang="en-US" sz="2400" b="1" dirty="0">
                <a:latin typeface="Times New Roman" pitchFamily="18" charset="0"/>
                <a:cs typeface="Times New Roman" pitchFamily="18" charset="0"/>
              </a:rPr>
              <a:t>Henry</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sym typeface="Symbol" panose="05050102010706020507" pitchFamily="18" charset="2"/>
              </a:rPr>
              <a:t>H</a:t>
            </a:r>
            <a:r>
              <a:rPr lang="en-US" sz="2400" dirty="0">
                <a:latin typeface="Times New Roman" pitchFamily="18" charset="0"/>
                <a:cs typeface="Times New Roman" pitchFamily="18" charset="0"/>
              </a:rPr>
              <a:t>)</a:t>
            </a:r>
            <a:endParaRPr lang="en-US" dirty="0"/>
          </a:p>
        </p:txBody>
      </p:sp>
      <p:sp>
        <p:nvSpPr>
          <p:cNvPr id="15" name="TextBox 14">
            <a:extLst>
              <a:ext uri="{FF2B5EF4-FFF2-40B4-BE49-F238E27FC236}">
                <a16:creationId xmlns:a16="http://schemas.microsoft.com/office/drawing/2014/main" id="{6B5050A7-2A9F-48C4-A300-3858E004145A}"/>
              </a:ext>
            </a:extLst>
          </p:cNvPr>
          <p:cNvSpPr txBox="1"/>
          <p:nvPr/>
        </p:nvSpPr>
        <p:spPr>
          <a:xfrm>
            <a:off x="7251242" y="3716383"/>
            <a:ext cx="2344110" cy="400110"/>
          </a:xfrm>
          <a:prstGeom prst="rect">
            <a:avLst/>
          </a:prstGeom>
          <a:noFill/>
        </p:spPr>
        <p:txBody>
          <a:bodyPr wrap="square" rtlCol="0">
            <a:spAutoFit/>
          </a:bodyPr>
          <a:lstStyle/>
          <a:p>
            <a:pPr algn="just"/>
            <a:r>
              <a:rPr lang="en-US" sz="2000" b="1" dirty="0">
                <a:solidFill>
                  <a:srgbClr val="0000CC"/>
                </a:solidFill>
                <a:latin typeface="Times New Roman" pitchFamily="18" charset="0"/>
                <a:cs typeface="Times New Roman" pitchFamily="18" charset="0"/>
              </a:rPr>
              <a:t>AM Radio Receive</a:t>
            </a:r>
          </a:p>
        </p:txBody>
      </p:sp>
      <p:sp>
        <p:nvSpPr>
          <p:cNvPr id="16" name="Slide Number Placeholder 3">
            <a:extLst>
              <a:ext uri="{FF2B5EF4-FFF2-40B4-BE49-F238E27FC236}">
                <a16:creationId xmlns:a16="http://schemas.microsoft.com/office/drawing/2014/main" id="{4A7157B9-2544-488A-88AC-6F4BF565EFE5}"/>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17</a:t>
            </a:fld>
            <a:endParaRPr lang="en-US"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068318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1E0B11D-F735-40CB-BC7B-1B80DED785D6}"/>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18</a:t>
            </a:fld>
            <a:endParaRPr lang="en-US" sz="2000" b="1" dirty="0">
              <a:solidFill>
                <a:schemeClr val="bg1"/>
              </a:solidFill>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26594836-B53A-4F63-AC79-40EC07BE2642}"/>
              </a:ext>
            </a:extLst>
          </p:cNvPr>
          <p:cNvSpPr/>
          <p:nvPr/>
        </p:nvSpPr>
        <p:spPr>
          <a:xfrm>
            <a:off x="1872018" y="2932710"/>
            <a:ext cx="9032543" cy="992579"/>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6000" b="1" dirty="0">
                <a:solidFill>
                  <a:srgbClr val="0000CC"/>
                </a:solidFill>
                <a:latin typeface="Times New Roman" panose="02020603050405020304" pitchFamily="18" charset="0"/>
                <a:cs typeface="Times New Roman" panose="02020603050405020304" pitchFamily="18" charset="0"/>
              </a:rPr>
              <a:t>Basic Elements of a Circuit</a:t>
            </a:r>
            <a:endParaRPr lang="en-US" sz="60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47386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AC5334-BF2A-4537-B074-B1010D232EC7}"/>
              </a:ext>
            </a:extLst>
          </p:cNvPr>
          <p:cNvSpPr/>
          <p:nvPr/>
        </p:nvSpPr>
        <p:spPr>
          <a:xfrm>
            <a:off x="3423273" y="162755"/>
            <a:ext cx="5525036"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Basic of Circuit Elements</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7" name="Text Box 4">
            <a:extLst>
              <a:ext uri="{FF2B5EF4-FFF2-40B4-BE49-F238E27FC236}">
                <a16:creationId xmlns:a16="http://schemas.microsoft.com/office/drawing/2014/main" id="{AFC043F8-375D-4C04-B194-390D5D6CE885}"/>
              </a:ext>
            </a:extLst>
          </p:cNvPr>
          <p:cNvSpPr txBox="1">
            <a:spLocks noChangeArrowheads="1"/>
          </p:cNvSpPr>
          <p:nvPr/>
        </p:nvSpPr>
        <p:spPr bwMode="auto">
          <a:xfrm>
            <a:off x="429384" y="747688"/>
            <a:ext cx="7404432" cy="1508105"/>
          </a:xfrm>
          <a:prstGeom prst="rect">
            <a:avLst/>
          </a:prstGeom>
          <a:noFill/>
          <a:ln w="63500">
            <a:noFill/>
            <a:miter lim="800000"/>
            <a:headEnd/>
            <a:tailEnd/>
          </a:ln>
        </p:spPr>
        <p:txBody>
          <a:bodyPr wrap="square">
            <a:spAutoFit/>
          </a:bodyPr>
          <a:lstStyle/>
          <a:p>
            <a:pPr algn="just">
              <a:spcAft>
                <a:spcPts val="1200"/>
              </a:spcAft>
              <a:buSzPts val="1000"/>
              <a:tabLst>
                <a:tab pos="342900" algn="l"/>
              </a:tabLst>
            </a:pP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There are two types of elements found in electric circuits: </a:t>
            </a:r>
          </a:p>
          <a:p>
            <a:pPr lvl="2" algn="just">
              <a:spcAft>
                <a:spcPts val="1200"/>
              </a:spcAft>
              <a:buSzPts val="1000"/>
              <a:tabLst>
                <a:tab pos="342900" algn="l"/>
              </a:tabLst>
            </a:pP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4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1</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400" b="1" dirty="0">
                <a:ln w="1905"/>
                <a:solidFill>
                  <a:srgbClr val="FF0066"/>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Passive Elements</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p>
          <a:p>
            <a:pPr lvl="2" algn="just">
              <a:spcAft>
                <a:spcPts val="1200"/>
              </a:spcAft>
              <a:buSzPts val="1000"/>
              <a:tabLst>
                <a:tab pos="342900" algn="l"/>
              </a:tabLst>
            </a:pP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4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2</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400" b="1" dirty="0">
                <a:ln w="1905"/>
                <a:solidFill>
                  <a:srgbClr val="FF0066"/>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Active Elements</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5D3B4B96-72FE-4BE4-90BA-5A5F2416B109}"/>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19</a:t>
            </a:fld>
            <a:endParaRPr lang="en-US" sz="2000" b="1" dirty="0">
              <a:solidFill>
                <a:schemeClr val="bg1"/>
              </a:solidFill>
              <a:latin typeface="Times New Roman" pitchFamily="18" charset="0"/>
              <a:cs typeface="Times New Roman" pitchFamily="18" charset="0"/>
            </a:endParaRPr>
          </a:p>
        </p:txBody>
      </p:sp>
      <p:sp>
        <p:nvSpPr>
          <p:cNvPr id="5" name="Text Box 4">
            <a:extLst>
              <a:ext uri="{FF2B5EF4-FFF2-40B4-BE49-F238E27FC236}">
                <a16:creationId xmlns:a16="http://schemas.microsoft.com/office/drawing/2014/main" id="{1520E253-1523-451D-9A7E-CA2C35E646CC}"/>
              </a:ext>
            </a:extLst>
          </p:cNvPr>
          <p:cNvSpPr txBox="1">
            <a:spLocks noChangeArrowheads="1"/>
          </p:cNvSpPr>
          <p:nvPr/>
        </p:nvSpPr>
        <p:spPr bwMode="auto">
          <a:xfrm>
            <a:off x="4345794" y="1284555"/>
            <a:ext cx="7705179" cy="461665"/>
          </a:xfrm>
          <a:prstGeom prst="rect">
            <a:avLst/>
          </a:prstGeom>
          <a:noFill/>
          <a:ln w="63500">
            <a:noFill/>
            <a:miter lim="800000"/>
            <a:headEnd/>
            <a:tailEnd/>
          </a:ln>
        </p:spPr>
        <p:txBody>
          <a:bodyPr wrap="square">
            <a:spAutoFit/>
          </a:bodyPr>
          <a:lstStyle/>
          <a:p>
            <a:pPr algn="just">
              <a:spcAft>
                <a:spcPts val="1200"/>
              </a:spcAft>
              <a:buSzPts val="1000"/>
              <a:tabLst>
                <a:tab pos="342900" algn="l"/>
              </a:tabLst>
            </a:pP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400" b="1" i="1" dirty="0" err="1">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400" b="1"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Resistor		</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400" b="1"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ii</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400" b="1"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Inductor</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400" b="1"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iii</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400" b="1"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Capacitor</a:t>
            </a:r>
            <a:endPar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
        <p:nvSpPr>
          <p:cNvPr id="8" name="Text Box 4">
            <a:extLst>
              <a:ext uri="{FF2B5EF4-FFF2-40B4-BE49-F238E27FC236}">
                <a16:creationId xmlns:a16="http://schemas.microsoft.com/office/drawing/2014/main" id="{E5A5D8CF-D134-4467-888F-C3BD4F619A1B}"/>
              </a:ext>
            </a:extLst>
          </p:cNvPr>
          <p:cNvSpPr txBox="1">
            <a:spLocks noChangeArrowheads="1"/>
          </p:cNvSpPr>
          <p:nvPr/>
        </p:nvSpPr>
        <p:spPr bwMode="auto">
          <a:xfrm>
            <a:off x="2359658" y="2299643"/>
            <a:ext cx="4996480" cy="984885"/>
          </a:xfrm>
          <a:prstGeom prst="rect">
            <a:avLst/>
          </a:prstGeom>
          <a:noFill/>
          <a:ln w="63500">
            <a:noFill/>
            <a:miter lim="800000"/>
            <a:headEnd/>
            <a:tailEnd/>
          </a:ln>
        </p:spPr>
        <p:txBody>
          <a:bodyPr wrap="square">
            <a:spAutoFit/>
          </a:bodyPr>
          <a:lstStyle/>
          <a:p>
            <a:pPr marL="0" lvl="2" algn="just">
              <a:spcAft>
                <a:spcPts val="1200"/>
              </a:spcAft>
              <a:buSzPts val="1000"/>
              <a:tabLst>
                <a:tab pos="342900" algn="l"/>
              </a:tabLst>
            </a:pP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400" b="1" i="1" dirty="0" err="1">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400" b="1"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Independent Source</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endParaRPr lang="en-US" sz="2400" b="1" dirty="0">
              <a:ln w="1905"/>
              <a:solidFill>
                <a:schemeClr val="accent6">
                  <a:lumMod val="75000"/>
                </a:schemeClr>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a:p>
            <a:pPr marL="0" lvl="2" algn="just">
              <a:spcAft>
                <a:spcPts val="1200"/>
              </a:spcAft>
              <a:buSzPts val="1000"/>
              <a:tabLst>
                <a:tab pos="342900" algn="l"/>
              </a:tabLst>
            </a:pP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400" b="1"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ii</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400" b="1"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Dependent </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or</a:t>
            </a:r>
            <a:r>
              <a:rPr lang="en-US" sz="2400" b="1"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Controlled Source</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p>
        </p:txBody>
      </p:sp>
      <p:sp>
        <p:nvSpPr>
          <p:cNvPr id="9" name="Text Box 4">
            <a:extLst>
              <a:ext uri="{FF2B5EF4-FFF2-40B4-BE49-F238E27FC236}">
                <a16:creationId xmlns:a16="http://schemas.microsoft.com/office/drawing/2014/main" id="{1500088B-49C8-47A0-ABB1-200260B497F4}"/>
              </a:ext>
            </a:extLst>
          </p:cNvPr>
          <p:cNvSpPr txBox="1">
            <a:spLocks noChangeArrowheads="1"/>
          </p:cNvSpPr>
          <p:nvPr/>
        </p:nvSpPr>
        <p:spPr bwMode="auto">
          <a:xfrm>
            <a:off x="5576686" y="2296737"/>
            <a:ext cx="5715262" cy="461665"/>
          </a:xfrm>
          <a:prstGeom prst="rect">
            <a:avLst/>
          </a:prstGeom>
          <a:noFill/>
          <a:ln w="63500">
            <a:noFill/>
            <a:miter lim="800000"/>
            <a:headEnd/>
            <a:tailEnd/>
          </a:ln>
        </p:spPr>
        <p:txBody>
          <a:bodyPr wrap="square">
            <a:spAutoFit/>
          </a:bodyPr>
          <a:lstStyle/>
          <a:p>
            <a:pPr algn="just">
              <a:spcAft>
                <a:spcPts val="1200"/>
              </a:spcAft>
              <a:buSzPts val="1000"/>
              <a:tabLst>
                <a:tab pos="342900" algn="l"/>
              </a:tabLst>
            </a:pP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400" b="1"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400" b="1" dirty="0">
                <a:ln w="1905"/>
                <a:solidFill>
                  <a:schemeClr val="accent6">
                    <a:lumMod val="75000"/>
                  </a:schemeClr>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Voltage source</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400" b="1"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b</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400" b="1" dirty="0">
                <a:ln w="1905"/>
                <a:solidFill>
                  <a:schemeClr val="accent6">
                    <a:lumMod val="75000"/>
                  </a:schemeClr>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Current source</a:t>
            </a:r>
            <a:endPar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
        <p:nvSpPr>
          <p:cNvPr id="10" name="Text Box 4">
            <a:extLst>
              <a:ext uri="{FF2B5EF4-FFF2-40B4-BE49-F238E27FC236}">
                <a16:creationId xmlns:a16="http://schemas.microsoft.com/office/drawing/2014/main" id="{C2592088-D928-41AB-BFC2-DDB04FC32593}"/>
              </a:ext>
            </a:extLst>
          </p:cNvPr>
          <p:cNvSpPr txBox="1">
            <a:spLocks noChangeArrowheads="1"/>
          </p:cNvSpPr>
          <p:nvPr/>
        </p:nvSpPr>
        <p:spPr bwMode="auto">
          <a:xfrm>
            <a:off x="3266505" y="3284528"/>
            <a:ext cx="5715262" cy="2031325"/>
          </a:xfrm>
          <a:prstGeom prst="rect">
            <a:avLst/>
          </a:prstGeom>
          <a:noFill/>
          <a:ln w="63500">
            <a:noFill/>
            <a:miter lim="800000"/>
            <a:headEnd/>
            <a:tailEnd/>
          </a:ln>
        </p:spPr>
        <p:txBody>
          <a:bodyPr wrap="square">
            <a:spAutoFit/>
          </a:bodyPr>
          <a:lstStyle/>
          <a:p>
            <a:pPr algn="just">
              <a:spcAft>
                <a:spcPts val="1200"/>
              </a:spcAft>
              <a:buSzPts val="1000"/>
              <a:tabLst>
                <a:tab pos="342900" algn="l"/>
              </a:tabLst>
            </a:pP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400" b="1"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400" b="1" dirty="0">
                <a:ln w="1905"/>
                <a:solidFill>
                  <a:schemeClr val="accent6">
                    <a:lumMod val="75000"/>
                  </a:schemeClr>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Voltage Controlled Source</a:t>
            </a:r>
          </a:p>
          <a:p>
            <a:pPr algn="just">
              <a:spcAft>
                <a:spcPts val="1200"/>
              </a:spcAft>
              <a:buSzPts val="1000"/>
              <a:tabLst>
                <a:tab pos="342900" algn="l"/>
              </a:tabLst>
            </a:pPr>
            <a:endPar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a:p>
            <a:pPr algn="just">
              <a:spcAft>
                <a:spcPts val="1200"/>
              </a:spcAft>
              <a:buSzPts val="1000"/>
              <a:tabLst>
                <a:tab pos="342900" algn="l"/>
              </a:tabLst>
            </a:pPr>
            <a:endPar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a:p>
            <a:pPr algn="just">
              <a:spcAft>
                <a:spcPts val="1200"/>
              </a:spcAft>
              <a:buSzPts val="1000"/>
              <a:tabLst>
                <a:tab pos="342900" algn="l"/>
              </a:tabLst>
            </a:pP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400" b="1"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b</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400" b="1" dirty="0">
                <a:ln w="1905"/>
                <a:solidFill>
                  <a:schemeClr val="accent6">
                    <a:lumMod val="75000"/>
                  </a:schemeClr>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Current Controlled Source</a:t>
            </a:r>
            <a:endPar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
        <p:nvSpPr>
          <p:cNvPr id="11" name="Text Box 4">
            <a:extLst>
              <a:ext uri="{FF2B5EF4-FFF2-40B4-BE49-F238E27FC236}">
                <a16:creationId xmlns:a16="http://schemas.microsoft.com/office/drawing/2014/main" id="{21C56A16-33E7-4595-961F-B5B2BCF565D2}"/>
              </a:ext>
            </a:extLst>
          </p:cNvPr>
          <p:cNvSpPr txBox="1">
            <a:spLocks noChangeArrowheads="1"/>
          </p:cNvSpPr>
          <p:nvPr/>
        </p:nvSpPr>
        <p:spPr bwMode="auto">
          <a:xfrm>
            <a:off x="5133055" y="3711196"/>
            <a:ext cx="6221877" cy="907941"/>
          </a:xfrm>
          <a:prstGeom prst="rect">
            <a:avLst/>
          </a:prstGeom>
          <a:noFill/>
          <a:ln w="63500">
            <a:noFill/>
            <a:miter lim="800000"/>
            <a:headEnd/>
            <a:tailEnd/>
          </a:ln>
        </p:spPr>
        <p:txBody>
          <a:bodyPr wrap="square">
            <a:spAutoFit/>
          </a:bodyPr>
          <a:lstStyle/>
          <a:p>
            <a:pPr marL="0" lvl="2" algn="just">
              <a:spcAft>
                <a:spcPts val="600"/>
              </a:spcAft>
              <a:buSzPts val="1000"/>
              <a:tabLst>
                <a:tab pos="342900" algn="l"/>
              </a:tabLst>
            </a:pP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400" b="1" i="1" dirty="0" err="1">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 voltage-controlled voltage source (</a:t>
            </a:r>
            <a:r>
              <a:rPr lang="en-US" sz="2400" b="1"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VCVS</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p>
          <a:p>
            <a:pPr marL="0" lvl="2" algn="just">
              <a:spcAft>
                <a:spcPts val="600"/>
              </a:spcAft>
              <a:buSzPts val="1000"/>
              <a:tabLst>
                <a:tab pos="342900" algn="l"/>
              </a:tabLst>
            </a:pP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400" b="1"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ii</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 voltage-controlled current source (</a:t>
            </a:r>
            <a:r>
              <a:rPr lang="en-US" sz="2400" b="1"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VCCS</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p>
        </p:txBody>
      </p:sp>
      <p:sp>
        <p:nvSpPr>
          <p:cNvPr id="12" name="Text Box 4">
            <a:extLst>
              <a:ext uri="{FF2B5EF4-FFF2-40B4-BE49-F238E27FC236}">
                <a16:creationId xmlns:a16="http://schemas.microsoft.com/office/drawing/2014/main" id="{241B2A3B-56BA-404E-83CA-2900E5D85692}"/>
              </a:ext>
            </a:extLst>
          </p:cNvPr>
          <p:cNvSpPr txBox="1">
            <a:spLocks noChangeArrowheads="1"/>
          </p:cNvSpPr>
          <p:nvPr/>
        </p:nvSpPr>
        <p:spPr bwMode="auto">
          <a:xfrm>
            <a:off x="5153601" y="5283915"/>
            <a:ext cx="6365104" cy="907941"/>
          </a:xfrm>
          <a:prstGeom prst="rect">
            <a:avLst/>
          </a:prstGeom>
          <a:noFill/>
          <a:ln w="63500">
            <a:noFill/>
            <a:miter lim="800000"/>
            <a:headEnd/>
            <a:tailEnd/>
          </a:ln>
        </p:spPr>
        <p:txBody>
          <a:bodyPr wrap="square">
            <a:spAutoFit/>
          </a:bodyPr>
          <a:lstStyle/>
          <a:p>
            <a:pPr marL="0" lvl="6" algn="just">
              <a:spcAft>
                <a:spcPts val="600"/>
              </a:spcAft>
              <a:buSzPts val="1000"/>
              <a:tabLst>
                <a:tab pos="342900" algn="l"/>
              </a:tabLst>
            </a:pP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400" b="1" i="1" dirty="0" err="1">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 current-controlled voltage source (</a:t>
            </a:r>
            <a:r>
              <a:rPr lang="en-US" sz="2400" b="1"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CCVS</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p>
          <a:p>
            <a:pPr marL="0" lvl="6" algn="just">
              <a:spcAft>
                <a:spcPts val="600"/>
              </a:spcAft>
              <a:buSzPts val="1000"/>
              <a:tabLst>
                <a:tab pos="342900" algn="l"/>
              </a:tabLst>
            </a:pP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400" b="1"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ii</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 current-controlled current source (</a:t>
            </a:r>
            <a:r>
              <a:rPr lang="en-US" sz="2400" b="1"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CCVS</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3644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158279-634B-411A-8AA1-A2AC176FB4C0}"/>
              </a:ext>
            </a:extLst>
          </p:cNvPr>
          <p:cNvSpPr/>
          <p:nvPr/>
        </p:nvSpPr>
        <p:spPr>
          <a:xfrm>
            <a:off x="1058643" y="164855"/>
            <a:ext cx="9998562"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rPr>
              <a:t>COE 2101: Introduction to Electrical Circuits</a:t>
            </a:r>
          </a:p>
        </p:txBody>
      </p:sp>
      <p:sp>
        <p:nvSpPr>
          <p:cNvPr id="3" name="Text Box 4">
            <a:extLst>
              <a:ext uri="{FF2B5EF4-FFF2-40B4-BE49-F238E27FC236}">
                <a16:creationId xmlns:a16="http://schemas.microsoft.com/office/drawing/2014/main" id="{8F6FE250-9B47-4719-9609-B1898D6F5B3C}"/>
              </a:ext>
            </a:extLst>
          </p:cNvPr>
          <p:cNvSpPr txBox="1">
            <a:spLocks noChangeArrowheads="1"/>
          </p:cNvSpPr>
          <p:nvPr/>
        </p:nvSpPr>
        <p:spPr bwMode="auto">
          <a:xfrm>
            <a:off x="613821" y="1421678"/>
            <a:ext cx="10566213" cy="4478149"/>
          </a:xfrm>
          <a:prstGeom prst="rect">
            <a:avLst/>
          </a:prstGeom>
          <a:noFill/>
          <a:ln w="63500">
            <a:noFill/>
            <a:miter lim="800000"/>
            <a:headEnd/>
            <a:tailEnd/>
          </a:ln>
        </p:spPr>
        <p:txBody>
          <a:bodyPr wrap="square">
            <a:spAutoFit/>
          </a:bodyPr>
          <a:lstStyle/>
          <a:p>
            <a:pPr algn="just">
              <a:spcAft>
                <a:spcPts val="600"/>
              </a:spcAft>
            </a:pPr>
            <a:r>
              <a:rPr lang="en-US" sz="2400" b="1" dirty="0">
                <a:solidFill>
                  <a:srgbClr val="FF0000"/>
                </a:solidFill>
                <a:latin typeface="Times New Roman" panose="02020603050405020304" pitchFamily="18" charset="0"/>
                <a:cs typeface="Times New Roman" pitchFamily="18" charset="0"/>
              </a:rPr>
              <a:t>Name</a:t>
            </a:r>
            <a:r>
              <a:rPr lang="en-US" sz="2400" dirty="0">
                <a:latin typeface="Times New Roman" pitchFamily="18" charset="0"/>
                <a:cs typeface="Times New Roman" pitchFamily="18" charset="0"/>
              </a:rPr>
              <a:t>:</a:t>
            </a:r>
          </a:p>
          <a:p>
            <a:pPr algn="just">
              <a:spcAft>
                <a:spcPts val="600"/>
              </a:spcAft>
            </a:pPr>
            <a:r>
              <a:rPr lang="en-US" sz="2400" b="1" dirty="0">
                <a:solidFill>
                  <a:srgbClr val="FF0000"/>
                </a:solidFill>
                <a:latin typeface="Times New Roman" pitchFamily="18" charset="0"/>
                <a:cs typeface="Times New Roman" pitchFamily="18" charset="0"/>
              </a:rPr>
              <a:t>Designation</a:t>
            </a:r>
            <a:r>
              <a:rPr lang="en-US" sz="2400" b="1" dirty="0">
                <a:latin typeface="Times New Roman" pitchFamily="18" charset="0"/>
                <a:cs typeface="Times New Roman" pitchFamily="18" charset="0"/>
              </a:rPr>
              <a:t>:</a:t>
            </a:r>
          </a:p>
          <a:p>
            <a:pPr algn="just">
              <a:spcAft>
                <a:spcPts val="600"/>
              </a:spcAft>
            </a:pPr>
            <a:r>
              <a:rPr lang="en-US" sz="2400" b="1" dirty="0">
                <a:solidFill>
                  <a:srgbClr val="FF0000"/>
                </a:solidFill>
                <a:latin typeface="Times New Roman" pitchFamily="18" charset="0"/>
                <a:cs typeface="Times New Roman" pitchFamily="18" charset="0"/>
              </a:rPr>
              <a:t>BSc</a:t>
            </a:r>
            <a:r>
              <a:rPr lang="en-US" sz="2400" b="1" dirty="0">
                <a:latin typeface="Times New Roman" pitchFamily="18" charset="0"/>
                <a:cs typeface="Times New Roman" pitchFamily="18" charset="0"/>
              </a:rPr>
              <a:t>:</a:t>
            </a:r>
            <a:r>
              <a:rPr lang="en-US" sz="2400" b="1" dirty="0">
                <a:solidFill>
                  <a:srgbClr val="FF0000"/>
                </a:solidFill>
                <a:latin typeface="Times New Roman" pitchFamily="18" charset="0"/>
                <a:cs typeface="Times New Roman" pitchFamily="18" charset="0"/>
              </a:rPr>
              <a:t> </a:t>
            </a:r>
            <a:r>
              <a:rPr lang="en-US" sz="2400" b="1" dirty="0">
                <a:latin typeface="Times New Roman" pitchFamily="18" charset="0"/>
                <a:cs typeface="Times New Roman" pitchFamily="18" charset="0"/>
              </a:rPr>
              <a:t>Department (Passing Year) University Name, City, Country</a:t>
            </a:r>
            <a:endParaRPr lang="en-US" sz="2400" dirty="0">
              <a:latin typeface="Times New Roman" pitchFamily="18" charset="0"/>
              <a:cs typeface="Times New Roman" pitchFamily="18" charset="0"/>
            </a:endParaRPr>
          </a:p>
          <a:p>
            <a:pPr algn="just">
              <a:spcAft>
                <a:spcPts val="600"/>
              </a:spcAft>
            </a:pPr>
            <a:r>
              <a:rPr lang="en-US" sz="2400" b="1" dirty="0">
                <a:solidFill>
                  <a:srgbClr val="FF0000"/>
                </a:solidFill>
                <a:latin typeface="Times New Roman" pitchFamily="18" charset="0"/>
                <a:cs typeface="Times New Roman" pitchFamily="18" charset="0"/>
              </a:rPr>
              <a:t>MSc</a:t>
            </a:r>
            <a:r>
              <a:rPr lang="en-US" sz="2400" b="1" dirty="0">
                <a:latin typeface="Times New Roman" pitchFamily="18" charset="0"/>
                <a:cs typeface="Times New Roman" pitchFamily="18" charset="0"/>
              </a:rPr>
              <a:t>:</a:t>
            </a:r>
            <a:r>
              <a:rPr lang="en-US" sz="2400" b="1" dirty="0">
                <a:solidFill>
                  <a:srgbClr val="FF0000"/>
                </a:solidFill>
                <a:latin typeface="Times New Roman" pitchFamily="18" charset="0"/>
                <a:cs typeface="Times New Roman" pitchFamily="18" charset="0"/>
              </a:rPr>
              <a:t> </a:t>
            </a:r>
            <a:r>
              <a:rPr lang="en-US" sz="2400" b="1" dirty="0">
                <a:latin typeface="Times New Roman" pitchFamily="18" charset="0"/>
                <a:cs typeface="Times New Roman" pitchFamily="18" charset="0"/>
              </a:rPr>
              <a:t>Department (Passing Year) University Name, City, Country</a:t>
            </a:r>
            <a:endParaRPr lang="en-US" sz="2400" dirty="0">
              <a:latin typeface="Times New Roman" pitchFamily="18" charset="0"/>
              <a:cs typeface="Times New Roman" pitchFamily="18" charset="0"/>
            </a:endParaRPr>
          </a:p>
          <a:p>
            <a:pPr algn="just">
              <a:spcAft>
                <a:spcPts val="600"/>
              </a:spcAft>
            </a:pPr>
            <a:r>
              <a:rPr lang="en-US" sz="2400" b="1" dirty="0">
                <a:solidFill>
                  <a:srgbClr val="FF0000"/>
                </a:solidFill>
                <a:latin typeface="Times New Roman" pitchFamily="18" charset="0"/>
                <a:cs typeface="Times New Roman" pitchFamily="18" charset="0"/>
              </a:rPr>
              <a:t>PhD</a:t>
            </a:r>
            <a:r>
              <a:rPr lang="en-US" sz="2400" b="1" dirty="0">
                <a:latin typeface="Times New Roman" pitchFamily="18" charset="0"/>
                <a:cs typeface="Times New Roman" pitchFamily="18" charset="0"/>
              </a:rPr>
              <a:t>:</a:t>
            </a:r>
            <a:r>
              <a:rPr lang="en-US" sz="2400" b="1" dirty="0">
                <a:solidFill>
                  <a:srgbClr val="FF0000"/>
                </a:solidFill>
                <a:latin typeface="Times New Roman" pitchFamily="18" charset="0"/>
                <a:cs typeface="Times New Roman" pitchFamily="18" charset="0"/>
              </a:rPr>
              <a:t> </a:t>
            </a:r>
            <a:r>
              <a:rPr lang="en-US" sz="2400" b="1" dirty="0">
                <a:latin typeface="Times New Roman" pitchFamily="18" charset="0"/>
                <a:cs typeface="Times New Roman" pitchFamily="18" charset="0"/>
              </a:rPr>
              <a:t>Department (Passing Year) University Name, City, Country</a:t>
            </a:r>
          </a:p>
          <a:p>
            <a:pPr algn="just">
              <a:spcAft>
                <a:spcPts val="600"/>
              </a:spcAft>
            </a:pPr>
            <a:r>
              <a:rPr lang="en-US" sz="2400" b="1" dirty="0">
                <a:solidFill>
                  <a:srgbClr val="FF0000"/>
                </a:solidFill>
                <a:latin typeface="Times New Roman" pitchFamily="18" charset="0"/>
                <a:cs typeface="Times New Roman" pitchFamily="18" charset="0"/>
              </a:rPr>
              <a:t>Joining Month and Year in AIUB</a:t>
            </a:r>
            <a:r>
              <a:rPr lang="en-US" sz="2400" b="1" dirty="0">
                <a:latin typeface="Times New Roman" pitchFamily="18" charset="0"/>
                <a:cs typeface="Times New Roman" pitchFamily="18" charset="0"/>
              </a:rPr>
              <a:t>:</a:t>
            </a:r>
            <a:r>
              <a:rPr lang="en-US" sz="2400" b="1" dirty="0">
                <a:solidFill>
                  <a:srgbClr val="FF0000"/>
                </a:solidFill>
                <a:latin typeface="Times New Roman" pitchFamily="18" charset="0"/>
                <a:cs typeface="Times New Roman" pitchFamily="18" charset="0"/>
              </a:rPr>
              <a:t> </a:t>
            </a:r>
          </a:p>
          <a:p>
            <a:pPr algn="just">
              <a:spcAft>
                <a:spcPts val="600"/>
              </a:spcAft>
            </a:pPr>
            <a:r>
              <a:rPr lang="en-US" sz="2400" b="1" dirty="0">
                <a:solidFill>
                  <a:srgbClr val="FF0066"/>
                </a:solidFill>
                <a:latin typeface="Times New Roman" pitchFamily="18" charset="0"/>
                <a:cs typeface="Times New Roman" pitchFamily="18" charset="0"/>
              </a:rPr>
              <a:t>Previous Experience</a:t>
            </a:r>
            <a:r>
              <a:rPr lang="en-US" sz="2400" b="1" dirty="0">
                <a:latin typeface="Times New Roman" pitchFamily="18" charset="0"/>
                <a:cs typeface="Times New Roman" pitchFamily="18" charset="0"/>
              </a:rPr>
              <a:t>: </a:t>
            </a:r>
          </a:p>
          <a:p>
            <a:pPr algn="just">
              <a:spcAft>
                <a:spcPts val="600"/>
              </a:spcAft>
            </a:pPr>
            <a:r>
              <a:rPr lang="en-US" sz="2400" b="1" dirty="0">
                <a:solidFill>
                  <a:srgbClr val="FF0066"/>
                </a:solidFill>
                <a:latin typeface="Times New Roman" pitchFamily="18" charset="0"/>
                <a:cs typeface="Times New Roman" pitchFamily="18" charset="0"/>
              </a:rPr>
              <a:t>Email</a:t>
            </a:r>
            <a:r>
              <a:rPr lang="en-US" sz="2400" b="1" dirty="0">
                <a:latin typeface="Times New Roman" pitchFamily="18" charset="0"/>
                <a:cs typeface="Times New Roman" pitchFamily="18" charset="0"/>
              </a:rPr>
              <a:t>:</a:t>
            </a:r>
            <a:endParaRPr lang="en-US" sz="2400" b="1" dirty="0">
              <a:solidFill>
                <a:srgbClr val="0000CC"/>
              </a:solidFill>
              <a:latin typeface="Times New Roman" pitchFamily="18" charset="0"/>
              <a:cs typeface="Times New Roman" pitchFamily="18" charset="0"/>
            </a:endParaRPr>
          </a:p>
          <a:p>
            <a:pPr algn="just">
              <a:spcAft>
                <a:spcPts val="600"/>
              </a:spcAft>
            </a:pPr>
            <a:r>
              <a:rPr lang="en-US" sz="2400" b="1" dirty="0">
                <a:solidFill>
                  <a:srgbClr val="FF0000"/>
                </a:solidFill>
                <a:latin typeface="Times New Roman" panose="02020603050405020304" pitchFamily="18" charset="0"/>
              </a:rPr>
              <a:t>Official Room</a:t>
            </a:r>
            <a:r>
              <a:rPr lang="en-US" sz="2400" b="1" dirty="0">
                <a:latin typeface="Times New Roman" pitchFamily="18" charset="0"/>
                <a:cs typeface="Times New Roman" pitchFamily="18" charset="0"/>
              </a:rPr>
              <a:t>:</a:t>
            </a:r>
            <a:endParaRPr lang="en-US" sz="2400" b="1" dirty="0">
              <a:solidFill>
                <a:srgbClr val="FF0000"/>
              </a:solidFill>
              <a:latin typeface="Times New Roman" panose="02020603050405020304" pitchFamily="18" charset="0"/>
            </a:endParaRPr>
          </a:p>
          <a:p>
            <a:pPr algn="just">
              <a:spcAft>
                <a:spcPts val="600"/>
              </a:spcAft>
            </a:pPr>
            <a:r>
              <a:rPr lang="en-US" sz="2400" b="1" dirty="0">
                <a:solidFill>
                  <a:srgbClr val="FF0000"/>
                </a:solidFill>
                <a:latin typeface="Times New Roman" panose="02020603050405020304" pitchFamily="18" charset="0"/>
                <a:cs typeface="Times New Roman" pitchFamily="18" charset="0"/>
              </a:rPr>
              <a:t>Consulting Hours</a:t>
            </a:r>
            <a:r>
              <a:rPr lang="en-US" sz="2400" b="1" dirty="0">
                <a:latin typeface="Times New Roman" pitchFamily="18" charset="0"/>
                <a:cs typeface="Times New Roman" pitchFamily="18" charset="0"/>
              </a:rPr>
              <a:t>:</a:t>
            </a:r>
            <a:endParaRPr lang="en-US" sz="2400" b="1" dirty="0">
              <a:solidFill>
                <a:srgbClr val="0000CC"/>
              </a:solidFill>
              <a:latin typeface="Times New Roman" pitchFamily="18" charset="0"/>
              <a:cs typeface="Times New Roman" pitchFamily="18" charset="0"/>
            </a:endParaRPr>
          </a:p>
        </p:txBody>
      </p:sp>
      <p:sp>
        <p:nvSpPr>
          <p:cNvPr id="4" name="Text Box 4">
            <a:extLst>
              <a:ext uri="{FF2B5EF4-FFF2-40B4-BE49-F238E27FC236}">
                <a16:creationId xmlns:a16="http://schemas.microsoft.com/office/drawing/2014/main" id="{CDD94516-4BCC-4A80-A53B-273EAD1F3FF7}"/>
              </a:ext>
            </a:extLst>
          </p:cNvPr>
          <p:cNvSpPr txBox="1">
            <a:spLocks noChangeArrowheads="1"/>
          </p:cNvSpPr>
          <p:nvPr/>
        </p:nvSpPr>
        <p:spPr bwMode="auto">
          <a:xfrm>
            <a:off x="3471104" y="781725"/>
            <a:ext cx="5173639"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800" b="1" dirty="0">
                <a:latin typeface="Times New Roman" panose="02020603050405020304" pitchFamily="18" charset="0"/>
                <a:cs typeface="Times New Roman" panose="02020603050405020304" pitchFamily="18" charset="0"/>
              </a:rPr>
              <a:t>Introduction of Course Teacher</a:t>
            </a:r>
            <a:endParaRPr lang="en-US" sz="2800" b="1" dirty="0">
              <a:solidFill>
                <a:srgbClr val="C00000"/>
              </a:solidFill>
              <a:latin typeface="Times New Roman" pitchFamily="18" charset="0"/>
              <a:cs typeface="Times New Roman" pitchFamily="18" charset="0"/>
            </a:endParaRPr>
          </a:p>
        </p:txBody>
      </p:sp>
      <p:sp>
        <p:nvSpPr>
          <p:cNvPr id="7" name="Slide Number Placeholder 3">
            <a:extLst>
              <a:ext uri="{FF2B5EF4-FFF2-40B4-BE49-F238E27FC236}">
                <a16:creationId xmlns:a16="http://schemas.microsoft.com/office/drawing/2014/main" id="{AAAA3611-2876-4C8B-B349-5722AA9A7B9E}"/>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a:t>
            </a:fld>
            <a:endParaRPr lang="en-US"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89448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AC5334-BF2A-4537-B074-B1010D232EC7}"/>
              </a:ext>
            </a:extLst>
          </p:cNvPr>
          <p:cNvSpPr/>
          <p:nvPr/>
        </p:nvSpPr>
        <p:spPr>
          <a:xfrm>
            <a:off x="3464217" y="178923"/>
            <a:ext cx="5525036"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Passive Elements</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7" name="Text Box 4">
            <a:extLst>
              <a:ext uri="{FF2B5EF4-FFF2-40B4-BE49-F238E27FC236}">
                <a16:creationId xmlns:a16="http://schemas.microsoft.com/office/drawing/2014/main" id="{AFC043F8-375D-4C04-B194-390D5D6CE885}"/>
              </a:ext>
            </a:extLst>
          </p:cNvPr>
          <p:cNvSpPr txBox="1">
            <a:spLocks noChangeArrowheads="1"/>
          </p:cNvSpPr>
          <p:nvPr/>
        </p:nvSpPr>
        <p:spPr bwMode="auto">
          <a:xfrm>
            <a:off x="270825" y="788632"/>
            <a:ext cx="9456269" cy="483017"/>
          </a:xfrm>
          <a:prstGeom prst="rect">
            <a:avLst/>
          </a:prstGeom>
          <a:noFill/>
          <a:ln w="63500">
            <a:noFill/>
            <a:miter lim="800000"/>
            <a:headEnd/>
            <a:tailEnd/>
          </a:ln>
        </p:spPr>
        <p:txBody>
          <a:bodyPr wrap="square">
            <a:spAutoFit/>
          </a:bodyPr>
          <a:lstStyle/>
          <a:p>
            <a:pPr algn="just">
              <a:lnSpc>
                <a:spcPct val="115000"/>
              </a:lnSpc>
              <a:spcBef>
                <a:spcPts val="0"/>
              </a:spcBef>
              <a:spcAft>
                <a:spcPts val="0"/>
              </a:spcAft>
              <a:buSzPts val="1000"/>
              <a:tabLst>
                <a:tab pos="342900" algn="l"/>
              </a:tabLst>
            </a:pP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There are basic three passive elements: </a:t>
            </a:r>
            <a:r>
              <a:rPr lang="en-US" sz="24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Resistor</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4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Inductor</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and </a:t>
            </a:r>
            <a:r>
              <a:rPr lang="en-US" sz="24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Capacitor</a:t>
            </a:r>
          </a:p>
        </p:txBody>
      </p:sp>
      <p:pic>
        <p:nvPicPr>
          <p:cNvPr id="3" name="Picture 2" descr="Table&#10;&#10;Description automatically generated">
            <a:extLst>
              <a:ext uri="{FF2B5EF4-FFF2-40B4-BE49-F238E27FC236}">
                <a16:creationId xmlns:a16="http://schemas.microsoft.com/office/drawing/2014/main" id="{1362169E-FA00-470C-A199-BFDDEF306E0E}"/>
              </a:ext>
            </a:extLst>
          </p:cNvPr>
          <p:cNvPicPr>
            <a:picLocks noChangeAspect="1"/>
          </p:cNvPicPr>
          <p:nvPr/>
        </p:nvPicPr>
        <p:blipFill>
          <a:blip r:embed="rId2"/>
          <a:stretch>
            <a:fillRect/>
          </a:stretch>
        </p:blipFill>
        <p:spPr>
          <a:xfrm>
            <a:off x="242594" y="1364566"/>
            <a:ext cx="11653956" cy="4992124"/>
          </a:xfrm>
          <a:prstGeom prst="rect">
            <a:avLst/>
          </a:prstGeom>
        </p:spPr>
      </p:pic>
      <p:sp>
        <p:nvSpPr>
          <p:cNvPr id="5" name="Slide Number Placeholder 3">
            <a:extLst>
              <a:ext uri="{FF2B5EF4-FFF2-40B4-BE49-F238E27FC236}">
                <a16:creationId xmlns:a16="http://schemas.microsoft.com/office/drawing/2014/main" id="{B60CCC3E-899B-46BE-B35F-47B7836AA9C3}"/>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20</a:t>
            </a:fld>
            <a:endParaRPr lang="en-US"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024232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AC5334-BF2A-4537-B074-B1010D232EC7}"/>
              </a:ext>
            </a:extLst>
          </p:cNvPr>
          <p:cNvSpPr/>
          <p:nvPr/>
        </p:nvSpPr>
        <p:spPr>
          <a:xfrm>
            <a:off x="3464217" y="178923"/>
            <a:ext cx="5525036"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Independent Sources (I)</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21</a:t>
            </a:fld>
            <a:endParaRPr lang="en-US" sz="2000" b="1" dirty="0">
              <a:solidFill>
                <a:schemeClr val="bg1"/>
              </a:solidFill>
              <a:latin typeface="Times New Roman" pitchFamily="18" charset="0"/>
              <a:cs typeface="Times New Roman" pitchFamily="18" charset="0"/>
            </a:endParaRPr>
          </a:p>
        </p:txBody>
      </p:sp>
      <p:sp>
        <p:nvSpPr>
          <p:cNvPr id="7" name="Text Box 4">
            <a:extLst>
              <a:ext uri="{FF2B5EF4-FFF2-40B4-BE49-F238E27FC236}">
                <a16:creationId xmlns:a16="http://schemas.microsoft.com/office/drawing/2014/main" id="{AFC043F8-375D-4C04-B194-390D5D6CE885}"/>
              </a:ext>
            </a:extLst>
          </p:cNvPr>
          <p:cNvSpPr txBox="1">
            <a:spLocks noChangeArrowheads="1"/>
          </p:cNvSpPr>
          <p:nvPr/>
        </p:nvSpPr>
        <p:spPr bwMode="auto">
          <a:xfrm>
            <a:off x="270826" y="679060"/>
            <a:ext cx="11686712" cy="907749"/>
          </a:xfrm>
          <a:prstGeom prst="rect">
            <a:avLst/>
          </a:prstGeom>
          <a:noFill/>
          <a:ln w="63500">
            <a:noFill/>
            <a:miter lim="800000"/>
            <a:headEnd/>
            <a:tailEnd/>
          </a:ln>
        </p:spPr>
        <p:txBody>
          <a:bodyPr wrap="square">
            <a:spAutoFit/>
          </a:bodyPr>
          <a:lstStyle/>
          <a:p>
            <a:pPr indent="-457200" algn="just">
              <a:lnSpc>
                <a:spcPct val="115000"/>
              </a:lnSpc>
              <a:spcBef>
                <a:spcPts val="0"/>
              </a:spcBef>
              <a:spcAft>
                <a:spcPts val="1200"/>
              </a:spcAft>
              <a:buSzPts val="1000"/>
              <a:tabLst>
                <a:tab pos="342900" algn="l"/>
              </a:tabLst>
            </a:pPr>
            <a:r>
              <a:rPr lang="en-US" sz="2400" b="1" dirty="0">
                <a:ln w="1905"/>
                <a:solidFill>
                  <a:srgbClr val="FF6600"/>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Independent Source</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An </a:t>
            </a:r>
            <a:r>
              <a:rPr lang="en-US" sz="24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independent source</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is an active element that provides a specified </a:t>
            </a:r>
            <a:r>
              <a:rPr lang="en-US" sz="2400" b="1"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voltage</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or </a:t>
            </a:r>
            <a:r>
              <a:rPr lang="en-US" sz="2400" b="1"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current</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that is completely independent of other circuit variables.</a:t>
            </a:r>
            <a:endParaRPr lang="en-US" sz="24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
        <p:nvSpPr>
          <p:cNvPr id="13" name="Text Box 4">
            <a:extLst>
              <a:ext uri="{FF2B5EF4-FFF2-40B4-BE49-F238E27FC236}">
                <a16:creationId xmlns:a16="http://schemas.microsoft.com/office/drawing/2014/main" id="{13AC1235-8554-4B69-ADD4-7ECCB9888BC1}"/>
              </a:ext>
            </a:extLst>
          </p:cNvPr>
          <p:cNvSpPr txBox="1">
            <a:spLocks noChangeArrowheads="1"/>
          </p:cNvSpPr>
          <p:nvPr/>
        </p:nvSpPr>
        <p:spPr bwMode="auto">
          <a:xfrm>
            <a:off x="270826" y="1825855"/>
            <a:ext cx="11686712" cy="907749"/>
          </a:xfrm>
          <a:prstGeom prst="rect">
            <a:avLst/>
          </a:prstGeom>
          <a:noFill/>
          <a:ln w="63500">
            <a:noFill/>
            <a:miter lim="800000"/>
            <a:headEnd/>
            <a:tailEnd/>
          </a:ln>
        </p:spPr>
        <p:txBody>
          <a:bodyPr wrap="square">
            <a:spAutoFit/>
          </a:bodyPr>
          <a:lstStyle/>
          <a:p>
            <a:pPr indent="-457200" algn="just">
              <a:lnSpc>
                <a:spcPct val="115000"/>
              </a:lnSpc>
              <a:spcBef>
                <a:spcPts val="0"/>
              </a:spcBef>
              <a:spcAft>
                <a:spcPts val="1200"/>
              </a:spcAft>
              <a:buSzPts val="1000"/>
              <a:tabLst>
                <a:tab pos="342900" algn="l"/>
              </a:tabLst>
            </a:pPr>
            <a:r>
              <a:rPr lang="en-US" sz="2400" b="1"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Voltage Sources</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 voltage source is an active element of a circuit that maintains a prescribed voltage across its terminals regardless current flowing in those terminals.</a:t>
            </a:r>
            <a:endParaRPr lang="en-US" sz="24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
        <p:nvSpPr>
          <p:cNvPr id="31" name="Text Box 4">
            <a:extLst>
              <a:ext uri="{FF2B5EF4-FFF2-40B4-BE49-F238E27FC236}">
                <a16:creationId xmlns:a16="http://schemas.microsoft.com/office/drawing/2014/main" id="{1C512EFB-E4C2-47EC-96A4-A5B5054A6AA8}"/>
              </a:ext>
            </a:extLst>
          </p:cNvPr>
          <p:cNvSpPr txBox="1">
            <a:spLocks noChangeArrowheads="1"/>
          </p:cNvSpPr>
          <p:nvPr/>
        </p:nvSpPr>
        <p:spPr bwMode="auto">
          <a:xfrm>
            <a:off x="1233317" y="5755107"/>
            <a:ext cx="2979658" cy="483017"/>
          </a:xfrm>
          <a:prstGeom prst="rect">
            <a:avLst/>
          </a:prstGeom>
          <a:noFill/>
          <a:ln w="63500">
            <a:noFill/>
            <a:miter lim="800000"/>
            <a:headEnd/>
            <a:tailEnd/>
          </a:ln>
        </p:spPr>
        <p:txBody>
          <a:bodyPr wrap="square">
            <a:spAutoFit/>
          </a:bodyPr>
          <a:lstStyle/>
          <a:p>
            <a:pPr indent="-457200" algn="ctr">
              <a:lnSpc>
                <a:spcPct val="115000"/>
              </a:lnSpc>
              <a:spcBef>
                <a:spcPts val="0"/>
              </a:spcBef>
              <a:spcAft>
                <a:spcPts val="1200"/>
              </a:spcAft>
              <a:buSzPts val="1000"/>
              <a:tabLst>
                <a:tab pos="342900" algn="l"/>
              </a:tabLst>
            </a:pPr>
            <a:r>
              <a:rPr lang="en-US" sz="2400" b="1"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DC</a:t>
            </a:r>
            <a:r>
              <a:rPr lang="en-US" sz="2400" b="1" dirty="0">
                <a:ln w="1905"/>
                <a:solidFill>
                  <a:srgbClr val="0066FF"/>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Voltage Source</a:t>
            </a:r>
          </a:p>
        </p:txBody>
      </p:sp>
      <p:sp>
        <p:nvSpPr>
          <p:cNvPr id="24" name="Text Box 4">
            <a:extLst>
              <a:ext uri="{FF2B5EF4-FFF2-40B4-BE49-F238E27FC236}">
                <a16:creationId xmlns:a16="http://schemas.microsoft.com/office/drawing/2014/main" id="{3B07C73B-64B6-4BD8-AEFD-0C385CFFA78F}"/>
              </a:ext>
            </a:extLst>
          </p:cNvPr>
          <p:cNvSpPr txBox="1">
            <a:spLocks noChangeArrowheads="1"/>
          </p:cNvSpPr>
          <p:nvPr/>
        </p:nvSpPr>
        <p:spPr bwMode="auto">
          <a:xfrm>
            <a:off x="7660743" y="5762512"/>
            <a:ext cx="2979658" cy="483017"/>
          </a:xfrm>
          <a:prstGeom prst="rect">
            <a:avLst/>
          </a:prstGeom>
          <a:noFill/>
          <a:ln w="63500">
            <a:noFill/>
            <a:miter lim="800000"/>
            <a:headEnd/>
            <a:tailEnd/>
          </a:ln>
        </p:spPr>
        <p:txBody>
          <a:bodyPr wrap="square">
            <a:spAutoFit/>
          </a:bodyPr>
          <a:lstStyle/>
          <a:p>
            <a:pPr indent="-457200" algn="ctr">
              <a:lnSpc>
                <a:spcPct val="115000"/>
              </a:lnSpc>
              <a:spcBef>
                <a:spcPts val="0"/>
              </a:spcBef>
              <a:spcAft>
                <a:spcPts val="1200"/>
              </a:spcAft>
              <a:buSzPts val="1000"/>
              <a:tabLst>
                <a:tab pos="342900" algn="l"/>
              </a:tabLst>
            </a:pPr>
            <a:r>
              <a:rPr lang="en-US" sz="2400" b="1"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AC</a:t>
            </a:r>
            <a:r>
              <a:rPr lang="en-US" sz="2400" b="1" dirty="0">
                <a:ln w="1905"/>
                <a:solidFill>
                  <a:srgbClr val="0066FF"/>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Voltage Source</a:t>
            </a:r>
          </a:p>
        </p:txBody>
      </p:sp>
      <p:grpSp>
        <p:nvGrpSpPr>
          <p:cNvPr id="21" name="Group 20">
            <a:extLst>
              <a:ext uri="{FF2B5EF4-FFF2-40B4-BE49-F238E27FC236}">
                <a16:creationId xmlns:a16="http://schemas.microsoft.com/office/drawing/2014/main" id="{E53714FA-825B-4958-BA6F-164ECAB03196}"/>
              </a:ext>
            </a:extLst>
          </p:cNvPr>
          <p:cNvGrpSpPr/>
          <p:nvPr/>
        </p:nvGrpSpPr>
        <p:grpSpPr>
          <a:xfrm>
            <a:off x="715120" y="3258451"/>
            <a:ext cx="2206609" cy="2272383"/>
            <a:chOff x="715120" y="2958197"/>
            <a:chExt cx="2206609" cy="2272383"/>
          </a:xfrm>
        </p:grpSpPr>
        <p:pic>
          <p:nvPicPr>
            <p:cNvPr id="3" name="Picture 2">
              <a:extLst>
                <a:ext uri="{FF2B5EF4-FFF2-40B4-BE49-F238E27FC236}">
                  <a16:creationId xmlns:a16="http://schemas.microsoft.com/office/drawing/2014/main" id="{2FC55EEF-4C8D-4BF0-A6E9-8AF4E585F819}"/>
                </a:ext>
              </a:extLst>
            </p:cNvPr>
            <p:cNvPicPr>
              <a:picLocks noChangeAspect="1"/>
            </p:cNvPicPr>
            <p:nvPr/>
          </p:nvPicPr>
          <p:blipFill>
            <a:blip r:embed="rId2"/>
            <a:stretch>
              <a:fillRect/>
            </a:stretch>
          </p:blipFill>
          <p:spPr>
            <a:xfrm>
              <a:off x="741667" y="2958197"/>
              <a:ext cx="2180062" cy="2103120"/>
            </a:xfrm>
            <a:prstGeom prst="rect">
              <a:avLst/>
            </a:prstGeom>
          </p:spPr>
        </p:pic>
        <p:sp>
          <p:nvSpPr>
            <p:cNvPr id="26" name="Text Box 4">
              <a:extLst>
                <a:ext uri="{FF2B5EF4-FFF2-40B4-BE49-F238E27FC236}">
                  <a16:creationId xmlns:a16="http://schemas.microsoft.com/office/drawing/2014/main" id="{4A42DD76-0AEE-4D45-B872-2C15A6399223}"/>
                </a:ext>
              </a:extLst>
            </p:cNvPr>
            <p:cNvSpPr txBox="1">
              <a:spLocks noChangeArrowheads="1"/>
            </p:cNvSpPr>
            <p:nvPr/>
          </p:nvSpPr>
          <p:spPr bwMode="auto">
            <a:xfrm>
              <a:off x="715120" y="4845218"/>
              <a:ext cx="1799411" cy="385362"/>
            </a:xfrm>
            <a:prstGeom prst="rect">
              <a:avLst/>
            </a:prstGeom>
            <a:noFill/>
            <a:ln w="63500">
              <a:noFill/>
              <a:miter lim="800000"/>
              <a:headEnd/>
              <a:tailEnd/>
            </a:ln>
          </p:spPr>
          <p:txBody>
            <a:bodyPr wrap="square">
              <a:spAutoFit/>
            </a:bodyPr>
            <a:lstStyle/>
            <a:p>
              <a:pPr indent="-457200" algn="ctr">
                <a:lnSpc>
                  <a:spcPct val="115000"/>
                </a:lnSpc>
                <a:spcBef>
                  <a:spcPts val="0"/>
                </a:spcBef>
                <a:spcAft>
                  <a:spcPts val="1200"/>
                </a:spcAft>
                <a:buSzPts val="1000"/>
                <a:tabLst>
                  <a:tab pos="342900" algn="l"/>
                </a:tabLst>
              </a:pPr>
              <a:r>
                <a:rPr lang="en-US" b="1" dirty="0">
                  <a:ln w="1905"/>
                  <a:solidFill>
                    <a:srgbClr val="000099"/>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Ideal Source</a:t>
              </a:r>
            </a:p>
          </p:txBody>
        </p:sp>
      </p:grpSp>
      <p:grpSp>
        <p:nvGrpSpPr>
          <p:cNvPr id="20" name="Group 19">
            <a:extLst>
              <a:ext uri="{FF2B5EF4-FFF2-40B4-BE49-F238E27FC236}">
                <a16:creationId xmlns:a16="http://schemas.microsoft.com/office/drawing/2014/main" id="{45DFCF0F-B488-48E2-A0A9-0245045DFCA0}"/>
              </a:ext>
            </a:extLst>
          </p:cNvPr>
          <p:cNvGrpSpPr/>
          <p:nvPr/>
        </p:nvGrpSpPr>
        <p:grpSpPr>
          <a:xfrm>
            <a:off x="3091172" y="3258451"/>
            <a:ext cx="2102946" cy="2476042"/>
            <a:chOff x="3091172" y="2958197"/>
            <a:chExt cx="2102946" cy="2476042"/>
          </a:xfrm>
        </p:grpSpPr>
        <p:pic>
          <p:nvPicPr>
            <p:cNvPr id="8" name="Picture 7">
              <a:extLst>
                <a:ext uri="{FF2B5EF4-FFF2-40B4-BE49-F238E27FC236}">
                  <a16:creationId xmlns:a16="http://schemas.microsoft.com/office/drawing/2014/main" id="{597612BC-0A67-467D-AD24-5BBDF578E464}"/>
                </a:ext>
              </a:extLst>
            </p:cNvPr>
            <p:cNvPicPr>
              <a:picLocks noChangeAspect="1"/>
            </p:cNvPicPr>
            <p:nvPr/>
          </p:nvPicPr>
          <p:blipFill>
            <a:blip r:embed="rId3"/>
            <a:stretch>
              <a:fillRect/>
            </a:stretch>
          </p:blipFill>
          <p:spPr>
            <a:xfrm>
              <a:off x="3218277" y="2958197"/>
              <a:ext cx="1975841" cy="2286000"/>
            </a:xfrm>
            <a:prstGeom prst="rect">
              <a:avLst/>
            </a:prstGeom>
          </p:spPr>
        </p:pic>
        <p:sp>
          <p:nvSpPr>
            <p:cNvPr id="28" name="Text Box 4">
              <a:extLst>
                <a:ext uri="{FF2B5EF4-FFF2-40B4-BE49-F238E27FC236}">
                  <a16:creationId xmlns:a16="http://schemas.microsoft.com/office/drawing/2014/main" id="{3495FB52-0B38-40FD-876F-0A0899839B86}"/>
                </a:ext>
              </a:extLst>
            </p:cNvPr>
            <p:cNvSpPr txBox="1">
              <a:spLocks noChangeArrowheads="1"/>
            </p:cNvSpPr>
            <p:nvPr/>
          </p:nvSpPr>
          <p:spPr bwMode="auto">
            <a:xfrm>
              <a:off x="3091172" y="5081450"/>
              <a:ext cx="1975841" cy="352789"/>
            </a:xfrm>
            <a:prstGeom prst="rect">
              <a:avLst/>
            </a:prstGeom>
            <a:noFill/>
            <a:ln w="63500">
              <a:noFill/>
              <a:miter lim="800000"/>
              <a:headEnd/>
              <a:tailEnd/>
            </a:ln>
          </p:spPr>
          <p:txBody>
            <a:bodyPr wrap="square">
              <a:spAutoFit/>
            </a:bodyPr>
            <a:lstStyle/>
            <a:p>
              <a:pPr indent="-457200" algn="ctr">
                <a:lnSpc>
                  <a:spcPct val="115000"/>
                </a:lnSpc>
                <a:spcBef>
                  <a:spcPts val="0"/>
                </a:spcBef>
                <a:spcAft>
                  <a:spcPts val="1200"/>
                </a:spcAft>
                <a:buSzPts val="1000"/>
                <a:tabLst>
                  <a:tab pos="342900" algn="l"/>
                </a:tabLst>
              </a:pPr>
              <a:r>
                <a:rPr lang="en-US" sz="1600" b="1" dirty="0">
                  <a:ln w="1905"/>
                  <a:solidFill>
                    <a:srgbClr val="000099"/>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Practical Source</a:t>
              </a:r>
            </a:p>
          </p:txBody>
        </p:sp>
      </p:grpSp>
      <p:grpSp>
        <p:nvGrpSpPr>
          <p:cNvPr id="19" name="Group 18">
            <a:extLst>
              <a:ext uri="{FF2B5EF4-FFF2-40B4-BE49-F238E27FC236}">
                <a16:creationId xmlns:a16="http://schemas.microsoft.com/office/drawing/2014/main" id="{1C7DEECE-9DB2-426B-82C8-1445A54E370E}"/>
              </a:ext>
            </a:extLst>
          </p:cNvPr>
          <p:cNvGrpSpPr/>
          <p:nvPr/>
        </p:nvGrpSpPr>
        <p:grpSpPr>
          <a:xfrm>
            <a:off x="6816614" y="3394714"/>
            <a:ext cx="1832570" cy="2358702"/>
            <a:chOff x="6816614" y="3053518"/>
            <a:chExt cx="1832570" cy="2358702"/>
          </a:xfrm>
        </p:grpSpPr>
        <p:pic>
          <p:nvPicPr>
            <p:cNvPr id="10" name="Picture 9">
              <a:extLst>
                <a:ext uri="{FF2B5EF4-FFF2-40B4-BE49-F238E27FC236}">
                  <a16:creationId xmlns:a16="http://schemas.microsoft.com/office/drawing/2014/main" id="{1A65899D-1833-4AF4-AF44-48C31B165B4F}"/>
                </a:ext>
              </a:extLst>
            </p:cNvPr>
            <p:cNvPicPr>
              <a:picLocks noChangeAspect="1"/>
            </p:cNvPicPr>
            <p:nvPr/>
          </p:nvPicPr>
          <p:blipFill>
            <a:blip r:embed="rId4"/>
            <a:stretch>
              <a:fillRect/>
            </a:stretch>
          </p:blipFill>
          <p:spPr>
            <a:xfrm>
              <a:off x="6816614" y="3053518"/>
              <a:ext cx="1832570" cy="2194560"/>
            </a:xfrm>
            <a:prstGeom prst="rect">
              <a:avLst/>
            </a:prstGeom>
          </p:spPr>
        </p:pic>
        <p:sp>
          <p:nvSpPr>
            <p:cNvPr id="30" name="Text Box 4">
              <a:extLst>
                <a:ext uri="{FF2B5EF4-FFF2-40B4-BE49-F238E27FC236}">
                  <a16:creationId xmlns:a16="http://schemas.microsoft.com/office/drawing/2014/main" id="{A4731F84-AF47-4CF1-A7CA-C0DA2BF6DD53}"/>
                </a:ext>
              </a:extLst>
            </p:cNvPr>
            <p:cNvSpPr txBox="1">
              <a:spLocks noChangeArrowheads="1"/>
            </p:cNvSpPr>
            <p:nvPr/>
          </p:nvSpPr>
          <p:spPr bwMode="auto">
            <a:xfrm>
              <a:off x="6844885" y="5026858"/>
              <a:ext cx="1799411" cy="385362"/>
            </a:xfrm>
            <a:prstGeom prst="rect">
              <a:avLst/>
            </a:prstGeom>
            <a:noFill/>
            <a:ln w="63500">
              <a:noFill/>
              <a:miter lim="800000"/>
              <a:headEnd/>
              <a:tailEnd/>
            </a:ln>
          </p:spPr>
          <p:txBody>
            <a:bodyPr wrap="square">
              <a:spAutoFit/>
            </a:bodyPr>
            <a:lstStyle/>
            <a:p>
              <a:pPr indent="-457200" algn="ctr">
                <a:lnSpc>
                  <a:spcPct val="115000"/>
                </a:lnSpc>
                <a:spcBef>
                  <a:spcPts val="0"/>
                </a:spcBef>
                <a:spcAft>
                  <a:spcPts val="1200"/>
                </a:spcAft>
                <a:buSzPts val="1000"/>
                <a:tabLst>
                  <a:tab pos="342900" algn="l"/>
                </a:tabLst>
              </a:pPr>
              <a:r>
                <a:rPr lang="en-US" b="1" dirty="0">
                  <a:ln w="1905"/>
                  <a:solidFill>
                    <a:srgbClr val="000099"/>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Ideal Source</a:t>
              </a:r>
            </a:p>
          </p:txBody>
        </p:sp>
      </p:grpSp>
      <p:grpSp>
        <p:nvGrpSpPr>
          <p:cNvPr id="17" name="Group 16">
            <a:extLst>
              <a:ext uri="{FF2B5EF4-FFF2-40B4-BE49-F238E27FC236}">
                <a16:creationId xmlns:a16="http://schemas.microsoft.com/office/drawing/2014/main" id="{F4001DA2-16D1-4D5A-9E2F-7D4017A75309}"/>
              </a:ext>
            </a:extLst>
          </p:cNvPr>
          <p:cNvGrpSpPr/>
          <p:nvPr/>
        </p:nvGrpSpPr>
        <p:grpSpPr>
          <a:xfrm>
            <a:off x="9495129" y="3386737"/>
            <a:ext cx="2259734" cy="2352922"/>
            <a:chOff x="9495129" y="3045541"/>
            <a:chExt cx="2259734" cy="2352922"/>
          </a:xfrm>
        </p:grpSpPr>
        <p:pic>
          <p:nvPicPr>
            <p:cNvPr id="16" name="Picture 15">
              <a:extLst>
                <a:ext uri="{FF2B5EF4-FFF2-40B4-BE49-F238E27FC236}">
                  <a16:creationId xmlns:a16="http://schemas.microsoft.com/office/drawing/2014/main" id="{AC181817-F329-4570-B439-93757FD38F77}"/>
                </a:ext>
              </a:extLst>
            </p:cNvPr>
            <p:cNvPicPr>
              <a:picLocks noChangeAspect="1"/>
            </p:cNvPicPr>
            <p:nvPr/>
          </p:nvPicPr>
          <p:blipFill>
            <a:blip r:embed="rId5"/>
            <a:stretch>
              <a:fillRect/>
            </a:stretch>
          </p:blipFill>
          <p:spPr>
            <a:xfrm>
              <a:off x="9495129" y="3045541"/>
              <a:ext cx="2259734" cy="2103120"/>
            </a:xfrm>
            <a:prstGeom prst="rect">
              <a:avLst/>
            </a:prstGeom>
          </p:spPr>
        </p:pic>
        <p:sp>
          <p:nvSpPr>
            <p:cNvPr id="33" name="Text Box 4">
              <a:extLst>
                <a:ext uri="{FF2B5EF4-FFF2-40B4-BE49-F238E27FC236}">
                  <a16:creationId xmlns:a16="http://schemas.microsoft.com/office/drawing/2014/main" id="{F5ECC79D-8CD7-4C5F-AF7E-B89F9C68F5DC}"/>
                </a:ext>
              </a:extLst>
            </p:cNvPr>
            <p:cNvSpPr txBox="1">
              <a:spLocks noChangeArrowheads="1"/>
            </p:cNvSpPr>
            <p:nvPr/>
          </p:nvSpPr>
          <p:spPr bwMode="auto">
            <a:xfrm>
              <a:off x="9746259" y="5045674"/>
              <a:ext cx="1975841" cy="352789"/>
            </a:xfrm>
            <a:prstGeom prst="rect">
              <a:avLst/>
            </a:prstGeom>
            <a:noFill/>
            <a:ln w="63500">
              <a:noFill/>
              <a:miter lim="800000"/>
              <a:headEnd/>
              <a:tailEnd/>
            </a:ln>
          </p:spPr>
          <p:txBody>
            <a:bodyPr wrap="square">
              <a:spAutoFit/>
            </a:bodyPr>
            <a:lstStyle/>
            <a:p>
              <a:pPr indent="-457200" algn="ctr">
                <a:lnSpc>
                  <a:spcPct val="115000"/>
                </a:lnSpc>
                <a:spcBef>
                  <a:spcPts val="0"/>
                </a:spcBef>
                <a:spcAft>
                  <a:spcPts val="1200"/>
                </a:spcAft>
                <a:buSzPts val="1000"/>
                <a:tabLst>
                  <a:tab pos="342900" algn="l"/>
                </a:tabLst>
              </a:pPr>
              <a:r>
                <a:rPr lang="en-US" sz="1600" b="1" dirty="0">
                  <a:ln w="1905"/>
                  <a:solidFill>
                    <a:srgbClr val="000099"/>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Practical Source</a:t>
              </a:r>
            </a:p>
          </p:txBody>
        </p:sp>
      </p:grpSp>
    </p:spTree>
    <p:extLst>
      <p:ext uri="{BB962C8B-B14F-4D97-AF65-F5344CB8AC3E}">
        <p14:creationId xmlns:p14="http://schemas.microsoft.com/office/powerpoint/2010/main" val="3070917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AC5334-BF2A-4537-B074-B1010D232EC7}"/>
              </a:ext>
            </a:extLst>
          </p:cNvPr>
          <p:cNvSpPr/>
          <p:nvPr/>
        </p:nvSpPr>
        <p:spPr>
          <a:xfrm>
            <a:off x="3464217" y="178923"/>
            <a:ext cx="5525036"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Independent Sources (II)</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22</a:t>
            </a:fld>
            <a:endParaRPr lang="en-US" sz="2000" b="1" dirty="0">
              <a:solidFill>
                <a:schemeClr val="bg1"/>
              </a:solidFill>
              <a:latin typeface="Times New Roman" pitchFamily="18" charset="0"/>
              <a:cs typeface="Times New Roman" pitchFamily="18" charset="0"/>
            </a:endParaRPr>
          </a:p>
        </p:txBody>
      </p:sp>
      <p:sp>
        <p:nvSpPr>
          <p:cNvPr id="14" name="Text Box 4">
            <a:extLst>
              <a:ext uri="{FF2B5EF4-FFF2-40B4-BE49-F238E27FC236}">
                <a16:creationId xmlns:a16="http://schemas.microsoft.com/office/drawing/2014/main" id="{6D53669D-B309-4F2A-A6A1-D5048D9E9796}"/>
              </a:ext>
            </a:extLst>
          </p:cNvPr>
          <p:cNvSpPr txBox="1">
            <a:spLocks noChangeArrowheads="1"/>
          </p:cNvSpPr>
          <p:nvPr/>
        </p:nvSpPr>
        <p:spPr bwMode="auto">
          <a:xfrm>
            <a:off x="167388" y="1077252"/>
            <a:ext cx="11624278" cy="907749"/>
          </a:xfrm>
          <a:prstGeom prst="rect">
            <a:avLst/>
          </a:prstGeom>
          <a:noFill/>
          <a:ln w="63500">
            <a:noFill/>
            <a:miter lim="800000"/>
            <a:headEnd/>
            <a:tailEnd/>
          </a:ln>
        </p:spPr>
        <p:txBody>
          <a:bodyPr wrap="square">
            <a:spAutoFit/>
          </a:bodyPr>
          <a:lstStyle/>
          <a:p>
            <a:pPr algn="just">
              <a:lnSpc>
                <a:spcPct val="115000"/>
              </a:lnSpc>
              <a:buSzPts val="1000"/>
              <a:tabLst>
                <a:tab pos="342900" algn="l"/>
              </a:tabLst>
            </a:pPr>
            <a:r>
              <a:rPr lang="en-US" sz="2400" b="1"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Current sources</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 current source is an active element of a circuit that maintains a prescribed current through its terminals regardless voltage across those terminals.</a:t>
            </a:r>
            <a:endParaRPr lang="en-US" sz="24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
        <p:nvSpPr>
          <p:cNvPr id="19" name="Text Box 4">
            <a:extLst>
              <a:ext uri="{FF2B5EF4-FFF2-40B4-BE49-F238E27FC236}">
                <a16:creationId xmlns:a16="http://schemas.microsoft.com/office/drawing/2014/main" id="{272F2AC6-15B2-4A15-A3DA-0391DF9E0EFC}"/>
              </a:ext>
            </a:extLst>
          </p:cNvPr>
          <p:cNvSpPr txBox="1">
            <a:spLocks noChangeArrowheads="1"/>
          </p:cNvSpPr>
          <p:nvPr/>
        </p:nvSpPr>
        <p:spPr bwMode="auto">
          <a:xfrm>
            <a:off x="1233317" y="5755107"/>
            <a:ext cx="2979658" cy="483017"/>
          </a:xfrm>
          <a:prstGeom prst="rect">
            <a:avLst/>
          </a:prstGeom>
          <a:noFill/>
          <a:ln w="63500">
            <a:noFill/>
            <a:miter lim="800000"/>
            <a:headEnd/>
            <a:tailEnd/>
          </a:ln>
        </p:spPr>
        <p:txBody>
          <a:bodyPr wrap="square">
            <a:spAutoFit/>
          </a:bodyPr>
          <a:lstStyle/>
          <a:p>
            <a:pPr indent="-457200" algn="ctr">
              <a:lnSpc>
                <a:spcPct val="115000"/>
              </a:lnSpc>
              <a:spcBef>
                <a:spcPts val="0"/>
              </a:spcBef>
              <a:spcAft>
                <a:spcPts val="1200"/>
              </a:spcAft>
              <a:buSzPts val="1000"/>
              <a:tabLst>
                <a:tab pos="342900" algn="l"/>
              </a:tabLst>
            </a:pPr>
            <a:r>
              <a:rPr lang="en-US" sz="2400" b="1"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DC</a:t>
            </a:r>
            <a:r>
              <a:rPr lang="en-US" sz="2400" b="1" dirty="0">
                <a:ln w="1905"/>
                <a:solidFill>
                  <a:srgbClr val="0066FF"/>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Current Source</a:t>
            </a:r>
          </a:p>
        </p:txBody>
      </p:sp>
      <p:sp>
        <p:nvSpPr>
          <p:cNvPr id="20" name="Text Box 4">
            <a:extLst>
              <a:ext uri="{FF2B5EF4-FFF2-40B4-BE49-F238E27FC236}">
                <a16:creationId xmlns:a16="http://schemas.microsoft.com/office/drawing/2014/main" id="{B14BD338-B014-4800-8FE6-40D7C79B4920}"/>
              </a:ext>
            </a:extLst>
          </p:cNvPr>
          <p:cNvSpPr txBox="1">
            <a:spLocks noChangeArrowheads="1"/>
          </p:cNvSpPr>
          <p:nvPr/>
        </p:nvSpPr>
        <p:spPr bwMode="auto">
          <a:xfrm>
            <a:off x="7660743" y="5762512"/>
            <a:ext cx="2979658" cy="483017"/>
          </a:xfrm>
          <a:prstGeom prst="rect">
            <a:avLst/>
          </a:prstGeom>
          <a:noFill/>
          <a:ln w="63500">
            <a:noFill/>
            <a:miter lim="800000"/>
            <a:headEnd/>
            <a:tailEnd/>
          </a:ln>
        </p:spPr>
        <p:txBody>
          <a:bodyPr wrap="square">
            <a:spAutoFit/>
          </a:bodyPr>
          <a:lstStyle/>
          <a:p>
            <a:pPr indent="-457200" algn="ctr">
              <a:lnSpc>
                <a:spcPct val="115000"/>
              </a:lnSpc>
              <a:spcBef>
                <a:spcPts val="0"/>
              </a:spcBef>
              <a:spcAft>
                <a:spcPts val="1200"/>
              </a:spcAft>
              <a:buSzPts val="1000"/>
              <a:tabLst>
                <a:tab pos="342900" algn="l"/>
              </a:tabLst>
            </a:pPr>
            <a:r>
              <a:rPr lang="en-US" sz="2400" b="1"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AC</a:t>
            </a:r>
            <a:r>
              <a:rPr lang="en-US" sz="2400" b="1" dirty="0">
                <a:ln w="1905"/>
                <a:solidFill>
                  <a:srgbClr val="0066FF"/>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Current Source</a:t>
            </a:r>
          </a:p>
        </p:txBody>
      </p:sp>
      <p:grpSp>
        <p:nvGrpSpPr>
          <p:cNvPr id="17" name="Group 16">
            <a:extLst>
              <a:ext uri="{FF2B5EF4-FFF2-40B4-BE49-F238E27FC236}">
                <a16:creationId xmlns:a16="http://schemas.microsoft.com/office/drawing/2014/main" id="{D405241A-1E91-4BFF-91F0-10E81923BE15}"/>
              </a:ext>
            </a:extLst>
          </p:cNvPr>
          <p:cNvGrpSpPr/>
          <p:nvPr/>
        </p:nvGrpSpPr>
        <p:grpSpPr>
          <a:xfrm>
            <a:off x="6825891" y="3479826"/>
            <a:ext cx="1818405" cy="2273590"/>
            <a:chOff x="6825891" y="3479826"/>
            <a:chExt cx="1818405" cy="2273590"/>
          </a:xfrm>
        </p:grpSpPr>
        <p:sp>
          <p:nvSpPr>
            <p:cNvPr id="34" name="Text Box 4">
              <a:extLst>
                <a:ext uri="{FF2B5EF4-FFF2-40B4-BE49-F238E27FC236}">
                  <a16:creationId xmlns:a16="http://schemas.microsoft.com/office/drawing/2014/main" id="{A8F1017D-BA87-4AE9-B2FB-CDE681F03304}"/>
                </a:ext>
              </a:extLst>
            </p:cNvPr>
            <p:cNvSpPr txBox="1">
              <a:spLocks noChangeArrowheads="1"/>
            </p:cNvSpPr>
            <p:nvPr/>
          </p:nvSpPr>
          <p:spPr bwMode="auto">
            <a:xfrm>
              <a:off x="6844885" y="5368054"/>
              <a:ext cx="1799411" cy="385362"/>
            </a:xfrm>
            <a:prstGeom prst="rect">
              <a:avLst/>
            </a:prstGeom>
            <a:noFill/>
            <a:ln w="63500">
              <a:noFill/>
              <a:miter lim="800000"/>
              <a:headEnd/>
              <a:tailEnd/>
            </a:ln>
          </p:spPr>
          <p:txBody>
            <a:bodyPr wrap="square">
              <a:spAutoFit/>
            </a:bodyPr>
            <a:lstStyle/>
            <a:p>
              <a:pPr indent="-457200" algn="ctr">
                <a:lnSpc>
                  <a:spcPct val="115000"/>
                </a:lnSpc>
                <a:spcBef>
                  <a:spcPts val="0"/>
                </a:spcBef>
                <a:spcAft>
                  <a:spcPts val="1200"/>
                </a:spcAft>
                <a:buSzPts val="1000"/>
                <a:tabLst>
                  <a:tab pos="342900" algn="l"/>
                </a:tabLst>
              </a:pPr>
              <a:r>
                <a:rPr lang="en-US" b="1" dirty="0">
                  <a:ln w="1905"/>
                  <a:solidFill>
                    <a:srgbClr val="000099"/>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Ideal Source</a:t>
              </a:r>
            </a:p>
          </p:txBody>
        </p:sp>
        <p:pic>
          <p:nvPicPr>
            <p:cNvPr id="10" name="Picture 9">
              <a:extLst>
                <a:ext uri="{FF2B5EF4-FFF2-40B4-BE49-F238E27FC236}">
                  <a16:creationId xmlns:a16="http://schemas.microsoft.com/office/drawing/2014/main" id="{B23ACAC0-8A56-4C3B-AB26-5F0D22A7B852}"/>
                </a:ext>
              </a:extLst>
            </p:cNvPr>
            <p:cNvPicPr>
              <a:picLocks noChangeAspect="1"/>
            </p:cNvPicPr>
            <p:nvPr/>
          </p:nvPicPr>
          <p:blipFill>
            <a:blip r:embed="rId2"/>
            <a:stretch>
              <a:fillRect/>
            </a:stretch>
          </p:blipFill>
          <p:spPr>
            <a:xfrm>
              <a:off x="6825891" y="3479826"/>
              <a:ext cx="1724296" cy="2011680"/>
            </a:xfrm>
            <a:prstGeom prst="rect">
              <a:avLst/>
            </a:prstGeom>
          </p:spPr>
        </p:pic>
      </p:grpSp>
      <p:grpSp>
        <p:nvGrpSpPr>
          <p:cNvPr id="16" name="Group 15">
            <a:extLst>
              <a:ext uri="{FF2B5EF4-FFF2-40B4-BE49-F238E27FC236}">
                <a16:creationId xmlns:a16="http://schemas.microsoft.com/office/drawing/2014/main" id="{494F28B1-1AF2-407F-A8ED-1DADC949BABC}"/>
              </a:ext>
            </a:extLst>
          </p:cNvPr>
          <p:cNvGrpSpPr/>
          <p:nvPr/>
        </p:nvGrpSpPr>
        <p:grpSpPr>
          <a:xfrm>
            <a:off x="9111386" y="3466178"/>
            <a:ext cx="2936301" cy="2273481"/>
            <a:chOff x="9111386" y="3466178"/>
            <a:chExt cx="2936301" cy="2273481"/>
          </a:xfrm>
        </p:grpSpPr>
        <p:sp>
          <p:nvSpPr>
            <p:cNvPr id="37" name="Text Box 4">
              <a:extLst>
                <a:ext uri="{FF2B5EF4-FFF2-40B4-BE49-F238E27FC236}">
                  <a16:creationId xmlns:a16="http://schemas.microsoft.com/office/drawing/2014/main" id="{F4610A5B-D534-48D6-8128-03CE14F28E04}"/>
                </a:ext>
              </a:extLst>
            </p:cNvPr>
            <p:cNvSpPr txBox="1">
              <a:spLocks noChangeArrowheads="1"/>
            </p:cNvSpPr>
            <p:nvPr/>
          </p:nvSpPr>
          <p:spPr bwMode="auto">
            <a:xfrm>
              <a:off x="9746259" y="5386870"/>
              <a:ext cx="1975841" cy="352789"/>
            </a:xfrm>
            <a:prstGeom prst="rect">
              <a:avLst/>
            </a:prstGeom>
            <a:noFill/>
            <a:ln w="63500">
              <a:noFill/>
              <a:miter lim="800000"/>
              <a:headEnd/>
              <a:tailEnd/>
            </a:ln>
          </p:spPr>
          <p:txBody>
            <a:bodyPr wrap="square">
              <a:spAutoFit/>
            </a:bodyPr>
            <a:lstStyle/>
            <a:p>
              <a:pPr indent="-457200" algn="ctr">
                <a:lnSpc>
                  <a:spcPct val="115000"/>
                </a:lnSpc>
                <a:spcBef>
                  <a:spcPts val="0"/>
                </a:spcBef>
                <a:spcAft>
                  <a:spcPts val="1200"/>
                </a:spcAft>
                <a:buSzPts val="1000"/>
                <a:tabLst>
                  <a:tab pos="342900" algn="l"/>
                </a:tabLst>
              </a:pPr>
              <a:r>
                <a:rPr lang="en-US" sz="1600" b="1" dirty="0">
                  <a:ln w="1905"/>
                  <a:solidFill>
                    <a:srgbClr val="000099"/>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Practical Source</a:t>
              </a:r>
            </a:p>
          </p:txBody>
        </p:sp>
        <p:pic>
          <p:nvPicPr>
            <p:cNvPr id="15" name="Picture 14">
              <a:extLst>
                <a:ext uri="{FF2B5EF4-FFF2-40B4-BE49-F238E27FC236}">
                  <a16:creationId xmlns:a16="http://schemas.microsoft.com/office/drawing/2014/main" id="{13C3EB35-5791-4D24-8F1F-358F68218372}"/>
                </a:ext>
              </a:extLst>
            </p:cNvPr>
            <p:cNvPicPr>
              <a:picLocks noChangeAspect="1"/>
            </p:cNvPicPr>
            <p:nvPr/>
          </p:nvPicPr>
          <p:blipFill>
            <a:blip r:embed="rId3"/>
            <a:stretch>
              <a:fillRect/>
            </a:stretch>
          </p:blipFill>
          <p:spPr>
            <a:xfrm>
              <a:off x="9111386" y="3466178"/>
              <a:ext cx="2936301" cy="2011680"/>
            </a:xfrm>
            <a:prstGeom prst="rect">
              <a:avLst/>
            </a:prstGeom>
          </p:spPr>
        </p:pic>
      </p:grpSp>
      <p:grpSp>
        <p:nvGrpSpPr>
          <p:cNvPr id="42" name="Group 41">
            <a:extLst>
              <a:ext uri="{FF2B5EF4-FFF2-40B4-BE49-F238E27FC236}">
                <a16:creationId xmlns:a16="http://schemas.microsoft.com/office/drawing/2014/main" id="{0550ED77-5523-45BC-8CD5-DBE06406A4C7}"/>
              </a:ext>
            </a:extLst>
          </p:cNvPr>
          <p:cNvGrpSpPr/>
          <p:nvPr/>
        </p:nvGrpSpPr>
        <p:grpSpPr>
          <a:xfrm>
            <a:off x="715120" y="3269517"/>
            <a:ext cx="1923339" cy="2261317"/>
            <a:chOff x="715120" y="3269517"/>
            <a:chExt cx="1923339" cy="2261317"/>
          </a:xfrm>
        </p:grpSpPr>
        <p:sp>
          <p:nvSpPr>
            <p:cNvPr id="24" name="Text Box 4">
              <a:extLst>
                <a:ext uri="{FF2B5EF4-FFF2-40B4-BE49-F238E27FC236}">
                  <a16:creationId xmlns:a16="http://schemas.microsoft.com/office/drawing/2014/main" id="{9B0500E2-4358-42D1-A5F3-09EF104AC667}"/>
                </a:ext>
              </a:extLst>
            </p:cNvPr>
            <p:cNvSpPr txBox="1">
              <a:spLocks noChangeArrowheads="1"/>
            </p:cNvSpPr>
            <p:nvPr/>
          </p:nvSpPr>
          <p:spPr bwMode="auto">
            <a:xfrm>
              <a:off x="715120" y="5145472"/>
              <a:ext cx="1799411" cy="385362"/>
            </a:xfrm>
            <a:prstGeom prst="rect">
              <a:avLst/>
            </a:prstGeom>
            <a:noFill/>
            <a:ln w="63500">
              <a:noFill/>
              <a:miter lim="800000"/>
              <a:headEnd/>
              <a:tailEnd/>
            </a:ln>
          </p:spPr>
          <p:txBody>
            <a:bodyPr wrap="square">
              <a:spAutoFit/>
            </a:bodyPr>
            <a:lstStyle/>
            <a:p>
              <a:pPr indent="-457200" algn="ctr">
                <a:lnSpc>
                  <a:spcPct val="115000"/>
                </a:lnSpc>
                <a:spcBef>
                  <a:spcPts val="0"/>
                </a:spcBef>
                <a:spcAft>
                  <a:spcPts val="1200"/>
                </a:spcAft>
                <a:buSzPts val="1000"/>
                <a:tabLst>
                  <a:tab pos="342900" algn="l"/>
                </a:tabLst>
              </a:pPr>
              <a:r>
                <a:rPr lang="en-US" b="1" dirty="0">
                  <a:ln w="1905"/>
                  <a:solidFill>
                    <a:srgbClr val="000099"/>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Ideal Source</a:t>
              </a:r>
            </a:p>
          </p:txBody>
        </p:sp>
        <p:pic>
          <p:nvPicPr>
            <p:cNvPr id="39" name="Picture 38">
              <a:extLst>
                <a:ext uri="{FF2B5EF4-FFF2-40B4-BE49-F238E27FC236}">
                  <a16:creationId xmlns:a16="http://schemas.microsoft.com/office/drawing/2014/main" id="{E852DECA-F969-4673-BD29-0CC5134C6027}"/>
                </a:ext>
              </a:extLst>
            </p:cNvPr>
            <p:cNvPicPr>
              <a:picLocks noChangeAspect="1"/>
            </p:cNvPicPr>
            <p:nvPr/>
          </p:nvPicPr>
          <p:blipFill>
            <a:blip r:embed="rId4"/>
            <a:stretch>
              <a:fillRect/>
            </a:stretch>
          </p:blipFill>
          <p:spPr>
            <a:xfrm>
              <a:off x="775712" y="3269517"/>
              <a:ext cx="1862747" cy="1920240"/>
            </a:xfrm>
            <a:prstGeom prst="rect">
              <a:avLst/>
            </a:prstGeom>
          </p:spPr>
        </p:pic>
      </p:grpSp>
      <p:grpSp>
        <p:nvGrpSpPr>
          <p:cNvPr id="43" name="Group 42">
            <a:extLst>
              <a:ext uri="{FF2B5EF4-FFF2-40B4-BE49-F238E27FC236}">
                <a16:creationId xmlns:a16="http://schemas.microsoft.com/office/drawing/2014/main" id="{9525D8FC-EEAE-498E-9370-B3C7CCC0ECDF}"/>
              </a:ext>
            </a:extLst>
          </p:cNvPr>
          <p:cNvGrpSpPr/>
          <p:nvPr/>
        </p:nvGrpSpPr>
        <p:grpSpPr>
          <a:xfrm>
            <a:off x="2833333" y="3462953"/>
            <a:ext cx="2532777" cy="2271540"/>
            <a:chOff x="2833333" y="3462953"/>
            <a:chExt cx="2532777" cy="2271540"/>
          </a:xfrm>
        </p:grpSpPr>
        <p:sp>
          <p:nvSpPr>
            <p:cNvPr id="30" name="Text Box 4">
              <a:extLst>
                <a:ext uri="{FF2B5EF4-FFF2-40B4-BE49-F238E27FC236}">
                  <a16:creationId xmlns:a16="http://schemas.microsoft.com/office/drawing/2014/main" id="{4561FE78-44AB-43B2-8409-A699A2CA857B}"/>
                </a:ext>
              </a:extLst>
            </p:cNvPr>
            <p:cNvSpPr txBox="1">
              <a:spLocks noChangeArrowheads="1"/>
            </p:cNvSpPr>
            <p:nvPr/>
          </p:nvSpPr>
          <p:spPr bwMode="auto">
            <a:xfrm>
              <a:off x="3091172" y="5381704"/>
              <a:ext cx="1975841" cy="352789"/>
            </a:xfrm>
            <a:prstGeom prst="rect">
              <a:avLst/>
            </a:prstGeom>
            <a:noFill/>
            <a:ln w="63500">
              <a:noFill/>
              <a:miter lim="800000"/>
              <a:headEnd/>
              <a:tailEnd/>
            </a:ln>
          </p:spPr>
          <p:txBody>
            <a:bodyPr wrap="square">
              <a:spAutoFit/>
            </a:bodyPr>
            <a:lstStyle/>
            <a:p>
              <a:pPr indent="-457200" algn="ctr">
                <a:lnSpc>
                  <a:spcPct val="115000"/>
                </a:lnSpc>
                <a:spcBef>
                  <a:spcPts val="0"/>
                </a:spcBef>
                <a:spcAft>
                  <a:spcPts val="1200"/>
                </a:spcAft>
                <a:buSzPts val="1000"/>
                <a:tabLst>
                  <a:tab pos="342900" algn="l"/>
                </a:tabLst>
              </a:pPr>
              <a:r>
                <a:rPr lang="en-US" sz="1600" b="1" dirty="0">
                  <a:ln w="1905"/>
                  <a:solidFill>
                    <a:srgbClr val="000099"/>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Practical Source</a:t>
              </a:r>
            </a:p>
          </p:txBody>
        </p:sp>
        <p:pic>
          <p:nvPicPr>
            <p:cNvPr id="41" name="Picture 40">
              <a:extLst>
                <a:ext uri="{FF2B5EF4-FFF2-40B4-BE49-F238E27FC236}">
                  <a16:creationId xmlns:a16="http://schemas.microsoft.com/office/drawing/2014/main" id="{7E0E3BCA-6266-4E1E-8926-A6162CF0D501}"/>
                </a:ext>
              </a:extLst>
            </p:cNvPr>
            <p:cNvPicPr>
              <a:picLocks noChangeAspect="1"/>
            </p:cNvPicPr>
            <p:nvPr/>
          </p:nvPicPr>
          <p:blipFill>
            <a:blip r:embed="rId5"/>
            <a:stretch>
              <a:fillRect/>
            </a:stretch>
          </p:blipFill>
          <p:spPr>
            <a:xfrm>
              <a:off x="2833333" y="3462953"/>
              <a:ext cx="2532777" cy="2011680"/>
            </a:xfrm>
            <a:prstGeom prst="rect">
              <a:avLst/>
            </a:prstGeom>
          </p:spPr>
        </p:pic>
      </p:grpSp>
    </p:spTree>
    <p:extLst>
      <p:ext uri="{BB962C8B-B14F-4D97-AF65-F5344CB8AC3E}">
        <p14:creationId xmlns:p14="http://schemas.microsoft.com/office/powerpoint/2010/main" val="3329377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AC5334-BF2A-4537-B074-B1010D232EC7}"/>
              </a:ext>
            </a:extLst>
          </p:cNvPr>
          <p:cNvSpPr/>
          <p:nvPr/>
        </p:nvSpPr>
        <p:spPr>
          <a:xfrm>
            <a:off x="3464217" y="139167"/>
            <a:ext cx="5525036"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Dependent or Controlled Sources</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7" name="Text Box 4">
            <a:extLst>
              <a:ext uri="{FF2B5EF4-FFF2-40B4-BE49-F238E27FC236}">
                <a16:creationId xmlns:a16="http://schemas.microsoft.com/office/drawing/2014/main" id="{AFC043F8-375D-4C04-B194-390D5D6CE885}"/>
              </a:ext>
            </a:extLst>
          </p:cNvPr>
          <p:cNvSpPr txBox="1">
            <a:spLocks noChangeArrowheads="1"/>
          </p:cNvSpPr>
          <p:nvPr/>
        </p:nvSpPr>
        <p:spPr bwMode="auto">
          <a:xfrm>
            <a:off x="297330" y="639304"/>
            <a:ext cx="11686712" cy="907749"/>
          </a:xfrm>
          <a:prstGeom prst="rect">
            <a:avLst/>
          </a:prstGeom>
          <a:noFill/>
          <a:ln w="63500">
            <a:noFill/>
            <a:miter lim="800000"/>
            <a:headEnd/>
            <a:tailEnd/>
          </a:ln>
        </p:spPr>
        <p:txBody>
          <a:bodyPr wrap="square">
            <a:spAutoFit/>
          </a:bodyPr>
          <a:lstStyle/>
          <a:p>
            <a:pPr indent="-457200" algn="just">
              <a:lnSpc>
                <a:spcPct val="115000"/>
              </a:lnSpc>
              <a:spcBef>
                <a:spcPts val="0"/>
              </a:spcBef>
              <a:spcAft>
                <a:spcPts val="1200"/>
              </a:spcAft>
              <a:buSzPts val="1000"/>
              <a:tabLst>
                <a:tab pos="342900" algn="l"/>
              </a:tabLst>
            </a:pPr>
            <a:r>
              <a:rPr lang="en-US" sz="2400" b="1" dirty="0">
                <a:ln w="1905"/>
                <a:solidFill>
                  <a:srgbClr val="FF6600"/>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Dependent or Controlled Source</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 </a:t>
            </a:r>
            <a:r>
              <a:rPr lang="en-US" sz="24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dependent</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(or </a:t>
            </a:r>
            <a:r>
              <a:rPr lang="en-US" sz="24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controlled</a:t>
            </a:r>
            <a:r>
              <a:rPr lang="en-US" sz="24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source is an active element in which the source quantity (voltage or current) is controlled by another voltage or current.</a:t>
            </a:r>
            <a:endParaRPr lang="en-US" sz="24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pic>
        <p:nvPicPr>
          <p:cNvPr id="36" name="Picture 35" descr="Text&#10;&#10;Description automatically generated">
            <a:extLst>
              <a:ext uri="{FF2B5EF4-FFF2-40B4-BE49-F238E27FC236}">
                <a16:creationId xmlns:a16="http://schemas.microsoft.com/office/drawing/2014/main" id="{2DFA8E73-FE23-47DC-BC2C-2A9CA3F617F5}"/>
              </a:ext>
            </a:extLst>
          </p:cNvPr>
          <p:cNvPicPr>
            <a:picLocks noChangeAspect="1"/>
          </p:cNvPicPr>
          <p:nvPr/>
        </p:nvPicPr>
        <p:blipFill>
          <a:blip r:embed="rId2"/>
          <a:stretch>
            <a:fillRect/>
          </a:stretch>
        </p:blipFill>
        <p:spPr>
          <a:xfrm>
            <a:off x="283452" y="1586809"/>
            <a:ext cx="11665125" cy="4754880"/>
          </a:xfrm>
          <a:prstGeom prst="rect">
            <a:avLst/>
          </a:prstGeom>
        </p:spPr>
      </p:pic>
      <p:sp>
        <p:nvSpPr>
          <p:cNvPr id="5" name="Slide Number Placeholder 3">
            <a:extLst>
              <a:ext uri="{FF2B5EF4-FFF2-40B4-BE49-F238E27FC236}">
                <a16:creationId xmlns:a16="http://schemas.microsoft.com/office/drawing/2014/main" id="{8F358AB3-379C-48A0-9388-B72F11D5F92F}"/>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23</a:t>
            </a:fld>
            <a:endParaRPr lang="en-US"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606926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AC5334-BF2A-4537-B074-B1010D232EC7}"/>
              </a:ext>
            </a:extLst>
          </p:cNvPr>
          <p:cNvSpPr/>
          <p:nvPr/>
        </p:nvSpPr>
        <p:spPr>
          <a:xfrm>
            <a:off x="322331" y="206219"/>
            <a:ext cx="5381040"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Defining Direction of Current</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24</a:t>
            </a:fld>
            <a:endParaRPr lang="en-US" sz="2000" b="1" dirty="0">
              <a:solidFill>
                <a:schemeClr val="bg1"/>
              </a:solidFill>
              <a:latin typeface="Times New Roman" pitchFamily="18" charset="0"/>
              <a:cs typeface="Times New Roman" pitchFamily="18" charset="0"/>
            </a:endParaRPr>
          </a:p>
        </p:txBody>
      </p:sp>
      <p:sp>
        <p:nvSpPr>
          <p:cNvPr id="21" name="Text Box 4">
            <a:extLst>
              <a:ext uri="{FF2B5EF4-FFF2-40B4-BE49-F238E27FC236}">
                <a16:creationId xmlns:a16="http://schemas.microsoft.com/office/drawing/2014/main" id="{EFDA45AE-2529-4965-9A70-1A0EED6660A2}"/>
              </a:ext>
            </a:extLst>
          </p:cNvPr>
          <p:cNvSpPr txBox="1">
            <a:spLocks noChangeArrowheads="1"/>
          </p:cNvSpPr>
          <p:nvPr/>
        </p:nvSpPr>
        <p:spPr bwMode="auto">
          <a:xfrm>
            <a:off x="178335" y="948684"/>
            <a:ext cx="5525037" cy="1785104"/>
          </a:xfrm>
          <a:prstGeom prst="rect">
            <a:avLst/>
          </a:prstGeom>
          <a:noFill/>
          <a:ln w="63500">
            <a:noFill/>
            <a:miter lim="800000"/>
            <a:headEnd/>
            <a:tailEnd/>
          </a:ln>
        </p:spPr>
        <p:txBody>
          <a:bodyPr wrap="square">
            <a:spAutoFit/>
          </a:bodyPr>
          <a:lstStyle/>
          <a:p>
            <a:pPr algn="just">
              <a:spcBef>
                <a:spcPts val="0"/>
              </a:spcBef>
              <a:spcAft>
                <a:spcPts val="0"/>
              </a:spcAft>
              <a:buSzPts val="1000"/>
              <a:tabLst>
                <a:tab pos="342900" algn="l"/>
              </a:tabLst>
            </a:pPr>
            <a:r>
              <a:rPr lang="en-US" sz="22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Current Direction for a </a:t>
            </a:r>
            <a:r>
              <a:rPr lang="en-US" sz="2200" b="1" dirty="0">
                <a:ln w="1905"/>
                <a:solidFill>
                  <a:srgbClr val="FF0066"/>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Source</a:t>
            </a:r>
            <a:r>
              <a:rPr lang="en-US" sz="22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p>
          <a:p>
            <a:pPr marL="342900" indent="-342900" algn="just">
              <a:spcBef>
                <a:spcPts val="0"/>
              </a:spcBef>
              <a:spcAft>
                <a:spcPts val="0"/>
              </a:spcAft>
              <a:buClr>
                <a:srgbClr val="0066FF"/>
              </a:buClr>
              <a:buSzPts val="1000"/>
              <a:buFont typeface="Wingdings" panose="05000000000000000000" pitchFamily="2" charset="2"/>
              <a:buChar char="Ø"/>
              <a:tabLst>
                <a:tab pos="342900" algn="l"/>
              </a:tabLst>
            </a:pPr>
            <a:r>
              <a:rPr lang="en-US" sz="2200" b="1"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Current leaves</a:t>
            </a:r>
            <a:r>
              <a:rPr lang="en-US" sz="22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from the </a:t>
            </a:r>
            <a:r>
              <a:rPr lang="en-US" sz="2200" b="1"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positive (+) terminal</a:t>
            </a:r>
            <a:r>
              <a:rPr lang="en-US" sz="22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of a source.</a:t>
            </a:r>
          </a:p>
          <a:p>
            <a:pPr marL="342900" indent="-342900" algn="just">
              <a:spcBef>
                <a:spcPts val="0"/>
              </a:spcBef>
              <a:spcAft>
                <a:spcPts val="0"/>
              </a:spcAft>
              <a:buClr>
                <a:srgbClr val="0066FF"/>
              </a:buClr>
              <a:buSzPts val="1000"/>
              <a:buFont typeface="Wingdings" panose="05000000000000000000" pitchFamily="2" charset="2"/>
              <a:buChar char="Ø"/>
              <a:tabLst>
                <a:tab pos="342900" algn="l"/>
              </a:tabLst>
            </a:pPr>
            <a:r>
              <a:rPr lang="en-US" sz="2200" b="1" dirty="0">
                <a:ln w="1905"/>
                <a:solidFill>
                  <a:srgbClr val="FF0066"/>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Current enters</a:t>
            </a:r>
            <a:r>
              <a:rPr lang="en-US" sz="22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to the </a:t>
            </a:r>
            <a:r>
              <a:rPr lang="en-US" sz="22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negative (</a:t>
            </a:r>
            <a:r>
              <a:rPr lang="en-US" sz="22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sym typeface="Symbol" panose="05050102010706020507" pitchFamily="18" charset="2"/>
              </a:rPr>
              <a:t></a:t>
            </a:r>
            <a:r>
              <a:rPr lang="en-US" sz="22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terminal</a:t>
            </a:r>
            <a:r>
              <a:rPr lang="en-US" sz="22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of a source.</a:t>
            </a:r>
            <a:endParaRPr lang="en-US" sz="2200" b="0" i="1" dirty="0">
              <a:solidFill>
                <a:srgbClr val="242021"/>
              </a:solidFill>
              <a:effectLst/>
              <a:latin typeface="Times-Italic"/>
            </a:endParaRPr>
          </a:p>
        </p:txBody>
      </p:sp>
      <p:cxnSp>
        <p:nvCxnSpPr>
          <p:cNvPr id="3" name="Straight Connector 2">
            <a:extLst>
              <a:ext uri="{FF2B5EF4-FFF2-40B4-BE49-F238E27FC236}">
                <a16:creationId xmlns:a16="http://schemas.microsoft.com/office/drawing/2014/main" id="{81A3B272-534A-4D4E-AD9E-CFF3A65BE454}"/>
              </a:ext>
            </a:extLst>
          </p:cNvPr>
          <p:cNvCxnSpPr>
            <a:cxnSpLocks/>
          </p:cNvCxnSpPr>
          <p:nvPr/>
        </p:nvCxnSpPr>
        <p:spPr>
          <a:xfrm>
            <a:off x="5782098" y="-3334"/>
            <a:ext cx="0" cy="621792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 Box 4">
            <a:extLst>
              <a:ext uri="{FF2B5EF4-FFF2-40B4-BE49-F238E27FC236}">
                <a16:creationId xmlns:a16="http://schemas.microsoft.com/office/drawing/2014/main" id="{EF742259-6C81-4704-A8DE-073595AA9433}"/>
              </a:ext>
            </a:extLst>
          </p:cNvPr>
          <p:cNvSpPr txBox="1">
            <a:spLocks noChangeArrowheads="1"/>
          </p:cNvSpPr>
          <p:nvPr/>
        </p:nvSpPr>
        <p:spPr bwMode="auto">
          <a:xfrm>
            <a:off x="5860826" y="880448"/>
            <a:ext cx="6152838" cy="2006831"/>
          </a:xfrm>
          <a:prstGeom prst="rect">
            <a:avLst/>
          </a:prstGeom>
          <a:noFill/>
          <a:ln w="63500">
            <a:noFill/>
            <a:miter lim="800000"/>
            <a:headEnd/>
            <a:tailEnd/>
          </a:ln>
        </p:spPr>
        <p:txBody>
          <a:bodyPr wrap="square">
            <a:spAutoFit/>
          </a:bodyPr>
          <a:lstStyle/>
          <a:p>
            <a:pPr algn="just">
              <a:lnSpc>
                <a:spcPct val="115000"/>
              </a:lnSpc>
              <a:spcBef>
                <a:spcPts val="0"/>
              </a:spcBef>
              <a:spcAft>
                <a:spcPts val="0"/>
              </a:spcAft>
              <a:buSzPts val="1000"/>
              <a:tabLst>
                <a:tab pos="342900" algn="l"/>
              </a:tabLst>
            </a:pPr>
            <a:r>
              <a:rPr lang="en-US" sz="22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Voltage Drop Polarities for a </a:t>
            </a:r>
            <a:r>
              <a:rPr lang="en-US" sz="2200" b="1" dirty="0">
                <a:ln w="1905"/>
                <a:solidFill>
                  <a:srgbClr val="FF0066"/>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Load</a:t>
            </a:r>
            <a:r>
              <a:rPr lang="en-US" sz="22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p>
          <a:p>
            <a:pPr marL="342900" indent="-342900" algn="just">
              <a:lnSpc>
                <a:spcPct val="115000"/>
              </a:lnSpc>
              <a:spcBef>
                <a:spcPts val="0"/>
              </a:spcBef>
              <a:spcAft>
                <a:spcPts val="0"/>
              </a:spcAft>
              <a:buClr>
                <a:srgbClr val="0066FF"/>
              </a:buClr>
              <a:buSzPts val="1000"/>
              <a:buFont typeface="Wingdings" panose="05000000000000000000" pitchFamily="2" charset="2"/>
              <a:buChar char="Ø"/>
              <a:tabLst>
                <a:tab pos="342900" algn="l"/>
              </a:tabLst>
            </a:pPr>
            <a:r>
              <a:rPr lang="en-US" sz="2200" b="1"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Current entering terminal </a:t>
            </a:r>
            <a:r>
              <a:rPr lang="en-US" sz="22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is  considered as </a:t>
            </a:r>
            <a:r>
              <a:rPr lang="en-US" sz="2200" b="1"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positive (+) terminal</a:t>
            </a:r>
            <a:r>
              <a:rPr lang="en-US" sz="22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of voltage drop in a load.</a:t>
            </a:r>
          </a:p>
          <a:p>
            <a:pPr marL="342900" indent="-342900" algn="just">
              <a:lnSpc>
                <a:spcPct val="115000"/>
              </a:lnSpc>
              <a:spcBef>
                <a:spcPts val="0"/>
              </a:spcBef>
              <a:spcAft>
                <a:spcPts val="0"/>
              </a:spcAft>
              <a:buClr>
                <a:srgbClr val="0066FF"/>
              </a:buClr>
              <a:buSzPts val="1000"/>
              <a:buFont typeface="Wingdings" panose="05000000000000000000" pitchFamily="2" charset="2"/>
              <a:buChar char="Ø"/>
              <a:tabLst>
                <a:tab pos="342900" algn="l"/>
              </a:tabLst>
            </a:pPr>
            <a:r>
              <a:rPr lang="en-US" sz="2200" b="1" dirty="0">
                <a:ln w="1905"/>
                <a:solidFill>
                  <a:srgbClr val="FF0066"/>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Current leaving terminal</a:t>
            </a:r>
            <a:r>
              <a:rPr lang="en-US" sz="22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is  considered as </a:t>
            </a:r>
            <a:r>
              <a:rPr lang="en-US" sz="2200" b="1"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negative (</a:t>
            </a:r>
            <a:r>
              <a:rPr lang="en-US" sz="2200" b="1"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sym typeface="Symbol" panose="05050102010706020507" pitchFamily="18" charset="2"/>
              </a:rPr>
              <a:t></a:t>
            </a:r>
            <a:r>
              <a:rPr lang="en-US" sz="2200" b="1"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terminal</a:t>
            </a:r>
            <a:r>
              <a:rPr lang="en-US" sz="22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of voltage drop in a load.</a:t>
            </a:r>
            <a:endParaRPr lang="en-US" sz="2200" b="0" i="1" dirty="0">
              <a:solidFill>
                <a:srgbClr val="242021"/>
              </a:solidFill>
              <a:effectLst/>
              <a:latin typeface="Times-Italic"/>
            </a:endParaRPr>
          </a:p>
        </p:txBody>
      </p:sp>
      <p:sp>
        <p:nvSpPr>
          <p:cNvPr id="25" name="Rectangle 24">
            <a:extLst>
              <a:ext uri="{FF2B5EF4-FFF2-40B4-BE49-F238E27FC236}">
                <a16:creationId xmlns:a16="http://schemas.microsoft.com/office/drawing/2014/main" id="{4BDCE77C-3C7C-41FB-BD35-E55D88CBD0CA}"/>
              </a:ext>
            </a:extLst>
          </p:cNvPr>
          <p:cNvSpPr/>
          <p:nvPr/>
        </p:nvSpPr>
        <p:spPr>
          <a:xfrm>
            <a:off x="6194507" y="222049"/>
            <a:ext cx="5525036"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Defining Polarities of Voltage Drop</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pic>
        <p:nvPicPr>
          <p:cNvPr id="26" name="Picture 25" descr="Diagram, schematic&#10;&#10;Description automatically generated">
            <a:extLst>
              <a:ext uri="{FF2B5EF4-FFF2-40B4-BE49-F238E27FC236}">
                <a16:creationId xmlns:a16="http://schemas.microsoft.com/office/drawing/2014/main" id="{F2247E6E-58ED-4D85-A432-9C238F9EDD03}"/>
              </a:ext>
            </a:extLst>
          </p:cNvPr>
          <p:cNvPicPr>
            <a:picLocks noChangeAspect="1"/>
          </p:cNvPicPr>
          <p:nvPr/>
        </p:nvPicPr>
        <p:blipFill>
          <a:blip r:embed="rId2"/>
          <a:stretch>
            <a:fillRect/>
          </a:stretch>
        </p:blipFill>
        <p:spPr>
          <a:xfrm>
            <a:off x="520862" y="2938507"/>
            <a:ext cx="1713157" cy="2377440"/>
          </a:xfrm>
          <a:prstGeom prst="rect">
            <a:avLst/>
          </a:prstGeom>
        </p:spPr>
      </p:pic>
      <p:pic>
        <p:nvPicPr>
          <p:cNvPr id="27" name="Picture 26" descr="Diagram, schematic&#10;&#10;Description automatically generated">
            <a:extLst>
              <a:ext uri="{FF2B5EF4-FFF2-40B4-BE49-F238E27FC236}">
                <a16:creationId xmlns:a16="http://schemas.microsoft.com/office/drawing/2014/main" id="{9629AA8C-49E4-4A74-82D3-6C7EF68C9361}"/>
              </a:ext>
            </a:extLst>
          </p:cNvPr>
          <p:cNvPicPr>
            <a:picLocks noChangeAspect="1"/>
          </p:cNvPicPr>
          <p:nvPr/>
        </p:nvPicPr>
        <p:blipFill>
          <a:blip r:embed="rId3"/>
          <a:stretch>
            <a:fillRect/>
          </a:stretch>
        </p:blipFill>
        <p:spPr>
          <a:xfrm>
            <a:off x="2709332" y="3036979"/>
            <a:ext cx="1771648" cy="2377440"/>
          </a:xfrm>
          <a:prstGeom prst="rect">
            <a:avLst/>
          </a:prstGeom>
        </p:spPr>
      </p:pic>
      <p:pic>
        <p:nvPicPr>
          <p:cNvPr id="32" name="Picture 31" descr="A picture containing text, clock, gauge&#10;&#10;Description automatically generated">
            <a:extLst>
              <a:ext uri="{FF2B5EF4-FFF2-40B4-BE49-F238E27FC236}">
                <a16:creationId xmlns:a16="http://schemas.microsoft.com/office/drawing/2014/main" id="{EF91F6C7-050A-48C2-8460-B043D88C7E04}"/>
              </a:ext>
            </a:extLst>
          </p:cNvPr>
          <p:cNvPicPr>
            <a:picLocks noChangeAspect="1"/>
          </p:cNvPicPr>
          <p:nvPr/>
        </p:nvPicPr>
        <p:blipFill>
          <a:blip r:embed="rId4"/>
          <a:stretch>
            <a:fillRect/>
          </a:stretch>
        </p:blipFill>
        <p:spPr>
          <a:xfrm>
            <a:off x="6060033" y="3037407"/>
            <a:ext cx="2401215" cy="1188720"/>
          </a:xfrm>
          <a:prstGeom prst="rect">
            <a:avLst/>
          </a:prstGeom>
        </p:spPr>
      </p:pic>
      <p:sp>
        <p:nvSpPr>
          <p:cNvPr id="33" name="Text Box 4">
            <a:extLst>
              <a:ext uri="{FF2B5EF4-FFF2-40B4-BE49-F238E27FC236}">
                <a16:creationId xmlns:a16="http://schemas.microsoft.com/office/drawing/2014/main" id="{910130B9-B121-465B-B2E0-CD9AB56747B9}"/>
              </a:ext>
            </a:extLst>
          </p:cNvPr>
          <p:cNvSpPr txBox="1">
            <a:spLocks noChangeArrowheads="1"/>
          </p:cNvSpPr>
          <p:nvPr/>
        </p:nvSpPr>
        <p:spPr bwMode="auto">
          <a:xfrm>
            <a:off x="6134030" y="4169178"/>
            <a:ext cx="2385995" cy="450508"/>
          </a:xfrm>
          <a:prstGeom prst="rect">
            <a:avLst/>
          </a:prstGeom>
          <a:noFill/>
          <a:ln w="63500">
            <a:noFill/>
            <a:miter lim="800000"/>
            <a:headEnd/>
            <a:tailEnd/>
          </a:ln>
        </p:spPr>
        <p:txBody>
          <a:bodyPr wrap="square">
            <a:spAutoFit/>
          </a:bodyPr>
          <a:lstStyle/>
          <a:p>
            <a:pPr algn="just">
              <a:lnSpc>
                <a:spcPct val="115000"/>
              </a:lnSpc>
              <a:spcBef>
                <a:spcPts val="0"/>
              </a:spcBef>
              <a:spcAft>
                <a:spcPts val="0"/>
              </a:spcAft>
              <a:buClr>
                <a:srgbClr val="0066FF"/>
              </a:buClr>
              <a:buSzPts val="1000"/>
              <a:tabLst>
                <a:tab pos="342900" algn="l"/>
              </a:tabLst>
            </a:pPr>
            <a:r>
              <a:rPr lang="en-US" sz="22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200" i="1" dirty="0" err="1">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V</a:t>
            </a:r>
            <a:r>
              <a:rPr lang="en-US" sz="2200" i="1" baseline="-25000" dirty="0" err="1">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ab</a:t>
            </a:r>
            <a:r>
              <a:rPr lang="en-US" sz="22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 +); (</a:t>
            </a:r>
            <a:r>
              <a:rPr lang="en-US" sz="2200" i="1" dirty="0" err="1">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a:t>
            </a:r>
            <a:r>
              <a:rPr lang="en-US" sz="2200" i="1" baseline="-25000" dirty="0" err="1">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ab</a:t>
            </a:r>
            <a:r>
              <a:rPr lang="en-US" sz="22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 +)</a:t>
            </a:r>
            <a:endParaRPr lang="en-US" sz="2200" b="0" i="1" dirty="0">
              <a:solidFill>
                <a:srgbClr val="242021"/>
              </a:solidFill>
              <a:effectLst/>
              <a:latin typeface="Times-Italic"/>
            </a:endParaRPr>
          </a:p>
        </p:txBody>
      </p:sp>
      <p:pic>
        <p:nvPicPr>
          <p:cNvPr id="35" name="Picture 34" descr="A picture containing text, clock, watch&#10;&#10;Description automatically generated">
            <a:extLst>
              <a:ext uri="{FF2B5EF4-FFF2-40B4-BE49-F238E27FC236}">
                <a16:creationId xmlns:a16="http://schemas.microsoft.com/office/drawing/2014/main" id="{B4442C56-584C-418B-927E-D8CA54B70234}"/>
              </a:ext>
            </a:extLst>
          </p:cNvPr>
          <p:cNvPicPr>
            <a:picLocks noChangeAspect="1"/>
          </p:cNvPicPr>
          <p:nvPr/>
        </p:nvPicPr>
        <p:blipFill>
          <a:blip r:embed="rId5"/>
          <a:stretch>
            <a:fillRect/>
          </a:stretch>
        </p:blipFill>
        <p:spPr>
          <a:xfrm>
            <a:off x="9486783" y="3025219"/>
            <a:ext cx="2188578" cy="1188720"/>
          </a:xfrm>
          <a:prstGeom prst="rect">
            <a:avLst/>
          </a:prstGeom>
        </p:spPr>
      </p:pic>
      <p:sp>
        <p:nvSpPr>
          <p:cNvPr id="36" name="Text Box 4">
            <a:extLst>
              <a:ext uri="{FF2B5EF4-FFF2-40B4-BE49-F238E27FC236}">
                <a16:creationId xmlns:a16="http://schemas.microsoft.com/office/drawing/2014/main" id="{4CF4CCDB-AF79-4617-B099-8FF1C57FF795}"/>
              </a:ext>
            </a:extLst>
          </p:cNvPr>
          <p:cNvSpPr txBox="1">
            <a:spLocks noChangeArrowheads="1"/>
          </p:cNvSpPr>
          <p:nvPr/>
        </p:nvSpPr>
        <p:spPr bwMode="auto">
          <a:xfrm>
            <a:off x="9379544" y="4111434"/>
            <a:ext cx="2385995" cy="450508"/>
          </a:xfrm>
          <a:prstGeom prst="rect">
            <a:avLst/>
          </a:prstGeom>
          <a:noFill/>
          <a:ln w="63500">
            <a:noFill/>
            <a:miter lim="800000"/>
            <a:headEnd/>
            <a:tailEnd/>
          </a:ln>
        </p:spPr>
        <p:txBody>
          <a:bodyPr wrap="square">
            <a:spAutoFit/>
          </a:bodyPr>
          <a:lstStyle/>
          <a:p>
            <a:pPr algn="just">
              <a:lnSpc>
                <a:spcPct val="115000"/>
              </a:lnSpc>
              <a:spcBef>
                <a:spcPts val="0"/>
              </a:spcBef>
              <a:spcAft>
                <a:spcPts val="0"/>
              </a:spcAft>
              <a:buClr>
                <a:srgbClr val="0066FF"/>
              </a:buClr>
              <a:buSzPts val="1000"/>
              <a:tabLst>
                <a:tab pos="342900" algn="l"/>
              </a:tabLst>
            </a:pPr>
            <a:r>
              <a:rPr lang="en-US" sz="22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200" i="1" dirty="0" err="1">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V</a:t>
            </a:r>
            <a:r>
              <a:rPr lang="en-US" sz="2200" i="1" baseline="-25000" dirty="0" err="1">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ab</a:t>
            </a:r>
            <a:r>
              <a:rPr lang="en-US" sz="22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 </a:t>
            </a:r>
            <a:r>
              <a:rPr lang="en-US" sz="22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sym typeface="Symbol" panose="05050102010706020507" pitchFamily="18" charset="2"/>
              </a:rPr>
              <a:t></a:t>
            </a:r>
            <a:r>
              <a:rPr lang="en-US" sz="22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200" i="1" dirty="0" err="1">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a:t>
            </a:r>
            <a:r>
              <a:rPr lang="en-US" sz="2200" i="1" baseline="-25000" dirty="0" err="1">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ab</a:t>
            </a:r>
            <a:r>
              <a:rPr lang="en-US" sz="22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 </a:t>
            </a:r>
            <a:r>
              <a:rPr lang="en-US" sz="22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sym typeface="Symbol" panose="05050102010706020507" pitchFamily="18" charset="2"/>
              </a:rPr>
              <a:t></a:t>
            </a:r>
            <a:r>
              <a:rPr lang="en-US" sz="22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endParaRPr lang="en-US" sz="2200" b="0" i="1" dirty="0">
              <a:solidFill>
                <a:srgbClr val="242021"/>
              </a:solidFill>
              <a:effectLst/>
              <a:latin typeface="Times-Italic"/>
            </a:endParaRPr>
          </a:p>
        </p:txBody>
      </p:sp>
      <p:grpSp>
        <p:nvGrpSpPr>
          <p:cNvPr id="38" name="Group 37">
            <a:extLst>
              <a:ext uri="{FF2B5EF4-FFF2-40B4-BE49-F238E27FC236}">
                <a16:creationId xmlns:a16="http://schemas.microsoft.com/office/drawing/2014/main" id="{EB554F0F-5805-41EA-9838-026BCBB47396}"/>
              </a:ext>
            </a:extLst>
          </p:cNvPr>
          <p:cNvGrpSpPr/>
          <p:nvPr/>
        </p:nvGrpSpPr>
        <p:grpSpPr>
          <a:xfrm>
            <a:off x="3805634" y="5209040"/>
            <a:ext cx="3980223" cy="1084834"/>
            <a:chOff x="628352" y="3174902"/>
            <a:chExt cx="3980223" cy="1084834"/>
          </a:xfrm>
        </p:grpSpPr>
        <p:sp>
          <p:nvSpPr>
            <p:cNvPr id="40" name="Rectangle 39">
              <a:extLst>
                <a:ext uri="{FF2B5EF4-FFF2-40B4-BE49-F238E27FC236}">
                  <a16:creationId xmlns:a16="http://schemas.microsoft.com/office/drawing/2014/main" id="{A3386AD2-8A9D-4D2D-B4F2-EE8444FDD1CF}"/>
                </a:ext>
              </a:extLst>
            </p:cNvPr>
            <p:cNvSpPr/>
            <p:nvPr/>
          </p:nvSpPr>
          <p:spPr>
            <a:xfrm>
              <a:off x="628352" y="3174902"/>
              <a:ext cx="3980223" cy="1084834"/>
            </a:xfrm>
            <a:prstGeom prst="rect">
              <a:avLst/>
            </a:prstGeom>
            <a:solidFill>
              <a:schemeClr val="bg1"/>
            </a:solidFill>
            <a:ln w="254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E6CC0815-B9D7-4CF7-9ECF-79CDAEFCA06C}"/>
                </a:ext>
              </a:extLst>
            </p:cNvPr>
            <p:cNvPicPr>
              <a:picLocks noChangeAspect="1"/>
            </p:cNvPicPr>
            <p:nvPr/>
          </p:nvPicPr>
          <p:blipFill>
            <a:blip r:embed="rId6"/>
            <a:stretch>
              <a:fillRect/>
            </a:stretch>
          </p:blipFill>
          <p:spPr>
            <a:xfrm>
              <a:off x="3029057" y="3266901"/>
              <a:ext cx="527539" cy="914400"/>
            </a:xfrm>
            <a:prstGeom prst="rect">
              <a:avLst/>
            </a:prstGeom>
          </p:spPr>
        </p:pic>
        <p:grpSp>
          <p:nvGrpSpPr>
            <p:cNvPr id="45" name="Group 44">
              <a:extLst>
                <a:ext uri="{FF2B5EF4-FFF2-40B4-BE49-F238E27FC236}">
                  <a16:creationId xmlns:a16="http://schemas.microsoft.com/office/drawing/2014/main" id="{B6B487E5-ED7C-4478-960E-D3FB641B34CB}"/>
                </a:ext>
              </a:extLst>
            </p:cNvPr>
            <p:cNvGrpSpPr/>
            <p:nvPr/>
          </p:nvGrpSpPr>
          <p:grpSpPr>
            <a:xfrm>
              <a:off x="3939470" y="3266901"/>
              <a:ext cx="527539" cy="914400"/>
              <a:chOff x="3121187" y="5207684"/>
              <a:chExt cx="527539" cy="914400"/>
            </a:xfrm>
          </p:grpSpPr>
          <p:pic>
            <p:nvPicPr>
              <p:cNvPr id="47" name="Picture 46">
                <a:extLst>
                  <a:ext uri="{FF2B5EF4-FFF2-40B4-BE49-F238E27FC236}">
                    <a16:creationId xmlns:a16="http://schemas.microsoft.com/office/drawing/2014/main" id="{C4F2CFAA-6964-49A1-9E7F-E7E590B63FD9}"/>
                  </a:ext>
                </a:extLst>
              </p:cNvPr>
              <p:cNvPicPr>
                <a:picLocks noChangeAspect="1"/>
              </p:cNvPicPr>
              <p:nvPr/>
            </p:nvPicPr>
            <p:blipFill>
              <a:blip r:embed="rId6"/>
              <a:stretch>
                <a:fillRect/>
              </a:stretch>
            </p:blipFill>
            <p:spPr>
              <a:xfrm>
                <a:off x="3121187" y="5207684"/>
                <a:ext cx="527539" cy="914400"/>
              </a:xfrm>
              <a:prstGeom prst="rect">
                <a:avLst/>
              </a:prstGeom>
            </p:spPr>
          </p:pic>
          <p:sp>
            <p:nvSpPr>
              <p:cNvPr id="48" name="Isosceles Triangle 47">
                <a:extLst>
                  <a:ext uri="{FF2B5EF4-FFF2-40B4-BE49-F238E27FC236}">
                    <a16:creationId xmlns:a16="http://schemas.microsoft.com/office/drawing/2014/main" id="{C5F6E21C-D67B-43FE-9E28-BE17108021C3}"/>
                  </a:ext>
                </a:extLst>
              </p:cNvPr>
              <p:cNvSpPr/>
              <p:nvPr/>
            </p:nvSpPr>
            <p:spPr>
              <a:xfrm rot="10800000">
                <a:off x="3158753" y="5805027"/>
                <a:ext cx="457200" cy="298594"/>
              </a:xfrm>
              <a:prstGeom prst="triangl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 Box 4">
              <a:extLst>
                <a:ext uri="{FF2B5EF4-FFF2-40B4-BE49-F238E27FC236}">
                  <a16:creationId xmlns:a16="http://schemas.microsoft.com/office/drawing/2014/main" id="{F7E55E22-2B99-42E4-8DDE-2C497FF10DE9}"/>
                </a:ext>
              </a:extLst>
            </p:cNvPr>
            <p:cNvSpPr txBox="1">
              <a:spLocks noChangeArrowheads="1"/>
            </p:cNvSpPr>
            <p:nvPr/>
          </p:nvSpPr>
          <p:spPr bwMode="auto">
            <a:xfrm>
              <a:off x="683433" y="3430085"/>
              <a:ext cx="2299475" cy="434158"/>
            </a:xfrm>
            <a:prstGeom prst="rect">
              <a:avLst/>
            </a:prstGeom>
            <a:noFill/>
            <a:ln w="63500">
              <a:noFill/>
              <a:miter lim="800000"/>
              <a:headEnd/>
              <a:tailEnd/>
            </a:ln>
          </p:spPr>
          <p:txBody>
            <a:bodyPr wrap="square">
              <a:spAutoFit/>
            </a:bodyPr>
            <a:lstStyle/>
            <a:p>
              <a:pPr algn="ctr">
                <a:lnSpc>
                  <a:spcPct val="115000"/>
                </a:lnSpc>
                <a:spcBef>
                  <a:spcPts val="0"/>
                </a:spcBef>
                <a:spcAft>
                  <a:spcPts val="0"/>
                </a:spcAft>
                <a:buSzPts val="1000"/>
                <a:tabLst>
                  <a:tab pos="342900" algn="l"/>
                </a:tabLst>
              </a:pPr>
              <a:r>
                <a:rPr lang="en-US" sz="2100" b="1"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Symbol of Ground</a:t>
              </a:r>
              <a:endParaRPr lang="en-US" sz="2100" b="0" i="1" dirty="0">
                <a:solidFill>
                  <a:srgbClr val="FF0000"/>
                </a:solidFill>
                <a:effectLst/>
                <a:latin typeface="Times-Italic"/>
              </a:endParaRPr>
            </a:p>
          </p:txBody>
        </p:sp>
      </p:grpSp>
    </p:spTree>
    <p:extLst>
      <p:ext uri="{BB962C8B-B14F-4D97-AF65-F5344CB8AC3E}">
        <p14:creationId xmlns:p14="http://schemas.microsoft.com/office/powerpoint/2010/main" val="2386932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schematic&#10;&#10;Description automatically generated">
            <a:extLst>
              <a:ext uri="{FF2B5EF4-FFF2-40B4-BE49-F238E27FC236}">
                <a16:creationId xmlns:a16="http://schemas.microsoft.com/office/drawing/2014/main" id="{544D8212-7881-4E12-9A1C-9BB12AD42348}"/>
              </a:ext>
            </a:extLst>
          </p:cNvPr>
          <p:cNvPicPr>
            <a:picLocks noChangeAspect="1"/>
          </p:cNvPicPr>
          <p:nvPr/>
        </p:nvPicPr>
        <p:blipFill>
          <a:blip r:embed="rId2"/>
          <a:stretch>
            <a:fillRect/>
          </a:stretch>
        </p:blipFill>
        <p:spPr>
          <a:xfrm>
            <a:off x="314366" y="670851"/>
            <a:ext cx="1713157" cy="2377440"/>
          </a:xfrm>
          <a:prstGeom prst="rect">
            <a:avLst/>
          </a:prstGeom>
        </p:spPr>
      </p:pic>
      <p:cxnSp>
        <p:nvCxnSpPr>
          <p:cNvPr id="17" name="Straight Connector 16">
            <a:extLst>
              <a:ext uri="{FF2B5EF4-FFF2-40B4-BE49-F238E27FC236}">
                <a16:creationId xmlns:a16="http://schemas.microsoft.com/office/drawing/2014/main" id="{BB55015F-47F4-4394-99A0-B13CEB8BD661}"/>
              </a:ext>
            </a:extLst>
          </p:cNvPr>
          <p:cNvCxnSpPr/>
          <p:nvPr/>
        </p:nvCxnSpPr>
        <p:spPr>
          <a:xfrm>
            <a:off x="14068" y="3245239"/>
            <a:ext cx="12152688" cy="0"/>
          </a:xfrm>
          <a:prstGeom prst="line">
            <a:avLst/>
          </a:prstGeom>
          <a:ln w="101600">
            <a:solidFill>
              <a:srgbClr val="00CC99"/>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3DB556F-F6AB-4CEB-86CE-738168A962F6}"/>
              </a:ext>
            </a:extLst>
          </p:cNvPr>
          <p:cNvSpPr/>
          <p:nvPr/>
        </p:nvSpPr>
        <p:spPr>
          <a:xfrm>
            <a:off x="3464217" y="139167"/>
            <a:ext cx="5525036"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Passive Sign Convention </a:t>
            </a:r>
            <a:r>
              <a:rPr lang="en-US" sz="2800" b="1" dirty="0">
                <a:solidFill>
                  <a:srgbClr val="FF0000"/>
                </a:solidFill>
                <a:latin typeface="Times New Roman" panose="02020603050405020304" pitchFamily="18" charset="0"/>
                <a:cs typeface="Times New Roman" panose="02020603050405020304" pitchFamily="18" charset="0"/>
              </a:rPr>
              <a:t>of Power</a:t>
            </a:r>
            <a:endParaRPr lang="en-US" sz="2800" b="1" cap="all"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19" name="Text Box 4">
            <a:extLst>
              <a:ext uri="{FF2B5EF4-FFF2-40B4-BE49-F238E27FC236}">
                <a16:creationId xmlns:a16="http://schemas.microsoft.com/office/drawing/2014/main" id="{F633C200-84F7-4800-822C-3CFA3F1DDF8C}"/>
              </a:ext>
            </a:extLst>
          </p:cNvPr>
          <p:cNvSpPr txBox="1">
            <a:spLocks noChangeArrowheads="1"/>
          </p:cNvSpPr>
          <p:nvPr/>
        </p:nvSpPr>
        <p:spPr bwMode="auto">
          <a:xfrm>
            <a:off x="1682967" y="3429000"/>
            <a:ext cx="9753659" cy="1551450"/>
          </a:xfrm>
          <a:prstGeom prst="rect">
            <a:avLst/>
          </a:prstGeom>
          <a:noFill/>
          <a:ln w="63500">
            <a:noFill/>
            <a:miter lim="800000"/>
            <a:headEnd/>
            <a:tailEnd/>
          </a:ln>
        </p:spPr>
        <p:txBody>
          <a:bodyPr wrap="square">
            <a:spAutoFit/>
          </a:bodyPr>
          <a:lstStyle/>
          <a:p>
            <a:pPr algn="just">
              <a:lnSpc>
                <a:spcPct val="115000"/>
              </a:lnSpc>
              <a:spcBef>
                <a:spcPts val="0"/>
              </a:spcBef>
              <a:spcAft>
                <a:spcPts val="1200"/>
              </a:spcAft>
              <a:buSzPts val="1000"/>
              <a:tabLst>
                <a:tab pos="342900" algn="l"/>
              </a:tabLst>
            </a:pPr>
            <a:r>
              <a:rPr lang="en-US" sz="2400" b="0" i="0" dirty="0">
                <a:solidFill>
                  <a:srgbClr val="000000"/>
                </a:solidFill>
                <a:effectLst/>
              </a:rPr>
              <a:t>If current enters through the positive polarity (or current leaves from negative terminal) of the voltage power is considered positive (</a:t>
            </a:r>
            <a:r>
              <a:rPr lang="en-US" sz="2400" b="0" i="1" dirty="0">
                <a:solidFill>
                  <a:srgbClr val="000000"/>
                </a:solidFill>
                <a:effectLst/>
              </a:rPr>
              <a:t>i</a:t>
            </a:r>
            <a:r>
              <a:rPr lang="en-US" sz="2400" b="0" i="0" dirty="0">
                <a:solidFill>
                  <a:srgbClr val="000000"/>
                </a:solidFill>
                <a:effectLst/>
              </a:rPr>
              <a:t>.</a:t>
            </a:r>
            <a:r>
              <a:rPr lang="en-US" sz="2400" b="0" i="1" dirty="0">
                <a:solidFill>
                  <a:srgbClr val="000000"/>
                </a:solidFill>
                <a:effectLst/>
              </a:rPr>
              <a:t>e</a:t>
            </a:r>
            <a:r>
              <a:rPr lang="en-US" sz="2400" b="0" i="0" dirty="0">
                <a:solidFill>
                  <a:srgbClr val="000000"/>
                </a:solidFill>
                <a:effectLst/>
              </a:rPr>
              <a:t>. </a:t>
            </a:r>
            <a:r>
              <a:rPr lang="en-US" sz="2400" b="0" i="1" dirty="0">
                <a:solidFill>
                  <a:srgbClr val="000000"/>
                </a:solidFill>
                <a:effectLst/>
              </a:rPr>
              <a:t>P</a:t>
            </a:r>
            <a:r>
              <a:rPr lang="en-US" sz="2400" b="0" i="0" dirty="0">
                <a:solidFill>
                  <a:srgbClr val="000000"/>
                </a:solidFill>
                <a:effectLst/>
              </a:rPr>
              <a:t>&gt;0).</a:t>
            </a:r>
          </a:p>
          <a:p>
            <a:pPr algn="just">
              <a:lnSpc>
                <a:spcPct val="115000"/>
              </a:lnSpc>
              <a:spcBef>
                <a:spcPts val="0"/>
              </a:spcBef>
              <a:spcAft>
                <a:spcPts val="1200"/>
              </a:spcAft>
              <a:buSzPts val="1000"/>
              <a:tabLst>
                <a:tab pos="342900" algn="l"/>
              </a:tabLst>
            </a:pPr>
            <a:r>
              <a:rPr lang="en-US" sz="2800" b="0" i="1" dirty="0">
                <a:solidFill>
                  <a:srgbClr val="000000"/>
                </a:solidFill>
                <a:effectLst/>
              </a:rPr>
              <a:t>P</a:t>
            </a:r>
            <a:r>
              <a:rPr lang="en-US" sz="2800" b="0" i="0" dirty="0">
                <a:solidFill>
                  <a:srgbClr val="000000"/>
                </a:solidFill>
                <a:effectLst/>
              </a:rPr>
              <a:t>&gt;0 implies that the element is consuming or absorbing power.</a:t>
            </a:r>
            <a:endParaRPr lang="en-US" sz="2800" b="0" i="1" dirty="0">
              <a:solidFill>
                <a:srgbClr val="242021"/>
              </a:solidFill>
              <a:effectLst/>
            </a:endParaRPr>
          </a:p>
        </p:txBody>
      </p:sp>
      <p:sp>
        <p:nvSpPr>
          <p:cNvPr id="20" name="Text Box 4">
            <a:extLst>
              <a:ext uri="{FF2B5EF4-FFF2-40B4-BE49-F238E27FC236}">
                <a16:creationId xmlns:a16="http://schemas.microsoft.com/office/drawing/2014/main" id="{8CD1A469-8E5A-47A5-BB14-DABA0EBA4013}"/>
              </a:ext>
            </a:extLst>
          </p:cNvPr>
          <p:cNvSpPr txBox="1">
            <a:spLocks noChangeArrowheads="1"/>
          </p:cNvSpPr>
          <p:nvPr/>
        </p:nvSpPr>
        <p:spPr bwMode="auto">
          <a:xfrm>
            <a:off x="2041478" y="776867"/>
            <a:ext cx="9567426" cy="1520416"/>
          </a:xfrm>
          <a:prstGeom prst="rect">
            <a:avLst/>
          </a:prstGeom>
          <a:noFill/>
          <a:ln w="63500">
            <a:noFill/>
            <a:miter lim="800000"/>
            <a:headEnd/>
            <a:tailEnd/>
          </a:ln>
        </p:spPr>
        <p:txBody>
          <a:bodyPr wrap="square">
            <a:spAutoFit/>
          </a:bodyPr>
          <a:lstStyle/>
          <a:p>
            <a:pPr algn="just">
              <a:lnSpc>
                <a:spcPct val="115000"/>
              </a:lnSpc>
              <a:spcBef>
                <a:spcPts val="0"/>
              </a:spcBef>
              <a:spcAft>
                <a:spcPts val="1200"/>
              </a:spcAft>
              <a:buSzPts val="1000"/>
              <a:tabLst>
                <a:tab pos="342900" algn="l"/>
              </a:tabLst>
            </a:pPr>
            <a:r>
              <a:rPr lang="en-US" sz="2400" b="0" i="0" dirty="0">
                <a:solidFill>
                  <a:srgbClr val="000000"/>
                </a:solidFill>
                <a:effectLst/>
              </a:rPr>
              <a:t>If current leaves from the positive polarity (or current enters through negative terminal) of the voltage power is considered negative (</a:t>
            </a:r>
            <a:r>
              <a:rPr lang="en-US" sz="2400" b="0" i="1" dirty="0">
                <a:solidFill>
                  <a:srgbClr val="000000"/>
                </a:solidFill>
                <a:effectLst/>
              </a:rPr>
              <a:t>i</a:t>
            </a:r>
            <a:r>
              <a:rPr lang="en-US" sz="2400" b="0" i="0" dirty="0">
                <a:solidFill>
                  <a:srgbClr val="000000"/>
                </a:solidFill>
                <a:effectLst/>
              </a:rPr>
              <a:t>.</a:t>
            </a:r>
            <a:r>
              <a:rPr lang="en-US" sz="2400" b="0" i="1" dirty="0">
                <a:solidFill>
                  <a:srgbClr val="000000"/>
                </a:solidFill>
                <a:effectLst/>
              </a:rPr>
              <a:t>e</a:t>
            </a:r>
            <a:r>
              <a:rPr lang="en-US" sz="2400" b="0" i="0" dirty="0">
                <a:solidFill>
                  <a:srgbClr val="000000"/>
                </a:solidFill>
                <a:effectLst/>
              </a:rPr>
              <a:t>. </a:t>
            </a:r>
            <a:r>
              <a:rPr lang="en-US" sz="2400" b="0" i="1" dirty="0">
                <a:solidFill>
                  <a:srgbClr val="000000"/>
                </a:solidFill>
                <a:effectLst/>
              </a:rPr>
              <a:t>P</a:t>
            </a:r>
            <a:r>
              <a:rPr lang="en-US" sz="2400" b="0" i="0" dirty="0">
                <a:solidFill>
                  <a:srgbClr val="000000"/>
                </a:solidFill>
                <a:effectLst/>
              </a:rPr>
              <a:t>&lt;0).</a:t>
            </a:r>
          </a:p>
          <a:p>
            <a:pPr algn="just">
              <a:lnSpc>
                <a:spcPct val="115000"/>
              </a:lnSpc>
              <a:spcBef>
                <a:spcPts val="0"/>
              </a:spcBef>
              <a:spcAft>
                <a:spcPts val="1200"/>
              </a:spcAft>
              <a:buSzPts val="1000"/>
              <a:tabLst>
                <a:tab pos="342900" algn="l"/>
              </a:tabLst>
            </a:pPr>
            <a:r>
              <a:rPr lang="en-US" sz="2400" b="0" i="1" dirty="0">
                <a:solidFill>
                  <a:srgbClr val="000000"/>
                </a:solidFill>
                <a:effectLst/>
              </a:rPr>
              <a:t>P</a:t>
            </a:r>
            <a:r>
              <a:rPr lang="en-US" sz="2400" b="0" i="0" dirty="0">
                <a:solidFill>
                  <a:srgbClr val="000000"/>
                </a:solidFill>
                <a:effectLst/>
              </a:rPr>
              <a:t>&lt;0 implies that the element is releasing or supplying or delivering power.</a:t>
            </a:r>
            <a:endParaRPr lang="en-US" sz="2400" b="0" i="1" dirty="0">
              <a:solidFill>
                <a:srgbClr val="242021"/>
              </a:solidFill>
              <a:effectLst/>
            </a:endParaRPr>
          </a:p>
        </p:txBody>
      </p:sp>
      <p:pic>
        <p:nvPicPr>
          <p:cNvPr id="22" name="Picture 21" descr="A picture containing text, antenna&#10;&#10;Description automatically generated">
            <a:extLst>
              <a:ext uri="{FF2B5EF4-FFF2-40B4-BE49-F238E27FC236}">
                <a16:creationId xmlns:a16="http://schemas.microsoft.com/office/drawing/2014/main" id="{2C30A9B3-D983-41F2-AFC9-87E00B341F14}"/>
              </a:ext>
            </a:extLst>
          </p:cNvPr>
          <p:cNvPicPr>
            <a:picLocks noChangeAspect="1"/>
          </p:cNvPicPr>
          <p:nvPr/>
        </p:nvPicPr>
        <p:blipFill>
          <a:blip r:embed="rId3"/>
          <a:stretch>
            <a:fillRect/>
          </a:stretch>
        </p:blipFill>
        <p:spPr>
          <a:xfrm>
            <a:off x="212737" y="3444440"/>
            <a:ext cx="1131931" cy="2194560"/>
          </a:xfrm>
          <a:prstGeom prst="rect">
            <a:avLst/>
          </a:prstGeom>
        </p:spPr>
      </p:pic>
      <p:pic>
        <p:nvPicPr>
          <p:cNvPr id="24" name="Picture 23" descr="Text&#10;&#10;Description automatically generated">
            <a:extLst>
              <a:ext uri="{FF2B5EF4-FFF2-40B4-BE49-F238E27FC236}">
                <a16:creationId xmlns:a16="http://schemas.microsoft.com/office/drawing/2014/main" id="{52A0D2B1-91D8-4C4E-B909-26604A728916}"/>
              </a:ext>
            </a:extLst>
          </p:cNvPr>
          <p:cNvPicPr>
            <a:picLocks noChangeAspect="1"/>
          </p:cNvPicPr>
          <p:nvPr/>
        </p:nvPicPr>
        <p:blipFill>
          <a:blip r:embed="rId4"/>
          <a:stretch>
            <a:fillRect/>
          </a:stretch>
        </p:blipFill>
        <p:spPr>
          <a:xfrm>
            <a:off x="4150725" y="2293459"/>
            <a:ext cx="1505160" cy="752580"/>
          </a:xfrm>
          <a:prstGeom prst="rect">
            <a:avLst/>
          </a:prstGeom>
        </p:spPr>
      </p:pic>
      <p:pic>
        <p:nvPicPr>
          <p:cNvPr id="26" name="Picture 25" descr="Diagram, text&#10;&#10;Description automatically generated">
            <a:extLst>
              <a:ext uri="{FF2B5EF4-FFF2-40B4-BE49-F238E27FC236}">
                <a16:creationId xmlns:a16="http://schemas.microsoft.com/office/drawing/2014/main" id="{0808010D-5C66-41A0-A091-35307F5B53CD}"/>
              </a:ext>
            </a:extLst>
          </p:cNvPr>
          <p:cNvPicPr>
            <a:picLocks noChangeAspect="1"/>
          </p:cNvPicPr>
          <p:nvPr/>
        </p:nvPicPr>
        <p:blipFill>
          <a:blip r:embed="rId5"/>
          <a:stretch>
            <a:fillRect/>
          </a:stretch>
        </p:blipFill>
        <p:spPr>
          <a:xfrm>
            <a:off x="4150725" y="5080868"/>
            <a:ext cx="2819794" cy="1000265"/>
          </a:xfrm>
          <a:prstGeom prst="rect">
            <a:avLst/>
          </a:prstGeom>
        </p:spPr>
      </p:pic>
      <p:sp>
        <p:nvSpPr>
          <p:cNvPr id="10" name="Slide Number Placeholder 3">
            <a:extLst>
              <a:ext uri="{FF2B5EF4-FFF2-40B4-BE49-F238E27FC236}">
                <a16:creationId xmlns:a16="http://schemas.microsoft.com/office/drawing/2014/main" id="{E7B4E271-30B3-4787-A055-27A86607F286}"/>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25</a:t>
            </a:fld>
            <a:endParaRPr lang="en-US"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333533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Box 4">
            <a:extLst>
              <a:ext uri="{FF2B5EF4-FFF2-40B4-BE49-F238E27FC236}">
                <a16:creationId xmlns:a16="http://schemas.microsoft.com/office/drawing/2014/main" id="{067F75BD-4263-4AB3-A256-4F1E5084490E}"/>
              </a:ext>
            </a:extLst>
          </p:cNvPr>
          <p:cNvSpPr txBox="1">
            <a:spLocks noChangeArrowheads="1"/>
          </p:cNvSpPr>
          <p:nvPr/>
        </p:nvSpPr>
        <p:spPr bwMode="auto">
          <a:xfrm>
            <a:off x="140677" y="758524"/>
            <a:ext cx="11844808" cy="1154162"/>
          </a:xfrm>
          <a:prstGeom prst="rect">
            <a:avLst/>
          </a:prstGeom>
          <a:noFill/>
          <a:ln w="38100">
            <a:solidFill>
              <a:srgbClr val="FF9900"/>
            </a:solidFill>
            <a:miter lim="800000"/>
            <a:headEnd/>
            <a:tailEnd/>
          </a:ln>
        </p:spPr>
        <p:txBody>
          <a:bodyPr wrap="square">
            <a:spAutoFit/>
          </a:bodyPr>
          <a:lstStyle/>
          <a:p>
            <a:pPr algn="just">
              <a:lnSpc>
                <a:spcPct val="115000"/>
              </a:lnSpc>
              <a:spcBef>
                <a:spcPts val="0"/>
              </a:spcBef>
              <a:spcAft>
                <a:spcPts val="0"/>
              </a:spcAft>
              <a:buSzPts val="1000"/>
              <a:tabLst>
                <a:tab pos="342900" algn="l"/>
              </a:tabLst>
            </a:pPr>
            <a:r>
              <a:rPr lang="en-US" sz="2000" b="1" dirty="0">
                <a:ln w="1905"/>
                <a:solidFill>
                  <a:srgbClr val="FF0066"/>
                </a:solidFill>
                <a:effectLst>
                  <a:innerShdw blurRad="69850" dist="43180" dir="5400000">
                    <a:srgbClr val="000000">
                      <a:alpha val="65000"/>
                    </a:srgbClr>
                  </a:innerShdw>
                </a:effectLst>
                <a:cs typeface="Times New Roman" panose="02020603050405020304" pitchFamily="18" charset="0"/>
              </a:rPr>
              <a:t>Branch</a:t>
            </a:r>
            <a:r>
              <a:rPr lang="en-US" sz="2000" dirty="0">
                <a:ln w="1905"/>
                <a:effectLst>
                  <a:innerShdw blurRad="69850" dist="43180" dir="5400000">
                    <a:srgbClr val="000000">
                      <a:alpha val="65000"/>
                    </a:srgbClr>
                  </a:innerShdw>
                </a:effectLst>
                <a:cs typeface="Times New Roman" panose="02020603050405020304" pitchFamily="18" charset="0"/>
              </a:rPr>
              <a:t>: A part of network which connects the various points of the network with one another is called a </a:t>
            </a:r>
            <a:r>
              <a:rPr lang="en-US" sz="2000" b="1" dirty="0">
                <a:ln w="1905"/>
                <a:effectLst>
                  <a:innerShdw blurRad="69850" dist="43180" dir="5400000">
                    <a:srgbClr val="000000">
                      <a:alpha val="65000"/>
                    </a:srgbClr>
                  </a:innerShdw>
                </a:effectLst>
                <a:cs typeface="Times New Roman" panose="02020603050405020304" pitchFamily="18" charset="0"/>
              </a:rPr>
              <a:t>branch</a:t>
            </a:r>
            <a:r>
              <a:rPr lang="en-US" sz="2000" dirty="0">
                <a:ln w="1905"/>
                <a:effectLst>
                  <a:innerShdw blurRad="69850" dist="43180" dir="5400000">
                    <a:srgbClr val="000000">
                      <a:alpha val="65000"/>
                    </a:srgbClr>
                  </a:innerShdw>
                </a:effectLst>
                <a:cs typeface="Times New Roman" panose="02020603050405020304" pitchFamily="18" charset="0"/>
              </a:rPr>
              <a:t>.</a:t>
            </a:r>
          </a:p>
          <a:p>
            <a:pPr algn="just">
              <a:lnSpc>
                <a:spcPct val="115000"/>
              </a:lnSpc>
              <a:spcBef>
                <a:spcPts val="0"/>
              </a:spcBef>
              <a:spcAft>
                <a:spcPts val="0"/>
              </a:spcAft>
              <a:buSzPts val="1000"/>
              <a:tabLst>
                <a:tab pos="342900" algn="l"/>
              </a:tabLst>
            </a:pPr>
            <a:r>
              <a:rPr lang="en-US" sz="2000" b="0" i="0" dirty="0">
                <a:solidFill>
                  <a:srgbClr val="231F1F"/>
                </a:solidFill>
                <a:effectLst/>
              </a:rPr>
              <a:t>A </a:t>
            </a:r>
            <a:r>
              <a:rPr lang="en-US" sz="2000" b="1" i="0" dirty="0">
                <a:solidFill>
                  <a:srgbClr val="231F1F"/>
                </a:solidFill>
                <a:effectLst/>
              </a:rPr>
              <a:t>branch </a:t>
            </a:r>
            <a:r>
              <a:rPr lang="en-US" sz="2000" b="0" i="0" dirty="0">
                <a:solidFill>
                  <a:srgbClr val="231F1F"/>
                </a:solidFill>
                <a:effectLst/>
              </a:rPr>
              <a:t>of a circuit is any portion of the circuit that has one or more elements in series.</a:t>
            </a:r>
          </a:p>
          <a:p>
            <a:pPr algn="just">
              <a:lnSpc>
                <a:spcPct val="115000"/>
              </a:lnSpc>
              <a:spcBef>
                <a:spcPts val="0"/>
              </a:spcBef>
              <a:spcAft>
                <a:spcPts val="0"/>
              </a:spcAft>
              <a:buSzPts val="1000"/>
              <a:tabLst>
                <a:tab pos="342900" algn="l"/>
              </a:tabLst>
            </a:pPr>
            <a:r>
              <a:rPr lang="en-US" sz="2000" dirty="0">
                <a:solidFill>
                  <a:srgbClr val="231F1F"/>
                </a:solidFill>
              </a:rPr>
              <a:t>In the figure </a:t>
            </a:r>
            <a:r>
              <a:rPr lang="en-US" sz="2000" i="1" dirty="0">
                <a:solidFill>
                  <a:srgbClr val="231F1F"/>
                </a:solidFill>
              </a:rPr>
              <a:t>ab</a:t>
            </a:r>
            <a:r>
              <a:rPr lang="en-US" sz="2000" dirty="0">
                <a:solidFill>
                  <a:srgbClr val="231F1F"/>
                </a:solidFill>
              </a:rPr>
              <a:t>, </a:t>
            </a:r>
            <a:r>
              <a:rPr lang="en-US" sz="2000" i="1" dirty="0" err="1">
                <a:solidFill>
                  <a:srgbClr val="231F1F"/>
                </a:solidFill>
              </a:rPr>
              <a:t>bc</a:t>
            </a:r>
            <a:r>
              <a:rPr lang="en-US" sz="2000" dirty="0">
                <a:solidFill>
                  <a:srgbClr val="231F1F"/>
                </a:solidFill>
              </a:rPr>
              <a:t>, </a:t>
            </a:r>
            <a:r>
              <a:rPr lang="en-US" sz="2000" i="1" dirty="0">
                <a:solidFill>
                  <a:srgbClr val="231F1F"/>
                </a:solidFill>
              </a:rPr>
              <a:t>cd</a:t>
            </a:r>
            <a:r>
              <a:rPr lang="en-US" sz="2000" dirty="0">
                <a:solidFill>
                  <a:srgbClr val="231F1F"/>
                </a:solidFill>
              </a:rPr>
              <a:t>, </a:t>
            </a:r>
            <a:r>
              <a:rPr lang="en-US" sz="2000" i="1" dirty="0">
                <a:solidFill>
                  <a:srgbClr val="231F1F"/>
                </a:solidFill>
              </a:rPr>
              <a:t>de</a:t>
            </a:r>
            <a:r>
              <a:rPr lang="en-US" sz="2000" dirty="0">
                <a:solidFill>
                  <a:srgbClr val="231F1F"/>
                </a:solidFill>
              </a:rPr>
              <a:t>, </a:t>
            </a:r>
            <a:r>
              <a:rPr lang="en-US" sz="2000" i="1" dirty="0" err="1">
                <a:solidFill>
                  <a:srgbClr val="231F1F"/>
                </a:solidFill>
              </a:rPr>
              <a:t>ef</a:t>
            </a:r>
            <a:r>
              <a:rPr lang="en-US" sz="2000" dirty="0">
                <a:solidFill>
                  <a:srgbClr val="231F1F"/>
                </a:solidFill>
              </a:rPr>
              <a:t>, </a:t>
            </a:r>
            <a:r>
              <a:rPr lang="en-US" sz="2000" i="1" dirty="0">
                <a:solidFill>
                  <a:srgbClr val="231F1F"/>
                </a:solidFill>
              </a:rPr>
              <a:t>fa</a:t>
            </a:r>
            <a:r>
              <a:rPr lang="en-US" sz="2000" dirty="0">
                <a:solidFill>
                  <a:srgbClr val="231F1F"/>
                </a:solidFill>
              </a:rPr>
              <a:t>, </a:t>
            </a:r>
            <a:r>
              <a:rPr lang="en-US" sz="2000" i="1" dirty="0" err="1">
                <a:solidFill>
                  <a:srgbClr val="231F1F"/>
                </a:solidFill>
              </a:rPr>
              <a:t>bg</a:t>
            </a:r>
            <a:r>
              <a:rPr lang="en-US" sz="2000" dirty="0">
                <a:solidFill>
                  <a:srgbClr val="231F1F"/>
                </a:solidFill>
              </a:rPr>
              <a:t>,</a:t>
            </a:r>
            <a:r>
              <a:rPr lang="en-US" sz="2000" i="1" dirty="0">
                <a:solidFill>
                  <a:srgbClr val="231F1F"/>
                </a:solidFill>
              </a:rPr>
              <a:t> </a:t>
            </a:r>
            <a:r>
              <a:rPr lang="en-US" sz="2000" i="1" dirty="0" err="1">
                <a:solidFill>
                  <a:srgbClr val="231F1F"/>
                </a:solidFill>
              </a:rPr>
              <a:t>fg</a:t>
            </a:r>
            <a:r>
              <a:rPr lang="en-US" sz="2000" dirty="0">
                <a:solidFill>
                  <a:srgbClr val="231F1F"/>
                </a:solidFill>
              </a:rPr>
              <a:t>, </a:t>
            </a:r>
            <a:r>
              <a:rPr lang="en-US" sz="2000" i="1" dirty="0">
                <a:solidFill>
                  <a:srgbClr val="231F1F"/>
                </a:solidFill>
              </a:rPr>
              <a:t>dg</a:t>
            </a:r>
            <a:r>
              <a:rPr lang="en-US" sz="2000" dirty="0">
                <a:solidFill>
                  <a:srgbClr val="231F1F"/>
                </a:solidFill>
              </a:rPr>
              <a:t>, </a:t>
            </a:r>
            <a:r>
              <a:rPr lang="en-US" sz="2000" i="1" dirty="0" err="1">
                <a:solidFill>
                  <a:srgbClr val="231F1F"/>
                </a:solidFill>
              </a:rPr>
              <a:t>gh</a:t>
            </a:r>
            <a:r>
              <a:rPr lang="en-US" sz="2000" dirty="0">
                <a:solidFill>
                  <a:srgbClr val="231F1F"/>
                </a:solidFill>
              </a:rPr>
              <a:t>, </a:t>
            </a:r>
            <a:r>
              <a:rPr lang="en-US" sz="2000" i="1" dirty="0" err="1">
                <a:solidFill>
                  <a:srgbClr val="231F1F"/>
                </a:solidFill>
              </a:rPr>
              <a:t>hc</a:t>
            </a:r>
            <a:r>
              <a:rPr lang="en-US" sz="2000" dirty="0">
                <a:solidFill>
                  <a:srgbClr val="231F1F"/>
                </a:solidFill>
              </a:rPr>
              <a:t> are the various branches.</a:t>
            </a:r>
            <a:endParaRPr lang="en-US" sz="2000" b="0" dirty="0">
              <a:solidFill>
                <a:srgbClr val="242021"/>
              </a:solidFill>
              <a:effectLst/>
            </a:endParaRPr>
          </a:p>
        </p:txBody>
      </p:sp>
      <p:sp>
        <p:nvSpPr>
          <p:cNvPr id="20" name="Rectangle 19">
            <a:extLst>
              <a:ext uri="{FF2B5EF4-FFF2-40B4-BE49-F238E27FC236}">
                <a16:creationId xmlns:a16="http://schemas.microsoft.com/office/drawing/2014/main" id="{9CEDBB06-B8CD-4804-86B5-BFD845FB86A7}"/>
              </a:ext>
            </a:extLst>
          </p:cNvPr>
          <p:cNvSpPr/>
          <p:nvPr/>
        </p:nvSpPr>
        <p:spPr>
          <a:xfrm>
            <a:off x="1457739" y="139167"/>
            <a:ext cx="8945218"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Branch, Junction Point, Node and Mesh (or Loop)</a:t>
            </a:r>
            <a:endParaRPr lang="en-US" sz="2800" b="1" cap="all"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21" name="Text Box 4">
            <a:extLst>
              <a:ext uri="{FF2B5EF4-FFF2-40B4-BE49-F238E27FC236}">
                <a16:creationId xmlns:a16="http://schemas.microsoft.com/office/drawing/2014/main" id="{C0F8D0BC-3870-4ABA-AF7D-2B9C79EC9445}"/>
              </a:ext>
            </a:extLst>
          </p:cNvPr>
          <p:cNvSpPr txBox="1">
            <a:spLocks noChangeArrowheads="1"/>
          </p:cNvSpPr>
          <p:nvPr/>
        </p:nvSpPr>
        <p:spPr bwMode="auto">
          <a:xfrm>
            <a:off x="167180" y="3073635"/>
            <a:ext cx="6931963" cy="1125757"/>
          </a:xfrm>
          <a:prstGeom prst="rect">
            <a:avLst/>
          </a:prstGeom>
          <a:noFill/>
          <a:ln w="38100">
            <a:solidFill>
              <a:srgbClr val="FF9900"/>
            </a:solidFill>
            <a:miter lim="800000"/>
            <a:headEnd/>
            <a:tailEnd/>
          </a:ln>
        </p:spPr>
        <p:txBody>
          <a:bodyPr wrap="square">
            <a:spAutoFit/>
          </a:bodyPr>
          <a:lstStyle/>
          <a:p>
            <a:pPr algn="just">
              <a:lnSpc>
                <a:spcPct val="115000"/>
              </a:lnSpc>
              <a:spcBef>
                <a:spcPts val="0"/>
              </a:spcBef>
              <a:spcAft>
                <a:spcPts val="0"/>
              </a:spcAft>
              <a:buSzPts val="1000"/>
              <a:tabLst>
                <a:tab pos="342900" algn="l"/>
              </a:tabLst>
            </a:pPr>
            <a:r>
              <a:rPr lang="en-US" sz="2000" b="1" dirty="0">
                <a:ln w="1905"/>
                <a:solidFill>
                  <a:srgbClr val="FF0066"/>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Node</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 point at which two or more elements are joined is called a </a:t>
            </a:r>
            <a:r>
              <a:rPr lang="en-US" sz="20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node</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The junction points are also called node. Points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b</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e</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f</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g</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and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f</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are node. </a:t>
            </a:r>
            <a:endParaRPr lang="en-US" sz="2000" b="0" dirty="0">
              <a:solidFill>
                <a:srgbClr val="242021"/>
              </a:solidFill>
              <a:effectLst/>
              <a:latin typeface="Times-Italic"/>
            </a:endParaRPr>
          </a:p>
        </p:txBody>
      </p:sp>
      <p:sp>
        <p:nvSpPr>
          <p:cNvPr id="24" name="Text Box 4">
            <a:extLst>
              <a:ext uri="{FF2B5EF4-FFF2-40B4-BE49-F238E27FC236}">
                <a16:creationId xmlns:a16="http://schemas.microsoft.com/office/drawing/2014/main" id="{9A9F19F8-EEE8-4350-875A-93CA2DE01BAB}"/>
              </a:ext>
            </a:extLst>
          </p:cNvPr>
          <p:cNvSpPr txBox="1">
            <a:spLocks noChangeArrowheads="1"/>
          </p:cNvSpPr>
          <p:nvPr/>
        </p:nvSpPr>
        <p:spPr bwMode="auto">
          <a:xfrm>
            <a:off x="167180" y="4441141"/>
            <a:ext cx="6931963" cy="1833643"/>
          </a:xfrm>
          <a:prstGeom prst="rect">
            <a:avLst/>
          </a:prstGeom>
          <a:noFill/>
          <a:ln w="38100">
            <a:solidFill>
              <a:srgbClr val="FF9900"/>
            </a:solidFill>
            <a:miter lim="800000"/>
            <a:headEnd/>
            <a:tailEnd/>
          </a:ln>
        </p:spPr>
        <p:txBody>
          <a:bodyPr wrap="square">
            <a:spAutoFit/>
          </a:bodyPr>
          <a:lstStyle/>
          <a:p>
            <a:pPr algn="just">
              <a:lnSpc>
                <a:spcPct val="115000"/>
              </a:lnSpc>
              <a:spcBef>
                <a:spcPts val="0"/>
              </a:spcBef>
              <a:spcAft>
                <a:spcPts val="0"/>
              </a:spcAft>
              <a:buSzPts val="1000"/>
              <a:tabLst>
                <a:tab pos="342900" algn="l"/>
              </a:tabLst>
            </a:pPr>
            <a:r>
              <a:rPr lang="en-US" sz="2000" b="1" dirty="0">
                <a:ln w="1905"/>
                <a:solidFill>
                  <a:srgbClr val="FF0066"/>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Mesh or Loop</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 mesh or loop is a set of branches forming a closed path in a network in such a way that if one branch is removed then remaining branches do not form a closed path.</a:t>
            </a:r>
          </a:p>
          <a:p>
            <a:pPr algn="just">
              <a:lnSpc>
                <a:spcPct val="115000"/>
              </a:lnSpc>
              <a:spcBef>
                <a:spcPts val="0"/>
              </a:spcBef>
              <a:spcAft>
                <a:spcPts val="0"/>
              </a:spcAft>
              <a:buSzPts val="1000"/>
              <a:tabLst>
                <a:tab pos="342900" algn="l"/>
              </a:tabLst>
            </a:pP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In figure loops are: 	</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b</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e</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f</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b</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g</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f</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p>
          <a:p>
            <a:pPr algn="just">
              <a:lnSpc>
                <a:spcPct val="115000"/>
              </a:lnSpc>
              <a:spcBef>
                <a:spcPts val="0"/>
              </a:spcBef>
              <a:spcAft>
                <a:spcPts val="0"/>
              </a:spcAft>
              <a:buSzPts val="1000"/>
              <a:tabLst>
                <a:tab pos="342900" algn="l"/>
              </a:tabLst>
            </a:pP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b</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h</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g</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b</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g</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h</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g</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e</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f</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g</a:t>
            </a:r>
            <a:r>
              <a:rPr lang="en-US" sz="2000" b="0"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b="0" i="1" dirty="0">
                <a:ln w="1905"/>
                <a:solidFill>
                  <a:srgbClr val="242021"/>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a:t>
            </a:r>
            <a:endParaRPr lang="en-US" sz="2000" b="0" i="1" dirty="0">
              <a:solidFill>
                <a:srgbClr val="242021"/>
              </a:solidFill>
              <a:effectLst/>
              <a:latin typeface="Times-Italic"/>
            </a:endParaRPr>
          </a:p>
        </p:txBody>
      </p:sp>
      <p:pic>
        <p:nvPicPr>
          <p:cNvPr id="28" name="Picture 27" descr="Diagram, schematic&#10;&#10;Description automatically generated">
            <a:extLst>
              <a:ext uri="{FF2B5EF4-FFF2-40B4-BE49-F238E27FC236}">
                <a16:creationId xmlns:a16="http://schemas.microsoft.com/office/drawing/2014/main" id="{BB0324E7-44B7-469E-BAC7-9DDE95FB344F}"/>
              </a:ext>
            </a:extLst>
          </p:cNvPr>
          <p:cNvPicPr>
            <a:picLocks noChangeAspect="1"/>
          </p:cNvPicPr>
          <p:nvPr/>
        </p:nvPicPr>
        <p:blipFill>
          <a:blip r:embed="rId2"/>
          <a:stretch>
            <a:fillRect/>
          </a:stretch>
        </p:blipFill>
        <p:spPr>
          <a:xfrm>
            <a:off x="7231663" y="2075182"/>
            <a:ext cx="4753822" cy="4023360"/>
          </a:xfrm>
          <a:prstGeom prst="rect">
            <a:avLst/>
          </a:prstGeom>
        </p:spPr>
      </p:pic>
      <p:sp>
        <p:nvSpPr>
          <p:cNvPr id="29" name="Text Box 4">
            <a:extLst>
              <a:ext uri="{FF2B5EF4-FFF2-40B4-BE49-F238E27FC236}">
                <a16:creationId xmlns:a16="http://schemas.microsoft.com/office/drawing/2014/main" id="{89CD6CF6-C002-492D-8A5B-89B552C7B4C2}"/>
              </a:ext>
            </a:extLst>
          </p:cNvPr>
          <p:cNvSpPr txBox="1">
            <a:spLocks noChangeArrowheads="1"/>
          </p:cNvSpPr>
          <p:nvPr/>
        </p:nvSpPr>
        <p:spPr bwMode="auto">
          <a:xfrm>
            <a:off x="167180" y="2046818"/>
            <a:ext cx="6931963" cy="771814"/>
          </a:xfrm>
          <a:prstGeom prst="rect">
            <a:avLst/>
          </a:prstGeom>
          <a:noFill/>
          <a:ln w="38100">
            <a:solidFill>
              <a:srgbClr val="FF9900"/>
            </a:solidFill>
            <a:miter lim="800000"/>
            <a:headEnd/>
            <a:tailEnd/>
          </a:ln>
        </p:spPr>
        <p:txBody>
          <a:bodyPr wrap="square">
            <a:spAutoFit/>
          </a:bodyPr>
          <a:lstStyle/>
          <a:p>
            <a:pPr algn="just">
              <a:lnSpc>
                <a:spcPct val="115000"/>
              </a:lnSpc>
              <a:spcBef>
                <a:spcPts val="0"/>
              </a:spcBef>
              <a:spcAft>
                <a:spcPts val="0"/>
              </a:spcAft>
              <a:buSzPts val="1000"/>
              <a:tabLst>
                <a:tab pos="342900" algn="l"/>
              </a:tabLst>
            </a:pPr>
            <a:r>
              <a:rPr lang="en-US" sz="2000" b="1" dirty="0">
                <a:ln w="1905"/>
                <a:solidFill>
                  <a:srgbClr val="FF0066"/>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Junction Point</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 point where three or more branches meet is called a junction point. Points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b</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f</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and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g</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are </a:t>
            </a:r>
            <a:r>
              <a:rPr lang="en-US" sz="20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junction points</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endParaRPr lang="en-US" sz="2000" b="0" dirty="0">
              <a:solidFill>
                <a:srgbClr val="242021"/>
              </a:solidFill>
              <a:effectLst/>
              <a:latin typeface="Times-Italic"/>
            </a:endParaRPr>
          </a:p>
        </p:txBody>
      </p:sp>
    </p:spTree>
    <p:extLst>
      <p:ext uri="{BB962C8B-B14F-4D97-AF65-F5344CB8AC3E}">
        <p14:creationId xmlns:p14="http://schemas.microsoft.com/office/powerpoint/2010/main" val="22944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CEDBB06-B8CD-4804-86B5-BFD845FB86A7}"/>
              </a:ext>
            </a:extLst>
          </p:cNvPr>
          <p:cNvSpPr/>
          <p:nvPr/>
        </p:nvSpPr>
        <p:spPr>
          <a:xfrm>
            <a:off x="388594" y="307980"/>
            <a:ext cx="3747307" cy="500137"/>
          </a:xfrm>
          <a:prstGeom prst="rect">
            <a:avLst/>
          </a:prstGeom>
          <a:solidFill>
            <a:schemeClr val="accent6">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a:solidFill>
                  <a:srgbClr val="0000CC"/>
                </a:solidFill>
                <a:latin typeface="Times New Roman" panose="02020603050405020304" pitchFamily="18" charset="0"/>
                <a:cs typeface="Times New Roman" panose="02020603050405020304" pitchFamily="18" charset="0"/>
              </a:rPr>
              <a:t>Test Your Knowledge</a:t>
            </a:r>
            <a:endParaRPr lang="en-US" sz="2800" b="1" cap="all"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pic>
        <p:nvPicPr>
          <p:cNvPr id="3" name="Picture 2" descr="Diagram, schematic&#10;&#10;Description automatically generated">
            <a:extLst>
              <a:ext uri="{FF2B5EF4-FFF2-40B4-BE49-F238E27FC236}">
                <a16:creationId xmlns:a16="http://schemas.microsoft.com/office/drawing/2014/main" id="{A1507240-6E0B-4691-A319-EA8A5949B37A}"/>
              </a:ext>
            </a:extLst>
          </p:cNvPr>
          <p:cNvPicPr>
            <a:picLocks noChangeAspect="1"/>
          </p:cNvPicPr>
          <p:nvPr/>
        </p:nvPicPr>
        <p:blipFill>
          <a:blip r:embed="rId2"/>
          <a:stretch>
            <a:fillRect/>
          </a:stretch>
        </p:blipFill>
        <p:spPr>
          <a:xfrm>
            <a:off x="4467233" y="2121801"/>
            <a:ext cx="7365125" cy="3566160"/>
          </a:xfrm>
          <a:prstGeom prst="rect">
            <a:avLst/>
          </a:prstGeom>
        </p:spPr>
      </p:pic>
      <p:grpSp>
        <p:nvGrpSpPr>
          <p:cNvPr id="37" name="Group 36">
            <a:extLst>
              <a:ext uri="{FF2B5EF4-FFF2-40B4-BE49-F238E27FC236}">
                <a16:creationId xmlns:a16="http://schemas.microsoft.com/office/drawing/2014/main" id="{FADF4BF7-CA08-4CF3-A742-138A965D9567}"/>
              </a:ext>
            </a:extLst>
          </p:cNvPr>
          <p:cNvGrpSpPr/>
          <p:nvPr/>
        </p:nvGrpSpPr>
        <p:grpSpPr>
          <a:xfrm>
            <a:off x="4213918" y="2189319"/>
            <a:ext cx="7805195" cy="3709120"/>
            <a:chOff x="4171714" y="360520"/>
            <a:chExt cx="7805195" cy="3709120"/>
          </a:xfrm>
        </p:grpSpPr>
        <p:sp>
          <p:nvSpPr>
            <p:cNvPr id="38" name="TextBox 37">
              <a:extLst>
                <a:ext uri="{FF2B5EF4-FFF2-40B4-BE49-F238E27FC236}">
                  <a16:creationId xmlns:a16="http://schemas.microsoft.com/office/drawing/2014/main" id="{5FD06716-964A-4584-926B-C038710E4844}"/>
                </a:ext>
              </a:extLst>
            </p:cNvPr>
            <p:cNvSpPr txBox="1"/>
            <p:nvPr/>
          </p:nvSpPr>
          <p:spPr>
            <a:xfrm>
              <a:off x="7951566" y="1245391"/>
              <a:ext cx="338554" cy="461665"/>
            </a:xfrm>
            <a:prstGeom prst="rect">
              <a:avLst/>
            </a:prstGeom>
            <a:noFill/>
          </p:spPr>
          <p:txBody>
            <a:bodyPr wrap="none" rtlCol="0">
              <a:spAutoFit/>
            </a:bodyPr>
            <a:lstStyle/>
            <a:p>
              <a:r>
                <a:rPr lang="en-US" sz="2400" i="1" dirty="0">
                  <a:solidFill>
                    <a:srgbClr val="0066FF"/>
                  </a:solidFill>
                </a:rPr>
                <a:t>g</a:t>
              </a:r>
            </a:p>
          </p:txBody>
        </p:sp>
        <p:sp>
          <p:nvSpPr>
            <p:cNvPr id="39" name="TextBox 38">
              <a:extLst>
                <a:ext uri="{FF2B5EF4-FFF2-40B4-BE49-F238E27FC236}">
                  <a16:creationId xmlns:a16="http://schemas.microsoft.com/office/drawing/2014/main" id="{CE22B7F6-9C1B-4F82-9756-98219A80AB0D}"/>
                </a:ext>
              </a:extLst>
            </p:cNvPr>
            <p:cNvSpPr txBox="1"/>
            <p:nvPr/>
          </p:nvSpPr>
          <p:spPr>
            <a:xfrm>
              <a:off x="9440055" y="781613"/>
              <a:ext cx="269626" cy="461665"/>
            </a:xfrm>
            <a:prstGeom prst="rect">
              <a:avLst/>
            </a:prstGeom>
            <a:noFill/>
          </p:spPr>
          <p:txBody>
            <a:bodyPr wrap="none" rtlCol="0">
              <a:spAutoFit/>
            </a:bodyPr>
            <a:lstStyle/>
            <a:p>
              <a:r>
                <a:rPr lang="en-US" sz="2400" i="1" dirty="0">
                  <a:solidFill>
                    <a:srgbClr val="0066FF"/>
                  </a:solidFill>
                </a:rPr>
                <a:t>f</a:t>
              </a:r>
            </a:p>
          </p:txBody>
        </p:sp>
        <p:sp>
          <p:nvSpPr>
            <p:cNvPr id="40" name="TextBox 39">
              <a:extLst>
                <a:ext uri="{FF2B5EF4-FFF2-40B4-BE49-F238E27FC236}">
                  <a16:creationId xmlns:a16="http://schemas.microsoft.com/office/drawing/2014/main" id="{932F4506-3A6F-4422-A6CD-5B993CE2E1A9}"/>
                </a:ext>
              </a:extLst>
            </p:cNvPr>
            <p:cNvSpPr txBox="1"/>
            <p:nvPr/>
          </p:nvSpPr>
          <p:spPr>
            <a:xfrm>
              <a:off x="6446572" y="868903"/>
              <a:ext cx="320922" cy="461665"/>
            </a:xfrm>
            <a:prstGeom prst="rect">
              <a:avLst/>
            </a:prstGeom>
            <a:noFill/>
          </p:spPr>
          <p:txBody>
            <a:bodyPr wrap="none" rtlCol="0">
              <a:spAutoFit/>
            </a:bodyPr>
            <a:lstStyle/>
            <a:p>
              <a:r>
                <a:rPr lang="en-US" sz="2400" i="1" dirty="0">
                  <a:solidFill>
                    <a:srgbClr val="0066FF"/>
                  </a:solidFill>
                </a:rPr>
                <a:t>e</a:t>
              </a:r>
            </a:p>
          </p:txBody>
        </p:sp>
        <p:sp>
          <p:nvSpPr>
            <p:cNvPr id="41" name="TextBox 40">
              <a:extLst>
                <a:ext uri="{FF2B5EF4-FFF2-40B4-BE49-F238E27FC236}">
                  <a16:creationId xmlns:a16="http://schemas.microsoft.com/office/drawing/2014/main" id="{B7FEE525-F419-4E1B-8F69-4DC7D5D138B7}"/>
                </a:ext>
              </a:extLst>
            </p:cNvPr>
            <p:cNvSpPr txBox="1"/>
            <p:nvPr/>
          </p:nvSpPr>
          <p:spPr>
            <a:xfrm>
              <a:off x="7938314" y="3607975"/>
              <a:ext cx="338554" cy="461665"/>
            </a:xfrm>
            <a:prstGeom prst="rect">
              <a:avLst/>
            </a:prstGeom>
            <a:noFill/>
          </p:spPr>
          <p:txBody>
            <a:bodyPr wrap="none" rtlCol="0">
              <a:spAutoFit/>
            </a:bodyPr>
            <a:lstStyle/>
            <a:p>
              <a:r>
                <a:rPr lang="en-US" sz="2400" i="1" dirty="0">
                  <a:solidFill>
                    <a:srgbClr val="0066FF"/>
                  </a:solidFill>
                </a:rPr>
                <a:t>d</a:t>
              </a:r>
            </a:p>
          </p:txBody>
        </p:sp>
        <p:sp>
          <p:nvSpPr>
            <p:cNvPr id="42" name="TextBox 41">
              <a:extLst>
                <a:ext uri="{FF2B5EF4-FFF2-40B4-BE49-F238E27FC236}">
                  <a16:creationId xmlns:a16="http://schemas.microsoft.com/office/drawing/2014/main" id="{A7A12559-06FF-4FF9-8065-23411C48E0B2}"/>
                </a:ext>
              </a:extLst>
            </p:cNvPr>
            <p:cNvSpPr txBox="1"/>
            <p:nvPr/>
          </p:nvSpPr>
          <p:spPr>
            <a:xfrm>
              <a:off x="9669912" y="2129090"/>
              <a:ext cx="320922" cy="461665"/>
            </a:xfrm>
            <a:prstGeom prst="rect">
              <a:avLst/>
            </a:prstGeom>
            <a:noFill/>
          </p:spPr>
          <p:txBody>
            <a:bodyPr wrap="none" rtlCol="0">
              <a:spAutoFit/>
            </a:bodyPr>
            <a:lstStyle/>
            <a:p>
              <a:r>
                <a:rPr lang="en-US" sz="2400" i="1" dirty="0">
                  <a:solidFill>
                    <a:srgbClr val="0066FF"/>
                  </a:solidFill>
                </a:rPr>
                <a:t>c</a:t>
              </a:r>
            </a:p>
          </p:txBody>
        </p:sp>
        <p:sp>
          <p:nvSpPr>
            <p:cNvPr id="43" name="TextBox 42">
              <a:extLst>
                <a:ext uri="{FF2B5EF4-FFF2-40B4-BE49-F238E27FC236}">
                  <a16:creationId xmlns:a16="http://schemas.microsoft.com/office/drawing/2014/main" id="{F77AE679-E224-4891-966D-79FA04A38686}"/>
                </a:ext>
              </a:extLst>
            </p:cNvPr>
            <p:cNvSpPr txBox="1"/>
            <p:nvPr/>
          </p:nvSpPr>
          <p:spPr>
            <a:xfrm>
              <a:off x="11638355" y="360520"/>
              <a:ext cx="338554" cy="461665"/>
            </a:xfrm>
            <a:prstGeom prst="rect">
              <a:avLst/>
            </a:prstGeom>
            <a:noFill/>
          </p:spPr>
          <p:txBody>
            <a:bodyPr wrap="none" rtlCol="0">
              <a:spAutoFit/>
            </a:bodyPr>
            <a:lstStyle/>
            <a:p>
              <a:r>
                <a:rPr lang="en-US" sz="2400" i="1" dirty="0">
                  <a:solidFill>
                    <a:srgbClr val="0066FF"/>
                  </a:solidFill>
                </a:rPr>
                <a:t>b</a:t>
              </a:r>
            </a:p>
          </p:txBody>
        </p:sp>
        <p:sp>
          <p:nvSpPr>
            <p:cNvPr id="44" name="TextBox 43">
              <a:extLst>
                <a:ext uri="{FF2B5EF4-FFF2-40B4-BE49-F238E27FC236}">
                  <a16:creationId xmlns:a16="http://schemas.microsoft.com/office/drawing/2014/main" id="{E6C17E12-4066-45D3-8AC7-EAF065720CAA}"/>
                </a:ext>
              </a:extLst>
            </p:cNvPr>
            <p:cNvSpPr txBox="1"/>
            <p:nvPr/>
          </p:nvSpPr>
          <p:spPr>
            <a:xfrm>
              <a:off x="4171714" y="362975"/>
              <a:ext cx="338554" cy="461665"/>
            </a:xfrm>
            <a:prstGeom prst="rect">
              <a:avLst/>
            </a:prstGeom>
            <a:noFill/>
          </p:spPr>
          <p:txBody>
            <a:bodyPr wrap="none" rtlCol="0">
              <a:spAutoFit/>
            </a:bodyPr>
            <a:lstStyle/>
            <a:p>
              <a:r>
                <a:rPr lang="en-US" sz="2400" i="1" dirty="0">
                  <a:solidFill>
                    <a:srgbClr val="0066FF"/>
                  </a:solidFill>
                </a:rPr>
                <a:t>a</a:t>
              </a:r>
            </a:p>
          </p:txBody>
        </p:sp>
        <p:sp>
          <p:nvSpPr>
            <p:cNvPr id="45" name="Oval 44">
              <a:extLst>
                <a:ext uri="{FF2B5EF4-FFF2-40B4-BE49-F238E27FC236}">
                  <a16:creationId xmlns:a16="http://schemas.microsoft.com/office/drawing/2014/main" id="{EC9A611E-67FB-42F3-BBF3-776C8423E246}"/>
                </a:ext>
              </a:extLst>
            </p:cNvPr>
            <p:cNvSpPr>
              <a:spLocks noChangeAspect="1"/>
            </p:cNvSpPr>
            <p:nvPr/>
          </p:nvSpPr>
          <p:spPr>
            <a:xfrm>
              <a:off x="4481024" y="53508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9C55C6F-F5DE-4E66-A203-871CA26B47DB}"/>
                </a:ext>
              </a:extLst>
            </p:cNvPr>
            <p:cNvSpPr>
              <a:spLocks noChangeAspect="1"/>
            </p:cNvSpPr>
            <p:nvPr/>
          </p:nvSpPr>
          <p:spPr>
            <a:xfrm>
              <a:off x="11504711" y="53161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2932556-2C74-4F6A-B279-3634D6316C6A}"/>
                </a:ext>
              </a:extLst>
            </p:cNvPr>
            <p:cNvSpPr>
              <a:spLocks noChangeAspect="1"/>
            </p:cNvSpPr>
            <p:nvPr/>
          </p:nvSpPr>
          <p:spPr>
            <a:xfrm>
              <a:off x="8029403" y="351653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9C0725E-630B-4F32-A72A-9730F377EEDB}"/>
                </a:ext>
              </a:extLst>
            </p:cNvPr>
            <p:cNvSpPr>
              <a:spLocks noChangeAspect="1"/>
            </p:cNvSpPr>
            <p:nvPr/>
          </p:nvSpPr>
          <p:spPr>
            <a:xfrm>
              <a:off x="8022557" y="168845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32C3505-446C-49BF-B01E-602632746912}"/>
                </a:ext>
              </a:extLst>
            </p:cNvPr>
            <p:cNvSpPr>
              <a:spLocks noChangeAspect="1"/>
            </p:cNvSpPr>
            <p:nvPr/>
          </p:nvSpPr>
          <p:spPr>
            <a:xfrm>
              <a:off x="6483573" y="121307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F5D52E8-91E3-4FF4-8A74-0EC980F77FC2}"/>
                </a:ext>
              </a:extLst>
            </p:cNvPr>
            <p:cNvSpPr>
              <a:spLocks noChangeAspect="1"/>
            </p:cNvSpPr>
            <p:nvPr/>
          </p:nvSpPr>
          <p:spPr>
            <a:xfrm>
              <a:off x="9641776" y="2254414"/>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05F25D7-E4C5-4F02-8FA6-07F289E7C53A}"/>
                </a:ext>
              </a:extLst>
            </p:cNvPr>
            <p:cNvSpPr>
              <a:spLocks noChangeAspect="1"/>
            </p:cNvSpPr>
            <p:nvPr/>
          </p:nvSpPr>
          <p:spPr>
            <a:xfrm>
              <a:off x="9649522" y="1210992"/>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 Box 4">
            <a:extLst>
              <a:ext uri="{FF2B5EF4-FFF2-40B4-BE49-F238E27FC236}">
                <a16:creationId xmlns:a16="http://schemas.microsoft.com/office/drawing/2014/main" id="{E17169AE-2D86-48D2-80BA-38B3108ACD9F}"/>
              </a:ext>
            </a:extLst>
          </p:cNvPr>
          <p:cNvSpPr txBox="1">
            <a:spLocks noChangeArrowheads="1"/>
          </p:cNvSpPr>
          <p:nvPr/>
        </p:nvSpPr>
        <p:spPr bwMode="auto">
          <a:xfrm>
            <a:off x="4439462" y="328993"/>
            <a:ext cx="5722405" cy="417871"/>
          </a:xfrm>
          <a:prstGeom prst="rect">
            <a:avLst/>
          </a:prstGeom>
          <a:noFill/>
          <a:ln w="38100">
            <a:solidFill>
              <a:srgbClr val="FF9900"/>
            </a:solidFill>
            <a:miter lim="800000"/>
            <a:headEnd/>
            <a:tailEnd/>
          </a:ln>
        </p:spPr>
        <p:txBody>
          <a:bodyPr wrap="square">
            <a:spAutoFit/>
          </a:bodyPr>
          <a:lstStyle/>
          <a:p>
            <a:pPr algn="just">
              <a:lnSpc>
                <a:spcPct val="115000"/>
              </a:lnSpc>
              <a:spcBef>
                <a:spcPts val="0"/>
              </a:spcBef>
              <a:spcAft>
                <a:spcPts val="0"/>
              </a:spcAft>
              <a:buSzPts val="1000"/>
              <a:tabLst>
                <a:tab pos="342900" algn="l"/>
              </a:tabLst>
            </a:pPr>
            <a:r>
              <a:rPr lang="en-US" sz="2000" b="1" dirty="0">
                <a:ln w="1905"/>
                <a:solidFill>
                  <a:srgbClr val="0066FF"/>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 How many </a:t>
            </a:r>
            <a:r>
              <a:rPr lang="en-US" sz="2000" b="1"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branches</a:t>
            </a:r>
            <a:r>
              <a:rPr lang="en-US" sz="2000" b="1" dirty="0">
                <a:ln w="1905"/>
                <a:solidFill>
                  <a:srgbClr val="0066FF"/>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are here? Name Them.</a:t>
            </a:r>
          </a:p>
        </p:txBody>
      </p:sp>
      <p:sp>
        <p:nvSpPr>
          <p:cNvPr id="53" name="Text Box 4">
            <a:extLst>
              <a:ext uri="{FF2B5EF4-FFF2-40B4-BE49-F238E27FC236}">
                <a16:creationId xmlns:a16="http://schemas.microsoft.com/office/drawing/2014/main" id="{F78441D6-F342-4CAD-9B01-07650C462D6B}"/>
              </a:ext>
            </a:extLst>
          </p:cNvPr>
          <p:cNvSpPr txBox="1">
            <a:spLocks noChangeArrowheads="1"/>
          </p:cNvSpPr>
          <p:nvPr/>
        </p:nvSpPr>
        <p:spPr bwMode="auto">
          <a:xfrm>
            <a:off x="359642" y="1535218"/>
            <a:ext cx="5070600" cy="417871"/>
          </a:xfrm>
          <a:prstGeom prst="rect">
            <a:avLst/>
          </a:prstGeom>
          <a:noFill/>
          <a:ln w="38100">
            <a:solidFill>
              <a:srgbClr val="FF9900"/>
            </a:solidFill>
            <a:miter lim="800000"/>
            <a:headEnd/>
            <a:tailEnd/>
          </a:ln>
        </p:spPr>
        <p:txBody>
          <a:bodyPr wrap="square">
            <a:spAutoFit/>
          </a:bodyPr>
          <a:lstStyle/>
          <a:p>
            <a:pPr algn="just">
              <a:lnSpc>
                <a:spcPct val="115000"/>
              </a:lnSpc>
              <a:spcBef>
                <a:spcPts val="0"/>
              </a:spcBef>
              <a:spcAft>
                <a:spcPts val="0"/>
              </a:spcAft>
              <a:buSzPts val="1000"/>
              <a:tabLst>
                <a:tab pos="342900" algn="l"/>
              </a:tabLst>
            </a:pPr>
            <a:r>
              <a:rPr lang="en-US" sz="2000" b="1" dirty="0">
                <a:ln w="1905"/>
                <a:solidFill>
                  <a:srgbClr val="0066FF"/>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(b) How many </a:t>
            </a:r>
            <a:r>
              <a:rPr lang="en-US" sz="2000" b="1"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nodes</a:t>
            </a:r>
            <a:r>
              <a:rPr lang="en-US" sz="2000" b="1" dirty="0">
                <a:ln w="1905"/>
                <a:solidFill>
                  <a:srgbClr val="0066FF"/>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are here? Name Them.</a:t>
            </a:r>
          </a:p>
        </p:txBody>
      </p:sp>
      <p:sp>
        <p:nvSpPr>
          <p:cNvPr id="54" name="Text Box 4">
            <a:extLst>
              <a:ext uri="{FF2B5EF4-FFF2-40B4-BE49-F238E27FC236}">
                <a16:creationId xmlns:a16="http://schemas.microsoft.com/office/drawing/2014/main" id="{18412463-3DA3-423B-B8C1-40189CF2A89D}"/>
              </a:ext>
            </a:extLst>
          </p:cNvPr>
          <p:cNvSpPr txBox="1">
            <a:spLocks noChangeArrowheads="1"/>
          </p:cNvSpPr>
          <p:nvPr/>
        </p:nvSpPr>
        <p:spPr bwMode="auto">
          <a:xfrm>
            <a:off x="368026" y="2567578"/>
            <a:ext cx="3767875" cy="771814"/>
          </a:xfrm>
          <a:prstGeom prst="rect">
            <a:avLst/>
          </a:prstGeom>
          <a:noFill/>
          <a:ln w="38100">
            <a:solidFill>
              <a:srgbClr val="FF9900"/>
            </a:solidFill>
            <a:miter lim="800000"/>
            <a:headEnd/>
            <a:tailEnd/>
          </a:ln>
        </p:spPr>
        <p:txBody>
          <a:bodyPr wrap="square">
            <a:spAutoFit/>
          </a:bodyPr>
          <a:lstStyle/>
          <a:p>
            <a:pPr algn="just">
              <a:lnSpc>
                <a:spcPct val="115000"/>
              </a:lnSpc>
              <a:spcBef>
                <a:spcPts val="0"/>
              </a:spcBef>
              <a:spcAft>
                <a:spcPts val="0"/>
              </a:spcAft>
              <a:buSzPts val="1000"/>
              <a:tabLst>
                <a:tab pos="342900" algn="l"/>
              </a:tabLst>
            </a:pPr>
            <a:r>
              <a:rPr lang="en-US" sz="2000" b="1" dirty="0">
                <a:ln w="1905"/>
                <a:solidFill>
                  <a:srgbClr val="0066FF"/>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 How many </a:t>
            </a:r>
            <a:r>
              <a:rPr lang="en-US" sz="2000" b="1"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junction points</a:t>
            </a:r>
            <a:r>
              <a:rPr lang="en-US" sz="2000" b="1" dirty="0">
                <a:ln w="1905"/>
                <a:solidFill>
                  <a:srgbClr val="0066FF"/>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are here? Name Them.</a:t>
            </a:r>
          </a:p>
        </p:txBody>
      </p:sp>
      <p:sp>
        <p:nvSpPr>
          <p:cNvPr id="55" name="Text Box 4">
            <a:extLst>
              <a:ext uri="{FF2B5EF4-FFF2-40B4-BE49-F238E27FC236}">
                <a16:creationId xmlns:a16="http://schemas.microsoft.com/office/drawing/2014/main" id="{68668433-977A-4EAC-9ECC-2CBBAD9AB440}"/>
              </a:ext>
            </a:extLst>
          </p:cNvPr>
          <p:cNvSpPr txBox="1">
            <a:spLocks noChangeArrowheads="1"/>
          </p:cNvSpPr>
          <p:nvPr/>
        </p:nvSpPr>
        <p:spPr bwMode="auto">
          <a:xfrm>
            <a:off x="342821" y="4398459"/>
            <a:ext cx="5087421" cy="771814"/>
          </a:xfrm>
          <a:prstGeom prst="rect">
            <a:avLst/>
          </a:prstGeom>
          <a:noFill/>
          <a:ln w="38100">
            <a:solidFill>
              <a:srgbClr val="FF9900"/>
            </a:solidFill>
            <a:miter lim="800000"/>
            <a:headEnd/>
            <a:tailEnd/>
          </a:ln>
        </p:spPr>
        <p:txBody>
          <a:bodyPr wrap="square">
            <a:spAutoFit/>
          </a:bodyPr>
          <a:lstStyle/>
          <a:p>
            <a:pPr algn="just">
              <a:lnSpc>
                <a:spcPct val="115000"/>
              </a:lnSpc>
              <a:spcBef>
                <a:spcPts val="0"/>
              </a:spcBef>
              <a:spcAft>
                <a:spcPts val="0"/>
              </a:spcAft>
              <a:buSzPts val="1000"/>
              <a:tabLst>
                <a:tab pos="342900" algn="l"/>
              </a:tabLst>
            </a:pPr>
            <a:r>
              <a:rPr lang="en-US" sz="2000" b="1" dirty="0">
                <a:ln w="1905"/>
                <a:solidFill>
                  <a:srgbClr val="0066FF"/>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 How many </a:t>
            </a:r>
            <a:r>
              <a:rPr lang="en-US" sz="2000" b="1"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mesh or loops</a:t>
            </a:r>
            <a:r>
              <a:rPr lang="en-US" sz="2000" b="1" dirty="0">
                <a:ln w="1905"/>
                <a:solidFill>
                  <a:srgbClr val="0066FF"/>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are here? Name Them.</a:t>
            </a:r>
          </a:p>
        </p:txBody>
      </p:sp>
      <p:sp>
        <p:nvSpPr>
          <p:cNvPr id="56" name="Text Box 4">
            <a:extLst>
              <a:ext uri="{FF2B5EF4-FFF2-40B4-BE49-F238E27FC236}">
                <a16:creationId xmlns:a16="http://schemas.microsoft.com/office/drawing/2014/main" id="{40170508-E5FA-422A-9709-9A68289EEDEA}"/>
              </a:ext>
            </a:extLst>
          </p:cNvPr>
          <p:cNvSpPr txBox="1">
            <a:spLocks noChangeArrowheads="1"/>
          </p:cNvSpPr>
          <p:nvPr/>
        </p:nvSpPr>
        <p:spPr bwMode="auto">
          <a:xfrm>
            <a:off x="4440218" y="806424"/>
            <a:ext cx="6954614" cy="417871"/>
          </a:xfrm>
          <a:prstGeom prst="rect">
            <a:avLst/>
          </a:prstGeom>
          <a:noFill/>
          <a:ln w="38100">
            <a:noFill/>
            <a:miter lim="800000"/>
            <a:headEnd/>
            <a:tailEnd/>
          </a:ln>
        </p:spPr>
        <p:txBody>
          <a:bodyPr wrap="square">
            <a:spAutoFit/>
          </a:bodyPr>
          <a:lstStyle/>
          <a:p>
            <a:pPr algn="just">
              <a:lnSpc>
                <a:spcPct val="115000"/>
              </a:lnSpc>
              <a:spcBef>
                <a:spcPts val="0"/>
              </a:spcBef>
              <a:spcAft>
                <a:spcPts val="0"/>
              </a:spcAft>
              <a:buSzPts val="1000"/>
              <a:tabLst>
                <a:tab pos="342900" algn="l"/>
              </a:tabLst>
            </a:pPr>
            <a:r>
              <a:rPr lang="en-US" sz="20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Answer</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Six branches are here. They are: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ab</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bd</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da</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ag</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err="1">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bg</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dg</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p>
        </p:txBody>
      </p:sp>
      <p:sp>
        <p:nvSpPr>
          <p:cNvPr id="57" name="Text Box 4">
            <a:extLst>
              <a:ext uri="{FF2B5EF4-FFF2-40B4-BE49-F238E27FC236}">
                <a16:creationId xmlns:a16="http://schemas.microsoft.com/office/drawing/2014/main" id="{FFE28110-42F3-4396-B7BE-B02CC1AFA12C}"/>
              </a:ext>
            </a:extLst>
          </p:cNvPr>
          <p:cNvSpPr txBox="1">
            <a:spLocks noChangeArrowheads="1"/>
          </p:cNvSpPr>
          <p:nvPr/>
        </p:nvSpPr>
        <p:spPr bwMode="auto">
          <a:xfrm>
            <a:off x="5490064" y="1535217"/>
            <a:ext cx="6332916" cy="417871"/>
          </a:xfrm>
          <a:prstGeom prst="rect">
            <a:avLst/>
          </a:prstGeom>
          <a:noFill/>
          <a:ln w="38100">
            <a:noFill/>
            <a:miter lim="800000"/>
            <a:headEnd/>
            <a:tailEnd/>
          </a:ln>
        </p:spPr>
        <p:txBody>
          <a:bodyPr wrap="square">
            <a:spAutoFit/>
          </a:bodyPr>
          <a:lstStyle/>
          <a:p>
            <a:pPr algn="just">
              <a:lnSpc>
                <a:spcPct val="115000"/>
              </a:lnSpc>
              <a:spcBef>
                <a:spcPts val="0"/>
              </a:spcBef>
              <a:spcAft>
                <a:spcPts val="0"/>
              </a:spcAft>
              <a:buSzPts val="1000"/>
              <a:tabLst>
                <a:tab pos="342900" algn="l"/>
              </a:tabLst>
            </a:pPr>
            <a:r>
              <a:rPr lang="en-US" sz="20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Answer</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Seven nodes are here. They are: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b</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e</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f</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g</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p>
        </p:txBody>
      </p:sp>
      <p:sp>
        <p:nvSpPr>
          <p:cNvPr id="58" name="Text Box 4">
            <a:extLst>
              <a:ext uri="{FF2B5EF4-FFF2-40B4-BE49-F238E27FC236}">
                <a16:creationId xmlns:a16="http://schemas.microsoft.com/office/drawing/2014/main" id="{FDACCCC5-DDEC-4E7B-8898-27E14FFDE488}"/>
              </a:ext>
            </a:extLst>
          </p:cNvPr>
          <p:cNvSpPr txBox="1">
            <a:spLocks noChangeArrowheads="1"/>
          </p:cNvSpPr>
          <p:nvPr/>
        </p:nvSpPr>
        <p:spPr bwMode="auto">
          <a:xfrm>
            <a:off x="238581" y="3474631"/>
            <a:ext cx="4041897" cy="771814"/>
          </a:xfrm>
          <a:prstGeom prst="rect">
            <a:avLst/>
          </a:prstGeom>
          <a:noFill/>
          <a:ln w="38100">
            <a:noFill/>
            <a:miter lim="800000"/>
            <a:headEnd/>
            <a:tailEnd/>
          </a:ln>
        </p:spPr>
        <p:txBody>
          <a:bodyPr wrap="square">
            <a:spAutoFit/>
          </a:bodyPr>
          <a:lstStyle/>
          <a:p>
            <a:pPr algn="just">
              <a:lnSpc>
                <a:spcPct val="115000"/>
              </a:lnSpc>
              <a:spcBef>
                <a:spcPts val="0"/>
              </a:spcBef>
              <a:spcAft>
                <a:spcPts val="0"/>
              </a:spcAft>
              <a:buSzPts val="1000"/>
              <a:tabLst>
                <a:tab pos="342900" algn="l"/>
              </a:tabLst>
            </a:pPr>
            <a:r>
              <a:rPr lang="en-US" sz="20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Answer</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Four junction points here. </a:t>
            </a:r>
          </a:p>
          <a:p>
            <a:pPr algn="just">
              <a:lnSpc>
                <a:spcPct val="115000"/>
              </a:lnSpc>
              <a:spcBef>
                <a:spcPts val="0"/>
              </a:spcBef>
              <a:spcAft>
                <a:spcPts val="0"/>
              </a:spcAft>
              <a:buSzPts val="1000"/>
              <a:tabLst>
                <a:tab pos="342900" algn="l"/>
              </a:tabLst>
            </a:pP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They are: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b</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and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g</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p>
        </p:txBody>
      </p:sp>
      <p:sp>
        <p:nvSpPr>
          <p:cNvPr id="59" name="Text Box 4">
            <a:extLst>
              <a:ext uri="{FF2B5EF4-FFF2-40B4-BE49-F238E27FC236}">
                <a16:creationId xmlns:a16="http://schemas.microsoft.com/office/drawing/2014/main" id="{08B94FCF-8473-41B4-B24F-B749B2788EE8}"/>
              </a:ext>
            </a:extLst>
          </p:cNvPr>
          <p:cNvSpPr txBox="1">
            <a:spLocks noChangeArrowheads="1"/>
          </p:cNvSpPr>
          <p:nvPr/>
        </p:nvSpPr>
        <p:spPr bwMode="auto">
          <a:xfrm>
            <a:off x="259670" y="5210042"/>
            <a:ext cx="7069598" cy="1125757"/>
          </a:xfrm>
          <a:prstGeom prst="rect">
            <a:avLst/>
          </a:prstGeom>
          <a:noFill/>
          <a:ln w="38100">
            <a:noFill/>
            <a:miter lim="800000"/>
            <a:headEnd/>
            <a:tailEnd/>
          </a:ln>
        </p:spPr>
        <p:txBody>
          <a:bodyPr wrap="square">
            <a:spAutoFit/>
          </a:bodyPr>
          <a:lstStyle/>
          <a:p>
            <a:pPr algn="just">
              <a:lnSpc>
                <a:spcPct val="115000"/>
              </a:lnSpc>
              <a:spcBef>
                <a:spcPts val="0"/>
              </a:spcBef>
              <a:spcAft>
                <a:spcPts val="0"/>
              </a:spcAft>
              <a:buSzPts val="1000"/>
              <a:tabLst>
                <a:tab pos="342900" algn="l"/>
              </a:tabLst>
            </a:pPr>
            <a:r>
              <a:rPr lang="en-US" sz="20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Answer</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Four mesh or loops here. </a:t>
            </a:r>
          </a:p>
          <a:p>
            <a:pPr algn="just">
              <a:lnSpc>
                <a:spcPct val="115000"/>
              </a:lnSpc>
              <a:spcBef>
                <a:spcPts val="0"/>
              </a:spcBef>
              <a:spcAft>
                <a:spcPts val="0"/>
              </a:spcAft>
              <a:buSzPts val="1000"/>
              <a:tabLst>
                <a:tab pos="342900" algn="l"/>
              </a:tabLst>
            </a:pP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They are: 	(</a:t>
            </a:r>
            <a:r>
              <a:rPr lang="en-US" sz="2000" b="1" i="1" dirty="0" err="1">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b</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b="1"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ii</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e</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g</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p>
          <a:p>
            <a:pPr algn="just">
              <a:lnSpc>
                <a:spcPct val="115000"/>
              </a:lnSpc>
              <a:spcBef>
                <a:spcPts val="0"/>
              </a:spcBef>
              <a:spcAft>
                <a:spcPts val="0"/>
              </a:spcAft>
              <a:buSzPts val="1000"/>
              <a:tabLst>
                <a:tab pos="342900" algn="l"/>
              </a:tabLst>
            </a:pP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b="1"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iii</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b</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f</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g</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e</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b</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b="1"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iv</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b</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f</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g</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sz="2000" i="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b</a:t>
            </a:r>
            <a:r>
              <a:rPr lang="en-US"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6384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P spid="5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1E0B11D-F735-40CB-BC7B-1B80DED785D6}"/>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28</a:t>
            </a:fld>
            <a:endParaRPr lang="en-US" sz="2000" b="1" dirty="0">
              <a:solidFill>
                <a:schemeClr val="bg1"/>
              </a:solidFill>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26594836-B53A-4F63-AC79-40EC07BE2642}"/>
              </a:ext>
            </a:extLst>
          </p:cNvPr>
          <p:cNvSpPr/>
          <p:nvPr/>
        </p:nvSpPr>
        <p:spPr>
          <a:xfrm>
            <a:off x="2609788" y="2840377"/>
            <a:ext cx="6972423" cy="1177245"/>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7200" b="1" dirty="0">
                <a:solidFill>
                  <a:srgbClr val="0000CC"/>
                </a:solidFill>
                <a:latin typeface="Times New Roman" panose="02020603050405020304" pitchFamily="18" charset="0"/>
                <a:cs typeface="Times New Roman" panose="02020603050405020304" pitchFamily="18" charset="0"/>
              </a:rPr>
              <a:t>1.6 Power of Ten</a:t>
            </a:r>
            <a:endParaRPr lang="en-US" sz="72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109114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73994B-113B-4857-97EE-C0C1605C7BB2}"/>
              </a:ext>
            </a:extLst>
          </p:cNvPr>
          <p:cNvSpPr/>
          <p:nvPr/>
        </p:nvSpPr>
        <p:spPr>
          <a:xfrm>
            <a:off x="1590883" y="128830"/>
            <a:ext cx="7566370"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The International System of Units [</a:t>
            </a:r>
            <a:r>
              <a:rPr lang="en-US" sz="2800" b="1" dirty="0">
                <a:solidFill>
                  <a:srgbClr val="FF0000"/>
                </a:solidFill>
                <a:latin typeface="Times New Roman" panose="02020603050405020304" pitchFamily="18" charset="0"/>
                <a:cs typeface="Times New Roman" panose="02020603050405020304" pitchFamily="18" charset="0"/>
              </a:rPr>
              <a:t>SI</a:t>
            </a:r>
            <a:r>
              <a:rPr lang="en-US" sz="2800" b="1" dirty="0">
                <a:solidFill>
                  <a:srgbClr val="0000CC"/>
                </a:solidFill>
                <a:latin typeface="Times New Roman" panose="02020603050405020304" pitchFamily="18" charset="0"/>
                <a:cs typeface="Times New Roman" panose="02020603050405020304" pitchFamily="18" charset="0"/>
              </a:rPr>
              <a:t>] prefixes</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pic>
        <p:nvPicPr>
          <p:cNvPr id="11" name="Picture 10" descr="Table&#10;&#10;Description automatically generated with medium confidence">
            <a:extLst>
              <a:ext uri="{FF2B5EF4-FFF2-40B4-BE49-F238E27FC236}">
                <a16:creationId xmlns:a16="http://schemas.microsoft.com/office/drawing/2014/main" id="{C5D122DF-C730-4C47-AA9F-17DF75D2EAF2}"/>
              </a:ext>
            </a:extLst>
          </p:cNvPr>
          <p:cNvPicPr>
            <a:picLocks noChangeAspect="1"/>
          </p:cNvPicPr>
          <p:nvPr/>
        </p:nvPicPr>
        <p:blipFill>
          <a:blip r:embed="rId2"/>
          <a:stretch>
            <a:fillRect/>
          </a:stretch>
        </p:blipFill>
        <p:spPr>
          <a:xfrm>
            <a:off x="363831" y="725317"/>
            <a:ext cx="3457575" cy="1581150"/>
          </a:xfrm>
          <a:prstGeom prst="rect">
            <a:avLst/>
          </a:prstGeom>
        </p:spPr>
      </p:pic>
      <p:sp>
        <p:nvSpPr>
          <p:cNvPr id="12" name="TextBox 11">
            <a:extLst>
              <a:ext uri="{FF2B5EF4-FFF2-40B4-BE49-F238E27FC236}">
                <a16:creationId xmlns:a16="http://schemas.microsoft.com/office/drawing/2014/main" id="{F0C8B464-F4D8-4FD5-AE80-5FFDE5A96B39}"/>
              </a:ext>
            </a:extLst>
          </p:cNvPr>
          <p:cNvSpPr txBox="1"/>
          <p:nvPr/>
        </p:nvSpPr>
        <p:spPr>
          <a:xfrm>
            <a:off x="264634" y="4598506"/>
            <a:ext cx="5102496" cy="1692771"/>
          </a:xfrm>
          <a:prstGeom prst="rect">
            <a:avLst/>
          </a:prstGeom>
          <a:noFill/>
        </p:spPr>
        <p:txBody>
          <a:bodyPr wrap="square" rtlCol="0">
            <a:spAutoFit/>
          </a:bodyPr>
          <a:lstStyle/>
          <a:p>
            <a:pPr algn="just"/>
            <a:r>
              <a:rPr lang="en-US" sz="2400" b="1" dirty="0">
                <a:solidFill>
                  <a:srgbClr val="FF0066"/>
                </a:solidFill>
              </a:rPr>
              <a:t>Observation:</a:t>
            </a:r>
          </a:p>
          <a:p>
            <a:pPr algn="just"/>
            <a:r>
              <a:rPr lang="en-US" sz="2000" b="1" dirty="0"/>
              <a:t>When convert </a:t>
            </a:r>
            <a:r>
              <a:rPr lang="en-US" sz="2000" b="1" dirty="0">
                <a:solidFill>
                  <a:srgbClr val="FF0000"/>
                </a:solidFill>
              </a:rPr>
              <a:t>smaller to larger</a:t>
            </a:r>
            <a:r>
              <a:rPr lang="en-US" sz="2000" b="1" dirty="0"/>
              <a:t> decimal point shift to </a:t>
            </a:r>
            <a:r>
              <a:rPr lang="en-US" sz="2000" b="1" dirty="0">
                <a:solidFill>
                  <a:srgbClr val="FF0000"/>
                </a:solidFill>
              </a:rPr>
              <a:t>left</a:t>
            </a:r>
            <a:r>
              <a:rPr lang="en-US" sz="2000" b="1" dirty="0"/>
              <a:t>.</a:t>
            </a:r>
          </a:p>
          <a:p>
            <a:pPr algn="just"/>
            <a:r>
              <a:rPr lang="en-US" sz="2000" b="1" dirty="0"/>
              <a:t>When convert </a:t>
            </a:r>
            <a:r>
              <a:rPr lang="en-US" sz="2000" b="1" dirty="0">
                <a:solidFill>
                  <a:srgbClr val="0000CC"/>
                </a:solidFill>
              </a:rPr>
              <a:t>larger to smaller</a:t>
            </a:r>
            <a:r>
              <a:rPr lang="en-US" sz="2000" b="1" dirty="0"/>
              <a:t> decimal point shift to </a:t>
            </a:r>
            <a:r>
              <a:rPr lang="en-US" sz="2000" b="1" dirty="0">
                <a:solidFill>
                  <a:srgbClr val="0000CC"/>
                </a:solidFill>
              </a:rPr>
              <a:t>right</a:t>
            </a:r>
            <a:r>
              <a:rPr lang="en-US" sz="2000" b="1" dirty="0"/>
              <a:t>.</a:t>
            </a:r>
          </a:p>
        </p:txBody>
      </p:sp>
      <p:sp>
        <p:nvSpPr>
          <p:cNvPr id="13" name="TextBox 12">
            <a:extLst>
              <a:ext uri="{FF2B5EF4-FFF2-40B4-BE49-F238E27FC236}">
                <a16:creationId xmlns:a16="http://schemas.microsoft.com/office/drawing/2014/main" id="{19366EAE-0057-4AC1-A963-70B42DEB2F17}"/>
              </a:ext>
            </a:extLst>
          </p:cNvPr>
          <p:cNvSpPr txBox="1"/>
          <p:nvPr/>
        </p:nvSpPr>
        <p:spPr>
          <a:xfrm>
            <a:off x="7922855" y="627767"/>
            <a:ext cx="1539195" cy="400110"/>
          </a:xfrm>
          <a:prstGeom prst="rect">
            <a:avLst/>
          </a:prstGeom>
          <a:noFill/>
        </p:spPr>
        <p:txBody>
          <a:bodyPr wrap="square" rtlCol="0">
            <a:spAutoFit/>
          </a:bodyPr>
          <a:lstStyle/>
          <a:p>
            <a:pPr algn="ctr"/>
            <a:r>
              <a:rPr lang="en-US" sz="2000" b="1" dirty="0">
                <a:solidFill>
                  <a:srgbClr val="0000CC"/>
                </a:solidFill>
              </a:rPr>
              <a:t>TABLE 1.2</a:t>
            </a:r>
            <a:endParaRPr lang="en-US" sz="2000" b="1" dirty="0"/>
          </a:p>
        </p:txBody>
      </p:sp>
      <p:pic>
        <p:nvPicPr>
          <p:cNvPr id="15" name="Picture 14" descr="Text, letter&#10;&#10;Description automatically generated">
            <a:extLst>
              <a:ext uri="{FF2B5EF4-FFF2-40B4-BE49-F238E27FC236}">
                <a16:creationId xmlns:a16="http://schemas.microsoft.com/office/drawing/2014/main" id="{FD9604B1-63F6-46A3-9770-608867C408CF}"/>
              </a:ext>
            </a:extLst>
          </p:cNvPr>
          <p:cNvPicPr>
            <a:picLocks noChangeAspect="1"/>
          </p:cNvPicPr>
          <p:nvPr/>
        </p:nvPicPr>
        <p:blipFill>
          <a:blip r:embed="rId3"/>
          <a:stretch>
            <a:fillRect/>
          </a:stretch>
        </p:blipFill>
        <p:spPr>
          <a:xfrm>
            <a:off x="238951" y="2544418"/>
            <a:ext cx="5154683" cy="1987827"/>
          </a:xfrm>
          <a:prstGeom prst="rect">
            <a:avLst/>
          </a:prstGeom>
        </p:spPr>
      </p:pic>
      <p:pic>
        <p:nvPicPr>
          <p:cNvPr id="17" name="Picture 16" descr="Table&#10;&#10;Description automatically generated">
            <a:extLst>
              <a:ext uri="{FF2B5EF4-FFF2-40B4-BE49-F238E27FC236}">
                <a16:creationId xmlns:a16="http://schemas.microsoft.com/office/drawing/2014/main" id="{ED6CA0F4-9FB6-49F5-A380-6BD1448F64B7}"/>
              </a:ext>
            </a:extLst>
          </p:cNvPr>
          <p:cNvPicPr>
            <a:picLocks noChangeAspect="1"/>
          </p:cNvPicPr>
          <p:nvPr/>
        </p:nvPicPr>
        <p:blipFill>
          <a:blip r:embed="rId4"/>
          <a:stretch>
            <a:fillRect/>
          </a:stretch>
        </p:blipFill>
        <p:spPr>
          <a:xfrm>
            <a:off x="5446427" y="1035441"/>
            <a:ext cx="6570016" cy="5212080"/>
          </a:xfrm>
          <a:prstGeom prst="rect">
            <a:avLst/>
          </a:prstGeom>
        </p:spPr>
      </p:pic>
      <p:sp>
        <p:nvSpPr>
          <p:cNvPr id="8" name="TextBox 7">
            <a:extLst>
              <a:ext uri="{FF2B5EF4-FFF2-40B4-BE49-F238E27FC236}">
                <a16:creationId xmlns:a16="http://schemas.microsoft.com/office/drawing/2014/main" id="{59BCF3B2-C9F3-4690-86DC-FEF806593107}"/>
              </a:ext>
            </a:extLst>
          </p:cNvPr>
          <p:cNvSpPr txBox="1"/>
          <p:nvPr/>
        </p:nvSpPr>
        <p:spPr>
          <a:xfrm>
            <a:off x="9955396" y="86826"/>
            <a:ext cx="1798890" cy="461665"/>
          </a:xfrm>
          <a:prstGeom prst="rect">
            <a:avLst/>
          </a:prstGeom>
          <a:noFill/>
        </p:spPr>
        <p:txBody>
          <a:bodyPr wrap="none" rtlCol="0">
            <a:spAutoFit/>
          </a:bodyPr>
          <a:lstStyle/>
          <a:p>
            <a:r>
              <a:rPr lang="en-US" sz="2400" b="1" dirty="0">
                <a:solidFill>
                  <a:schemeClr val="accent1">
                    <a:lumMod val="75000"/>
                  </a:schemeClr>
                </a:solidFill>
                <a:latin typeface="Algerian" pitchFamily="82" charset="0"/>
              </a:rPr>
              <a:t>Chapter 1</a:t>
            </a:r>
            <a:endParaRPr lang="en-US" sz="2400" dirty="0"/>
          </a:p>
        </p:txBody>
      </p:sp>
      <p:sp>
        <p:nvSpPr>
          <p:cNvPr id="9" name="Slide Number Placeholder 3">
            <a:extLst>
              <a:ext uri="{FF2B5EF4-FFF2-40B4-BE49-F238E27FC236}">
                <a16:creationId xmlns:a16="http://schemas.microsoft.com/office/drawing/2014/main" id="{D0237C8B-97AB-434E-AB9B-7BED924B9FB9}"/>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29</a:t>
            </a:fld>
            <a:endParaRPr lang="en-US"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96367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D834FD54-C20F-4228-8805-454AFFFE9AB9}"/>
              </a:ext>
            </a:extLst>
          </p:cNvPr>
          <p:cNvSpPr txBox="1">
            <a:spLocks noChangeArrowheads="1"/>
          </p:cNvSpPr>
          <p:nvPr/>
        </p:nvSpPr>
        <p:spPr bwMode="auto">
          <a:xfrm>
            <a:off x="204566" y="919434"/>
            <a:ext cx="11471617" cy="5019131"/>
          </a:xfrm>
          <a:prstGeom prst="rect">
            <a:avLst/>
          </a:prstGeom>
          <a:noFill/>
          <a:ln w="63500">
            <a:noFill/>
            <a:miter lim="800000"/>
            <a:headEnd/>
            <a:tailEnd/>
          </a:ln>
        </p:spPr>
        <p:txBody>
          <a:bodyPr wrap="square">
            <a:spAutoFit/>
          </a:bodyPr>
          <a:lstStyle/>
          <a:p>
            <a:pPr marL="257175" indent="-257175" algn="just">
              <a:lnSpc>
                <a:spcPct val="115000"/>
              </a:lnSpc>
              <a:spcBef>
                <a:spcPts val="0"/>
              </a:spcBef>
              <a:spcAft>
                <a:spcPts val="0"/>
              </a:spcAft>
              <a:buSzPts val="1000"/>
              <a:buFont typeface="Symbol" panose="05050102010706020507" pitchFamily="18" charset="2"/>
              <a:buChar char=""/>
              <a:tabLst>
                <a:tab pos="342900" algn="l"/>
              </a:tabLst>
            </a:pPr>
            <a:r>
              <a:rPr lang="en-GB"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Basic concepts of DC circuit. Familiarizing with different components: Resistor, capacitor, Inductor, Voltage source, etc.</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257175" indent="-257175" algn="just">
              <a:lnSpc>
                <a:spcPct val="115000"/>
              </a:lnSpc>
              <a:spcBef>
                <a:spcPts val="0"/>
              </a:spcBef>
              <a:spcAft>
                <a:spcPts val="0"/>
              </a:spcAft>
              <a:buSzPts val="1000"/>
              <a:buFont typeface="Symbol" panose="05050102010706020507" pitchFamily="18" charset="2"/>
              <a:buChar char=""/>
              <a:tabLst>
                <a:tab pos="342900" algn="l"/>
              </a:tabLst>
            </a:pPr>
            <a:r>
              <a:rPr lang="en-GB"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Familiarizing with Series, Parallel and Series-parallel circuits Basic idea about alternating quantity: Period and cycle, frequency, angular velocity, angular frequency, Sinusoidal waveform. Vector Diagram.</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257175" indent="-257175" algn="just">
              <a:lnSpc>
                <a:spcPct val="115000"/>
              </a:lnSpc>
              <a:spcBef>
                <a:spcPts val="0"/>
              </a:spcBef>
              <a:spcAft>
                <a:spcPts val="0"/>
              </a:spcAft>
              <a:buSzPts val="1000"/>
              <a:buFont typeface="Symbol" panose="05050102010706020507" pitchFamily="18" charset="2"/>
              <a:buChar char=""/>
              <a:tabLst>
                <a:tab pos="342900" algn="l"/>
              </a:tabLst>
            </a:pPr>
            <a:r>
              <a:rPr lang="en-GB"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Ohm’s Law; Total resistance of series &amp; parallel circuits; KVL; KCL.  Equation of instantaneous voltage, current and power of an R branch, L branch, C branch, RL, RC and RLC circuits. Impedance of R, L and C; Total impedances of their series or parallel combinations. Calculation of power and power factor Brief study of transients in capacitive networks.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257175" indent="-257175" algn="just">
              <a:lnSpc>
                <a:spcPct val="115000"/>
              </a:lnSpc>
              <a:spcBef>
                <a:spcPts val="0"/>
              </a:spcBef>
              <a:spcAft>
                <a:spcPts val="0"/>
              </a:spcAft>
              <a:buSzPts val="1000"/>
              <a:buFont typeface="Symbol" panose="05050102010706020507" pitchFamily="18" charset="2"/>
              <a:buChar char=""/>
              <a:tabLst>
                <a:tab pos="342900" algn="l"/>
              </a:tabLst>
            </a:pPr>
            <a:r>
              <a:rPr lang="en-GB"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AC Power. Y-Delta and Delta-Y conversions; Dependent Current Source, Dependent Voltage Source; Network Theorems for DC and AC circuits: Superposition theorem Network Theorems for DC and AC circuits. Electromagnetism, Flemings hand rules,</a:t>
            </a:r>
          </a:p>
          <a:p>
            <a:pPr marL="257175" indent="-257175" algn="just">
              <a:lnSpc>
                <a:spcPct val="115000"/>
              </a:lnSpc>
              <a:spcBef>
                <a:spcPts val="0"/>
              </a:spcBef>
              <a:spcAft>
                <a:spcPts val="0"/>
              </a:spcAft>
              <a:buSzPts val="1000"/>
              <a:buFont typeface="Symbol" panose="05050102010706020507" pitchFamily="18" charset="2"/>
              <a:buChar char=""/>
              <a:tabLst>
                <a:tab pos="342900" algn="l"/>
              </a:tabLst>
            </a:pPr>
            <a:r>
              <a:rPr lang="en-GB"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DC generator and DC motor, Transformer, Induction motor, Synchronous generator, Alternator, Stepper Motor, Induction Motor, Universal Motor, Servo Motor, Permanent-magnet Synchronous motor, hysteresis motor, Reluctance motor, Linear motor</a:t>
            </a:r>
            <a:endParaRPr lang="en-US" sz="2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7BB5C75-827C-4530-B03E-0B0BE52998EA}"/>
              </a:ext>
            </a:extLst>
          </p:cNvPr>
          <p:cNvSpPr/>
          <p:nvPr/>
        </p:nvSpPr>
        <p:spPr>
          <a:xfrm>
            <a:off x="3787776" y="221127"/>
            <a:ext cx="4287080"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Course Descriptions</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6" name="Slide Number Placeholder 3">
            <a:extLst>
              <a:ext uri="{FF2B5EF4-FFF2-40B4-BE49-F238E27FC236}">
                <a16:creationId xmlns:a16="http://schemas.microsoft.com/office/drawing/2014/main" id="{A98FE3B6-096B-4D60-9322-9706586C8C4B}"/>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3</a:t>
            </a:fld>
            <a:endParaRPr lang="en-US"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887308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ext, letter&#10;&#10;Description automatically generated">
            <a:extLst>
              <a:ext uri="{FF2B5EF4-FFF2-40B4-BE49-F238E27FC236}">
                <a16:creationId xmlns:a16="http://schemas.microsoft.com/office/drawing/2014/main" id="{8D37E140-3F84-4FD8-B5B9-977F7519E0C1}"/>
              </a:ext>
            </a:extLst>
          </p:cNvPr>
          <p:cNvPicPr>
            <a:picLocks noChangeAspect="1"/>
          </p:cNvPicPr>
          <p:nvPr/>
        </p:nvPicPr>
        <p:blipFill>
          <a:blip r:embed="rId2"/>
          <a:stretch>
            <a:fillRect/>
          </a:stretch>
        </p:blipFill>
        <p:spPr>
          <a:xfrm>
            <a:off x="161402" y="1157603"/>
            <a:ext cx="6002793" cy="4297680"/>
          </a:xfrm>
          <a:prstGeom prst="rect">
            <a:avLst/>
          </a:prstGeom>
        </p:spPr>
      </p:pic>
      <p:pic>
        <p:nvPicPr>
          <p:cNvPr id="14" name="Picture 13" descr="Text, letter&#10;&#10;Description automatically generated">
            <a:extLst>
              <a:ext uri="{FF2B5EF4-FFF2-40B4-BE49-F238E27FC236}">
                <a16:creationId xmlns:a16="http://schemas.microsoft.com/office/drawing/2014/main" id="{0416E262-44D2-4C8E-B214-189A42A1C846}"/>
              </a:ext>
            </a:extLst>
          </p:cNvPr>
          <p:cNvPicPr>
            <a:picLocks noChangeAspect="1"/>
          </p:cNvPicPr>
          <p:nvPr/>
        </p:nvPicPr>
        <p:blipFill>
          <a:blip r:embed="rId3"/>
          <a:stretch>
            <a:fillRect/>
          </a:stretch>
        </p:blipFill>
        <p:spPr>
          <a:xfrm>
            <a:off x="6049717" y="1751447"/>
            <a:ext cx="5943600" cy="3419384"/>
          </a:xfrm>
          <a:prstGeom prst="rect">
            <a:avLst/>
          </a:prstGeom>
        </p:spPr>
      </p:pic>
      <p:sp>
        <p:nvSpPr>
          <p:cNvPr id="15" name="TextBox 14">
            <a:extLst>
              <a:ext uri="{FF2B5EF4-FFF2-40B4-BE49-F238E27FC236}">
                <a16:creationId xmlns:a16="http://schemas.microsoft.com/office/drawing/2014/main" id="{4FBAF8E4-9FB7-4751-B927-2F50735C19A0}"/>
              </a:ext>
            </a:extLst>
          </p:cNvPr>
          <p:cNvSpPr txBox="1"/>
          <p:nvPr/>
        </p:nvSpPr>
        <p:spPr>
          <a:xfrm>
            <a:off x="347443" y="5585454"/>
            <a:ext cx="5307419" cy="707886"/>
          </a:xfrm>
          <a:prstGeom prst="rect">
            <a:avLst/>
          </a:prstGeom>
          <a:noFill/>
        </p:spPr>
        <p:txBody>
          <a:bodyPr wrap="square" rtlCol="0">
            <a:spAutoFit/>
          </a:bodyPr>
          <a:lstStyle/>
          <a:p>
            <a:pPr algn="just"/>
            <a:r>
              <a:rPr lang="en-US" sz="2000" b="1" dirty="0"/>
              <a:t>When convert </a:t>
            </a:r>
            <a:r>
              <a:rPr lang="en-US" sz="2000" b="1" dirty="0">
                <a:solidFill>
                  <a:srgbClr val="FF0000"/>
                </a:solidFill>
              </a:rPr>
              <a:t>smaller to larger</a:t>
            </a:r>
            <a:r>
              <a:rPr lang="en-US" sz="2000" b="1" dirty="0"/>
              <a:t> decimal point shift to </a:t>
            </a:r>
            <a:r>
              <a:rPr lang="en-US" sz="2000" b="1" dirty="0">
                <a:solidFill>
                  <a:srgbClr val="FF0000"/>
                </a:solidFill>
              </a:rPr>
              <a:t>left</a:t>
            </a:r>
            <a:r>
              <a:rPr lang="en-US" sz="2000" b="1" dirty="0"/>
              <a:t>.</a:t>
            </a:r>
          </a:p>
        </p:txBody>
      </p:sp>
      <p:pic>
        <p:nvPicPr>
          <p:cNvPr id="17" name="Picture 16">
            <a:extLst>
              <a:ext uri="{FF2B5EF4-FFF2-40B4-BE49-F238E27FC236}">
                <a16:creationId xmlns:a16="http://schemas.microsoft.com/office/drawing/2014/main" id="{77734FD5-892A-43EC-8062-94E1C279F58A}"/>
              </a:ext>
            </a:extLst>
          </p:cNvPr>
          <p:cNvPicPr>
            <a:picLocks noChangeAspect="1"/>
          </p:cNvPicPr>
          <p:nvPr/>
        </p:nvPicPr>
        <p:blipFill>
          <a:blip r:embed="rId4"/>
          <a:stretch>
            <a:fillRect/>
          </a:stretch>
        </p:blipFill>
        <p:spPr>
          <a:xfrm>
            <a:off x="410940" y="674774"/>
            <a:ext cx="10827834" cy="457200"/>
          </a:xfrm>
          <a:prstGeom prst="rect">
            <a:avLst/>
          </a:prstGeom>
        </p:spPr>
      </p:pic>
      <p:sp>
        <p:nvSpPr>
          <p:cNvPr id="18" name="TextBox 17">
            <a:extLst>
              <a:ext uri="{FF2B5EF4-FFF2-40B4-BE49-F238E27FC236}">
                <a16:creationId xmlns:a16="http://schemas.microsoft.com/office/drawing/2014/main" id="{1FCD6AC9-CBEB-46A3-A30A-520354BE532B}"/>
              </a:ext>
            </a:extLst>
          </p:cNvPr>
          <p:cNvSpPr txBox="1"/>
          <p:nvPr/>
        </p:nvSpPr>
        <p:spPr>
          <a:xfrm>
            <a:off x="6404619" y="5616522"/>
            <a:ext cx="5164531" cy="707886"/>
          </a:xfrm>
          <a:prstGeom prst="rect">
            <a:avLst/>
          </a:prstGeom>
          <a:noFill/>
        </p:spPr>
        <p:txBody>
          <a:bodyPr wrap="square" rtlCol="0">
            <a:spAutoFit/>
          </a:bodyPr>
          <a:lstStyle/>
          <a:p>
            <a:r>
              <a:rPr lang="en-US" sz="2000" b="1" dirty="0"/>
              <a:t>When convert </a:t>
            </a:r>
            <a:r>
              <a:rPr lang="en-US" sz="2000" b="1" dirty="0">
                <a:solidFill>
                  <a:srgbClr val="0000CC"/>
                </a:solidFill>
              </a:rPr>
              <a:t>larger to smaller</a:t>
            </a:r>
            <a:r>
              <a:rPr lang="en-US" sz="2000" b="1" dirty="0"/>
              <a:t> decimal point shift to </a:t>
            </a:r>
            <a:r>
              <a:rPr lang="en-US" sz="2000" b="1" dirty="0">
                <a:solidFill>
                  <a:srgbClr val="0000CC"/>
                </a:solidFill>
              </a:rPr>
              <a:t>right</a:t>
            </a:r>
            <a:r>
              <a:rPr lang="en-US" sz="2000" b="1" dirty="0"/>
              <a:t>.</a:t>
            </a:r>
          </a:p>
        </p:txBody>
      </p:sp>
      <p:sp>
        <p:nvSpPr>
          <p:cNvPr id="7" name="Rectangle 6">
            <a:extLst>
              <a:ext uri="{FF2B5EF4-FFF2-40B4-BE49-F238E27FC236}">
                <a16:creationId xmlns:a16="http://schemas.microsoft.com/office/drawing/2014/main" id="{3F03C00D-8898-4331-A0DE-8260D7FD8DC2}"/>
              </a:ext>
            </a:extLst>
          </p:cNvPr>
          <p:cNvSpPr/>
          <p:nvPr/>
        </p:nvSpPr>
        <p:spPr>
          <a:xfrm>
            <a:off x="1433494" y="133781"/>
            <a:ext cx="9208002" cy="461665"/>
          </a:xfrm>
          <a:prstGeom prst="rect">
            <a:avLst/>
          </a:prstGeom>
        </p:spPr>
        <p:txBody>
          <a:bodyPr wrap="square">
            <a:spAutoFit/>
          </a:bodyPr>
          <a:lstStyle/>
          <a:p>
            <a:r>
              <a:rPr lang="en-US" sz="2400" b="1" dirty="0">
                <a:solidFill>
                  <a:srgbClr val="0000CC"/>
                </a:solidFill>
              </a:rPr>
              <a:t>1.8 CONVERSION BETWEEN LEVELS OF POWERS OF TEN</a:t>
            </a:r>
            <a:endParaRPr lang="en-US" sz="2400" dirty="0">
              <a:solidFill>
                <a:srgbClr val="0000CC"/>
              </a:solidFill>
            </a:endParaRPr>
          </a:p>
        </p:txBody>
      </p:sp>
      <p:sp>
        <p:nvSpPr>
          <p:cNvPr id="8" name="Slide Number Placeholder 3">
            <a:extLst>
              <a:ext uri="{FF2B5EF4-FFF2-40B4-BE49-F238E27FC236}">
                <a16:creationId xmlns:a16="http://schemas.microsoft.com/office/drawing/2014/main" id="{E90D66C0-994B-49AA-A1E3-4DB9AEAEEECB}"/>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30</a:t>
            </a:fld>
            <a:endParaRPr lang="en-US"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29185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3BBD22-C706-4545-A760-ABA151152783}"/>
              </a:ext>
            </a:extLst>
          </p:cNvPr>
          <p:cNvSpPr txBox="1"/>
          <p:nvPr/>
        </p:nvSpPr>
        <p:spPr>
          <a:xfrm>
            <a:off x="187773" y="108464"/>
            <a:ext cx="11441519" cy="707886"/>
          </a:xfrm>
          <a:prstGeom prst="rect">
            <a:avLst/>
          </a:prstGeom>
          <a:noFill/>
          <a:ln w="25400">
            <a:solidFill>
              <a:srgbClr val="0066FF"/>
            </a:solidFill>
          </a:ln>
        </p:spPr>
        <p:txBody>
          <a:bodyPr wrap="square" rtlCol="0">
            <a:spAutoFit/>
          </a:bodyPr>
          <a:lstStyle/>
          <a:p>
            <a:pPr algn="just"/>
            <a:r>
              <a:rPr lang="en-US" sz="2000" b="1" dirty="0">
                <a:solidFill>
                  <a:srgbClr val="FF0066"/>
                </a:solidFill>
                <a:latin typeface="Times New Roman" pitchFamily="18" charset="0"/>
                <a:cs typeface="Times New Roman" pitchFamily="18" charset="0"/>
              </a:rPr>
              <a:t>EXAMPLE 1.1.1 </a:t>
            </a:r>
            <a:r>
              <a:rPr lang="en-US" sz="2000" b="1" dirty="0">
                <a:solidFill>
                  <a:srgbClr val="0000CC"/>
                </a:solidFill>
                <a:latin typeface="Times New Roman" pitchFamily="18" charset="0"/>
                <a:cs typeface="Times New Roman" pitchFamily="18" charset="0"/>
              </a:rPr>
              <a:t>[Similar of Problem 25]</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Perform the following conversions:</a:t>
            </a:r>
          </a:p>
          <a:p>
            <a:pPr algn="just"/>
            <a:r>
              <a:rPr lang="en-US" sz="2000" b="1" dirty="0">
                <a:latin typeface="Times New Roman" pitchFamily="18" charset="0"/>
                <a:cs typeface="Times New Roman" pitchFamily="18" charset="0"/>
              </a:rPr>
              <a:t>	a</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2000 </a:t>
            </a:r>
            <a:r>
              <a:rPr lang="en-US" sz="2000" b="1" i="1" dirty="0">
                <a:latin typeface="Times New Roman" pitchFamily="18" charset="0"/>
                <a:cs typeface="Times New Roman" pitchFamily="18" charset="0"/>
                <a:sym typeface="Symbol" panose="05050102010706020507" pitchFamily="18" charset="2"/>
              </a:rPr>
              <a:t></a:t>
            </a:r>
            <a:r>
              <a:rPr lang="en-US" sz="2000" b="1" dirty="0">
                <a:latin typeface="Times New Roman" pitchFamily="18" charset="0"/>
                <a:cs typeface="Times New Roman" pitchFamily="18" charset="0"/>
                <a:sym typeface="Symbol" panose="05050102010706020507" pitchFamily="18" charset="2"/>
              </a:rPr>
              <a:t>s to milliseconds</a:t>
            </a:r>
            <a:r>
              <a:rPr lang="en-US" sz="2000" dirty="0">
                <a:latin typeface="Times New Roman" pitchFamily="18" charset="0"/>
                <a:cs typeface="Times New Roman" pitchFamily="18" charset="0"/>
                <a:sym typeface="Symbol" panose="05050102010706020507" pitchFamily="18" charset="2"/>
              </a:rPr>
              <a:t>		</a:t>
            </a:r>
            <a:r>
              <a:rPr lang="en-US" sz="2000" b="1" dirty="0">
                <a:latin typeface="Times New Roman" pitchFamily="18" charset="0"/>
                <a:cs typeface="Times New Roman" pitchFamily="18" charset="0"/>
                <a:sym typeface="Symbol" panose="05050102010706020507" pitchFamily="18" charset="2"/>
              </a:rPr>
              <a:t>b</a:t>
            </a:r>
            <a:r>
              <a:rPr lang="en-US" sz="2000" dirty="0">
                <a:latin typeface="Times New Roman" pitchFamily="18" charset="0"/>
                <a:cs typeface="Times New Roman" pitchFamily="18" charset="0"/>
                <a:sym typeface="Symbol" panose="05050102010706020507" pitchFamily="18" charset="2"/>
              </a:rPr>
              <a:t>. </a:t>
            </a:r>
            <a:r>
              <a:rPr lang="en-US" sz="2000" b="1" dirty="0">
                <a:latin typeface="Times New Roman" pitchFamily="18" charset="0"/>
                <a:cs typeface="Times New Roman" pitchFamily="18" charset="0"/>
                <a:sym typeface="Symbol" panose="05050102010706020507" pitchFamily="18" charset="2"/>
              </a:rPr>
              <a:t>0.04 </a:t>
            </a:r>
            <a:r>
              <a:rPr lang="en-US" sz="2000" b="1" dirty="0" err="1">
                <a:latin typeface="Times New Roman" pitchFamily="18" charset="0"/>
                <a:cs typeface="Times New Roman" pitchFamily="18" charset="0"/>
                <a:sym typeface="Symbol" panose="05050102010706020507" pitchFamily="18" charset="2"/>
              </a:rPr>
              <a:t>ms</a:t>
            </a:r>
            <a:r>
              <a:rPr lang="en-US" sz="2000" b="1" dirty="0">
                <a:latin typeface="Times New Roman" pitchFamily="18" charset="0"/>
                <a:cs typeface="Times New Roman" pitchFamily="18" charset="0"/>
                <a:sym typeface="Symbol" panose="05050102010706020507" pitchFamily="18" charset="2"/>
              </a:rPr>
              <a:t> to microseconds</a:t>
            </a:r>
            <a:r>
              <a:rPr lang="en-US" sz="2000" dirty="0">
                <a:latin typeface="Times New Roman" pitchFamily="18" charset="0"/>
                <a:cs typeface="Times New Roman" pitchFamily="18" charset="0"/>
                <a:sym typeface="Symbol" panose="05050102010706020507" pitchFamily="18" charset="2"/>
              </a:rPr>
              <a:t>	</a:t>
            </a:r>
            <a:r>
              <a:rPr lang="en-US" sz="2000" b="1" dirty="0">
                <a:latin typeface="Times New Roman" pitchFamily="18" charset="0"/>
                <a:cs typeface="Times New Roman" pitchFamily="18" charset="0"/>
                <a:sym typeface="Symbol" panose="05050102010706020507" pitchFamily="18" charset="2"/>
              </a:rPr>
              <a:t>c</a:t>
            </a:r>
            <a:r>
              <a:rPr lang="en-US" sz="2000" dirty="0">
                <a:latin typeface="Times New Roman" pitchFamily="18" charset="0"/>
                <a:cs typeface="Times New Roman" pitchFamily="18" charset="0"/>
                <a:sym typeface="Symbol" panose="05050102010706020507" pitchFamily="18" charset="2"/>
              </a:rPr>
              <a:t>. 0.06</a:t>
            </a:r>
            <a:r>
              <a:rPr lang="en-US" sz="2000" i="1" dirty="0">
                <a:latin typeface="Times New Roman" pitchFamily="18" charset="0"/>
                <a:cs typeface="Times New Roman" pitchFamily="18" charset="0"/>
                <a:sym typeface="Symbol" panose="05050102010706020507" pitchFamily="18" charset="2"/>
              </a:rPr>
              <a:t> </a:t>
            </a:r>
            <a:r>
              <a:rPr lang="en-US" sz="2000" dirty="0">
                <a:latin typeface="Times New Roman" pitchFamily="18" charset="0"/>
                <a:cs typeface="Times New Roman" pitchFamily="18" charset="0"/>
                <a:sym typeface="Symbol" panose="05050102010706020507" pitchFamily="18" charset="2"/>
              </a:rPr>
              <a:t>F to </a:t>
            </a:r>
            <a:r>
              <a:rPr lang="en-US" sz="2000" dirty="0" err="1">
                <a:latin typeface="Times New Roman" pitchFamily="18" charset="0"/>
                <a:cs typeface="Times New Roman" pitchFamily="18" charset="0"/>
                <a:sym typeface="Symbol" panose="05050102010706020507" pitchFamily="18" charset="2"/>
              </a:rPr>
              <a:t>nanofarads</a:t>
            </a:r>
            <a:r>
              <a:rPr lang="en-US" sz="2000" dirty="0">
                <a:latin typeface="Times New Roman" pitchFamily="18" charset="0"/>
                <a:cs typeface="Times New Roman" pitchFamily="18" charset="0"/>
                <a:sym typeface="Symbol" panose="05050102010706020507" pitchFamily="18" charset="2"/>
              </a:rPr>
              <a:t>	</a:t>
            </a:r>
            <a:endParaRPr lang="en-US" sz="2000" dirty="0"/>
          </a:p>
        </p:txBody>
      </p:sp>
      <p:grpSp>
        <p:nvGrpSpPr>
          <p:cNvPr id="2" name="Group 1">
            <a:extLst>
              <a:ext uri="{FF2B5EF4-FFF2-40B4-BE49-F238E27FC236}">
                <a16:creationId xmlns:a16="http://schemas.microsoft.com/office/drawing/2014/main" id="{5B099D94-52EE-4C04-8A30-5249A1D05CD3}"/>
              </a:ext>
            </a:extLst>
          </p:cNvPr>
          <p:cNvGrpSpPr/>
          <p:nvPr/>
        </p:nvGrpSpPr>
        <p:grpSpPr>
          <a:xfrm>
            <a:off x="187773" y="980840"/>
            <a:ext cx="11576238" cy="1656614"/>
            <a:chOff x="187773" y="980840"/>
            <a:chExt cx="11576238" cy="1656614"/>
          </a:xfrm>
        </p:grpSpPr>
        <p:sp>
          <p:nvSpPr>
            <p:cNvPr id="11" name="TextBox 10">
              <a:extLst>
                <a:ext uri="{FF2B5EF4-FFF2-40B4-BE49-F238E27FC236}">
                  <a16:creationId xmlns:a16="http://schemas.microsoft.com/office/drawing/2014/main" id="{47F7AE98-0CEC-4B86-A03F-FE3540A87562}"/>
                </a:ext>
              </a:extLst>
            </p:cNvPr>
            <p:cNvSpPr txBox="1"/>
            <p:nvPr/>
          </p:nvSpPr>
          <p:spPr>
            <a:xfrm>
              <a:off x="187773" y="1005872"/>
              <a:ext cx="1233064" cy="400110"/>
            </a:xfrm>
            <a:prstGeom prst="rect">
              <a:avLst/>
            </a:prstGeom>
            <a:noFill/>
          </p:spPr>
          <p:txBody>
            <a:bodyPr wrap="square" rtlCol="0">
              <a:spAutoFit/>
            </a:bodyPr>
            <a:lstStyle/>
            <a:p>
              <a:pPr algn="just"/>
              <a:r>
                <a:rPr lang="en-US" sz="2000" b="1" dirty="0">
                  <a:solidFill>
                    <a:srgbClr val="0000CC"/>
                  </a:solidFill>
                  <a:latin typeface="Times New Roman" pitchFamily="18" charset="0"/>
                  <a:cs typeface="Times New Roman" pitchFamily="18" charset="0"/>
                </a:rPr>
                <a:t>Solution</a:t>
              </a:r>
              <a:r>
                <a:rPr lang="en-US" sz="2000" b="1" dirty="0">
                  <a:latin typeface="Times New Roman" pitchFamily="18" charset="0"/>
                  <a:cs typeface="Times New Roman" pitchFamily="18" charset="0"/>
                </a:rPr>
                <a:t>:</a:t>
              </a:r>
              <a:endParaRPr lang="en-US" sz="2000" dirty="0"/>
            </a:p>
          </p:txBody>
        </p:sp>
        <p:sp>
          <p:nvSpPr>
            <p:cNvPr id="12" name="TextBox 11">
              <a:extLst>
                <a:ext uri="{FF2B5EF4-FFF2-40B4-BE49-F238E27FC236}">
                  <a16:creationId xmlns:a16="http://schemas.microsoft.com/office/drawing/2014/main" id="{E7D1E6A3-C3DB-427A-9D7B-7EB8E0125A32}"/>
                </a:ext>
              </a:extLst>
            </p:cNvPr>
            <p:cNvSpPr txBox="1"/>
            <p:nvPr/>
          </p:nvSpPr>
          <p:spPr>
            <a:xfrm>
              <a:off x="1355392" y="980840"/>
              <a:ext cx="5917605" cy="400110"/>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a</a:t>
              </a:r>
              <a:r>
                <a:rPr lang="en-US" sz="2000" dirty="0">
                  <a:latin typeface="Times New Roman" pitchFamily="18" charset="0"/>
                  <a:cs typeface="Times New Roman" pitchFamily="18" charset="0"/>
                </a:rPr>
                <a:t>. In the power of ten format:   2000 </a:t>
              </a:r>
              <a:r>
                <a:rPr lang="en-US" sz="2000" i="1" dirty="0">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sym typeface="Symbol" panose="05050102010706020507" pitchFamily="18" charset="2"/>
                </a:rPr>
                <a:t>s = 2000  10</a:t>
              </a:r>
              <a:r>
                <a:rPr lang="en-US" sz="2000" baseline="30000" dirty="0">
                  <a:latin typeface="Times New Roman" pitchFamily="18" charset="0"/>
                  <a:cs typeface="Times New Roman" pitchFamily="18" charset="0"/>
                  <a:sym typeface="Symbol" panose="05050102010706020507" pitchFamily="18" charset="2"/>
                </a:rPr>
                <a:t>-6 </a:t>
              </a:r>
              <a:r>
                <a:rPr lang="en-US" sz="2000" dirty="0">
                  <a:latin typeface="Times New Roman" pitchFamily="18" charset="0"/>
                  <a:cs typeface="Times New Roman" pitchFamily="18" charset="0"/>
                  <a:sym typeface="Symbol" panose="05050102010706020507" pitchFamily="18" charset="2"/>
                </a:rPr>
                <a:t>s</a:t>
              </a:r>
              <a:endParaRPr lang="en-US" sz="2000" dirty="0"/>
            </a:p>
          </p:txBody>
        </p:sp>
        <p:sp>
          <p:nvSpPr>
            <p:cNvPr id="13" name="TextBox 12">
              <a:extLst>
                <a:ext uri="{FF2B5EF4-FFF2-40B4-BE49-F238E27FC236}">
                  <a16:creationId xmlns:a16="http://schemas.microsoft.com/office/drawing/2014/main" id="{23C87AE1-8F3F-4F22-B9E2-DCD6AE4ACF89}"/>
                </a:ext>
              </a:extLst>
            </p:cNvPr>
            <p:cNvSpPr txBox="1"/>
            <p:nvPr/>
          </p:nvSpPr>
          <p:spPr>
            <a:xfrm>
              <a:off x="7737434" y="1014952"/>
              <a:ext cx="3896548" cy="400110"/>
            </a:xfrm>
            <a:prstGeom prst="rect">
              <a:avLst/>
            </a:prstGeom>
            <a:noFill/>
          </p:spPr>
          <p:txBody>
            <a:bodyPr wrap="square" rtlCol="0">
              <a:spAutoFit/>
            </a:bodyPr>
            <a:lstStyle/>
            <a:p>
              <a:pPr algn="just"/>
              <a:r>
                <a:rPr lang="en-US" sz="2000" dirty="0">
                  <a:latin typeface="Times New Roman" pitchFamily="18" charset="0"/>
                  <a:cs typeface="Times New Roman" pitchFamily="18" charset="0"/>
                  <a:sym typeface="Symbol" panose="05050102010706020507" pitchFamily="18" charset="2"/>
                </a:rPr>
                <a:t>2000  10</a:t>
              </a:r>
              <a:r>
                <a:rPr lang="en-US" sz="2000" baseline="30000" dirty="0">
                  <a:latin typeface="Times New Roman" pitchFamily="18" charset="0"/>
                  <a:cs typeface="Times New Roman" pitchFamily="18" charset="0"/>
                  <a:sym typeface="Symbol" panose="05050102010706020507" pitchFamily="18" charset="2"/>
                </a:rPr>
                <a:t>-6 </a:t>
              </a:r>
              <a:r>
                <a:rPr lang="en-US" sz="2000" dirty="0">
                  <a:latin typeface="Times New Roman" pitchFamily="18" charset="0"/>
                  <a:cs typeface="Times New Roman" pitchFamily="18" charset="0"/>
                  <a:sym typeface="Symbol" panose="05050102010706020507" pitchFamily="18" charset="2"/>
                </a:rPr>
                <a:t>s = </a:t>
              </a:r>
              <a:r>
                <a:rPr lang="en-US" sz="2000" b="1" u="sng" dirty="0">
                  <a:latin typeface="Times New Roman" pitchFamily="18" charset="0"/>
                  <a:cs typeface="Times New Roman" pitchFamily="18" charset="0"/>
                  <a:sym typeface="Symbol" panose="05050102010706020507" pitchFamily="18" charset="2"/>
                </a:rPr>
                <a:t>               </a:t>
              </a:r>
              <a:r>
                <a:rPr lang="en-US" sz="2000" dirty="0">
                  <a:latin typeface="Times New Roman" pitchFamily="18" charset="0"/>
                  <a:cs typeface="Times New Roman" pitchFamily="18" charset="0"/>
                  <a:sym typeface="Symbol" panose="05050102010706020507" pitchFamily="18" charset="2"/>
                </a:rPr>
                <a:t>  10</a:t>
              </a:r>
              <a:r>
                <a:rPr lang="en-US" sz="2000" baseline="30000" dirty="0">
                  <a:latin typeface="Times New Roman" pitchFamily="18" charset="0"/>
                  <a:cs typeface="Times New Roman" pitchFamily="18" charset="0"/>
                  <a:sym typeface="Symbol" panose="05050102010706020507" pitchFamily="18" charset="2"/>
                </a:rPr>
                <a:t>-3 </a:t>
              </a:r>
              <a:r>
                <a:rPr lang="en-US" sz="2000" dirty="0">
                  <a:latin typeface="Times New Roman" pitchFamily="18" charset="0"/>
                  <a:cs typeface="Times New Roman" pitchFamily="18" charset="0"/>
                  <a:sym typeface="Symbol" panose="05050102010706020507" pitchFamily="18" charset="2"/>
                </a:rPr>
                <a:t>s</a:t>
              </a:r>
              <a:endParaRPr lang="en-US" sz="2000" dirty="0"/>
            </a:p>
          </p:txBody>
        </p:sp>
        <p:sp>
          <p:nvSpPr>
            <p:cNvPr id="16" name="TextBox 15">
              <a:extLst>
                <a:ext uri="{FF2B5EF4-FFF2-40B4-BE49-F238E27FC236}">
                  <a16:creationId xmlns:a16="http://schemas.microsoft.com/office/drawing/2014/main" id="{36C67F64-8D19-466E-BB90-7C6CF1E9632B}"/>
                </a:ext>
              </a:extLst>
            </p:cNvPr>
            <p:cNvSpPr txBox="1"/>
            <p:nvPr/>
          </p:nvSpPr>
          <p:spPr>
            <a:xfrm>
              <a:off x="1595616" y="1424924"/>
              <a:ext cx="10168395" cy="707886"/>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Since the power of ten will be </a:t>
              </a:r>
              <a:r>
                <a:rPr lang="en-US" sz="2000" b="1" i="1" dirty="0">
                  <a:latin typeface="Times New Roman" pitchFamily="18" charset="0"/>
                  <a:cs typeface="Times New Roman" pitchFamily="18" charset="0"/>
                </a:rPr>
                <a:t>increased</a:t>
              </a:r>
              <a:r>
                <a:rPr lang="en-US" sz="2000" dirty="0">
                  <a:latin typeface="Times New Roman" pitchFamily="18" charset="0"/>
                  <a:cs typeface="Times New Roman" pitchFamily="18" charset="0"/>
                </a:rPr>
                <a:t> by a factor of </a:t>
              </a:r>
              <a:r>
                <a:rPr lang="en-US" sz="2000" i="1" dirty="0">
                  <a:latin typeface="Times New Roman" pitchFamily="18" charset="0"/>
                  <a:cs typeface="Times New Roman" pitchFamily="18" charset="0"/>
                </a:rPr>
                <a:t>three</a:t>
              </a:r>
              <a:r>
                <a:rPr lang="en-US" sz="2000" dirty="0">
                  <a:latin typeface="Times New Roman" pitchFamily="18" charset="0"/>
                  <a:cs typeface="Times New Roman" pitchFamily="18" charset="0"/>
                </a:rPr>
                <a:t>, the multiplying factor must be </a:t>
              </a:r>
              <a:r>
                <a:rPr lang="en-US" sz="2000" b="1" i="1" dirty="0">
                  <a:latin typeface="Times New Roman" pitchFamily="18" charset="0"/>
                  <a:cs typeface="Times New Roman" pitchFamily="18" charset="0"/>
                </a:rPr>
                <a:t>decreased</a:t>
              </a:r>
              <a:r>
                <a:rPr lang="en-US" sz="2000" dirty="0">
                  <a:latin typeface="Times New Roman" pitchFamily="18" charset="0"/>
                  <a:cs typeface="Times New Roman" pitchFamily="18" charset="0"/>
                </a:rPr>
                <a:t> by moving the decimal point </a:t>
              </a:r>
              <a:r>
                <a:rPr lang="en-US" sz="2000" i="1" dirty="0">
                  <a:latin typeface="Times New Roman" pitchFamily="18" charset="0"/>
                  <a:cs typeface="Times New Roman" pitchFamily="18" charset="0"/>
                </a:rPr>
                <a:t>three</a:t>
              </a:r>
              <a:r>
                <a:rPr lang="en-US" sz="2000" dirty="0">
                  <a:latin typeface="Times New Roman" pitchFamily="18" charset="0"/>
                  <a:cs typeface="Times New Roman" pitchFamily="18" charset="0"/>
                </a:rPr>
                <a:t> places to the left, as follows:</a:t>
              </a:r>
              <a:endParaRPr lang="en-US" sz="2000" dirty="0"/>
            </a:p>
          </p:txBody>
        </p:sp>
        <p:sp>
          <p:nvSpPr>
            <p:cNvPr id="17" name="TextBox 16">
              <a:extLst>
                <a:ext uri="{FF2B5EF4-FFF2-40B4-BE49-F238E27FC236}">
                  <a16:creationId xmlns:a16="http://schemas.microsoft.com/office/drawing/2014/main" id="{ACA08E06-D7A3-4E2E-AE63-B53F1E9782E4}"/>
                </a:ext>
              </a:extLst>
            </p:cNvPr>
            <p:cNvSpPr txBox="1"/>
            <p:nvPr/>
          </p:nvSpPr>
          <p:spPr>
            <a:xfrm>
              <a:off x="5345828" y="2175789"/>
              <a:ext cx="3094789" cy="461665"/>
            </a:xfrm>
            <a:prstGeom prst="rect">
              <a:avLst/>
            </a:prstGeom>
            <a:noFill/>
          </p:spPr>
          <p:txBody>
            <a:bodyPr wrap="square" rtlCol="0">
              <a:spAutoFit/>
            </a:bodyPr>
            <a:lstStyle/>
            <a:p>
              <a:pPr algn="just"/>
              <a:r>
                <a:rPr lang="en-US" sz="2400" dirty="0">
                  <a:latin typeface="Times New Roman" pitchFamily="18" charset="0"/>
                  <a:cs typeface="Times New Roman" pitchFamily="18" charset="0"/>
                  <a:sym typeface="Symbol" panose="05050102010706020507" pitchFamily="18" charset="2"/>
                </a:rPr>
                <a:t>2000  10</a:t>
              </a:r>
              <a:r>
                <a:rPr lang="en-US" sz="2400" baseline="30000" dirty="0">
                  <a:latin typeface="Times New Roman" pitchFamily="18" charset="0"/>
                  <a:cs typeface="Times New Roman" pitchFamily="18" charset="0"/>
                  <a:sym typeface="Symbol" panose="05050102010706020507" pitchFamily="18" charset="2"/>
                </a:rPr>
                <a:t>-6 </a:t>
              </a:r>
              <a:r>
                <a:rPr lang="en-US" sz="2400" dirty="0">
                  <a:latin typeface="Times New Roman" pitchFamily="18" charset="0"/>
                  <a:cs typeface="Times New Roman" pitchFamily="18" charset="0"/>
                  <a:sym typeface="Symbol" panose="05050102010706020507" pitchFamily="18" charset="2"/>
                </a:rPr>
                <a:t>s = </a:t>
              </a:r>
              <a:r>
                <a:rPr lang="en-US" sz="2400" b="1" u="sng" dirty="0">
                  <a:latin typeface="Times New Roman" pitchFamily="18" charset="0"/>
                  <a:cs typeface="Times New Roman" pitchFamily="18" charset="0"/>
                  <a:sym typeface="Symbol" panose="05050102010706020507" pitchFamily="18" charset="2"/>
                </a:rPr>
                <a:t>2.0</a:t>
              </a:r>
              <a:r>
                <a:rPr lang="en-US" sz="2400" dirty="0">
                  <a:latin typeface="Times New Roman" pitchFamily="18" charset="0"/>
                  <a:cs typeface="Times New Roman" pitchFamily="18" charset="0"/>
                  <a:sym typeface="Symbol" panose="05050102010706020507" pitchFamily="18" charset="2"/>
                </a:rPr>
                <a:t> </a:t>
              </a:r>
              <a:r>
                <a:rPr lang="en-US" sz="2400" dirty="0" err="1">
                  <a:latin typeface="Times New Roman" pitchFamily="18" charset="0"/>
                  <a:cs typeface="Times New Roman" pitchFamily="18" charset="0"/>
                  <a:sym typeface="Symbol" panose="05050102010706020507" pitchFamily="18" charset="2"/>
                </a:rPr>
                <a:t>ms</a:t>
              </a:r>
              <a:endParaRPr lang="en-US" sz="2400" dirty="0"/>
            </a:p>
          </p:txBody>
        </p:sp>
      </p:grpSp>
      <p:grpSp>
        <p:nvGrpSpPr>
          <p:cNvPr id="3" name="Group 2">
            <a:extLst>
              <a:ext uri="{FF2B5EF4-FFF2-40B4-BE49-F238E27FC236}">
                <a16:creationId xmlns:a16="http://schemas.microsoft.com/office/drawing/2014/main" id="{DAA511C2-A6B5-4F5C-A34F-F3F41CED6AF8}"/>
              </a:ext>
            </a:extLst>
          </p:cNvPr>
          <p:cNvGrpSpPr/>
          <p:nvPr/>
        </p:nvGrpSpPr>
        <p:grpSpPr>
          <a:xfrm>
            <a:off x="1338980" y="2793228"/>
            <a:ext cx="10425031" cy="1619588"/>
            <a:chOff x="1338980" y="2793228"/>
            <a:chExt cx="10425031" cy="1619588"/>
          </a:xfrm>
        </p:grpSpPr>
        <p:sp>
          <p:nvSpPr>
            <p:cNvPr id="18" name="TextBox 17">
              <a:extLst>
                <a:ext uri="{FF2B5EF4-FFF2-40B4-BE49-F238E27FC236}">
                  <a16:creationId xmlns:a16="http://schemas.microsoft.com/office/drawing/2014/main" id="{F9E3BC03-6C3A-4206-AB48-B1ED380489F5}"/>
                </a:ext>
              </a:extLst>
            </p:cNvPr>
            <p:cNvSpPr txBox="1"/>
            <p:nvPr/>
          </p:nvSpPr>
          <p:spPr>
            <a:xfrm>
              <a:off x="1338980" y="2793228"/>
              <a:ext cx="5917605" cy="400110"/>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b</a:t>
              </a:r>
              <a:r>
                <a:rPr lang="en-US" sz="2000" dirty="0">
                  <a:latin typeface="Times New Roman" pitchFamily="18" charset="0"/>
                  <a:cs typeface="Times New Roman" pitchFamily="18" charset="0"/>
                </a:rPr>
                <a:t>. In the power of ten format:   0.04 </a:t>
              </a:r>
              <a:r>
                <a:rPr lang="en-US" sz="2000" dirty="0" err="1">
                  <a:latin typeface="Times New Roman" pitchFamily="18" charset="0"/>
                  <a:cs typeface="Times New Roman" pitchFamily="18" charset="0"/>
                  <a:sym typeface="Symbol" panose="05050102010706020507" pitchFamily="18" charset="2"/>
                </a:rPr>
                <a:t>ms</a:t>
              </a:r>
              <a:r>
                <a:rPr lang="en-US" sz="2000" dirty="0">
                  <a:latin typeface="Times New Roman" pitchFamily="18" charset="0"/>
                  <a:cs typeface="Times New Roman" pitchFamily="18" charset="0"/>
                  <a:sym typeface="Symbol" panose="05050102010706020507" pitchFamily="18" charset="2"/>
                </a:rPr>
                <a:t> = 0.04  10</a:t>
              </a:r>
              <a:r>
                <a:rPr lang="en-US" sz="2000" baseline="30000" dirty="0">
                  <a:latin typeface="Times New Roman" pitchFamily="18" charset="0"/>
                  <a:cs typeface="Times New Roman" pitchFamily="18" charset="0"/>
                  <a:sym typeface="Symbol" panose="05050102010706020507" pitchFamily="18" charset="2"/>
                </a:rPr>
                <a:t>-3 </a:t>
              </a:r>
              <a:r>
                <a:rPr lang="en-US" sz="2000" dirty="0">
                  <a:latin typeface="Times New Roman" pitchFamily="18" charset="0"/>
                  <a:cs typeface="Times New Roman" pitchFamily="18" charset="0"/>
                  <a:sym typeface="Symbol" panose="05050102010706020507" pitchFamily="18" charset="2"/>
                </a:rPr>
                <a:t>s</a:t>
              </a:r>
              <a:endParaRPr lang="en-US" sz="2000" dirty="0"/>
            </a:p>
          </p:txBody>
        </p:sp>
        <p:sp>
          <p:nvSpPr>
            <p:cNvPr id="19" name="TextBox 18">
              <a:extLst>
                <a:ext uri="{FF2B5EF4-FFF2-40B4-BE49-F238E27FC236}">
                  <a16:creationId xmlns:a16="http://schemas.microsoft.com/office/drawing/2014/main" id="{03FD1DA6-C62D-4384-A346-19BDDC5ECECB}"/>
                </a:ext>
              </a:extLst>
            </p:cNvPr>
            <p:cNvSpPr txBox="1"/>
            <p:nvPr/>
          </p:nvSpPr>
          <p:spPr>
            <a:xfrm>
              <a:off x="7721022" y="2827340"/>
              <a:ext cx="3896548" cy="400110"/>
            </a:xfrm>
            <a:prstGeom prst="rect">
              <a:avLst/>
            </a:prstGeom>
            <a:noFill/>
          </p:spPr>
          <p:txBody>
            <a:bodyPr wrap="square" rtlCol="0">
              <a:spAutoFit/>
            </a:bodyPr>
            <a:lstStyle/>
            <a:p>
              <a:pPr algn="just"/>
              <a:r>
                <a:rPr lang="en-US" sz="2000" dirty="0">
                  <a:latin typeface="Times New Roman" pitchFamily="18" charset="0"/>
                  <a:cs typeface="Times New Roman" pitchFamily="18" charset="0"/>
                  <a:sym typeface="Symbol" panose="05050102010706020507" pitchFamily="18" charset="2"/>
                </a:rPr>
                <a:t>0.04  10</a:t>
              </a:r>
              <a:r>
                <a:rPr lang="en-US" sz="2000" baseline="30000" dirty="0">
                  <a:latin typeface="Times New Roman" pitchFamily="18" charset="0"/>
                  <a:cs typeface="Times New Roman" pitchFamily="18" charset="0"/>
                  <a:sym typeface="Symbol" panose="05050102010706020507" pitchFamily="18" charset="2"/>
                </a:rPr>
                <a:t>-3 </a:t>
              </a:r>
              <a:r>
                <a:rPr lang="en-US" sz="2000" dirty="0">
                  <a:latin typeface="Times New Roman" pitchFamily="18" charset="0"/>
                  <a:cs typeface="Times New Roman" pitchFamily="18" charset="0"/>
                  <a:sym typeface="Symbol" panose="05050102010706020507" pitchFamily="18" charset="2"/>
                </a:rPr>
                <a:t>s = </a:t>
              </a:r>
              <a:r>
                <a:rPr lang="en-US" sz="2000" b="1" u="sng" dirty="0">
                  <a:latin typeface="Times New Roman" pitchFamily="18" charset="0"/>
                  <a:cs typeface="Times New Roman" pitchFamily="18" charset="0"/>
                  <a:sym typeface="Symbol" panose="05050102010706020507" pitchFamily="18" charset="2"/>
                </a:rPr>
                <a:t>               </a:t>
              </a:r>
              <a:r>
                <a:rPr lang="en-US" sz="2000" dirty="0">
                  <a:latin typeface="Times New Roman" pitchFamily="18" charset="0"/>
                  <a:cs typeface="Times New Roman" pitchFamily="18" charset="0"/>
                  <a:sym typeface="Symbol" panose="05050102010706020507" pitchFamily="18" charset="2"/>
                </a:rPr>
                <a:t>  10</a:t>
              </a:r>
              <a:r>
                <a:rPr lang="en-US" sz="2000" baseline="30000" dirty="0">
                  <a:latin typeface="Times New Roman" pitchFamily="18" charset="0"/>
                  <a:cs typeface="Times New Roman" pitchFamily="18" charset="0"/>
                  <a:sym typeface="Symbol" panose="05050102010706020507" pitchFamily="18" charset="2"/>
                </a:rPr>
                <a:t>-6 </a:t>
              </a:r>
              <a:r>
                <a:rPr lang="en-US" sz="2000" dirty="0">
                  <a:latin typeface="Times New Roman" pitchFamily="18" charset="0"/>
                  <a:cs typeface="Times New Roman" pitchFamily="18" charset="0"/>
                  <a:sym typeface="Symbol" panose="05050102010706020507" pitchFamily="18" charset="2"/>
                </a:rPr>
                <a:t>s</a:t>
              </a:r>
              <a:endParaRPr lang="en-US" sz="2000" dirty="0"/>
            </a:p>
          </p:txBody>
        </p:sp>
        <p:sp>
          <p:nvSpPr>
            <p:cNvPr id="21" name="TextBox 20">
              <a:extLst>
                <a:ext uri="{FF2B5EF4-FFF2-40B4-BE49-F238E27FC236}">
                  <a16:creationId xmlns:a16="http://schemas.microsoft.com/office/drawing/2014/main" id="{AE483A1F-E16C-45EC-8822-F5ECAB8CA03B}"/>
                </a:ext>
              </a:extLst>
            </p:cNvPr>
            <p:cNvSpPr txBox="1"/>
            <p:nvPr/>
          </p:nvSpPr>
          <p:spPr>
            <a:xfrm>
              <a:off x="5345828" y="3951151"/>
              <a:ext cx="3167472" cy="461665"/>
            </a:xfrm>
            <a:prstGeom prst="rect">
              <a:avLst/>
            </a:prstGeom>
            <a:noFill/>
          </p:spPr>
          <p:txBody>
            <a:bodyPr wrap="square" rtlCol="0">
              <a:spAutoFit/>
            </a:bodyPr>
            <a:lstStyle/>
            <a:p>
              <a:pPr algn="just"/>
              <a:r>
                <a:rPr lang="en-US" sz="2400" dirty="0">
                  <a:latin typeface="Times New Roman" pitchFamily="18" charset="0"/>
                  <a:cs typeface="Times New Roman" pitchFamily="18" charset="0"/>
                  <a:sym typeface="Symbol" panose="05050102010706020507" pitchFamily="18" charset="2"/>
                </a:rPr>
                <a:t>0.04  10</a:t>
              </a:r>
              <a:r>
                <a:rPr lang="en-US" sz="2400" baseline="30000" dirty="0">
                  <a:latin typeface="Times New Roman" pitchFamily="18" charset="0"/>
                  <a:cs typeface="Times New Roman" pitchFamily="18" charset="0"/>
                  <a:sym typeface="Symbol" panose="05050102010706020507" pitchFamily="18" charset="2"/>
                </a:rPr>
                <a:t>-3 </a:t>
              </a:r>
              <a:r>
                <a:rPr lang="en-US" sz="2400" dirty="0">
                  <a:latin typeface="Times New Roman" pitchFamily="18" charset="0"/>
                  <a:cs typeface="Times New Roman" pitchFamily="18" charset="0"/>
                  <a:sym typeface="Symbol" panose="05050102010706020507" pitchFamily="18" charset="2"/>
                </a:rPr>
                <a:t>s = </a:t>
              </a:r>
              <a:r>
                <a:rPr lang="en-US" sz="2400" b="1" u="sng" dirty="0">
                  <a:latin typeface="Times New Roman" pitchFamily="18" charset="0"/>
                  <a:cs typeface="Times New Roman" pitchFamily="18" charset="0"/>
                  <a:sym typeface="Symbol" panose="05050102010706020507" pitchFamily="18" charset="2"/>
                </a:rPr>
                <a:t>40</a:t>
              </a:r>
              <a:r>
                <a:rPr lang="en-US" sz="2400" dirty="0">
                  <a:latin typeface="Times New Roman" pitchFamily="18" charset="0"/>
                  <a:cs typeface="Times New Roman" pitchFamily="18" charset="0"/>
                  <a:sym typeface="Symbol" panose="05050102010706020507" pitchFamily="18" charset="2"/>
                </a:rPr>
                <a:t> </a:t>
              </a:r>
              <a:r>
                <a:rPr lang="en-US" sz="2400" i="1" dirty="0">
                  <a:latin typeface="Times New Roman" pitchFamily="18" charset="0"/>
                  <a:cs typeface="Times New Roman" pitchFamily="18" charset="0"/>
                  <a:sym typeface="Symbol" panose="05050102010706020507" pitchFamily="18" charset="2"/>
                </a:rPr>
                <a:t></a:t>
              </a:r>
              <a:r>
                <a:rPr lang="en-US" sz="2400" dirty="0">
                  <a:latin typeface="Times New Roman" pitchFamily="18" charset="0"/>
                  <a:cs typeface="Times New Roman" pitchFamily="18" charset="0"/>
                  <a:sym typeface="Symbol" panose="05050102010706020507" pitchFamily="18" charset="2"/>
                </a:rPr>
                <a:t>s</a:t>
              </a:r>
              <a:endParaRPr lang="en-US" sz="2400" dirty="0"/>
            </a:p>
          </p:txBody>
        </p:sp>
        <p:sp>
          <p:nvSpPr>
            <p:cNvPr id="22" name="TextBox 21">
              <a:extLst>
                <a:ext uri="{FF2B5EF4-FFF2-40B4-BE49-F238E27FC236}">
                  <a16:creationId xmlns:a16="http://schemas.microsoft.com/office/drawing/2014/main" id="{37E26675-C61E-4BD5-B6D1-0437941888ED}"/>
                </a:ext>
              </a:extLst>
            </p:cNvPr>
            <p:cNvSpPr txBox="1"/>
            <p:nvPr/>
          </p:nvSpPr>
          <p:spPr>
            <a:xfrm>
              <a:off x="1595619" y="3238388"/>
              <a:ext cx="10168392" cy="707886"/>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Since the power of ten will be </a:t>
              </a:r>
              <a:r>
                <a:rPr lang="en-US" sz="2000" b="1" i="1" dirty="0">
                  <a:latin typeface="Times New Roman" pitchFamily="18" charset="0"/>
                  <a:cs typeface="Times New Roman" pitchFamily="18" charset="0"/>
                </a:rPr>
                <a:t>reduced</a:t>
              </a:r>
              <a:r>
                <a:rPr lang="en-US" sz="2000" dirty="0">
                  <a:latin typeface="Times New Roman" pitchFamily="18" charset="0"/>
                  <a:cs typeface="Times New Roman" pitchFamily="18" charset="0"/>
                </a:rPr>
                <a:t> by a factor of </a:t>
              </a:r>
              <a:r>
                <a:rPr lang="en-US" sz="2000" i="1" dirty="0">
                  <a:latin typeface="Times New Roman" pitchFamily="18" charset="0"/>
                  <a:cs typeface="Times New Roman" pitchFamily="18" charset="0"/>
                </a:rPr>
                <a:t>three</a:t>
              </a:r>
              <a:r>
                <a:rPr lang="en-US" sz="2000" dirty="0">
                  <a:latin typeface="Times New Roman" pitchFamily="18" charset="0"/>
                  <a:cs typeface="Times New Roman" pitchFamily="18" charset="0"/>
                </a:rPr>
                <a:t>, the multiplying factor must be </a:t>
              </a:r>
              <a:r>
                <a:rPr lang="en-US" sz="2000" b="1" i="1" dirty="0">
                  <a:latin typeface="Times New Roman" pitchFamily="18" charset="0"/>
                  <a:cs typeface="Times New Roman" pitchFamily="18" charset="0"/>
                </a:rPr>
                <a:t>increased</a:t>
              </a:r>
              <a:r>
                <a:rPr lang="en-US" sz="2000" dirty="0">
                  <a:latin typeface="Times New Roman" pitchFamily="18" charset="0"/>
                  <a:cs typeface="Times New Roman" pitchFamily="18" charset="0"/>
                </a:rPr>
                <a:t> by moving the decimal point </a:t>
              </a:r>
              <a:r>
                <a:rPr lang="en-US" sz="2000" i="1" dirty="0">
                  <a:latin typeface="Times New Roman" pitchFamily="18" charset="0"/>
                  <a:cs typeface="Times New Roman" pitchFamily="18" charset="0"/>
                </a:rPr>
                <a:t>three</a:t>
              </a:r>
              <a:r>
                <a:rPr lang="en-US" sz="2000" dirty="0">
                  <a:latin typeface="Times New Roman" pitchFamily="18" charset="0"/>
                  <a:cs typeface="Times New Roman" pitchFamily="18" charset="0"/>
                </a:rPr>
                <a:t> places to the right, as follows:</a:t>
              </a:r>
              <a:endParaRPr lang="en-US" sz="2000" dirty="0"/>
            </a:p>
          </p:txBody>
        </p:sp>
      </p:grpSp>
      <p:grpSp>
        <p:nvGrpSpPr>
          <p:cNvPr id="4" name="Group 3">
            <a:extLst>
              <a:ext uri="{FF2B5EF4-FFF2-40B4-BE49-F238E27FC236}">
                <a16:creationId xmlns:a16="http://schemas.microsoft.com/office/drawing/2014/main" id="{9177BE3C-32BB-48AC-AAEC-C236E08BF16B}"/>
              </a:ext>
            </a:extLst>
          </p:cNvPr>
          <p:cNvGrpSpPr/>
          <p:nvPr/>
        </p:nvGrpSpPr>
        <p:grpSpPr>
          <a:xfrm>
            <a:off x="1350702" y="4549347"/>
            <a:ext cx="10425031" cy="1619588"/>
            <a:chOff x="1350702" y="4549347"/>
            <a:chExt cx="10425031" cy="1619588"/>
          </a:xfrm>
        </p:grpSpPr>
        <p:sp>
          <p:nvSpPr>
            <p:cNvPr id="23" name="TextBox 22">
              <a:extLst>
                <a:ext uri="{FF2B5EF4-FFF2-40B4-BE49-F238E27FC236}">
                  <a16:creationId xmlns:a16="http://schemas.microsoft.com/office/drawing/2014/main" id="{6E824F9C-D88A-45D4-A9D8-09A98B934AA8}"/>
                </a:ext>
              </a:extLst>
            </p:cNvPr>
            <p:cNvSpPr txBox="1"/>
            <p:nvPr/>
          </p:nvSpPr>
          <p:spPr>
            <a:xfrm>
              <a:off x="1350702" y="4549347"/>
              <a:ext cx="5917605" cy="400110"/>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c</a:t>
              </a:r>
              <a:r>
                <a:rPr lang="en-US" sz="2000" dirty="0">
                  <a:latin typeface="Times New Roman" pitchFamily="18" charset="0"/>
                  <a:cs typeface="Times New Roman" pitchFamily="18" charset="0"/>
                </a:rPr>
                <a:t>. In the power of ten format: </a:t>
              </a:r>
              <a:r>
                <a:rPr lang="en-US" sz="2000" dirty="0">
                  <a:latin typeface="Times New Roman" pitchFamily="18" charset="0"/>
                  <a:cs typeface="Times New Roman" pitchFamily="18" charset="0"/>
                  <a:sym typeface="Symbol" panose="05050102010706020507" pitchFamily="18" charset="2"/>
                </a:rPr>
                <a:t>0.06</a:t>
              </a:r>
              <a:r>
                <a:rPr lang="en-US" sz="2000" i="1" dirty="0">
                  <a:latin typeface="Times New Roman" pitchFamily="18" charset="0"/>
                  <a:cs typeface="Times New Roman" pitchFamily="18" charset="0"/>
                  <a:sym typeface="Symbol" panose="05050102010706020507" pitchFamily="18" charset="2"/>
                </a:rPr>
                <a:t> </a:t>
              </a:r>
              <a:r>
                <a:rPr lang="en-US" sz="2000" dirty="0">
                  <a:latin typeface="Times New Roman" pitchFamily="18" charset="0"/>
                  <a:cs typeface="Times New Roman" pitchFamily="18" charset="0"/>
                  <a:sym typeface="Symbol" panose="05050102010706020507" pitchFamily="18" charset="2"/>
                </a:rPr>
                <a:t>F = 0.06  10</a:t>
              </a:r>
              <a:r>
                <a:rPr lang="en-US" sz="2000" baseline="30000" dirty="0">
                  <a:latin typeface="Times New Roman" pitchFamily="18" charset="0"/>
                  <a:cs typeface="Times New Roman" pitchFamily="18" charset="0"/>
                  <a:sym typeface="Symbol" panose="05050102010706020507" pitchFamily="18" charset="2"/>
                </a:rPr>
                <a:t>-6 </a:t>
              </a:r>
              <a:r>
                <a:rPr lang="en-US" sz="2000" dirty="0">
                  <a:latin typeface="Times New Roman" pitchFamily="18" charset="0"/>
                  <a:cs typeface="Times New Roman" pitchFamily="18" charset="0"/>
                  <a:sym typeface="Symbol" panose="05050102010706020507" pitchFamily="18" charset="2"/>
                </a:rPr>
                <a:t>F</a:t>
              </a:r>
              <a:endParaRPr lang="en-US" sz="2000" dirty="0"/>
            </a:p>
          </p:txBody>
        </p:sp>
        <p:sp>
          <p:nvSpPr>
            <p:cNvPr id="24" name="TextBox 23">
              <a:extLst>
                <a:ext uri="{FF2B5EF4-FFF2-40B4-BE49-F238E27FC236}">
                  <a16:creationId xmlns:a16="http://schemas.microsoft.com/office/drawing/2014/main" id="{2989ACC5-1BB7-47D3-935B-CC7747367EE4}"/>
                </a:ext>
              </a:extLst>
            </p:cNvPr>
            <p:cNvSpPr txBox="1"/>
            <p:nvPr/>
          </p:nvSpPr>
          <p:spPr>
            <a:xfrm>
              <a:off x="7732744" y="4583459"/>
              <a:ext cx="3896548" cy="400110"/>
            </a:xfrm>
            <a:prstGeom prst="rect">
              <a:avLst/>
            </a:prstGeom>
            <a:noFill/>
          </p:spPr>
          <p:txBody>
            <a:bodyPr wrap="square" rtlCol="0">
              <a:spAutoFit/>
            </a:bodyPr>
            <a:lstStyle/>
            <a:p>
              <a:pPr algn="just"/>
              <a:r>
                <a:rPr lang="en-US" sz="2000" dirty="0">
                  <a:latin typeface="Times New Roman" pitchFamily="18" charset="0"/>
                  <a:cs typeface="Times New Roman" pitchFamily="18" charset="0"/>
                  <a:sym typeface="Symbol" panose="05050102010706020507" pitchFamily="18" charset="2"/>
                </a:rPr>
                <a:t>0.06  10</a:t>
              </a:r>
              <a:r>
                <a:rPr lang="en-US" sz="2000" baseline="30000" dirty="0">
                  <a:latin typeface="Times New Roman" pitchFamily="18" charset="0"/>
                  <a:cs typeface="Times New Roman" pitchFamily="18" charset="0"/>
                  <a:sym typeface="Symbol" panose="05050102010706020507" pitchFamily="18" charset="2"/>
                </a:rPr>
                <a:t>-6 </a:t>
              </a:r>
              <a:r>
                <a:rPr lang="en-US" sz="2000" dirty="0">
                  <a:latin typeface="Times New Roman" pitchFamily="18" charset="0"/>
                  <a:cs typeface="Times New Roman" pitchFamily="18" charset="0"/>
                  <a:sym typeface="Symbol" panose="05050102010706020507" pitchFamily="18" charset="2"/>
                </a:rPr>
                <a:t>F = </a:t>
              </a:r>
              <a:r>
                <a:rPr lang="en-US" sz="2000" b="1" u="sng" dirty="0">
                  <a:latin typeface="Times New Roman" pitchFamily="18" charset="0"/>
                  <a:cs typeface="Times New Roman" pitchFamily="18" charset="0"/>
                  <a:sym typeface="Symbol" panose="05050102010706020507" pitchFamily="18" charset="2"/>
                </a:rPr>
                <a:t>               </a:t>
              </a:r>
              <a:r>
                <a:rPr lang="en-US" sz="2000" dirty="0">
                  <a:latin typeface="Times New Roman" pitchFamily="18" charset="0"/>
                  <a:cs typeface="Times New Roman" pitchFamily="18" charset="0"/>
                  <a:sym typeface="Symbol" panose="05050102010706020507" pitchFamily="18" charset="2"/>
                </a:rPr>
                <a:t>  10</a:t>
              </a:r>
              <a:r>
                <a:rPr lang="en-US" sz="2000" baseline="30000" dirty="0">
                  <a:latin typeface="Times New Roman" pitchFamily="18" charset="0"/>
                  <a:cs typeface="Times New Roman" pitchFamily="18" charset="0"/>
                  <a:sym typeface="Symbol" panose="05050102010706020507" pitchFamily="18" charset="2"/>
                </a:rPr>
                <a:t>-9 </a:t>
              </a:r>
              <a:r>
                <a:rPr lang="en-US" sz="2000" dirty="0">
                  <a:latin typeface="Times New Roman" pitchFamily="18" charset="0"/>
                  <a:cs typeface="Times New Roman" pitchFamily="18" charset="0"/>
                  <a:sym typeface="Symbol" panose="05050102010706020507" pitchFamily="18" charset="2"/>
                </a:rPr>
                <a:t>F</a:t>
              </a:r>
              <a:endParaRPr lang="en-US" sz="2000" dirty="0"/>
            </a:p>
          </p:txBody>
        </p:sp>
        <p:sp>
          <p:nvSpPr>
            <p:cNvPr id="25" name="TextBox 24">
              <a:extLst>
                <a:ext uri="{FF2B5EF4-FFF2-40B4-BE49-F238E27FC236}">
                  <a16:creationId xmlns:a16="http://schemas.microsoft.com/office/drawing/2014/main" id="{125DF7AA-BC8E-4D54-B799-33EDCE1BF605}"/>
                </a:ext>
              </a:extLst>
            </p:cNvPr>
            <p:cNvSpPr txBox="1"/>
            <p:nvPr/>
          </p:nvSpPr>
          <p:spPr>
            <a:xfrm>
              <a:off x="5357550" y="5707270"/>
              <a:ext cx="3167472" cy="461665"/>
            </a:xfrm>
            <a:prstGeom prst="rect">
              <a:avLst/>
            </a:prstGeom>
            <a:noFill/>
          </p:spPr>
          <p:txBody>
            <a:bodyPr wrap="square" rtlCol="0">
              <a:spAutoFit/>
            </a:bodyPr>
            <a:lstStyle/>
            <a:p>
              <a:pPr algn="just"/>
              <a:r>
                <a:rPr lang="en-US" sz="2400" dirty="0">
                  <a:latin typeface="Times New Roman" pitchFamily="18" charset="0"/>
                  <a:cs typeface="Times New Roman" pitchFamily="18" charset="0"/>
                  <a:sym typeface="Symbol" panose="05050102010706020507" pitchFamily="18" charset="2"/>
                </a:rPr>
                <a:t>0.06  10</a:t>
              </a:r>
              <a:r>
                <a:rPr lang="en-US" sz="2400" baseline="30000" dirty="0">
                  <a:latin typeface="Times New Roman" pitchFamily="18" charset="0"/>
                  <a:cs typeface="Times New Roman" pitchFamily="18" charset="0"/>
                  <a:sym typeface="Symbol" panose="05050102010706020507" pitchFamily="18" charset="2"/>
                </a:rPr>
                <a:t>-6 </a:t>
              </a:r>
              <a:r>
                <a:rPr lang="en-US" sz="2400" dirty="0">
                  <a:latin typeface="Times New Roman" pitchFamily="18" charset="0"/>
                  <a:cs typeface="Times New Roman" pitchFamily="18" charset="0"/>
                  <a:sym typeface="Symbol" panose="05050102010706020507" pitchFamily="18" charset="2"/>
                </a:rPr>
                <a:t>F = </a:t>
              </a:r>
              <a:r>
                <a:rPr lang="en-US" sz="2400" b="1" u="sng" dirty="0">
                  <a:latin typeface="Times New Roman" pitchFamily="18" charset="0"/>
                  <a:cs typeface="Times New Roman" pitchFamily="18" charset="0"/>
                  <a:sym typeface="Symbol" panose="05050102010706020507" pitchFamily="18" charset="2"/>
                </a:rPr>
                <a:t>60</a:t>
              </a:r>
              <a:r>
                <a:rPr lang="en-US" sz="2400" dirty="0">
                  <a:latin typeface="Times New Roman" pitchFamily="18" charset="0"/>
                  <a:cs typeface="Times New Roman" pitchFamily="18" charset="0"/>
                  <a:sym typeface="Symbol" panose="05050102010706020507" pitchFamily="18" charset="2"/>
                </a:rPr>
                <a:t> </a:t>
              </a:r>
              <a:r>
                <a:rPr lang="en-US" sz="2400" dirty="0" err="1">
                  <a:latin typeface="Times New Roman" pitchFamily="18" charset="0"/>
                  <a:cs typeface="Times New Roman" pitchFamily="18" charset="0"/>
                  <a:sym typeface="Symbol" panose="05050102010706020507" pitchFamily="18" charset="2"/>
                </a:rPr>
                <a:t>nF</a:t>
              </a:r>
              <a:endParaRPr lang="en-US" sz="2400" dirty="0"/>
            </a:p>
          </p:txBody>
        </p:sp>
        <p:sp>
          <p:nvSpPr>
            <p:cNvPr id="26" name="TextBox 25">
              <a:extLst>
                <a:ext uri="{FF2B5EF4-FFF2-40B4-BE49-F238E27FC236}">
                  <a16:creationId xmlns:a16="http://schemas.microsoft.com/office/drawing/2014/main" id="{52C5FADC-1626-4BE4-A72C-DB29B9FCB5DC}"/>
                </a:ext>
              </a:extLst>
            </p:cNvPr>
            <p:cNvSpPr txBox="1"/>
            <p:nvPr/>
          </p:nvSpPr>
          <p:spPr>
            <a:xfrm>
              <a:off x="1607341" y="4994507"/>
              <a:ext cx="10168392" cy="707886"/>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Since the power of ten will be </a:t>
              </a:r>
              <a:r>
                <a:rPr lang="en-US" sz="2000" b="1" i="1" dirty="0">
                  <a:latin typeface="Times New Roman" pitchFamily="18" charset="0"/>
                  <a:cs typeface="Times New Roman" pitchFamily="18" charset="0"/>
                </a:rPr>
                <a:t>reduced</a:t>
              </a:r>
              <a:r>
                <a:rPr lang="en-US" sz="2000" dirty="0">
                  <a:latin typeface="Times New Roman" pitchFamily="18" charset="0"/>
                  <a:cs typeface="Times New Roman" pitchFamily="18" charset="0"/>
                </a:rPr>
                <a:t> by a factor of </a:t>
              </a:r>
              <a:r>
                <a:rPr lang="en-US" sz="2000" i="1" dirty="0">
                  <a:latin typeface="Times New Roman" pitchFamily="18" charset="0"/>
                  <a:cs typeface="Times New Roman" pitchFamily="18" charset="0"/>
                </a:rPr>
                <a:t>three</a:t>
              </a:r>
              <a:r>
                <a:rPr lang="en-US" sz="2000" dirty="0">
                  <a:latin typeface="Times New Roman" pitchFamily="18" charset="0"/>
                  <a:cs typeface="Times New Roman" pitchFamily="18" charset="0"/>
                </a:rPr>
                <a:t>, the multiplying factor must be </a:t>
              </a:r>
              <a:r>
                <a:rPr lang="en-US" sz="2000" b="1" i="1" dirty="0">
                  <a:latin typeface="Times New Roman" pitchFamily="18" charset="0"/>
                  <a:cs typeface="Times New Roman" pitchFamily="18" charset="0"/>
                </a:rPr>
                <a:t>increased</a:t>
              </a:r>
              <a:r>
                <a:rPr lang="en-US" sz="2000" dirty="0">
                  <a:latin typeface="Times New Roman" pitchFamily="18" charset="0"/>
                  <a:cs typeface="Times New Roman" pitchFamily="18" charset="0"/>
                </a:rPr>
                <a:t> by moving the decimal point </a:t>
              </a:r>
              <a:r>
                <a:rPr lang="en-US" sz="2000" i="1" dirty="0">
                  <a:latin typeface="Times New Roman" pitchFamily="18" charset="0"/>
                  <a:cs typeface="Times New Roman" pitchFamily="18" charset="0"/>
                </a:rPr>
                <a:t>three</a:t>
              </a:r>
              <a:r>
                <a:rPr lang="en-US" sz="2000" dirty="0">
                  <a:latin typeface="Times New Roman" pitchFamily="18" charset="0"/>
                  <a:cs typeface="Times New Roman" pitchFamily="18" charset="0"/>
                </a:rPr>
                <a:t> places to the right, as follows:</a:t>
              </a:r>
              <a:endParaRPr lang="en-US" sz="2000" dirty="0"/>
            </a:p>
          </p:txBody>
        </p:sp>
      </p:grpSp>
      <p:sp>
        <p:nvSpPr>
          <p:cNvPr id="20" name="Slide Number Placeholder 3">
            <a:extLst>
              <a:ext uri="{FF2B5EF4-FFF2-40B4-BE49-F238E27FC236}">
                <a16:creationId xmlns:a16="http://schemas.microsoft.com/office/drawing/2014/main" id="{203B3768-9EBB-4D6B-ACB0-BE5BAA96FBD6}"/>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31</a:t>
            </a:fld>
            <a:endParaRPr lang="en-US"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14110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3BBD22-C706-4545-A760-ABA151152783}"/>
              </a:ext>
            </a:extLst>
          </p:cNvPr>
          <p:cNvSpPr txBox="1"/>
          <p:nvPr/>
        </p:nvSpPr>
        <p:spPr>
          <a:xfrm>
            <a:off x="187773" y="108464"/>
            <a:ext cx="11741630" cy="707886"/>
          </a:xfrm>
          <a:prstGeom prst="rect">
            <a:avLst/>
          </a:prstGeom>
          <a:noFill/>
          <a:ln w="25400">
            <a:solidFill>
              <a:srgbClr val="0066FF"/>
            </a:solidFill>
          </a:ln>
        </p:spPr>
        <p:txBody>
          <a:bodyPr wrap="square" rtlCol="0">
            <a:spAutoFit/>
          </a:bodyPr>
          <a:lstStyle/>
          <a:p>
            <a:pPr algn="just"/>
            <a:r>
              <a:rPr lang="en-US" sz="2000" b="1" dirty="0">
                <a:solidFill>
                  <a:srgbClr val="FF0066"/>
                </a:solidFill>
                <a:latin typeface="Times New Roman" pitchFamily="18" charset="0"/>
                <a:cs typeface="Times New Roman" pitchFamily="18" charset="0"/>
              </a:rPr>
              <a:t>EXAMPLE 1.1.2 </a:t>
            </a:r>
            <a:r>
              <a:rPr lang="en-US" sz="2000" b="1" dirty="0">
                <a:solidFill>
                  <a:srgbClr val="0000CC"/>
                </a:solidFill>
                <a:latin typeface="Times New Roman" pitchFamily="18" charset="0"/>
                <a:cs typeface="Times New Roman" pitchFamily="18" charset="0"/>
              </a:rPr>
              <a:t>[Similar of Problem 25]</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Perform the following conversions:</a:t>
            </a:r>
          </a:p>
          <a:p>
            <a:pPr algn="just"/>
            <a:r>
              <a:rPr lang="en-US" sz="2000" b="1" dirty="0">
                <a:latin typeface="Times New Roman" pitchFamily="18" charset="0"/>
                <a:cs typeface="Times New Roman" pitchFamily="18" charset="0"/>
              </a:rPr>
              <a:t>	</a:t>
            </a:r>
            <a:r>
              <a:rPr lang="en-US" sz="2000" b="1" dirty="0">
                <a:latin typeface="Times New Roman" pitchFamily="18" charset="0"/>
                <a:cs typeface="Times New Roman" pitchFamily="18" charset="0"/>
                <a:sym typeface="Symbol" panose="05050102010706020507" pitchFamily="18" charset="2"/>
              </a:rPr>
              <a:t>a</a:t>
            </a:r>
            <a:r>
              <a:rPr lang="en-US" sz="2000" dirty="0">
                <a:latin typeface="Times New Roman" pitchFamily="18" charset="0"/>
                <a:cs typeface="Times New Roman" pitchFamily="18" charset="0"/>
                <a:sym typeface="Symbol" panose="05050102010706020507" pitchFamily="18" charset="2"/>
              </a:rPr>
              <a:t>. </a:t>
            </a:r>
            <a:r>
              <a:rPr lang="en-US" sz="2000" b="1" dirty="0">
                <a:latin typeface="Times New Roman" pitchFamily="18" charset="0"/>
                <a:cs typeface="Times New Roman" pitchFamily="18" charset="0"/>
                <a:sym typeface="Symbol" panose="05050102010706020507" pitchFamily="18" charset="2"/>
              </a:rPr>
              <a:t>8400 </a:t>
            </a:r>
            <a:r>
              <a:rPr lang="en-US" sz="2000" b="1" dirty="0" err="1">
                <a:latin typeface="Times New Roman" pitchFamily="18" charset="0"/>
                <a:cs typeface="Times New Roman" pitchFamily="18" charset="0"/>
                <a:sym typeface="Symbol" panose="05050102010706020507" pitchFamily="18" charset="2"/>
              </a:rPr>
              <a:t>ps</a:t>
            </a:r>
            <a:r>
              <a:rPr lang="en-US" sz="2000" b="1" dirty="0">
                <a:latin typeface="Times New Roman" pitchFamily="18" charset="0"/>
                <a:cs typeface="Times New Roman" pitchFamily="18" charset="0"/>
                <a:sym typeface="Symbol" panose="05050102010706020507" pitchFamily="18" charset="2"/>
              </a:rPr>
              <a:t> to microseconds</a:t>
            </a:r>
            <a:r>
              <a:rPr lang="en-US" sz="2000" dirty="0">
                <a:latin typeface="Times New Roman" pitchFamily="18" charset="0"/>
                <a:cs typeface="Times New Roman" pitchFamily="18" charset="0"/>
                <a:sym typeface="Symbol" panose="05050102010706020507" pitchFamily="18" charset="2"/>
              </a:rPr>
              <a:t>	</a:t>
            </a:r>
            <a:r>
              <a:rPr lang="en-US" sz="2000" b="1" dirty="0">
                <a:latin typeface="Times New Roman" pitchFamily="18" charset="0"/>
                <a:cs typeface="Times New Roman" pitchFamily="18" charset="0"/>
                <a:sym typeface="Symbol" panose="05050102010706020507" pitchFamily="18" charset="2"/>
              </a:rPr>
              <a:t>b</a:t>
            </a:r>
            <a:r>
              <a:rPr lang="en-US" sz="2000" dirty="0">
                <a:latin typeface="Times New Roman" pitchFamily="18" charset="0"/>
                <a:cs typeface="Times New Roman" pitchFamily="18" charset="0"/>
                <a:sym typeface="Symbol" panose="05050102010706020507" pitchFamily="18" charset="2"/>
              </a:rPr>
              <a:t>. 0.006 km to </a:t>
            </a:r>
            <a:r>
              <a:rPr lang="en-US" sz="2000" dirty="0" err="1">
                <a:latin typeface="Times New Roman" pitchFamily="18" charset="0"/>
                <a:cs typeface="Times New Roman" pitchFamily="18" charset="0"/>
                <a:sym typeface="Symbol" panose="05050102010706020507" pitchFamily="18" charset="2"/>
              </a:rPr>
              <a:t>milimeters</a:t>
            </a:r>
            <a:r>
              <a:rPr lang="en-US" sz="2000" dirty="0">
                <a:latin typeface="Times New Roman" pitchFamily="18" charset="0"/>
                <a:cs typeface="Times New Roman" pitchFamily="18" charset="0"/>
                <a:sym typeface="Symbol" panose="05050102010706020507" pitchFamily="18" charset="2"/>
              </a:rPr>
              <a:t>		</a:t>
            </a:r>
            <a:r>
              <a:rPr lang="en-US" sz="2000" b="1" dirty="0">
                <a:latin typeface="Times New Roman" pitchFamily="18" charset="0"/>
                <a:cs typeface="Times New Roman" pitchFamily="18" charset="0"/>
                <a:sym typeface="Symbol" panose="05050102010706020507" pitchFamily="18" charset="2"/>
              </a:rPr>
              <a:t>c</a:t>
            </a:r>
            <a:r>
              <a:rPr lang="en-US" sz="2000" dirty="0">
                <a:latin typeface="Times New Roman" pitchFamily="18" charset="0"/>
                <a:cs typeface="Times New Roman" pitchFamily="18" charset="0"/>
                <a:sym typeface="Symbol" panose="05050102010706020507" pitchFamily="18" charset="2"/>
              </a:rPr>
              <a:t>. </a:t>
            </a:r>
            <a:r>
              <a:rPr lang="en-US" sz="2000" b="1" dirty="0">
                <a:latin typeface="Times New Roman" pitchFamily="18" charset="0"/>
                <a:cs typeface="Times New Roman" pitchFamily="18" charset="0"/>
                <a:sym typeface="Symbol" panose="05050102010706020507" pitchFamily="18" charset="2"/>
              </a:rPr>
              <a:t>260  10</a:t>
            </a:r>
            <a:r>
              <a:rPr lang="en-US" sz="2000" b="1" baseline="30000" dirty="0">
                <a:latin typeface="Times New Roman" pitchFamily="18" charset="0"/>
                <a:cs typeface="Times New Roman" pitchFamily="18" charset="0"/>
                <a:sym typeface="Symbol" panose="05050102010706020507" pitchFamily="18" charset="2"/>
              </a:rPr>
              <a:t>3</a:t>
            </a:r>
            <a:r>
              <a:rPr lang="en-US" sz="2000" b="1" dirty="0">
                <a:latin typeface="Times New Roman" pitchFamily="18" charset="0"/>
                <a:cs typeface="Times New Roman" pitchFamily="18" charset="0"/>
                <a:sym typeface="Symbol" panose="05050102010706020507" pitchFamily="18" charset="2"/>
              </a:rPr>
              <a:t> mm to kilometers</a:t>
            </a:r>
            <a:endParaRPr lang="en-US" sz="2000" b="1" dirty="0"/>
          </a:p>
        </p:txBody>
      </p:sp>
      <p:grpSp>
        <p:nvGrpSpPr>
          <p:cNvPr id="2" name="Group 1">
            <a:extLst>
              <a:ext uri="{FF2B5EF4-FFF2-40B4-BE49-F238E27FC236}">
                <a16:creationId xmlns:a16="http://schemas.microsoft.com/office/drawing/2014/main" id="{413C52BA-EEFC-4DCF-83B4-926A1D931620}"/>
              </a:ext>
            </a:extLst>
          </p:cNvPr>
          <p:cNvGrpSpPr/>
          <p:nvPr/>
        </p:nvGrpSpPr>
        <p:grpSpPr>
          <a:xfrm>
            <a:off x="187773" y="896438"/>
            <a:ext cx="11581120" cy="1472227"/>
            <a:chOff x="187773" y="896438"/>
            <a:chExt cx="11581120" cy="1472227"/>
          </a:xfrm>
        </p:grpSpPr>
        <p:sp>
          <p:nvSpPr>
            <p:cNvPr id="11" name="TextBox 10">
              <a:extLst>
                <a:ext uri="{FF2B5EF4-FFF2-40B4-BE49-F238E27FC236}">
                  <a16:creationId xmlns:a16="http://schemas.microsoft.com/office/drawing/2014/main" id="{47F7AE98-0CEC-4B86-A03F-FE3540A87562}"/>
                </a:ext>
              </a:extLst>
            </p:cNvPr>
            <p:cNvSpPr txBox="1"/>
            <p:nvPr/>
          </p:nvSpPr>
          <p:spPr>
            <a:xfrm>
              <a:off x="187773" y="921470"/>
              <a:ext cx="1233064" cy="400110"/>
            </a:xfrm>
            <a:prstGeom prst="rect">
              <a:avLst/>
            </a:prstGeom>
            <a:noFill/>
          </p:spPr>
          <p:txBody>
            <a:bodyPr wrap="square" rtlCol="0">
              <a:spAutoFit/>
            </a:bodyPr>
            <a:lstStyle/>
            <a:p>
              <a:pPr algn="just"/>
              <a:r>
                <a:rPr lang="en-US" sz="2000" b="1" dirty="0">
                  <a:solidFill>
                    <a:srgbClr val="0000CC"/>
                  </a:solidFill>
                  <a:latin typeface="Times New Roman" pitchFamily="18" charset="0"/>
                  <a:cs typeface="Times New Roman" pitchFamily="18" charset="0"/>
                </a:rPr>
                <a:t>Solution</a:t>
              </a:r>
              <a:r>
                <a:rPr lang="en-US" sz="2000" b="1" dirty="0">
                  <a:latin typeface="Times New Roman" pitchFamily="18" charset="0"/>
                  <a:cs typeface="Times New Roman" pitchFamily="18" charset="0"/>
                </a:rPr>
                <a:t>:</a:t>
              </a:r>
              <a:endParaRPr lang="en-US" sz="2000" dirty="0"/>
            </a:p>
          </p:txBody>
        </p:sp>
        <p:sp>
          <p:nvSpPr>
            <p:cNvPr id="12" name="TextBox 11">
              <a:extLst>
                <a:ext uri="{FF2B5EF4-FFF2-40B4-BE49-F238E27FC236}">
                  <a16:creationId xmlns:a16="http://schemas.microsoft.com/office/drawing/2014/main" id="{E7D1E6A3-C3DB-427A-9D7B-7EB8E0125A32}"/>
                </a:ext>
              </a:extLst>
            </p:cNvPr>
            <p:cNvSpPr txBox="1"/>
            <p:nvPr/>
          </p:nvSpPr>
          <p:spPr>
            <a:xfrm>
              <a:off x="1355392" y="896438"/>
              <a:ext cx="5917605" cy="400110"/>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a</a:t>
              </a:r>
              <a:r>
                <a:rPr lang="en-US" sz="2000" dirty="0">
                  <a:latin typeface="Times New Roman" pitchFamily="18" charset="0"/>
                  <a:cs typeface="Times New Roman" pitchFamily="18" charset="0"/>
                </a:rPr>
                <a:t>. In the power of ten format: </a:t>
              </a:r>
              <a:r>
                <a:rPr lang="en-US" sz="2000" dirty="0">
                  <a:latin typeface="Times New Roman" pitchFamily="18" charset="0"/>
                  <a:cs typeface="Times New Roman" pitchFamily="18" charset="0"/>
                  <a:sym typeface="Symbol" panose="05050102010706020507" pitchFamily="18" charset="2"/>
                </a:rPr>
                <a:t>8400 </a:t>
              </a:r>
              <a:r>
                <a:rPr lang="en-US" sz="2000" dirty="0" err="1">
                  <a:latin typeface="Times New Roman" pitchFamily="18" charset="0"/>
                  <a:cs typeface="Times New Roman" pitchFamily="18" charset="0"/>
                  <a:sym typeface="Symbol" panose="05050102010706020507" pitchFamily="18" charset="2"/>
                </a:rPr>
                <a:t>ps</a:t>
              </a:r>
              <a:r>
                <a:rPr lang="en-US" sz="2000" dirty="0">
                  <a:latin typeface="Times New Roman" pitchFamily="18" charset="0"/>
                  <a:cs typeface="Times New Roman" pitchFamily="18" charset="0"/>
                  <a:sym typeface="Symbol" panose="05050102010706020507" pitchFamily="18" charset="2"/>
                </a:rPr>
                <a:t> = 8400  10</a:t>
              </a:r>
              <a:r>
                <a:rPr lang="en-US" sz="2000" baseline="30000" dirty="0">
                  <a:latin typeface="Times New Roman" pitchFamily="18" charset="0"/>
                  <a:cs typeface="Times New Roman" pitchFamily="18" charset="0"/>
                  <a:sym typeface="Symbol" panose="05050102010706020507" pitchFamily="18" charset="2"/>
                </a:rPr>
                <a:t>-12 </a:t>
              </a:r>
              <a:r>
                <a:rPr lang="en-US" sz="2000" dirty="0">
                  <a:latin typeface="Times New Roman" pitchFamily="18" charset="0"/>
                  <a:cs typeface="Times New Roman" pitchFamily="18" charset="0"/>
                  <a:sym typeface="Symbol" panose="05050102010706020507" pitchFamily="18" charset="2"/>
                </a:rPr>
                <a:t>s</a:t>
              </a:r>
              <a:endParaRPr lang="en-US" sz="2000" dirty="0"/>
            </a:p>
          </p:txBody>
        </p:sp>
        <p:sp>
          <p:nvSpPr>
            <p:cNvPr id="13" name="TextBox 12">
              <a:extLst>
                <a:ext uri="{FF2B5EF4-FFF2-40B4-BE49-F238E27FC236}">
                  <a16:creationId xmlns:a16="http://schemas.microsoft.com/office/drawing/2014/main" id="{23C87AE1-8F3F-4F22-B9E2-DCD6AE4ACF89}"/>
                </a:ext>
              </a:extLst>
            </p:cNvPr>
            <p:cNvSpPr txBox="1"/>
            <p:nvPr/>
          </p:nvSpPr>
          <p:spPr>
            <a:xfrm>
              <a:off x="7737434" y="930550"/>
              <a:ext cx="3896548" cy="400110"/>
            </a:xfrm>
            <a:prstGeom prst="rect">
              <a:avLst/>
            </a:prstGeom>
            <a:noFill/>
          </p:spPr>
          <p:txBody>
            <a:bodyPr wrap="square" rtlCol="0">
              <a:spAutoFit/>
            </a:bodyPr>
            <a:lstStyle/>
            <a:p>
              <a:pPr algn="just"/>
              <a:r>
                <a:rPr lang="en-US" sz="2000" dirty="0">
                  <a:latin typeface="Times New Roman" pitchFamily="18" charset="0"/>
                  <a:cs typeface="Times New Roman" pitchFamily="18" charset="0"/>
                  <a:sym typeface="Symbol" panose="05050102010706020507" pitchFamily="18" charset="2"/>
                </a:rPr>
                <a:t>8400  10</a:t>
              </a:r>
              <a:r>
                <a:rPr lang="en-US" sz="2000" baseline="30000" dirty="0">
                  <a:latin typeface="Times New Roman" pitchFamily="18" charset="0"/>
                  <a:cs typeface="Times New Roman" pitchFamily="18" charset="0"/>
                  <a:sym typeface="Symbol" panose="05050102010706020507" pitchFamily="18" charset="2"/>
                </a:rPr>
                <a:t>-12 </a:t>
              </a:r>
              <a:r>
                <a:rPr lang="en-US" sz="2000" dirty="0">
                  <a:latin typeface="Times New Roman" pitchFamily="18" charset="0"/>
                  <a:cs typeface="Times New Roman" pitchFamily="18" charset="0"/>
                  <a:sym typeface="Symbol" panose="05050102010706020507" pitchFamily="18" charset="2"/>
                </a:rPr>
                <a:t>s = </a:t>
              </a:r>
              <a:r>
                <a:rPr lang="en-US" sz="2000" b="1" u="sng" dirty="0">
                  <a:latin typeface="Times New Roman" pitchFamily="18" charset="0"/>
                  <a:cs typeface="Times New Roman" pitchFamily="18" charset="0"/>
                  <a:sym typeface="Symbol" panose="05050102010706020507" pitchFamily="18" charset="2"/>
                </a:rPr>
                <a:t>               </a:t>
              </a:r>
              <a:r>
                <a:rPr lang="en-US" sz="2000" dirty="0">
                  <a:latin typeface="Times New Roman" pitchFamily="18" charset="0"/>
                  <a:cs typeface="Times New Roman" pitchFamily="18" charset="0"/>
                  <a:sym typeface="Symbol" panose="05050102010706020507" pitchFamily="18" charset="2"/>
                </a:rPr>
                <a:t>  10</a:t>
              </a:r>
              <a:r>
                <a:rPr lang="en-US" sz="2000" baseline="30000" dirty="0">
                  <a:latin typeface="Times New Roman" pitchFamily="18" charset="0"/>
                  <a:cs typeface="Times New Roman" pitchFamily="18" charset="0"/>
                  <a:sym typeface="Symbol" panose="05050102010706020507" pitchFamily="18" charset="2"/>
                </a:rPr>
                <a:t>-6 </a:t>
              </a:r>
              <a:r>
                <a:rPr lang="en-US" sz="2000" dirty="0">
                  <a:latin typeface="Times New Roman" pitchFamily="18" charset="0"/>
                  <a:cs typeface="Times New Roman" pitchFamily="18" charset="0"/>
                  <a:sym typeface="Symbol" panose="05050102010706020507" pitchFamily="18" charset="2"/>
                </a:rPr>
                <a:t>s</a:t>
              </a:r>
              <a:endParaRPr lang="en-US" sz="2000" dirty="0"/>
            </a:p>
          </p:txBody>
        </p:sp>
        <p:sp>
          <p:nvSpPr>
            <p:cNvPr id="16" name="TextBox 15">
              <a:extLst>
                <a:ext uri="{FF2B5EF4-FFF2-40B4-BE49-F238E27FC236}">
                  <a16:creationId xmlns:a16="http://schemas.microsoft.com/office/drawing/2014/main" id="{36C67F64-8D19-466E-BB90-7C6CF1E9632B}"/>
                </a:ext>
              </a:extLst>
            </p:cNvPr>
            <p:cNvSpPr txBox="1"/>
            <p:nvPr/>
          </p:nvSpPr>
          <p:spPr>
            <a:xfrm>
              <a:off x="1744591" y="1289420"/>
              <a:ext cx="10024302" cy="707886"/>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Since the power of ten will be </a:t>
              </a:r>
              <a:r>
                <a:rPr lang="en-US" sz="2000" b="1" i="1" dirty="0">
                  <a:latin typeface="Times New Roman" pitchFamily="18" charset="0"/>
                  <a:cs typeface="Times New Roman" pitchFamily="18" charset="0"/>
                </a:rPr>
                <a:t>increased</a:t>
              </a:r>
              <a:r>
                <a:rPr lang="en-US" sz="2000" dirty="0">
                  <a:latin typeface="Times New Roman" pitchFamily="18" charset="0"/>
                  <a:cs typeface="Times New Roman" pitchFamily="18" charset="0"/>
                </a:rPr>
                <a:t> by a factor of </a:t>
              </a:r>
              <a:r>
                <a:rPr lang="en-US" sz="2000" b="1" i="1" dirty="0">
                  <a:latin typeface="Times New Roman" pitchFamily="18" charset="0"/>
                  <a:cs typeface="Times New Roman" pitchFamily="18" charset="0"/>
                </a:rPr>
                <a:t>six</a:t>
              </a:r>
              <a:r>
                <a:rPr lang="en-US" sz="2000" dirty="0">
                  <a:latin typeface="Times New Roman" pitchFamily="18" charset="0"/>
                  <a:cs typeface="Times New Roman" pitchFamily="18" charset="0"/>
                </a:rPr>
                <a:t>, the multiplying factor must be </a:t>
              </a:r>
              <a:r>
                <a:rPr lang="en-US" sz="2000" b="1" i="1" dirty="0">
                  <a:latin typeface="Times New Roman" pitchFamily="18" charset="0"/>
                  <a:cs typeface="Times New Roman" pitchFamily="18" charset="0"/>
                </a:rPr>
                <a:t>decreased</a:t>
              </a:r>
              <a:r>
                <a:rPr lang="en-US" sz="2000" dirty="0">
                  <a:latin typeface="Times New Roman" pitchFamily="18" charset="0"/>
                  <a:cs typeface="Times New Roman" pitchFamily="18" charset="0"/>
                </a:rPr>
                <a:t> by moving the decimal point </a:t>
              </a:r>
              <a:r>
                <a:rPr lang="en-US" sz="2000" b="1" i="1" dirty="0">
                  <a:latin typeface="Times New Roman" pitchFamily="18" charset="0"/>
                  <a:cs typeface="Times New Roman" pitchFamily="18" charset="0"/>
                </a:rPr>
                <a:t>six</a:t>
              </a:r>
              <a:r>
                <a:rPr lang="en-US" sz="2000" dirty="0">
                  <a:latin typeface="Times New Roman" pitchFamily="18" charset="0"/>
                  <a:cs typeface="Times New Roman" pitchFamily="18" charset="0"/>
                </a:rPr>
                <a:t> places to the left, as follows:</a:t>
              </a:r>
              <a:endParaRPr lang="en-US" sz="2000" dirty="0"/>
            </a:p>
          </p:txBody>
        </p:sp>
        <p:sp>
          <p:nvSpPr>
            <p:cNvPr id="17" name="TextBox 16">
              <a:extLst>
                <a:ext uri="{FF2B5EF4-FFF2-40B4-BE49-F238E27FC236}">
                  <a16:creationId xmlns:a16="http://schemas.microsoft.com/office/drawing/2014/main" id="{ACA08E06-D7A3-4E2E-AE63-B53F1E9782E4}"/>
                </a:ext>
              </a:extLst>
            </p:cNvPr>
            <p:cNvSpPr txBox="1"/>
            <p:nvPr/>
          </p:nvSpPr>
          <p:spPr>
            <a:xfrm>
              <a:off x="1851994" y="1968555"/>
              <a:ext cx="3896548" cy="400110"/>
            </a:xfrm>
            <a:prstGeom prst="rect">
              <a:avLst/>
            </a:prstGeom>
            <a:noFill/>
          </p:spPr>
          <p:txBody>
            <a:bodyPr wrap="square" rtlCol="0">
              <a:spAutoFit/>
            </a:bodyPr>
            <a:lstStyle/>
            <a:p>
              <a:pPr algn="just"/>
              <a:r>
                <a:rPr lang="en-US" sz="2000" dirty="0">
                  <a:latin typeface="Times New Roman" pitchFamily="18" charset="0"/>
                  <a:cs typeface="Times New Roman" pitchFamily="18" charset="0"/>
                  <a:sym typeface="Symbol" panose="05050102010706020507" pitchFamily="18" charset="2"/>
                </a:rPr>
                <a:t>8400  10</a:t>
              </a:r>
              <a:r>
                <a:rPr lang="en-US" sz="2000" baseline="30000" dirty="0">
                  <a:latin typeface="Times New Roman" pitchFamily="18" charset="0"/>
                  <a:cs typeface="Times New Roman" pitchFamily="18" charset="0"/>
                  <a:sym typeface="Symbol" panose="05050102010706020507" pitchFamily="18" charset="2"/>
                </a:rPr>
                <a:t>-12 </a:t>
              </a:r>
              <a:r>
                <a:rPr lang="en-US" sz="2000" dirty="0">
                  <a:latin typeface="Times New Roman" pitchFamily="18" charset="0"/>
                  <a:cs typeface="Times New Roman" pitchFamily="18" charset="0"/>
                  <a:sym typeface="Symbol" panose="05050102010706020507" pitchFamily="18" charset="2"/>
                </a:rPr>
                <a:t>s = </a:t>
              </a:r>
              <a:r>
                <a:rPr lang="en-US" sz="2000" b="1" u="sng" dirty="0">
                  <a:latin typeface="Times New Roman" pitchFamily="18" charset="0"/>
                  <a:cs typeface="Times New Roman" pitchFamily="18" charset="0"/>
                  <a:sym typeface="Symbol" panose="05050102010706020507" pitchFamily="18" charset="2"/>
                </a:rPr>
                <a:t>0.0084</a:t>
              </a:r>
              <a:r>
                <a:rPr lang="en-US" sz="2000" dirty="0">
                  <a:latin typeface="Times New Roman" pitchFamily="18" charset="0"/>
                  <a:cs typeface="Times New Roman" pitchFamily="18" charset="0"/>
                  <a:sym typeface="Symbol" panose="05050102010706020507" pitchFamily="18" charset="2"/>
                </a:rPr>
                <a:t> </a:t>
              </a:r>
              <a:r>
                <a:rPr lang="en-US" sz="2000" i="1" dirty="0">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sym typeface="Symbol" panose="05050102010706020507" pitchFamily="18" charset="2"/>
                </a:rPr>
                <a:t>s</a:t>
              </a:r>
              <a:endParaRPr lang="en-US" sz="2000" dirty="0"/>
            </a:p>
          </p:txBody>
        </p:sp>
      </p:grpSp>
      <p:grpSp>
        <p:nvGrpSpPr>
          <p:cNvPr id="3" name="Group 2">
            <a:extLst>
              <a:ext uri="{FF2B5EF4-FFF2-40B4-BE49-F238E27FC236}">
                <a16:creationId xmlns:a16="http://schemas.microsoft.com/office/drawing/2014/main" id="{3F8A0B18-F99D-462D-962F-F1AE4319221B}"/>
              </a:ext>
            </a:extLst>
          </p:cNvPr>
          <p:cNvGrpSpPr/>
          <p:nvPr/>
        </p:nvGrpSpPr>
        <p:grpSpPr>
          <a:xfrm>
            <a:off x="1338980" y="2391563"/>
            <a:ext cx="10295002" cy="1437328"/>
            <a:chOff x="1338980" y="2596283"/>
            <a:chExt cx="10295002" cy="1437328"/>
          </a:xfrm>
        </p:grpSpPr>
        <p:sp>
          <p:nvSpPr>
            <p:cNvPr id="18" name="TextBox 17">
              <a:extLst>
                <a:ext uri="{FF2B5EF4-FFF2-40B4-BE49-F238E27FC236}">
                  <a16:creationId xmlns:a16="http://schemas.microsoft.com/office/drawing/2014/main" id="{F9E3BC03-6C3A-4206-AB48-B1ED380489F5}"/>
                </a:ext>
              </a:extLst>
            </p:cNvPr>
            <p:cNvSpPr txBox="1"/>
            <p:nvPr/>
          </p:nvSpPr>
          <p:spPr>
            <a:xfrm>
              <a:off x="1338980" y="2596283"/>
              <a:ext cx="5917605" cy="400110"/>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b</a:t>
              </a:r>
              <a:r>
                <a:rPr lang="en-US" sz="2000" dirty="0">
                  <a:latin typeface="Times New Roman" pitchFamily="18" charset="0"/>
                  <a:cs typeface="Times New Roman" pitchFamily="18" charset="0"/>
                </a:rPr>
                <a:t>. In the power of ten format: </a:t>
              </a:r>
              <a:r>
                <a:rPr lang="en-US" sz="2000" dirty="0">
                  <a:latin typeface="Times New Roman" pitchFamily="18" charset="0"/>
                  <a:cs typeface="Times New Roman" pitchFamily="18" charset="0"/>
                  <a:sym typeface="Symbol" panose="05050102010706020507" pitchFamily="18" charset="2"/>
                </a:rPr>
                <a:t>0.006 km = 0.006  10</a:t>
              </a:r>
              <a:r>
                <a:rPr lang="en-US" sz="2000" baseline="30000" dirty="0">
                  <a:latin typeface="Times New Roman" pitchFamily="18" charset="0"/>
                  <a:cs typeface="Times New Roman" pitchFamily="18" charset="0"/>
                  <a:sym typeface="Symbol" panose="05050102010706020507" pitchFamily="18" charset="2"/>
                </a:rPr>
                <a:t>3 </a:t>
              </a:r>
              <a:r>
                <a:rPr lang="en-US" sz="2000" dirty="0">
                  <a:latin typeface="Times New Roman" pitchFamily="18" charset="0"/>
                  <a:cs typeface="Times New Roman" pitchFamily="18" charset="0"/>
                  <a:sym typeface="Symbol" panose="05050102010706020507" pitchFamily="18" charset="2"/>
                </a:rPr>
                <a:t>m</a:t>
              </a:r>
              <a:endParaRPr lang="en-US" sz="2000" dirty="0"/>
            </a:p>
          </p:txBody>
        </p:sp>
        <p:sp>
          <p:nvSpPr>
            <p:cNvPr id="19" name="TextBox 18">
              <a:extLst>
                <a:ext uri="{FF2B5EF4-FFF2-40B4-BE49-F238E27FC236}">
                  <a16:creationId xmlns:a16="http://schemas.microsoft.com/office/drawing/2014/main" id="{03FD1DA6-C62D-4384-A346-19BDDC5ECECB}"/>
                </a:ext>
              </a:extLst>
            </p:cNvPr>
            <p:cNvSpPr txBox="1"/>
            <p:nvPr/>
          </p:nvSpPr>
          <p:spPr>
            <a:xfrm>
              <a:off x="7721022" y="2630395"/>
              <a:ext cx="3896548" cy="400110"/>
            </a:xfrm>
            <a:prstGeom prst="rect">
              <a:avLst/>
            </a:prstGeom>
            <a:noFill/>
          </p:spPr>
          <p:txBody>
            <a:bodyPr wrap="square" rtlCol="0">
              <a:spAutoFit/>
            </a:bodyPr>
            <a:lstStyle/>
            <a:p>
              <a:pPr algn="just"/>
              <a:r>
                <a:rPr lang="en-US" sz="2000" dirty="0">
                  <a:latin typeface="Times New Roman" pitchFamily="18" charset="0"/>
                  <a:cs typeface="Times New Roman" pitchFamily="18" charset="0"/>
                  <a:sym typeface="Symbol" panose="05050102010706020507" pitchFamily="18" charset="2"/>
                </a:rPr>
                <a:t>0.006  10</a:t>
              </a:r>
              <a:r>
                <a:rPr lang="en-US" sz="2000" baseline="30000" dirty="0">
                  <a:latin typeface="Times New Roman" pitchFamily="18" charset="0"/>
                  <a:cs typeface="Times New Roman" pitchFamily="18" charset="0"/>
                  <a:sym typeface="Symbol" panose="05050102010706020507" pitchFamily="18" charset="2"/>
                </a:rPr>
                <a:t>3 </a:t>
              </a:r>
              <a:r>
                <a:rPr lang="en-US" sz="2000" dirty="0">
                  <a:latin typeface="Times New Roman" pitchFamily="18" charset="0"/>
                  <a:cs typeface="Times New Roman" pitchFamily="18" charset="0"/>
                  <a:sym typeface="Symbol" panose="05050102010706020507" pitchFamily="18" charset="2"/>
                </a:rPr>
                <a:t>m = </a:t>
              </a:r>
              <a:r>
                <a:rPr lang="en-US" sz="2000" b="1" u="sng" dirty="0">
                  <a:latin typeface="Times New Roman" pitchFamily="18" charset="0"/>
                  <a:cs typeface="Times New Roman" pitchFamily="18" charset="0"/>
                  <a:sym typeface="Symbol" panose="05050102010706020507" pitchFamily="18" charset="2"/>
                </a:rPr>
                <a:t>               </a:t>
              </a:r>
              <a:r>
                <a:rPr lang="en-US" sz="2000" dirty="0">
                  <a:latin typeface="Times New Roman" pitchFamily="18" charset="0"/>
                  <a:cs typeface="Times New Roman" pitchFamily="18" charset="0"/>
                  <a:sym typeface="Symbol" panose="05050102010706020507" pitchFamily="18" charset="2"/>
                </a:rPr>
                <a:t>  10</a:t>
              </a:r>
              <a:r>
                <a:rPr lang="en-US" sz="2000" baseline="30000" dirty="0">
                  <a:latin typeface="Times New Roman" pitchFamily="18" charset="0"/>
                  <a:cs typeface="Times New Roman" pitchFamily="18" charset="0"/>
                  <a:sym typeface="Symbol" panose="05050102010706020507" pitchFamily="18" charset="2"/>
                </a:rPr>
                <a:t>-3 </a:t>
              </a:r>
              <a:r>
                <a:rPr lang="en-US" sz="2000" dirty="0">
                  <a:latin typeface="Times New Roman" pitchFamily="18" charset="0"/>
                  <a:cs typeface="Times New Roman" pitchFamily="18" charset="0"/>
                  <a:sym typeface="Symbol" panose="05050102010706020507" pitchFamily="18" charset="2"/>
                </a:rPr>
                <a:t>m</a:t>
              </a:r>
              <a:endParaRPr lang="en-US" sz="2000" dirty="0"/>
            </a:p>
          </p:txBody>
        </p:sp>
        <p:sp>
          <p:nvSpPr>
            <p:cNvPr id="21" name="TextBox 20">
              <a:extLst>
                <a:ext uri="{FF2B5EF4-FFF2-40B4-BE49-F238E27FC236}">
                  <a16:creationId xmlns:a16="http://schemas.microsoft.com/office/drawing/2014/main" id="{AE483A1F-E16C-45EC-8822-F5ECAB8CA03B}"/>
                </a:ext>
              </a:extLst>
            </p:cNvPr>
            <p:cNvSpPr txBox="1"/>
            <p:nvPr/>
          </p:nvSpPr>
          <p:spPr>
            <a:xfrm>
              <a:off x="1851994" y="3633501"/>
              <a:ext cx="3221397" cy="400110"/>
            </a:xfrm>
            <a:prstGeom prst="rect">
              <a:avLst/>
            </a:prstGeom>
            <a:noFill/>
          </p:spPr>
          <p:txBody>
            <a:bodyPr wrap="square" rtlCol="0">
              <a:spAutoFit/>
            </a:bodyPr>
            <a:lstStyle/>
            <a:p>
              <a:pPr algn="just"/>
              <a:r>
                <a:rPr lang="en-US" sz="2000" dirty="0">
                  <a:latin typeface="Times New Roman" pitchFamily="18" charset="0"/>
                  <a:cs typeface="Times New Roman" pitchFamily="18" charset="0"/>
                  <a:sym typeface="Symbol" panose="05050102010706020507" pitchFamily="18" charset="2"/>
                </a:rPr>
                <a:t>0.006  10</a:t>
              </a:r>
              <a:r>
                <a:rPr lang="en-US" sz="2000" baseline="30000" dirty="0">
                  <a:latin typeface="Times New Roman" pitchFamily="18" charset="0"/>
                  <a:cs typeface="Times New Roman" pitchFamily="18" charset="0"/>
                  <a:sym typeface="Symbol" panose="05050102010706020507" pitchFamily="18" charset="2"/>
                </a:rPr>
                <a:t>3 </a:t>
              </a:r>
              <a:r>
                <a:rPr lang="en-US" sz="2000" dirty="0">
                  <a:latin typeface="Times New Roman" pitchFamily="18" charset="0"/>
                  <a:cs typeface="Times New Roman" pitchFamily="18" charset="0"/>
                  <a:sym typeface="Symbol" panose="05050102010706020507" pitchFamily="18" charset="2"/>
                </a:rPr>
                <a:t>m = </a:t>
              </a:r>
              <a:r>
                <a:rPr lang="en-US" sz="2000" b="1" u="sng" dirty="0">
                  <a:latin typeface="Times New Roman" pitchFamily="18" charset="0"/>
                  <a:cs typeface="Times New Roman" pitchFamily="18" charset="0"/>
                  <a:sym typeface="Symbol" panose="05050102010706020507" pitchFamily="18" charset="2"/>
                </a:rPr>
                <a:t>6000</a:t>
              </a:r>
              <a:r>
                <a:rPr lang="en-US" sz="2000" dirty="0">
                  <a:latin typeface="Times New Roman" pitchFamily="18" charset="0"/>
                  <a:cs typeface="Times New Roman" pitchFamily="18" charset="0"/>
                  <a:sym typeface="Symbol" panose="05050102010706020507" pitchFamily="18" charset="2"/>
                </a:rPr>
                <a:t> m</a:t>
              </a:r>
              <a:endParaRPr lang="en-US" sz="2000" dirty="0"/>
            </a:p>
          </p:txBody>
        </p:sp>
        <p:sp>
          <p:nvSpPr>
            <p:cNvPr id="22" name="TextBox 21">
              <a:extLst>
                <a:ext uri="{FF2B5EF4-FFF2-40B4-BE49-F238E27FC236}">
                  <a16:creationId xmlns:a16="http://schemas.microsoft.com/office/drawing/2014/main" id="{37E26675-C61E-4BD5-B6D1-0437941888ED}"/>
                </a:ext>
              </a:extLst>
            </p:cNvPr>
            <p:cNvSpPr txBox="1"/>
            <p:nvPr/>
          </p:nvSpPr>
          <p:spPr>
            <a:xfrm>
              <a:off x="1553415" y="2945490"/>
              <a:ext cx="10080567" cy="707886"/>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Since the power of ten will be </a:t>
              </a:r>
              <a:r>
                <a:rPr lang="en-US" sz="2000" b="1" i="1" dirty="0">
                  <a:latin typeface="Times New Roman" pitchFamily="18" charset="0"/>
                  <a:cs typeface="Times New Roman" pitchFamily="18" charset="0"/>
                </a:rPr>
                <a:t>reduced</a:t>
              </a:r>
              <a:r>
                <a:rPr lang="en-US" sz="2000" dirty="0">
                  <a:latin typeface="Times New Roman" pitchFamily="18" charset="0"/>
                  <a:cs typeface="Times New Roman" pitchFamily="18" charset="0"/>
                </a:rPr>
                <a:t> by a factor of </a:t>
              </a:r>
              <a:r>
                <a:rPr lang="en-US" sz="2000" b="1" i="1" dirty="0">
                  <a:latin typeface="Times New Roman" pitchFamily="18" charset="0"/>
                  <a:cs typeface="Times New Roman" pitchFamily="18" charset="0"/>
                </a:rPr>
                <a:t>six</a:t>
              </a:r>
              <a:r>
                <a:rPr lang="en-US" sz="2000" dirty="0">
                  <a:latin typeface="Times New Roman" pitchFamily="18" charset="0"/>
                  <a:cs typeface="Times New Roman" pitchFamily="18" charset="0"/>
                </a:rPr>
                <a:t>, the multiplying factor must be </a:t>
              </a:r>
              <a:r>
                <a:rPr lang="en-US" sz="2000" b="1" i="1" dirty="0">
                  <a:latin typeface="Times New Roman" pitchFamily="18" charset="0"/>
                  <a:cs typeface="Times New Roman" pitchFamily="18" charset="0"/>
                </a:rPr>
                <a:t>increased</a:t>
              </a:r>
              <a:r>
                <a:rPr lang="en-US" sz="2000" dirty="0">
                  <a:latin typeface="Times New Roman" pitchFamily="18" charset="0"/>
                  <a:cs typeface="Times New Roman" pitchFamily="18" charset="0"/>
                </a:rPr>
                <a:t> by moving the decimal point </a:t>
              </a:r>
              <a:r>
                <a:rPr lang="en-US" sz="2000" b="1" i="1" dirty="0">
                  <a:latin typeface="Times New Roman" pitchFamily="18" charset="0"/>
                  <a:cs typeface="Times New Roman" pitchFamily="18" charset="0"/>
                </a:rPr>
                <a:t>six</a:t>
              </a:r>
              <a:r>
                <a:rPr lang="en-US" sz="2000" dirty="0">
                  <a:latin typeface="Times New Roman" pitchFamily="18" charset="0"/>
                  <a:cs typeface="Times New Roman" pitchFamily="18" charset="0"/>
                </a:rPr>
                <a:t> places to the right, as follows:</a:t>
              </a:r>
              <a:endParaRPr lang="en-US" sz="2000" dirty="0"/>
            </a:p>
          </p:txBody>
        </p:sp>
      </p:grpSp>
      <p:grpSp>
        <p:nvGrpSpPr>
          <p:cNvPr id="4" name="Group 3">
            <a:extLst>
              <a:ext uri="{FF2B5EF4-FFF2-40B4-BE49-F238E27FC236}">
                <a16:creationId xmlns:a16="http://schemas.microsoft.com/office/drawing/2014/main" id="{D4E60D3B-C6DD-4D42-A26B-B8F82809B391}"/>
              </a:ext>
            </a:extLst>
          </p:cNvPr>
          <p:cNvGrpSpPr/>
          <p:nvPr/>
        </p:nvGrpSpPr>
        <p:grpSpPr>
          <a:xfrm>
            <a:off x="1350704" y="3900759"/>
            <a:ext cx="10210596" cy="1741507"/>
            <a:chOff x="1350704" y="4269251"/>
            <a:chExt cx="10210596" cy="1741507"/>
          </a:xfrm>
        </p:grpSpPr>
        <p:sp>
          <p:nvSpPr>
            <p:cNvPr id="14" name="TextBox 13">
              <a:extLst>
                <a:ext uri="{FF2B5EF4-FFF2-40B4-BE49-F238E27FC236}">
                  <a16:creationId xmlns:a16="http://schemas.microsoft.com/office/drawing/2014/main" id="{2EC41714-8E33-4991-9DEB-BA95577EC3B5}"/>
                </a:ext>
              </a:extLst>
            </p:cNvPr>
            <p:cNvSpPr txBox="1"/>
            <p:nvPr/>
          </p:nvSpPr>
          <p:spPr>
            <a:xfrm>
              <a:off x="1350704" y="4269251"/>
              <a:ext cx="7891672" cy="400110"/>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c</a:t>
              </a:r>
              <a:r>
                <a:rPr lang="en-US" sz="2000" dirty="0">
                  <a:latin typeface="Times New Roman" pitchFamily="18" charset="0"/>
                  <a:cs typeface="Times New Roman" pitchFamily="18" charset="0"/>
                </a:rPr>
                <a:t>. In the power of ten format: </a:t>
              </a:r>
              <a:r>
                <a:rPr lang="en-US" sz="2000" dirty="0">
                  <a:latin typeface="Times New Roman" pitchFamily="18" charset="0"/>
                  <a:cs typeface="Times New Roman" pitchFamily="18" charset="0"/>
                  <a:sym typeface="Symbol" panose="05050102010706020507" pitchFamily="18" charset="2"/>
                </a:rPr>
                <a:t>260  10</a:t>
              </a:r>
              <a:r>
                <a:rPr lang="en-US" sz="2000" baseline="30000" dirty="0">
                  <a:latin typeface="Times New Roman" pitchFamily="18" charset="0"/>
                  <a:cs typeface="Times New Roman" pitchFamily="18" charset="0"/>
                  <a:sym typeface="Symbol" panose="05050102010706020507" pitchFamily="18" charset="2"/>
                </a:rPr>
                <a:t>3</a:t>
              </a:r>
              <a:r>
                <a:rPr lang="en-US" sz="2000" dirty="0">
                  <a:latin typeface="Times New Roman" pitchFamily="18" charset="0"/>
                  <a:cs typeface="Times New Roman" pitchFamily="18" charset="0"/>
                  <a:sym typeface="Symbol" panose="05050102010706020507" pitchFamily="18" charset="2"/>
                </a:rPr>
                <a:t> mm = 260  10</a:t>
              </a:r>
              <a:r>
                <a:rPr lang="en-US" sz="2000" baseline="30000" dirty="0">
                  <a:latin typeface="Times New Roman" pitchFamily="18" charset="0"/>
                  <a:cs typeface="Times New Roman" pitchFamily="18" charset="0"/>
                  <a:sym typeface="Symbol" panose="05050102010706020507" pitchFamily="18" charset="2"/>
                </a:rPr>
                <a:t>3</a:t>
              </a:r>
              <a:r>
                <a:rPr lang="en-US" sz="2000" dirty="0">
                  <a:latin typeface="Times New Roman" pitchFamily="18" charset="0"/>
                  <a:cs typeface="Times New Roman" pitchFamily="18" charset="0"/>
                  <a:sym typeface="Symbol" panose="05050102010706020507" pitchFamily="18" charset="2"/>
                </a:rPr>
                <a:t>  10</a:t>
              </a:r>
              <a:r>
                <a:rPr lang="en-US" sz="2000" baseline="30000" dirty="0">
                  <a:latin typeface="Times New Roman" pitchFamily="18" charset="0"/>
                  <a:cs typeface="Times New Roman" pitchFamily="18" charset="0"/>
                  <a:sym typeface="Symbol" panose="05050102010706020507" pitchFamily="18" charset="2"/>
                </a:rPr>
                <a:t>-3 </a:t>
              </a:r>
              <a:r>
                <a:rPr lang="en-US" sz="2000" dirty="0">
                  <a:latin typeface="Times New Roman" pitchFamily="18" charset="0"/>
                  <a:cs typeface="Times New Roman" pitchFamily="18" charset="0"/>
                  <a:sym typeface="Symbol" panose="05050102010706020507" pitchFamily="18" charset="2"/>
                </a:rPr>
                <a:t>m = 260 m</a:t>
              </a:r>
              <a:endParaRPr lang="en-US" sz="2000" dirty="0"/>
            </a:p>
          </p:txBody>
        </p:sp>
        <p:sp>
          <p:nvSpPr>
            <p:cNvPr id="15" name="TextBox 14">
              <a:extLst>
                <a:ext uri="{FF2B5EF4-FFF2-40B4-BE49-F238E27FC236}">
                  <a16:creationId xmlns:a16="http://schemas.microsoft.com/office/drawing/2014/main" id="{E8DEC1BC-0FD4-47D4-9F32-1819DD693A5C}"/>
                </a:ext>
              </a:extLst>
            </p:cNvPr>
            <p:cNvSpPr txBox="1"/>
            <p:nvPr/>
          </p:nvSpPr>
          <p:spPr>
            <a:xfrm>
              <a:off x="7620103" y="4602080"/>
              <a:ext cx="3896548" cy="400110"/>
            </a:xfrm>
            <a:prstGeom prst="rect">
              <a:avLst/>
            </a:prstGeom>
            <a:noFill/>
          </p:spPr>
          <p:txBody>
            <a:bodyPr wrap="square" rtlCol="0">
              <a:spAutoFit/>
            </a:bodyPr>
            <a:lstStyle/>
            <a:p>
              <a:pPr algn="just"/>
              <a:r>
                <a:rPr lang="en-US" sz="2000" dirty="0">
                  <a:latin typeface="Times New Roman" pitchFamily="18" charset="0"/>
                  <a:cs typeface="Times New Roman" pitchFamily="18" charset="0"/>
                  <a:sym typeface="Symbol" panose="05050102010706020507" pitchFamily="18" charset="2"/>
                </a:rPr>
                <a:t>260  10</a:t>
              </a:r>
              <a:r>
                <a:rPr lang="en-US" sz="2000" baseline="30000" dirty="0">
                  <a:latin typeface="Times New Roman" pitchFamily="18" charset="0"/>
                  <a:cs typeface="Times New Roman" pitchFamily="18" charset="0"/>
                  <a:sym typeface="Symbol" panose="05050102010706020507" pitchFamily="18" charset="2"/>
                </a:rPr>
                <a:t>0 </a:t>
              </a:r>
              <a:r>
                <a:rPr lang="en-US" sz="2000" dirty="0">
                  <a:latin typeface="Times New Roman" pitchFamily="18" charset="0"/>
                  <a:cs typeface="Times New Roman" pitchFamily="18" charset="0"/>
                  <a:sym typeface="Symbol" panose="05050102010706020507" pitchFamily="18" charset="2"/>
                </a:rPr>
                <a:t>m = </a:t>
              </a:r>
              <a:r>
                <a:rPr lang="en-US" sz="2000" b="1" u="sng" dirty="0">
                  <a:latin typeface="Times New Roman" pitchFamily="18" charset="0"/>
                  <a:cs typeface="Times New Roman" pitchFamily="18" charset="0"/>
                  <a:sym typeface="Symbol" panose="05050102010706020507" pitchFamily="18" charset="2"/>
                </a:rPr>
                <a:t>               </a:t>
              </a:r>
              <a:r>
                <a:rPr lang="en-US" sz="2000" dirty="0">
                  <a:latin typeface="Times New Roman" pitchFamily="18" charset="0"/>
                  <a:cs typeface="Times New Roman" pitchFamily="18" charset="0"/>
                  <a:sym typeface="Symbol" panose="05050102010706020507" pitchFamily="18" charset="2"/>
                </a:rPr>
                <a:t>  10</a:t>
              </a:r>
              <a:r>
                <a:rPr lang="en-US" sz="2000" baseline="30000" dirty="0">
                  <a:latin typeface="Times New Roman" pitchFamily="18" charset="0"/>
                  <a:cs typeface="Times New Roman" pitchFamily="18" charset="0"/>
                  <a:sym typeface="Symbol" panose="05050102010706020507" pitchFamily="18" charset="2"/>
                </a:rPr>
                <a:t>3 </a:t>
              </a:r>
              <a:r>
                <a:rPr lang="en-US" sz="2000" dirty="0">
                  <a:latin typeface="Times New Roman" pitchFamily="18" charset="0"/>
                  <a:cs typeface="Times New Roman" pitchFamily="18" charset="0"/>
                  <a:sym typeface="Symbol" panose="05050102010706020507" pitchFamily="18" charset="2"/>
                </a:rPr>
                <a:t>m</a:t>
              </a:r>
              <a:endParaRPr lang="en-US" sz="2000" dirty="0"/>
            </a:p>
          </p:txBody>
        </p:sp>
        <p:sp>
          <p:nvSpPr>
            <p:cNvPr id="20" name="TextBox 19">
              <a:extLst>
                <a:ext uri="{FF2B5EF4-FFF2-40B4-BE49-F238E27FC236}">
                  <a16:creationId xmlns:a16="http://schemas.microsoft.com/office/drawing/2014/main" id="{CFAD8A19-FA0C-4F6C-AE53-5D5AC97E5FE9}"/>
                </a:ext>
              </a:extLst>
            </p:cNvPr>
            <p:cNvSpPr txBox="1"/>
            <p:nvPr/>
          </p:nvSpPr>
          <p:spPr>
            <a:xfrm>
              <a:off x="1838345" y="5610648"/>
              <a:ext cx="3221397" cy="400110"/>
            </a:xfrm>
            <a:prstGeom prst="rect">
              <a:avLst/>
            </a:prstGeom>
            <a:noFill/>
          </p:spPr>
          <p:txBody>
            <a:bodyPr wrap="square" rtlCol="0">
              <a:spAutoFit/>
            </a:bodyPr>
            <a:lstStyle/>
            <a:p>
              <a:pPr algn="just"/>
              <a:r>
                <a:rPr lang="en-US" sz="2000" dirty="0">
                  <a:latin typeface="Times New Roman" pitchFamily="18" charset="0"/>
                  <a:cs typeface="Times New Roman" pitchFamily="18" charset="0"/>
                  <a:sym typeface="Symbol" panose="05050102010706020507" pitchFamily="18" charset="2"/>
                </a:rPr>
                <a:t>260  10</a:t>
              </a:r>
              <a:r>
                <a:rPr lang="en-US" sz="2000" baseline="30000" dirty="0">
                  <a:latin typeface="Times New Roman" pitchFamily="18" charset="0"/>
                  <a:cs typeface="Times New Roman" pitchFamily="18" charset="0"/>
                  <a:sym typeface="Symbol" panose="05050102010706020507" pitchFamily="18" charset="2"/>
                </a:rPr>
                <a:t>0 </a:t>
              </a:r>
              <a:r>
                <a:rPr lang="en-US" sz="2000" dirty="0">
                  <a:latin typeface="Times New Roman" pitchFamily="18" charset="0"/>
                  <a:cs typeface="Times New Roman" pitchFamily="18" charset="0"/>
                  <a:sym typeface="Symbol" panose="05050102010706020507" pitchFamily="18" charset="2"/>
                </a:rPr>
                <a:t>m = </a:t>
              </a:r>
              <a:r>
                <a:rPr lang="en-US" sz="2000" b="1" u="sng" dirty="0">
                  <a:latin typeface="Times New Roman" pitchFamily="18" charset="0"/>
                  <a:cs typeface="Times New Roman" pitchFamily="18" charset="0"/>
                  <a:sym typeface="Symbol" panose="05050102010706020507" pitchFamily="18" charset="2"/>
                </a:rPr>
                <a:t>0.26</a:t>
              </a:r>
              <a:r>
                <a:rPr lang="en-US" sz="2000" dirty="0">
                  <a:latin typeface="Times New Roman" pitchFamily="18" charset="0"/>
                  <a:cs typeface="Times New Roman" pitchFamily="18" charset="0"/>
                  <a:sym typeface="Symbol" panose="05050102010706020507" pitchFamily="18" charset="2"/>
                </a:rPr>
                <a:t> km</a:t>
              </a:r>
              <a:endParaRPr lang="en-US" sz="2000" dirty="0"/>
            </a:p>
          </p:txBody>
        </p:sp>
        <p:sp>
          <p:nvSpPr>
            <p:cNvPr id="24" name="TextBox 23">
              <a:extLst>
                <a:ext uri="{FF2B5EF4-FFF2-40B4-BE49-F238E27FC236}">
                  <a16:creationId xmlns:a16="http://schemas.microsoft.com/office/drawing/2014/main" id="{8E8FE86A-2730-41E8-A3CB-5990FBB9B791}"/>
                </a:ext>
              </a:extLst>
            </p:cNvPr>
            <p:cNvSpPr txBox="1"/>
            <p:nvPr/>
          </p:nvSpPr>
          <p:spPr>
            <a:xfrm>
              <a:off x="1536998" y="4930058"/>
              <a:ext cx="10024302" cy="707886"/>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Since the power of ten will be </a:t>
              </a:r>
              <a:r>
                <a:rPr lang="en-US" sz="2000" b="1" i="1" dirty="0">
                  <a:latin typeface="Times New Roman" pitchFamily="18" charset="0"/>
                  <a:cs typeface="Times New Roman" pitchFamily="18" charset="0"/>
                </a:rPr>
                <a:t>increased</a:t>
              </a:r>
              <a:r>
                <a:rPr lang="en-US" sz="2000" dirty="0">
                  <a:latin typeface="Times New Roman" pitchFamily="18" charset="0"/>
                  <a:cs typeface="Times New Roman" pitchFamily="18" charset="0"/>
                </a:rPr>
                <a:t> by a factor of </a:t>
              </a:r>
              <a:r>
                <a:rPr lang="en-US" sz="2000" b="1" i="1" dirty="0">
                  <a:latin typeface="Times New Roman" pitchFamily="18" charset="0"/>
                  <a:cs typeface="Times New Roman" pitchFamily="18" charset="0"/>
                </a:rPr>
                <a:t>three</a:t>
              </a:r>
              <a:r>
                <a:rPr lang="en-US" sz="2000" dirty="0">
                  <a:latin typeface="Times New Roman" pitchFamily="18" charset="0"/>
                  <a:cs typeface="Times New Roman" pitchFamily="18" charset="0"/>
                </a:rPr>
                <a:t>, the multiplying factor must be </a:t>
              </a:r>
              <a:r>
                <a:rPr lang="en-US" sz="2000" b="1" i="1" dirty="0">
                  <a:latin typeface="Times New Roman" pitchFamily="18" charset="0"/>
                  <a:cs typeface="Times New Roman" pitchFamily="18" charset="0"/>
                </a:rPr>
                <a:t>decreased</a:t>
              </a:r>
              <a:r>
                <a:rPr lang="en-US" sz="2000" dirty="0">
                  <a:latin typeface="Times New Roman" pitchFamily="18" charset="0"/>
                  <a:cs typeface="Times New Roman" pitchFamily="18" charset="0"/>
                </a:rPr>
                <a:t> by moving the decimal point </a:t>
              </a:r>
              <a:r>
                <a:rPr lang="en-US" sz="2000" b="1" i="1" dirty="0">
                  <a:latin typeface="Times New Roman" pitchFamily="18" charset="0"/>
                  <a:cs typeface="Times New Roman" pitchFamily="18" charset="0"/>
                </a:rPr>
                <a:t>three</a:t>
              </a:r>
              <a:r>
                <a:rPr lang="en-US" sz="2000" dirty="0">
                  <a:latin typeface="Times New Roman" pitchFamily="18" charset="0"/>
                  <a:cs typeface="Times New Roman" pitchFamily="18" charset="0"/>
                </a:rPr>
                <a:t> places to the left, as follows:</a:t>
              </a:r>
              <a:endParaRPr lang="en-US" sz="2000" dirty="0"/>
            </a:p>
          </p:txBody>
        </p:sp>
      </p:grpSp>
      <p:sp>
        <p:nvSpPr>
          <p:cNvPr id="23" name="Slide Number Placeholder 3">
            <a:extLst>
              <a:ext uri="{FF2B5EF4-FFF2-40B4-BE49-F238E27FC236}">
                <a16:creationId xmlns:a16="http://schemas.microsoft.com/office/drawing/2014/main" id="{90DEE9C4-3A5D-4799-88E1-C1F14AE4EF5D}"/>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32</a:t>
            </a:fld>
            <a:endParaRPr lang="en-US" sz="2000" b="1" dirty="0">
              <a:solidFill>
                <a:schemeClr val="bg1"/>
              </a:solidFill>
              <a:latin typeface="Times New Roman" pitchFamily="18" charset="0"/>
              <a:cs typeface="Times New Roman" pitchFamily="18" charset="0"/>
            </a:endParaRPr>
          </a:p>
        </p:txBody>
      </p:sp>
      <p:sp>
        <p:nvSpPr>
          <p:cNvPr id="25" name="TextBox 24">
            <a:extLst>
              <a:ext uri="{FF2B5EF4-FFF2-40B4-BE49-F238E27FC236}">
                <a16:creationId xmlns:a16="http://schemas.microsoft.com/office/drawing/2014/main" id="{CB0F81E2-E230-4806-A2C8-9046AF16B1CD}"/>
              </a:ext>
            </a:extLst>
          </p:cNvPr>
          <p:cNvSpPr txBox="1"/>
          <p:nvPr/>
        </p:nvSpPr>
        <p:spPr>
          <a:xfrm>
            <a:off x="388800" y="5726749"/>
            <a:ext cx="11352628" cy="461665"/>
          </a:xfrm>
          <a:prstGeom prst="rect">
            <a:avLst/>
          </a:prstGeom>
          <a:solidFill>
            <a:schemeClr val="accent4">
              <a:lumMod val="20000"/>
              <a:lumOff val="80000"/>
            </a:schemeClr>
          </a:solidFill>
          <a:ln w="63500">
            <a:solidFill>
              <a:srgbClr val="00CC99"/>
            </a:solidFill>
          </a:ln>
        </p:spPr>
        <p:txBody>
          <a:bodyPr wrap="square">
            <a:spAutoFit/>
          </a:bodyPr>
          <a:lstStyle/>
          <a:p>
            <a:pPr algn="ctr">
              <a:spcAft>
                <a:spcPts val="1200"/>
              </a:spcAft>
            </a:pPr>
            <a:r>
              <a:rPr lang="en-US" sz="2400" b="1" i="0" dirty="0">
                <a:solidFill>
                  <a:srgbClr val="FF0066"/>
                </a:solidFill>
                <a:effectLst/>
              </a:rPr>
              <a:t>Practice Book Problem [</a:t>
            </a:r>
            <a:r>
              <a:rPr lang="en-US" sz="2400" b="1" i="0" dirty="0">
                <a:solidFill>
                  <a:srgbClr val="0166B3"/>
                </a:solidFill>
                <a:effectLst/>
              </a:rPr>
              <a:t>SECTION 1.8 and SECTION 1.9</a:t>
            </a:r>
            <a:r>
              <a:rPr lang="en-US" sz="2400" b="1" i="0" dirty="0">
                <a:solidFill>
                  <a:srgbClr val="242021"/>
                </a:solidFill>
                <a:effectLst/>
              </a:rPr>
              <a:t>] </a:t>
            </a:r>
            <a:r>
              <a:rPr lang="en-US" sz="2400" b="1" i="0" dirty="0">
                <a:solidFill>
                  <a:srgbClr val="C00000"/>
                </a:solidFill>
                <a:effectLst/>
              </a:rPr>
              <a:t>Problems: 24, 26 and 27</a:t>
            </a:r>
            <a:endParaRPr lang="en-US" sz="2400" b="0" i="0" dirty="0">
              <a:solidFill>
                <a:srgbClr val="C00000"/>
              </a:solidFill>
              <a:effectLst/>
            </a:endParaRPr>
          </a:p>
        </p:txBody>
      </p:sp>
    </p:spTree>
    <p:extLst>
      <p:ext uri="{BB962C8B-B14F-4D97-AF65-F5344CB8AC3E}">
        <p14:creationId xmlns:p14="http://schemas.microsoft.com/office/powerpoint/2010/main" val="336070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797769D-C914-4292-913D-27ED92558E98}"/>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B367D385-9EAA-4796-A41C-46F4094EB3B8}"/>
              </a:ext>
            </a:extLst>
          </p:cNvPr>
          <p:cNvSpPr/>
          <p:nvPr/>
        </p:nvSpPr>
        <p:spPr>
          <a:xfrm>
            <a:off x="4585508" y="228600"/>
            <a:ext cx="2560880"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Text Books</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8" name="TextBox 7">
            <a:extLst>
              <a:ext uri="{FF2B5EF4-FFF2-40B4-BE49-F238E27FC236}">
                <a16:creationId xmlns:a16="http://schemas.microsoft.com/office/drawing/2014/main" id="{2AD5E339-9D15-46BB-86DB-95E732E4CBEE}"/>
              </a:ext>
            </a:extLst>
          </p:cNvPr>
          <p:cNvSpPr txBox="1"/>
          <p:nvPr/>
        </p:nvSpPr>
        <p:spPr>
          <a:xfrm>
            <a:off x="477672" y="1774352"/>
            <a:ext cx="11291962" cy="3600986"/>
          </a:xfrm>
          <a:prstGeom prst="rect">
            <a:avLst/>
          </a:prstGeom>
          <a:noFill/>
        </p:spPr>
        <p:txBody>
          <a:bodyPr wrap="square" rtlCol="0">
            <a:spAutoFit/>
          </a:bodyPr>
          <a:lstStyle/>
          <a:p>
            <a:pPr indent="-457200" algn="just">
              <a:spcAft>
                <a:spcPts val="2400"/>
              </a:spcAft>
            </a:pPr>
            <a:r>
              <a:rPr lang="en-US" sz="2400" dirty="0"/>
              <a:t>[</a:t>
            </a:r>
            <a:r>
              <a:rPr lang="en-US" sz="2400" b="1" dirty="0">
                <a:solidFill>
                  <a:srgbClr val="FF0000"/>
                </a:solidFill>
              </a:rPr>
              <a:t>1</a:t>
            </a:r>
            <a:r>
              <a:rPr lang="en-US" sz="2400" dirty="0"/>
              <a:t>] R. L. </a:t>
            </a:r>
            <a:r>
              <a:rPr lang="en-US" sz="2400" dirty="0" err="1"/>
              <a:t>Boylestad</a:t>
            </a:r>
            <a:r>
              <a:rPr lang="en-US" sz="2400" dirty="0"/>
              <a:t>, “Introductory Circuit Analysis,” 12</a:t>
            </a:r>
            <a:r>
              <a:rPr lang="en-US" sz="2400" baseline="30000" dirty="0"/>
              <a:t>th</a:t>
            </a:r>
            <a:r>
              <a:rPr lang="en-US" sz="2400" dirty="0"/>
              <a:t> Edition, Pearson Education, Inc.</a:t>
            </a:r>
          </a:p>
          <a:p>
            <a:pPr indent="-457200" algn="just"/>
            <a:r>
              <a:rPr lang="en-US" sz="2400" dirty="0"/>
              <a:t>[</a:t>
            </a:r>
            <a:r>
              <a:rPr lang="en-US" sz="2400" b="1" dirty="0">
                <a:solidFill>
                  <a:srgbClr val="FF0000"/>
                </a:solidFill>
              </a:rPr>
              <a:t>2</a:t>
            </a:r>
            <a:r>
              <a:rPr lang="en-US" sz="2400" dirty="0"/>
              <a:t>] B. L. </a:t>
            </a:r>
            <a:r>
              <a:rPr lang="en-US" sz="2400" dirty="0" err="1"/>
              <a:t>Theraja</a:t>
            </a:r>
            <a:r>
              <a:rPr lang="en-US" sz="2400" dirty="0"/>
              <a:t>, A. K. </a:t>
            </a:r>
            <a:r>
              <a:rPr lang="en-US" sz="2400" dirty="0" err="1"/>
              <a:t>Theraja</a:t>
            </a:r>
            <a:r>
              <a:rPr lang="en-US" sz="2400" dirty="0"/>
              <a:t>, “A Textbook of ELECTRICAL TECHNOLOGY in SI </a:t>
            </a:r>
          </a:p>
          <a:p>
            <a:pPr indent="-457200" algn="just">
              <a:spcAft>
                <a:spcPts val="2400"/>
              </a:spcAft>
            </a:pPr>
            <a:r>
              <a:rPr lang="en-US" sz="2400" dirty="0"/>
              <a:t>      Units Volume II, AC &amp; DC Machines,” S. Chand &amp; Company Ltd.</a:t>
            </a:r>
          </a:p>
          <a:p>
            <a:pPr indent="-457200" algn="just"/>
            <a:r>
              <a:rPr lang="en-US" sz="2400" dirty="0"/>
              <a:t>[</a:t>
            </a:r>
            <a:r>
              <a:rPr lang="en-US" sz="2400" b="1" dirty="0">
                <a:solidFill>
                  <a:srgbClr val="FF0000"/>
                </a:solidFill>
              </a:rPr>
              <a:t>3</a:t>
            </a:r>
            <a:r>
              <a:rPr lang="en-US" sz="2400" dirty="0"/>
              <a:t>] V.K. Mehta, Rohit Mehta, “Principles of Electrical Machines,” 2nd Edition, S. Chand </a:t>
            </a:r>
          </a:p>
          <a:p>
            <a:pPr indent="-457200" algn="just">
              <a:spcAft>
                <a:spcPts val="2400"/>
              </a:spcAft>
            </a:pPr>
            <a:r>
              <a:rPr lang="en-US" sz="2400" dirty="0"/>
              <a:t>      &amp; Company Ltd.</a:t>
            </a:r>
          </a:p>
          <a:p>
            <a:pPr indent="-457200" algn="just"/>
            <a:r>
              <a:rPr lang="en-US" sz="2400" dirty="0"/>
              <a:t>[</a:t>
            </a:r>
            <a:r>
              <a:rPr lang="en-US" sz="2400" b="1" dirty="0">
                <a:solidFill>
                  <a:srgbClr val="FF0000"/>
                </a:solidFill>
              </a:rPr>
              <a:t>4</a:t>
            </a:r>
            <a:r>
              <a:rPr lang="en-US" sz="2400" dirty="0"/>
              <a:t>] Jack Rosenblatt, M. Harold Friedman, “Direct and Alternating Current Machinery,” </a:t>
            </a:r>
          </a:p>
          <a:p>
            <a:pPr indent="-457200" algn="just">
              <a:spcAft>
                <a:spcPts val="2400"/>
              </a:spcAft>
            </a:pPr>
            <a:r>
              <a:rPr lang="en-US" sz="2400" dirty="0"/>
              <a:t>      C.E. Merrill Publishing Company, 1984</a:t>
            </a:r>
          </a:p>
        </p:txBody>
      </p:sp>
      <p:sp>
        <p:nvSpPr>
          <p:cNvPr id="5" name="Slide Number Placeholder 3">
            <a:extLst>
              <a:ext uri="{FF2B5EF4-FFF2-40B4-BE49-F238E27FC236}">
                <a16:creationId xmlns:a16="http://schemas.microsoft.com/office/drawing/2014/main" id="{DCA822EE-8601-4F94-B765-5B6BD80A4D1A}"/>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4</a:t>
            </a:fld>
            <a:endParaRPr lang="en-US"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65002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797769D-C914-4292-913D-27ED92558E98}"/>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B367D385-9EAA-4796-A41C-46F4094EB3B8}"/>
              </a:ext>
            </a:extLst>
          </p:cNvPr>
          <p:cNvSpPr/>
          <p:nvPr/>
        </p:nvSpPr>
        <p:spPr>
          <a:xfrm>
            <a:off x="4585508" y="228600"/>
            <a:ext cx="3025114"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Reference Books</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8" name="TextBox 7">
            <a:extLst>
              <a:ext uri="{FF2B5EF4-FFF2-40B4-BE49-F238E27FC236}">
                <a16:creationId xmlns:a16="http://schemas.microsoft.com/office/drawing/2014/main" id="{2AD5E339-9D15-46BB-86DB-95E732E4CBEE}"/>
              </a:ext>
            </a:extLst>
          </p:cNvPr>
          <p:cNvSpPr txBox="1"/>
          <p:nvPr/>
        </p:nvSpPr>
        <p:spPr>
          <a:xfrm>
            <a:off x="410819" y="955787"/>
            <a:ext cx="11449878" cy="4939814"/>
          </a:xfrm>
          <a:prstGeom prst="rect">
            <a:avLst/>
          </a:prstGeom>
          <a:noFill/>
        </p:spPr>
        <p:txBody>
          <a:bodyPr wrap="square" rtlCol="0">
            <a:spAutoFit/>
          </a:bodyPr>
          <a:lstStyle/>
          <a:p>
            <a:pPr algn="just">
              <a:spcAft>
                <a:spcPts val="1800"/>
              </a:spcAft>
            </a:pPr>
            <a:r>
              <a:rPr lang="en-US" sz="2400" dirty="0"/>
              <a:t>[</a:t>
            </a:r>
            <a:r>
              <a:rPr lang="en-US" sz="2400" b="1" dirty="0"/>
              <a:t>1</a:t>
            </a:r>
            <a:r>
              <a:rPr lang="en-US" sz="2400" dirty="0"/>
              <a:t>] Robert P. Ward, “Introduction to Electrical Engineering”, 3rd Edition, Prentice Hall Inc.</a:t>
            </a:r>
          </a:p>
          <a:p>
            <a:pPr algn="just">
              <a:spcAft>
                <a:spcPts val="1800"/>
              </a:spcAft>
            </a:pPr>
            <a:r>
              <a:rPr lang="en-US" sz="2400" dirty="0"/>
              <a:t>[</a:t>
            </a:r>
            <a:r>
              <a:rPr lang="en-US" sz="2400" b="1" dirty="0"/>
              <a:t>2</a:t>
            </a:r>
            <a:r>
              <a:rPr lang="en-US" sz="2400" dirty="0"/>
              <a:t>] Charles K. Alexander &amp; Mathew N.O. Sadiku, “Fundamentals of Electric Circuits”, 3rd edition, The     McGraw-Hill companies.</a:t>
            </a:r>
          </a:p>
          <a:p>
            <a:pPr algn="just">
              <a:spcAft>
                <a:spcPts val="1800"/>
              </a:spcAft>
            </a:pPr>
            <a:r>
              <a:rPr lang="en-US" sz="2400" dirty="0"/>
              <a:t>[</a:t>
            </a:r>
            <a:r>
              <a:rPr lang="en-US" sz="2400" b="1" dirty="0"/>
              <a:t>3</a:t>
            </a:r>
            <a:r>
              <a:rPr lang="en-US" sz="2400" dirty="0"/>
              <a:t>] Stephen J. Chapman, “Electric Machinery Fundamentals” - 3rd Edition, McGraw- Hill International Editions</a:t>
            </a:r>
          </a:p>
          <a:p>
            <a:pPr algn="just">
              <a:spcAft>
                <a:spcPts val="1800"/>
              </a:spcAft>
            </a:pPr>
            <a:r>
              <a:rPr lang="en-US" sz="2400" dirty="0"/>
              <a:t>[</a:t>
            </a:r>
            <a:r>
              <a:rPr lang="en-US" sz="2400" b="1" dirty="0"/>
              <a:t>4</a:t>
            </a:r>
            <a:r>
              <a:rPr lang="en-US" sz="2400" dirty="0"/>
              <a:t>] Irving L. </a:t>
            </a:r>
            <a:r>
              <a:rPr lang="en-US" sz="2400" dirty="0" err="1"/>
              <a:t>Kosow</a:t>
            </a:r>
            <a:r>
              <a:rPr lang="en-US" sz="2400" dirty="0"/>
              <a:t>, “Electrical Machinery and Transformers”- Second Edition, Prentice –Hall India Pvt. Limited.  </a:t>
            </a:r>
          </a:p>
          <a:p>
            <a:pPr algn="just">
              <a:spcAft>
                <a:spcPts val="1800"/>
              </a:spcAft>
            </a:pPr>
            <a:r>
              <a:rPr lang="en-US" sz="2400" dirty="0"/>
              <a:t>[</a:t>
            </a:r>
            <a:r>
              <a:rPr lang="en-US" sz="2400" b="1" dirty="0"/>
              <a:t>5</a:t>
            </a:r>
            <a:r>
              <a:rPr lang="en-US" sz="2400" dirty="0"/>
              <a:t>] S. K. Bhattacharya, “Electrical Machines”, McGraw Hill Education, 2014</a:t>
            </a:r>
          </a:p>
          <a:p>
            <a:pPr algn="just">
              <a:spcAft>
                <a:spcPts val="1800"/>
              </a:spcAft>
            </a:pPr>
            <a:r>
              <a:rPr lang="en-US" sz="2400" dirty="0"/>
              <a:t>[</a:t>
            </a:r>
            <a:r>
              <a:rPr lang="en-US" sz="2400" b="1" dirty="0"/>
              <a:t>6</a:t>
            </a:r>
            <a:r>
              <a:rPr lang="en-US" sz="2400" dirty="0"/>
              <a:t>] J. David Irwin and R. mark Nelms, “Basic Engineering Circuit Analysis”, Eleventh Edition, John Wiley &amp; Sons, Inc. , 2015.</a:t>
            </a:r>
          </a:p>
        </p:txBody>
      </p:sp>
      <p:sp>
        <p:nvSpPr>
          <p:cNvPr id="5" name="Slide Number Placeholder 3">
            <a:extLst>
              <a:ext uri="{FF2B5EF4-FFF2-40B4-BE49-F238E27FC236}">
                <a16:creationId xmlns:a16="http://schemas.microsoft.com/office/drawing/2014/main" id="{BB630EF1-5E2B-4305-8B37-3663AC49C9B3}"/>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5</a:t>
            </a:fld>
            <a:endParaRPr lang="en-US"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26893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5B0363-5645-4466-A90F-8703DBA9E214}"/>
              </a:ext>
            </a:extLst>
          </p:cNvPr>
          <p:cNvSpPr/>
          <p:nvPr/>
        </p:nvSpPr>
        <p:spPr>
          <a:xfrm>
            <a:off x="647746" y="154242"/>
            <a:ext cx="4127696" cy="609242"/>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b">
            <a:normAutofit lnSpcReduction="10000"/>
          </a:bodyPr>
          <a:lstStyle/>
          <a:p>
            <a:pPr>
              <a:lnSpc>
                <a:spcPct val="90000"/>
              </a:lnSpc>
              <a:spcBef>
                <a:spcPct val="0"/>
              </a:spcBef>
              <a:spcAft>
                <a:spcPts val="600"/>
              </a:spcAft>
            </a:pPr>
            <a:r>
              <a:rPr lang="en-US" sz="4000" b="1" kern="1200" dirty="0">
                <a:solidFill>
                  <a:srgbClr val="0000CC"/>
                </a:solidFill>
                <a:latin typeface="+mj-lt"/>
                <a:ea typeface="+mj-ea"/>
                <a:cs typeface="+mj-cs"/>
              </a:rPr>
              <a:t>Course Outcomes</a:t>
            </a:r>
            <a:endParaRPr lang="en-US" sz="4000" b="1" kern="1200" cap="all" dirty="0">
              <a:ln w="1905"/>
              <a:solidFill>
                <a:srgbClr val="0000CC"/>
              </a:solidFill>
              <a:effectLst>
                <a:innerShdw blurRad="69850" dist="43180" dir="5400000">
                  <a:srgbClr val="000000">
                    <a:alpha val="65000"/>
                  </a:srgbClr>
                </a:innerShdw>
              </a:effectLst>
              <a:latin typeface="+mj-lt"/>
              <a:ea typeface="+mj-ea"/>
              <a:cs typeface="+mj-cs"/>
            </a:endParaRPr>
          </a:p>
        </p:txBody>
      </p:sp>
      <p:graphicFrame>
        <p:nvGraphicFramePr>
          <p:cNvPr id="3" name="Table 2">
            <a:extLst>
              <a:ext uri="{FF2B5EF4-FFF2-40B4-BE49-F238E27FC236}">
                <a16:creationId xmlns:a16="http://schemas.microsoft.com/office/drawing/2014/main" id="{4CE4D940-7677-4137-9779-7E67D0D45A12}"/>
              </a:ext>
            </a:extLst>
          </p:cNvPr>
          <p:cNvGraphicFramePr>
            <a:graphicFrameLocks noGrp="1"/>
          </p:cNvGraphicFramePr>
          <p:nvPr>
            <p:extLst>
              <p:ext uri="{D42A27DB-BD31-4B8C-83A1-F6EECF244321}">
                <p14:modId xmlns:p14="http://schemas.microsoft.com/office/powerpoint/2010/main" val="1099634323"/>
              </p:ext>
            </p:extLst>
          </p:nvPr>
        </p:nvGraphicFramePr>
        <p:xfrm>
          <a:off x="647746" y="1011678"/>
          <a:ext cx="10896508" cy="5280160"/>
        </p:xfrm>
        <a:graphic>
          <a:graphicData uri="http://schemas.openxmlformats.org/drawingml/2006/table">
            <a:tbl>
              <a:tblPr firstRow="1" firstCol="1" bandRow="1"/>
              <a:tblGrid>
                <a:gridCol w="755180">
                  <a:extLst>
                    <a:ext uri="{9D8B030D-6E8A-4147-A177-3AD203B41FA5}">
                      <a16:colId xmlns:a16="http://schemas.microsoft.com/office/drawing/2014/main" val="2268770713"/>
                    </a:ext>
                  </a:extLst>
                </a:gridCol>
                <a:gridCol w="7114015">
                  <a:extLst>
                    <a:ext uri="{9D8B030D-6E8A-4147-A177-3AD203B41FA5}">
                      <a16:colId xmlns:a16="http://schemas.microsoft.com/office/drawing/2014/main" val="3273758375"/>
                    </a:ext>
                  </a:extLst>
                </a:gridCol>
                <a:gridCol w="456735">
                  <a:extLst>
                    <a:ext uri="{9D8B030D-6E8A-4147-A177-3AD203B41FA5}">
                      <a16:colId xmlns:a16="http://schemas.microsoft.com/office/drawing/2014/main" val="3260246890"/>
                    </a:ext>
                  </a:extLst>
                </a:gridCol>
                <a:gridCol w="444369">
                  <a:extLst>
                    <a:ext uri="{9D8B030D-6E8A-4147-A177-3AD203B41FA5}">
                      <a16:colId xmlns:a16="http://schemas.microsoft.com/office/drawing/2014/main" val="1121676659"/>
                    </a:ext>
                  </a:extLst>
                </a:gridCol>
                <a:gridCol w="452613">
                  <a:extLst>
                    <a:ext uri="{9D8B030D-6E8A-4147-A177-3AD203B41FA5}">
                      <a16:colId xmlns:a16="http://schemas.microsoft.com/office/drawing/2014/main" val="1105014819"/>
                    </a:ext>
                  </a:extLst>
                </a:gridCol>
                <a:gridCol w="432002">
                  <a:extLst>
                    <a:ext uri="{9D8B030D-6E8A-4147-A177-3AD203B41FA5}">
                      <a16:colId xmlns:a16="http://schemas.microsoft.com/office/drawing/2014/main" val="894599971"/>
                    </a:ext>
                  </a:extLst>
                </a:gridCol>
                <a:gridCol w="1241594">
                  <a:extLst>
                    <a:ext uri="{9D8B030D-6E8A-4147-A177-3AD203B41FA5}">
                      <a16:colId xmlns:a16="http://schemas.microsoft.com/office/drawing/2014/main" val="1939845088"/>
                    </a:ext>
                  </a:extLst>
                </a:gridCol>
              </a:tblGrid>
              <a:tr h="578994">
                <a:tc rowSpan="2">
                  <a:txBody>
                    <a:bodyPr/>
                    <a:lstStyle/>
                    <a:p>
                      <a:pPr marL="0" marR="0" algn="just" fontAlgn="ctr">
                        <a:spcBef>
                          <a:spcPts val="0"/>
                        </a:spcBef>
                        <a:spcAft>
                          <a:spcPts val="0"/>
                        </a:spcAft>
                      </a:pPr>
                      <a:r>
                        <a:rPr lang="en-GB" sz="1800" b="1" i="0" u="none" strike="noStrike" dirty="0">
                          <a:effectLst/>
                          <a:latin typeface="Garamond" panose="02020404030301010803" pitchFamily="18" charset="0"/>
                          <a:ea typeface="Times New Roman" panose="02020603050405020304" pitchFamily="18" charset="0"/>
                        </a:rPr>
                        <a:t>COs</a:t>
                      </a:r>
                      <a:endParaRPr lang="en-GB" sz="2800" b="0" i="0" u="none" strike="noStrike" dirty="0">
                        <a:effectLst/>
                        <a:latin typeface="Arial" panose="020B0604020202020204" pitchFamily="34" charset="0"/>
                      </a:endParaRPr>
                    </a:p>
                  </a:txBody>
                  <a:tcPr marL="112471" marR="112471" marT="56236" marB="562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rowSpan="2">
                  <a:txBody>
                    <a:bodyPr/>
                    <a:lstStyle/>
                    <a:p>
                      <a:pPr marL="0" marR="0" algn="ctr" fontAlgn="ctr">
                        <a:spcBef>
                          <a:spcPts val="0"/>
                        </a:spcBef>
                        <a:spcAft>
                          <a:spcPts val="0"/>
                        </a:spcAft>
                        <a:tabLst>
                          <a:tab pos="0" algn="l"/>
                        </a:tabLst>
                      </a:pPr>
                      <a:r>
                        <a:rPr lang="en-GB" sz="1800" b="1" i="0" u="none" strike="noStrike" dirty="0">
                          <a:solidFill>
                            <a:srgbClr val="000000"/>
                          </a:solidFill>
                          <a:effectLst/>
                          <a:latin typeface="Garamond" panose="02020404030301010803" pitchFamily="18" charset="0"/>
                          <a:ea typeface="Times New Roman" panose="02020603050405020304" pitchFamily="18" charset="0"/>
                        </a:rPr>
                        <a:t>Details</a:t>
                      </a:r>
                      <a:endParaRPr lang="en-GB" sz="2800" b="0" i="0" u="none" strike="noStrike" dirty="0">
                        <a:effectLst/>
                        <a:latin typeface="Arial" panose="020B0604020202020204" pitchFamily="34" charset="0"/>
                      </a:endParaRPr>
                    </a:p>
                  </a:txBody>
                  <a:tcPr marL="112471" marR="112471" marT="56236" marB="562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gridSpan="4">
                  <a:txBody>
                    <a:bodyPr/>
                    <a:lstStyle/>
                    <a:p>
                      <a:pPr marL="0" marR="0" algn="ctr" fontAlgn="ctr">
                        <a:spcBef>
                          <a:spcPts val="0"/>
                        </a:spcBef>
                        <a:spcAft>
                          <a:spcPts val="0"/>
                        </a:spcAft>
                        <a:tabLst>
                          <a:tab pos="0" algn="l"/>
                        </a:tabLst>
                      </a:pPr>
                      <a:r>
                        <a:rPr lang="en-GB" sz="1800" b="1" i="0" u="none" strike="noStrike">
                          <a:solidFill>
                            <a:srgbClr val="000000"/>
                          </a:solidFill>
                          <a:effectLst/>
                          <a:latin typeface="Garamond" panose="02020404030301010803" pitchFamily="18" charset="0"/>
                          <a:ea typeface="Times New Roman" panose="02020603050405020304" pitchFamily="18" charset="0"/>
                        </a:rPr>
                        <a:t>Level of Domain</a:t>
                      </a:r>
                      <a:endParaRPr lang="en-GB" sz="2800" b="0" i="0" u="none" strike="noStrike">
                        <a:effectLst/>
                        <a:latin typeface="Arial" panose="020B0604020202020204" pitchFamily="34" charset="0"/>
                      </a:endParaRPr>
                    </a:p>
                  </a:txBody>
                  <a:tcPr marL="112471" marR="112471" marT="56236" marB="562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algn="ctr" fontAlgn="ctr">
                        <a:spcBef>
                          <a:spcPts val="0"/>
                        </a:spcBef>
                        <a:spcAft>
                          <a:spcPts val="0"/>
                        </a:spcAft>
                        <a:tabLst>
                          <a:tab pos="0" algn="l"/>
                        </a:tabLst>
                      </a:pPr>
                      <a:r>
                        <a:rPr lang="en-GB" sz="1800" b="1" i="0" u="none" strike="noStrike">
                          <a:solidFill>
                            <a:srgbClr val="000000"/>
                          </a:solidFill>
                          <a:effectLst/>
                          <a:latin typeface="Garamond" panose="02020404030301010803" pitchFamily="18" charset="0"/>
                          <a:ea typeface="Times New Roman" panose="02020603050405020304" pitchFamily="18" charset="0"/>
                        </a:rPr>
                        <a:t>Assessed Program Outcomes (POI)</a:t>
                      </a:r>
                      <a:r>
                        <a:rPr lang="en-GB" sz="1800" b="1" i="0" u="none" strike="noStrike" baseline="30000">
                          <a:solidFill>
                            <a:srgbClr val="000000"/>
                          </a:solidFill>
                          <a:effectLst/>
                          <a:latin typeface="Garamond" panose="02020404030301010803" pitchFamily="18" charset="0"/>
                          <a:ea typeface="Times New Roman" panose="02020603050405020304" pitchFamily="18" charset="0"/>
                        </a:rPr>
                        <a:t>#</a:t>
                      </a:r>
                      <a:endParaRPr lang="en-GB" sz="2800" b="0" i="0" u="none" strike="noStrike">
                        <a:effectLst/>
                        <a:latin typeface="Arial" panose="020B0604020202020204" pitchFamily="34" charset="0"/>
                      </a:endParaRPr>
                    </a:p>
                  </a:txBody>
                  <a:tcPr marL="112471" marR="112471" marT="56236" marB="562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33123526"/>
                  </a:ext>
                </a:extLst>
              </a:tr>
              <a:tr h="478238">
                <a:tc vMerge="1">
                  <a:txBody>
                    <a:bodyPr/>
                    <a:lstStyle/>
                    <a:p>
                      <a:endParaRPr lang="en-US"/>
                    </a:p>
                  </a:txBody>
                  <a:tcPr/>
                </a:tc>
                <a:tc vMerge="1">
                  <a:txBody>
                    <a:bodyPr/>
                    <a:lstStyle/>
                    <a:p>
                      <a:endParaRPr lang="en-US"/>
                    </a:p>
                  </a:txBody>
                  <a:tcPr/>
                </a:tc>
                <a:tc>
                  <a:txBody>
                    <a:bodyPr/>
                    <a:lstStyle/>
                    <a:p>
                      <a:pPr marL="0" marR="0" algn="ctr" fontAlgn="ctr">
                        <a:spcBef>
                          <a:spcPts val="0"/>
                        </a:spcBef>
                        <a:spcAft>
                          <a:spcPts val="0"/>
                        </a:spcAft>
                        <a:tabLst>
                          <a:tab pos="0" algn="l"/>
                        </a:tabLst>
                      </a:pPr>
                      <a:r>
                        <a:rPr lang="en-GB" sz="1800" b="1" i="0" u="none" strike="noStrike">
                          <a:solidFill>
                            <a:srgbClr val="000000"/>
                          </a:solidFill>
                          <a:effectLst/>
                          <a:latin typeface="Garamond" panose="02020404030301010803" pitchFamily="18" charset="0"/>
                          <a:ea typeface="Times New Roman" panose="02020603050405020304" pitchFamily="18" charset="0"/>
                        </a:rPr>
                        <a:t>C</a:t>
                      </a:r>
                      <a:endParaRPr lang="en-GB"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fontAlgn="ctr">
                        <a:spcBef>
                          <a:spcPts val="0"/>
                        </a:spcBef>
                        <a:spcAft>
                          <a:spcPts val="0"/>
                        </a:spcAft>
                        <a:tabLst>
                          <a:tab pos="0" algn="l"/>
                        </a:tabLst>
                      </a:pPr>
                      <a:r>
                        <a:rPr lang="en-GB" sz="1800" b="1" i="0" u="none" strike="noStrike">
                          <a:solidFill>
                            <a:srgbClr val="000000"/>
                          </a:solidFill>
                          <a:effectLst/>
                          <a:latin typeface="Garamond" panose="02020404030301010803" pitchFamily="18" charset="0"/>
                          <a:ea typeface="Times New Roman" panose="02020603050405020304" pitchFamily="18" charset="0"/>
                        </a:rPr>
                        <a:t>P</a:t>
                      </a:r>
                      <a:endParaRPr lang="en-GB"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fontAlgn="ctr">
                        <a:spcBef>
                          <a:spcPts val="0"/>
                        </a:spcBef>
                        <a:spcAft>
                          <a:spcPts val="0"/>
                        </a:spcAft>
                        <a:tabLst>
                          <a:tab pos="0" algn="l"/>
                        </a:tabLst>
                      </a:pPr>
                      <a:r>
                        <a:rPr lang="en-GB" sz="1800" b="1" i="0" u="none" strike="noStrike">
                          <a:solidFill>
                            <a:srgbClr val="000000"/>
                          </a:solidFill>
                          <a:effectLst/>
                          <a:latin typeface="Garamond" panose="02020404030301010803" pitchFamily="18" charset="0"/>
                          <a:ea typeface="Times New Roman" panose="02020603050405020304" pitchFamily="18" charset="0"/>
                        </a:rPr>
                        <a:t>A</a:t>
                      </a:r>
                      <a:endParaRPr lang="en-GB"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fontAlgn="ctr">
                        <a:spcBef>
                          <a:spcPts val="0"/>
                        </a:spcBef>
                        <a:spcAft>
                          <a:spcPts val="0"/>
                        </a:spcAft>
                        <a:tabLst>
                          <a:tab pos="0" algn="l"/>
                        </a:tabLst>
                      </a:pPr>
                      <a:r>
                        <a:rPr lang="en-GB" sz="1800" b="1" i="0" u="none" strike="noStrike">
                          <a:solidFill>
                            <a:srgbClr val="000000"/>
                          </a:solidFill>
                          <a:effectLst/>
                          <a:latin typeface="Garamond" panose="02020404030301010803" pitchFamily="18" charset="0"/>
                          <a:ea typeface="Times New Roman" panose="02020603050405020304" pitchFamily="18" charset="0"/>
                        </a:rPr>
                        <a:t>S</a:t>
                      </a:r>
                      <a:endParaRPr lang="en-GB"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339901731"/>
                  </a:ext>
                </a:extLst>
              </a:tr>
              <a:tr h="956476">
                <a:tc>
                  <a:txBody>
                    <a:bodyPr/>
                    <a:lstStyle/>
                    <a:p>
                      <a:pPr marL="0" marR="0" algn="ctr" fontAlgn="ctr">
                        <a:spcBef>
                          <a:spcPts val="0"/>
                        </a:spcBef>
                        <a:spcAft>
                          <a:spcPts val="0"/>
                        </a:spcAft>
                      </a:pPr>
                      <a:r>
                        <a:rPr lang="en-GB" sz="1800" b="0" i="0" u="none" strike="noStrike">
                          <a:effectLst/>
                          <a:latin typeface="Garamond" panose="02020404030301010803" pitchFamily="18" charset="0"/>
                          <a:ea typeface="Times New Roman" panose="02020603050405020304" pitchFamily="18" charset="0"/>
                        </a:rPr>
                        <a:t>CO1</a:t>
                      </a:r>
                      <a:endParaRPr lang="en-GB"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ctr">
                        <a:spcBef>
                          <a:spcPts val="0"/>
                        </a:spcBef>
                        <a:spcAft>
                          <a:spcPts val="0"/>
                        </a:spcAft>
                      </a:pPr>
                      <a:r>
                        <a:rPr lang="en-US" sz="1800" b="0" i="0" u="none" strike="noStrike" dirty="0">
                          <a:effectLst/>
                          <a:latin typeface="Garamond" panose="02020404030301010803" pitchFamily="18" charset="0"/>
                          <a:ea typeface="Times New Roman" panose="02020603050405020304" pitchFamily="18" charset="0"/>
                        </a:rPr>
                        <a:t>Apply    information    and    concepts in    basic    electrical properties and   atomic   structure of   materials,   flow   of charge,  effects  of  temperature  on resistance  of  a  material, etc. with  the  familiarity  of  issues to  calculate  different electrical parameters in circuits containing both DC and AC sources. </a:t>
                      </a:r>
                      <a:endParaRPr lang="en-US" sz="2800" b="0" i="0" u="none" strike="noStrike" dirty="0">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tabLst>
                          <a:tab pos="0" algn="l"/>
                        </a:tabLst>
                      </a:pPr>
                      <a:r>
                        <a:rPr lang="en-GB" sz="1800" b="0" i="0" u="none" strike="noStrike">
                          <a:effectLst/>
                          <a:latin typeface="Times New Roman" panose="02020603050405020304" pitchFamily="18" charset="0"/>
                          <a:ea typeface="Times New Roman" panose="02020603050405020304" pitchFamily="18" charset="0"/>
                        </a:rPr>
                        <a:t>3</a:t>
                      </a:r>
                      <a:endParaRPr lang="en-GB"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tabLst>
                          <a:tab pos="0" algn="l"/>
                        </a:tabLst>
                      </a:pPr>
                      <a:r>
                        <a:rPr lang="en-GB" sz="1800" b="0" i="0" u="none" strike="noStrike">
                          <a:effectLst/>
                          <a:latin typeface="Times New Roman" panose="02020603050405020304" pitchFamily="18" charset="0"/>
                          <a:ea typeface="Times New Roman" panose="02020603050405020304" pitchFamily="18" charset="0"/>
                        </a:rPr>
                        <a:t> </a:t>
                      </a:r>
                      <a:endParaRPr lang="en-GB"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tabLst>
                          <a:tab pos="0" algn="l"/>
                        </a:tabLst>
                      </a:pPr>
                      <a:r>
                        <a:rPr lang="en-GB" sz="1800" b="0" i="0" u="none" strike="noStrike">
                          <a:effectLst/>
                          <a:latin typeface="Times New Roman" panose="02020603050405020304" pitchFamily="18" charset="0"/>
                          <a:ea typeface="Times New Roman" panose="02020603050405020304" pitchFamily="18" charset="0"/>
                        </a:rPr>
                        <a:t> </a:t>
                      </a:r>
                      <a:endParaRPr lang="en-GB"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spcBef>
                          <a:spcPts val="0"/>
                        </a:spcBef>
                        <a:spcAft>
                          <a:spcPts val="0"/>
                        </a:spcAft>
                        <a:tabLst>
                          <a:tab pos="0" algn="l"/>
                        </a:tabLst>
                      </a:pPr>
                      <a:r>
                        <a:rPr lang="en-GB" sz="1800" b="0" i="0" u="none" strike="noStrike">
                          <a:effectLst/>
                          <a:latin typeface="Times New Roman" panose="02020603050405020304" pitchFamily="18" charset="0"/>
                          <a:ea typeface="Times New Roman" panose="02020603050405020304" pitchFamily="18" charset="0"/>
                        </a:rPr>
                        <a:t>S</a:t>
                      </a:r>
                      <a:endParaRPr lang="en-GB"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tabLst>
                          <a:tab pos="0" algn="l"/>
                        </a:tabLst>
                      </a:pPr>
                      <a:r>
                        <a:rPr lang="en-US" sz="1800" b="0" i="0" u="none" strike="noStrike">
                          <a:effectLst/>
                          <a:latin typeface="Garamond" panose="02020404030301010803" pitchFamily="18" charset="0"/>
                          <a:ea typeface="Times New Roman" panose="02020603050405020304" pitchFamily="18" charset="0"/>
                          <a:cs typeface="Calibri" panose="020F0502020204030204" pitchFamily="34" charset="0"/>
                        </a:rPr>
                        <a:t>P.a.1.C3</a:t>
                      </a:r>
                      <a:r>
                        <a:rPr lang="en-US" sz="1800" b="0" i="0" u="none" strike="noStrike">
                          <a:effectLst/>
                          <a:latin typeface="Times New Roman" panose="02020603050405020304" pitchFamily="18" charset="0"/>
                          <a:ea typeface="Times New Roman" panose="02020603050405020304" pitchFamily="18" charset="0"/>
                        </a:rPr>
                        <a:t> </a:t>
                      </a:r>
                      <a:endParaRPr lang="en-US"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938725"/>
                  </a:ext>
                </a:extLst>
              </a:tr>
              <a:tr h="506590">
                <a:tc>
                  <a:txBody>
                    <a:bodyPr/>
                    <a:lstStyle/>
                    <a:p>
                      <a:pPr marL="0" marR="0" algn="ctr" fontAlgn="t">
                        <a:spcBef>
                          <a:spcPts val="0"/>
                        </a:spcBef>
                        <a:spcAft>
                          <a:spcPts val="0"/>
                        </a:spcAft>
                      </a:pPr>
                      <a:r>
                        <a:rPr lang="en-GB" sz="1800" b="0" i="0" u="none" strike="noStrike">
                          <a:effectLst/>
                          <a:latin typeface="Garamond" panose="02020404030301010803" pitchFamily="18" charset="0"/>
                          <a:ea typeface="Times New Roman" panose="02020603050405020304" pitchFamily="18" charset="0"/>
                        </a:rPr>
                        <a:t>CO2</a:t>
                      </a:r>
                      <a:endParaRPr lang="en-GB" sz="2800" b="0" i="0" u="none" strike="noStrike">
                        <a:effectLst/>
                        <a:latin typeface="Arial" panose="020B0604020202020204" pitchFamily="34" charset="0"/>
                      </a:endParaRPr>
                    </a:p>
                  </a:txBody>
                  <a:tcPr marL="84354" marR="84354" marT="1171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0"/>
                        </a:spcBef>
                        <a:spcAft>
                          <a:spcPts val="0"/>
                        </a:spcAft>
                      </a:pPr>
                      <a:r>
                        <a:rPr lang="en-US" sz="1800" b="0" i="0" u="none" strike="noStrike">
                          <a:effectLst/>
                          <a:latin typeface="Garamond" panose="02020404030301010803" pitchFamily="18" charset="0"/>
                          <a:ea typeface="Times New Roman" panose="02020603050405020304" pitchFamily="18" charset="0"/>
                        </a:rPr>
                        <a:t>Apply different laws, rules, methods of analysis, and theorems for the calculation of several electrical parameters in circuits containing both DC and AC sources.</a:t>
                      </a:r>
                      <a:endParaRPr lang="en-US" sz="2800" b="0" i="0" u="none" strike="noStrike">
                        <a:effectLst/>
                        <a:latin typeface="Arial" panose="020B0604020202020204" pitchFamily="34" charset="0"/>
                      </a:endParaRPr>
                    </a:p>
                  </a:txBody>
                  <a:tcPr marL="84354" marR="84354" marT="1171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tabLst>
                          <a:tab pos="0" algn="l"/>
                        </a:tabLst>
                      </a:pPr>
                      <a:r>
                        <a:rPr lang="en-GB" sz="1800" b="0" i="0" u="none" strike="noStrike">
                          <a:effectLst/>
                          <a:latin typeface="Times New Roman" panose="02020603050405020304" pitchFamily="18" charset="0"/>
                          <a:ea typeface="Times New Roman" panose="02020603050405020304" pitchFamily="18" charset="0"/>
                        </a:rPr>
                        <a:t>3</a:t>
                      </a:r>
                      <a:endParaRPr lang="en-GB"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tabLst>
                          <a:tab pos="0" algn="l"/>
                        </a:tabLst>
                      </a:pPr>
                      <a:r>
                        <a:rPr lang="en-GB" sz="1800" b="0" i="0" u="none" strike="noStrike" dirty="0">
                          <a:effectLst/>
                          <a:latin typeface="Times New Roman" panose="02020603050405020304" pitchFamily="18" charset="0"/>
                          <a:ea typeface="Times New Roman" panose="02020603050405020304" pitchFamily="18" charset="0"/>
                        </a:rPr>
                        <a:t> </a:t>
                      </a:r>
                      <a:endParaRPr lang="en-GB" sz="2800" b="0" i="0" u="none" strike="noStrike" dirty="0">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tabLst>
                          <a:tab pos="0" algn="l"/>
                        </a:tabLst>
                      </a:pPr>
                      <a:r>
                        <a:rPr lang="en-GB" sz="1800" b="0" i="0" u="none" strike="noStrike">
                          <a:effectLst/>
                          <a:latin typeface="Times New Roman" panose="02020603050405020304" pitchFamily="18" charset="0"/>
                          <a:ea typeface="Times New Roman" panose="02020603050405020304" pitchFamily="18" charset="0"/>
                        </a:rPr>
                        <a:t> </a:t>
                      </a:r>
                      <a:endParaRPr lang="en-GB"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spcBef>
                          <a:spcPts val="0"/>
                        </a:spcBef>
                        <a:spcAft>
                          <a:spcPts val="0"/>
                        </a:spcAft>
                        <a:tabLst>
                          <a:tab pos="0" algn="l"/>
                        </a:tabLst>
                      </a:pPr>
                      <a:r>
                        <a:rPr lang="en-GB" sz="1800" b="0" i="0" u="none" strike="noStrike">
                          <a:effectLst/>
                          <a:latin typeface="Times New Roman" panose="02020603050405020304" pitchFamily="18" charset="0"/>
                          <a:ea typeface="Times New Roman" panose="02020603050405020304" pitchFamily="18" charset="0"/>
                        </a:rPr>
                        <a:t>S</a:t>
                      </a:r>
                      <a:endParaRPr lang="en-GB"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tabLst>
                          <a:tab pos="0" algn="l"/>
                        </a:tabLst>
                      </a:pPr>
                      <a:r>
                        <a:rPr lang="en-US" sz="1800" b="0" i="0" u="none" strike="noStrike">
                          <a:effectLst/>
                          <a:latin typeface="Garamond" panose="02020404030301010803" pitchFamily="18" charset="0"/>
                          <a:ea typeface="Times New Roman" panose="02020603050405020304" pitchFamily="18" charset="0"/>
                          <a:cs typeface="Calibri" panose="020F0502020204030204" pitchFamily="34" charset="0"/>
                        </a:rPr>
                        <a:t>P.a.3.C3</a:t>
                      </a:r>
                      <a:endParaRPr lang="en-US"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9589205"/>
                  </a:ext>
                </a:extLst>
              </a:tr>
              <a:tr h="731533">
                <a:tc>
                  <a:txBody>
                    <a:bodyPr/>
                    <a:lstStyle/>
                    <a:p>
                      <a:pPr marL="0" marR="0" algn="ctr" fontAlgn="t">
                        <a:spcBef>
                          <a:spcPts val="0"/>
                        </a:spcBef>
                        <a:spcAft>
                          <a:spcPts val="0"/>
                        </a:spcAft>
                      </a:pPr>
                      <a:r>
                        <a:rPr lang="en-GB" sz="1800" b="0" i="0" u="none" strike="noStrike">
                          <a:effectLst/>
                          <a:latin typeface="Garamond" panose="02020404030301010803" pitchFamily="18" charset="0"/>
                          <a:ea typeface="Times New Roman" panose="02020603050405020304" pitchFamily="18" charset="0"/>
                        </a:rPr>
                        <a:t>CO3</a:t>
                      </a:r>
                      <a:endParaRPr lang="en-GB" sz="2800" b="0" i="0" u="none" strike="noStrike">
                        <a:effectLst/>
                        <a:latin typeface="Arial" panose="020B0604020202020204" pitchFamily="34" charset="0"/>
                      </a:endParaRPr>
                    </a:p>
                  </a:txBody>
                  <a:tcPr marL="84354" marR="84354" marT="1171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0"/>
                        </a:spcBef>
                        <a:spcAft>
                          <a:spcPts val="0"/>
                        </a:spcAft>
                      </a:pPr>
                      <a:r>
                        <a:rPr lang="en-US" sz="1800" b="0" i="0" u="none" strike="noStrike" dirty="0">
                          <a:effectLst/>
                          <a:latin typeface="Garamond" panose="02020404030301010803" pitchFamily="18" charset="0"/>
                          <a:ea typeface="Times New Roman" panose="02020603050405020304" pitchFamily="18" charset="0"/>
                        </a:rPr>
                        <a:t>Apply information and concepts of mathematics to solve single Phase AC  Circuits,  represent the    alternating    quantities    and determine the power in these circuits with a range of conflicting requirements.</a:t>
                      </a:r>
                      <a:endParaRPr lang="en-US" sz="2800" b="0" i="0" u="none" strike="noStrike" dirty="0">
                        <a:effectLst/>
                        <a:latin typeface="Arial" panose="020B0604020202020204" pitchFamily="34" charset="0"/>
                      </a:endParaRPr>
                    </a:p>
                  </a:txBody>
                  <a:tcPr marL="84354" marR="84354" marT="1171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tabLst>
                          <a:tab pos="0" algn="l"/>
                        </a:tabLst>
                      </a:pPr>
                      <a:r>
                        <a:rPr lang="en-GB" sz="1800" b="0" i="0" u="none" strike="noStrike">
                          <a:effectLst/>
                          <a:latin typeface="Times New Roman" panose="02020603050405020304" pitchFamily="18" charset="0"/>
                          <a:ea typeface="Times New Roman" panose="02020603050405020304" pitchFamily="18" charset="0"/>
                        </a:rPr>
                        <a:t>3</a:t>
                      </a:r>
                      <a:endParaRPr lang="en-GB"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tabLst>
                          <a:tab pos="0" algn="l"/>
                        </a:tabLst>
                      </a:pPr>
                      <a:r>
                        <a:rPr lang="en-GB" sz="1800" b="0" i="0" u="none" strike="noStrike">
                          <a:effectLst/>
                          <a:latin typeface="Times New Roman" panose="02020603050405020304" pitchFamily="18" charset="0"/>
                          <a:ea typeface="Times New Roman" panose="02020603050405020304" pitchFamily="18" charset="0"/>
                        </a:rPr>
                        <a:t> </a:t>
                      </a:r>
                      <a:endParaRPr lang="en-GB"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tabLst>
                          <a:tab pos="0" algn="l"/>
                        </a:tabLst>
                      </a:pPr>
                      <a:r>
                        <a:rPr lang="en-GB" sz="1800" b="0" i="0" u="none" strike="noStrike">
                          <a:effectLst/>
                          <a:latin typeface="Times New Roman" panose="02020603050405020304" pitchFamily="18" charset="0"/>
                          <a:ea typeface="Times New Roman" panose="02020603050405020304" pitchFamily="18" charset="0"/>
                        </a:rPr>
                        <a:t> </a:t>
                      </a:r>
                      <a:endParaRPr lang="en-GB"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spcBef>
                          <a:spcPts val="0"/>
                        </a:spcBef>
                        <a:spcAft>
                          <a:spcPts val="0"/>
                        </a:spcAft>
                        <a:tabLst>
                          <a:tab pos="0" algn="l"/>
                        </a:tabLst>
                      </a:pPr>
                      <a:r>
                        <a:rPr lang="en-GB" sz="1800" b="0" i="0" u="none" strike="noStrike">
                          <a:effectLst/>
                          <a:latin typeface="Times New Roman" panose="02020603050405020304" pitchFamily="18" charset="0"/>
                          <a:ea typeface="Times New Roman" panose="02020603050405020304" pitchFamily="18" charset="0"/>
                        </a:rPr>
                        <a:t>S</a:t>
                      </a:r>
                      <a:endParaRPr lang="en-GB"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tabLst>
                          <a:tab pos="0" algn="l"/>
                        </a:tabLst>
                      </a:pPr>
                      <a:r>
                        <a:rPr lang="en-US" sz="1800" b="0" i="0" u="none" strike="noStrike">
                          <a:effectLst/>
                          <a:latin typeface="Garamond" panose="02020404030301010803" pitchFamily="18" charset="0"/>
                          <a:ea typeface="Times New Roman" panose="02020603050405020304" pitchFamily="18" charset="0"/>
                          <a:cs typeface="Calibri" panose="020F0502020204030204" pitchFamily="34" charset="0"/>
                        </a:rPr>
                        <a:t>P.a.2.C3</a:t>
                      </a:r>
                      <a:endParaRPr lang="en-US"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0437037"/>
                  </a:ext>
                </a:extLst>
              </a:tr>
              <a:tr h="731533">
                <a:tc>
                  <a:txBody>
                    <a:bodyPr/>
                    <a:lstStyle/>
                    <a:p>
                      <a:pPr marL="0" marR="0" algn="ctr" fontAlgn="t">
                        <a:spcBef>
                          <a:spcPts val="0"/>
                        </a:spcBef>
                        <a:spcAft>
                          <a:spcPts val="0"/>
                        </a:spcAft>
                      </a:pPr>
                      <a:r>
                        <a:rPr lang="en-GB" sz="1800" b="0" i="0" u="none" strike="noStrike">
                          <a:effectLst/>
                          <a:latin typeface="Garamond" panose="02020404030301010803" pitchFamily="18" charset="0"/>
                          <a:ea typeface="Times New Roman" panose="02020603050405020304" pitchFamily="18" charset="0"/>
                        </a:rPr>
                        <a:t>CO4</a:t>
                      </a:r>
                      <a:endParaRPr lang="en-GB" sz="2800" b="0" i="0" u="none" strike="noStrike">
                        <a:effectLst/>
                        <a:latin typeface="Arial" panose="020B0604020202020204" pitchFamily="34" charset="0"/>
                      </a:endParaRPr>
                    </a:p>
                  </a:txBody>
                  <a:tcPr marL="84354" marR="84354" marT="1171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0"/>
                        </a:spcBef>
                        <a:spcAft>
                          <a:spcPts val="0"/>
                        </a:spcAft>
                      </a:pPr>
                      <a:r>
                        <a:rPr lang="en-US" sz="1800" b="0" i="0" u="none" strike="noStrike">
                          <a:effectLst/>
                          <a:latin typeface="Garamond" panose="02020404030301010803" pitchFamily="18" charset="0"/>
                          <a:ea typeface="Times New Roman" panose="02020603050405020304" pitchFamily="18" charset="0"/>
                        </a:rPr>
                        <a:t>Apply information and concepts of rotating electrical machines in s</a:t>
                      </a:r>
                      <a:r>
                        <a:rPr lang="en-US" sz="1800" b="0" i="0" u="none" strike="noStrike">
                          <a:effectLst/>
                          <a:latin typeface="Times New Roman" panose="02020603050405020304" pitchFamily="18" charset="0"/>
                          <a:ea typeface="Times New Roman" panose="02020603050405020304" pitchFamily="18" charset="0"/>
                        </a:rPr>
                        <a:t>olving problems relating </a:t>
                      </a:r>
                      <a:r>
                        <a:rPr lang="en-US" sz="1800" b="0" i="0" u="none" strike="noStrike">
                          <a:effectLst/>
                          <a:latin typeface="Garamond" panose="02020404030301010803" pitchFamily="18" charset="0"/>
                          <a:ea typeface="Times New Roman" panose="02020603050405020304" pitchFamily="18" charset="0"/>
                        </a:rPr>
                        <a:t>with voltage, current, frequency, speed, torque, power, efficiency, and flux for both AC and DC machines.</a:t>
                      </a:r>
                      <a:endParaRPr lang="en-US" sz="2800" b="0" i="0" u="none" strike="noStrike">
                        <a:effectLst/>
                        <a:latin typeface="Arial" panose="020B0604020202020204" pitchFamily="34" charset="0"/>
                      </a:endParaRPr>
                    </a:p>
                  </a:txBody>
                  <a:tcPr marL="84354" marR="84354" marT="1171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tabLst>
                          <a:tab pos="0" algn="l"/>
                        </a:tabLst>
                      </a:pPr>
                      <a:r>
                        <a:rPr lang="en-GB" sz="1800" b="0" i="0" u="none" strike="noStrike">
                          <a:effectLst/>
                          <a:latin typeface="Times New Roman" panose="02020603050405020304" pitchFamily="18" charset="0"/>
                          <a:ea typeface="Times New Roman" panose="02020603050405020304" pitchFamily="18" charset="0"/>
                        </a:rPr>
                        <a:t>3</a:t>
                      </a:r>
                      <a:endParaRPr lang="en-GB"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tabLst>
                          <a:tab pos="0" algn="l"/>
                        </a:tabLst>
                      </a:pPr>
                      <a:r>
                        <a:rPr lang="en-GB" sz="1800" b="0" i="0" u="none" strike="noStrike">
                          <a:effectLst/>
                          <a:latin typeface="Times New Roman" panose="02020603050405020304" pitchFamily="18" charset="0"/>
                          <a:ea typeface="Times New Roman" panose="02020603050405020304" pitchFamily="18" charset="0"/>
                        </a:rPr>
                        <a:t> </a:t>
                      </a:r>
                      <a:endParaRPr lang="en-GB"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tabLst>
                          <a:tab pos="0" algn="l"/>
                        </a:tabLst>
                      </a:pPr>
                      <a:r>
                        <a:rPr lang="en-GB" sz="1800" b="0" i="0" u="none" strike="noStrike">
                          <a:effectLst/>
                          <a:latin typeface="Times New Roman" panose="02020603050405020304" pitchFamily="18" charset="0"/>
                          <a:ea typeface="Times New Roman" panose="02020603050405020304" pitchFamily="18" charset="0"/>
                        </a:rPr>
                        <a:t> </a:t>
                      </a:r>
                      <a:endParaRPr lang="en-GB"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spcBef>
                          <a:spcPts val="0"/>
                        </a:spcBef>
                        <a:spcAft>
                          <a:spcPts val="0"/>
                        </a:spcAft>
                        <a:tabLst>
                          <a:tab pos="0" algn="l"/>
                        </a:tabLst>
                      </a:pPr>
                      <a:r>
                        <a:rPr lang="en-GB" sz="1800" b="0" i="0" u="none" strike="noStrike">
                          <a:effectLst/>
                          <a:latin typeface="Times New Roman" panose="02020603050405020304" pitchFamily="18" charset="0"/>
                          <a:ea typeface="Times New Roman" panose="02020603050405020304" pitchFamily="18" charset="0"/>
                        </a:rPr>
                        <a:t>S</a:t>
                      </a:r>
                      <a:endParaRPr lang="en-GB"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tabLst>
                          <a:tab pos="0" algn="l"/>
                        </a:tabLst>
                      </a:pPr>
                      <a:r>
                        <a:rPr lang="en-US" sz="1800" b="0" i="0" u="none" strike="noStrike">
                          <a:effectLst/>
                          <a:latin typeface="Garamond" panose="02020404030301010803" pitchFamily="18" charset="0"/>
                          <a:ea typeface="Times New Roman" panose="02020603050405020304" pitchFamily="18" charset="0"/>
                          <a:cs typeface="Calibri" panose="020F0502020204030204" pitchFamily="34" charset="0"/>
                        </a:rPr>
                        <a:t>P.a.3.C3</a:t>
                      </a:r>
                      <a:endParaRPr lang="en-US" sz="2800" b="0" i="0" u="none" strike="noStrike">
                        <a:effectLst/>
                        <a:latin typeface="Arial" panose="020B0604020202020204" pitchFamily="34" charset="0"/>
                      </a:endParaRPr>
                    </a:p>
                  </a:txBody>
                  <a:tcPr marL="84354" marR="84354" marT="117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6855501"/>
                  </a:ext>
                </a:extLst>
              </a:tr>
              <a:tr h="457384">
                <a:tc gridSpan="7">
                  <a:txBody>
                    <a:bodyPr/>
                    <a:lstStyle/>
                    <a:p>
                      <a:pPr marL="0" marR="0" algn="l" fontAlgn="t">
                        <a:spcBef>
                          <a:spcPts val="0"/>
                        </a:spcBef>
                        <a:spcAft>
                          <a:spcPts val="0"/>
                        </a:spcAft>
                        <a:tabLst>
                          <a:tab pos="0" algn="l"/>
                        </a:tabLst>
                      </a:pPr>
                      <a:r>
                        <a:rPr lang="en-GB" sz="1100" b="0" i="1" u="none" strike="noStrike" dirty="0">
                          <a:effectLst/>
                          <a:latin typeface="Garamond" panose="02020404030301010803" pitchFamily="18" charset="0"/>
                          <a:ea typeface="Times New Roman" panose="02020603050405020304" pitchFamily="18" charset="0"/>
                        </a:rPr>
                        <a:t>C: Cognitive; P: Psychomotor; A: Affective; S: Soft-skills (CT: Critical Thinking), SL: Strongly linked; ML: Moderately linked; WL: Weakly linked</a:t>
                      </a:r>
                      <a:endParaRPr lang="en-GB" sz="2800" b="0" i="0" u="none" strike="noStrike" dirty="0">
                        <a:effectLst/>
                        <a:latin typeface="Arial" panose="020B0604020202020204" pitchFamily="34" charset="0"/>
                      </a:endParaRPr>
                    </a:p>
                    <a:p>
                      <a:pPr marL="0" marR="0" algn="l" fontAlgn="t">
                        <a:spcBef>
                          <a:spcPts val="0"/>
                        </a:spcBef>
                        <a:spcAft>
                          <a:spcPts val="0"/>
                        </a:spcAft>
                        <a:tabLst>
                          <a:tab pos="0" algn="l"/>
                        </a:tabLst>
                      </a:pPr>
                      <a:r>
                        <a:rPr lang="en-GB" sz="1100" b="0" i="1" u="none" strike="noStrike" dirty="0">
                          <a:effectLst/>
                          <a:latin typeface="Garamond" panose="02020404030301010803" pitchFamily="18" charset="0"/>
                          <a:ea typeface="Times New Roman" panose="02020603050405020304" pitchFamily="18" charset="0"/>
                        </a:rPr>
                        <a:t> </a:t>
                      </a:r>
                      <a:r>
                        <a:rPr lang="en-GB" sz="1100" b="0" i="0" u="none" strike="noStrike" baseline="30000" dirty="0">
                          <a:effectLst/>
                          <a:latin typeface="Garamond" panose="02020404030301010803" pitchFamily="18" charset="0"/>
                          <a:ea typeface="Times New Roman" panose="02020603050405020304" pitchFamily="18" charset="0"/>
                        </a:rPr>
                        <a:t># </a:t>
                      </a:r>
                      <a:r>
                        <a:rPr lang="en-GB" sz="1100" b="0" i="1" u="none" strike="noStrike" dirty="0">
                          <a:effectLst/>
                          <a:latin typeface="Garamond" panose="02020404030301010803" pitchFamily="18" charset="0"/>
                          <a:ea typeface="Times New Roman" panose="02020603050405020304" pitchFamily="18" charset="0"/>
                        </a:rPr>
                        <a:t>For details please check the appendix A</a:t>
                      </a:r>
                      <a:endParaRPr lang="en-GB" sz="2800" b="0" i="0" u="none" strike="noStrike" dirty="0">
                        <a:effectLst/>
                        <a:latin typeface="Arial" panose="020B0604020202020204" pitchFamily="34" charset="0"/>
                      </a:endParaRPr>
                    </a:p>
                  </a:txBody>
                  <a:tcPr marL="112471" marR="112471" marT="56236" marB="562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97802652"/>
                  </a:ext>
                </a:extLst>
              </a:tr>
            </a:tbl>
          </a:graphicData>
        </a:graphic>
      </p:graphicFrame>
      <p:sp>
        <p:nvSpPr>
          <p:cNvPr id="4" name="Slide Number Placeholder 3">
            <a:extLst>
              <a:ext uri="{FF2B5EF4-FFF2-40B4-BE49-F238E27FC236}">
                <a16:creationId xmlns:a16="http://schemas.microsoft.com/office/drawing/2014/main" id="{27C1277A-302C-4D99-B362-10D68F393AE2}"/>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6</a:t>
            </a:fld>
            <a:endParaRPr lang="en-US" sz="2000" b="1" dirty="0">
              <a:solidFill>
                <a:schemeClr val="bg1"/>
              </a:solidFill>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C6E7C52E-B771-41BC-9162-B86B7B8B6444}"/>
              </a:ext>
            </a:extLst>
          </p:cNvPr>
          <p:cNvSpPr txBox="1"/>
          <p:nvPr/>
        </p:nvSpPr>
        <p:spPr>
          <a:xfrm>
            <a:off x="5030973" y="236231"/>
            <a:ext cx="6513281" cy="646331"/>
          </a:xfrm>
          <a:prstGeom prst="rect">
            <a:avLst/>
          </a:prstGeom>
          <a:noFill/>
        </p:spPr>
        <p:txBody>
          <a:bodyPr wrap="square" rtlCol="0">
            <a:spAutoFit/>
          </a:bodyPr>
          <a:lstStyle/>
          <a:p>
            <a:pPr algn="just"/>
            <a:r>
              <a:rPr lang="en-US" sz="1800" b="1" dirty="0">
                <a:solidFill>
                  <a:srgbClr val="C00000"/>
                </a:solidFill>
              </a:rPr>
              <a:t>Course </a:t>
            </a:r>
            <a:r>
              <a:rPr lang="en-US" b="1" dirty="0">
                <a:solidFill>
                  <a:srgbClr val="C00000"/>
                </a:solidFill>
              </a:rPr>
              <a:t>Outcome (COs)</a:t>
            </a:r>
            <a:r>
              <a:rPr lang="en-US" sz="1800" b="1" dirty="0"/>
              <a:t> are statements of student actions or what the students are </a:t>
            </a:r>
            <a:r>
              <a:rPr lang="en-US" sz="1800" b="1" dirty="0">
                <a:solidFill>
                  <a:srgbClr val="0000CC"/>
                </a:solidFill>
              </a:rPr>
              <a:t>able to do as the course progresses</a:t>
            </a:r>
            <a:r>
              <a:rPr lang="en-US" sz="1800" b="1" dirty="0"/>
              <a:t>.</a:t>
            </a:r>
            <a:endParaRPr lang="en-US" dirty="0"/>
          </a:p>
        </p:txBody>
      </p:sp>
    </p:spTree>
    <p:extLst>
      <p:ext uri="{BB962C8B-B14F-4D97-AF65-F5344CB8AC3E}">
        <p14:creationId xmlns:p14="http://schemas.microsoft.com/office/powerpoint/2010/main" val="715276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934A5-0CBB-4C1D-BF67-1B0B3B3530B2}"/>
              </a:ext>
            </a:extLst>
          </p:cNvPr>
          <p:cNvSpPr/>
          <p:nvPr/>
        </p:nvSpPr>
        <p:spPr>
          <a:xfrm>
            <a:off x="4248725" y="206891"/>
            <a:ext cx="4009852" cy="623248"/>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3600" b="1" dirty="0">
                <a:solidFill>
                  <a:srgbClr val="0000CC"/>
                </a:solidFill>
                <a:latin typeface="Times New Roman" panose="02020603050405020304" pitchFamily="18" charset="0"/>
                <a:cs typeface="Times New Roman" panose="02020603050405020304" pitchFamily="18" charset="0"/>
              </a:rPr>
              <a:t>Marks Distribution</a:t>
            </a:r>
            <a:endParaRPr lang="en-US" sz="36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5" name="Slide Number Placeholder 3">
            <a:extLst>
              <a:ext uri="{FF2B5EF4-FFF2-40B4-BE49-F238E27FC236}">
                <a16:creationId xmlns:a16="http://schemas.microsoft.com/office/drawing/2014/main" id="{32F38468-D782-49CD-A70B-1C850413E597}"/>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7</a:t>
            </a:fld>
            <a:endParaRPr lang="en-US" sz="2000" b="1" dirty="0">
              <a:solidFill>
                <a:schemeClr val="bg1"/>
              </a:solidFill>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477211B8-41C2-A5DC-93DD-767215ED8286}"/>
              </a:ext>
            </a:extLst>
          </p:cNvPr>
          <p:cNvSpPr txBox="1"/>
          <p:nvPr/>
        </p:nvSpPr>
        <p:spPr>
          <a:xfrm>
            <a:off x="398060" y="1066815"/>
            <a:ext cx="11147946" cy="4139595"/>
          </a:xfrm>
          <a:prstGeom prst="rect">
            <a:avLst/>
          </a:prstGeom>
          <a:noFill/>
        </p:spPr>
        <p:txBody>
          <a:bodyPr wrap="square">
            <a:spAutoFit/>
          </a:bodyPr>
          <a:lstStyle/>
          <a:p>
            <a:pPr lvl="1">
              <a:spcBef>
                <a:spcPts val="600"/>
              </a:spcBef>
            </a:pPr>
            <a:r>
              <a:rPr lang="en-US" sz="3200" b="1" u="sng" dirty="0"/>
              <a:t>Mid and Final</a:t>
            </a:r>
          </a:p>
          <a:p>
            <a:pPr lvl="1">
              <a:spcBef>
                <a:spcPts val="600"/>
              </a:spcBef>
            </a:pPr>
            <a:r>
              <a:rPr lang="en-US" sz="2800" dirty="0"/>
              <a:t>Attendance (</a:t>
            </a:r>
            <a:r>
              <a:rPr lang="en-US" sz="2800" b="1" dirty="0">
                <a:solidFill>
                  <a:srgbClr val="0000CC"/>
                </a:solidFill>
              </a:rPr>
              <a:t>A</a:t>
            </a:r>
            <a:r>
              <a:rPr lang="en-US" sz="2800" dirty="0"/>
              <a:t>):</a:t>
            </a:r>
            <a:r>
              <a:rPr lang="en-US" sz="2800" b="1" dirty="0"/>
              <a:t>		 						10%</a:t>
            </a:r>
          </a:p>
          <a:p>
            <a:pPr lvl="1">
              <a:spcBef>
                <a:spcPts val="600"/>
              </a:spcBef>
            </a:pPr>
            <a:r>
              <a:rPr lang="en-US" sz="2800" dirty="0"/>
              <a:t>Quiz (</a:t>
            </a:r>
            <a:r>
              <a:rPr lang="en-US" sz="2800" b="1" dirty="0">
                <a:solidFill>
                  <a:srgbClr val="0000CC"/>
                </a:solidFill>
              </a:rPr>
              <a:t>Q</a:t>
            </a:r>
            <a:r>
              <a:rPr lang="en-US" sz="2800" dirty="0"/>
              <a:t>):</a:t>
            </a:r>
            <a:r>
              <a:rPr lang="en-US" sz="2800" b="1" dirty="0"/>
              <a:t>		 							30%</a:t>
            </a:r>
          </a:p>
          <a:p>
            <a:pPr lvl="1">
              <a:spcBef>
                <a:spcPts val="600"/>
              </a:spcBef>
            </a:pPr>
            <a:r>
              <a:rPr lang="en-US" sz="2800" dirty="0"/>
              <a:t>		[Count best 2 Quizzes out of 3 quizzes: 15+15]</a:t>
            </a:r>
          </a:p>
          <a:p>
            <a:pPr lvl="1">
              <a:spcBef>
                <a:spcPts val="600"/>
              </a:spcBef>
            </a:pPr>
            <a:r>
              <a:rPr lang="en-US" sz="2800" dirty="0"/>
              <a:t>Assignment (</a:t>
            </a:r>
            <a:r>
              <a:rPr lang="en-US" sz="2800" b="1" dirty="0">
                <a:solidFill>
                  <a:srgbClr val="0000CC"/>
                </a:solidFill>
              </a:rPr>
              <a:t>S</a:t>
            </a:r>
            <a:r>
              <a:rPr lang="en-US" sz="2800" dirty="0"/>
              <a:t>) (OBE/Non-OBE)</a:t>
            </a:r>
          </a:p>
          <a:p>
            <a:pPr marL="457200" lvl="1" indent="0">
              <a:spcBef>
                <a:spcPts val="600"/>
              </a:spcBef>
              <a:buNone/>
            </a:pPr>
            <a:r>
              <a:rPr lang="en-US" sz="2800" dirty="0"/>
              <a:t>		[One or Two Assignment]:</a:t>
            </a:r>
            <a:r>
              <a:rPr lang="en-US" sz="2800" b="1" dirty="0"/>
              <a:t> 					20%</a:t>
            </a:r>
          </a:p>
          <a:p>
            <a:pPr lvl="1">
              <a:spcBef>
                <a:spcPts val="600"/>
              </a:spcBef>
            </a:pPr>
            <a:r>
              <a:rPr lang="en-US" sz="2800" dirty="0"/>
              <a:t>Mid-Exam:</a:t>
            </a:r>
            <a:r>
              <a:rPr lang="en-US" sz="2800" b="1" dirty="0"/>
              <a:t>									40% </a:t>
            </a:r>
          </a:p>
          <a:p>
            <a:pPr lvl="1">
              <a:spcBef>
                <a:spcPts val="600"/>
              </a:spcBef>
            </a:pPr>
            <a:r>
              <a:rPr lang="en-US" sz="2800" b="1" dirty="0"/>
              <a:t>Total: 										100%</a:t>
            </a:r>
          </a:p>
        </p:txBody>
      </p:sp>
      <p:sp>
        <p:nvSpPr>
          <p:cNvPr id="8" name="TextBox 7">
            <a:extLst>
              <a:ext uri="{FF2B5EF4-FFF2-40B4-BE49-F238E27FC236}">
                <a16:creationId xmlns:a16="http://schemas.microsoft.com/office/drawing/2014/main" id="{BC7013FC-7197-85E2-D6AB-05D9BF42750F}"/>
              </a:ext>
            </a:extLst>
          </p:cNvPr>
          <p:cNvSpPr txBox="1"/>
          <p:nvPr/>
        </p:nvSpPr>
        <p:spPr>
          <a:xfrm>
            <a:off x="815017" y="5443086"/>
            <a:ext cx="8165210" cy="584775"/>
          </a:xfrm>
          <a:prstGeom prst="rect">
            <a:avLst/>
          </a:prstGeom>
          <a:noFill/>
        </p:spPr>
        <p:txBody>
          <a:bodyPr wrap="square">
            <a:spAutoFit/>
          </a:bodyPr>
          <a:lstStyle/>
          <a:p>
            <a:pPr marL="0" lvl="1"/>
            <a:r>
              <a:rPr lang="en-US" sz="3200" b="1" dirty="0">
                <a:solidFill>
                  <a:srgbClr val="FF0000"/>
                </a:solidFill>
              </a:rPr>
              <a:t>Grand Total</a:t>
            </a:r>
            <a:r>
              <a:rPr lang="en-US" sz="3200" b="1" dirty="0"/>
              <a:t>:  </a:t>
            </a:r>
            <a:r>
              <a:rPr lang="en-US" sz="3200" b="1" dirty="0">
                <a:solidFill>
                  <a:srgbClr val="0000CC"/>
                </a:solidFill>
              </a:rPr>
              <a:t>40% from Mid and 60% Final</a:t>
            </a:r>
            <a:endParaRPr lang="en-US" sz="2800" b="1" dirty="0">
              <a:solidFill>
                <a:srgbClr val="0000CC"/>
              </a:solidFill>
            </a:endParaRPr>
          </a:p>
        </p:txBody>
      </p:sp>
    </p:spTree>
    <p:extLst>
      <p:ext uri="{BB962C8B-B14F-4D97-AF65-F5344CB8AC3E}">
        <p14:creationId xmlns:p14="http://schemas.microsoft.com/office/powerpoint/2010/main" val="1390987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F9D887-8D92-41E4-B816-158C725CF931}"/>
              </a:ext>
            </a:extLst>
          </p:cNvPr>
          <p:cNvSpPr/>
          <p:nvPr/>
        </p:nvSpPr>
        <p:spPr>
          <a:xfrm>
            <a:off x="3755054" y="1620129"/>
            <a:ext cx="4009852" cy="623248"/>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3600" b="1" dirty="0">
                <a:solidFill>
                  <a:srgbClr val="0000CC"/>
                </a:solidFill>
                <a:latin typeface="Times New Roman" panose="02020603050405020304" pitchFamily="18" charset="0"/>
                <a:cs typeface="Times New Roman" panose="02020603050405020304" pitchFamily="18" charset="0"/>
              </a:rPr>
              <a:t>Assignment</a:t>
            </a:r>
            <a:endParaRPr lang="en-US" sz="36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4" name="Text Box 4">
            <a:extLst>
              <a:ext uri="{FF2B5EF4-FFF2-40B4-BE49-F238E27FC236}">
                <a16:creationId xmlns:a16="http://schemas.microsoft.com/office/drawing/2014/main" id="{BB1C2BD8-6621-4A10-AAB7-9C49B4DC8E99}"/>
              </a:ext>
            </a:extLst>
          </p:cNvPr>
          <p:cNvSpPr txBox="1">
            <a:spLocks noChangeArrowheads="1"/>
          </p:cNvSpPr>
          <p:nvPr/>
        </p:nvSpPr>
        <p:spPr bwMode="auto">
          <a:xfrm>
            <a:off x="745582" y="5886283"/>
            <a:ext cx="10438227" cy="461665"/>
          </a:xfrm>
          <a:prstGeom prst="rect">
            <a:avLst/>
          </a:prstGeom>
          <a:solidFill>
            <a:schemeClr val="accent5">
              <a:lumMod val="20000"/>
              <a:lumOff val="80000"/>
            </a:schemeClr>
          </a:solidFill>
          <a:ln w="38100">
            <a:solidFill>
              <a:srgbClr val="0000CC"/>
            </a:solidFill>
            <a:miter lim="800000"/>
            <a:headEnd/>
            <a:tailEnd/>
          </a:ln>
        </p:spPr>
        <p:txBody>
          <a:bodyPr wrap="square">
            <a:spAutoFit/>
          </a:bodyPr>
          <a:lstStyle/>
          <a:p>
            <a:pPr algn="ctr">
              <a:spcAft>
                <a:spcPts val="600"/>
              </a:spcAft>
            </a:pPr>
            <a:r>
              <a:rPr lang="en-US" sz="2400" b="1" dirty="0">
                <a:solidFill>
                  <a:srgbClr val="FF0000"/>
                </a:solidFill>
                <a:latin typeface="Cambria" pitchFamily="18" charset="0"/>
              </a:rPr>
              <a:t>Two Marks will be reduced for each day delay of submission</a:t>
            </a:r>
            <a:endParaRPr lang="en-US" sz="2000" b="1" dirty="0">
              <a:solidFill>
                <a:srgbClr val="FF0000"/>
              </a:solidFill>
              <a:latin typeface="Cambria" pitchFamily="18" charset="0"/>
            </a:endParaRPr>
          </a:p>
        </p:txBody>
      </p:sp>
      <p:pic>
        <p:nvPicPr>
          <p:cNvPr id="5" name="Picture 2">
            <a:extLst>
              <a:ext uri="{FF2B5EF4-FFF2-40B4-BE49-F238E27FC236}">
                <a16:creationId xmlns:a16="http://schemas.microsoft.com/office/drawing/2014/main" id="{2FF79BCD-5916-4343-95EA-D04E37DFC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273" y="2338557"/>
            <a:ext cx="10852844" cy="347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a:extLst>
              <a:ext uri="{FF2B5EF4-FFF2-40B4-BE49-F238E27FC236}">
                <a16:creationId xmlns:a16="http://schemas.microsoft.com/office/drawing/2014/main" id="{77040283-E96A-467E-BC1D-DFEB97524010}"/>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8</a:t>
            </a:fld>
            <a:endParaRPr lang="en-US" sz="2000" b="1" dirty="0">
              <a:solidFill>
                <a:schemeClr val="bg1"/>
              </a:solidFill>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04B2027C-6C37-7651-6FBB-71BFB860EE67}"/>
              </a:ext>
            </a:extLst>
          </p:cNvPr>
          <p:cNvSpPr/>
          <p:nvPr/>
        </p:nvSpPr>
        <p:spPr>
          <a:xfrm>
            <a:off x="4290087" y="270803"/>
            <a:ext cx="4009852"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Attendance</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8" name="TextBox 7">
            <a:extLst>
              <a:ext uri="{FF2B5EF4-FFF2-40B4-BE49-F238E27FC236}">
                <a16:creationId xmlns:a16="http://schemas.microsoft.com/office/drawing/2014/main" id="{F892B0CF-BE2E-AA0D-B3A9-5C5A9311D6D6}"/>
              </a:ext>
            </a:extLst>
          </p:cNvPr>
          <p:cNvSpPr txBox="1"/>
          <p:nvPr/>
        </p:nvSpPr>
        <p:spPr>
          <a:xfrm>
            <a:off x="534502" y="853630"/>
            <a:ext cx="11074402" cy="461665"/>
          </a:xfrm>
          <a:prstGeom prst="rect">
            <a:avLst/>
          </a:prstGeom>
          <a:noFill/>
        </p:spPr>
        <p:txBody>
          <a:bodyPr wrap="square" rtlCol="0">
            <a:spAutoFit/>
          </a:bodyPr>
          <a:lstStyle/>
          <a:p>
            <a:pPr marL="342900" indent="-342900" algn="just">
              <a:spcAft>
                <a:spcPts val="1800"/>
              </a:spcAft>
              <a:buClr>
                <a:srgbClr val="FF0000"/>
              </a:buClr>
              <a:buFont typeface="Wingdings" panose="05000000000000000000" pitchFamily="2" charset="2"/>
              <a:buChar char="v"/>
            </a:pPr>
            <a:r>
              <a:rPr lang="en-US" sz="2400" b="1" dirty="0"/>
              <a:t>Call your name for attendance within 30 minutes from the time of starting class.</a:t>
            </a:r>
          </a:p>
        </p:txBody>
      </p:sp>
    </p:spTree>
    <p:extLst>
      <p:ext uri="{BB962C8B-B14F-4D97-AF65-F5344CB8AC3E}">
        <p14:creationId xmlns:p14="http://schemas.microsoft.com/office/powerpoint/2010/main" val="369429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02B02F-8433-406F-9FAA-2776CD3309FE}"/>
              </a:ext>
            </a:extLst>
          </p:cNvPr>
          <p:cNvSpPr/>
          <p:nvPr/>
        </p:nvSpPr>
        <p:spPr>
          <a:xfrm rot="16200000">
            <a:off x="-1798322" y="3157997"/>
            <a:ext cx="5124114" cy="769441"/>
          </a:xfrm>
          <a:prstGeom prst="rect">
            <a:avLst/>
          </a:prstGeom>
          <a:noFill/>
          <a:ln w="38100">
            <a:noFill/>
          </a:ln>
        </p:spPr>
        <p:txBody>
          <a:bodyPr wrap="square">
            <a:spAutoFit/>
          </a:bodyPr>
          <a:lstStyle/>
          <a:p>
            <a:pPr algn="ctr">
              <a:spcAft>
                <a:spcPts val="0"/>
              </a:spcAft>
            </a:pPr>
            <a:r>
              <a:rPr lang="en-US" sz="4400" b="1" dirty="0">
                <a:ln w="1905"/>
                <a:solidFill>
                  <a:srgbClr val="FF0000"/>
                </a:solidFill>
                <a:effectLst>
                  <a:innerShdw blurRad="69850" dist="43180" dir="5400000">
                    <a:srgbClr val="000000">
                      <a:alpha val="65000"/>
                    </a:srgbClr>
                  </a:innerShdw>
                </a:effectLst>
                <a:latin typeface="Times New Roman" pitchFamily="18" charset="0"/>
                <a:cs typeface="Times New Roman" pitchFamily="18" charset="0"/>
              </a:rPr>
              <a:t>Academic Calendar</a:t>
            </a:r>
          </a:p>
        </p:txBody>
      </p:sp>
      <p:sp>
        <p:nvSpPr>
          <p:cNvPr id="3" name="Slide Number Placeholder 3">
            <a:extLst>
              <a:ext uri="{FF2B5EF4-FFF2-40B4-BE49-F238E27FC236}">
                <a16:creationId xmlns:a16="http://schemas.microsoft.com/office/drawing/2014/main" id="{427B2E8C-6E68-448B-94A2-F4387328326B}"/>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9</a:t>
            </a:fld>
            <a:endParaRPr lang="en-US" sz="2000" b="1" dirty="0">
              <a:solidFill>
                <a:schemeClr val="bg1"/>
              </a:solidFill>
              <a:latin typeface="Times New Roman" pitchFamily="18" charset="0"/>
              <a:cs typeface="Times New Roman" pitchFamily="18" charset="0"/>
            </a:endParaRPr>
          </a:p>
        </p:txBody>
      </p:sp>
      <p:graphicFrame>
        <p:nvGraphicFramePr>
          <p:cNvPr id="4" name="Table 3">
            <a:extLst>
              <a:ext uri="{FF2B5EF4-FFF2-40B4-BE49-F238E27FC236}">
                <a16:creationId xmlns:a16="http://schemas.microsoft.com/office/drawing/2014/main" id="{CD7C3599-630F-2637-30CB-D072AE16F9C6}"/>
              </a:ext>
            </a:extLst>
          </p:cNvPr>
          <p:cNvGraphicFramePr>
            <a:graphicFrameLocks noGrp="1"/>
          </p:cNvGraphicFramePr>
          <p:nvPr>
            <p:extLst>
              <p:ext uri="{D42A27DB-BD31-4B8C-83A1-F6EECF244321}">
                <p14:modId xmlns:p14="http://schemas.microsoft.com/office/powerpoint/2010/main" val="2139237132"/>
              </p:ext>
            </p:extLst>
          </p:nvPr>
        </p:nvGraphicFramePr>
        <p:xfrm>
          <a:off x="2813482" y="44625"/>
          <a:ext cx="8568751" cy="6213765"/>
        </p:xfrm>
        <a:graphic>
          <a:graphicData uri="http://schemas.openxmlformats.org/drawingml/2006/table">
            <a:tbl>
              <a:tblPr firstRow="1" firstCol="1" bandRow="1">
                <a:tableStyleId>{93296810-A885-4BE3-A3E7-6D5BEEA58F35}</a:tableStyleId>
              </a:tblPr>
              <a:tblGrid>
                <a:gridCol w="1100700">
                  <a:extLst>
                    <a:ext uri="{9D8B030D-6E8A-4147-A177-3AD203B41FA5}">
                      <a16:colId xmlns:a16="http://schemas.microsoft.com/office/drawing/2014/main" val="3342850395"/>
                    </a:ext>
                  </a:extLst>
                </a:gridCol>
                <a:gridCol w="1322785">
                  <a:extLst>
                    <a:ext uri="{9D8B030D-6E8A-4147-A177-3AD203B41FA5}">
                      <a16:colId xmlns:a16="http://schemas.microsoft.com/office/drawing/2014/main" val="3464699638"/>
                    </a:ext>
                  </a:extLst>
                </a:gridCol>
                <a:gridCol w="6145266">
                  <a:extLst>
                    <a:ext uri="{9D8B030D-6E8A-4147-A177-3AD203B41FA5}">
                      <a16:colId xmlns:a16="http://schemas.microsoft.com/office/drawing/2014/main" val="404893833"/>
                    </a:ext>
                  </a:extLst>
                </a:gridCol>
              </a:tblGrid>
              <a:tr h="194964">
                <a:tc gridSpan="2">
                  <a:txBody>
                    <a:bodyPr/>
                    <a:lstStyle/>
                    <a:p>
                      <a:pPr marL="0" marR="0" algn="ctr">
                        <a:spcBef>
                          <a:spcPts val="0"/>
                        </a:spcBef>
                        <a:spcAft>
                          <a:spcPts val="0"/>
                        </a:spcAft>
                      </a:pPr>
                      <a:r>
                        <a:rPr lang="en-US" sz="1200">
                          <a:effectLst/>
                        </a:rPr>
                        <a:t>2022</a:t>
                      </a:r>
                      <a:endParaRPr lang="en-US" sz="1200">
                        <a:effectLst/>
                        <a:latin typeface="Times New Roman" panose="02020603050405020304" pitchFamily="18" charset="0"/>
                        <a:ea typeface="Times New Roman" panose="02020603050405020304" pitchFamily="18" charset="0"/>
                      </a:endParaRPr>
                    </a:p>
                  </a:txBody>
                  <a:tcPr marL="48441" marR="48441" marT="0" marB="0"/>
                </a:tc>
                <a:tc hMerge="1">
                  <a:txBody>
                    <a:bodyPr/>
                    <a:lstStyle/>
                    <a:p>
                      <a:endParaRPr lang="en-US"/>
                    </a:p>
                  </a:txBody>
                  <a:tcPr/>
                </a:tc>
                <a:tc>
                  <a:txBody>
                    <a:bodyPr/>
                    <a:lstStyle/>
                    <a:p>
                      <a:pPr marL="0" marR="0" algn="ctr">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2087887013"/>
                  </a:ext>
                </a:extLst>
              </a:tr>
              <a:tr h="194964">
                <a:tc rowSpan="6">
                  <a:txBody>
                    <a:bodyPr/>
                    <a:lstStyle/>
                    <a:p>
                      <a:pPr marL="0" marR="0">
                        <a:spcBef>
                          <a:spcPts val="0"/>
                        </a:spcBef>
                        <a:spcAft>
                          <a:spcPts val="0"/>
                        </a:spcAft>
                      </a:pPr>
                      <a:r>
                        <a:rPr lang="en-US" sz="1200">
                          <a:effectLst/>
                        </a:rPr>
                        <a:t>May</a:t>
                      </a:r>
                      <a:endParaRPr lang="en-US" sz="1200">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a:solidFill>
                            <a:schemeClr val="tx1"/>
                          </a:solidFill>
                          <a:effectLst/>
                        </a:rPr>
                        <a:t>10 – 11</a:t>
                      </a:r>
                      <a:endParaRPr lang="en-US" sz="1200">
                        <a:solidFill>
                          <a:schemeClr val="tx1"/>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dirty="0">
                          <a:solidFill>
                            <a:schemeClr val="tx1"/>
                          </a:solidFill>
                          <a:effectLst/>
                        </a:rPr>
                        <a:t>New Teachers’ orientation</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1806776910"/>
                  </a:ext>
                </a:extLst>
              </a:tr>
              <a:tr h="194964">
                <a:tc vMerge="1">
                  <a:txBody>
                    <a:bodyPr/>
                    <a:lstStyle/>
                    <a:p>
                      <a:endParaRPr lang="en-US"/>
                    </a:p>
                  </a:txBody>
                  <a:tcPr/>
                </a:tc>
                <a:tc>
                  <a:txBody>
                    <a:bodyPr/>
                    <a:lstStyle/>
                    <a:p>
                      <a:pPr marL="0" marR="0" algn="ctr">
                        <a:spcBef>
                          <a:spcPts val="0"/>
                        </a:spcBef>
                        <a:spcAft>
                          <a:spcPts val="0"/>
                        </a:spcAft>
                      </a:pPr>
                      <a:r>
                        <a:rPr lang="en-US" sz="1200">
                          <a:solidFill>
                            <a:schemeClr val="tx1"/>
                          </a:solidFill>
                          <a:effectLst/>
                        </a:rPr>
                        <a:t>13</a:t>
                      </a:r>
                      <a:endParaRPr lang="en-US" sz="1200">
                        <a:solidFill>
                          <a:schemeClr val="tx1"/>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a:solidFill>
                            <a:schemeClr val="tx1"/>
                          </a:solidFill>
                          <a:effectLst/>
                        </a:rPr>
                        <a:t>Students’ orientation</a:t>
                      </a:r>
                      <a:endParaRPr lang="en-US" sz="1200">
                        <a:solidFill>
                          <a:schemeClr val="tx1"/>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2580020179"/>
                  </a:ext>
                </a:extLst>
              </a:tr>
              <a:tr h="259951">
                <a:tc vMerge="1">
                  <a:txBody>
                    <a:bodyPr/>
                    <a:lstStyle/>
                    <a:p>
                      <a:endParaRPr lang="en-US"/>
                    </a:p>
                  </a:txBody>
                  <a:tcPr/>
                </a:tc>
                <a:tc>
                  <a:txBody>
                    <a:bodyPr/>
                    <a:lstStyle/>
                    <a:p>
                      <a:pPr marL="0" marR="0" algn="ctr">
                        <a:spcBef>
                          <a:spcPts val="0"/>
                        </a:spcBef>
                        <a:spcAft>
                          <a:spcPts val="0"/>
                        </a:spcAft>
                      </a:pPr>
                      <a:r>
                        <a:rPr lang="en-US" sz="1200" b="1" dirty="0">
                          <a:solidFill>
                            <a:schemeClr val="tx1"/>
                          </a:solidFill>
                          <a:effectLst/>
                        </a:rPr>
                        <a:t>22</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b="1" dirty="0">
                          <a:solidFill>
                            <a:schemeClr val="tx1"/>
                          </a:solidFill>
                          <a:effectLst/>
                        </a:rPr>
                        <a:t>First day of regular classes</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1264704961"/>
                  </a:ext>
                </a:extLst>
              </a:tr>
              <a:tr h="194964">
                <a:tc vMerge="1">
                  <a:txBody>
                    <a:bodyPr/>
                    <a:lstStyle/>
                    <a:p>
                      <a:endParaRPr lang="en-US"/>
                    </a:p>
                  </a:txBody>
                  <a:tcPr/>
                </a:tc>
                <a:tc>
                  <a:txBody>
                    <a:bodyPr/>
                    <a:lstStyle/>
                    <a:p>
                      <a:pPr marL="0" marR="0" algn="ctr">
                        <a:spcBef>
                          <a:spcPts val="0"/>
                        </a:spcBef>
                        <a:spcAft>
                          <a:spcPts val="0"/>
                        </a:spcAft>
                      </a:pPr>
                      <a:r>
                        <a:rPr lang="en-US" sz="1200">
                          <a:solidFill>
                            <a:schemeClr val="tx1"/>
                          </a:solidFill>
                          <a:effectLst/>
                        </a:rPr>
                        <a:t>26</a:t>
                      </a:r>
                      <a:endParaRPr lang="en-US" sz="1200">
                        <a:solidFill>
                          <a:schemeClr val="tx1"/>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a:solidFill>
                            <a:schemeClr val="tx1"/>
                          </a:solidFill>
                          <a:effectLst/>
                        </a:rPr>
                        <a:t>General Meeting</a:t>
                      </a:r>
                      <a:endParaRPr lang="en-US" sz="1200">
                        <a:solidFill>
                          <a:schemeClr val="tx1"/>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1396269320"/>
                  </a:ext>
                </a:extLst>
              </a:tr>
              <a:tr h="194964">
                <a:tc vMerge="1">
                  <a:txBody>
                    <a:bodyPr/>
                    <a:lstStyle/>
                    <a:p>
                      <a:endParaRPr lang="en-US"/>
                    </a:p>
                  </a:txBody>
                  <a:tcPr/>
                </a:tc>
                <a:tc>
                  <a:txBody>
                    <a:bodyPr/>
                    <a:lstStyle/>
                    <a:p>
                      <a:pPr marL="0" marR="0" algn="ctr">
                        <a:spcBef>
                          <a:spcPts val="0"/>
                        </a:spcBef>
                        <a:spcAft>
                          <a:spcPts val="0"/>
                        </a:spcAft>
                      </a:pPr>
                      <a:r>
                        <a:rPr lang="en-US" sz="1200">
                          <a:solidFill>
                            <a:schemeClr val="tx1"/>
                          </a:solidFill>
                          <a:effectLst/>
                        </a:rPr>
                        <a:t>26 &amp; 29</a:t>
                      </a:r>
                      <a:endParaRPr lang="en-US" sz="1200">
                        <a:solidFill>
                          <a:schemeClr val="tx1"/>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a:solidFill>
                            <a:schemeClr val="tx1"/>
                          </a:solidFill>
                          <a:effectLst/>
                        </a:rPr>
                        <a:t>Adding/ Dropping</a:t>
                      </a:r>
                      <a:endParaRPr lang="en-US" sz="1200">
                        <a:solidFill>
                          <a:schemeClr val="tx1"/>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479546075"/>
                  </a:ext>
                </a:extLst>
              </a:tr>
              <a:tr h="259951">
                <a:tc vMerge="1">
                  <a:txBody>
                    <a:bodyPr/>
                    <a:lstStyle/>
                    <a:p>
                      <a:endParaRPr lang="en-US"/>
                    </a:p>
                  </a:txBody>
                  <a:tcPr/>
                </a:tc>
                <a:tc>
                  <a:txBody>
                    <a:bodyPr/>
                    <a:lstStyle/>
                    <a:p>
                      <a:pPr marL="0" marR="0" algn="ctr">
                        <a:spcBef>
                          <a:spcPts val="0"/>
                        </a:spcBef>
                        <a:spcAft>
                          <a:spcPts val="0"/>
                        </a:spcAft>
                      </a:pPr>
                      <a:r>
                        <a:rPr lang="en-US" sz="1200" b="1" dirty="0">
                          <a:solidFill>
                            <a:schemeClr val="tx1"/>
                          </a:solidFill>
                          <a:effectLst/>
                        </a:rPr>
                        <a:t>26</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b="1" dirty="0">
                          <a:solidFill>
                            <a:schemeClr val="tx1"/>
                          </a:solidFill>
                          <a:effectLst/>
                        </a:rPr>
                        <a:t>Submission of TSF and course description</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178109546"/>
                  </a:ext>
                </a:extLst>
              </a:tr>
              <a:tr h="194964">
                <a:tc rowSpan="6">
                  <a:txBody>
                    <a:bodyPr/>
                    <a:lstStyle/>
                    <a:p>
                      <a:pPr marL="0" marR="0">
                        <a:spcBef>
                          <a:spcPts val="0"/>
                        </a:spcBef>
                        <a:spcAft>
                          <a:spcPts val="0"/>
                        </a:spcAft>
                      </a:pPr>
                      <a:r>
                        <a:rPr lang="en-US" sz="1200" dirty="0">
                          <a:effectLst/>
                        </a:rPr>
                        <a:t>June</a:t>
                      </a:r>
                      <a:endParaRPr lang="en-US" sz="1200" dirty="0">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400" b="1" dirty="0">
                          <a:solidFill>
                            <a:srgbClr val="FF0066"/>
                          </a:solidFill>
                          <a:effectLst/>
                        </a:rPr>
                        <a:t>2</a:t>
                      </a:r>
                      <a:endParaRPr lang="en-US" sz="1400" b="1" dirty="0">
                        <a:solidFill>
                          <a:srgbClr val="FF0066"/>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400" b="1" dirty="0">
                          <a:solidFill>
                            <a:srgbClr val="FF0066"/>
                          </a:solidFill>
                          <a:effectLst/>
                        </a:rPr>
                        <a:t>Automatic conversion of UW, I, blank grades of Spring 2021-22 Semester to F</a:t>
                      </a:r>
                      <a:endParaRPr lang="en-US" sz="1400" b="1" dirty="0">
                        <a:solidFill>
                          <a:srgbClr val="FF0066"/>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3386010564"/>
                  </a:ext>
                </a:extLst>
              </a:tr>
              <a:tr h="194964">
                <a:tc vMerge="1">
                  <a:txBody>
                    <a:bodyPr/>
                    <a:lstStyle/>
                    <a:p>
                      <a:endParaRPr lang="en-US"/>
                    </a:p>
                  </a:txBody>
                  <a:tcPr/>
                </a:tc>
                <a:tc>
                  <a:txBody>
                    <a:bodyPr/>
                    <a:lstStyle/>
                    <a:p>
                      <a:pPr marL="0" marR="0" algn="ctr">
                        <a:spcBef>
                          <a:spcPts val="0"/>
                        </a:spcBef>
                        <a:spcAft>
                          <a:spcPts val="0"/>
                        </a:spcAft>
                      </a:pPr>
                      <a:r>
                        <a:rPr lang="en-US" sz="1200" b="1" dirty="0">
                          <a:solidFill>
                            <a:srgbClr val="FF0066"/>
                          </a:solidFill>
                          <a:effectLst/>
                        </a:rPr>
                        <a:t>2 (Thursday)</a:t>
                      </a:r>
                      <a:endParaRPr lang="en-US" sz="1200" b="1" dirty="0">
                        <a:solidFill>
                          <a:srgbClr val="FF0066"/>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b="1" dirty="0">
                          <a:solidFill>
                            <a:srgbClr val="FF0066"/>
                          </a:solidFill>
                          <a:effectLst/>
                        </a:rPr>
                        <a:t>Makeup of Sunday Class</a:t>
                      </a:r>
                      <a:endParaRPr lang="en-US" sz="1200" b="1" dirty="0">
                        <a:solidFill>
                          <a:srgbClr val="FF0066"/>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2711122598"/>
                  </a:ext>
                </a:extLst>
              </a:tr>
              <a:tr h="194964">
                <a:tc vMerge="1">
                  <a:txBody>
                    <a:bodyPr/>
                    <a:lstStyle/>
                    <a:p>
                      <a:endParaRPr lang="en-US"/>
                    </a:p>
                  </a:txBody>
                  <a:tcPr/>
                </a:tc>
                <a:tc>
                  <a:txBody>
                    <a:bodyPr/>
                    <a:lstStyle/>
                    <a:p>
                      <a:pPr marL="0" marR="0" algn="ctr">
                        <a:spcBef>
                          <a:spcPts val="0"/>
                        </a:spcBef>
                        <a:spcAft>
                          <a:spcPts val="0"/>
                        </a:spcAft>
                      </a:pPr>
                      <a:r>
                        <a:rPr lang="en-US" sz="1200" b="1" dirty="0">
                          <a:solidFill>
                            <a:srgbClr val="FF0066"/>
                          </a:solidFill>
                          <a:effectLst/>
                        </a:rPr>
                        <a:t>4 (Saturday)</a:t>
                      </a:r>
                      <a:endParaRPr lang="en-US" sz="1200" b="1" dirty="0">
                        <a:solidFill>
                          <a:srgbClr val="FF0066"/>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b="1" dirty="0">
                          <a:solidFill>
                            <a:srgbClr val="FF0066"/>
                          </a:solidFill>
                          <a:effectLst/>
                        </a:rPr>
                        <a:t>Makeup of Monday Class</a:t>
                      </a:r>
                      <a:endParaRPr lang="en-US" sz="1200" b="1" dirty="0">
                        <a:solidFill>
                          <a:srgbClr val="FF0066"/>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120160681"/>
                  </a:ext>
                </a:extLst>
              </a:tr>
              <a:tr h="194964">
                <a:tc vMerge="1">
                  <a:txBody>
                    <a:bodyPr/>
                    <a:lstStyle/>
                    <a:p>
                      <a:endParaRPr lang="en-US"/>
                    </a:p>
                  </a:txBody>
                  <a:tcPr/>
                </a:tc>
                <a:tc>
                  <a:txBody>
                    <a:bodyPr/>
                    <a:lstStyle/>
                    <a:p>
                      <a:pPr marL="0" marR="0" algn="ctr">
                        <a:spcBef>
                          <a:spcPts val="0"/>
                        </a:spcBef>
                        <a:spcAft>
                          <a:spcPts val="0"/>
                        </a:spcAft>
                      </a:pPr>
                      <a:r>
                        <a:rPr lang="en-US" sz="1200" b="1" dirty="0">
                          <a:solidFill>
                            <a:schemeClr val="tx1"/>
                          </a:solidFill>
                          <a:effectLst/>
                        </a:rPr>
                        <a:t>17</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b="1" dirty="0">
                          <a:solidFill>
                            <a:schemeClr val="tx1"/>
                          </a:solidFill>
                          <a:effectLst/>
                        </a:rPr>
                        <a:t>Submission of midterm exam manuscripts</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3305595192"/>
                  </a:ext>
                </a:extLst>
              </a:tr>
              <a:tr h="194964">
                <a:tc vMerge="1">
                  <a:txBody>
                    <a:bodyPr/>
                    <a:lstStyle/>
                    <a:p>
                      <a:endParaRPr lang="en-US"/>
                    </a:p>
                  </a:txBody>
                  <a:tcPr/>
                </a:tc>
                <a:tc>
                  <a:txBody>
                    <a:bodyPr/>
                    <a:lstStyle/>
                    <a:p>
                      <a:pPr marL="0" marR="0" algn="ctr">
                        <a:spcBef>
                          <a:spcPts val="0"/>
                        </a:spcBef>
                        <a:spcAft>
                          <a:spcPts val="0"/>
                        </a:spcAft>
                      </a:pPr>
                      <a:r>
                        <a:rPr lang="en-US" sz="1200" b="1">
                          <a:solidFill>
                            <a:srgbClr val="FF0066"/>
                          </a:solidFill>
                          <a:effectLst/>
                        </a:rPr>
                        <a:t>19 – 23</a:t>
                      </a:r>
                      <a:endParaRPr lang="en-US" sz="1200" b="1">
                        <a:solidFill>
                          <a:srgbClr val="FF0066"/>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b="1" dirty="0">
                          <a:solidFill>
                            <a:srgbClr val="FF0066"/>
                          </a:solidFill>
                          <a:effectLst/>
                        </a:rPr>
                        <a:t>Laboratory midterm exams</a:t>
                      </a:r>
                      <a:endParaRPr lang="en-US" sz="1200" b="1" dirty="0">
                        <a:solidFill>
                          <a:srgbClr val="FF0066"/>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3523448340"/>
                  </a:ext>
                </a:extLst>
              </a:tr>
              <a:tr h="324939">
                <a:tc vMerge="1">
                  <a:txBody>
                    <a:bodyPr/>
                    <a:lstStyle/>
                    <a:p>
                      <a:endParaRPr lang="en-US"/>
                    </a:p>
                  </a:txBody>
                  <a:tcPr/>
                </a:tc>
                <a:tc>
                  <a:txBody>
                    <a:bodyPr/>
                    <a:lstStyle/>
                    <a:p>
                      <a:pPr marL="0" marR="0" algn="ctr">
                        <a:spcBef>
                          <a:spcPts val="0"/>
                        </a:spcBef>
                        <a:spcAft>
                          <a:spcPts val="0"/>
                        </a:spcAft>
                      </a:pPr>
                      <a:r>
                        <a:rPr lang="en-US" sz="1200" b="1">
                          <a:solidFill>
                            <a:srgbClr val="FF0066"/>
                          </a:solidFill>
                          <a:effectLst/>
                        </a:rPr>
                        <a:t>25 – Jul 2</a:t>
                      </a:r>
                      <a:endParaRPr lang="en-US" sz="1200" b="1">
                        <a:solidFill>
                          <a:srgbClr val="FF0066"/>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b="1" dirty="0">
                          <a:solidFill>
                            <a:srgbClr val="FF0066"/>
                          </a:solidFill>
                          <a:effectLst/>
                        </a:rPr>
                        <a:t>Midterm Exam</a:t>
                      </a:r>
                      <a:endParaRPr lang="en-US" sz="1200" b="1" dirty="0">
                        <a:solidFill>
                          <a:srgbClr val="FF0066"/>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3056931613"/>
                  </a:ext>
                </a:extLst>
              </a:tr>
              <a:tr h="194964">
                <a:tc rowSpan="8">
                  <a:txBody>
                    <a:bodyPr/>
                    <a:lstStyle/>
                    <a:p>
                      <a:pPr marL="0" marR="0">
                        <a:spcBef>
                          <a:spcPts val="0"/>
                        </a:spcBef>
                        <a:spcAft>
                          <a:spcPts val="0"/>
                        </a:spcAft>
                      </a:pPr>
                      <a:r>
                        <a:rPr lang="en-US" sz="1200" dirty="0">
                          <a:effectLst/>
                        </a:rPr>
                        <a:t>July</a:t>
                      </a:r>
                      <a:endParaRPr lang="en-US" sz="1200" dirty="0">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b="1" dirty="0">
                          <a:solidFill>
                            <a:schemeClr val="tx1"/>
                          </a:solidFill>
                          <a:effectLst/>
                        </a:rPr>
                        <a:t>7</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b="1" dirty="0">
                          <a:solidFill>
                            <a:schemeClr val="tx1"/>
                          </a:solidFill>
                          <a:effectLst/>
                        </a:rPr>
                        <a:t>Submission of midterm grades</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3423618363"/>
                  </a:ext>
                </a:extLst>
              </a:tr>
              <a:tr h="194964">
                <a:tc vMerge="1">
                  <a:txBody>
                    <a:bodyPr/>
                    <a:lstStyle/>
                    <a:p>
                      <a:endParaRPr lang="en-US"/>
                    </a:p>
                  </a:txBody>
                  <a:tcPr/>
                </a:tc>
                <a:tc>
                  <a:txBody>
                    <a:bodyPr/>
                    <a:lstStyle/>
                    <a:p>
                      <a:pPr marL="0" marR="0" algn="ctr">
                        <a:spcBef>
                          <a:spcPts val="0"/>
                        </a:spcBef>
                        <a:spcAft>
                          <a:spcPts val="0"/>
                        </a:spcAft>
                      </a:pPr>
                      <a:r>
                        <a:rPr lang="en-US" sz="1200">
                          <a:solidFill>
                            <a:schemeClr val="tx1"/>
                          </a:solidFill>
                          <a:effectLst/>
                        </a:rPr>
                        <a:t>10 / 11</a:t>
                      </a:r>
                      <a:endParaRPr lang="en-US" sz="1200">
                        <a:solidFill>
                          <a:schemeClr val="tx1"/>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dirty="0">
                          <a:solidFill>
                            <a:schemeClr val="tx1"/>
                          </a:solidFill>
                          <a:effectLst/>
                        </a:rPr>
                        <a:t>Eid-Ul-</a:t>
                      </a:r>
                      <a:r>
                        <a:rPr lang="en-US" sz="1200" dirty="0" err="1">
                          <a:solidFill>
                            <a:schemeClr val="tx1"/>
                          </a:solidFill>
                          <a:effectLst/>
                        </a:rPr>
                        <a:t>Azha</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3525326542"/>
                  </a:ext>
                </a:extLst>
              </a:tr>
              <a:tr h="194964">
                <a:tc vMerge="1">
                  <a:txBody>
                    <a:bodyPr/>
                    <a:lstStyle/>
                    <a:p>
                      <a:endParaRPr lang="en-US"/>
                    </a:p>
                  </a:txBody>
                  <a:tcPr/>
                </a:tc>
                <a:tc>
                  <a:txBody>
                    <a:bodyPr/>
                    <a:lstStyle/>
                    <a:p>
                      <a:pPr marL="0" marR="0" algn="ctr">
                        <a:spcBef>
                          <a:spcPts val="0"/>
                        </a:spcBef>
                        <a:spcAft>
                          <a:spcPts val="0"/>
                        </a:spcAft>
                      </a:pPr>
                      <a:r>
                        <a:rPr lang="en-US" sz="1200">
                          <a:solidFill>
                            <a:schemeClr val="tx1"/>
                          </a:solidFill>
                          <a:effectLst/>
                        </a:rPr>
                        <a:t>17 – 21</a:t>
                      </a:r>
                      <a:endParaRPr lang="en-US" sz="1200">
                        <a:solidFill>
                          <a:schemeClr val="tx1"/>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dirty="0">
                          <a:solidFill>
                            <a:schemeClr val="tx1"/>
                          </a:solidFill>
                          <a:effectLst/>
                        </a:rPr>
                        <a:t>TPE</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648092952"/>
                  </a:ext>
                </a:extLst>
              </a:tr>
              <a:tr h="194964">
                <a:tc vMerge="1">
                  <a:txBody>
                    <a:bodyPr/>
                    <a:lstStyle/>
                    <a:p>
                      <a:endParaRPr lang="en-US"/>
                    </a:p>
                  </a:txBody>
                  <a:tcPr/>
                </a:tc>
                <a:tc>
                  <a:txBody>
                    <a:bodyPr/>
                    <a:lstStyle/>
                    <a:p>
                      <a:pPr marL="0" marR="0" algn="ctr">
                        <a:spcBef>
                          <a:spcPts val="0"/>
                        </a:spcBef>
                        <a:spcAft>
                          <a:spcPts val="0"/>
                        </a:spcAft>
                      </a:pPr>
                      <a:r>
                        <a:rPr lang="en-US" sz="1200" b="1" dirty="0">
                          <a:solidFill>
                            <a:srgbClr val="FF0066"/>
                          </a:solidFill>
                          <a:effectLst/>
                        </a:rPr>
                        <a:t>21 (Thursday)</a:t>
                      </a:r>
                      <a:endParaRPr lang="en-US" sz="1200" b="1" dirty="0">
                        <a:solidFill>
                          <a:srgbClr val="FF0066"/>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b="1" dirty="0">
                          <a:solidFill>
                            <a:srgbClr val="FF0066"/>
                          </a:solidFill>
                          <a:effectLst/>
                        </a:rPr>
                        <a:t>Makeup of Tuesday Class</a:t>
                      </a:r>
                      <a:endParaRPr lang="en-US" sz="1200" b="1" dirty="0">
                        <a:solidFill>
                          <a:srgbClr val="FF0066"/>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2307238562"/>
                  </a:ext>
                </a:extLst>
              </a:tr>
              <a:tr h="176713">
                <a:tc vMerge="1">
                  <a:txBody>
                    <a:bodyPr/>
                    <a:lstStyle/>
                    <a:p>
                      <a:endParaRPr lang="en-US"/>
                    </a:p>
                  </a:txBody>
                  <a:tcPr/>
                </a:tc>
                <a:tc>
                  <a:txBody>
                    <a:bodyPr/>
                    <a:lstStyle/>
                    <a:p>
                      <a:pPr marL="0" marR="0" algn="ctr">
                        <a:spcBef>
                          <a:spcPts val="0"/>
                        </a:spcBef>
                        <a:spcAft>
                          <a:spcPts val="0"/>
                        </a:spcAft>
                      </a:pPr>
                      <a:r>
                        <a:rPr lang="en-US" sz="1200" b="1" dirty="0">
                          <a:solidFill>
                            <a:srgbClr val="FF0066"/>
                          </a:solidFill>
                          <a:effectLst/>
                        </a:rPr>
                        <a:t>23 (Saturday)</a:t>
                      </a:r>
                    </a:p>
                  </a:txBody>
                  <a:tcPr marL="48441" marR="48441" marT="0" marB="0"/>
                </a:tc>
                <a:tc>
                  <a:txBody>
                    <a:bodyPr/>
                    <a:lstStyle/>
                    <a:p>
                      <a:pPr marL="0" marR="0" algn="ctr">
                        <a:spcBef>
                          <a:spcPts val="0"/>
                        </a:spcBef>
                        <a:spcAft>
                          <a:spcPts val="0"/>
                        </a:spcAft>
                      </a:pPr>
                      <a:r>
                        <a:rPr lang="en-US" sz="1200" b="1" dirty="0">
                          <a:solidFill>
                            <a:srgbClr val="FF0066"/>
                          </a:solidFill>
                          <a:effectLst/>
                        </a:rPr>
                        <a:t>Makeup of Wednesday Class</a:t>
                      </a:r>
                    </a:p>
                  </a:txBody>
                  <a:tcPr marL="48441" marR="48441" marT="0" marB="0"/>
                </a:tc>
                <a:extLst>
                  <a:ext uri="{0D108BD9-81ED-4DB2-BD59-A6C34878D82A}">
                    <a16:rowId xmlns:a16="http://schemas.microsoft.com/office/drawing/2014/main" val="3157685300"/>
                  </a:ext>
                </a:extLst>
              </a:tr>
              <a:tr h="189047">
                <a:tc vMerge="1">
                  <a:txBody>
                    <a:bodyPr/>
                    <a:lstStyle/>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48441" marR="48441" marT="0" marB="0">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3958058844"/>
                  </a:ext>
                </a:extLst>
              </a:tr>
              <a:tr h="194964">
                <a:tc vMerge="1">
                  <a:txBody>
                    <a:bodyPr/>
                    <a:lstStyle/>
                    <a:p>
                      <a:endParaRPr lang="en-US"/>
                    </a:p>
                  </a:txBody>
                  <a:tcPr/>
                </a:tc>
                <a:tc>
                  <a:txBody>
                    <a:bodyPr/>
                    <a:lstStyle/>
                    <a:p>
                      <a:pPr marL="0" marR="0" algn="ctr">
                        <a:spcBef>
                          <a:spcPts val="0"/>
                        </a:spcBef>
                        <a:spcAft>
                          <a:spcPts val="0"/>
                        </a:spcAft>
                      </a:pPr>
                      <a:r>
                        <a:rPr lang="en-US" sz="1200" dirty="0">
                          <a:solidFill>
                            <a:schemeClr val="tx1"/>
                          </a:solidFill>
                          <a:effectLst/>
                        </a:rPr>
                        <a:t>14</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dirty="0">
                          <a:solidFill>
                            <a:schemeClr val="tx1"/>
                          </a:solidFill>
                          <a:effectLst/>
                        </a:rPr>
                        <a:t>Midterm Grades Locked</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498381823"/>
                  </a:ext>
                </a:extLst>
              </a:tr>
              <a:tr h="194964">
                <a:tc vMerge="1">
                  <a:txBody>
                    <a:bodyPr/>
                    <a:lstStyle/>
                    <a:p>
                      <a:endParaRPr lang="en-US"/>
                    </a:p>
                  </a:txBody>
                  <a:tcPr/>
                </a:tc>
                <a:tc>
                  <a:txBody>
                    <a:bodyPr/>
                    <a:lstStyle/>
                    <a:p>
                      <a:pPr marL="0" marR="0" algn="ctr">
                        <a:spcBef>
                          <a:spcPts val="0"/>
                        </a:spcBef>
                        <a:spcAft>
                          <a:spcPts val="0"/>
                        </a:spcAft>
                      </a:pPr>
                      <a:r>
                        <a:rPr lang="en-US" sz="1200" dirty="0">
                          <a:solidFill>
                            <a:schemeClr val="tx1"/>
                          </a:solidFill>
                          <a:effectLst/>
                        </a:rPr>
                        <a:t>24 – 28</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dirty="0">
                          <a:solidFill>
                            <a:schemeClr val="tx1"/>
                          </a:solidFill>
                          <a:effectLst/>
                        </a:rPr>
                        <a:t>Pre-registration for Fall 2021-23 semester</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4050785478"/>
                  </a:ext>
                </a:extLst>
              </a:tr>
              <a:tr h="194964">
                <a:tc rowSpan="7">
                  <a:txBody>
                    <a:bodyPr/>
                    <a:lstStyle/>
                    <a:p>
                      <a:pPr marL="0" marR="0">
                        <a:spcBef>
                          <a:spcPts val="0"/>
                        </a:spcBef>
                        <a:spcAft>
                          <a:spcPts val="0"/>
                        </a:spcAft>
                      </a:pPr>
                      <a:r>
                        <a:rPr lang="en-US" sz="1200" dirty="0">
                          <a:effectLst/>
                        </a:rPr>
                        <a:t>August</a:t>
                      </a:r>
                      <a:endParaRPr lang="en-US" sz="1200" dirty="0">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b="1" dirty="0">
                          <a:solidFill>
                            <a:schemeClr val="tx1"/>
                          </a:solidFill>
                          <a:effectLst/>
                        </a:rPr>
                        <a:t>4</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b="1" dirty="0">
                          <a:solidFill>
                            <a:schemeClr val="tx1"/>
                          </a:solidFill>
                          <a:effectLst/>
                        </a:rPr>
                        <a:t>Submission of final exam manuscripts</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1386122329"/>
                  </a:ext>
                </a:extLst>
              </a:tr>
              <a:tr h="194964">
                <a:tc vMerge="1">
                  <a:txBody>
                    <a:bodyPr/>
                    <a:lstStyle/>
                    <a:p>
                      <a:endParaRPr lang="en-US"/>
                    </a:p>
                  </a:txBody>
                  <a:tcPr/>
                </a:tc>
                <a:tc>
                  <a:txBody>
                    <a:bodyPr/>
                    <a:lstStyle/>
                    <a:p>
                      <a:pPr marL="0" marR="0" algn="ctr">
                        <a:spcBef>
                          <a:spcPts val="0"/>
                        </a:spcBef>
                        <a:spcAft>
                          <a:spcPts val="0"/>
                        </a:spcAft>
                      </a:pPr>
                      <a:r>
                        <a:rPr lang="en-US" sz="1200" b="1" dirty="0">
                          <a:solidFill>
                            <a:srgbClr val="FF0000"/>
                          </a:solidFill>
                          <a:effectLst/>
                        </a:rPr>
                        <a:t>6 – 11</a:t>
                      </a:r>
                      <a:endParaRPr lang="en-US" sz="1200" b="1" dirty="0">
                        <a:solidFill>
                          <a:srgbClr val="FF0000"/>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b="1" dirty="0">
                          <a:solidFill>
                            <a:srgbClr val="FF0000"/>
                          </a:solidFill>
                          <a:effectLst/>
                        </a:rPr>
                        <a:t>Laboratory Final exams</a:t>
                      </a:r>
                      <a:endParaRPr lang="en-US" sz="1200" b="1" dirty="0">
                        <a:solidFill>
                          <a:srgbClr val="FF0000"/>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3005984406"/>
                  </a:ext>
                </a:extLst>
              </a:tr>
              <a:tr h="194964">
                <a:tc vMerge="1">
                  <a:txBody>
                    <a:bodyPr/>
                    <a:lstStyle/>
                    <a:p>
                      <a:endParaRPr lang="en-US"/>
                    </a:p>
                  </a:txBody>
                  <a:tcPr/>
                </a:tc>
                <a:tc>
                  <a:txBody>
                    <a:bodyPr/>
                    <a:lstStyle/>
                    <a:p>
                      <a:pPr marL="0" marR="0" algn="ctr">
                        <a:spcBef>
                          <a:spcPts val="0"/>
                        </a:spcBef>
                        <a:spcAft>
                          <a:spcPts val="0"/>
                        </a:spcAft>
                      </a:pPr>
                      <a:r>
                        <a:rPr lang="en-US" sz="1200">
                          <a:solidFill>
                            <a:schemeClr val="tx1"/>
                          </a:solidFill>
                          <a:effectLst/>
                        </a:rPr>
                        <a:t>11</a:t>
                      </a:r>
                      <a:endParaRPr lang="en-US" sz="1200">
                        <a:solidFill>
                          <a:schemeClr val="tx1"/>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dirty="0">
                          <a:solidFill>
                            <a:schemeClr val="tx1"/>
                          </a:solidFill>
                          <a:effectLst/>
                        </a:rPr>
                        <a:t>Submission of original midterm exam manuscripts to VC’s office</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2438183808"/>
                  </a:ext>
                </a:extLst>
              </a:tr>
              <a:tr h="324939">
                <a:tc vMerge="1">
                  <a:txBody>
                    <a:bodyPr/>
                    <a:lstStyle/>
                    <a:p>
                      <a:endParaRPr lang="en-US"/>
                    </a:p>
                  </a:txBody>
                  <a:tcPr/>
                </a:tc>
                <a:tc>
                  <a:txBody>
                    <a:bodyPr/>
                    <a:lstStyle/>
                    <a:p>
                      <a:pPr marL="0" marR="0" algn="ctr">
                        <a:spcBef>
                          <a:spcPts val="0"/>
                        </a:spcBef>
                        <a:spcAft>
                          <a:spcPts val="0"/>
                        </a:spcAft>
                      </a:pPr>
                      <a:r>
                        <a:rPr lang="en-US" sz="1200" b="1" dirty="0">
                          <a:solidFill>
                            <a:srgbClr val="FF0066"/>
                          </a:solidFill>
                          <a:effectLst/>
                        </a:rPr>
                        <a:t>13 – 20</a:t>
                      </a:r>
                      <a:endParaRPr lang="en-US" sz="1200" b="1" dirty="0">
                        <a:solidFill>
                          <a:srgbClr val="FF0066"/>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b="1" dirty="0">
                          <a:solidFill>
                            <a:srgbClr val="FF0066"/>
                          </a:solidFill>
                          <a:effectLst/>
                        </a:rPr>
                        <a:t>Final Exam</a:t>
                      </a:r>
                      <a:endParaRPr lang="en-US" sz="1200" b="1" dirty="0">
                        <a:solidFill>
                          <a:srgbClr val="FF0066"/>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919587003"/>
                  </a:ext>
                </a:extLst>
              </a:tr>
              <a:tr h="194964">
                <a:tc vMerge="1">
                  <a:txBody>
                    <a:bodyPr/>
                    <a:lstStyle/>
                    <a:p>
                      <a:endParaRPr lang="en-US"/>
                    </a:p>
                  </a:txBody>
                  <a:tcPr/>
                </a:tc>
                <a:tc>
                  <a:txBody>
                    <a:bodyPr/>
                    <a:lstStyle/>
                    <a:p>
                      <a:pPr marL="0" marR="0" algn="ctr">
                        <a:spcBef>
                          <a:spcPts val="0"/>
                        </a:spcBef>
                        <a:spcAft>
                          <a:spcPts val="0"/>
                        </a:spcAft>
                      </a:pPr>
                      <a:r>
                        <a:rPr lang="en-US" sz="1200" b="1" kern="1200" dirty="0">
                          <a:solidFill>
                            <a:schemeClr val="tx1"/>
                          </a:solidFill>
                          <a:effectLst/>
                        </a:rPr>
                        <a:t>27</a:t>
                      </a:r>
                      <a:endParaRPr lang="en-US" sz="1200" b="1" kern="1200" dirty="0">
                        <a:solidFill>
                          <a:schemeClr val="tx1"/>
                        </a:solidFill>
                        <a:effectLst/>
                        <a:latin typeface="+mn-lt"/>
                        <a:ea typeface="+mn-ea"/>
                        <a:cs typeface="+mn-cs"/>
                      </a:endParaRPr>
                    </a:p>
                  </a:txBody>
                  <a:tcPr marL="48441" marR="48441" marT="0" marB="0"/>
                </a:tc>
                <a:tc>
                  <a:txBody>
                    <a:bodyPr/>
                    <a:lstStyle/>
                    <a:p>
                      <a:pPr marL="0" marR="0" algn="ctr">
                        <a:spcBef>
                          <a:spcPts val="0"/>
                        </a:spcBef>
                        <a:spcAft>
                          <a:spcPts val="0"/>
                        </a:spcAft>
                      </a:pPr>
                      <a:r>
                        <a:rPr lang="en-US" sz="1200" b="1" kern="1200" dirty="0">
                          <a:solidFill>
                            <a:schemeClr val="tx1"/>
                          </a:solidFill>
                          <a:effectLst/>
                        </a:rPr>
                        <a:t>Submission of Final Grades</a:t>
                      </a:r>
                      <a:endParaRPr lang="en-US" sz="1200" b="1" kern="1200" dirty="0">
                        <a:solidFill>
                          <a:schemeClr val="tx1"/>
                        </a:solidFill>
                        <a:effectLst/>
                        <a:latin typeface="+mn-lt"/>
                        <a:ea typeface="+mn-ea"/>
                        <a:cs typeface="+mn-cs"/>
                      </a:endParaRPr>
                    </a:p>
                  </a:txBody>
                  <a:tcPr marL="48441" marR="48441" marT="0" marB="0"/>
                </a:tc>
                <a:extLst>
                  <a:ext uri="{0D108BD9-81ED-4DB2-BD59-A6C34878D82A}">
                    <a16:rowId xmlns:a16="http://schemas.microsoft.com/office/drawing/2014/main" val="1627786636"/>
                  </a:ext>
                </a:extLst>
              </a:tr>
              <a:tr h="194964">
                <a:tc vMerge="1">
                  <a:txBody>
                    <a:bodyPr/>
                    <a:lstStyle/>
                    <a:p>
                      <a:endParaRPr lang="en-US"/>
                    </a:p>
                  </a:txBody>
                  <a:tcPr/>
                </a:tc>
                <a:tc>
                  <a:txBody>
                    <a:bodyPr/>
                    <a:lstStyle/>
                    <a:p>
                      <a:pPr marL="0" marR="0" algn="ctr">
                        <a:spcBef>
                          <a:spcPts val="0"/>
                        </a:spcBef>
                        <a:spcAft>
                          <a:spcPts val="0"/>
                        </a:spcAft>
                      </a:pPr>
                      <a:r>
                        <a:rPr lang="en-US" sz="1200">
                          <a:solidFill>
                            <a:schemeClr val="tx1"/>
                          </a:solidFill>
                          <a:effectLst/>
                        </a:rPr>
                        <a:t>Sep 3</a:t>
                      </a:r>
                      <a:endParaRPr lang="en-US" sz="1200">
                        <a:solidFill>
                          <a:schemeClr val="tx1"/>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a:solidFill>
                            <a:schemeClr val="tx1"/>
                          </a:solidFill>
                          <a:effectLst/>
                        </a:rPr>
                        <a:t>Final Grades Locked</a:t>
                      </a:r>
                      <a:endParaRPr lang="en-US" sz="1200">
                        <a:solidFill>
                          <a:schemeClr val="tx1"/>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3506203752"/>
                  </a:ext>
                </a:extLst>
              </a:tr>
              <a:tr h="232136">
                <a:tc vMerge="1">
                  <a:txBody>
                    <a:bodyPr/>
                    <a:lstStyle/>
                    <a:p>
                      <a:endParaRPr lang="en-US"/>
                    </a:p>
                  </a:txBody>
                  <a:tcPr/>
                </a:tc>
                <a:tc>
                  <a:txBody>
                    <a:bodyPr/>
                    <a:lstStyle/>
                    <a:p>
                      <a:pPr marL="0" marR="0" algn="ctr">
                        <a:spcBef>
                          <a:spcPts val="0"/>
                        </a:spcBef>
                        <a:spcAft>
                          <a:spcPts val="0"/>
                        </a:spcAft>
                      </a:pPr>
                      <a:r>
                        <a:rPr lang="en-US" sz="1200" dirty="0">
                          <a:solidFill>
                            <a:schemeClr val="tx1"/>
                          </a:solidFill>
                          <a:effectLst/>
                        </a:rPr>
                        <a:t>Aug 21 - Sept 10</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dirty="0">
                          <a:solidFill>
                            <a:schemeClr val="tx1"/>
                          </a:solidFill>
                          <a:effectLst/>
                        </a:rPr>
                        <a:t>Semester break; Release of grades; Registration for Fall 2022 – 23</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2900710743"/>
                  </a:ext>
                </a:extLst>
              </a:tr>
              <a:tr h="327282">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a:solidFill>
                            <a:schemeClr val="tx1"/>
                          </a:solidFill>
                          <a:effectLst/>
                        </a:rPr>
                        <a:t>Sept 26</a:t>
                      </a:r>
                      <a:endParaRPr lang="en-US" sz="1200">
                        <a:solidFill>
                          <a:schemeClr val="tx1"/>
                        </a:solidFill>
                        <a:effectLst/>
                        <a:latin typeface="Times New Roman" panose="02020603050405020304" pitchFamily="18" charset="0"/>
                        <a:ea typeface="Times New Roman" panose="02020603050405020304" pitchFamily="18" charset="0"/>
                      </a:endParaRPr>
                    </a:p>
                  </a:txBody>
                  <a:tcPr marL="48441" marR="48441" marT="0" marB="0"/>
                </a:tc>
                <a:tc>
                  <a:txBody>
                    <a:bodyPr/>
                    <a:lstStyle/>
                    <a:p>
                      <a:pPr marL="0" marR="0" algn="ctr">
                        <a:spcBef>
                          <a:spcPts val="0"/>
                        </a:spcBef>
                        <a:spcAft>
                          <a:spcPts val="0"/>
                        </a:spcAft>
                      </a:pPr>
                      <a:r>
                        <a:rPr lang="en-US" sz="1200" dirty="0">
                          <a:solidFill>
                            <a:schemeClr val="tx1"/>
                          </a:solidFill>
                          <a:effectLst/>
                        </a:rPr>
                        <a:t>Automatic conversion of UW, I grades of this semester to F</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48441" marR="48441" marT="0" marB="0"/>
                </a:tc>
                <a:extLst>
                  <a:ext uri="{0D108BD9-81ED-4DB2-BD59-A6C34878D82A}">
                    <a16:rowId xmlns:a16="http://schemas.microsoft.com/office/drawing/2014/main" val="2816696744"/>
                  </a:ext>
                </a:extLst>
              </a:tr>
            </a:tbl>
          </a:graphicData>
        </a:graphic>
      </p:graphicFrame>
    </p:spTree>
    <p:extLst>
      <p:ext uri="{BB962C8B-B14F-4D97-AF65-F5344CB8AC3E}">
        <p14:creationId xmlns:p14="http://schemas.microsoft.com/office/powerpoint/2010/main" val="1998588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4861</TotalTime>
  <Words>3142</Words>
  <Application>Microsoft Office PowerPoint</Application>
  <PresentationFormat>Widescreen</PresentationFormat>
  <Paragraphs>384</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Algerian</vt:lpstr>
      <vt:lpstr>Arial</vt:lpstr>
      <vt:lpstr>Calibri</vt:lpstr>
      <vt:lpstr>Cambria</vt:lpstr>
      <vt:lpstr>Garamond</vt:lpstr>
      <vt:lpstr>Symbol</vt:lpstr>
      <vt:lpstr>Times New Roman</vt:lpstr>
      <vt:lpstr>Times-Italic</vt:lpstr>
      <vt:lpstr>Vladimir Script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Md. Abdul Mannan</dc:creator>
  <cp:lastModifiedBy>Dr. Md. Abdul Mannan</cp:lastModifiedBy>
  <cp:revision>134</cp:revision>
  <dcterms:created xsi:type="dcterms:W3CDTF">2021-08-08T10:21:10Z</dcterms:created>
  <dcterms:modified xsi:type="dcterms:W3CDTF">2022-05-20T17:11:27Z</dcterms:modified>
</cp:coreProperties>
</file>