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625" r:id="rId2"/>
    <p:sldId id="1649" r:id="rId3"/>
    <p:sldId id="1650" r:id="rId4"/>
    <p:sldId id="1651" r:id="rId5"/>
    <p:sldId id="1652" r:id="rId6"/>
    <p:sldId id="1653" r:id="rId7"/>
    <p:sldId id="1654" r:id="rId8"/>
    <p:sldId id="1655" r:id="rId9"/>
    <p:sldId id="1656" r:id="rId10"/>
    <p:sldId id="1657" r:id="rId11"/>
    <p:sldId id="1658" r:id="rId12"/>
    <p:sldId id="1659" r:id="rId13"/>
    <p:sldId id="1660" r:id="rId14"/>
    <p:sldId id="1661" r:id="rId15"/>
    <p:sldId id="1662" r:id="rId16"/>
    <p:sldId id="1663" r:id="rId17"/>
    <p:sldId id="1664" r:id="rId18"/>
    <p:sldId id="1665" r:id="rId19"/>
    <p:sldId id="1666" r:id="rId20"/>
    <p:sldId id="1668" r:id="rId21"/>
    <p:sldId id="1669" r:id="rId22"/>
    <p:sldId id="1670" r:id="rId23"/>
    <p:sldId id="1671" r:id="rId24"/>
    <p:sldId id="1682" r:id="rId25"/>
    <p:sldId id="1683" r:id="rId26"/>
    <p:sldId id="1684" r:id="rId27"/>
    <p:sldId id="1685" r:id="rId28"/>
    <p:sldId id="1686" r:id="rId29"/>
    <p:sldId id="1677" r:id="rId30"/>
    <p:sldId id="16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66FF"/>
    <a:srgbClr val="008080"/>
    <a:srgbClr val="990000"/>
    <a:srgbClr val="FF9900"/>
    <a:srgbClr val="00CC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49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6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62.wmf"/><Relationship Id="rId9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74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90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92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92.png"/><Relationship Id="rId7" Type="http://schemas.openxmlformats.org/officeDocument/2006/relationships/image" Target="../media/image97.wmf"/><Relationship Id="rId12" Type="http://schemas.openxmlformats.org/officeDocument/2006/relationships/image" Target="../media/image10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00.png"/><Relationship Id="rId5" Type="http://schemas.openxmlformats.org/officeDocument/2006/relationships/image" Target="../media/image94.wmf"/><Relationship Id="rId10" Type="http://schemas.openxmlformats.org/officeDocument/2006/relationships/image" Target="../media/image99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118.wmf"/><Relationship Id="rId3" Type="http://schemas.openxmlformats.org/officeDocument/2006/relationships/image" Target="../media/image119.png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119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14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9" Type="http://schemas.openxmlformats.org/officeDocument/2006/relationships/image" Target="../media/image33.png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2.wmf"/><Relationship Id="rId5" Type="http://schemas.openxmlformats.org/officeDocument/2006/relationships/image" Target="../media/image43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87" y="902199"/>
            <a:ext cx="10475741" cy="4124206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DC Circuit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Two Elements are in Parallel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Parallel Resistance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Parallel Circuit [Current, Current passing through Different Branch]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ule (CDR)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irchhoff’s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 (KCL)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Power Distribution in a Parallel Circuit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Series/Parallel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Voltage/Current Sources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40C84-6309-4DA0-A701-FAFE0ACC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19" y="623680"/>
            <a:ext cx="5774944" cy="2651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5CFEFE-042C-4CDE-9359-AC6EBB2A1B82}"/>
              </a:ext>
            </a:extLst>
          </p:cNvPr>
          <p:cNvSpPr/>
          <p:nvPr/>
        </p:nvSpPr>
        <p:spPr>
          <a:xfrm>
            <a:off x="6497705" y="123543"/>
            <a:ext cx="3981612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Parallel Circuit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2224BF4-0BEA-4935-9313-2F2BAAFFC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7" y="327334"/>
            <a:ext cx="5801054" cy="163121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 circuit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one in which several resistances are connected across one another in such a way that one terminal of each is connected to from a junction point while the remaining ends are also joined to form another junction point.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A7CC2D7-9B5A-4A10-A705-343D9B9D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04" y="1988058"/>
            <a:ext cx="5846316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a parallel circuit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the voltage is always the same across parallel elements.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0440D9-0E99-4A12-A2E5-2637C724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2" y="2707990"/>
            <a:ext cx="4619707" cy="640080"/>
          </a:xfrm>
          <a:prstGeom prst="rect">
            <a:avLst/>
          </a:prstGeom>
        </p:spPr>
      </p:pic>
      <p:sp>
        <p:nvSpPr>
          <p:cNvPr id="15" name="Text Box 4">
            <a:extLst>
              <a:ext uri="{FF2B5EF4-FFF2-40B4-BE49-F238E27FC236}">
                <a16:creationId xmlns:a16="http://schemas.microsoft.com/office/drawing/2014/main" id="{76BD522E-6A22-4AE3-90AE-2BEF06611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2" y="3353471"/>
            <a:ext cx="5588495" cy="101566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of a Parallel circuit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According ohm’s law, the current of the following circuit is as follows: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9BE785-F6AB-43C9-9E22-9C84D9A68F48}"/>
              </a:ext>
            </a:extLst>
          </p:cNvPr>
          <p:cNvGrpSpPr/>
          <p:nvPr/>
        </p:nvGrpSpPr>
        <p:grpSpPr>
          <a:xfrm>
            <a:off x="526530" y="4420157"/>
            <a:ext cx="2436795" cy="898795"/>
            <a:chOff x="6665002" y="3135717"/>
            <a:chExt cx="2436795" cy="89879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355FCD-2FF5-4083-942E-90A8FABD54AC}"/>
                </a:ext>
              </a:extLst>
            </p:cNvPr>
            <p:cNvSpPr/>
            <p:nvPr/>
          </p:nvSpPr>
          <p:spPr>
            <a:xfrm>
              <a:off x="6665002" y="3135717"/>
              <a:ext cx="2436795" cy="8987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B860A009-24E0-4B40-9B32-F01F462AA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3673" y="3179839"/>
            <a:ext cx="10160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1" name="Equation" r:id="rId5" imgW="1015920" imgH="799920" progId="Equation.3">
                    <p:embed/>
                  </p:oleObj>
                </mc:Choice>
                <mc:Fallback>
                  <p:oleObj name="Equation" r:id="rId5" imgW="1015920" imgH="799920" progId="Equation.3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B860A009-24E0-4B40-9B32-F01F462AA1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43673" y="3179839"/>
                          <a:ext cx="1016000" cy="800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D2338-A9EA-4909-8102-519FE09CF424}"/>
                </a:ext>
              </a:extLst>
            </p:cNvPr>
            <p:cNvSpPr txBox="1"/>
            <p:nvPr/>
          </p:nvSpPr>
          <p:spPr>
            <a:xfrm>
              <a:off x="8217306" y="333628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b="1" dirty="0"/>
                <a:t>6.7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29FA8E-6FC7-47E1-B929-1882427B3943}"/>
              </a:ext>
            </a:extLst>
          </p:cNvPr>
          <p:cNvGrpSpPr/>
          <p:nvPr/>
        </p:nvGrpSpPr>
        <p:grpSpPr>
          <a:xfrm>
            <a:off x="482988" y="5418968"/>
            <a:ext cx="6538033" cy="898795"/>
            <a:chOff x="6665002" y="3107581"/>
            <a:chExt cx="6538033" cy="89879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EBE29-A680-4CC6-B32C-2614C9F58315}"/>
                </a:ext>
              </a:extLst>
            </p:cNvPr>
            <p:cNvSpPr/>
            <p:nvPr/>
          </p:nvSpPr>
          <p:spPr>
            <a:xfrm>
              <a:off x="6665002" y="3107581"/>
              <a:ext cx="6538033" cy="8987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A01B8639-2F70-40F5-9C87-27AE93A5AC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12921" y="3150293"/>
            <a:ext cx="54737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" name="Equation" r:id="rId7" imgW="5473440" imgH="799920" progId="Equation.3">
                    <p:embed/>
                  </p:oleObj>
                </mc:Choice>
                <mc:Fallback>
                  <p:oleObj name="Equation" r:id="rId7" imgW="5473440" imgH="799920" progId="Equation.3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A01B8639-2F70-40F5-9C87-27AE93A5AC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12921" y="3150293"/>
                          <a:ext cx="5473700" cy="800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41449B-1E21-471A-9A16-01A019AAE889}"/>
                </a:ext>
              </a:extLst>
            </p:cNvPr>
            <p:cNvSpPr txBox="1"/>
            <p:nvPr/>
          </p:nvSpPr>
          <p:spPr>
            <a:xfrm>
              <a:off x="12428464" y="3292738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b="1" dirty="0"/>
                <a:t>6.8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6" name="Text Box 4">
            <a:extLst>
              <a:ext uri="{FF2B5EF4-FFF2-40B4-BE49-F238E27FC236}">
                <a16:creationId xmlns:a16="http://schemas.microsoft.com/office/drawing/2014/main" id="{88A77706-ED53-48F4-8C62-B0A1789E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933" y="3012102"/>
            <a:ext cx="4552969" cy="101566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single-source parallel networks, the source current (</a:t>
            </a:r>
            <a:r>
              <a:rPr lang="en-US" sz="2000" i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is always equal to the sum of the individual branch currents.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209B46-6237-4174-836D-95F6CA2A41D9}"/>
              </a:ext>
            </a:extLst>
          </p:cNvPr>
          <p:cNvGrpSpPr/>
          <p:nvPr/>
        </p:nvGrpSpPr>
        <p:grpSpPr>
          <a:xfrm>
            <a:off x="7794585" y="4160676"/>
            <a:ext cx="3692337" cy="518962"/>
            <a:chOff x="6270269" y="5259451"/>
            <a:chExt cx="3692337" cy="5189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4843CF-9F38-4A68-8512-52BEB1BE9325}"/>
                </a:ext>
              </a:extLst>
            </p:cNvPr>
            <p:cNvSpPr/>
            <p:nvPr/>
          </p:nvSpPr>
          <p:spPr>
            <a:xfrm>
              <a:off x="6270269" y="5295396"/>
              <a:ext cx="3692337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41BE5FA6-55B1-4EFA-89BD-319B7435E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3898" y="5343299"/>
            <a:ext cx="2514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" name="Equation" r:id="rId9" imgW="2514600" imgH="380880" progId="Equation.3">
                    <p:embed/>
                  </p:oleObj>
                </mc:Choice>
                <mc:Fallback>
                  <p:oleObj name="Equation" r:id="rId9" imgW="2514600" imgH="380880" progId="Equation.3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41BE5FA6-55B1-4EFA-89BD-319B7435EF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33898" y="5343299"/>
                          <a:ext cx="25146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3DE57ACC-2F90-4911-87C1-E958480BF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0871" y="5259451"/>
              <a:ext cx="851735" cy="4830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(6.9)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5B8B247D-338E-4576-9A98-BB3143682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7938" y="4883379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1" imgW="3848040" imgH="380880" progId="Equation.3">
                  <p:embed/>
                </p:oleObj>
              </mc:Choice>
              <mc:Fallback>
                <p:oleObj name="Equation" r:id="rId11" imgW="3848040" imgH="38088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5B8B247D-338E-4576-9A98-BB3143682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17938" y="4883379"/>
                        <a:ext cx="38481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607FA405-8A30-4522-AF71-2F4B96D0976B}"/>
              </a:ext>
            </a:extLst>
          </p:cNvPr>
          <p:cNvGrpSpPr/>
          <p:nvPr/>
        </p:nvGrpSpPr>
        <p:grpSpPr>
          <a:xfrm>
            <a:off x="7801527" y="5376065"/>
            <a:ext cx="3692337" cy="781708"/>
            <a:chOff x="6243765" y="5202632"/>
            <a:chExt cx="3692337" cy="7817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F77836-12C8-4B35-BF8B-E2B18C6F7E68}"/>
                </a:ext>
              </a:extLst>
            </p:cNvPr>
            <p:cNvSpPr/>
            <p:nvPr/>
          </p:nvSpPr>
          <p:spPr>
            <a:xfrm>
              <a:off x="6243765" y="5202632"/>
              <a:ext cx="3692337" cy="7817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5DD6D1AE-0A28-440D-A94B-19851BB4BA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90170" y="5211367"/>
            <a:ext cx="3225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name="Equation" r:id="rId13" imgW="3225600" imgH="723600" progId="Equation.3">
                    <p:embed/>
                  </p:oleObj>
                </mc:Choice>
                <mc:Fallback>
                  <p:oleObj name="Equation" r:id="rId13" imgW="3225600" imgH="723600" progId="Equation.3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5DD6D1AE-0A28-440D-A94B-19851BB4BA6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90170" y="5211367"/>
                          <a:ext cx="3225800" cy="723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301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55AB10AA-64DD-4EB0-9676-00C3E79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9" y="289811"/>
            <a:ext cx="7094196" cy="156196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0" dirty="0">
                <a:solidFill>
                  <a:srgbClr val="0166B3"/>
                </a:solidFill>
                <a:effectLst/>
              </a:rPr>
              <a:t>EXAMPLE 6.13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For the parallel network in Fig. 6.23.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a. Find the total resistance.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b. Calculate the source current.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c. Determine the current through each branch.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30AE93-FFC6-41AA-90C2-5801EC21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8" y="1851777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79E67-68D5-474C-BDB8-46CD33BB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3" y="163431"/>
            <a:ext cx="449796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871D4D-D6DC-42F3-B837-D55D5D2B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8" y="2390691"/>
            <a:ext cx="6053667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B3BE01-C1FB-4B75-BB22-82275DF1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8" y="5047680"/>
            <a:ext cx="4789171" cy="11887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30EB63-55C1-4B15-A087-FCB34548C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93" y="3350811"/>
            <a:ext cx="530352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B8CE81-FE44-4BE3-B2BB-948C2B1E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4" y="102418"/>
            <a:ext cx="9828954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91903-63E5-4014-A17A-8FFD0A71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95" y="2607548"/>
            <a:ext cx="581207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77D59A-7FFD-4D9A-8123-307EADB70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5" y="3785702"/>
            <a:ext cx="5234565" cy="822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1C4816-DA46-4D35-9DB5-9CA396073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493" y="4654127"/>
            <a:ext cx="5342984" cy="11887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6B5870-2466-4BCF-88B3-3EC446B4E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60" y="1703654"/>
            <a:ext cx="5073358" cy="4114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8C1E8B-05A1-47D4-BCCE-FA8B15A0D5EC}"/>
              </a:ext>
            </a:extLst>
          </p:cNvPr>
          <p:cNvSpPr txBox="1"/>
          <p:nvPr/>
        </p:nvSpPr>
        <p:spPr>
          <a:xfrm>
            <a:off x="548484" y="5856377"/>
            <a:ext cx="114426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dirty="0">
                <a:solidFill>
                  <a:srgbClr val="0166B3"/>
                </a:solidFill>
              </a:rPr>
              <a:t>SECTION 6.3 Parallel Circuits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10 to 17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4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01D3F6-9C36-4423-B073-BDF2AFE4A40C}"/>
              </a:ext>
            </a:extLst>
          </p:cNvPr>
          <p:cNvSpPr/>
          <p:nvPr/>
        </p:nvSpPr>
        <p:spPr>
          <a:xfrm>
            <a:off x="404682" y="268686"/>
            <a:ext cx="6420224" cy="931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Current Division in Parallel Circuit</a:t>
            </a:r>
          </a:p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ule (CDR)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DB3494-C24C-4B89-A85B-FDEFBB7B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77" y="123543"/>
            <a:ext cx="5177536" cy="2377440"/>
          </a:xfrm>
          <a:prstGeom prst="rect">
            <a:avLst/>
          </a:prstGeom>
        </p:spPr>
      </p:pic>
      <p:sp>
        <p:nvSpPr>
          <p:cNvPr id="19" name="Text Box 4">
            <a:extLst>
              <a:ext uri="{FF2B5EF4-FFF2-40B4-BE49-F238E27FC236}">
                <a16:creationId xmlns:a16="http://schemas.microsoft.com/office/drawing/2014/main" id="{440E6C75-CCD0-4152-9EDE-F13620C3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82" y="1312263"/>
            <a:ext cx="5264029" cy="156966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pass</a:t>
            </a:r>
            <a:r>
              <a:rPr lang="en-US" sz="24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through individual resistance in a series circuit</a:t>
            </a:r>
            <a:r>
              <a:rPr lang="en-US" sz="2400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According ohm’s law, the of the following circuit is as follows: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F5C3C33-009C-49D9-BBEB-75C1BF23A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090" y="2881923"/>
          <a:ext cx="5054601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4" imgW="5054400" imgH="3022560" progId="Equation.3">
                  <p:embed/>
                </p:oleObj>
              </mc:Choice>
              <mc:Fallback>
                <p:oleObj name="Equation" r:id="rId4" imgW="5054400" imgH="302256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F5C3C33-009C-49D9-BBEB-75C1BF23A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090" y="2881923"/>
                        <a:ext cx="5054601" cy="302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>
            <a:extLst>
              <a:ext uri="{FF2B5EF4-FFF2-40B4-BE49-F238E27FC236}">
                <a16:creationId xmlns:a16="http://schemas.microsoft.com/office/drawing/2014/main" id="{98AF465D-47A7-4DEA-AAFF-F1AA08E1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81" y="2520023"/>
            <a:ext cx="5264029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Eq. (6.14.1) to (16.14.n), a general equation can be written as follows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487221-853F-4D29-9D85-BEC5D7490F46}"/>
              </a:ext>
            </a:extLst>
          </p:cNvPr>
          <p:cNvGrpSpPr/>
          <p:nvPr/>
        </p:nvGrpSpPr>
        <p:grpSpPr>
          <a:xfrm>
            <a:off x="6606311" y="3494428"/>
            <a:ext cx="3639069" cy="898795"/>
            <a:chOff x="6665002" y="3107581"/>
            <a:chExt cx="3639069" cy="8987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F1CA21-AF46-44D8-92D3-BF55B1A29041}"/>
                </a:ext>
              </a:extLst>
            </p:cNvPr>
            <p:cNvSpPr/>
            <p:nvPr/>
          </p:nvSpPr>
          <p:spPr>
            <a:xfrm>
              <a:off x="6665002" y="3107581"/>
              <a:ext cx="3639069" cy="8987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768960A3-D1BF-4596-AAA8-C87146963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6732" y="3150435"/>
            <a:ext cx="23495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Equation" r:id="rId6" imgW="2349360" imgH="799920" progId="Equation.3">
                    <p:embed/>
                  </p:oleObj>
                </mc:Choice>
                <mc:Fallback>
                  <p:oleObj name="Equation" r:id="rId6" imgW="2349360" imgH="79992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768960A3-D1BF-4596-AAA8-C871469637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36732" y="3150435"/>
                          <a:ext cx="2349500" cy="800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982679-8DCE-40A8-A341-63797451A7E3}"/>
                </a:ext>
              </a:extLst>
            </p:cNvPr>
            <p:cNvSpPr txBox="1"/>
            <p:nvPr/>
          </p:nvSpPr>
          <p:spPr>
            <a:xfrm>
              <a:off x="9453031" y="330725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b="1" dirty="0"/>
                <a:t>6.8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7" name="Text Box 4">
            <a:extLst>
              <a:ext uri="{FF2B5EF4-FFF2-40B4-BE49-F238E27FC236}">
                <a16:creationId xmlns:a16="http://schemas.microsoft.com/office/drawing/2014/main" id="{BAA14FC6-29C6-479F-8FDC-F60B3B52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078" y="4591541"/>
            <a:ext cx="6204758" cy="1631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Divider Rule (CDR): </a:t>
            </a:r>
            <a:r>
              <a:rPr lang="en-US" sz="20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through any branch of a parallel resistive network is equal to the total resistance of the parallel network divided by the resistor of interest and multiplied by the total current entering the parallel configuration.</a:t>
            </a:r>
            <a:endParaRPr lang="en-US" sz="2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55AB10AA-64DD-4EB0-9676-00C3E79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8" y="289811"/>
            <a:ext cx="11410061" cy="76944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0" dirty="0">
                <a:solidFill>
                  <a:srgbClr val="FF0000"/>
                </a:solidFill>
                <a:effectLst/>
              </a:rPr>
              <a:t>EXAMPLE 6.6.1</a:t>
            </a:r>
            <a:r>
              <a:rPr lang="en-US" sz="22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For the following parallel network as shown in following figure. 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Using current divider rule, determine the current through each branch.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30AE93-FFC6-41AA-90C2-5801EC21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8" y="1138590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987605-8A00-4728-82D4-9EA8F01A5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1615869"/>
          <a:ext cx="58039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3" imgW="5803560" imgH="1396800" progId="Equation.3">
                  <p:embed/>
                </p:oleObj>
              </mc:Choice>
              <mc:Fallback>
                <p:oleObj name="Equation" r:id="rId3" imgW="5803560" imgH="13968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7987605-8A00-4728-82D4-9EA8F01A58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" y="1615869"/>
                        <a:ext cx="5803900" cy="1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B57D0DF-32C0-4C57-A801-1A01AC583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697" y="3299229"/>
          <a:ext cx="368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5" imgW="3682800" imgH="850680" progId="Equation.3">
                  <p:embed/>
                </p:oleObj>
              </mc:Choice>
              <mc:Fallback>
                <p:oleObj name="Equation" r:id="rId5" imgW="3682800" imgH="8506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B57D0DF-32C0-4C57-A801-1A01AC583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697" y="3299229"/>
                        <a:ext cx="3683000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57A18E-EB20-46F1-996D-A5419BC65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9053" y="964244"/>
            <a:ext cx="4391025" cy="1866900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158C282-6F11-45EC-930A-6D5A7A98B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193" y="5001867"/>
          <a:ext cx="334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8" imgW="3340080" imgH="799920" progId="Equation.3">
                  <p:embed/>
                </p:oleObj>
              </mc:Choice>
              <mc:Fallback>
                <p:oleObj name="Equation" r:id="rId8" imgW="3340080" imgH="7999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158C282-6F11-45EC-930A-6D5A7A98B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7193" y="5001867"/>
                        <a:ext cx="33401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3F4417E-46B2-4DB4-9F2F-965C7801A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0477" y="3676211"/>
          <a:ext cx="52197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10" imgW="5219640" imgH="2603160" progId="Equation.3">
                  <p:embed/>
                </p:oleObj>
              </mc:Choice>
              <mc:Fallback>
                <p:oleObj name="Equation" r:id="rId10" imgW="5219640" imgH="26031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3F4417E-46B2-4DB4-9F2F-965C7801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477" y="3676211"/>
                        <a:ext cx="5219700" cy="2603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>
            <a:extLst>
              <a:ext uri="{FF2B5EF4-FFF2-40B4-BE49-F238E27FC236}">
                <a16:creationId xmlns:a16="http://schemas.microsoft.com/office/drawing/2014/main" id="{ED44043A-1625-4262-972D-00BFE92C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95" y="3146639"/>
            <a:ext cx="5462717" cy="43088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Applying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current divider rule (CDR) Eq. (6.8):</a:t>
            </a:r>
          </a:p>
        </p:txBody>
      </p:sp>
    </p:spTree>
    <p:extLst>
      <p:ext uri="{BB962C8B-B14F-4D97-AF65-F5344CB8AC3E}">
        <p14:creationId xmlns:p14="http://schemas.microsoft.com/office/powerpoint/2010/main" val="23354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033FDBD-1026-4739-B37C-5D7524F86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8" y="289811"/>
            <a:ext cx="11410061" cy="76944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0">
                <a:solidFill>
                  <a:srgbClr val="FF0000"/>
                </a:solidFill>
                <a:effectLst/>
              </a:rPr>
              <a:t>EXAMPLE 6.6.2</a:t>
            </a:r>
            <a:r>
              <a:rPr lang="en-US" sz="2200" b="1" i="0">
                <a:solidFill>
                  <a:srgbClr val="0166B3"/>
                </a:solidFill>
                <a:effectLst/>
              </a:rPr>
              <a:t> </a:t>
            </a:r>
            <a:r>
              <a:rPr lang="en-US" sz="2200" b="0" i="0">
                <a:solidFill>
                  <a:srgbClr val="242021"/>
                </a:solidFill>
                <a:effectLst/>
              </a:rPr>
              <a:t>For the following parallel network as shown in following figure. </a:t>
            </a:r>
            <a:r>
              <a:rPr lang="en-US" sz="220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Using current divider rule, determine the current through each branch.</a:t>
            </a:r>
            <a:endParaRPr lang="en-US" sz="2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F0C6570-2BD6-43A8-8102-52C3FD9BE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466" y="1360924"/>
          <a:ext cx="5715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5715000" imgH="1180800" progId="Equation.3">
                  <p:embed/>
                </p:oleObj>
              </mc:Choice>
              <mc:Fallback>
                <p:oleObj name="Equation" r:id="rId3" imgW="5715000" imgH="11808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F0C6570-2BD6-43A8-8102-52C3FD9BE7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466" y="1360924"/>
                        <a:ext cx="5715000" cy="118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CB5BBADE-7656-4E8D-87E7-1FC2E7C5D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8" y="1059760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9484051-F832-439B-A9EE-EC738CC90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466" y="3236811"/>
          <a:ext cx="38989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3898800" imgH="2565360" progId="Equation.3">
                  <p:embed/>
                </p:oleObj>
              </mc:Choice>
              <mc:Fallback>
                <p:oleObj name="Equation" r:id="rId5" imgW="3898800" imgH="256536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9484051-F832-439B-A9EE-EC738CC9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466" y="3236811"/>
                        <a:ext cx="3898900" cy="256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>
            <a:extLst>
              <a:ext uri="{FF2B5EF4-FFF2-40B4-BE49-F238E27FC236}">
                <a16:creationId xmlns:a16="http://schemas.microsoft.com/office/drawing/2014/main" id="{7BAC00C1-3A2C-4342-9F7A-3BE3EBABA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57" y="2647168"/>
            <a:ext cx="5462717" cy="43088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Applying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current divider rule CDR) Eq. (6.8):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7D14C-2EA7-4D2D-BFAA-F30405BAFBB2}"/>
              </a:ext>
            </a:extLst>
          </p:cNvPr>
          <p:cNvSpPr txBox="1"/>
          <p:nvPr/>
        </p:nvSpPr>
        <p:spPr>
          <a:xfrm>
            <a:off x="6095999" y="3643628"/>
            <a:ext cx="5791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 algn="just"/>
            <a:r>
              <a:rPr lang="en-US" sz="2400" b="0" i="0" dirty="0">
                <a:solidFill>
                  <a:srgbClr val="242021"/>
                </a:solidFill>
                <a:effectLst/>
              </a:rPr>
              <a:t>Since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are equal,  the current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must be equal.</a:t>
            </a:r>
          </a:p>
          <a:p>
            <a:pPr indent="-457200" algn="just"/>
            <a:endParaRPr lang="en-US" sz="2400" b="0" i="0" dirty="0">
              <a:solidFill>
                <a:srgbClr val="242021"/>
              </a:solidFill>
              <a:effectLst/>
            </a:endParaRPr>
          </a:p>
          <a:p>
            <a:pPr indent="-457200" algn="just"/>
            <a:r>
              <a:rPr lang="en-US" sz="2400" b="0" i="0" dirty="0">
                <a:solidFill>
                  <a:srgbClr val="242021"/>
                </a:solidFill>
                <a:effectLst/>
              </a:rPr>
              <a:t>Since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is twice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or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the current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must be one-half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or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C8226-C141-459F-9283-AAA25399FFE6}"/>
              </a:ext>
            </a:extLst>
          </p:cNvPr>
          <p:cNvSpPr txBox="1"/>
          <p:nvPr/>
        </p:nvSpPr>
        <p:spPr>
          <a:xfrm>
            <a:off x="548484" y="5856377"/>
            <a:ext cx="114426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dirty="0">
                <a:solidFill>
                  <a:srgbClr val="0166B3"/>
                </a:solidFill>
              </a:rPr>
              <a:t>SECTION 6.6 CDR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29 to 34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326DD-0B23-4BDB-8244-78F1F218D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939" y="1038216"/>
            <a:ext cx="50409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2365829" y="239658"/>
            <a:ext cx="718457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6.5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IRCHHOFF’S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URRENT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AW (KCL)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67C1990-996D-4A6B-9652-6C1F8746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8" y="1472889"/>
            <a:ext cx="6654188" cy="4376391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8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Statement</a:t>
            </a:r>
            <a:r>
              <a: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algebraic sum of the currents entering and leaving a junction (or region) of a network is zero.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endParaRPr lang="en-US" sz="2400" b="0" dirty="0">
              <a:solidFill>
                <a:srgbClr val="242021"/>
              </a:solidFill>
              <a:effectLst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endParaRPr lang="en-US" sz="2400" b="0" dirty="0">
              <a:solidFill>
                <a:srgbClr val="242021"/>
              </a:solidFill>
              <a:effectLst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sum of the currents entering a junction (or region) of a network must equal the sum of the currents leaving the same junction (or region).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endParaRPr lang="en-US" sz="2400" dirty="0">
              <a:solidFill>
                <a:srgbClr val="24202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endParaRPr lang="en-US" sz="2400" b="0" dirty="0">
              <a:solidFill>
                <a:srgbClr val="24202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2A821-6896-479F-96E3-0BD94B13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042" y="913806"/>
            <a:ext cx="3543300" cy="31718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B206BC5-9FCD-4084-ADB9-6FBE3A8CE698}"/>
              </a:ext>
            </a:extLst>
          </p:cNvPr>
          <p:cNvGrpSpPr/>
          <p:nvPr/>
        </p:nvGrpSpPr>
        <p:grpSpPr>
          <a:xfrm>
            <a:off x="1147806" y="3000776"/>
            <a:ext cx="4810308" cy="517065"/>
            <a:chOff x="5976963" y="2275201"/>
            <a:chExt cx="4810308" cy="5170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B8FA31-1C30-4D5A-B1D8-C2518AE39930}"/>
                </a:ext>
              </a:extLst>
            </p:cNvPr>
            <p:cNvSpPr/>
            <p:nvPr/>
          </p:nvSpPr>
          <p:spPr>
            <a:xfrm>
              <a:off x="5976963" y="2288756"/>
              <a:ext cx="4810307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2454D42E-87D5-4F5D-8798-73B8A60C7D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5815" y="2328931"/>
            <a:ext cx="3213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2" name="Equation" r:id="rId4" imgW="3213000" imgH="431640" progId="Equation.3">
                    <p:embed/>
                  </p:oleObj>
                </mc:Choice>
                <mc:Fallback>
                  <p:oleObj name="Equation" r:id="rId4" imgW="3213000" imgH="431640" progId="Equation.3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2454D42E-87D5-4F5D-8798-73B8A60C7D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75815" y="2328931"/>
                          <a:ext cx="3213100" cy="431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1E1864B4-30C3-4F08-8B5A-5CD8994F6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7878" y="2275201"/>
              <a:ext cx="1259393" cy="5170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Times New Roman" panose="02020603050405020304" pitchFamily="18" charset="0"/>
                </a:rPr>
                <a:t>(6.13.1)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11C66-F9D6-40A8-8468-64262C0020D7}"/>
              </a:ext>
            </a:extLst>
          </p:cNvPr>
          <p:cNvGrpSpPr/>
          <p:nvPr/>
        </p:nvGrpSpPr>
        <p:grpSpPr>
          <a:xfrm>
            <a:off x="1220376" y="5127792"/>
            <a:ext cx="4200708" cy="517065"/>
            <a:chOff x="5976964" y="2275201"/>
            <a:chExt cx="4200708" cy="5170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71A03C-C26E-4C94-98C1-674DC95EC873}"/>
                </a:ext>
              </a:extLst>
            </p:cNvPr>
            <p:cNvSpPr/>
            <p:nvPr/>
          </p:nvSpPr>
          <p:spPr>
            <a:xfrm>
              <a:off x="5976964" y="2288756"/>
              <a:ext cx="4200708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D7B42207-24CB-4E10-894D-8CFE394633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33860" y="2329006"/>
            <a:ext cx="280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3" name="Equation" r:id="rId6" imgW="2806560" imgH="431640" progId="Equation.3">
                    <p:embed/>
                  </p:oleObj>
                </mc:Choice>
                <mc:Fallback>
                  <p:oleObj name="Equation" r:id="rId6" imgW="2806560" imgH="43164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D7B42207-24CB-4E10-894D-8CFE394633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33860" y="2329006"/>
                          <a:ext cx="2806700" cy="431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E4A23D61-2899-423C-A8D7-8A05F6169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278" y="2275201"/>
              <a:ext cx="1259393" cy="5170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Times New Roman" panose="02020603050405020304" pitchFamily="18" charset="0"/>
                </a:rPr>
                <a:t>(6.13)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D3D0A3A-C03A-4A71-8573-FE7844053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663" y="4289039"/>
          <a:ext cx="238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8" imgW="2387520" imgH="380880" progId="Equation.3">
                  <p:embed/>
                </p:oleObj>
              </mc:Choice>
              <mc:Fallback>
                <p:oleObj name="Equation" r:id="rId8" imgW="2387520" imgH="38088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D3D0A3A-C03A-4A71-8573-FE7844053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7663" y="4289039"/>
                        <a:ext cx="23876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93786179-440E-4327-834F-1BC608BAC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663" y="5062792"/>
          <a:ext cx="195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10" imgW="1955520" imgH="380880" progId="Equation.3">
                  <p:embed/>
                </p:oleObj>
              </mc:Choice>
              <mc:Fallback>
                <p:oleObj name="Equation" r:id="rId10" imgW="1955520" imgH="38088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93786179-440E-4327-834F-1BC608BAC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47663" y="5062792"/>
                        <a:ext cx="19558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FBE79-9C65-43D9-8B8C-D26290E3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93" y="608948"/>
            <a:ext cx="525272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F59A8-9653-4C4A-AEA4-71454AD5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" y="214805"/>
            <a:ext cx="8458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8308A-124E-49A8-AA8E-0316E5BD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75" y="2860852"/>
            <a:ext cx="3692588" cy="1645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3A15B-170D-4679-9D33-1A8D1F123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386" y="4506772"/>
            <a:ext cx="3798340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4FC1EF-2BB9-480A-967D-42894E298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363" y="895812"/>
            <a:ext cx="3657600" cy="1828800"/>
          </a:xfrm>
          <a:prstGeom prst="rect">
            <a:avLst/>
          </a:prstGeom>
        </p:spPr>
      </p:pic>
      <p:sp>
        <p:nvSpPr>
          <p:cNvPr id="18" name="Text Box 4">
            <a:extLst>
              <a:ext uri="{FF2B5EF4-FFF2-40B4-BE49-F238E27FC236}">
                <a16:creationId xmlns:a16="http://schemas.microsoft.com/office/drawing/2014/main" id="{E8AB9CB9-AB76-431A-B4A6-1A007726F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5" y="911578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  <a:latin typeface="Univers-Bold"/>
              </a:rPr>
              <a:t>Solution: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962143-84B6-489B-A753-8EC7AC403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577" y="4643012"/>
            <a:ext cx="331109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5AEE5-99B8-4380-B0A0-97043FB1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7" y="3303856"/>
            <a:ext cx="7592291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DE7AA-7347-4EAF-B921-18D42A10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2" y="4653946"/>
            <a:ext cx="6281928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C9906-D1C1-40E7-88FC-B0033D61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72" y="1511730"/>
            <a:ext cx="6469734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A3C0E-F675-4554-9382-8F005EB31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72" y="272941"/>
            <a:ext cx="6071616" cy="1097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C96BCB-5017-48B4-BF75-F99936A32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208" y="140130"/>
            <a:ext cx="4061605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5AB10AA-64DD-4EB0-9676-00C3E79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83" y="188213"/>
            <a:ext cx="7011778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Problem 25 [P. 238]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Using </a:t>
            </a:r>
            <a:r>
              <a:rPr lang="en-US" sz="2000" b="0" i="0" dirty="0" err="1">
                <a:solidFill>
                  <a:srgbClr val="242021"/>
                </a:solidFill>
                <a:effectLst/>
              </a:rPr>
              <a:t>Kirchoff’s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current law, find the unknown currents for the complex configurations in Fig. 6.95(b).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30AE93-FFC6-41AA-90C2-5801EC21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79" y="980744"/>
            <a:ext cx="6780630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</a:t>
            </a:r>
            <a:r>
              <a:rPr lang="en-US" sz="2000" i="0" dirty="0">
                <a:effectLst/>
              </a:rPr>
              <a:t>: Consider four (</a:t>
            </a:r>
            <a:r>
              <a:rPr lang="en-US" sz="2000" i="1" dirty="0">
                <a:effectLst/>
              </a:rPr>
              <a:t>a</a:t>
            </a:r>
            <a:r>
              <a:rPr lang="en-US" sz="2000" i="0" dirty="0">
                <a:effectLst/>
              </a:rPr>
              <a:t>, </a:t>
            </a:r>
            <a:r>
              <a:rPr lang="en-US" sz="2000" i="1" dirty="0">
                <a:effectLst/>
              </a:rPr>
              <a:t>b</a:t>
            </a:r>
            <a:r>
              <a:rPr lang="en-US" sz="2000" i="0" dirty="0">
                <a:effectLst/>
              </a:rPr>
              <a:t>, </a:t>
            </a:r>
            <a:r>
              <a:rPr lang="en-US" sz="2000" i="1" dirty="0">
                <a:effectLst/>
              </a:rPr>
              <a:t>c</a:t>
            </a:r>
            <a:r>
              <a:rPr lang="en-US" sz="2000" i="0" dirty="0">
                <a:effectLst/>
              </a:rPr>
              <a:t>, and </a:t>
            </a:r>
            <a:r>
              <a:rPr lang="en-US" sz="2000" i="1" dirty="0">
                <a:effectLst/>
              </a:rPr>
              <a:t>d</a:t>
            </a:r>
            <a:r>
              <a:rPr lang="en-US" sz="2000" i="0" dirty="0">
                <a:effectLst/>
              </a:rPr>
              <a:t>) nodes are here.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4DA06-FCF4-4244-A6F9-43687D13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01" y="306695"/>
            <a:ext cx="4105275" cy="26479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D10F5-6100-4E30-BFC0-97E09315512A}"/>
              </a:ext>
            </a:extLst>
          </p:cNvPr>
          <p:cNvGrpSpPr/>
          <p:nvPr/>
        </p:nvGrpSpPr>
        <p:grpSpPr>
          <a:xfrm>
            <a:off x="7756848" y="1084294"/>
            <a:ext cx="3310805" cy="1322796"/>
            <a:chOff x="5387231" y="3354528"/>
            <a:chExt cx="3310805" cy="13227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50DE68-1C87-4250-874B-8F2A3E2EA664}"/>
                </a:ext>
              </a:extLst>
            </p:cNvPr>
            <p:cNvSpPr txBox="1"/>
            <p:nvPr/>
          </p:nvSpPr>
          <p:spPr>
            <a:xfrm>
              <a:off x="5387231" y="33702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a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DC34BE-2382-406E-A32F-F3DE62B3C79A}"/>
                </a:ext>
              </a:extLst>
            </p:cNvPr>
            <p:cNvSpPr txBox="1"/>
            <p:nvPr/>
          </p:nvSpPr>
          <p:spPr>
            <a:xfrm>
              <a:off x="6830933" y="35703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b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388F4-9415-43DE-9C5C-855506FA7D0F}"/>
                </a:ext>
              </a:extLst>
            </p:cNvPr>
            <p:cNvSpPr txBox="1"/>
            <p:nvPr/>
          </p:nvSpPr>
          <p:spPr>
            <a:xfrm>
              <a:off x="8037748" y="427721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d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10E1B6-91DF-40D0-A4FB-4BF5CB19B21C}"/>
                </a:ext>
              </a:extLst>
            </p:cNvPr>
            <p:cNvSpPr txBox="1"/>
            <p:nvPr/>
          </p:nvSpPr>
          <p:spPr>
            <a:xfrm>
              <a:off x="8399556" y="3354528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c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 Box 4">
            <a:extLst>
              <a:ext uri="{FF2B5EF4-FFF2-40B4-BE49-F238E27FC236}">
                <a16:creationId xmlns:a16="http://schemas.microsoft.com/office/drawing/2014/main" id="{22B3AD32-DACD-4487-9958-B34A2B2F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45" y="1430615"/>
            <a:ext cx="7410258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effectLst/>
              </a:rPr>
              <a:t>At node </a:t>
            </a:r>
            <a:r>
              <a:rPr lang="en-US" sz="2000" b="1" i="1" dirty="0">
                <a:effectLst/>
              </a:rPr>
              <a:t>a</a:t>
            </a:r>
            <a:r>
              <a:rPr lang="en-US" sz="2000" i="0" dirty="0">
                <a:effectLst/>
              </a:rPr>
              <a:t>: 6 A is entering and 2 A is </a:t>
            </a:r>
            <a:r>
              <a:rPr lang="en-US" sz="2000" dirty="0"/>
              <a:t>leaving so consider </a:t>
            </a:r>
            <a:r>
              <a:rPr lang="en-US" sz="2000" i="1" dirty="0"/>
              <a:t>I</a:t>
            </a:r>
            <a:r>
              <a:rPr lang="en-US" sz="2000" baseline="-25000" dirty="0"/>
              <a:t>1</a:t>
            </a:r>
            <a:r>
              <a:rPr lang="en-US" sz="2000" dirty="0"/>
              <a:t> is leaving</a:t>
            </a:r>
            <a:r>
              <a:rPr lang="en-US" sz="2000" i="0" dirty="0">
                <a:effectLst/>
              </a:rPr>
              <a:t>.</a:t>
            </a: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BE512556-38DD-4DD5-B4B5-98EC1B2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78" y="1880486"/>
            <a:ext cx="6552329" cy="74635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/>
              <a:t>According to KCL at node </a:t>
            </a:r>
            <a:r>
              <a:rPr lang="en-US" sz="2000" i="1" dirty="0"/>
              <a:t>a</a:t>
            </a:r>
            <a:r>
              <a:rPr lang="en-US" sz="2000" dirty="0"/>
              <a:t>, we have: 6 A = </a:t>
            </a:r>
            <a:r>
              <a:rPr lang="en-US" sz="2000" i="1" dirty="0"/>
              <a:t>I</a:t>
            </a:r>
            <a:r>
              <a:rPr lang="en-US" sz="2000" baseline="-25000" dirty="0"/>
              <a:t>1</a:t>
            </a:r>
            <a:r>
              <a:rPr lang="en-US" sz="2000" dirty="0"/>
              <a:t> + 2 A = 9 A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sym typeface="Symbol" panose="05050102010706020507" pitchFamily="18" charset="2"/>
              </a:rPr>
              <a:t>                                                           </a:t>
            </a:r>
            <a:r>
              <a:rPr lang="en-US" sz="2000" i="1" dirty="0"/>
              <a:t>I</a:t>
            </a:r>
            <a:r>
              <a:rPr lang="en-US" sz="2000" baseline="-25000" dirty="0"/>
              <a:t>1 </a:t>
            </a:r>
            <a:r>
              <a:rPr lang="en-US" sz="2000" dirty="0">
                <a:sym typeface="Symbol" panose="05050102010706020507" pitchFamily="18" charset="2"/>
              </a:rPr>
              <a:t>= 6 A  2 A = 4 A</a:t>
            </a:r>
            <a:r>
              <a:rPr lang="en-US" sz="2000" dirty="0"/>
              <a:t> </a:t>
            </a:r>
            <a:endParaRPr lang="en-US" sz="2000" i="0" dirty="0"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8DE21-54EF-4E7C-91AF-159038DCAFD8}"/>
              </a:ext>
            </a:extLst>
          </p:cNvPr>
          <p:cNvCxnSpPr>
            <a:cxnSpLocks/>
          </p:cNvCxnSpPr>
          <p:nvPr/>
        </p:nvCxnSpPr>
        <p:spPr>
          <a:xfrm rot="16200000">
            <a:off x="10874681" y="932033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C6A4E-FCF3-4A9E-8122-48F72FAC8C82}"/>
              </a:ext>
            </a:extLst>
          </p:cNvPr>
          <p:cNvCxnSpPr/>
          <p:nvPr/>
        </p:nvCxnSpPr>
        <p:spPr>
          <a:xfrm>
            <a:off x="8498480" y="1130520"/>
            <a:ext cx="64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">
            <a:extLst>
              <a:ext uri="{FF2B5EF4-FFF2-40B4-BE49-F238E27FC236}">
                <a16:creationId xmlns:a16="http://schemas.microsoft.com/office/drawing/2014/main" id="{94D392FB-5493-474D-8B11-FEE4C2B0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8" y="2600115"/>
            <a:ext cx="6780630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effectLst/>
              </a:rPr>
              <a:t>At node </a:t>
            </a:r>
            <a:r>
              <a:rPr lang="en-US" sz="2000" b="1" i="1" dirty="0">
                <a:effectLst/>
              </a:rPr>
              <a:t>b</a:t>
            </a:r>
            <a:r>
              <a:rPr lang="en-US" sz="2000" i="0" dirty="0">
                <a:effectLst/>
              </a:rPr>
              <a:t>: </a:t>
            </a:r>
            <a:r>
              <a:rPr lang="en-US" sz="2000" i="1" dirty="0"/>
              <a:t>I</a:t>
            </a:r>
            <a:r>
              <a:rPr lang="en-US" sz="2000" baseline="-25000" dirty="0"/>
              <a:t>1 </a:t>
            </a:r>
            <a:r>
              <a:rPr lang="en-US" sz="2000" dirty="0"/>
              <a:t>= 4 A and </a:t>
            </a:r>
            <a:r>
              <a:rPr lang="en-US" sz="2000" i="0" dirty="0">
                <a:effectLst/>
              </a:rPr>
              <a:t>5 A are </a:t>
            </a:r>
            <a:r>
              <a:rPr lang="en-US" sz="2000" dirty="0"/>
              <a:t>entering so consider </a:t>
            </a:r>
            <a:r>
              <a:rPr lang="en-US" sz="2000" i="1" dirty="0"/>
              <a:t>I</a:t>
            </a:r>
            <a:r>
              <a:rPr lang="en-US" sz="2000" baseline="-25000" dirty="0"/>
              <a:t>2</a:t>
            </a:r>
            <a:r>
              <a:rPr lang="en-US" sz="2000" dirty="0"/>
              <a:t> is leaving</a:t>
            </a:r>
            <a:r>
              <a:rPr lang="en-US" sz="2000" i="0" dirty="0">
                <a:effectLst/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734E2-090C-4E9D-92E6-EC1736DF07FF}"/>
              </a:ext>
            </a:extLst>
          </p:cNvPr>
          <p:cNvCxnSpPr/>
          <p:nvPr/>
        </p:nvCxnSpPr>
        <p:spPr>
          <a:xfrm>
            <a:off x="9847911" y="1149061"/>
            <a:ext cx="64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">
            <a:extLst>
              <a:ext uri="{FF2B5EF4-FFF2-40B4-BE49-F238E27FC236}">
                <a16:creationId xmlns:a16="http://schemas.microsoft.com/office/drawing/2014/main" id="{922A0FE6-21BF-49B2-9D1B-E68E76C32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" y="3059169"/>
            <a:ext cx="6552329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/>
              <a:t>According to KCL at node </a:t>
            </a:r>
            <a:r>
              <a:rPr lang="en-US" sz="2000" i="1" dirty="0"/>
              <a:t>b</a:t>
            </a:r>
            <a:r>
              <a:rPr lang="en-US" sz="2000" dirty="0"/>
              <a:t>, we have: </a:t>
            </a:r>
            <a:r>
              <a:rPr lang="en-US" sz="2000" i="1" dirty="0"/>
              <a:t>I</a:t>
            </a:r>
            <a:r>
              <a:rPr lang="en-US" sz="2000" baseline="-25000" dirty="0"/>
              <a:t>2 </a:t>
            </a:r>
            <a:r>
              <a:rPr lang="en-US" sz="2000" dirty="0"/>
              <a:t>= 4 A + 5 A = 9 A </a:t>
            </a:r>
            <a:endParaRPr lang="en-US" sz="2000" i="0" dirty="0">
              <a:effectLst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6A3F23C2-BD2D-4CEF-A273-7A6A5C87B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07" y="3683542"/>
            <a:ext cx="9497031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effectLst/>
              </a:rPr>
              <a:t>At node </a:t>
            </a:r>
            <a:r>
              <a:rPr lang="en-US" sz="2000" b="1" i="1" dirty="0">
                <a:effectLst/>
              </a:rPr>
              <a:t>c</a:t>
            </a:r>
            <a:r>
              <a:rPr lang="en-US" sz="2000" i="0" dirty="0">
                <a:effectLst/>
              </a:rPr>
              <a:t>: </a:t>
            </a:r>
            <a:r>
              <a:rPr lang="en-US" sz="2000" i="1" dirty="0"/>
              <a:t>I</a:t>
            </a:r>
            <a:r>
              <a:rPr lang="en-US" sz="2000" baseline="-25000" dirty="0"/>
              <a:t>2 </a:t>
            </a:r>
            <a:r>
              <a:rPr lang="en-US" sz="2000" dirty="0"/>
              <a:t>= 9 A current is entering and </a:t>
            </a:r>
            <a:r>
              <a:rPr lang="en-US" sz="2000" i="0" dirty="0">
                <a:effectLst/>
              </a:rPr>
              <a:t>3 A is leaving</a:t>
            </a:r>
            <a:r>
              <a:rPr lang="en-US" sz="2000" dirty="0"/>
              <a:t> so consider </a:t>
            </a:r>
            <a:r>
              <a:rPr lang="en-US" sz="2000" i="1" dirty="0"/>
              <a:t>I</a:t>
            </a:r>
            <a:r>
              <a:rPr lang="en-US" sz="2000" baseline="-25000" dirty="0"/>
              <a:t>3</a:t>
            </a:r>
            <a:r>
              <a:rPr lang="en-US" sz="2000" dirty="0"/>
              <a:t> is leaving</a:t>
            </a:r>
            <a:r>
              <a:rPr lang="en-US" sz="2000" i="0" dirty="0">
                <a:effectLst/>
              </a:rPr>
              <a:t>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D8EA4-74B3-45AE-AB3D-B072F299BD4B}"/>
              </a:ext>
            </a:extLst>
          </p:cNvPr>
          <p:cNvCxnSpPr>
            <a:cxnSpLocks/>
          </p:cNvCxnSpPr>
          <p:nvPr/>
        </p:nvCxnSpPr>
        <p:spPr>
          <a:xfrm rot="5400000">
            <a:off x="10854551" y="2754787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">
            <a:extLst>
              <a:ext uri="{FF2B5EF4-FFF2-40B4-BE49-F238E27FC236}">
                <a16:creationId xmlns:a16="http://schemas.microsoft.com/office/drawing/2014/main" id="{41C4E389-4DF6-4D8D-A302-4A8C0A09E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15" y="4047956"/>
            <a:ext cx="959712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/>
              <a:t>According to KCL at node </a:t>
            </a:r>
            <a:r>
              <a:rPr lang="en-US" sz="2000" i="1" dirty="0"/>
              <a:t>c</a:t>
            </a:r>
            <a:r>
              <a:rPr lang="en-US" sz="2000" dirty="0"/>
              <a:t>, we have: 9 A = </a:t>
            </a:r>
            <a:r>
              <a:rPr lang="en-US" sz="2000" i="1" dirty="0"/>
              <a:t>I</a:t>
            </a:r>
            <a:r>
              <a:rPr lang="en-US" sz="2000" baseline="-25000" dirty="0"/>
              <a:t>3 </a:t>
            </a:r>
            <a:r>
              <a:rPr lang="en-US" sz="2000" dirty="0">
                <a:sym typeface="Symbol" panose="05050102010706020507" pitchFamily="18" charset="2"/>
              </a:rPr>
              <a:t>+</a:t>
            </a:r>
            <a:r>
              <a:rPr lang="en-US" sz="2000" dirty="0"/>
              <a:t> 3 A            </a:t>
            </a:r>
            <a:r>
              <a:rPr lang="en-US" sz="2000" dirty="0">
                <a:sym typeface="Symbol" panose="05050102010706020507" pitchFamily="18" charset="2"/>
              </a:rPr>
              <a:t> </a:t>
            </a:r>
            <a:r>
              <a:rPr lang="en-US" sz="2000" i="1" dirty="0"/>
              <a:t>I</a:t>
            </a:r>
            <a:r>
              <a:rPr lang="en-US" sz="2000" baseline="-25000" dirty="0"/>
              <a:t>3 </a:t>
            </a:r>
            <a:r>
              <a:rPr lang="en-US" sz="2000" dirty="0">
                <a:sym typeface="Symbol" panose="05050102010706020507" pitchFamily="18" charset="2"/>
              </a:rPr>
              <a:t>= 9 A  3 A = 6 A</a:t>
            </a:r>
            <a:endParaRPr lang="en-US" sz="2000" i="0" dirty="0">
              <a:effectLst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C7BB4557-D77D-49A4-9C57-140ECC35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3" y="4671512"/>
            <a:ext cx="9497031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effectLst/>
              </a:rPr>
              <a:t>At node </a:t>
            </a:r>
            <a:r>
              <a:rPr lang="en-US" sz="2000" b="1" i="1" dirty="0">
                <a:effectLst/>
              </a:rPr>
              <a:t>d</a:t>
            </a:r>
            <a:r>
              <a:rPr lang="en-US" sz="2000" i="0" dirty="0">
                <a:effectLst/>
              </a:rPr>
              <a:t>: </a:t>
            </a:r>
            <a:r>
              <a:rPr lang="en-US" sz="2000" dirty="0"/>
              <a:t>3 A and 10 A are entering so consider </a:t>
            </a:r>
            <a:r>
              <a:rPr lang="en-US" sz="2000" i="1" dirty="0"/>
              <a:t>I</a:t>
            </a:r>
            <a:r>
              <a:rPr lang="en-US" sz="2000" baseline="-25000" dirty="0"/>
              <a:t>4</a:t>
            </a:r>
            <a:r>
              <a:rPr lang="en-US" sz="2000" dirty="0"/>
              <a:t> is leaving.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85C9E58D-EA2E-4F02-9F8F-715B190B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3" y="5040922"/>
            <a:ext cx="6552329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/>
              <a:t>According to KCL at node </a:t>
            </a:r>
            <a:r>
              <a:rPr lang="en-US" sz="2000" i="1" dirty="0"/>
              <a:t>d</a:t>
            </a:r>
            <a:r>
              <a:rPr lang="en-US" sz="2000" dirty="0"/>
              <a:t>, we have: </a:t>
            </a:r>
            <a:r>
              <a:rPr lang="en-US" sz="2000" i="1" dirty="0"/>
              <a:t>I</a:t>
            </a:r>
            <a:r>
              <a:rPr lang="en-US" sz="2000" baseline="-25000" dirty="0"/>
              <a:t>4 </a:t>
            </a:r>
            <a:r>
              <a:rPr lang="en-US" sz="2000" dirty="0"/>
              <a:t>= 3 A + 10 A = 13 A </a:t>
            </a:r>
            <a:endParaRPr lang="en-US" sz="2000" i="0" dirty="0">
              <a:effectLst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1CA7CD-3DED-45FF-8801-7D083E9F6FF0}"/>
              </a:ext>
            </a:extLst>
          </p:cNvPr>
          <p:cNvSpPr txBox="1"/>
          <p:nvPr/>
        </p:nvSpPr>
        <p:spPr>
          <a:xfrm>
            <a:off x="376914" y="5731612"/>
            <a:ext cx="112265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dirty="0">
                <a:solidFill>
                  <a:srgbClr val="0166B3"/>
                </a:solidFill>
              </a:rPr>
              <a:t>SECTION 6.5 KCL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Problems: 24 to 28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17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3" grpId="0"/>
      <p:bldP spid="45" grpId="0"/>
      <p:bldP spid="47" grpId="0"/>
      <p:bldP spid="48" grpId="0"/>
      <p:bldP spid="51" grpId="0"/>
      <p:bldP spid="52" grpId="0"/>
      <p:bldP spid="53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26F1AE-AE7F-41ED-B136-85175E254A26}"/>
              </a:ext>
            </a:extLst>
          </p:cNvPr>
          <p:cNvSpPr txBox="1"/>
          <p:nvPr/>
        </p:nvSpPr>
        <p:spPr>
          <a:xfrm>
            <a:off x="266038" y="639589"/>
            <a:ext cx="8584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effectLst/>
              </a:rPr>
              <a:t>Two </a:t>
            </a:r>
            <a:r>
              <a:rPr lang="en-US" sz="2300" b="1" dirty="0">
                <a:effectLst/>
              </a:rPr>
              <a:t>elements</a:t>
            </a:r>
            <a:r>
              <a:rPr lang="en-US" sz="2300" dirty="0">
                <a:effectLst/>
              </a:rPr>
              <a:t>, </a:t>
            </a:r>
            <a:r>
              <a:rPr lang="en-US" sz="2300" b="1" dirty="0">
                <a:effectLst/>
              </a:rPr>
              <a:t>branches</a:t>
            </a:r>
            <a:r>
              <a:rPr lang="en-US" sz="2300" dirty="0">
                <a:effectLst/>
              </a:rPr>
              <a:t>, or </a:t>
            </a:r>
            <a:r>
              <a:rPr lang="en-US" sz="2300" b="1" dirty="0">
                <a:effectLst/>
              </a:rPr>
              <a:t>circuits</a:t>
            </a:r>
            <a:r>
              <a:rPr lang="en-US" sz="2300" dirty="0">
                <a:effectLst/>
              </a:rPr>
              <a:t> are in parallel:</a:t>
            </a:r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They have </a:t>
            </a:r>
            <a:r>
              <a:rPr lang="en-US" sz="2300" b="1" dirty="0">
                <a:solidFill>
                  <a:srgbClr val="FF0000"/>
                </a:solidFill>
                <a:effectLst/>
              </a:rPr>
              <a:t>two points in common</a:t>
            </a:r>
            <a:r>
              <a:rPr lang="en-US" sz="2300" dirty="0">
                <a:effectLst/>
              </a:rPr>
              <a:t>.</a:t>
            </a:r>
            <a:endParaRPr lang="en-US" sz="2300" dirty="0"/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 </a:t>
            </a:r>
            <a:r>
              <a:rPr lang="en-US" sz="2300" b="1" dirty="0">
                <a:effectLst/>
              </a:rPr>
              <a:t>currents are not the same</a:t>
            </a:r>
            <a:r>
              <a:rPr lang="en-US" sz="2300" dirty="0">
                <a:effectLst/>
              </a:rPr>
              <a:t> through the two parallel elements.</a:t>
            </a:r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 </a:t>
            </a:r>
            <a:r>
              <a:rPr lang="en-US" sz="2300" b="1" dirty="0">
                <a:effectLst/>
              </a:rPr>
              <a:t>voltage are the same across</a:t>
            </a:r>
            <a:r>
              <a:rPr lang="en-US" sz="2300" dirty="0">
                <a:effectLst/>
              </a:rPr>
              <a:t> the two parallel elements.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26B848-041C-4B14-9150-D314045F116B}"/>
              </a:ext>
            </a:extLst>
          </p:cNvPr>
          <p:cNvSpPr/>
          <p:nvPr/>
        </p:nvSpPr>
        <p:spPr>
          <a:xfrm>
            <a:off x="3735690" y="94515"/>
            <a:ext cx="4651084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are in Parallel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1598C-B7F9-4875-877F-4DCD7558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7" y="3969766"/>
            <a:ext cx="1495425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9D403-DCE5-4D1F-B83A-F242BB7B4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24" y="4315363"/>
            <a:ext cx="2733675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9A130-1B22-420D-85A5-18F177BBE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373" y="3337765"/>
            <a:ext cx="1847850" cy="28860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A59EFB-CC5E-437C-8C1A-9BAF8E494984}"/>
              </a:ext>
            </a:extLst>
          </p:cNvPr>
          <p:cNvSpPr txBox="1"/>
          <p:nvPr/>
        </p:nvSpPr>
        <p:spPr>
          <a:xfrm>
            <a:off x="266036" y="2368123"/>
            <a:ext cx="31981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b="1" dirty="0">
                <a:effectLst/>
              </a:rPr>
              <a:t>Figure 1</a:t>
            </a:r>
            <a:r>
              <a:rPr lang="en-US" sz="2300" dirty="0">
                <a:effectLst/>
              </a:rPr>
              <a:t>: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1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2</a:t>
            </a:r>
            <a:r>
              <a:rPr lang="en-US" sz="2300" dirty="0">
                <a:effectLst/>
              </a:rPr>
              <a:t> are parallel since they have two common points </a:t>
            </a:r>
            <a:r>
              <a:rPr lang="en-US" sz="2300" i="1" dirty="0">
                <a:effectLst/>
              </a:rPr>
              <a:t>a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b</a:t>
            </a:r>
            <a:r>
              <a:rPr lang="en-US" sz="2300" dirty="0">
                <a:effectLst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FD9379-DCFD-4294-B9D1-256D41240040}"/>
              </a:ext>
            </a:extLst>
          </p:cNvPr>
          <p:cNvSpPr txBox="1"/>
          <p:nvPr/>
        </p:nvSpPr>
        <p:spPr>
          <a:xfrm>
            <a:off x="3863959" y="2368123"/>
            <a:ext cx="366635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b="1" dirty="0">
                <a:effectLst/>
              </a:rPr>
              <a:t>Figure 2</a:t>
            </a:r>
            <a:r>
              <a:rPr lang="en-US" sz="2300" dirty="0">
                <a:effectLst/>
              </a:rPr>
              <a:t>: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1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2</a:t>
            </a:r>
            <a:r>
              <a:rPr lang="en-US" sz="2300" dirty="0">
                <a:effectLst/>
              </a:rPr>
              <a:t> are parallel since they have two common points </a:t>
            </a:r>
            <a:r>
              <a:rPr lang="en-US" sz="2300" i="1" dirty="0">
                <a:effectLst/>
              </a:rPr>
              <a:t>a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b</a:t>
            </a:r>
            <a:r>
              <a:rPr lang="en-US" sz="2300" dirty="0">
                <a:effectLst/>
              </a:rPr>
              <a:t>.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3</a:t>
            </a:r>
            <a:r>
              <a:rPr lang="en-US" sz="2300" dirty="0">
                <a:effectLst/>
              </a:rPr>
              <a:t> is series with the parallel combination of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1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2.</a:t>
            </a:r>
            <a:endParaRPr lang="en-US" sz="2300" dirty="0">
              <a:effectLst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F132D7-E110-4C1D-92B0-1159921E2B2C}"/>
              </a:ext>
            </a:extLst>
          </p:cNvPr>
          <p:cNvSpPr txBox="1"/>
          <p:nvPr/>
        </p:nvSpPr>
        <p:spPr>
          <a:xfrm>
            <a:off x="8259612" y="1883146"/>
            <a:ext cx="366635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b="1" dirty="0">
                <a:effectLst/>
              </a:rPr>
              <a:t>Figure 3</a:t>
            </a:r>
            <a:r>
              <a:rPr lang="en-US" sz="2300" dirty="0">
                <a:effectLst/>
              </a:rPr>
              <a:t>: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1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2</a:t>
            </a:r>
            <a:r>
              <a:rPr lang="en-US" sz="2300" dirty="0">
                <a:effectLst/>
              </a:rPr>
              <a:t> are in series. The series combination of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1</a:t>
            </a:r>
            <a:r>
              <a:rPr lang="en-US" sz="2300" dirty="0">
                <a:effectLst/>
              </a:rPr>
              <a:t> and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2 </a:t>
            </a:r>
            <a:r>
              <a:rPr lang="en-US" sz="2300" dirty="0">
                <a:effectLst/>
              </a:rPr>
              <a:t>are parallel with </a:t>
            </a:r>
            <a:r>
              <a:rPr lang="en-US" sz="2300" i="1" dirty="0">
                <a:effectLst/>
              </a:rPr>
              <a:t>R</a:t>
            </a:r>
            <a:r>
              <a:rPr lang="en-US" sz="2300" baseline="-25000" dirty="0">
                <a:effectLst/>
              </a:rPr>
              <a:t>3</a:t>
            </a:r>
            <a:endParaRPr lang="en-US" sz="2300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ED5A3-8E45-46FE-A693-C4E160C9C50F}"/>
              </a:ext>
            </a:extLst>
          </p:cNvPr>
          <p:cNvSpPr/>
          <p:nvPr/>
        </p:nvSpPr>
        <p:spPr>
          <a:xfrm>
            <a:off x="266036" y="2368123"/>
            <a:ext cx="3198181" cy="3935268"/>
          </a:xfrm>
          <a:prstGeom prst="rect">
            <a:avLst/>
          </a:prstGeom>
          <a:noFill/>
          <a:ln w="381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91E306-205E-4F7C-A542-DD1E8291DB1E}"/>
              </a:ext>
            </a:extLst>
          </p:cNvPr>
          <p:cNvSpPr/>
          <p:nvPr/>
        </p:nvSpPr>
        <p:spPr>
          <a:xfrm>
            <a:off x="3863959" y="2369056"/>
            <a:ext cx="3666351" cy="3935268"/>
          </a:xfrm>
          <a:prstGeom prst="rect">
            <a:avLst/>
          </a:prstGeom>
          <a:noFill/>
          <a:ln w="381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19A-2799-4D7B-8DAE-73BFFF44FF57}"/>
              </a:ext>
            </a:extLst>
          </p:cNvPr>
          <p:cNvSpPr/>
          <p:nvPr/>
        </p:nvSpPr>
        <p:spPr>
          <a:xfrm>
            <a:off x="8136679" y="1883145"/>
            <a:ext cx="3789284" cy="4442705"/>
          </a:xfrm>
          <a:prstGeom prst="rect">
            <a:avLst/>
          </a:prstGeom>
          <a:noFill/>
          <a:ln w="381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FCBAFFD8-79EC-4AF1-9CDB-2BAF2E7644AF}"/>
              </a:ext>
            </a:extLst>
          </p:cNvPr>
          <p:cNvSpPr txBox="1">
            <a:spLocks/>
          </p:cNvSpPr>
          <p:nvPr/>
        </p:nvSpPr>
        <p:spPr>
          <a:xfrm>
            <a:off x="7215991" y="6435242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9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2723991" y="109029"/>
            <a:ext cx="72182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Power Distribution in a Parallel Circuit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C043F8-375D-4C04-B194-390D5D6C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743196"/>
            <a:ext cx="11200368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any electrical system, the power supplied or applied or delivered will equal the power dissipated or absorbed or consumed.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24154-2130-4042-BBAB-A0FA3615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29" y="1501156"/>
            <a:ext cx="5950041" cy="38404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43F80-6929-4451-AE1E-42AC8FB5D4F2}"/>
              </a:ext>
            </a:extLst>
          </p:cNvPr>
          <p:cNvGrpSpPr/>
          <p:nvPr/>
        </p:nvGrpSpPr>
        <p:grpSpPr>
          <a:xfrm>
            <a:off x="465633" y="1708223"/>
            <a:ext cx="4200708" cy="496572"/>
            <a:chOff x="5976964" y="2275201"/>
            <a:chExt cx="4200708" cy="4965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F6B248-B2BF-49DF-A983-C151FD0C3603}"/>
                </a:ext>
              </a:extLst>
            </p:cNvPr>
            <p:cNvSpPr/>
            <p:nvPr/>
          </p:nvSpPr>
          <p:spPr>
            <a:xfrm>
              <a:off x="5976964" y="2288756"/>
              <a:ext cx="4200708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3CA48C5-8DBA-4160-B5F4-163AC1810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69454" y="2353956"/>
            <a:ext cx="2616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4" imgW="2616120" imgH="380880" progId="Equation.3">
                    <p:embed/>
                  </p:oleObj>
                </mc:Choice>
                <mc:Fallback>
                  <p:oleObj name="Equation" r:id="rId4" imgW="2616120" imgH="380880" progId="Equation.3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3CA48C5-8DBA-4160-B5F4-163AC18103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69454" y="2353956"/>
                          <a:ext cx="26162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5A1CB1A3-D01F-4CD3-A2BE-36483B345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278" y="2275201"/>
              <a:ext cx="1259393" cy="4830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(6.10)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6EF774-6DD2-483B-8E58-6964DA78B95A}"/>
              </a:ext>
            </a:extLst>
          </p:cNvPr>
          <p:cNvGrpSpPr/>
          <p:nvPr/>
        </p:nvGrpSpPr>
        <p:grpSpPr>
          <a:xfrm>
            <a:off x="463981" y="2529117"/>
            <a:ext cx="4200708" cy="496572"/>
            <a:chOff x="5976964" y="2275201"/>
            <a:chExt cx="4200708" cy="4965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54FC34-899A-43CD-9C29-0F62DDFC410A}"/>
                </a:ext>
              </a:extLst>
            </p:cNvPr>
            <p:cNvSpPr/>
            <p:nvPr/>
          </p:nvSpPr>
          <p:spPr>
            <a:xfrm>
              <a:off x="5976964" y="2288756"/>
              <a:ext cx="4200708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002B778B-5821-4157-8852-4221F0CD3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2898" y="2340062"/>
            <a:ext cx="2501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name="Equation" r:id="rId6" imgW="2501640" imgH="380880" progId="Equation.3">
                    <p:embed/>
                  </p:oleObj>
                </mc:Choice>
                <mc:Fallback>
                  <p:oleObj name="Equation" r:id="rId6" imgW="2501640" imgH="380880" progId="Equation.3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002B778B-5821-4157-8852-4221F0CD39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82898" y="2340062"/>
                          <a:ext cx="25019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D56BD0C2-99DE-4BA3-9A3E-5A7BC01E7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278" y="2275201"/>
              <a:ext cx="1259393" cy="4830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(6.11)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91A9C2-70E8-4B5B-B126-21A5A590A78C}"/>
              </a:ext>
            </a:extLst>
          </p:cNvPr>
          <p:cNvGrpSpPr/>
          <p:nvPr/>
        </p:nvGrpSpPr>
        <p:grpSpPr>
          <a:xfrm>
            <a:off x="463980" y="3296701"/>
            <a:ext cx="5991807" cy="3021757"/>
            <a:chOff x="463980" y="3296701"/>
            <a:chExt cx="5991807" cy="30217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ED8A0C-EE1B-4CBC-9D2A-042920B2BC09}"/>
                </a:ext>
              </a:extLst>
            </p:cNvPr>
            <p:cNvSpPr/>
            <p:nvPr/>
          </p:nvSpPr>
          <p:spPr>
            <a:xfrm>
              <a:off x="463980" y="3296701"/>
              <a:ext cx="3541963" cy="3021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56851E8-82C1-4BEC-80A7-B9288387A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722" y="3352767"/>
            <a:ext cx="3060700" cy="287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name="Equation" r:id="rId8" imgW="3060360" imgH="2869920" progId="Equation.3">
                    <p:embed/>
                  </p:oleObj>
                </mc:Choice>
                <mc:Fallback>
                  <p:oleObj name="Equation" r:id="rId8" imgW="3060360" imgH="286992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56851E8-82C1-4BEC-80A7-B9288387AF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9722" y="3352767"/>
                          <a:ext cx="3060700" cy="287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58DA4E3A-61CB-437F-A503-674DE44ED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221" y="4522161"/>
              <a:ext cx="2481566" cy="4830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(watt, W)    </a:t>
              </a:r>
              <a:r>
                <a:rPr 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(6.12)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81728C-19B1-4822-8153-48C3BA76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87" y="210981"/>
            <a:ext cx="5613253" cy="370870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0" dirty="0">
                <a:solidFill>
                  <a:srgbClr val="0166B3"/>
                </a:solidFill>
                <a:effectLst/>
              </a:rPr>
              <a:t>EXAMPLE 6.15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For the parallel network in Fig. 6.30: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 Determine the total resistance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1" baseline="-25000" dirty="0">
                <a:solidFill>
                  <a:srgbClr val="242021"/>
                </a:solidFill>
                <a:effectLst/>
              </a:rPr>
              <a:t>T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 Find the source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1" baseline="-25000" dirty="0">
                <a:solidFill>
                  <a:srgbClr val="242021"/>
                </a:solidFill>
                <a:effectLst/>
              </a:rPr>
              <a:t>s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the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through each resistor.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Verify KCL.</a:t>
            </a:r>
            <a:endParaRPr lang="en-US" sz="2200" b="0" i="0" dirty="0">
              <a:solidFill>
                <a:srgbClr val="242021"/>
              </a:solidFill>
              <a:effectLst/>
            </a:endParaRP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d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Calculate the power delivered by the source.</a:t>
            </a:r>
            <a:endParaRPr lang="en-US" sz="2200" b="1" i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Determine the power absorbed by each parallel resistor.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f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Verify Eq. (6.10)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47384-4509-4DCA-BCF3-7850007D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2421"/>
            <a:ext cx="5866073" cy="237744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5402E8A-DADD-4ADC-B6EE-97BAF8483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9176" y="4000630"/>
          <a:ext cx="9931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4" imgW="9931320" imgH="2158920" progId="Equation.3">
                  <p:embed/>
                </p:oleObj>
              </mc:Choice>
              <mc:Fallback>
                <p:oleObj name="Equation" r:id="rId4" imgW="9931320" imgH="215892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5402E8A-DADD-4ADC-B6EE-97BAF84834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9176" y="4000630"/>
                        <a:ext cx="9931400" cy="215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64C42F87-55E7-4865-B848-F2F0C4C2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7" y="4186770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3081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47384-4509-4DCA-BCF3-7850007D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06" y="645720"/>
            <a:ext cx="5414837" cy="2194560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0CDAB2-4364-4D9A-9465-75371F11A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40" y="1212523"/>
          <a:ext cx="5422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4" imgW="5422680" imgH="1269720" progId="Equation.3">
                  <p:embed/>
                </p:oleObj>
              </mc:Choice>
              <mc:Fallback>
                <p:oleObj name="Equation" r:id="rId4" imgW="5422680" imgH="12697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60CDAB2-4364-4D9A-9465-75371F11A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40" y="1212523"/>
                        <a:ext cx="54229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50B32D36-5035-4E19-AB4A-EB1341E0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23" y="210981"/>
            <a:ext cx="9931400" cy="43088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Find the source current (</a:t>
            </a:r>
            <a:r>
              <a:rPr lang="en-US" sz="22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1" baseline="-25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 current (</a:t>
            </a:r>
            <a:r>
              <a:rPr lang="en-US" sz="22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baseline="-25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through each resistor.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AF9854-C325-4121-A064-4C7596CB3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63" y="679622"/>
          <a:ext cx="172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6" imgW="1726920" imgH="368280" progId="Equation.3">
                  <p:embed/>
                </p:oleObj>
              </mc:Choice>
              <mc:Fallback>
                <p:oleObj name="Equation" r:id="rId6" imgW="1726920" imgH="3682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6AF9854-C325-4121-A064-4C7596CB3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963" y="679622"/>
                        <a:ext cx="17272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B7F6486-7326-454C-BDAB-3EE59671A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6837" y="2552201"/>
          <a:ext cx="47244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8" imgW="4724280" imgH="2705040" progId="Equation.3">
                  <p:embed/>
                </p:oleObj>
              </mc:Choice>
              <mc:Fallback>
                <p:oleObj name="Equation" r:id="rId8" imgW="4724280" imgH="2705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B7F6486-7326-454C-BDAB-3EE59671A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6837" y="2552201"/>
                        <a:ext cx="4724400" cy="270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35BE708-523C-4EC2-A505-24750636B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864" y="5484442"/>
          <a:ext cx="698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10" imgW="6984720" imgH="838080" progId="Equation.3">
                  <p:embed/>
                </p:oleObj>
              </mc:Choice>
              <mc:Fallback>
                <p:oleObj name="Equation" r:id="rId10" imgW="6984720" imgH="8380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35BE708-523C-4EC2-A505-24750636B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8864" y="5484442"/>
                        <a:ext cx="69850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3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36720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47384-4509-4DCA-BCF3-7850007D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57" y="251580"/>
            <a:ext cx="4963601" cy="201168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5402E8A-DADD-4ADC-B6EE-97BAF8483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612" y="1435738"/>
          <a:ext cx="172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4" imgW="1726920" imgH="368280" progId="Equation.3">
                  <p:embed/>
                </p:oleObj>
              </mc:Choice>
              <mc:Fallback>
                <p:oleObj name="Equation" r:id="rId4" imgW="1726920" imgH="3682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5402E8A-DADD-4ADC-B6EE-97BAF84834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612" y="1435738"/>
                        <a:ext cx="17272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64C42F87-55E7-4865-B848-F2F0C4C2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1" y="1403928"/>
            <a:ext cx="161967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0CDAB2-4364-4D9A-9465-75371F11A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923" y="1451156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6" imgW="1841400" imgH="380880" progId="Equation.3">
                  <p:embed/>
                </p:oleObj>
              </mc:Choice>
              <mc:Fallback>
                <p:oleObj name="Equation" r:id="rId6" imgW="1841400" imgH="3808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60CDAB2-4364-4D9A-9465-75371F11A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7923" y="1451156"/>
                        <a:ext cx="18415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3CEEFA0-9722-4522-8F89-3296623FF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612" y="2010492"/>
          <a:ext cx="438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8" imgW="4381200" imgH="380880" progId="Equation.3">
                  <p:embed/>
                </p:oleObj>
              </mc:Choice>
              <mc:Fallback>
                <p:oleObj name="Equation" r:id="rId8" imgW="4381200" imgH="3808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3CEEFA0-9722-4522-8F89-3296623FF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16612" y="2010492"/>
                        <a:ext cx="43815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ADD01F80-AC32-4965-9F9B-E9B1CB08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11" y="178417"/>
            <a:ext cx="6804167" cy="118494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d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Calculate the power delivered by the source.</a:t>
            </a:r>
            <a:endParaRPr lang="en-US" sz="2200" b="1" i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Determine the power absorbed by each parallel resistor.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f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Verify Eq. (6.10)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6AA6DD-DDB1-4D7A-932E-445EFA616D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85" y="2450958"/>
            <a:ext cx="9316995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D755DB-9415-4F90-8A48-4D15F4349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618" y="5363390"/>
            <a:ext cx="8304903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3830A4-077D-4AB8-8250-888DD1265F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62" y="2986193"/>
            <a:ext cx="6100593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1428E7-0FF7-4FDD-8673-7E8C1D730888}"/>
              </a:ext>
            </a:extLst>
          </p:cNvPr>
          <p:cNvSpPr txBox="1"/>
          <p:nvPr/>
        </p:nvSpPr>
        <p:spPr>
          <a:xfrm>
            <a:off x="7535833" y="3607218"/>
            <a:ext cx="4053012" cy="1969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dirty="0">
                <a:solidFill>
                  <a:srgbClr val="0166B3"/>
                </a:solidFill>
              </a:rPr>
              <a:t>SECTION 6.4 Power Distribution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] </a:t>
            </a:r>
          </a:p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Problems: 19 to 23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13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282659" y="1841906"/>
            <a:ext cx="9345584" cy="2285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SERIES/PARALLEL</a:t>
            </a:r>
          </a:p>
          <a:p>
            <a:pPr algn="ctr"/>
            <a:r>
              <a:rPr lang="en-US" sz="4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</a:t>
            </a:r>
          </a:p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VOLTAGE/CURRENT SOURCES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112BD26-29C2-4A1B-977D-272063FD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9" y="2134429"/>
            <a:ext cx="2152650" cy="3543300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ACC5A8A-793E-4918-8726-A04218D9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44" y="2129666"/>
            <a:ext cx="2076450" cy="35528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B50B75D-1158-46E0-883C-238CE670C084}"/>
              </a:ext>
            </a:extLst>
          </p:cNvPr>
          <p:cNvSpPr/>
          <p:nvPr/>
        </p:nvSpPr>
        <p:spPr>
          <a:xfrm>
            <a:off x="2338748" y="3299792"/>
            <a:ext cx="1212836" cy="79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FD1D2A-9CF5-4187-B488-264E5C079E47}"/>
              </a:ext>
            </a:extLst>
          </p:cNvPr>
          <p:cNvSpPr/>
          <p:nvPr/>
        </p:nvSpPr>
        <p:spPr>
          <a:xfrm>
            <a:off x="8693173" y="3293168"/>
            <a:ext cx="1212836" cy="79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B0571416-5DB5-4690-A6A4-C617D34A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623" y="2865160"/>
            <a:ext cx="1581150" cy="1876425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015DE19-D9F7-433C-AC59-2CE3EF84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278" y="2820021"/>
            <a:ext cx="1514475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575A7-F14C-46A2-B3C6-4FB836FF4937}"/>
              </a:ext>
            </a:extLst>
          </p:cNvPr>
          <p:cNvSpPr/>
          <p:nvPr/>
        </p:nvSpPr>
        <p:spPr>
          <a:xfrm>
            <a:off x="2607877" y="225141"/>
            <a:ext cx="72182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SOURCES IN SERIES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21F8A4B-75E0-4652-A774-77877827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748" y="5761221"/>
            <a:ext cx="8113179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5.3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Series Voltage Sources to a Single Source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029272C-3D20-4521-B1C9-DB55193B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4" y="766899"/>
            <a:ext cx="11318303" cy="120032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0166B3"/>
                </a:solidFill>
                <a:effectLst/>
              </a:rPr>
              <a:t>Voltage sources can be connected in series.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00"/>
                </a:solidFill>
                <a:cs typeface="Times New Roman" panose="02020603050405020304" pitchFamily="18" charset="0"/>
              </a:rPr>
              <a:t>The voltage sources to be connected in series must have same current ratings through their voltage rating may be same or different.</a:t>
            </a:r>
            <a:endParaRPr lang="en-US" sz="320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9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5EE74-3C38-4C1E-85FA-E6DA82C2A88F}"/>
              </a:ext>
            </a:extLst>
          </p:cNvPr>
          <p:cNvSpPr/>
          <p:nvPr/>
        </p:nvSpPr>
        <p:spPr>
          <a:xfrm>
            <a:off x="2607877" y="225141"/>
            <a:ext cx="72182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SOURCES IN SERIES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84018-3DD2-4862-A330-D1E028DC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25" y="3767363"/>
            <a:ext cx="4860498" cy="2560320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DA967C00-5FD3-482A-92B3-DFDB4A07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70" y="4447359"/>
            <a:ext cx="5208104" cy="120032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0166B3"/>
                </a:solidFill>
                <a:effectLst/>
              </a:rPr>
              <a:t>Current sources of different current ratings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should not be connected in series.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FB9E2-D2C4-45BC-8BF3-4DC61F77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24" y="1783080"/>
            <a:ext cx="4378362" cy="164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859660-4643-4D65-A7D3-C3B5EFB08DA7}"/>
              </a:ext>
            </a:extLst>
          </p:cNvPr>
          <p:cNvSpPr txBox="1"/>
          <p:nvPr/>
        </p:nvSpPr>
        <p:spPr>
          <a:xfrm>
            <a:off x="3875948" y="287873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OK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25298275-9163-4673-9D70-9B126FD0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2" y="795356"/>
            <a:ext cx="11390241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0166B3"/>
                </a:solidFill>
                <a:effectLst/>
              </a:rPr>
              <a:t>Current sources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to be connected in series </a:t>
            </a:r>
            <a:r>
              <a:rPr lang="en-US" sz="2400" b="1" dirty="0">
                <a:solidFill>
                  <a:srgbClr val="0000CC"/>
                </a:solidFill>
                <a:effectLst/>
              </a:rPr>
              <a:t>must have same current ratings through their voltage ratings may be same or different.</a:t>
            </a:r>
            <a:endParaRPr lang="en-US" sz="3200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2D904-D9CD-4BF8-BD80-F3D17D1569B0}"/>
              </a:ext>
            </a:extLst>
          </p:cNvPr>
          <p:cNvSpPr/>
          <p:nvPr/>
        </p:nvSpPr>
        <p:spPr>
          <a:xfrm>
            <a:off x="2607877" y="225141"/>
            <a:ext cx="72182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VOLTAGE SOURCES IN PARALLEL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16203-EDD4-456B-8A70-88F55DE9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6" y="3151321"/>
            <a:ext cx="7248525" cy="315277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A8657C6F-A82E-4A00-8D44-44928DB6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74" y="759467"/>
            <a:ext cx="10281042" cy="156966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sources can be placed in parallel only if:</a:t>
            </a:r>
          </a:p>
          <a:p>
            <a:pPr lvl="2" algn="just"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They have the same voltage rating.</a:t>
            </a:r>
          </a:p>
          <a:p>
            <a:pPr lvl="2" algn="just"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Positive terminal should be connected with positive terminal and Negative terminal should be connected with negative terminal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8E9947-ACA2-4948-9957-C81FC0F7BB55}"/>
              </a:ext>
            </a:extLst>
          </p:cNvPr>
          <p:cNvGrpSpPr/>
          <p:nvPr/>
        </p:nvGrpSpPr>
        <p:grpSpPr>
          <a:xfrm>
            <a:off x="7795374" y="3191771"/>
            <a:ext cx="4076700" cy="3044789"/>
            <a:chOff x="7795374" y="3045999"/>
            <a:chExt cx="4076700" cy="3044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3647AD-CDD5-4F9E-96F2-D72271E6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5374" y="3045999"/>
              <a:ext cx="4076700" cy="2714625"/>
            </a:xfrm>
            <a:prstGeom prst="rect">
              <a:avLst/>
            </a:prstGeom>
          </p:spPr>
        </p:pic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0550CE03-839B-42B1-A1A7-600F1DF5E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593" y="5629123"/>
              <a:ext cx="3480558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1" dirty="0">
                  <a:ln w="1905"/>
                  <a:solidFill>
                    <a:srgbClr val="FF0066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 not be connected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4DBC93-DF25-4049-93EE-411FCFD49AC1}"/>
              </a:ext>
            </a:extLst>
          </p:cNvPr>
          <p:cNvSpPr txBox="1"/>
          <p:nvPr/>
        </p:nvSpPr>
        <p:spPr>
          <a:xfrm>
            <a:off x="3895338" y="357477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E3397-7DF7-4092-BFA2-2E229D59348C}"/>
              </a:ext>
            </a:extLst>
          </p:cNvPr>
          <p:cNvSpPr txBox="1"/>
          <p:nvPr/>
        </p:nvSpPr>
        <p:spPr>
          <a:xfrm>
            <a:off x="9274628" y="383638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NO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958C7F4-F31F-4A72-8286-6B6908BBD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73" y="2324726"/>
            <a:ext cx="10902277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sources to be connected in parallel must have same voltage rating through their current rating may be same or different.</a:t>
            </a:r>
          </a:p>
        </p:txBody>
      </p:sp>
    </p:spTree>
    <p:extLst>
      <p:ext uri="{BB962C8B-B14F-4D97-AF65-F5344CB8AC3E}">
        <p14:creationId xmlns:p14="http://schemas.microsoft.com/office/powerpoint/2010/main" val="217965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5EE74-3C38-4C1E-85FA-E6DA82C2A88F}"/>
              </a:ext>
            </a:extLst>
          </p:cNvPr>
          <p:cNvSpPr/>
          <p:nvPr/>
        </p:nvSpPr>
        <p:spPr>
          <a:xfrm>
            <a:off x="2607877" y="225141"/>
            <a:ext cx="72182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SOURCES IN PARALLEL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A967C00-5FD3-482A-92B3-DFDB4A07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56" y="1339906"/>
            <a:ext cx="3306388" cy="418576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8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sources of different current ratings are not connected in series.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sources to be connected in parallel must have same voltage rating through their current ratings may be same or different.</a:t>
            </a:r>
            <a:endParaRPr lang="en-US" sz="320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4893B-2D67-43F9-B236-91030B85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31" y="759351"/>
            <a:ext cx="4557582" cy="256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FC03F9-CFE4-452E-9C3F-E7D169FA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80" y="3375993"/>
            <a:ext cx="4395216" cy="2560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1A4BF2-B8BE-47DA-BC9D-42286090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394" y="869006"/>
            <a:ext cx="2000250" cy="2219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8BEA0D-9FAF-4B06-9F64-E75F63D07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394" y="3508390"/>
            <a:ext cx="1809750" cy="229552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3FE6F62-AEEF-4AF6-B98F-C6FA2D29E5FC}"/>
              </a:ext>
            </a:extLst>
          </p:cNvPr>
          <p:cNvSpPr/>
          <p:nvPr/>
        </p:nvSpPr>
        <p:spPr>
          <a:xfrm>
            <a:off x="8272059" y="1569059"/>
            <a:ext cx="1100759" cy="80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313E17-FB19-436A-899D-18663C49B17B}"/>
              </a:ext>
            </a:extLst>
          </p:cNvPr>
          <p:cNvSpPr/>
          <p:nvPr/>
        </p:nvSpPr>
        <p:spPr>
          <a:xfrm>
            <a:off x="8378659" y="4251960"/>
            <a:ext cx="1100759" cy="80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C51774C9-E392-4061-A4BF-F1AAD334F7B9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A21279AD-256D-4068-B278-9A77C801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627" y="5803915"/>
            <a:ext cx="7203646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Parallel Current Sources to a Single Source</a:t>
            </a:r>
            <a:endParaRPr lang="en-US" sz="2400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6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56F69-A087-46E1-8037-A6C3F98E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37" y="222537"/>
            <a:ext cx="7600950" cy="2314575"/>
          </a:xfrm>
          <a:prstGeom prst="rect">
            <a:avLst/>
          </a:prstGeom>
        </p:spPr>
      </p:pic>
      <p:sp>
        <p:nvSpPr>
          <p:cNvPr id="26" name="Text Box 4">
            <a:extLst>
              <a:ext uri="{FF2B5EF4-FFF2-40B4-BE49-F238E27FC236}">
                <a16:creationId xmlns:a16="http://schemas.microsoft.com/office/drawing/2014/main" id="{4941B082-860D-4069-9B31-EB58A351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1" y="188213"/>
            <a:ext cx="3085871" cy="578619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  <a:latin typeface="Univers-Bold"/>
              </a:rPr>
              <a:t>Problem 22 [P. 238]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portion of a residential service to a home is depicted in Fig. 6.92.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current through each parallel branch of the system.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Calculate the current drawn from the 120 V source. Will the 20 A breaker trip?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total resistance of the network?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power delivered by the source. How does it compare to the sum of the wattage ratings appearing in Fig. 6.92?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48472A1E-AEA0-4AE3-A194-764DF7A5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158" y="2395218"/>
            <a:ext cx="3547241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We know that: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A5C6D40-1342-4F9B-86CF-95268C2E0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9993" y="2296387"/>
          <a:ext cx="223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4" imgW="2234880" imgH="723600" progId="Equation.3">
                  <p:embed/>
                </p:oleObj>
              </mc:Choice>
              <mc:Fallback>
                <p:oleObj name="Equation" r:id="rId4" imgW="2234880" imgH="7236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A5C6D40-1342-4F9B-86CF-95268C2E0A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9993" y="2296387"/>
                        <a:ext cx="2235200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2C35ED30-C26F-4282-B312-7B9B4B0DE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591" y="3005426"/>
          <a:ext cx="419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6" imgW="4190760" imgH="787320" progId="Equation.3">
                  <p:embed/>
                </p:oleObj>
              </mc:Choice>
              <mc:Fallback>
                <p:oleObj name="Equation" r:id="rId6" imgW="4190760" imgH="78732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2C35ED30-C26F-4282-B312-7B9B4B0DE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3591" y="3005426"/>
                        <a:ext cx="41910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E6E8EB0-6031-4AA4-A952-83C411DF8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741" y="3777364"/>
          <a:ext cx="4432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8" imgW="4431960" imgH="787320" progId="Equation.3">
                  <p:embed/>
                </p:oleObj>
              </mc:Choice>
              <mc:Fallback>
                <p:oleObj name="Equation" r:id="rId8" imgW="4431960" imgH="78732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3E6E8EB0-6031-4AA4-A952-83C411DF8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8741" y="3777364"/>
                        <a:ext cx="44323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CDE48C7-CFEE-4FD1-9F4E-C2938CF1F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334" y="4575441"/>
          <a:ext cx="4127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0" imgW="4127400" imgH="787320" progId="Equation.3">
                  <p:embed/>
                </p:oleObj>
              </mc:Choice>
              <mc:Fallback>
                <p:oleObj name="Equation" r:id="rId10" imgW="4127400" imgH="7873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9CDE48C7-CFEE-4FD1-9F4E-C2938CF1F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7334" y="4575441"/>
                        <a:ext cx="41275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E07F04F-C913-4CA2-8C37-65CE3E211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5801" y="5395913"/>
          <a:ext cx="457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12" imgW="4572000" imgH="787320" progId="Equation.3">
                  <p:embed/>
                </p:oleObj>
              </mc:Choice>
              <mc:Fallback>
                <p:oleObj name="Equation" r:id="rId12" imgW="4572000" imgH="78732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DE07F04F-C913-4CA2-8C37-65CE3E211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801" y="5395913"/>
                        <a:ext cx="45720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6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B2D4F-9A49-4C34-AB1C-F8C7EA631A55}"/>
              </a:ext>
            </a:extLst>
          </p:cNvPr>
          <p:cNvSpPr txBox="1"/>
          <p:nvPr/>
        </p:nvSpPr>
        <p:spPr>
          <a:xfrm>
            <a:off x="957434" y="247699"/>
            <a:ext cx="1042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effectLst/>
              </a:rPr>
              <a:t>I</a:t>
            </a:r>
            <a:r>
              <a:rPr lang="en-US" sz="2800" b="1" dirty="0">
                <a:solidFill>
                  <a:srgbClr val="0000CC"/>
                </a:solidFill>
                <a:effectLst/>
              </a:rPr>
              <a:t>dentify the </a:t>
            </a:r>
            <a:r>
              <a:rPr lang="en-US" sz="2800" b="1" dirty="0">
                <a:solidFill>
                  <a:srgbClr val="FF0066"/>
                </a:solidFill>
                <a:effectLst/>
              </a:rPr>
              <a:t>C</a:t>
            </a:r>
            <a:r>
              <a:rPr lang="en-US" sz="2800" b="1" dirty="0">
                <a:solidFill>
                  <a:srgbClr val="0000CC"/>
                </a:solidFill>
                <a:effectLst/>
              </a:rPr>
              <a:t>ombination of </a:t>
            </a:r>
            <a:r>
              <a:rPr lang="en-US" sz="2800" b="1" dirty="0">
                <a:solidFill>
                  <a:srgbClr val="FF0066"/>
                </a:solidFill>
                <a:effectLst/>
              </a:rPr>
              <a:t>C</a:t>
            </a:r>
            <a:r>
              <a:rPr lang="en-US" sz="2800" b="1" dirty="0">
                <a:solidFill>
                  <a:srgbClr val="0000CC"/>
                </a:solidFill>
                <a:effectLst/>
              </a:rPr>
              <a:t>onnection for the </a:t>
            </a:r>
            <a:r>
              <a:rPr lang="en-US" sz="2800" b="1" dirty="0">
                <a:solidFill>
                  <a:srgbClr val="FF0066"/>
                </a:solidFill>
                <a:effectLst/>
              </a:rPr>
              <a:t>F</a:t>
            </a:r>
            <a:r>
              <a:rPr lang="en-US" sz="2800" b="1" dirty="0">
                <a:solidFill>
                  <a:srgbClr val="0000CC"/>
                </a:solidFill>
                <a:effectLst/>
              </a:rPr>
              <a:t>ollowing </a:t>
            </a:r>
            <a:r>
              <a:rPr lang="en-US" sz="2800" b="1" dirty="0">
                <a:solidFill>
                  <a:srgbClr val="FF0066"/>
                </a:solidFill>
                <a:effectLst/>
              </a:rPr>
              <a:t>C</a:t>
            </a:r>
            <a:r>
              <a:rPr lang="en-US" sz="2800" b="1" dirty="0">
                <a:solidFill>
                  <a:srgbClr val="0000CC"/>
                </a:solidFill>
                <a:effectLst/>
              </a:rPr>
              <a:t>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83B7C-DE3D-4EBC-A824-D03756B6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5" y="1187407"/>
            <a:ext cx="3571875" cy="46386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8F968-E6D4-478C-8075-AE71830A494B}"/>
              </a:ext>
            </a:extLst>
          </p:cNvPr>
          <p:cNvGrpSpPr/>
          <p:nvPr/>
        </p:nvGrpSpPr>
        <p:grpSpPr>
          <a:xfrm>
            <a:off x="1006182" y="1179594"/>
            <a:ext cx="2447329" cy="4829608"/>
            <a:chOff x="1283654" y="1151018"/>
            <a:chExt cx="2447329" cy="4829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F7851A-3378-48BD-A5F9-7AB8C275CE4B}"/>
                </a:ext>
              </a:extLst>
            </p:cNvPr>
            <p:cNvSpPr/>
            <p:nvPr/>
          </p:nvSpPr>
          <p:spPr>
            <a:xfrm>
              <a:off x="1719303" y="1155371"/>
              <a:ext cx="182880" cy="31089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4B5BC0-49C2-4369-BD95-D3C025C0F84C}"/>
                </a:ext>
              </a:extLst>
            </p:cNvPr>
            <p:cNvSpPr/>
            <p:nvPr/>
          </p:nvSpPr>
          <p:spPr>
            <a:xfrm>
              <a:off x="1785343" y="3991898"/>
              <a:ext cx="1097280" cy="211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12E795-C6F7-4779-8D2B-5B38F851A52F}"/>
                </a:ext>
              </a:extLst>
            </p:cNvPr>
            <p:cNvSpPr/>
            <p:nvPr/>
          </p:nvSpPr>
          <p:spPr>
            <a:xfrm>
              <a:off x="1810743" y="1198094"/>
              <a:ext cx="1920240" cy="211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59AD2B-241C-41A9-B6F3-AA450E38A2CE}"/>
                </a:ext>
              </a:extLst>
            </p:cNvPr>
            <p:cNvSpPr/>
            <p:nvPr/>
          </p:nvSpPr>
          <p:spPr>
            <a:xfrm>
              <a:off x="2619709" y="2604343"/>
              <a:ext cx="1097280" cy="21101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2F7FF8-D9C4-4AD5-9D76-C3491E14475A}"/>
                </a:ext>
              </a:extLst>
            </p:cNvPr>
            <p:cNvSpPr/>
            <p:nvPr/>
          </p:nvSpPr>
          <p:spPr>
            <a:xfrm>
              <a:off x="3548103" y="2542926"/>
              <a:ext cx="182880" cy="310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20EBA9-8EE1-4AD6-AA1F-F7CC402E7678}"/>
                </a:ext>
              </a:extLst>
            </p:cNvPr>
            <p:cNvSpPr/>
            <p:nvPr/>
          </p:nvSpPr>
          <p:spPr>
            <a:xfrm>
              <a:off x="1627863" y="5330501"/>
              <a:ext cx="1920240" cy="21101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4C7316-1947-462B-BAFC-5E2DD9A79454}"/>
                </a:ext>
              </a:extLst>
            </p:cNvPr>
            <p:cNvSpPr txBox="1"/>
            <p:nvPr/>
          </p:nvSpPr>
          <p:spPr>
            <a:xfrm>
              <a:off x="1283654" y="11510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4E61AD-2D08-4242-8CB1-8D946417C386}"/>
                </a:ext>
              </a:extLst>
            </p:cNvPr>
            <p:cNvSpPr txBox="1"/>
            <p:nvPr/>
          </p:nvSpPr>
          <p:spPr>
            <a:xfrm>
              <a:off x="1622208" y="55189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66"/>
                  </a:solidFill>
                </a:rPr>
                <a:t>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91590-B0AA-445E-A297-0F4BDAB9BC33}"/>
              </a:ext>
            </a:extLst>
          </p:cNvPr>
          <p:cNvGrpSpPr/>
          <p:nvPr/>
        </p:nvGrpSpPr>
        <p:grpSpPr>
          <a:xfrm>
            <a:off x="4972193" y="1832629"/>
            <a:ext cx="6741527" cy="3237703"/>
            <a:chOff x="4916077" y="1804053"/>
            <a:chExt cx="6741527" cy="32377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6465E0-4B7B-4289-A47E-06FE8AE2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354" y="1898506"/>
              <a:ext cx="6572250" cy="31432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470B33-47E6-4493-80B6-8D8FB7480C36}"/>
                </a:ext>
              </a:extLst>
            </p:cNvPr>
            <p:cNvSpPr txBox="1"/>
            <p:nvPr/>
          </p:nvSpPr>
          <p:spPr>
            <a:xfrm>
              <a:off x="4916077" y="180405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D2D0B6-842B-4893-8784-08DD77B5139D}"/>
                </a:ext>
              </a:extLst>
            </p:cNvPr>
            <p:cNvSpPr txBox="1"/>
            <p:nvPr/>
          </p:nvSpPr>
          <p:spPr>
            <a:xfrm>
              <a:off x="4979770" y="457633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66"/>
                  </a:solidFill>
                </a:rPr>
                <a:t>b</a:t>
              </a: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83DC43-AEF2-4665-9C01-EA9B93BDF817}"/>
              </a:ext>
            </a:extLst>
          </p:cNvPr>
          <p:cNvSpPr/>
          <p:nvPr/>
        </p:nvSpPr>
        <p:spPr>
          <a:xfrm>
            <a:off x="3642695" y="2935495"/>
            <a:ext cx="1621822" cy="9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56F69-A087-46E1-8037-A6C3F98E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76" y="1357313"/>
            <a:ext cx="6018754" cy="2146922"/>
          </a:xfrm>
          <a:prstGeom prst="rect">
            <a:avLst/>
          </a:prstGeom>
        </p:spPr>
      </p:pic>
      <p:sp>
        <p:nvSpPr>
          <p:cNvPr id="26" name="Text Box 4">
            <a:extLst>
              <a:ext uri="{FF2B5EF4-FFF2-40B4-BE49-F238E27FC236}">
                <a16:creationId xmlns:a16="http://schemas.microsoft.com/office/drawing/2014/main" id="{4941B082-860D-4069-9B31-EB58A351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1" y="188213"/>
            <a:ext cx="10527191" cy="140038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Calculate the current drawn from the 120 V source. Will the 20 A breaker trip?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total resistance of the network?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power delivered by the source. How does it compare to the sum of the wattage ratings appearing in Fig. 6.92?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48472A1E-AEA0-4AE3-A194-764DF7A5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1" y="1661845"/>
            <a:ext cx="3547241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Applying KCL we have: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2C35ED30-C26F-4282-B312-7B9B4B0DE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514" y="2074134"/>
          <a:ext cx="488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4" imgW="4889160" imgH="1295280" progId="Equation.3">
                  <p:embed/>
                </p:oleObj>
              </mc:Choice>
              <mc:Fallback>
                <p:oleObj name="Equation" r:id="rId4" imgW="4889160" imgH="129528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2C35ED30-C26F-4282-B312-7B9B4B0DE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514" y="2074134"/>
                        <a:ext cx="48895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74EB285B-ACA7-48CB-8ABE-72F994D6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55" y="3399133"/>
            <a:ext cx="814670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Since source current less than 20 circuit breaker will not trip.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1166753-FAB5-475E-87E3-F345AE901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47" y="3792003"/>
          <a:ext cx="411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6" imgW="4114800" imgH="799920" progId="Equation.3">
                  <p:embed/>
                </p:oleObj>
              </mc:Choice>
              <mc:Fallback>
                <p:oleObj name="Equation" r:id="rId6" imgW="4114800" imgH="79992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1166753-FAB5-475E-87E3-F345AE901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47" y="3792003"/>
                        <a:ext cx="41148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78BFA6E-9B03-494C-B32D-DF8BDC1EA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14" y="4829116"/>
          <a:ext cx="538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8" imgW="5384520" imgH="380880" progId="Equation.3">
                  <p:embed/>
                </p:oleObj>
              </mc:Choice>
              <mc:Fallback>
                <p:oleObj name="Equation" r:id="rId8" imgW="5384520" imgH="3808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78BFA6E-9B03-494C-B32D-DF8BDC1EA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014" y="4829116"/>
                        <a:ext cx="53848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8C91BFD-E549-45D1-9E89-858A8318C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046" y="5369104"/>
          <a:ext cx="652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10" imgW="6527520" imgH="380880" progId="Equation.3">
                  <p:embed/>
                </p:oleObj>
              </mc:Choice>
              <mc:Fallback>
                <p:oleObj name="Equation" r:id="rId10" imgW="6527520" imgH="3808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8C91BFD-E549-45D1-9E89-858A8318C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046" y="5369104"/>
                        <a:ext cx="65278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614C5-2393-4F52-9700-80C42E70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23" y="5786897"/>
            <a:ext cx="10372123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delivered by the source (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4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the sum of the wattage ratings (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60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5ECDF2-3243-431C-9795-28EC2561A4D2}"/>
              </a:ext>
            </a:extLst>
          </p:cNvPr>
          <p:cNvSpPr/>
          <p:nvPr/>
        </p:nvSpPr>
        <p:spPr>
          <a:xfrm>
            <a:off x="4135732" y="152797"/>
            <a:ext cx="3950993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Parallel Resistance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87550F-9B6B-4291-ACD0-C6DD8790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8" y="3583544"/>
            <a:ext cx="6309360" cy="980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AF37B8-5C0A-4D5F-8303-7FA6E052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1" y="2679136"/>
            <a:ext cx="6924502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25E665-C3FE-446F-83C3-8ED2D784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63" y="3391514"/>
            <a:ext cx="4112329" cy="23774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CEDF2B-B45D-474E-8E51-69E7C6A4B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8" y="4683471"/>
            <a:ext cx="5299862" cy="1371600"/>
          </a:xfrm>
          <a:prstGeom prst="rect">
            <a:avLst/>
          </a:prstGeom>
        </p:spPr>
      </p:pic>
      <p:sp>
        <p:nvSpPr>
          <p:cNvPr id="26" name="Text Box 4">
            <a:extLst>
              <a:ext uri="{FF2B5EF4-FFF2-40B4-BE49-F238E27FC236}">
                <a16:creationId xmlns:a16="http://schemas.microsoft.com/office/drawing/2014/main" id="{AD083E24-E51A-4138-8E79-6C5D9816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34" y="661059"/>
            <a:ext cx="11727576" cy="182357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or net or effective or equivalent conductance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a parallel configuration is </a:t>
            </a:r>
            <a:r>
              <a:rPr lang="en-US" sz="22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value of individual conductance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that is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reciprocal of the total or effective or net or equivalent resistance of a parallel circuit is equal to the sum of the reciprocal of the individual resistances, that is Eq. 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(6.1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can be obtained from Eq. (6.1).</a:t>
            </a:r>
          </a:p>
        </p:txBody>
      </p:sp>
    </p:spTree>
    <p:extLst>
      <p:ext uri="{BB962C8B-B14F-4D97-AF65-F5344CB8AC3E}">
        <p14:creationId xmlns:p14="http://schemas.microsoft.com/office/powerpoint/2010/main" val="6139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27B357F-1A21-486B-8834-83740E892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38" y="2928796"/>
          <a:ext cx="535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3" imgW="5359320" imgH="609480" progId="Equation.3">
                  <p:embed/>
                </p:oleObj>
              </mc:Choice>
              <mc:Fallback>
                <p:oleObj name="Equation" r:id="rId3" imgW="5359320" imgH="6094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27B357F-1A21-486B-8834-83740E892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38" y="2928796"/>
                        <a:ext cx="5359400" cy="609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7325E665-C3FE-446F-83C3-8ED2D784F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616" y="294834"/>
            <a:ext cx="4112329" cy="2377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BEB55F-7946-4A1F-B470-7C3515277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82" y="2232962"/>
            <a:ext cx="4872446" cy="640080"/>
          </a:xfrm>
          <a:prstGeom prst="rect">
            <a:avLst/>
          </a:prstGeom>
        </p:spPr>
      </p:pic>
      <p:sp>
        <p:nvSpPr>
          <p:cNvPr id="26" name="Text Box 4">
            <a:extLst>
              <a:ext uri="{FF2B5EF4-FFF2-40B4-BE49-F238E27FC236}">
                <a16:creationId xmlns:a16="http://schemas.microsoft.com/office/drawing/2014/main" id="{AD083E24-E51A-4138-8E79-6C5D9816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35" y="210485"/>
            <a:ext cx="7400818" cy="182357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total or equivalent resistance is the smallest of all the individual resistances. that is Eq. 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(6.1.1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total resistance of </a:t>
            </a:r>
            <a:r>
              <a:rPr lang="en-US" sz="22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resistors of the same value in parallel is simply </a:t>
            </a: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divide the value of one of the resistors by the number of resistor in parallel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that is as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96715-4A31-4169-A909-E36DC8B6B1D4}"/>
              </a:ext>
            </a:extLst>
          </p:cNvPr>
          <p:cNvSpPr/>
          <p:nvPr/>
        </p:nvSpPr>
        <p:spPr>
          <a:xfrm>
            <a:off x="1975018" y="3787324"/>
            <a:ext cx="5949172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 Two Parallel Resistors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BF037D2-1C7A-4967-8B95-9B8E7A70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82" y="4469671"/>
            <a:ext cx="7670441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resistance of two parallel resistors is simply the product of their values divided by their sum.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5A6968-F4EC-4444-A17E-78CF52DB2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82" y="4070685"/>
            <a:ext cx="2483663" cy="2286000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F69B2E0-EB79-4E22-81BF-30A965AC4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83" y="5241008"/>
          <a:ext cx="2959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8" imgW="2958840" imgH="799920" progId="Equation.3">
                  <p:embed/>
                </p:oleObj>
              </mc:Choice>
              <mc:Fallback>
                <p:oleObj name="Equation" r:id="rId8" imgW="2958840" imgH="7999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F69B2E0-EB79-4E22-81BF-30A965AC43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283" y="5241008"/>
                        <a:ext cx="29591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0DD9078-D1FF-4651-B3B0-92D93728E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602" y="5312492"/>
          <a:ext cx="2768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0" imgW="2768400" imgH="799920" progId="Equation.3">
                  <p:embed/>
                </p:oleObj>
              </mc:Choice>
              <mc:Fallback>
                <p:oleObj name="Equation" r:id="rId10" imgW="2768400" imgH="7999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0DD9078-D1FF-4651-B3B0-92D93728E3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1602" y="5312492"/>
                        <a:ext cx="2768600" cy="800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24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58880-352C-4A8D-87D1-E6A730DD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48" y="189571"/>
            <a:ext cx="3237849" cy="2377440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4DB15A76-B137-4DCF-859C-5DC27016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14" y="76517"/>
            <a:ext cx="7758237" cy="140038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6.1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Find the total conductance of the parallel network in Fig. 6.4.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Find the total resistance of the same network using (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results of  part (a), (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using Eq. (6.3) and (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using Eq. (6.5).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DE207DD-DFE4-47FC-8D1B-E3E5AB16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84" y="1621644"/>
            <a:ext cx="1639451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81A0A98-269E-4BE4-8657-B4BE1AFB3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931" y="1550204"/>
          <a:ext cx="605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4" imgW="6057720" imgH="672840" progId="Equation.3">
                  <p:embed/>
                </p:oleObj>
              </mc:Choice>
              <mc:Fallback>
                <p:oleObj name="Equation" r:id="rId4" imgW="6057720" imgH="67284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81A0A98-269E-4BE4-8657-B4BE1AFB3D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931" y="1550204"/>
                        <a:ext cx="6057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060ED46-C722-4399-B24C-0C9192185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432" y="2369135"/>
          <a:ext cx="421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6" imgW="4216320" imgH="317160" progId="Equation.3">
                  <p:embed/>
                </p:oleObj>
              </mc:Choice>
              <mc:Fallback>
                <p:oleObj name="Equation" r:id="rId6" imgW="4216320" imgH="3171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060ED46-C722-4399-B24C-0C9192185B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7432" y="2369135"/>
                        <a:ext cx="42164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C3557D2-3513-422E-BC6F-4A71413FD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84" y="2916803"/>
          <a:ext cx="1828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8" imgW="1828800" imgH="799920" progId="Equation.3">
                  <p:embed/>
                </p:oleObj>
              </mc:Choice>
              <mc:Fallback>
                <p:oleObj name="Equation" r:id="rId8" imgW="1828800" imgH="7999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C3557D2-3513-422E-BC6F-4A71413FD5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84" y="2916803"/>
                        <a:ext cx="18288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>
            <a:extLst>
              <a:ext uri="{FF2B5EF4-FFF2-40B4-BE49-F238E27FC236}">
                <a16:creationId xmlns:a16="http://schemas.microsoft.com/office/drawing/2014/main" id="{12969328-E09A-495A-8595-B6002F91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14" y="3843362"/>
            <a:ext cx="2689612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ii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) Applying Eq. (6.3):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B8F1B81-D2D7-4364-94D4-0498B25CF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070" y="4230836"/>
          <a:ext cx="1714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10" imgW="1714320" imgH="1168200" progId="Equation.3">
                  <p:embed/>
                </p:oleObj>
              </mc:Choice>
              <mc:Fallback>
                <p:oleObj name="Equation" r:id="rId10" imgW="1714320" imgH="11682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B8F1B81-D2D7-4364-94D4-0498B25CF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4070" y="4230836"/>
                        <a:ext cx="1714500" cy="116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F555ABF-A549-40E4-8D88-F9396ACDE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5348" y="4290990"/>
          <a:ext cx="1663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12" imgW="1663560" imgH="799920" progId="Equation.3">
                  <p:embed/>
                </p:oleObj>
              </mc:Choice>
              <mc:Fallback>
                <p:oleObj name="Equation" r:id="rId12" imgW="1663560" imgH="7999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F555ABF-A549-40E4-8D88-F9396ACDE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5348" y="4290990"/>
                        <a:ext cx="16637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60BD0D61-5FA3-48E9-BE7E-43DC484F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03765"/>
            <a:ext cx="2689612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iii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) Applying Eq. (6.5):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C55514-9532-4CC0-B720-CA8BB5942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8520" y="5460092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14" imgW="4114800" imgH="787320" progId="Equation.3">
                  <p:embed/>
                </p:oleObj>
              </mc:Choice>
              <mc:Fallback>
                <p:oleObj name="Equation" r:id="rId14" imgW="4114800" imgH="7873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4C55514-9532-4CC0-B720-CA8BB5942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78520" y="5460092"/>
                        <a:ext cx="41148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37F1DF9-98D2-47E3-83F6-6224CC608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2654" y="4262806"/>
          <a:ext cx="1435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16" imgW="1434960" imgH="1168200" progId="Equation.3">
                  <p:embed/>
                </p:oleObj>
              </mc:Choice>
              <mc:Fallback>
                <p:oleObj name="Equation" r:id="rId16" imgW="1434960" imgH="11682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37F1DF9-98D2-47E3-83F6-6224CC608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72654" y="4262806"/>
                        <a:ext cx="1435100" cy="116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FB82426-738C-49CD-A6F8-485B18F61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9528" y="4305322"/>
          <a:ext cx="318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18" imgW="3187440" imgH="787320" progId="Equation.3">
                  <p:embed/>
                </p:oleObj>
              </mc:Choice>
              <mc:Fallback>
                <p:oleObj name="Equation" r:id="rId18" imgW="3187440" imgH="78732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FB82426-738C-49CD-A6F8-485B18F61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9528" y="4305322"/>
                        <a:ext cx="31877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A33B083-1667-4E62-930D-19516D60B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7854" y="2929503"/>
          <a:ext cx="173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20" imgW="1739880" imgH="787320" progId="Equation.3">
                  <p:embed/>
                </p:oleObj>
              </mc:Choice>
              <mc:Fallback>
                <p:oleObj name="Equation" r:id="rId20" imgW="1739880" imgH="78732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4A33B083-1667-4E62-930D-19516D60B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67854" y="2929503"/>
                        <a:ext cx="17399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5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3EF1FD9-8C93-4F55-8B34-E475AC2E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13" y="315055"/>
            <a:ext cx="7853867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6.3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total resistance of the configuration in Fig. 6.7.</a:t>
            </a:r>
            <a:r>
              <a:rPr lang="en-US" sz="2000" dirty="0"/>
              <a:t> 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6350616-EA41-474A-8675-3F1C42BD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13" y="967566"/>
            <a:ext cx="2896749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Method 1</a:t>
            </a:r>
            <a:endParaRPr lang="en-US" sz="2000" b="1" i="0" dirty="0">
              <a:solidFill>
                <a:srgbClr val="0166B3"/>
              </a:solidFill>
              <a:effectLst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918705-C527-4300-8C4C-A07529662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99" y="1367676"/>
          <a:ext cx="754380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3" imgW="7543800" imgH="672840" progId="Equation.3">
                  <p:embed/>
                </p:oleObj>
              </mc:Choice>
              <mc:Fallback>
                <p:oleObj name="Equation" r:id="rId3" imgW="7543800" imgH="6728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8918705-C527-4300-8C4C-A075296620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499" y="1367676"/>
                        <a:ext cx="7543801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14CC739-7897-41AA-AC2E-15653273A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35" y="2409872"/>
          <a:ext cx="516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5" imgW="5168880" imgH="330120" progId="Equation.3">
                  <p:embed/>
                </p:oleObj>
              </mc:Choice>
              <mc:Fallback>
                <p:oleObj name="Equation" r:id="rId5" imgW="5168880" imgH="33012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14CC739-7897-41AA-AC2E-15653273A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35" y="2409872"/>
                        <a:ext cx="5168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5F68638-DB3B-4B6B-8927-FEA3F3BC7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233421"/>
          <a:ext cx="2882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7" imgW="2882880" imgH="672840" progId="Equation.3">
                  <p:embed/>
                </p:oleObj>
              </mc:Choice>
              <mc:Fallback>
                <p:oleObj name="Equation" r:id="rId7" imgW="2882880" imgH="67284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5F68638-DB3B-4B6B-8927-FEA3F3BC7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2233421"/>
                        <a:ext cx="2882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A6BC81D4-7C3F-4286-B565-DD9DFD026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0" y="3009833"/>
            <a:ext cx="3602180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Method 2: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Applying Eq. (6.3):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19939-9B12-46EA-ADC6-F8929FE8DB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0381" y="149095"/>
            <a:ext cx="3171825" cy="2190750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BCCB9CD3-7089-4C7E-88FD-DFC89D739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99" y="4666549"/>
            <a:ext cx="3602180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Method 2: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Applying Eq. (6.5):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C03199E-CAEC-4D94-97ED-EDFBF3BF0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535" y="4592188"/>
          <a:ext cx="389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10" imgW="3898800" imgH="672840" progId="Equation.3">
                  <p:embed/>
                </p:oleObj>
              </mc:Choice>
              <mc:Fallback>
                <p:oleObj name="Equation" r:id="rId10" imgW="3898800" imgH="6728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C03199E-CAEC-4D94-97ED-EDFBF3BF0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5535" y="4592188"/>
                        <a:ext cx="3898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3FB3C28-63D7-4E77-B9A9-E9A86104F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8954" y="3965631"/>
            <a:ext cx="2715465" cy="2377440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6C95646-13B8-4A8B-B1E9-A47329D10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344" y="5548564"/>
          <a:ext cx="417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13" imgW="4178160" imgH="672840" progId="Equation.3">
                  <p:embed/>
                </p:oleObj>
              </mc:Choice>
              <mc:Fallback>
                <p:oleObj name="Equation" r:id="rId13" imgW="417816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6C95646-13B8-4A8B-B1E9-A47329D10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5344" y="5548564"/>
                        <a:ext cx="41783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62663C9-0D25-43B3-B174-CC150A5B4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53" y="3467645"/>
          <a:ext cx="802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15" imgW="8026200" imgH="990360" progId="Equation.3">
                  <p:embed/>
                </p:oleObj>
              </mc:Choice>
              <mc:Fallback>
                <p:oleObj name="Equation" r:id="rId15" imgW="8026200" imgH="9903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62663C9-0D25-43B3-B174-CC150A5B4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9753" y="3467645"/>
                        <a:ext cx="802640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48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55AB10AA-64DD-4EB0-9676-00C3E79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9" y="289811"/>
            <a:ext cx="10169087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6.5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total resistance of the parallel resistors in (</a:t>
            </a:r>
            <a:r>
              <a:rPr lang="en-US" sz="2000" b="1" i="1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Fig. 6.9 and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Fig. 6.11.</a:t>
            </a:r>
            <a:r>
              <a:rPr lang="en-US" sz="2000" dirty="0"/>
              <a:t>  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FDBA8-F9B4-4EA9-B986-AEBAD2EE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9" y="1403750"/>
            <a:ext cx="3969671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B4E8B-244F-4EAC-959E-4F4756922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014" y="1403748"/>
            <a:ext cx="4443172" cy="265176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7830AE93-FFC6-41AA-90C2-5801EC21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9" y="828240"/>
            <a:ext cx="8466183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In both figures the individual resistance value are equal.</a:t>
            </a:r>
            <a:endParaRPr lang="en-US" sz="2000" b="1" i="0" dirty="0">
              <a:solidFill>
                <a:srgbClr val="0166B3"/>
              </a:solidFill>
              <a:effectLst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35605E4-76C5-4636-97F4-55DA0742C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46" y="3978868"/>
            <a:ext cx="3528128" cy="74635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For Fig. 6.9: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           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3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12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0D7C8B0-5A15-4A6A-91FA-0814AEAF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99" y="4786370"/>
            <a:ext cx="459658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Total resistance: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Applying Eq. (6.4):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F9A4DF9-30B0-48B5-A7B7-5766E066A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399" y="5337693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5" imgW="2273040" imgH="609480" progId="Equation.3">
                  <p:embed/>
                </p:oleObj>
              </mc:Choice>
              <mc:Fallback>
                <p:oleObj name="Equation" r:id="rId5" imgW="2273040" imgH="609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F9A4DF9-30B0-48B5-A7B7-5766E066A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399" y="5337693"/>
                        <a:ext cx="22733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B7E0C778-FA80-4E8F-8629-1D15023F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750" y="4008796"/>
            <a:ext cx="4039371" cy="74635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For Fig. 6.11: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           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3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R</a:t>
            </a:r>
            <a:r>
              <a:rPr lang="en-US" sz="20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4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R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2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6305C66-407B-45A5-B063-054B17D2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505" y="4816298"/>
            <a:ext cx="439117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Total resistance: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Applying Eq. (6.3):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8B3C636-7413-4030-825B-C1E3C1612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1335" y="5363611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7" imgW="2361960" imgH="609480" progId="Equation.3">
                  <p:embed/>
                </p:oleObj>
              </mc:Choice>
              <mc:Fallback>
                <p:oleObj name="Equation" r:id="rId7" imgW="2361960" imgH="609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8B3C636-7413-4030-825B-C1E3C161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1335" y="5363611"/>
                        <a:ext cx="2362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FC02F75-6044-48BB-A365-28F4DDBC279D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5AB10AA-64DD-4EB0-9676-00C3E79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40" y="188213"/>
            <a:ext cx="7094196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Problem 9 [P. 235]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Determine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for the network in Fig. 6.80</a:t>
            </a:r>
            <a:r>
              <a:rPr lang="en-US" sz="2000" dirty="0"/>
              <a:t>  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30AE93-FFC6-41AA-90C2-5801EC21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" y="652452"/>
            <a:ext cx="7036763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Here, all resistance are connected in parallel.</a:t>
            </a:r>
            <a:endParaRPr lang="en-US" sz="2000" b="1" i="0" dirty="0">
              <a:solidFill>
                <a:srgbClr val="0166B3"/>
              </a:solidFill>
              <a:effectLst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0D7C8B0-5A15-4A6A-91FA-0814AEAF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08" y="1150620"/>
            <a:ext cx="459658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Let,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24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,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24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,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4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= 120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F9A4DF9-30B0-48B5-A7B7-5766E066A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314" y="1768277"/>
          <a:ext cx="2565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3" imgW="2565360" imgH="672840" progId="Equation.3">
                  <p:embed/>
                </p:oleObj>
              </mc:Choice>
              <mc:Fallback>
                <p:oleObj name="Equation" r:id="rId3" imgW="256536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F9A4DF9-30B0-48B5-A7B7-5766E066A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314" y="1768277"/>
                        <a:ext cx="2565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664471-E434-44DE-B247-5551D4B9743D}"/>
              </a:ext>
            </a:extLst>
          </p:cNvPr>
          <p:cNvSpPr txBox="1"/>
          <p:nvPr/>
        </p:nvSpPr>
        <p:spPr>
          <a:xfrm>
            <a:off x="7449732" y="244350"/>
            <a:ext cx="45360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</a:t>
            </a:r>
            <a:r>
              <a:rPr lang="en-US" sz="2400" b="1" dirty="0">
                <a:solidFill>
                  <a:srgbClr val="0166B3"/>
                </a:solidFill>
              </a:rPr>
              <a:t>Example 6.10 and 6.11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88CC-C1A6-4B3F-8CCF-93EE9E659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840" y="1018941"/>
            <a:ext cx="3848100" cy="32289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3A736AF-0ABC-4C33-9B3A-4C8B94920E85}"/>
              </a:ext>
            </a:extLst>
          </p:cNvPr>
          <p:cNvGrpSpPr/>
          <p:nvPr/>
        </p:nvGrpSpPr>
        <p:grpSpPr>
          <a:xfrm>
            <a:off x="8963007" y="787768"/>
            <a:ext cx="2268954" cy="3749150"/>
            <a:chOff x="8948495" y="-83091"/>
            <a:chExt cx="2268954" cy="37491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F0BE1-3B79-4D10-A3B6-A4C718EFA21D}"/>
                </a:ext>
              </a:extLst>
            </p:cNvPr>
            <p:cNvSpPr txBox="1"/>
            <p:nvPr/>
          </p:nvSpPr>
          <p:spPr>
            <a:xfrm>
              <a:off x="9028327" y="5482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a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9AC7EB-8A9C-4DBC-B336-04843954214A}"/>
                </a:ext>
              </a:extLst>
            </p:cNvPr>
            <p:cNvSpPr txBox="1"/>
            <p:nvPr/>
          </p:nvSpPr>
          <p:spPr>
            <a:xfrm>
              <a:off x="9848383" y="-8309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a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633E85-E651-49BA-9FBD-7A8F9E75CB4A}"/>
                </a:ext>
              </a:extLst>
            </p:cNvPr>
            <p:cNvSpPr txBox="1"/>
            <p:nvPr/>
          </p:nvSpPr>
          <p:spPr>
            <a:xfrm>
              <a:off x="10080615" y="144090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a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54A9B3-D135-4B5A-8934-602ABF1FAD01}"/>
                </a:ext>
              </a:extLst>
            </p:cNvPr>
            <p:cNvSpPr txBox="1"/>
            <p:nvPr/>
          </p:nvSpPr>
          <p:spPr>
            <a:xfrm>
              <a:off x="10878895" y="7006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a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4A9D9-218C-451C-AAB5-E00C2DABCF04}"/>
                </a:ext>
              </a:extLst>
            </p:cNvPr>
            <p:cNvSpPr txBox="1"/>
            <p:nvPr/>
          </p:nvSpPr>
          <p:spPr>
            <a:xfrm>
              <a:off x="9913695" y="32043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b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1E7AC2-4791-4816-B181-3E86F644D8EE}"/>
                </a:ext>
              </a:extLst>
            </p:cNvPr>
            <p:cNvSpPr txBox="1"/>
            <p:nvPr/>
          </p:nvSpPr>
          <p:spPr>
            <a:xfrm>
              <a:off x="9703235" y="17021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b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58607-8D3B-4851-9958-58EB784FDA33}"/>
                </a:ext>
              </a:extLst>
            </p:cNvPr>
            <p:cNvSpPr txBox="1"/>
            <p:nvPr/>
          </p:nvSpPr>
          <p:spPr>
            <a:xfrm>
              <a:off x="10864380" y="241336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b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A2384-3557-4AA8-BBC8-C2416210A698}"/>
                </a:ext>
              </a:extLst>
            </p:cNvPr>
            <p:cNvSpPr txBox="1"/>
            <p:nvPr/>
          </p:nvSpPr>
          <p:spPr>
            <a:xfrm>
              <a:off x="8948495" y="22391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b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 Box 4">
            <a:extLst>
              <a:ext uri="{FF2B5EF4-FFF2-40B4-BE49-F238E27FC236}">
                <a16:creationId xmlns:a16="http://schemas.microsoft.com/office/drawing/2014/main" id="{0D500B9F-41AA-4475-9ED7-9CEBAC071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" y="1904772"/>
            <a:ext cx="1816742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We know that,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89C726-66EE-498E-B2CC-B438A3055964}"/>
              </a:ext>
            </a:extLst>
          </p:cNvPr>
          <p:cNvGrpSpPr/>
          <p:nvPr/>
        </p:nvGrpSpPr>
        <p:grpSpPr>
          <a:xfrm>
            <a:off x="9499780" y="1666783"/>
            <a:ext cx="1395388" cy="1929039"/>
            <a:chOff x="9586866" y="1100725"/>
            <a:chExt cx="1395388" cy="1929039"/>
          </a:xfrm>
        </p:grpSpPr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1982C2A4-9C26-42B4-BF6A-BB4B50F5A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1228" y="1904980"/>
              <a:ext cx="531026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Clr>
                  <a:srgbClr val="000099"/>
                </a:buClr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</a:rPr>
                <a:t>R</a:t>
              </a:r>
              <a:r>
                <a:rPr lang="en-US" sz="2000" b="0" i="0" baseline="-25000" dirty="0">
                  <a:solidFill>
                    <a:srgbClr val="242021"/>
                  </a:solidFill>
                  <a:effectLst/>
                </a:rPr>
                <a:t>4</a:t>
              </a:r>
              <a:endPara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B8EB6D0E-B770-4A65-B66D-DF05FF3F7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4744" y="2629654"/>
              <a:ext cx="531026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Clr>
                  <a:srgbClr val="000099"/>
                </a:buClr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</a:rPr>
                <a:t>R</a:t>
              </a:r>
              <a:r>
                <a:rPr lang="en-US" sz="2000" b="0" i="0" baseline="-25000" dirty="0">
                  <a:solidFill>
                    <a:srgbClr val="242021"/>
                  </a:solidFill>
                  <a:effectLst/>
                </a:rPr>
                <a:t>3</a:t>
              </a:r>
              <a:endPara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75B79E28-E4CB-4CBF-A419-CF80CD01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6866" y="1100725"/>
              <a:ext cx="531026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Clr>
                  <a:srgbClr val="000099"/>
                </a:buClr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</a:rPr>
                <a:t>R</a:t>
              </a:r>
              <a:r>
                <a:rPr lang="en-US" sz="2000" b="0" i="0" baseline="-25000" dirty="0">
                  <a:solidFill>
                    <a:srgbClr val="242021"/>
                  </a:solidFill>
                  <a:effectLst/>
                </a:rPr>
                <a:t>2</a:t>
              </a:r>
              <a:endPara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1497E10-C58F-4F7E-9A17-3CAB5C37C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314" y="2677345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6" imgW="2781000" imgH="736560" progId="Equation.3">
                  <p:embed/>
                </p:oleObj>
              </mc:Choice>
              <mc:Fallback>
                <p:oleObj name="Equation" r:id="rId6" imgW="2781000" imgH="73656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1497E10-C58F-4F7E-9A17-3CAB5C37C6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314" y="2677345"/>
                        <a:ext cx="2781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03EE555-2F43-4DC4-993F-BDA47FCB5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646" y="3646742"/>
          <a:ext cx="4711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8" imgW="4711680" imgH="1117440" progId="Equation.3">
                  <p:embed/>
                </p:oleObj>
              </mc:Choice>
              <mc:Fallback>
                <p:oleObj name="Equation" r:id="rId8" imgW="4711680" imgH="111744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503EE555-2F43-4DC4-993F-BDA47FCB5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7646" y="3646742"/>
                        <a:ext cx="47117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70D1A668-7898-45EA-AEA1-AFA047FF1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314" y="4929398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10" imgW="2298600" imgH="672840" progId="Equation.3">
                  <p:embed/>
                </p:oleObj>
              </mc:Choice>
              <mc:Fallback>
                <p:oleObj name="Equation" r:id="rId10" imgW="2298600" imgH="67284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70D1A668-7898-45EA-AEA1-AFA047FF1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1314" y="4929398"/>
                        <a:ext cx="2298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470A1F1-DA72-4E1F-92D6-C0B434F368DC}"/>
              </a:ext>
            </a:extLst>
          </p:cNvPr>
          <p:cNvSpPr txBox="1"/>
          <p:nvPr/>
        </p:nvSpPr>
        <p:spPr>
          <a:xfrm>
            <a:off x="548484" y="5730249"/>
            <a:ext cx="114426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dirty="0">
                <a:solidFill>
                  <a:srgbClr val="0166B3"/>
                </a:solidFill>
              </a:rPr>
              <a:t>SECTION 6.2 Parallel Resistors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1, 3, 4, 5, 7 and 8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6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 animBg="1"/>
      <p:bldP spid="25" grpId="0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1975</Words>
  <Application>Microsoft Office PowerPoint</Application>
  <PresentationFormat>Widescreen</PresentationFormat>
  <Paragraphs>195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Times New Roman</vt:lpstr>
      <vt:lpstr>Univers-Bold</vt:lpstr>
      <vt:lpstr>Vladimir Script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Mohammad Abdul Mannan</cp:lastModifiedBy>
  <cp:revision>152</cp:revision>
  <dcterms:created xsi:type="dcterms:W3CDTF">2021-08-08T10:21:10Z</dcterms:created>
  <dcterms:modified xsi:type="dcterms:W3CDTF">2021-12-16T15:50:29Z</dcterms:modified>
</cp:coreProperties>
</file>