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762" r:id="rId2"/>
    <p:sldId id="1785" r:id="rId3"/>
    <p:sldId id="1786" r:id="rId4"/>
    <p:sldId id="1919" r:id="rId5"/>
    <p:sldId id="1787" r:id="rId6"/>
    <p:sldId id="1788" r:id="rId7"/>
    <p:sldId id="1791" r:id="rId8"/>
    <p:sldId id="1792" r:id="rId9"/>
    <p:sldId id="1789" r:id="rId10"/>
    <p:sldId id="1790" r:id="rId11"/>
    <p:sldId id="1793" r:id="rId12"/>
    <p:sldId id="1794" r:id="rId13"/>
    <p:sldId id="1920" r:id="rId14"/>
    <p:sldId id="1921" r:id="rId15"/>
    <p:sldId id="1922" r:id="rId16"/>
    <p:sldId id="1769" r:id="rId17"/>
    <p:sldId id="1770" r:id="rId18"/>
    <p:sldId id="1795" r:id="rId19"/>
    <p:sldId id="1796" r:id="rId20"/>
    <p:sldId id="1797" r:id="rId21"/>
    <p:sldId id="1798" r:id="rId22"/>
    <p:sldId id="1799" r:id="rId23"/>
    <p:sldId id="1800" r:id="rId24"/>
    <p:sldId id="1801" r:id="rId25"/>
    <p:sldId id="18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0066FF"/>
    <a:srgbClr val="008080"/>
    <a:srgbClr val="990000"/>
    <a:srgbClr val="FF9900"/>
    <a:srgbClr val="00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2.w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46.png"/><Relationship Id="rId12" Type="http://schemas.openxmlformats.org/officeDocument/2006/relationships/oleObject" Target="../embeddings/oleObject8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w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4.wmf"/><Relationship Id="rId9" Type="http://schemas.openxmlformats.org/officeDocument/2006/relationships/image" Target="../media/image47.wmf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9.png"/><Relationship Id="rId7" Type="http://schemas.openxmlformats.org/officeDocument/2006/relationships/image" Target="../media/image92.wm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5.png"/><Relationship Id="rId3" Type="http://schemas.openxmlformats.org/officeDocument/2006/relationships/image" Target="../media/image98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04.png"/><Relationship Id="rId17" Type="http://schemas.openxmlformats.org/officeDocument/2006/relationships/image" Target="../media/image107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3.png"/><Relationship Id="rId5" Type="http://schemas.openxmlformats.org/officeDocument/2006/relationships/image" Target="../media/image99.wmf"/><Relationship Id="rId15" Type="http://schemas.openxmlformats.org/officeDocument/2006/relationships/image" Target="../media/image106.wmf"/><Relationship Id="rId10" Type="http://schemas.openxmlformats.org/officeDocument/2006/relationships/image" Target="../media/image102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.png"/><Relationship Id="rId18" Type="http://schemas.openxmlformats.org/officeDocument/2006/relationships/image" Target="../media/image118.wmf"/><Relationship Id="rId3" Type="http://schemas.openxmlformats.org/officeDocument/2006/relationships/image" Target="../media/image109.png"/><Relationship Id="rId7" Type="http://schemas.openxmlformats.org/officeDocument/2006/relationships/image" Target="../media/image111.wmf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22.bin"/><Relationship Id="rId2" Type="http://schemas.openxmlformats.org/officeDocument/2006/relationships/image" Target="../media/image108.png"/><Relationship Id="rId16" Type="http://schemas.openxmlformats.org/officeDocument/2006/relationships/image" Target="../media/image117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10.wmf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13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1582729" y="2440268"/>
            <a:ext cx="9026541" cy="2654573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Theorems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9 [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18 [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9F4A3-2D05-4069-BCD3-D0127BC6247B}"/>
              </a:ext>
            </a:extLst>
          </p:cNvPr>
          <p:cNvSpPr txBox="1"/>
          <p:nvPr/>
        </p:nvSpPr>
        <p:spPr>
          <a:xfrm>
            <a:off x="459642" y="169491"/>
            <a:ext cx="10996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sz="2000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returning all sources to their original position then finding the short-circuit current between the marked terminals.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1E49D-EB67-420F-BCC8-49A05DE7E8F0}"/>
              </a:ext>
            </a:extLst>
          </p:cNvPr>
          <p:cNvSpPr txBox="1"/>
          <p:nvPr/>
        </p:nvSpPr>
        <p:spPr>
          <a:xfrm>
            <a:off x="616397" y="3542085"/>
            <a:ext cx="10552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Draw the Norton equivalent circuit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with the portion of the circuit previously removed replaced between the terminals of the equivalent circuit.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7" y="1112451"/>
            <a:ext cx="5626809" cy="219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86" y="2131558"/>
            <a:ext cx="4871720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19" y="4347570"/>
            <a:ext cx="3655003" cy="1920240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3795" y="4763246"/>
          <a:ext cx="3009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09600" imgH="672840" progId="Equation.3">
                  <p:embed/>
                </p:oleObj>
              </mc:Choice>
              <mc:Fallback>
                <p:oleObj name="Equation" r:id="rId5" imgW="3009600" imgH="6728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795" y="4763246"/>
                        <a:ext cx="3009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5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45C9-D95E-495F-AEC3-1779A331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868589"/>
            <a:ext cx="3317622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A016A-77F1-4C34-BDD3-F0D8114A30FB}"/>
              </a:ext>
            </a:extLst>
          </p:cNvPr>
          <p:cNvSpPr txBox="1"/>
          <p:nvPr/>
        </p:nvSpPr>
        <p:spPr>
          <a:xfrm>
            <a:off x="490465" y="3689626"/>
            <a:ext cx="213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 and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Step 2: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66E3F-1FA4-4E27-B0BD-4299195E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48" y="4147255"/>
            <a:ext cx="3095625" cy="20478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8315A1F-2A39-45D9-B862-1F4CAEA6C9E3}"/>
              </a:ext>
            </a:extLst>
          </p:cNvPr>
          <p:cNvGrpSpPr/>
          <p:nvPr/>
        </p:nvGrpSpPr>
        <p:grpSpPr>
          <a:xfrm>
            <a:off x="7427437" y="1073395"/>
            <a:ext cx="2519776" cy="2000250"/>
            <a:chOff x="7655975" y="1110350"/>
            <a:chExt cx="2519776" cy="20002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10D1E3-7D48-46DA-9218-F880412A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5975" y="1110350"/>
              <a:ext cx="2028825" cy="20002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ABEBD5-6568-42FF-B0F8-5D17D3B547CF}"/>
                </a:ext>
              </a:extLst>
            </p:cNvPr>
            <p:cNvSpPr txBox="1"/>
            <p:nvPr/>
          </p:nvSpPr>
          <p:spPr>
            <a:xfrm>
              <a:off x="9654320" y="1704188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R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EFD590-2D66-49F9-8A38-412E08893554}"/>
                </a:ext>
              </a:extLst>
            </p:cNvPr>
            <p:cNvCxnSpPr/>
            <p:nvPr/>
          </p:nvCxnSpPr>
          <p:spPr>
            <a:xfrm flipH="1">
              <a:off x="9044720" y="1839351"/>
              <a:ext cx="64008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B108C6-EEF2-4F48-9AE7-19700A874223}"/>
              </a:ext>
            </a:extLst>
          </p:cNvPr>
          <p:cNvGrpSpPr/>
          <p:nvPr/>
        </p:nvGrpSpPr>
        <p:grpSpPr>
          <a:xfrm>
            <a:off x="4364841" y="1138339"/>
            <a:ext cx="2533111" cy="2038350"/>
            <a:chOff x="4593379" y="1175294"/>
            <a:chExt cx="2533111" cy="20383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89D64C-5C14-4935-A4DC-8FB6960E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3379" y="1175294"/>
              <a:ext cx="2057400" cy="203835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0A454A-B256-445B-8614-C92CFC3C682D}"/>
                </a:ext>
              </a:extLst>
            </p:cNvPr>
            <p:cNvCxnSpPr/>
            <p:nvPr/>
          </p:nvCxnSpPr>
          <p:spPr>
            <a:xfrm flipH="1">
              <a:off x="6010699" y="1702191"/>
              <a:ext cx="64008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7D8D52-8487-4E6F-8CF0-B77710A50AC4}"/>
                </a:ext>
              </a:extLst>
            </p:cNvPr>
            <p:cNvSpPr txBox="1"/>
            <p:nvPr/>
          </p:nvSpPr>
          <p:spPr>
            <a:xfrm>
              <a:off x="6605059" y="1517525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R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41D734-FF4E-4952-8ADE-1698271C45A1}"/>
              </a:ext>
            </a:extLst>
          </p:cNvPr>
          <p:cNvSpPr/>
          <p:nvPr/>
        </p:nvSpPr>
        <p:spPr>
          <a:xfrm>
            <a:off x="6422241" y="2036565"/>
            <a:ext cx="730071" cy="27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8BA3F6E-801F-420E-B63B-5DBF76E34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4013" y="3178175"/>
          <a:ext cx="334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080" imgH="330120" progId="Equation.3">
                  <p:embed/>
                </p:oleObj>
              </mc:Choice>
              <mc:Fallback>
                <p:oleObj name="Equation" r:id="rId6" imgW="3340080" imgH="33012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8BA3F6E-801F-420E-B63B-5DBF76E34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4013" y="3178175"/>
                        <a:ext cx="3340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AA190D4-78BD-440C-AA31-D27259CDD782}"/>
              </a:ext>
            </a:extLst>
          </p:cNvPr>
          <p:cNvSpPr txBox="1"/>
          <p:nvPr/>
        </p:nvSpPr>
        <p:spPr>
          <a:xfrm>
            <a:off x="4188442" y="3588069"/>
            <a:ext cx="7308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Since there are two sources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Superposition theorem has to be applied.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9ED89-B537-4C6F-8DCD-D6B7C9E9DBB4}"/>
              </a:ext>
            </a:extLst>
          </p:cNvPr>
          <p:cNvGrpSpPr/>
          <p:nvPr/>
        </p:nvGrpSpPr>
        <p:grpSpPr>
          <a:xfrm>
            <a:off x="7156608" y="4190475"/>
            <a:ext cx="2780215" cy="2038350"/>
            <a:chOff x="7156608" y="4190475"/>
            <a:chExt cx="2780215" cy="20383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E1F633-D1BE-4A0E-813D-E54ECAEF0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6608" y="4190475"/>
              <a:ext cx="2305050" cy="203835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BAD6DBC-9A95-481D-A32A-F5AF9B37E8BF}"/>
                </a:ext>
              </a:extLst>
            </p:cNvPr>
            <p:cNvCxnSpPr/>
            <p:nvPr/>
          </p:nvCxnSpPr>
          <p:spPr>
            <a:xfrm>
              <a:off x="9456262" y="4557713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B8824-6492-4920-9233-E49CF68C8DE3}"/>
                </a:ext>
              </a:extLst>
            </p:cNvPr>
            <p:cNvSpPr txBox="1"/>
            <p:nvPr/>
          </p:nvSpPr>
          <p:spPr>
            <a:xfrm>
              <a:off x="9415392" y="4562699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D5580C-CE17-420C-8A1E-7F1A96186C39}"/>
              </a:ext>
            </a:extLst>
          </p:cNvPr>
          <p:cNvGrpSpPr/>
          <p:nvPr/>
        </p:nvGrpSpPr>
        <p:grpSpPr>
          <a:xfrm>
            <a:off x="4079091" y="4208541"/>
            <a:ext cx="2857324" cy="2057400"/>
            <a:chOff x="4079091" y="4208541"/>
            <a:chExt cx="2857324" cy="20574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6B82CD0-5D02-48DC-8853-546AA59F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9091" y="4208541"/>
              <a:ext cx="2343150" cy="2057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731180-61C7-45A8-8928-BE9F0A3364ED}"/>
                </a:ext>
              </a:extLst>
            </p:cNvPr>
            <p:cNvCxnSpPr/>
            <p:nvPr/>
          </p:nvCxnSpPr>
          <p:spPr>
            <a:xfrm>
              <a:off x="6422241" y="4557713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3FFFFC-C8D3-4114-B438-378A38F5F512}"/>
                </a:ext>
              </a:extLst>
            </p:cNvPr>
            <p:cNvSpPr txBox="1"/>
            <p:nvPr/>
          </p:nvSpPr>
          <p:spPr>
            <a:xfrm>
              <a:off x="6414984" y="4569382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D9B3F5-3E33-4C01-8FCC-C92F6EFAB61C}"/>
              </a:ext>
            </a:extLst>
          </p:cNvPr>
          <p:cNvSpPr/>
          <p:nvPr/>
        </p:nvSpPr>
        <p:spPr>
          <a:xfrm>
            <a:off x="6334495" y="5171424"/>
            <a:ext cx="730071" cy="27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57A35-784F-47ED-91A4-231D47071C6B}"/>
              </a:ext>
            </a:extLst>
          </p:cNvPr>
          <p:cNvSpPr txBox="1"/>
          <p:nvPr/>
        </p:nvSpPr>
        <p:spPr>
          <a:xfrm>
            <a:off x="6126851" y="3905477"/>
            <a:ext cx="199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Consider 6 V: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58C93A93-6572-4AB5-8E34-8AC0DCAEA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4413" y="5192713"/>
          <a:ext cx="186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600" imgH="609480" progId="Equation.3">
                  <p:embed/>
                </p:oleObj>
              </mc:Choice>
              <mc:Fallback>
                <p:oleObj name="Equation" r:id="rId10" imgW="1866600" imgH="60948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58C93A93-6572-4AB5-8E34-8AC0DCAEA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4413" y="5192713"/>
                        <a:ext cx="1866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3790873" y="319949"/>
            <a:ext cx="0" cy="612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6E573C-A2DE-43A1-A6EC-9C59AAA21DCA}"/>
              </a:ext>
            </a:extLst>
          </p:cNvPr>
          <p:cNvSpPr txBox="1"/>
          <p:nvPr/>
        </p:nvSpPr>
        <p:spPr>
          <a:xfrm>
            <a:off x="244481" y="160703"/>
            <a:ext cx="1170303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FF"/>
                </a:solidFill>
                <a:effectLst/>
              </a:rPr>
              <a:t>Problem 23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[P392] </a:t>
            </a:r>
            <a:r>
              <a:rPr lang="en-US" sz="2000" dirty="0"/>
              <a:t>Find the Norton equivalent circuit for the portions of the networks in Fig. 9.136(b)  external to branch </a:t>
            </a:r>
            <a:r>
              <a:rPr lang="en-US" sz="2000" i="1" dirty="0"/>
              <a:t>a</a:t>
            </a:r>
            <a:r>
              <a:rPr lang="en-US" sz="2000" dirty="0"/>
              <a:t>-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5EC6AB-BB1E-4ECB-AB77-0DA5BE8B9F9D}"/>
              </a:ext>
            </a:extLst>
          </p:cNvPr>
          <p:cNvSpPr txBox="1"/>
          <p:nvPr/>
        </p:nvSpPr>
        <p:spPr>
          <a:xfrm>
            <a:off x="4364841" y="683923"/>
            <a:ext cx="2514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5" grpId="0"/>
      <p:bldP spid="37" grpId="0" animBg="1"/>
      <p:bldP spid="38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0A96B-2B67-4E49-AD68-6700D262CE74}"/>
              </a:ext>
            </a:extLst>
          </p:cNvPr>
          <p:cNvSpPr txBox="1"/>
          <p:nvPr/>
        </p:nvSpPr>
        <p:spPr>
          <a:xfrm>
            <a:off x="526151" y="276452"/>
            <a:ext cx="199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Consider 2 V: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9E5062-966E-4630-8E8A-2FE8AD8F0EB6}"/>
              </a:ext>
            </a:extLst>
          </p:cNvPr>
          <p:cNvGrpSpPr/>
          <p:nvPr/>
        </p:nvGrpSpPr>
        <p:grpSpPr>
          <a:xfrm>
            <a:off x="366903" y="680480"/>
            <a:ext cx="3035908" cy="2286000"/>
            <a:chOff x="328611" y="838200"/>
            <a:chExt cx="3035908" cy="2286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541D6A-3BCC-4468-A608-C2B6B1E79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11" y="838200"/>
              <a:ext cx="2857500" cy="2286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6F1223-70BC-4E29-A77A-A6C8BD244768}"/>
                </a:ext>
              </a:extLst>
            </p:cNvPr>
            <p:cNvSpPr txBox="1"/>
            <p:nvPr/>
          </p:nvSpPr>
          <p:spPr>
            <a:xfrm>
              <a:off x="2843088" y="1315521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3B4466-88B1-4530-A237-FC30B46BB308}"/>
                </a:ext>
              </a:extLst>
            </p:cNvPr>
            <p:cNvCxnSpPr/>
            <p:nvPr/>
          </p:nvCxnSpPr>
          <p:spPr>
            <a:xfrm>
              <a:off x="2864653" y="1257300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72027E0-1024-4C5D-B151-207723AB8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14061"/>
              </p:ext>
            </p:extLst>
          </p:nvPr>
        </p:nvGraphicFramePr>
        <p:xfrm>
          <a:off x="4175446" y="2739748"/>
          <a:ext cx="173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609480" progId="Equation.3">
                  <p:embed/>
                </p:oleObj>
              </mc:Choice>
              <mc:Fallback>
                <p:oleObj name="Equation" r:id="rId3" imgW="1739880" imgH="609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72027E0-1024-4C5D-B151-207723AB8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5446" y="2739748"/>
                        <a:ext cx="1739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6637511-AC52-4E60-9573-4A42A8F34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20735"/>
              </p:ext>
            </p:extLst>
          </p:nvPr>
        </p:nvGraphicFramePr>
        <p:xfrm>
          <a:off x="4130832" y="3584427"/>
          <a:ext cx="335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52680" imgH="660240" progId="Equation.3">
                  <p:embed/>
                </p:oleObj>
              </mc:Choice>
              <mc:Fallback>
                <p:oleObj name="Equation" r:id="rId5" imgW="3352680" imgH="6602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6637511-AC52-4E60-9573-4A42A8F341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0832" y="3584427"/>
                        <a:ext cx="33528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A51BE4A-449E-4FB5-B4FE-13B59D8BF9A1}"/>
              </a:ext>
            </a:extLst>
          </p:cNvPr>
          <p:cNvGrpSpPr/>
          <p:nvPr/>
        </p:nvGrpSpPr>
        <p:grpSpPr>
          <a:xfrm>
            <a:off x="4269468" y="331883"/>
            <a:ext cx="2609850" cy="2464830"/>
            <a:chOff x="3784393" y="3438526"/>
            <a:chExt cx="2609850" cy="24648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469915-FF4C-4249-B21D-3FBF93C7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84393" y="3788806"/>
              <a:ext cx="2609850" cy="211455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301710-80C9-47BE-8568-545FE2128BF4}"/>
                </a:ext>
              </a:extLst>
            </p:cNvPr>
            <p:cNvSpPr txBox="1"/>
            <p:nvPr/>
          </p:nvSpPr>
          <p:spPr>
            <a:xfrm>
              <a:off x="5352374" y="4207372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i="1" baseline="-25000" dirty="0">
                  <a:solidFill>
                    <a:srgbClr val="0000CC"/>
                  </a:solidFill>
                  <a:effectLst/>
                </a:rPr>
                <a:t>N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A84586-61FD-4E22-A1DA-095B927C51FE}"/>
                </a:ext>
              </a:extLst>
            </p:cNvPr>
            <p:cNvCxnSpPr/>
            <p:nvPr/>
          </p:nvCxnSpPr>
          <p:spPr>
            <a:xfrm>
              <a:off x="5373939" y="4149151"/>
              <a:ext cx="0" cy="48577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B26EEF-7B26-400A-8E8C-8E6B7A2FAA32}"/>
                </a:ext>
              </a:extLst>
            </p:cNvPr>
            <p:cNvCxnSpPr/>
            <p:nvPr/>
          </p:nvCxnSpPr>
          <p:spPr>
            <a:xfrm>
              <a:off x="5352374" y="3838040"/>
              <a:ext cx="521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78FB80-11F6-4166-92A3-F520AEA434B7}"/>
                </a:ext>
              </a:extLst>
            </p:cNvPr>
            <p:cNvCxnSpPr/>
            <p:nvPr/>
          </p:nvCxnSpPr>
          <p:spPr>
            <a:xfrm flipH="1">
              <a:off x="4175292" y="3779819"/>
              <a:ext cx="657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38647F-922E-4905-94D0-50275A997A37}"/>
                </a:ext>
              </a:extLst>
            </p:cNvPr>
            <p:cNvSpPr txBox="1"/>
            <p:nvPr/>
          </p:nvSpPr>
          <p:spPr>
            <a:xfrm>
              <a:off x="5322157" y="3466565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4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B5BF2C-4CF9-40BE-9F66-962C8B1F15ED}"/>
                </a:ext>
              </a:extLst>
            </p:cNvPr>
            <p:cNvSpPr txBox="1"/>
            <p:nvPr/>
          </p:nvSpPr>
          <p:spPr>
            <a:xfrm>
              <a:off x="4236435" y="3438526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I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D942BF-0C3D-461F-B1A4-493191B8AA48}"/>
                </a:ext>
              </a:extLst>
            </p:cNvPr>
            <p:cNvSpPr txBox="1"/>
            <p:nvPr/>
          </p:nvSpPr>
          <p:spPr>
            <a:xfrm>
              <a:off x="4314501" y="4748154"/>
              <a:ext cx="521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00CC"/>
                  </a:solidFill>
                  <a:effectLst/>
                </a:rPr>
                <a:t>V</a:t>
              </a:r>
              <a:r>
                <a:rPr lang="en-US" baseline="-25000" dirty="0">
                  <a:solidFill>
                    <a:srgbClr val="0000CC"/>
                  </a:solidFill>
                  <a:effectLst/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8386E927-E069-4FC4-A8A7-FB9C383AE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8956"/>
              </p:ext>
            </p:extLst>
          </p:nvPr>
        </p:nvGraphicFramePr>
        <p:xfrm>
          <a:off x="4130832" y="4414174"/>
          <a:ext cx="2044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4440" imgH="609480" progId="Equation.3">
                  <p:embed/>
                </p:oleObj>
              </mc:Choice>
              <mc:Fallback>
                <p:oleObj name="Equation" r:id="rId8" imgW="2044440" imgH="60948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8386E927-E069-4FC4-A8A7-FB9C383AE5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0832" y="4414174"/>
                        <a:ext cx="20447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9E929B1-80D4-469A-A0C6-C2815521BF53}"/>
              </a:ext>
            </a:extLst>
          </p:cNvPr>
          <p:cNvSpPr/>
          <p:nvPr/>
        </p:nvSpPr>
        <p:spPr>
          <a:xfrm>
            <a:off x="3439416" y="1775732"/>
            <a:ext cx="730071" cy="27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0292F7F6-83A6-47BC-AEF1-0B95FEBEB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12848"/>
              </p:ext>
            </p:extLst>
          </p:nvPr>
        </p:nvGraphicFramePr>
        <p:xfrm>
          <a:off x="4130832" y="5217835"/>
          <a:ext cx="270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05040" imgH="330120" progId="Equation.3">
                  <p:embed/>
                </p:oleObj>
              </mc:Choice>
              <mc:Fallback>
                <p:oleObj name="Equation" r:id="rId10" imgW="2705040" imgH="33012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0292F7F6-83A6-47BC-AEF1-0B95FEBEB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30832" y="5217835"/>
                        <a:ext cx="2705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3FF03A12-B403-41EB-9E43-1A4402E72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1200" y="1099580"/>
          <a:ext cx="2654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54280" imgH="330120" progId="Equation.3">
                  <p:embed/>
                </p:oleObj>
              </mc:Choice>
              <mc:Fallback>
                <p:oleObj name="Equation" r:id="rId12" imgW="2654280" imgH="3301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3FF03A12-B403-41EB-9E43-1A4402E72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61200" y="1099580"/>
                        <a:ext cx="2654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7959774" y="2001578"/>
            <a:ext cx="3597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CEF19F-F74D-4D86-BF65-1B8D0835C471}"/>
              </a:ext>
            </a:extLst>
          </p:cNvPr>
          <p:cNvGrpSpPr/>
          <p:nvPr/>
        </p:nvGrpSpPr>
        <p:grpSpPr>
          <a:xfrm>
            <a:off x="7781869" y="2830684"/>
            <a:ext cx="4043228" cy="2286000"/>
            <a:chOff x="8032645" y="2872802"/>
            <a:chExt cx="4043228" cy="22860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635102-CFB0-42C5-9909-91B24A0B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10550" y="2872802"/>
              <a:ext cx="3138405" cy="2286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9C2A60-C6A4-4738-A2F1-97DA5145E899}"/>
                </a:ext>
              </a:extLst>
            </p:cNvPr>
            <p:cNvSpPr txBox="1"/>
            <p:nvPr/>
          </p:nvSpPr>
          <p:spPr>
            <a:xfrm>
              <a:off x="8638071" y="4189396"/>
              <a:ext cx="12631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i="0" dirty="0">
                  <a:effectLst/>
                </a:rPr>
                <a:t>0.75 A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69222-E1C7-427E-AA99-2A6374F15C30}"/>
                </a:ext>
              </a:extLst>
            </p:cNvPr>
            <p:cNvSpPr txBox="1"/>
            <p:nvPr/>
          </p:nvSpPr>
          <p:spPr>
            <a:xfrm>
              <a:off x="11182395" y="3703741"/>
              <a:ext cx="893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effectLst/>
                </a:rPr>
                <a:t>300 </a:t>
              </a:r>
              <a:r>
                <a:rPr lang="en-US" dirty="0">
                  <a:effectLst/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FAB535-DF3B-451C-BB1C-AEEF5EA90EC8}"/>
                </a:ext>
              </a:extLst>
            </p:cNvPr>
            <p:cNvSpPr txBox="1"/>
            <p:nvPr/>
          </p:nvSpPr>
          <p:spPr>
            <a:xfrm>
              <a:off x="8032645" y="3663249"/>
              <a:ext cx="457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i="1" dirty="0">
                  <a:effectLst/>
                </a:rPr>
                <a:t>I</a:t>
              </a:r>
              <a:r>
                <a:rPr lang="en-US" i="1" baseline="-25000" dirty="0">
                  <a:effectLst/>
                </a:rPr>
                <a:t>N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CCAAEF-A1E3-4158-A882-6408D2D898FA}"/>
                </a:ext>
              </a:extLst>
            </p:cNvPr>
            <p:cNvSpPr txBox="1"/>
            <p:nvPr/>
          </p:nvSpPr>
          <p:spPr>
            <a:xfrm>
              <a:off x="9351618" y="3783460"/>
              <a:ext cx="498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i="1" dirty="0">
                  <a:effectLst/>
                </a:rPr>
                <a:t>R</a:t>
              </a:r>
              <a:r>
                <a:rPr lang="en-US" i="1" baseline="-25000" dirty="0">
                  <a:effectLst/>
                </a:rPr>
                <a:t>N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F9447F-F61D-4D53-9FEB-70E877A43F88}"/>
                </a:ext>
              </a:extLst>
            </p:cNvPr>
            <p:cNvSpPr txBox="1"/>
            <p:nvPr/>
          </p:nvSpPr>
          <p:spPr>
            <a:xfrm>
              <a:off x="9901238" y="3707618"/>
              <a:ext cx="557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effectLst/>
                </a:rPr>
                <a:t>2 </a:t>
              </a:r>
              <a:r>
                <a:rPr lang="en-US" dirty="0">
                  <a:effectLst/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7670146" y="0"/>
            <a:ext cx="0" cy="630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7757769" y="711946"/>
            <a:ext cx="400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CC"/>
                </a:solidFill>
                <a:effectLst/>
              </a:rPr>
              <a:t>According to Superposition Theorem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642EE1-AC51-49EC-BDC6-C533CB4A728F}"/>
              </a:ext>
            </a:extLst>
          </p:cNvPr>
          <p:cNvSpPr txBox="1"/>
          <p:nvPr/>
        </p:nvSpPr>
        <p:spPr>
          <a:xfrm>
            <a:off x="4656079" y="5699679"/>
            <a:ext cx="60326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9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18 ~ 23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21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40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012390" y="2621087"/>
            <a:ext cx="10167219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NORTON’S THEOREM [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1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7DDF9-A906-441F-AF29-8AF2D74D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7" y="154677"/>
            <a:ext cx="5591175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222D1-99B5-4B0F-BC1C-7E3A080C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77" y="3605418"/>
            <a:ext cx="2398955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56513-95D0-4073-ABC4-BACC79CE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8" y="2676525"/>
            <a:ext cx="4965782" cy="640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A8CDEC-463D-41B5-891A-BD925BD4A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88" y="4370486"/>
            <a:ext cx="3324225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8E4843-FCFC-4E6B-8F5D-50C6B3933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751" y="509172"/>
            <a:ext cx="1785769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4D048-520E-477A-A8B1-4202D0E7126A}"/>
              </a:ext>
            </a:extLst>
          </p:cNvPr>
          <p:cNvCxnSpPr/>
          <p:nvPr/>
        </p:nvCxnSpPr>
        <p:spPr>
          <a:xfrm>
            <a:off x="5947712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06CED29-186B-459E-BD8F-2CD84F495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521" y="880565"/>
            <a:ext cx="2533650" cy="1847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DA3284-702F-4C2B-AAD8-8DBF2B985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234" y="838404"/>
            <a:ext cx="3207815" cy="2011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AAD337-D8DC-4A8E-9E53-66F37209F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03" y="3440098"/>
            <a:ext cx="1923190" cy="365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D99D4-018C-42CB-8F37-4641877FE9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757" y="4370486"/>
            <a:ext cx="3114536" cy="1737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AFD023-66DB-43B2-82AD-D24F12056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7839" y="3589101"/>
            <a:ext cx="25103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06AA-0A79-448C-8AD2-F2CBC133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0" y="1299333"/>
            <a:ext cx="1017795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67DE9-2A99-49C8-8871-AC40F812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4" y="132728"/>
            <a:ext cx="5763491" cy="29260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368C55-8CE8-4FA0-B96D-FCC338A7C5EA}"/>
              </a:ext>
            </a:extLst>
          </p:cNvPr>
          <p:cNvCxnSpPr/>
          <p:nvPr/>
        </p:nvCxnSpPr>
        <p:spPr>
          <a:xfrm>
            <a:off x="602722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9B6ECEB-BC3E-4B02-8D57-E89FE9BD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6" y="3107636"/>
            <a:ext cx="3960495" cy="100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0E149-B83C-4FE4-BEE1-499FAFC09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5" y="4229887"/>
            <a:ext cx="4604936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D7D8CD-4AB8-4C1D-B8D7-3939A9766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8745"/>
            <a:ext cx="1796527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985E63-A081-4797-81FA-134B520DC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718" y="665092"/>
            <a:ext cx="5714357" cy="246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761B78-859F-4420-942F-EE00AFB04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788" y="3263114"/>
            <a:ext cx="3767028" cy="6400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DA233B-AD3C-4559-A61E-1E37E0AEB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512" y="3925124"/>
            <a:ext cx="457277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A8842-E8E2-42A3-92FA-26F325A0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" y="4114799"/>
            <a:ext cx="5703061" cy="164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AAEC9-EB28-4904-A11F-87C3974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0" y="252411"/>
            <a:ext cx="2235200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7676C-7FD0-4D75-B6AB-6AB23A97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9" y="1097281"/>
            <a:ext cx="4834393" cy="2194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A014D6-619D-4656-8B79-56FAE2CDB216}"/>
              </a:ext>
            </a:extLst>
          </p:cNvPr>
          <p:cNvCxnSpPr/>
          <p:nvPr/>
        </p:nvCxnSpPr>
        <p:spPr>
          <a:xfrm>
            <a:off x="5894704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54AAB94-DC26-411B-86E2-103EB4D0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7199"/>
            <a:ext cx="57150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1DC71-33D1-4790-95E7-C4525F5A0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786" y="678289"/>
            <a:ext cx="5157837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0207F0-3EA8-4B83-9860-3C71DFB36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786" y="3002504"/>
            <a:ext cx="5270626" cy="2103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CE5AAF-3BC6-4185-B1A6-D5FD4244A2E5}"/>
              </a:ext>
            </a:extLst>
          </p:cNvPr>
          <p:cNvSpPr txBox="1"/>
          <p:nvPr/>
        </p:nvSpPr>
        <p:spPr>
          <a:xfrm>
            <a:off x="6510539" y="5307253"/>
            <a:ext cx="443022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Remaining Examples</a:t>
            </a:r>
          </a:p>
          <a:p>
            <a:pPr algn="ctr"/>
            <a:r>
              <a:rPr lang="en-US" sz="2000" b="1" dirty="0">
                <a:solidFill>
                  <a:srgbClr val="0000CC"/>
                </a:solidFill>
              </a:rPr>
              <a:t>And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</a:rPr>
              <a:t>Problem 26- 29 [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Ch. 18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]</a:t>
            </a:r>
            <a:endParaRPr lang="en-US" sz="20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14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402791" y="2815050"/>
            <a:ext cx="11276591" cy="623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 MAXIMUM POWER TRANSFER THEOREM</a:t>
            </a:r>
            <a:endParaRPr lang="en-US" sz="36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06219" y="802766"/>
            <a:ext cx="74413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 load will receive/consume/absorb maximum power from a network when </a:t>
            </a:r>
            <a:r>
              <a:rPr lang="en-US" sz="2400" b="1" i="1" dirty="0">
                <a:solidFill>
                  <a:srgbClr val="FF0000"/>
                </a:solidFill>
              </a:rPr>
              <a:t>its resistance is exactly equal to the </a:t>
            </a:r>
            <a:r>
              <a:rPr lang="en-US" sz="2400" b="1" i="1" dirty="0" err="1">
                <a:solidFill>
                  <a:srgbClr val="FF0000"/>
                </a:solidFill>
              </a:rPr>
              <a:t>Thévenin</a:t>
            </a:r>
            <a:r>
              <a:rPr lang="en-US" sz="2400" b="1" i="1" dirty="0">
                <a:solidFill>
                  <a:srgbClr val="FF0000"/>
                </a:solidFill>
              </a:rPr>
              <a:t> resistance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the network applied to the load. That is: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7E871-F598-4D1A-B2C4-25C65E0AA6ED}"/>
              </a:ext>
            </a:extLst>
          </p:cNvPr>
          <p:cNvSpPr/>
          <p:nvPr/>
        </p:nvSpPr>
        <p:spPr>
          <a:xfrm>
            <a:off x="2592768" y="184519"/>
            <a:ext cx="7022286" cy="46166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Statement of Maximum Power Transfer Theorem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06" y="685408"/>
            <a:ext cx="401955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5" y="2236363"/>
            <a:ext cx="2028825" cy="495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0506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06219" y="3116210"/>
            <a:ext cx="11162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When </a:t>
            </a:r>
            <a:r>
              <a:rPr lang="en-US" sz="2000" i="1" dirty="0"/>
              <a:t>R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Th</a:t>
            </a:r>
            <a:r>
              <a:rPr lang="en-US" sz="2000" i="1" dirty="0"/>
              <a:t>, </a:t>
            </a:r>
            <a:r>
              <a:rPr lang="en-US" sz="2000" dirty="0"/>
              <a:t>the maximum power delivered to the load can be determined by first finding the current: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335" y="3517985"/>
            <a:ext cx="458315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06219" y="4767807"/>
            <a:ext cx="4799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Power can be calculated as follows: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560" y="4558287"/>
            <a:ext cx="4200525" cy="819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329" y="5382260"/>
            <a:ext cx="4476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012390" y="2621087"/>
            <a:ext cx="10167219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 NORTON’S THEOREM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2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A84CB-E39B-48FA-A95E-D10E0AD913C3}"/>
              </a:ext>
            </a:extLst>
          </p:cNvPr>
          <p:cNvSpPr txBox="1"/>
          <p:nvPr/>
        </p:nvSpPr>
        <p:spPr>
          <a:xfrm>
            <a:off x="409457" y="225526"/>
            <a:ext cx="11212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</a:rPr>
              <a:t>For the Norton equivalent circuit in Fig. 9.84, maximum power will be delivered to the load when</a:t>
            </a:r>
            <a:r>
              <a:rPr lang="en-US" sz="2400" dirty="0"/>
              <a:t> 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BBEA6-4C05-4846-B75F-9AAA95C9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0" y="1254687"/>
            <a:ext cx="3383707" cy="2377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9F84-42E3-4574-9313-E1BCFAADA587}"/>
              </a:ext>
            </a:extLst>
          </p:cNvPr>
          <p:cNvSpPr txBox="1"/>
          <p:nvPr/>
        </p:nvSpPr>
        <p:spPr>
          <a:xfrm>
            <a:off x="3991875" y="1759141"/>
            <a:ext cx="4799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Power can be calculated as follows: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C7541-A3EB-43E1-B06D-B2B24AC8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22" y="1056523"/>
            <a:ext cx="2476500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98B95-448C-4061-BC94-A2E0A94FF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730" y="1561348"/>
            <a:ext cx="3009900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6B5314-857A-49E4-8E66-501A518F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868" y="2562978"/>
            <a:ext cx="6981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4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C79BC-51D6-467A-A621-A792B2A989E8}"/>
              </a:ext>
            </a:extLst>
          </p:cNvPr>
          <p:cNvSpPr txBox="1"/>
          <p:nvPr/>
        </p:nvSpPr>
        <p:spPr>
          <a:xfrm>
            <a:off x="201473" y="181596"/>
            <a:ext cx="6005363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9.5.1</a:t>
            </a:r>
            <a:r>
              <a:rPr lang="en-US" sz="2000" b="1" i="0" dirty="0">
                <a:solidFill>
                  <a:srgbClr val="0066FF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following network , find the value of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RL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and determine the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DD05A-F595-4E20-BEEC-F69FCB84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2" y="3695507"/>
            <a:ext cx="3259248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BF558-83BA-40C0-AEFA-01B0A710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838" y="1200150"/>
            <a:ext cx="3371850" cy="222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DDF30-B0D7-4D4F-B081-421571B29A68}"/>
              </a:ext>
            </a:extLst>
          </p:cNvPr>
          <p:cNvSpPr txBox="1"/>
          <p:nvPr/>
        </p:nvSpPr>
        <p:spPr>
          <a:xfrm>
            <a:off x="201472" y="3407346"/>
            <a:ext cx="29573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Remove that portion of the network where the </a:t>
            </a:r>
            <a:r>
              <a:rPr lang="en-US" sz="2000" b="1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Thévenin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equivalent circuit is found.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Mark the terminals (such as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 of the remaining two-terminal network.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0CBD5-FCDD-4B4A-8D06-CF99DAF1D146}"/>
              </a:ext>
            </a:extLst>
          </p:cNvPr>
          <p:cNvCxnSpPr/>
          <p:nvPr/>
        </p:nvCxnSpPr>
        <p:spPr>
          <a:xfrm>
            <a:off x="6458826" y="-310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B61C1F-C5EF-413A-843A-8FF0505A3DA4}"/>
              </a:ext>
            </a:extLst>
          </p:cNvPr>
          <p:cNvSpPr txBox="1"/>
          <p:nvPr/>
        </p:nvSpPr>
        <p:spPr>
          <a:xfrm>
            <a:off x="6677890" y="181596"/>
            <a:ext cx="53126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R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setting all sources to zero (voltage sources are replaced by short circuits, and current sources by open circuits) and then finding the resultant resistance between the two marked terminals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55CCC8-3103-4DEF-821C-E96E5EAD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72" y="1972559"/>
            <a:ext cx="5327953" cy="256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33BEA6-94C8-4AE2-8637-03AEEE77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683" y="4792787"/>
            <a:ext cx="410421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24FF1-3538-4591-B498-742AE3295694}"/>
              </a:ext>
            </a:extLst>
          </p:cNvPr>
          <p:cNvSpPr txBox="1"/>
          <p:nvPr/>
        </p:nvSpPr>
        <p:spPr>
          <a:xfrm>
            <a:off x="186821" y="350871"/>
            <a:ext cx="61452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E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returning all sources to their original position and finding the open-circuit voltage between the marked terminals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99F20-8FB6-4133-9970-8B9C5B9C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35" y="1429551"/>
            <a:ext cx="4442460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64378-3EF6-40F0-A2D7-4F3E2B69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3" y="3664535"/>
            <a:ext cx="5580184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62909-E7F6-4D8A-807B-FF0B7CA6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01" y="5556352"/>
            <a:ext cx="4564685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8ECAA2-CE6E-474D-8EB8-22F58EF60B00}"/>
              </a:ext>
            </a:extLst>
          </p:cNvPr>
          <p:cNvCxnSpPr/>
          <p:nvPr/>
        </p:nvCxnSpPr>
        <p:spPr>
          <a:xfrm>
            <a:off x="6375696" y="-310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52EA2D-A640-4470-948A-0681AB4919CE}"/>
              </a:ext>
            </a:extLst>
          </p:cNvPr>
          <p:cNvSpPr txBox="1"/>
          <p:nvPr/>
        </p:nvSpPr>
        <p:spPr>
          <a:xfrm>
            <a:off x="6419351" y="350871"/>
            <a:ext cx="55628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Draw the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Thévenin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equivalent circuit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with the portion of the circuit previously removed replaced between the terminals of the equivalent circuit.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98B209-7C04-426E-A37B-727458B3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80" y="1729730"/>
            <a:ext cx="3727752" cy="2103120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7A1F941-A541-485A-8D8C-20FEF48A4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4329181"/>
          <a:ext cx="167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30120" progId="Equation.3">
                  <p:embed/>
                </p:oleObj>
              </mc:Choice>
              <mc:Fallback>
                <p:oleObj name="Equation" r:id="rId6" imgW="1676160" imgH="3301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7A1F941-A541-485A-8D8C-20FEF48A4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1700" y="4329181"/>
                        <a:ext cx="16764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F02CA2A-DAD3-4C68-8EE0-E26B68F92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4911978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160" imgH="812520" progId="Equation.3">
                  <p:embed/>
                </p:oleObj>
              </mc:Choice>
              <mc:Fallback>
                <p:oleObj name="Equation" r:id="rId8" imgW="3251160" imgH="81252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F02CA2A-DAD3-4C68-8EE0-E26B68F92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1700" y="4911978"/>
                        <a:ext cx="3251200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6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CF36E-BCED-4DF0-A204-95AF4DD0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2" y="4057060"/>
            <a:ext cx="4301835" cy="2194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51988-63DA-4B75-9BD5-33487F67491D}"/>
              </a:ext>
            </a:extLst>
          </p:cNvPr>
          <p:cNvSpPr txBox="1"/>
          <p:nvPr/>
        </p:nvSpPr>
        <p:spPr>
          <a:xfrm>
            <a:off x="326472" y="3688016"/>
            <a:ext cx="5366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Thévenin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equivalent circuit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F9DA7-C4F8-4325-9973-E8B6030F7F06}"/>
              </a:ext>
            </a:extLst>
          </p:cNvPr>
          <p:cNvCxnSpPr/>
          <p:nvPr/>
        </p:nvCxnSpPr>
        <p:spPr>
          <a:xfrm>
            <a:off x="5735500" y="-310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95B216-EDB0-4CF6-99D7-1EF39288BCD6}"/>
              </a:ext>
            </a:extLst>
          </p:cNvPr>
          <p:cNvSpPr txBox="1"/>
          <p:nvPr/>
        </p:nvSpPr>
        <p:spPr>
          <a:xfrm>
            <a:off x="5777066" y="181596"/>
            <a:ext cx="2719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R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303EC2-0763-44ED-A8BF-DB286762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4" y="1025225"/>
            <a:ext cx="4194151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D33979-C6AC-47F4-BFD0-AAD94CDF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18" y="3729655"/>
            <a:ext cx="4041249" cy="1737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33EAB-9E1C-4EA3-AEE2-315AEDDFBAE4}"/>
              </a:ext>
            </a:extLst>
          </p:cNvPr>
          <p:cNvSpPr txBox="1"/>
          <p:nvPr/>
        </p:nvSpPr>
        <p:spPr>
          <a:xfrm>
            <a:off x="201473" y="112321"/>
            <a:ext cx="5366915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9.5.2</a:t>
            </a:r>
            <a:r>
              <a:rPr lang="en-US" sz="2000" b="1" i="0" dirty="0">
                <a:solidFill>
                  <a:srgbClr val="0066FF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following network , find the value of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and determine the maximum power to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FF245-EC83-440C-A16D-C6E9B073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367" y="1127983"/>
            <a:ext cx="309500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E21D-6927-48F4-A4B1-2F76A6AC6DCB}"/>
              </a:ext>
            </a:extLst>
          </p:cNvPr>
          <p:cNvSpPr txBox="1"/>
          <p:nvPr/>
        </p:nvSpPr>
        <p:spPr>
          <a:xfrm>
            <a:off x="228387" y="115336"/>
            <a:ext cx="2697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E</a:t>
            </a:r>
            <a:r>
              <a:rPr lang="en-US" sz="2000" b="1" i="1" baseline="-25000" dirty="0" err="1">
                <a:solidFill>
                  <a:srgbClr val="FF0000"/>
                </a:solidFill>
                <a:effectLst/>
              </a:rPr>
              <a:t>Th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DD5AB-736C-41D2-9C59-8E5911DAE7C0}"/>
              </a:ext>
            </a:extLst>
          </p:cNvPr>
          <p:cNvSpPr txBox="1"/>
          <p:nvPr/>
        </p:nvSpPr>
        <p:spPr>
          <a:xfrm>
            <a:off x="198890" y="540107"/>
            <a:ext cx="61452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Since there are two sources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Superposition theorem has to be applied.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B93F0-52BB-4010-B17A-EAAFD95A35CD}"/>
              </a:ext>
            </a:extLst>
          </p:cNvPr>
          <p:cNvSpPr txBox="1"/>
          <p:nvPr/>
        </p:nvSpPr>
        <p:spPr>
          <a:xfrm>
            <a:off x="1769693" y="939149"/>
            <a:ext cx="434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Consider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then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0 V (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shorted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).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844960-07BF-4377-AED0-389F71AAF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3453" y="1758914"/>
          <a:ext cx="147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761760" progId="Equation.3">
                  <p:embed/>
                </p:oleObj>
              </mc:Choice>
              <mc:Fallback>
                <p:oleObj name="Equation" r:id="rId2" imgW="1473120" imgH="7617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6844960-07BF-4377-AED0-389F71AAFC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3453" y="1758914"/>
                        <a:ext cx="1473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253E5C7-CB9C-492E-94B1-28CF63BF1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1" y="2495769"/>
          <a:ext cx="198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1143000" progId="Equation.3">
                  <p:embed/>
                </p:oleObj>
              </mc:Choice>
              <mc:Fallback>
                <p:oleObj name="Equation" r:id="rId4" imgW="1981080" imgH="11430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253E5C7-CB9C-492E-94B1-28CF63BF1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5751" y="2495769"/>
                        <a:ext cx="19812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077E5C2-4E83-4308-83A9-CBE6D50F1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7" y="1554903"/>
            <a:ext cx="3581400" cy="21621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8641D-ADB2-4F49-B096-2F2EAB0ABDAD}"/>
              </a:ext>
            </a:extLst>
          </p:cNvPr>
          <p:cNvCxnSpPr/>
          <p:nvPr/>
        </p:nvCxnSpPr>
        <p:spPr>
          <a:xfrm>
            <a:off x="6373607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097A385-AE55-4A82-B86B-CED525B3A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50" y="4472454"/>
          <a:ext cx="167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76160" imgH="761760" progId="Equation.3">
                  <p:embed/>
                </p:oleObj>
              </mc:Choice>
              <mc:Fallback>
                <p:oleObj name="Equation" r:id="rId7" imgW="1676160" imgH="76176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097A385-AE55-4A82-B86B-CED525B3A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4150" y="4472454"/>
                        <a:ext cx="16764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1C4C822-CB9E-4A8E-A5A8-335B2C35C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1" y="5184997"/>
          <a:ext cx="2146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45960" imgH="1143000" progId="Equation.3">
                  <p:embed/>
                </p:oleObj>
              </mc:Choice>
              <mc:Fallback>
                <p:oleObj name="Equation" r:id="rId9" imgW="2145960" imgH="11430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1C4C822-CB9E-4A8E-A5A8-335B2C35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5751" y="5184997"/>
                        <a:ext cx="21463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1C570D2C-757E-4F80-8D24-FA76CCDC1E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168" y="4283756"/>
            <a:ext cx="3550919" cy="2103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C555CC-C566-45EF-9036-62CC5D9D6A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5164" y="154940"/>
            <a:ext cx="4844288" cy="1463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D27AEC-0191-41AB-848D-36442517A1BE}"/>
              </a:ext>
            </a:extLst>
          </p:cNvPr>
          <p:cNvSpPr txBox="1"/>
          <p:nvPr/>
        </p:nvSpPr>
        <p:spPr>
          <a:xfrm>
            <a:off x="405430" y="4000331"/>
            <a:ext cx="434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Consider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then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0 V (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shorted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).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1D5F5-3D26-45E0-8836-EF371E65BB6C}"/>
              </a:ext>
            </a:extLst>
          </p:cNvPr>
          <p:cNvSpPr txBox="1"/>
          <p:nvPr/>
        </p:nvSpPr>
        <p:spPr>
          <a:xfrm>
            <a:off x="6403104" y="1715578"/>
            <a:ext cx="5562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Draw the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Thévenin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equivalent circuit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4F7A2A-6C62-483C-9EAD-74AFC54241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6421" y="2213286"/>
            <a:ext cx="3796983" cy="2103120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2848C7C-1E08-4988-BE7B-6C507505C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2908" y="4494131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330120" progId="Equation.3">
                  <p:embed/>
                </p:oleObj>
              </mc:Choice>
              <mc:Fallback>
                <p:oleObj name="Equation" r:id="rId14" imgW="1815840" imgH="3301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2848C7C-1E08-4988-BE7B-6C507505C1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42908" y="4494131"/>
                        <a:ext cx="1816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0F243F6-AB6D-43C2-9B80-4EE59DC03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2908" y="5124375"/>
          <a:ext cx="436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68600" imgH="863280" progId="Equation.3">
                  <p:embed/>
                </p:oleObj>
              </mc:Choice>
              <mc:Fallback>
                <p:oleObj name="Equation" r:id="rId16" imgW="4368600" imgH="8632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0F243F6-AB6D-43C2-9B80-4EE59DC036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42908" y="5124375"/>
                        <a:ext cx="436880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5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52E9-53C0-4004-B65A-0AD46ED54F69}"/>
              </a:ext>
            </a:extLst>
          </p:cNvPr>
          <p:cNvSpPr txBox="1"/>
          <p:nvPr/>
        </p:nvSpPr>
        <p:spPr>
          <a:xfrm>
            <a:off x="254502" y="231041"/>
            <a:ext cx="438619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</a:rPr>
              <a:t>Example 9.5.2</a:t>
            </a:r>
            <a:r>
              <a:rPr lang="en-US" b="0" i="0" dirty="0">
                <a:solidFill>
                  <a:srgbClr val="242021"/>
                </a:solidFill>
                <a:effectLst/>
              </a:rPr>
              <a:t> </a:t>
            </a:r>
          </a:p>
          <a:p>
            <a:pPr algn="just"/>
            <a:r>
              <a:rPr lang="en-US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b="0" i="0" dirty="0">
                <a:solidFill>
                  <a:srgbClr val="242021"/>
                </a:solidFill>
                <a:effectLst/>
              </a:rPr>
              <a:t>) </a:t>
            </a:r>
            <a:r>
              <a:rPr lang="en-US" dirty="0"/>
              <a:t>Find the Norton equivalent circuit for the network external to the resistor </a:t>
            </a:r>
            <a:r>
              <a:rPr lang="en-US" i="1" dirty="0"/>
              <a:t>R </a:t>
            </a:r>
            <a:r>
              <a:rPr lang="en-US" dirty="0"/>
              <a:t>for the network in Fig. 9.127.</a:t>
            </a:r>
          </a:p>
          <a:p>
            <a:pPr algn="just"/>
            <a:r>
              <a:rPr lang="en-US" dirty="0"/>
              <a:t>(</a:t>
            </a:r>
            <a:r>
              <a:rPr lang="en-US" b="1" i="1" dirty="0"/>
              <a:t>b</a:t>
            </a:r>
            <a:r>
              <a:rPr lang="en-US" dirty="0"/>
              <a:t>)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find the value of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i="1" baseline="-25000" dirty="0">
                <a:solidFill>
                  <a:srgbClr val="242021"/>
                </a:solidFill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for maximum power to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R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and determine the maximum power to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57" y="1951119"/>
            <a:ext cx="3193626" cy="2103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328C6-CBBA-43F6-9B8F-0C4999C8581D}"/>
              </a:ext>
            </a:extLst>
          </p:cNvPr>
          <p:cNvSpPr txBox="1"/>
          <p:nvPr/>
        </p:nvSpPr>
        <p:spPr>
          <a:xfrm>
            <a:off x="379520" y="4071598"/>
            <a:ext cx="4276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and </a:t>
            </a:r>
            <a:r>
              <a:rPr lang="en-US" b="1" dirty="0">
                <a:solidFill>
                  <a:srgbClr val="FF0000"/>
                </a:solidFill>
              </a:rPr>
              <a:t>Step 2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for the Norton equivalent circuit.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4407" y="4698417"/>
            <a:ext cx="3338476" cy="1463040"/>
            <a:chOff x="1075372" y="4761004"/>
            <a:chExt cx="3338476" cy="1463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372" y="4761004"/>
              <a:ext cx="3100252" cy="14630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F328C6-CBBA-43F6-9B8F-0C4999C8581D}"/>
                </a:ext>
              </a:extLst>
            </p:cNvPr>
            <p:cNvSpPr txBox="1"/>
            <p:nvPr/>
          </p:nvSpPr>
          <p:spPr>
            <a:xfrm>
              <a:off x="3937400" y="4999067"/>
              <a:ext cx="476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CC"/>
                  </a:solidFill>
                  <a:effectLst/>
                </a:rPr>
                <a:t>a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F328C6-CBBA-43F6-9B8F-0C4999C8581D}"/>
                </a:ext>
              </a:extLst>
            </p:cNvPr>
            <p:cNvSpPr txBox="1"/>
            <p:nvPr/>
          </p:nvSpPr>
          <p:spPr>
            <a:xfrm>
              <a:off x="3911274" y="5575017"/>
              <a:ext cx="476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CC"/>
                  </a:solidFill>
                  <a:effectLst/>
                </a:rPr>
                <a:t>b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4640698" y="85543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8404F4-C6C6-4D9E-AC41-38DCD2862B27}"/>
              </a:ext>
            </a:extLst>
          </p:cNvPr>
          <p:cNvSpPr txBox="1"/>
          <p:nvPr/>
        </p:nvSpPr>
        <p:spPr>
          <a:xfrm>
            <a:off x="4727588" y="244240"/>
            <a:ext cx="356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891" y="4495177"/>
          <a:ext cx="289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330120" progId="Equation.3">
                  <p:embed/>
                </p:oleObj>
              </mc:Choice>
              <mc:Fallback>
                <p:oleObj name="Equation" r:id="rId4" imgW="289548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3891" y="4495177"/>
                        <a:ext cx="2895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0563" y="4913588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672840" progId="Equation.3">
                  <p:embed/>
                </p:oleObj>
              </mc:Choice>
              <mc:Fallback>
                <p:oleObj name="Equation" r:id="rId6" imgW="1879560" imgH="67284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0563" y="4913588"/>
                        <a:ext cx="1879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963" y="589032"/>
            <a:ext cx="3267739" cy="1737511"/>
          </a:xfrm>
          <a:prstGeom prst="rect">
            <a:avLst/>
          </a:prstGeom>
        </p:spPr>
      </p:pic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963" y="5697096"/>
          <a:ext cx="185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54000" imgH="609480" progId="Equation.3">
                  <p:embed/>
                </p:oleObj>
              </mc:Choice>
              <mc:Fallback>
                <p:oleObj name="Equation" r:id="rId9" imgW="1854000" imgH="60948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5963" y="5697096"/>
                        <a:ext cx="1854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4932D3-E398-4F80-A7D2-730273B6BE6B}"/>
              </a:ext>
            </a:extLst>
          </p:cNvPr>
          <p:cNvCxnSpPr/>
          <p:nvPr/>
        </p:nvCxnSpPr>
        <p:spPr>
          <a:xfrm>
            <a:off x="828765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2508F4DE-BE07-4188-A0BB-4964C5D3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281" y="2263854"/>
          <a:ext cx="292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20680" imgH="330120" progId="Equation.3">
                  <p:embed/>
                </p:oleObj>
              </mc:Choice>
              <mc:Fallback>
                <p:oleObj name="Equation" r:id="rId11" imgW="2920680" imgH="33012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2508F4DE-BE07-4188-A0BB-4964C5D3F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7281" y="2263854"/>
                        <a:ext cx="2921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6D9F4A3-2D05-4069-BCD3-D0127BC6247B}"/>
              </a:ext>
            </a:extLst>
          </p:cNvPr>
          <p:cNvSpPr txBox="1"/>
          <p:nvPr/>
        </p:nvSpPr>
        <p:spPr>
          <a:xfrm>
            <a:off x="4776910" y="2670995"/>
            <a:ext cx="3631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sz="2000" b="1" i="1" baseline="-25000" dirty="0">
                <a:solidFill>
                  <a:srgbClr val="FF0000"/>
                </a:solidFill>
                <a:effectLst/>
              </a:rPr>
              <a:t>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9685" y="3050814"/>
            <a:ext cx="3434294" cy="14630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F1E49D-EB67-420F-BCC8-49A05DE7E8F0}"/>
              </a:ext>
            </a:extLst>
          </p:cNvPr>
          <p:cNvSpPr txBox="1"/>
          <p:nvPr/>
        </p:nvSpPr>
        <p:spPr>
          <a:xfrm>
            <a:off x="8424048" y="494852"/>
            <a:ext cx="3597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5947" y="1482275"/>
            <a:ext cx="3777488" cy="1188720"/>
          </a:xfrm>
          <a:prstGeom prst="rect">
            <a:avLst/>
          </a:prstGeom>
        </p:spPr>
      </p:pic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EB6EE42-45B4-4BB4-B3B8-5C4DC6EDD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8737" y="2870200"/>
          <a:ext cx="182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800" imgH="330120" progId="Equation.3">
                  <p:embed/>
                </p:oleObj>
              </mc:Choice>
              <mc:Fallback>
                <p:oleObj name="Equation" r:id="rId15" imgW="1828800" imgH="33012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EB6EE42-45B4-4BB4-B3B8-5C4DC6EDD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48737" y="2870200"/>
                        <a:ext cx="1828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316AA08-B312-4587-A4B7-1446D30E7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8737" y="3291978"/>
          <a:ext cx="25273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27200" imgH="1854000" progId="Equation.3">
                  <p:embed/>
                </p:oleObj>
              </mc:Choice>
              <mc:Fallback>
                <p:oleObj name="Equation" r:id="rId17" imgW="2527200" imgH="185400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A316AA08-B312-4587-A4B7-1446D30E7E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48737" y="3291978"/>
                        <a:ext cx="2527300" cy="185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D020A53-FD99-4C3B-8F6A-B68ABC976B40}"/>
              </a:ext>
            </a:extLst>
          </p:cNvPr>
          <p:cNvSpPr txBox="1"/>
          <p:nvPr/>
        </p:nvSpPr>
        <p:spPr>
          <a:xfrm>
            <a:off x="8668920" y="5351662"/>
            <a:ext cx="30315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>
                <a:solidFill>
                  <a:srgbClr val="0000CC"/>
                </a:solidFill>
              </a:rPr>
              <a:t>Ch 9</a:t>
            </a:r>
            <a:r>
              <a:rPr lang="en-US" sz="2400" b="1" dirty="0">
                <a:solidFill>
                  <a:srgbClr val="C00000"/>
                </a:solidFill>
              </a:rPr>
              <a:t>] 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: 18 ~ 23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91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5" grpId="0"/>
      <p:bldP spid="37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CE2B-B4B9-4048-AE3C-E2748583A5C0}"/>
              </a:ext>
            </a:extLst>
          </p:cNvPr>
          <p:cNvSpPr txBox="1"/>
          <p:nvPr/>
        </p:nvSpPr>
        <p:spPr>
          <a:xfrm>
            <a:off x="319781" y="720507"/>
            <a:ext cx="11553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Any two-terminal, linear bilateral network can be replaced by an equivalent circuit consisting of a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current source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a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parallel resistance/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impedance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, as shown in the following figure.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7E871-F598-4D1A-B2C4-25C65E0AA6ED}"/>
              </a:ext>
            </a:extLst>
          </p:cNvPr>
          <p:cNvSpPr/>
          <p:nvPr/>
        </p:nvSpPr>
        <p:spPr>
          <a:xfrm>
            <a:off x="2883714" y="230046"/>
            <a:ext cx="5365764" cy="46166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Statement of Norton’s Theorem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98EC5-2F4F-4F83-8EE7-32234650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5" y="1949632"/>
            <a:ext cx="6148401" cy="219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F2D7A-EF10-4574-95D2-A1DC74CDD45F}"/>
              </a:ext>
            </a:extLst>
          </p:cNvPr>
          <p:cNvSpPr txBox="1"/>
          <p:nvPr/>
        </p:nvSpPr>
        <p:spPr>
          <a:xfrm>
            <a:off x="6879318" y="2542354"/>
            <a:ext cx="512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R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resistance</a:t>
            </a:r>
          </a:p>
          <a:p>
            <a:pPr algn="just"/>
            <a:r>
              <a:rPr lang="en-US" sz="2400" i="1" dirty="0"/>
              <a:t>I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current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D4271-C187-460D-BEF4-ECCA4B81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3" y="4155347"/>
            <a:ext cx="5420053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DC223-66F1-47B2-9ECB-C50297C90CBB}"/>
              </a:ext>
            </a:extLst>
          </p:cNvPr>
          <p:cNvSpPr txBox="1"/>
          <p:nvPr/>
        </p:nvSpPr>
        <p:spPr>
          <a:xfrm>
            <a:off x="6879318" y="4808495"/>
            <a:ext cx="4830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Z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impedance</a:t>
            </a:r>
          </a:p>
          <a:p>
            <a:pPr algn="just"/>
            <a:r>
              <a:rPr lang="en-US" sz="2400" b="1" i="1" dirty="0"/>
              <a:t>I</a:t>
            </a:r>
            <a:r>
              <a:rPr lang="en-US" sz="2400" i="1" baseline="-25000" dirty="0"/>
              <a:t>N</a:t>
            </a:r>
            <a:r>
              <a:rPr lang="en-US" sz="2400" dirty="0"/>
              <a:t>: Norton’s equivalent current</a:t>
            </a:r>
          </a:p>
        </p:txBody>
      </p:sp>
    </p:spTree>
    <p:extLst>
      <p:ext uri="{BB962C8B-B14F-4D97-AF65-F5344CB8AC3E}">
        <p14:creationId xmlns:p14="http://schemas.microsoft.com/office/powerpoint/2010/main" val="237263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7E871-F598-4D1A-B2C4-25C65E0AA6ED}"/>
              </a:ext>
            </a:extLst>
          </p:cNvPr>
          <p:cNvSpPr/>
          <p:nvPr/>
        </p:nvSpPr>
        <p:spPr>
          <a:xfrm>
            <a:off x="945730" y="154477"/>
            <a:ext cx="10027067" cy="523220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Conversion Between Thevenin and  Norton’s Equivalent Circuit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66E683-F7E2-493F-BEFA-643FF4CE2AAA}"/>
              </a:ext>
            </a:extLst>
          </p:cNvPr>
          <p:cNvGrpSpPr/>
          <p:nvPr/>
        </p:nvGrpSpPr>
        <p:grpSpPr>
          <a:xfrm>
            <a:off x="1845614" y="3576455"/>
            <a:ext cx="2735616" cy="2560320"/>
            <a:chOff x="945730" y="3576455"/>
            <a:chExt cx="2735616" cy="2560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F9E502-913E-4232-9309-97536217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730" y="3576455"/>
              <a:ext cx="2632443" cy="25603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45FB9-03DA-4CD5-BFF8-857BDBEDDA8D}"/>
                </a:ext>
              </a:extLst>
            </p:cNvPr>
            <p:cNvSpPr txBox="1"/>
            <p:nvPr/>
          </p:nvSpPr>
          <p:spPr>
            <a:xfrm>
              <a:off x="1936585" y="3844205"/>
              <a:ext cx="11330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Z</a:t>
              </a:r>
              <a:r>
                <a:rPr lang="en-US" sz="20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</a:t>
              </a:r>
              <a:r>
                <a:rPr lang="en-US" sz="20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 = Z</a:t>
              </a:r>
              <a:r>
                <a:rPr lang="en-US" sz="20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N</a:t>
              </a:r>
              <a:endPara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7EA076-E71B-4C3C-BDC5-4C3DE907E3BA}"/>
                </a:ext>
              </a:extLst>
            </p:cNvPr>
            <p:cNvSpPr txBox="1"/>
            <p:nvPr/>
          </p:nvSpPr>
          <p:spPr>
            <a:xfrm>
              <a:off x="1569789" y="4665019"/>
              <a:ext cx="17028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E</a:t>
              </a:r>
              <a:r>
                <a:rPr lang="en-US" sz="24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</a:t>
              </a:r>
              <a:r>
                <a:rPr lang="en-US" sz="24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 = Z</a:t>
              </a:r>
              <a:r>
                <a: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N</a:t>
              </a:r>
              <a:r>
                <a:rPr lang="en-US" sz="2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DB8A4D-70B8-4CBD-94EC-4A222CD79D83}"/>
                </a:ext>
              </a:extLst>
            </p:cNvPr>
            <p:cNvSpPr/>
            <p:nvPr/>
          </p:nvSpPr>
          <p:spPr>
            <a:xfrm>
              <a:off x="3553330" y="3981012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D483B7-6774-4850-89C1-76AA758BDBFF}"/>
                </a:ext>
              </a:extLst>
            </p:cNvPr>
            <p:cNvSpPr/>
            <p:nvPr/>
          </p:nvSpPr>
          <p:spPr>
            <a:xfrm>
              <a:off x="3531559" y="5642932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488E4B-3176-4FAB-AF47-3E32C66DFA09}"/>
              </a:ext>
            </a:extLst>
          </p:cNvPr>
          <p:cNvGrpSpPr/>
          <p:nvPr/>
        </p:nvGrpSpPr>
        <p:grpSpPr>
          <a:xfrm>
            <a:off x="6033869" y="3849411"/>
            <a:ext cx="4151239" cy="2438400"/>
            <a:chOff x="5133985" y="3849411"/>
            <a:chExt cx="4151239" cy="2438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8E17ED-4E38-49E1-9D43-2DD15FD6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1100" y="3849411"/>
              <a:ext cx="3619500" cy="2438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574D66-9ACD-48D2-B7E2-940EC138100D}"/>
                </a:ext>
              </a:extLst>
            </p:cNvPr>
            <p:cNvSpPr txBox="1"/>
            <p:nvPr/>
          </p:nvSpPr>
          <p:spPr>
            <a:xfrm>
              <a:off x="7351822" y="4653987"/>
              <a:ext cx="11330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Z</a:t>
              </a:r>
              <a:r>
                <a:rPr lang="en-US" sz="20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N</a:t>
              </a:r>
              <a:r>
                <a:rPr lang="en-US" sz="20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=</a:t>
              </a:r>
              <a:r>
                <a:rPr lang="en-US" sz="2000" b="1" i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Z</a:t>
              </a:r>
              <a:r>
                <a:rPr lang="en-US" sz="2000" i="1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</a:t>
              </a:r>
              <a:endPara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A95D7-ADEA-428A-B580-007858DC9E5D}"/>
                </a:ext>
              </a:extLst>
            </p:cNvPr>
            <p:cNvSpPr txBox="1"/>
            <p:nvPr/>
          </p:nvSpPr>
          <p:spPr>
            <a:xfrm>
              <a:off x="5133985" y="4572084"/>
              <a:ext cx="535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573AA-1F73-414A-A2B3-0DB5F8149BB5}"/>
                </a:ext>
              </a:extLst>
            </p:cNvPr>
            <p:cNvGrpSpPr/>
            <p:nvPr/>
          </p:nvGrpSpPr>
          <p:grpSpPr>
            <a:xfrm>
              <a:off x="6406814" y="4368031"/>
              <a:ext cx="795282" cy="840742"/>
              <a:chOff x="8348721" y="1747242"/>
              <a:chExt cx="795282" cy="84074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609FB3-FB7C-467D-B574-1231DFA8F6C7}"/>
                  </a:ext>
                </a:extLst>
              </p:cNvPr>
              <p:cNvSpPr txBox="1"/>
              <p:nvPr/>
            </p:nvSpPr>
            <p:spPr>
              <a:xfrm>
                <a:off x="8348721" y="1747242"/>
                <a:ext cx="7952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E</a:t>
                </a:r>
                <a:r>
                  <a:rPr lang="en-US" sz="2400" i="1" baseline="-25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Th</a:t>
                </a:r>
                <a:endPara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5CFEDB-FE10-40A4-BE2F-65FA9FCE4493}"/>
                  </a:ext>
                </a:extLst>
              </p:cNvPr>
              <p:cNvSpPr txBox="1"/>
              <p:nvPr/>
            </p:nvSpPr>
            <p:spPr>
              <a:xfrm>
                <a:off x="8443370" y="2126319"/>
                <a:ext cx="6155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Z</a:t>
                </a:r>
                <a:r>
                  <a:rPr lang="en-US" sz="2400" i="1" baseline="-25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Th</a:t>
                </a:r>
                <a:endParaRPr lang="en-US" sz="2400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7C84C0C-12C4-427D-926C-F5AA9B0063DC}"/>
                  </a:ext>
                </a:extLst>
              </p:cNvPr>
              <p:cNvCxnSpPr/>
              <p:nvPr/>
            </p:nvCxnSpPr>
            <p:spPr>
              <a:xfrm>
                <a:off x="8513906" y="2213348"/>
                <a:ext cx="4572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DA672-C910-49F5-8273-5039A8ACABE2}"/>
                </a:ext>
              </a:extLst>
            </p:cNvPr>
            <p:cNvSpPr/>
            <p:nvPr/>
          </p:nvSpPr>
          <p:spPr>
            <a:xfrm>
              <a:off x="9157208" y="3854516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20A66AE-F295-4D39-AA3C-C204C8185061}"/>
                </a:ext>
              </a:extLst>
            </p:cNvPr>
            <p:cNvSpPr/>
            <p:nvPr/>
          </p:nvSpPr>
          <p:spPr>
            <a:xfrm>
              <a:off x="9135435" y="5594198"/>
              <a:ext cx="128016" cy="126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69B6C6AF-603D-4D4D-9A54-0971D7ED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35" y="1815426"/>
            <a:ext cx="952500" cy="838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348353-469B-46E0-AEE0-D9C7E350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973" y="4449456"/>
            <a:ext cx="952500" cy="838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EFFB13-B75D-4B68-A6AC-DD825DA4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291" y="1057137"/>
            <a:ext cx="2838736" cy="21945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9ECC0D-B250-4B32-99A7-594F6131C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297" y="1005978"/>
            <a:ext cx="331185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30EBA-3863-409F-86A3-2CFF1EFD66CA}"/>
              </a:ext>
            </a:extLst>
          </p:cNvPr>
          <p:cNvSpPr/>
          <p:nvPr/>
        </p:nvSpPr>
        <p:spPr>
          <a:xfrm>
            <a:off x="3175677" y="188021"/>
            <a:ext cx="5365764" cy="46166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Steps to Apply Norton’s Theorem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79C261-E032-4446-AF5E-C695C3C4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07183"/>
              </p:ext>
            </p:extLst>
          </p:nvPr>
        </p:nvGraphicFramePr>
        <p:xfrm>
          <a:off x="666625" y="939585"/>
          <a:ext cx="11146833" cy="4978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 that portion of the network where the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Thévenin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equivalent circuit is found.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1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Mark the terminals of the remaining two-terminal network.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62814"/>
                  </a:ext>
                </a:extLst>
              </a:tr>
              <a:tr h="1607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Calculate </a:t>
                      </a:r>
                      <a:r>
                        <a:rPr lang="en-US" sz="2000" b="1" i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="1" i="1" baseline="-25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2000" b="1" i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2000" b="1" i="1" baseline="-25000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by first setting all sources to zero (</a:t>
                      </a:r>
                      <a:r>
                        <a:rPr lang="en-US" sz="2000" b="1" dirty="0">
                          <a:solidFill>
                            <a:srgbClr val="0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voltage sources are replaced by short circuits, and current sources by open circuits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and then finding the resultant resistance/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impedance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between the two marked terminals. (If the internal resistance/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impedance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the voltage and/or current sources is included in the original network, it must remain when the sources are set to zero.)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Calculate </a:t>
                      </a:r>
                      <a:r>
                        <a:rPr lang="en-US" sz="2000" b="1" i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i="1" baseline="-25000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by first returning all sources to their original position and then finding the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short-circuit current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between the marked terminals. It is the same current that would be measured by an ammeter placed between the marked terminals.</a:t>
                      </a:r>
                      <a:endParaRPr lang="en-US" sz="2000" b="1" dirty="0"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1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 the Norton’s equivalent circuit with the portion of the circuit previously removed replaced between the terminals of the equivalent circuit.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4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Do the remaining required calculation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3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52E9-53C0-4004-B65A-0AD46ED54F69}"/>
              </a:ext>
            </a:extLst>
          </p:cNvPr>
          <p:cNvSpPr txBox="1"/>
          <p:nvPr/>
        </p:nvSpPr>
        <p:spPr>
          <a:xfrm>
            <a:off x="201474" y="181596"/>
            <a:ext cx="443674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FF"/>
                </a:solidFill>
                <a:effectLst/>
              </a:rPr>
              <a:t>Example 9.11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[P364] Find the Norton equivalent circuit for the network in the shaded area in Fig. 9.61.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CEFE5-1468-4471-815E-8C50A94F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87" y="1374925"/>
            <a:ext cx="3000375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328C6-CBBA-43F6-9B8F-0C4999C8581D}"/>
              </a:ext>
            </a:extLst>
          </p:cNvPr>
          <p:cNvSpPr txBox="1"/>
          <p:nvPr/>
        </p:nvSpPr>
        <p:spPr>
          <a:xfrm>
            <a:off x="100737" y="3287698"/>
            <a:ext cx="4638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Remove that portion of the network where the Norton equivalent circuit is found.</a:t>
            </a:r>
          </a:p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Mark the terminals (such as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4E277-6DD4-4A08-A255-5C9A9324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7" y="4488027"/>
            <a:ext cx="2825633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4738956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8404F4-C6C6-4D9E-AC41-38DCD2862B27}"/>
              </a:ext>
            </a:extLst>
          </p:cNvPr>
          <p:cNvSpPr txBox="1"/>
          <p:nvPr/>
        </p:nvSpPr>
        <p:spPr>
          <a:xfrm>
            <a:off x="4839693" y="181596"/>
            <a:ext cx="3429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setting all sources to zero and then finding the resultant resistance between the two marked terminals (</a:t>
            </a:r>
            <a:r>
              <a:rPr lang="en-US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AB348-D29C-4F6A-8AC0-BF4C5DD2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947" y="1712610"/>
            <a:ext cx="2314575" cy="1685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7C0FD-EDBD-4049-872C-C6F9BC988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33" y="3383700"/>
            <a:ext cx="3025842" cy="1005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D9F4A3-2D05-4069-BCD3-D0127BC6247B}"/>
              </a:ext>
            </a:extLst>
          </p:cNvPr>
          <p:cNvSpPr txBox="1"/>
          <p:nvPr/>
        </p:nvSpPr>
        <p:spPr>
          <a:xfrm>
            <a:off x="4719569" y="4636988"/>
            <a:ext cx="3669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returning all sources to their original position then finding the short-circuit current between the marked terminals. (</a:t>
            </a:r>
            <a:r>
              <a:rPr lang="en-US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932D3-E398-4F80-A7D2-730273B6BE6B}"/>
              </a:ext>
            </a:extLst>
          </p:cNvPr>
          <p:cNvCxnSpPr/>
          <p:nvPr/>
        </p:nvCxnSpPr>
        <p:spPr>
          <a:xfrm>
            <a:off x="8408279" y="-62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F1E49D-EB67-420F-BCC8-49A05DE7E8F0}"/>
              </a:ext>
            </a:extLst>
          </p:cNvPr>
          <p:cNvSpPr txBox="1"/>
          <p:nvPr/>
        </p:nvSpPr>
        <p:spPr>
          <a:xfrm>
            <a:off x="8479788" y="2886007"/>
            <a:ext cx="3597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with the portion of the circuit previously removed replaced between the terminals of the equivalent circuit.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665605-EEE9-4484-83F1-60F0393E8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789" y="112762"/>
            <a:ext cx="3015971" cy="1920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26C931-1F42-4095-9661-630378DDF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8271" y="2033002"/>
            <a:ext cx="2152650" cy="695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0B4D97-AE02-46C6-9619-C8ACAB745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0564" y="4532943"/>
            <a:ext cx="3143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" y="286702"/>
            <a:ext cx="5610225" cy="2809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A016A-77F1-4C34-BDD3-F0D8114A30FB}"/>
              </a:ext>
            </a:extLst>
          </p:cNvPr>
          <p:cNvSpPr txBox="1"/>
          <p:nvPr/>
        </p:nvSpPr>
        <p:spPr>
          <a:xfrm>
            <a:off x="325619" y="3389180"/>
            <a:ext cx="213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1 and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Step 2: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8" y="4051115"/>
            <a:ext cx="3133725" cy="1790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570560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EC6AB-BB1E-4ECB-AB77-0DA5BE8B9F9D}"/>
              </a:ext>
            </a:extLst>
          </p:cNvPr>
          <p:cNvSpPr txBox="1"/>
          <p:nvPr/>
        </p:nvSpPr>
        <p:spPr>
          <a:xfrm>
            <a:off x="5739900" y="286702"/>
            <a:ext cx="2514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44" y="758189"/>
            <a:ext cx="3162300" cy="1866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503" y="914399"/>
            <a:ext cx="2598534" cy="1554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A190D4-78BD-440C-AA31-D27259CDD782}"/>
              </a:ext>
            </a:extLst>
          </p:cNvPr>
          <p:cNvSpPr txBox="1"/>
          <p:nvPr/>
        </p:nvSpPr>
        <p:spPr>
          <a:xfrm>
            <a:off x="5777168" y="3112181"/>
            <a:ext cx="6187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4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Since there are two sources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Superposition theorem has to be applied.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57A35-784F-47ED-91A4-231D47071C6B}"/>
              </a:ext>
            </a:extLst>
          </p:cNvPr>
          <p:cNvSpPr txBox="1"/>
          <p:nvPr/>
        </p:nvSpPr>
        <p:spPr>
          <a:xfrm>
            <a:off x="10004149" y="3435346"/>
            <a:ext cx="168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</a:rPr>
              <a:t>Consider 7 V: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116" y="3943909"/>
            <a:ext cx="3152775" cy="19335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399" y="4625323"/>
            <a:ext cx="278969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7A35-784F-47ED-91A4-231D47071C6B}"/>
              </a:ext>
            </a:extLst>
          </p:cNvPr>
          <p:cNvSpPr txBox="1"/>
          <p:nvPr/>
        </p:nvSpPr>
        <p:spPr>
          <a:xfrm>
            <a:off x="610771" y="479587"/>
            <a:ext cx="168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</a:rPr>
              <a:t>Consider 8 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24" y="3201413"/>
            <a:ext cx="1784555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453458" y="4093777"/>
            <a:ext cx="400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CC"/>
                </a:solidFill>
                <a:effectLst/>
              </a:rPr>
              <a:t>According to Superposition Theorem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30" y="4814999"/>
            <a:ext cx="2146532" cy="12801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570560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8341F6-A2C8-4170-9643-1581C7CA3CF5}"/>
              </a:ext>
            </a:extLst>
          </p:cNvPr>
          <p:cNvSpPr txBox="1"/>
          <p:nvPr/>
        </p:nvSpPr>
        <p:spPr>
          <a:xfrm>
            <a:off x="5937010" y="1227732"/>
            <a:ext cx="510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</a:rPr>
              <a:t>Step 5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Draw the Norton equivalent circuit: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25" y="1968212"/>
            <a:ext cx="3857625" cy="192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8DB95-3DEC-463C-A6B4-D118C759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9" y="906847"/>
            <a:ext cx="3455024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52E9-53C0-4004-B65A-0AD46ED54F69}"/>
              </a:ext>
            </a:extLst>
          </p:cNvPr>
          <p:cNvSpPr txBox="1"/>
          <p:nvPr/>
        </p:nvSpPr>
        <p:spPr>
          <a:xfrm>
            <a:off x="254501" y="366023"/>
            <a:ext cx="5226341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FF"/>
                </a:solidFill>
                <a:effectLst/>
              </a:rPr>
              <a:t>Example 9.12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[P365] Using the </a:t>
            </a:r>
            <a:r>
              <a:rPr lang="en-US" sz="2000" dirty="0"/>
              <a:t>Norton Theorem to terminal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of Fig. 9.67, find the value of current which is passing through 9 </a:t>
            </a:r>
            <a:r>
              <a:rPr lang="en-US" sz="2000" dirty="0">
                <a:sym typeface="Symbol" panose="05050102010706020507" pitchFamily="18" charset="2"/>
              </a:rPr>
              <a:t> </a:t>
            </a:r>
            <a:r>
              <a:rPr lang="en-US" sz="2000" dirty="0"/>
              <a:t>resistor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328C6-CBBA-43F6-9B8F-0C4999C8581D}"/>
              </a:ext>
            </a:extLst>
          </p:cNvPr>
          <p:cNvSpPr txBox="1"/>
          <p:nvPr/>
        </p:nvSpPr>
        <p:spPr>
          <a:xfrm>
            <a:off x="363929" y="4476862"/>
            <a:ext cx="52550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1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Remove that portion of the network where the Norton equivalent circuit is found.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2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Mark the terminals (such as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25E68-3885-4AC3-AEE1-9CB5DAE523EA}"/>
              </a:ext>
            </a:extLst>
          </p:cNvPr>
          <p:cNvCxnSpPr/>
          <p:nvPr/>
        </p:nvCxnSpPr>
        <p:spPr>
          <a:xfrm>
            <a:off x="5705608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0" y="1665925"/>
            <a:ext cx="3415284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671" y="103623"/>
            <a:ext cx="3082307" cy="2377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03" y="3553961"/>
            <a:ext cx="3354965" cy="23774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404F4-C6C6-4D9E-AC41-38DCD2862B27}"/>
              </a:ext>
            </a:extLst>
          </p:cNvPr>
          <p:cNvSpPr txBox="1"/>
          <p:nvPr/>
        </p:nvSpPr>
        <p:spPr>
          <a:xfrm>
            <a:off x="5878897" y="2476743"/>
            <a:ext cx="5871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Step 3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Calculate </a:t>
            </a:r>
            <a:r>
              <a:rPr lang="en-US" sz="2000" b="1" i="1" dirty="0">
                <a:solidFill>
                  <a:srgbClr val="FF0000"/>
                </a:solidFill>
                <a:effectLst/>
              </a:rPr>
              <a:t>R</a:t>
            </a:r>
            <a:r>
              <a:rPr lang="en-US" sz="2000" b="1" i="1" baseline="-25000" dirty="0">
                <a:solidFill>
                  <a:srgbClr val="FF0000"/>
                </a:solidFill>
                <a:effectLst/>
              </a:rPr>
              <a:t>N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by first setting all sources to zero and then finding the resultant resistance between the two marked terminals (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a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and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b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).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671" y="5990670"/>
            <a:ext cx="353037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1188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Vladimir Script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Mohammad Nasir Uddin, P.Eng.</cp:lastModifiedBy>
  <cp:revision>214</cp:revision>
  <dcterms:created xsi:type="dcterms:W3CDTF">2021-08-08T10:21:10Z</dcterms:created>
  <dcterms:modified xsi:type="dcterms:W3CDTF">2022-06-01T10:57:41Z</dcterms:modified>
</cp:coreProperties>
</file>