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3" r:id="rId4"/>
    <p:sldId id="266" r:id="rId5"/>
    <p:sldId id="269" r:id="rId6"/>
    <p:sldId id="267" r:id="rId7"/>
    <p:sldId id="270" r:id="rId8"/>
    <p:sldId id="280" r:id="rId9"/>
    <p:sldId id="268"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71" r:id="rId23"/>
    <p:sldId id="272" r:id="rId24"/>
    <p:sldId id="273" r:id="rId25"/>
    <p:sldId id="274" r:id="rId26"/>
    <p:sldId id="275" r:id="rId27"/>
    <p:sldId id="276" r:id="rId28"/>
    <p:sldId id="277" r:id="rId29"/>
    <p:sldId id="258" r:id="rId30"/>
    <p:sldId id="302" r:id="rId31"/>
    <p:sldId id="278" r:id="rId32"/>
    <p:sldId id="293" r:id="rId33"/>
    <p:sldId id="294" r:id="rId34"/>
    <p:sldId id="295" r:id="rId35"/>
    <p:sldId id="296" r:id="rId36"/>
    <p:sldId id="279" r:id="rId37"/>
    <p:sldId id="299" r:id="rId38"/>
    <p:sldId id="300" r:id="rId39"/>
    <p:sldId id="301" r:id="rId40"/>
    <p:sldId id="297" r:id="rId41"/>
    <p:sldId id="298" r:id="rId42"/>
    <p:sldId id="304" r:id="rId43"/>
    <p:sldId id="305" r:id="rId44"/>
    <p:sldId id="306" r:id="rId45"/>
    <p:sldId id="264" r:id="rId46"/>
    <p:sldId id="26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55"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Md. Al-Amin" userId="bcbe49e6-e4a7-45c5-8a0e-d548ae8c8143" providerId="ADAL" clId="{835F3359-D058-4566-B27E-ADEB9D248210}"/>
    <pc:docChg chg="modSld">
      <pc:chgData name="Md. Al-Amin" userId="bcbe49e6-e4a7-45c5-8a0e-d548ae8c8143" providerId="ADAL" clId="{835F3359-D058-4566-B27E-ADEB9D248210}" dt="2024-10-24T15:52:16.277" v="1" actId="20577"/>
      <pc:docMkLst>
        <pc:docMk/>
      </pc:docMkLst>
      <pc:sldChg chg="modSp mod">
        <pc:chgData name="Md. Al-Amin" userId="bcbe49e6-e4a7-45c5-8a0e-d548ae8c8143" providerId="ADAL" clId="{835F3359-D058-4566-B27E-ADEB9D248210}" dt="2024-10-24T15:52:16.277" v="1" actId="20577"/>
        <pc:sldMkLst>
          <pc:docMk/>
          <pc:sldMk cId="700707328" sldId="256"/>
        </pc:sldMkLst>
        <pc:graphicFrameChg chg="modGraphic">
          <ac:chgData name="Md. Al-Amin" userId="bcbe49e6-e4a7-45c5-8a0e-d548ae8c8143" providerId="ADAL" clId="{835F3359-D058-4566-B27E-ADEB9D248210}" dt="2024-10-24T15:52:16.277" v="1" actId="20577"/>
          <ac:graphicFrameMkLst>
            <pc:docMk/>
            <pc:sldMk cId="700707328" sldId="256"/>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10/24/2024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10/24/2024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lamin@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Application_software" TargetMode="External"/><Relationship Id="rId2" Type="http://schemas.openxmlformats.org/officeDocument/2006/relationships/hyperlink" Target="http://en.wikipedia.org/wiki/Computer_networks" TargetMode="Externa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Layout_engine" TargetMode="External"/><Relationship Id="rId2" Type="http://schemas.openxmlformats.org/officeDocument/2006/relationships/hyperlink" Target="http://en.wikipedia.org/wiki/Hypertext_Transfer_Protocol" TargetMode="External"/><Relationship Id="rId1" Type="http://schemas.openxmlformats.org/officeDocument/2006/relationships/slideLayout" Target="../slideLayouts/slideLayout9.xml"/><Relationship Id="rId4" Type="http://schemas.openxmlformats.org/officeDocument/2006/relationships/hyperlink" Target="http://en.wikipedia.org/wiki/Cascading_Style_Sheet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Internet_Engineering_Task_Force" TargetMode="External"/><Relationship Id="rId2" Type="http://schemas.openxmlformats.org/officeDocument/2006/relationships/hyperlink" Target="http://en.wikipedia.org/wiki/World_Wide_Web_Consortium"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hyperlink" Target="http://www.php.net/docs.php"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hyperlink" Target="https://developer.mozilla.org/enUS/docs/Web/HTTP/Status" TargetMode="External"/><Relationship Id="rId2" Type="http://schemas.openxmlformats.org/officeDocument/2006/relationships/hyperlink" Target="https://www.ntu.edu.sg/home/ehchua/programming/webprogramming/HTTP_Basics.html" TargetMode="External"/><Relationship Id="rId1" Type="http://schemas.openxmlformats.org/officeDocument/2006/relationships/slideLayout" Target="../slideLayouts/slideLayout9.xml"/><Relationship Id="rId5" Type="http://schemas.openxmlformats.org/officeDocument/2006/relationships/hyperlink" Target="https://www.w3schools.com/html/html_xhtml.asp" TargetMode="External"/><Relationship Id="rId4" Type="http://schemas.openxmlformats.org/officeDocument/2006/relationships/hyperlink" Target="https://www.w3schools.com/html/html_intro.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www.heroku.co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Web Technology</a:t>
            </a:r>
          </a:p>
        </p:txBody>
      </p:sp>
      <p:sp>
        <p:nvSpPr>
          <p:cNvPr id="3" name="Subtitle 2"/>
          <p:cNvSpPr>
            <a:spLocks noGrp="1"/>
          </p:cNvSpPr>
          <p:nvPr>
            <p:ph type="subTitle" idx="1"/>
          </p:nvPr>
        </p:nvSpPr>
        <p:spPr>
          <a:xfrm>
            <a:off x="476205" y="1532427"/>
            <a:ext cx="2789509" cy="484632"/>
          </a:xfrm>
        </p:spPr>
        <p:txBody>
          <a:bodyPr/>
          <a:lstStyle/>
          <a:p>
            <a:r>
              <a:rPr lang="en-US" dirty="0"/>
              <a:t>Course Code: </a:t>
            </a:r>
            <a:r>
              <a:rPr lang="en-US" altLang="en-US" b="1" dirty="0"/>
              <a:t>CSC 3222</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71757109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971675">
                  <a:extLst>
                    <a:ext uri="{9D8B030D-6E8A-4147-A177-3AD203B41FA5}">
                      <a16:colId xmlns:a16="http://schemas.microsoft.com/office/drawing/2014/main" val="1762131981"/>
                    </a:ext>
                  </a:extLst>
                </a:gridCol>
                <a:gridCol w="1195754">
                  <a:extLst>
                    <a:ext uri="{9D8B030D-6E8A-4147-A177-3AD203B41FA5}">
                      <a16:colId xmlns:a16="http://schemas.microsoft.com/office/drawing/2014/main" val="445458238"/>
                    </a:ext>
                  </a:extLst>
                </a:gridCol>
                <a:gridCol w="2059511">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a:t>Fall 2024-2025</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MD.AL-AMIN (</a:t>
                      </a:r>
                      <a:r>
                        <a:rPr lang="en-US" i="1" dirty="0">
                          <a:hlinkClick r:id="rId2"/>
                        </a:rPr>
                        <a:t>alamin@aiub.edu</a:t>
                      </a:r>
                      <a:r>
                        <a:rPr lang="en-US" i="1" dirty="0"/>
                        <a:t>)</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altLang="en-US" dirty="0"/>
              <a:t>WEB TECHNOLOGIES</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Objectives</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916091" cy="2246769"/>
          </a:xfrm>
          <a:prstGeom prst="rect">
            <a:avLst/>
          </a:prstGeom>
          <a:noFill/>
        </p:spPr>
        <p:txBody>
          <a:bodyPr wrap="square" rtlCol="0">
            <a:spAutoFit/>
          </a:bodyPr>
          <a:lstStyle/>
          <a:p>
            <a:pPr marL="285750" indent="-285750">
              <a:buFont typeface="Arial" pitchFamily="34" charset="0"/>
              <a:buChar char="•"/>
            </a:pPr>
            <a:r>
              <a:rPr lang="en-US" sz="2800" dirty="0">
                <a:latin typeface="Times New Roman" pitchFamily="18" charset="0"/>
                <a:cs typeface="Times New Roman" pitchFamily="18" charset="0"/>
              </a:rPr>
              <a:t>In this lecture , we will learn about Web Technology and few terminology : HTTP, HTML, XML and XHTML.</a:t>
            </a:r>
          </a:p>
          <a:p>
            <a:pPr marL="285750" indent="-285750">
              <a:buFont typeface="Arial" pitchFamily="34" charset="0"/>
              <a:buChar char="•"/>
            </a:pPr>
            <a:r>
              <a:rPr lang="en-US" sz="2800" dirty="0">
                <a:latin typeface="Times New Roman" pitchFamily="18" charset="0"/>
                <a:cs typeface="Times New Roman" pitchFamily="18" charset="0"/>
              </a:rPr>
              <a:t>We will learn about how web technology can help in the Business World as well.</a:t>
            </a:r>
            <a:endParaRPr lang="x-none" dirty="0"/>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419163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Client/Server model</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916091" cy="2831544"/>
          </a:xfrm>
          <a:prstGeom prst="rect">
            <a:avLst/>
          </a:prstGeom>
          <a:noFill/>
        </p:spPr>
        <p:txBody>
          <a:bodyPr wrap="square" rtlCol="0">
            <a:spAutoFit/>
          </a:bodyPr>
          <a:lstStyle/>
          <a:p>
            <a:pPr algn="just"/>
            <a:r>
              <a:rPr lang="en-US" sz="2000" b="1" dirty="0"/>
              <a:t>Client Server Architecture</a:t>
            </a:r>
            <a:r>
              <a:rPr lang="en-US" sz="2000" dirty="0"/>
              <a:t> is a computing model in which the server hosts, delivers and manages most of the resources and services to be consumed by the client. This type of architecture has one or more client computers connected to a central server over a network or internet connection. This system shares computing resources. </a:t>
            </a:r>
          </a:p>
          <a:p>
            <a:pPr algn="just"/>
            <a:r>
              <a:rPr lang="en-US" sz="2000" b="1" dirty="0"/>
              <a:t>Client/server architecture</a:t>
            </a:r>
            <a:r>
              <a:rPr lang="en-US" sz="2000" dirty="0"/>
              <a:t> is also known as a networking computing model or client/server network because all the requests and services are delivered over a network.</a:t>
            </a:r>
            <a:endParaRPr lang="en-US" altLang="en-US" sz="2000" dirty="0"/>
          </a:p>
          <a:p>
            <a:pPr marL="285750" indent="-285750">
              <a:buFont typeface="Arial" pitchFamily="34" charset="0"/>
              <a:buChar char="•"/>
            </a:pPr>
            <a:endParaRPr lang="x-none" dirty="0"/>
          </a:p>
        </p:txBody>
      </p:sp>
      <p:sp>
        <p:nvSpPr>
          <p:cNvPr id="3" name="Subtitle 2"/>
          <p:cNvSpPr>
            <a:spLocks noGrp="1"/>
          </p:cNvSpPr>
          <p:nvPr>
            <p:ph type="subTitle" idx="1"/>
          </p:nvPr>
        </p:nvSpPr>
        <p:spPr/>
        <p:txBody>
          <a:bodyPr/>
          <a:lstStyle/>
          <a:p>
            <a:r>
              <a:rPr lang="en-US" dirty="0"/>
              <a:t> </a:t>
            </a:r>
          </a:p>
        </p:txBody>
      </p:sp>
      <p:pic>
        <p:nvPicPr>
          <p:cNvPr id="5" name="Picture 1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31444" y="4640044"/>
            <a:ext cx="3144655" cy="206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5613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Three-tier Client Server Architecture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871044" y="1282195"/>
            <a:ext cx="7661168" cy="2677656"/>
          </a:xfrm>
          <a:prstGeom prst="rect">
            <a:avLst/>
          </a:prstGeom>
          <a:noFill/>
        </p:spPr>
        <p:txBody>
          <a:bodyPr wrap="square" rtlCol="0">
            <a:spAutoFit/>
          </a:bodyPr>
          <a:lstStyle/>
          <a:p>
            <a:pPr marL="285750" indent="-285750">
              <a:buFont typeface="Arial" pitchFamily="34" charset="0"/>
              <a:buChar char="•"/>
            </a:pPr>
            <a:r>
              <a:rPr lang="en-US" sz="2400" dirty="0"/>
              <a:t>The traditional client/server architecture involves two levels, a client level and a server level. Another common design of client/server systems uses three tiers:</a:t>
            </a:r>
          </a:p>
          <a:p>
            <a:pPr marL="285750" indent="-285750">
              <a:buFont typeface="Arial" pitchFamily="34" charset="0"/>
              <a:buChar char="•"/>
            </a:pPr>
            <a:r>
              <a:rPr lang="en-US" sz="2400" dirty="0"/>
              <a:t>A client that interacts with the user</a:t>
            </a:r>
          </a:p>
          <a:p>
            <a:pPr marL="285750" indent="-285750">
              <a:buFont typeface="Arial" pitchFamily="34" charset="0"/>
              <a:buChar char="•"/>
            </a:pPr>
            <a:r>
              <a:rPr lang="en-US" sz="2400" dirty="0"/>
              <a:t>An application server that contains the business logic of the application</a:t>
            </a:r>
          </a:p>
          <a:p>
            <a:pPr marL="285750" indent="-285750">
              <a:buFont typeface="Arial" pitchFamily="34" charset="0"/>
              <a:buChar char="•"/>
            </a:pPr>
            <a:r>
              <a:rPr lang="en-US" sz="2400" dirty="0"/>
              <a:t>A resource manager that stores data.</a:t>
            </a:r>
          </a:p>
        </p:txBody>
      </p:sp>
      <p:pic>
        <p:nvPicPr>
          <p:cNvPr id="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62015" y="3959850"/>
            <a:ext cx="3417087"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46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Peer to Peer (P2P)</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871044" y="1282195"/>
            <a:ext cx="7661168" cy="1938992"/>
          </a:xfrm>
          <a:prstGeom prst="rect">
            <a:avLst/>
          </a:prstGeom>
          <a:noFill/>
        </p:spPr>
        <p:txBody>
          <a:bodyPr wrap="square" rtlCol="0">
            <a:spAutoFit/>
          </a:bodyPr>
          <a:lstStyle/>
          <a:p>
            <a:pPr marL="285750" indent="-285750">
              <a:buFont typeface="Arial" pitchFamily="34" charset="0"/>
              <a:buChar char="•"/>
            </a:pPr>
            <a:r>
              <a:rPr lang="en-US" sz="2400" dirty="0"/>
              <a:t>Distributed application architecture that partitions tasks or work loads between peers. </a:t>
            </a:r>
          </a:p>
          <a:p>
            <a:pPr marL="285750" indent="-285750">
              <a:buFont typeface="Arial" pitchFamily="34" charset="0"/>
              <a:buChar char="•"/>
            </a:pPr>
            <a:r>
              <a:rPr lang="en-US" sz="2400" dirty="0"/>
              <a:t>Peers are equally privileged, equipotent participants in the application. </a:t>
            </a:r>
          </a:p>
          <a:p>
            <a:pPr marL="285750" indent="-285750">
              <a:buFont typeface="Arial" pitchFamily="34" charset="0"/>
              <a:buChar char="•"/>
            </a:pPr>
            <a:r>
              <a:rPr lang="en-US" sz="2400" dirty="0"/>
              <a:t>They are said to form a peer-to-peer network of nodes.</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190" y="3513909"/>
            <a:ext cx="3944893" cy="31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996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Internet and World Wide Web</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4" y="1282195"/>
            <a:ext cx="8651752" cy="5324535"/>
          </a:xfrm>
          <a:prstGeom prst="rect">
            <a:avLst/>
          </a:prstGeom>
          <a:noFill/>
        </p:spPr>
        <p:txBody>
          <a:bodyPr wrap="square" rtlCol="0">
            <a:spAutoFit/>
          </a:bodyPr>
          <a:lstStyle/>
          <a:p>
            <a:pPr marL="285750" indent="-285750">
              <a:buFont typeface="Arial" pitchFamily="34" charset="0"/>
              <a:buChar char="•"/>
            </a:pPr>
            <a:r>
              <a:rPr lang="en-US" sz="2400" b="1" dirty="0"/>
              <a:t>Global system of interconnected computer networks .</a:t>
            </a:r>
          </a:p>
          <a:p>
            <a:pPr marL="742950" lvl="1" indent="-285750">
              <a:buFont typeface="Arial" pitchFamily="34" charset="0"/>
              <a:buChar char="•"/>
            </a:pPr>
            <a:r>
              <a:rPr lang="en-US" sz="2400" dirty="0"/>
              <a:t> Use the </a:t>
            </a:r>
            <a:r>
              <a:rPr lang="en-US" sz="2400" b="1" dirty="0"/>
              <a:t>standard Internet Protocol Suite (TCP/IP)</a:t>
            </a:r>
            <a:r>
              <a:rPr lang="en-US" sz="2400" dirty="0"/>
              <a:t>.</a:t>
            </a:r>
          </a:p>
          <a:p>
            <a:pPr marL="742950" lvl="1" indent="-285750">
              <a:buFont typeface="Arial" pitchFamily="34" charset="0"/>
              <a:buChar char="•"/>
            </a:pPr>
            <a:r>
              <a:rPr lang="en-US" sz="2400" dirty="0"/>
              <a:t>Serve billions of users worldwide.</a:t>
            </a:r>
          </a:p>
          <a:p>
            <a:pPr marL="742950" lvl="1" indent="-285750">
              <a:buFont typeface="Arial" pitchFamily="34" charset="0"/>
              <a:buChar char="•"/>
            </a:pPr>
            <a:r>
              <a:rPr lang="en-US" sz="2400" dirty="0"/>
              <a:t>Network of networks that consists of millions of private, public, academic, business, and government networks.</a:t>
            </a:r>
          </a:p>
          <a:p>
            <a:pPr marL="742950" lvl="1" indent="-285750">
              <a:buFont typeface="Arial" pitchFamily="34" charset="0"/>
              <a:buChar char="•"/>
            </a:pPr>
            <a:r>
              <a:rPr lang="en-US" sz="2400" dirty="0"/>
              <a:t>Carries a vast range of </a:t>
            </a:r>
            <a:r>
              <a:rPr lang="en-US" sz="2400" b="1" dirty="0"/>
              <a:t>information resources</a:t>
            </a:r>
            <a:r>
              <a:rPr lang="en-US" sz="2400" dirty="0"/>
              <a:t> and services, such as the inter-linked </a:t>
            </a:r>
            <a:r>
              <a:rPr lang="en-US" sz="2400" b="1" dirty="0"/>
              <a:t>hypertext</a:t>
            </a:r>
            <a:r>
              <a:rPr lang="en-US" sz="2400" dirty="0"/>
              <a:t> documents of the </a:t>
            </a:r>
            <a:r>
              <a:rPr lang="en-US" sz="2400" b="1" dirty="0"/>
              <a:t>World Wide Web </a:t>
            </a:r>
            <a:r>
              <a:rPr lang="en-US" sz="2400" dirty="0"/>
              <a:t>and the infrastructure to support </a:t>
            </a:r>
            <a:r>
              <a:rPr lang="en-US" sz="2400" b="1" dirty="0"/>
              <a:t>electronic mail</a:t>
            </a:r>
            <a:r>
              <a:rPr lang="en-US" sz="2400" dirty="0"/>
              <a:t>.</a:t>
            </a:r>
          </a:p>
          <a:p>
            <a:pPr marL="285750" indent="-285750">
              <a:buFont typeface="Arial" pitchFamily="34" charset="0"/>
              <a:buChar char="•"/>
            </a:pPr>
            <a:r>
              <a:rPr lang="en-US" sz="2400" b="1" dirty="0"/>
              <a:t>World Wide Web </a:t>
            </a:r>
            <a:r>
              <a:rPr lang="en-US" sz="2400" dirty="0"/>
              <a:t>commonly known as the </a:t>
            </a:r>
            <a:r>
              <a:rPr lang="en-US" sz="2400" b="1" dirty="0"/>
              <a:t>Web(Abbreviated as WWW).</a:t>
            </a:r>
          </a:p>
          <a:p>
            <a:pPr marL="285750" indent="-285750">
              <a:buFont typeface="Arial" pitchFamily="34" charset="0"/>
              <a:buChar char="•"/>
            </a:pPr>
            <a:r>
              <a:rPr lang="en-US" sz="2400" dirty="0"/>
              <a:t>A system of interlinked hypertext documents accessed via the Internet. With a web browser, any one can view web pages that may contain text, images, videos, and other multimedia and navigate between them via hyperlinks.</a:t>
            </a:r>
          </a:p>
        </p:txBody>
      </p:sp>
    </p:spTree>
    <p:extLst>
      <p:ext uri="{BB962C8B-B14F-4D97-AF65-F5344CB8AC3E}">
        <p14:creationId xmlns:p14="http://schemas.microsoft.com/office/powerpoint/2010/main" val="3829533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Internet </a:t>
            </a:r>
            <a:r>
              <a:rPr lang="en-US" sz="2800" b="1" dirty="0" err="1"/>
              <a:t>vs</a:t>
            </a:r>
            <a:r>
              <a:rPr lang="en-US" sz="2800" b="1" dirty="0"/>
              <a:t> WWW</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4" y="1282195"/>
            <a:ext cx="8651752" cy="2677656"/>
          </a:xfrm>
          <a:prstGeom prst="rect">
            <a:avLst/>
          </a:prstGeom>
          <a:noFill/>
        </p:spPr>
        <p:txBody>
          <a:bodyPr wrap="square" rtlCol="0">
            <a:spAutoFit/>
          </a:bodyPr>
          <a:lstStyle/>
          <a:p>
            <a:pPr marL="285750" indent="-285750">
              <a:buFont typeface="Arial" pitchFamily="34" charset="0"/>
              <a:buChar char="•"/>
            </a:pPr>
            <a:r>
              <a:rPr lang="en-US" altLang="en-US" sz="2400" dirty="0"/>
              <a:t>Internet is global system of interconnected </a:t>
            </a:r>
            <a:r>
              <a:rPr lang="en-US" altLang="en-US" sz="2400" dirty="0">
                <a:hlinkClick r:id="rId2" tooltip="Computer networks"/>
              </a:rPr>
              <a:t>computer networks</a:t>
            </a:r>
            <a:r>
              <a:rPr lang="en-US" altLang="en-US" sz="2400" dirty="0"/>
              <a:t>. In short, the Web is an </a:t>
            </a:r>
            <a:r>
              <a:rPr lang="en-US" altLang="en-US" sz="2400" dirty="0">
                <a:hlinkClick r:id="rId3" tooltip="Application software"/>
              </a:rPr>
              <a:t>application</a:t>
            </a:r>
            <a:r>
              <a:rPr lang="en-US" altLang="en-US" sz="2400" dirty="0"/>
              <a:t> running on the Internet.</a:t>
            </a:r>
          </a:p>
          <a:p>
            <a:pPr marL="285750" indent="-285750">
              <a:buFont typeface="Arial" pitchFamily="34" charset="0"/>
              <a:buChar char="•"/>
            </a:pPr>
            <a:r>
              <a:rPr lang="en-US" altLang="en-US" sz="2400" dirty="0"/>
              <a:t>WWW is one of the services that runs on the Internet. It is a collection of interconnected documents and other resources, linked by hyperlinks and URLs. An application running on the Internet.</a:t>
            </a:r>
          </a:p>
          <a:p>
            <a:pPr marL="285750" indent="-285750">
              <a:buFont typeface="Arial" pitchFamily="34" charset="0"/>
              <a:buChar char="•"/>
            </a:pPr>
            <a:endParaRPr lang="en-US" sz="2400" dirty="0"/>
          </a:p>
        </p:txBody>
      </p:sp>
    </p:spTree>
    <p:extLst>
      <p:ext uri="{BB962C8B-B14F-4D97-AF65-F5344CB8AC3E}">
        <p14:creationId xmlns:p14="http://schemas.microsoft.com/office/powerpoint/2010/main" val="3515899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WWW function</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4" y="1282195"/>
            <a:ext cx="8534186" cy="5262979"/>
          </a:xfrm>
          <a:prstGeom prst="rect">
            <a:avLst/>
          </a:prstGeom>
          <a:noFill/>
        </p:spPr>
        <p:txBody>
          <a:bodyPr wrap="square" rtlCol="0">
            <a:spAutoFit/>
          </a:bodyPr>
          <a:lstStyle/>
          <a:p>
            <a:pPr marL="285750" indent="-285750">
              <a:buFont typeface="Arial" pitchFamily="34" charset="0"/>
              <a:buChar char="•"/>
            </a:pPr>
            <a:r>
              <a:rPr lang="en-US" altLang="en-US" sz="2400" dirty="0"/>
              <a:t>Viewing a web page on the </a:t>
            </a:r>
            <a:r>
              <a:rPr lang="en-US" altLang="en-US" sz="2400" b="1" dirty="0"/>
              <a:t>World Wide Web </a:t>
            </a:r>
            <a:r>
              <a:rPr lang="en-US" altLang="en-US" sz="2400" dirty="0"/>
              <a:t>normally begins </a:t>
            </a:r>
          </a:p>
          <a:p>
            <a:pPr marL="742950" lvl="1" indent="-285750">
              <a:buFont typeface="Arial" pitchFamily="34" charset="0"/>
              <a:buChar char="•"/>
            </a:pPr>
            <a:r>
              <a:rPr lang="en-US" altLang="en-US" sz="2400" dirty="0"/>
              <a:t>typing the URL of the page into a web browser,</a:t>
            </a:r>
          </a:p>
          <a:p>
            <a:pPr marL="742950" lvl="1" indent="-285750">
              <a:buFont typeface="Arial" pitchFamily="34" charset="0"/>
              <a:buChar char="•"/>
            </a:pPr>
            <a:r>
              <a:rPr lang="en-US" altLang="en-US" sz="2400" dirty="0"/>
              <a:t>following a hyperlink to that page or resource. </a:t>
            </a:r>
          </a:p>
          <a:p>
            <a:pPr marL="285750" indent="-285750">
              <a:buFont typeface="Arial" pitchFamily="34" charset="0"/>
              <a:buChar char="•"/>
            </a:pPr>
            <a:r>
              <a:rPr lang="en-US" altLang="en-US" sz="2400" dirty="0"/>
              <a:t>The web browser then initiates a series of communication messages, behind the scenes, in order to fetch and display it.</a:t>
            </a:r>
          </a:p>
          <a:p>
            <a:pPr marL="285750" indent="-285750">
              <a:buFont typeface="Arial" pitchFamily="34" charset="0"/>
              <a:buChar char="•"/>
            </a:pPr>
            <a:r>
              <a:rPr lang="en-US" altLang="en-US" sz="2400" dirty="0"/>
              <a:t>First, the server-name portion of the URL is resolved into an </a:t>
            </a:r>
            <a:r>
              <a:rPr lang="en-US" altLang="en-US" sz="2400" b="1" dirty="0"/>
              <a:t>IP address</a:t>
            </a:r>
            <a:r>
              <a:rPr lang="en-US" altLang="en-US" sz="2400" dirty="0"/>
              <a:t> using the global, distributed Internet database known as the </a:t>
            </a:r>
            <a:r>
              <a:rPr lang="en-US" altLang="en-US" sz="2400" b="1" dirty="0"/>
              <a:t>Domain Name System (DNS).</a:t>
            </a:r>
          </a:p>
          <a:p>
            <a:pPr marL="285750" indent="-285750">
              <a:buFont typeface="Arial" pitchFamily="34" charset="0"/>
              <a:buChar char="•"/>
            </a:pPr>
            <a:r>
              <a:rPr lang="en-US" altLang="en-US" sz="2400" dirty="0"/>
              <a:t>The browser then requests the resource by sending an </a:t>
            </a:r>
            <a:r>
              <a:rPr lang="en-US" altLang="en-US" sz="2400" dirty="0">
                <a:hlinkClick r:id="rId2" tooltip="Hypertext Transfer Protocol"/>
              </a:rPr>
              <a:t>HTTP</a:t>
            </a:r>
            <a:r>
              <a:rPr lang="en-US" altLang="en-US" sz="2400" dirty="0"/>
              <a:t> request to the Web server at that particular address.</a:t>
            </a:r>
          </a:p>
          <a:p>
            <a:pPr marL="285750" indent="-285750">
              <a:buFont typeface="Arial" pitchFamily="34" charset="0"/>
              <a:buChar char="•"/>
            </a:pPr>
            <a:r>
              <a:rPr lang="en-US" altLang="en-US" sz="2400" dirty="0"/>
              <a:t>While receiving these files from the web server, browsers may progressively </a:t>
            </a:r>
            <a:r>
              <a:rPr lang="en-US" altLang="en-US" sz="2400" dirty="0">
                <a:hlinkClick r:id="rId3" tooltip="Layout engine"/>
              </a:rPr>
              <a:t>render</a:t>
            </a:r>
            <a:r>
              <a:rPr lang="en-US" altLang="en-US" sz="2400" dirty="0"/>
              <a:t> the page onto the screen as specified by its HTML, </a:t>
            </a:r>
            <a:r>
              <a:rPr lang="en-US" altLang="en-US" sz="2400" dirty="0">
                <a:hlinkClick r:id="rId4" tooltip="Cascading Style Sheets"/>
              </a:rPr>
              <a:t>Cascading Style Sheets</a:t>
            </a:r>
            <a:r>
              <a:rPr lang="en-US" altLang="en-US" sz="2400" dirty="0"/>
              <a:t> (CSS), or other page composition languages.</a:t>
            </a:r>
          </a:p>
        </p:txBody>
      </p:sp>
    </p:spTree>
    <p:extLst>
      <p:ext uri="{BB962C8B-B14F-4D97-AF65-F5344CB8AC3E}">
        <p14:creationId xmlns:p14="http://schemas.microsoft.com/office/powerpoint/2010/main" val="3235346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WWW standards</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43691" y="1282195"/>
            <a:ext cx="9000309" cy="5262979"/>
          </a:xfrm>
          <a:prstGeom prst="rect">
            <a:avLst/>
          </a:prstGeom>
          <a:noFill/>
        </p:spPr>
        <p:txBody>
          <a:bodyPr wrap="square" rtlCol="0">
            <a:spAutoFit/>
          </a:bodyPr>
          <a:lstStyle/>
          <a:p>
            <a:pPr marL="342900" indent="-342900" algn="just">
              <a:buFont typeface="Arial" pitchFamily="34" charset="0"/>
              <a:buChar char="•"/>
            </a:pPr>
            <a:r>
              <a:rPr lang="en-US" altLang="en-US" sz="2400" b="1" dirty="0"/>
              <a:t>Many of the documents are the work of the </a:t>
            </a:r>
            <a:r>
              <a:rPr lang="en-US" altLang="en-US" sz="2400" b="1" dirty="0">
                <a:hlinkClick r:id="rId2" tooltip="World Wide Web Consortium"/>
              </a:rPr>
              <a:t>World Wide Web Consortium</a:t>
            </a:r>
            <a:r>
              <a:rPr lang="en-US" altLang="en-US" sz="2400" b="1" dirty="0"/>
              <a:t> (W3C).</a:t>
            </a:r>
          </a:p>
          <a:p>
            <a:pPr marL="342900" indent="-342900" algn="just">
              <a:buFont typeface="Arial" pitchFamily="34" charset="0"/>
              <a:buChar char="•"/>
            </a:pPr>
            <a:r>
              <a:rPr lang="en-US" altLang="en-US" sz="2400" b="1" dirty="0"/>
              <a:t>Some of the documents are produced by the </a:t>
            </a:r>
            <a:r>
              <a:rPr lang="en-US" altLang="en-US" sz="2400" b="1" dirty="0">
                <a:hlinkClick r:id="rId3" tooltip="Internet Engineering Task Force"/>
              </a:rPr>
              <a:t>Internet Engineering Task Force</a:t>
            </a:r>
            <a:r>
              <a:rPr lang="en-US" altLang="en-US" sz="2400" b="1" dirty="0"/>
              <a:t> (IETF) and other organizations.</a:t>
            </a:r>
          </a:p>
          <a:p>
            <a:pPr marL="342900" indent="-342900" algn="just">
              <a:buFont typeface="Arial" pitchFamily="34" charset="0"/>
              <a:buChar char="•"/>
            </a:pPr>
            <a:r>
              <a:rPr lang="en-US" altLang="en-US" sz="2400" b="1" dirty="0"/>
              <a:t>markup languages, especially HTML and XHTML, from the W3C</a:t>
            </a:r>
          </a:p>
          <a:p>
            <a:pPr marL="800100" lvl="1" indent="-342900" algn="just">
              <a:buFont typeface="Arial" pitchFamily="34" charset="0"/>
              <a:buChar char="•"/>
            </a:pPr>
            <a:r>
              <a:rPr lang="en-US" altLang="en-US" sz="2400" b="1" dirty="0"/>
              <a:t>define the structure and interpretation of hypertext documents</a:t>
            </a:r>
          </a:p>
          <a:p>
            <a:pPr marL="342900" indent="-342900" algn="just">
              <a:buFont typeface="Arial" pitchFamily="34" charset="0"/>
              <a:buChar char="•"/>
            </a:pPr>
            <a:r>
              <a:rPr lang="en-US" altLang="en-US" sz="2400" b="1" dirty="0" err="1"/>
              <a:t>ECMAScript</a:t>
            </a:r>
            <a:r>
              <a:rPr lang="en-US" altLang="en-US" sz="2400" b="1" dirty="0"/>
              <a:t> (usually in the form of JavaScript), from </a:t>
            </a:r>
            <a:r>
              <a:rPr lang="en-US" altLang="en-US" sz="2400" b="1" dirty="0" err="1"/>
              <a:t>Ecma</a:t>
            </a:r>
            <a:r>
              <a:rPr lang="en-US" altLang="en-US" sz="2400" b="1" dirty="0"/>
              <a:t> International.</a:t>
            </a:r>
          </a:p>
          <a:p>
            <a:pPr marL="342900" indent="-342900" algn="just">
              <a:buFont typeface="Arial" pitchFamily="34" charset="0"/>
              <a:buChar char="•"/>
            </a:pPr>
            <a:r>
              <a:rPr lang="en-US" altLang="en-US" sz="2400" b="1" dirty="0"/>
              <a:t>Document Object Model, from W3C.</a:t>
            </a:r>
          </a:p>
          <a:p>
            <a:pPr marL="342900" indent="-342900" algn="just">
              <a:buFont typeface="Arial" pitchFamily="34" charset="0"/>
              <a:buChar char="•"/>
            </a:pPr>
            <a:r>
              <a:rPr lang="en-US" altLang="en-US" sz="2400" b="1" dirty="0"/>
              <a:t>Uniform Resource Identifier (URI)- a universal system for referencing resources on the Internet, such as hypertext documents and images. </a:t>
            </a:r>
          </a:p>
          <a:p>
            <a:pPr marL="342900" indent="-342900" algn="just">
              <a:buFont typeface="Arial" pitchFamily="34" charset="0"/>
              <a:buChar char="•"/>
            </a:pPr>
            <a:r>
              <a:rPr lang="en-US" altLang="en-US" sz="2400" b="1" dirty="0" err="1"/>
              <a:t>HyperText</a:t>
            </a:r>
            <a:r>
              <a:rPr lang="en-US" altLang="en-US" sz="2400" b="1" dirty="0"/>
              <a:t> Transfer Protocol (HTTP)- how the browser and server authenticate each other.</a:t>
            </a:r>
          </a:p>
        </p:txBody>
      </p:sp>
    </p:spTree>
    <p:extLst>
      <p:ext uri="{BB962C8B-B14F-4D97-AF65-F5344CB8AC3E}">
        <p14:creationId xmlns:p14="http://schemas.microsoft.com/office/powerpoint/2010/main" val="3796490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(URI)</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 y="1282195"/>
            <a:ext cx="9144000" cy="5262979"/>
          </a:xfrm>
          <a:prstGeom prst="rect">
            <a:avLst/>
          </a:prstGeom>
          <a:noFill/>
        </p:spPr>
        <p:txBody>
          <a:bodyPr wrap="square" rtlCol="0">
            <a:spAutoFit/>
          </a:bodyPr>
          <a:lstStyle/>
          <a:p>
            <a:pPr marL="342900" indent="-342900" algn="just">
              <a:buFont typeface="Arial" pitchFamily="34" charset="0"/>
              <a:buChar char="•"/>
            </a:pPr>
            <a:r>
              <a:rPr lang="en-US" altLang="en-US" sz="2400" b="1" dirty="0"/>
              <a:t>String of characters used to identify a name or a resource on the Internet.</a:t>
            </a:r>
          </a:p>
          <a:p>
            <a:pPr marL="800100" lvl="1" indent="-342900" algn="just">
              <a:buFont typeface="Arial" pitchFamily="34" charset="0"/>
              <a:buChar char="•"/>
            </a:pPr>
            <a:r>
              <a:rPr lang="en-US" altLang="en-US" sz="2400" dirty="0"/>
              <a:t>enables interaction with representations of the resource over a network (typically the World Wide Web) using specific protocols.</a:t>
            </a:r>
          </a:p>
          <a:p>
            <a:pPr marL="800100" lvl="1" indent="-342900" algn="just">
              <a:buFont typeface="Arial" pitchFamily="34" charset="0"/>
              <a:buChar char="•"/>
            </a:pPr>
            <a:r>
              <a:rPr lang="en-US" altLang="en-US" sz="2400" dirty="0"/>
              <a:t>Schemes specifying a concrete syntax and associated protocols define each URI.</a:t>
            </a:r>
          </a:p>
          <a:p>
            <a:pPr marL="342900" indent="-342900" algn="just">
              <a:buFont typeface="Arial" pitchFamily="34" charset="0"/>
              <a:buChar char="•"/>
            </a:pPr>
            <a:r>
              <a:rPr lang="en-US" altLang="en-US" sz="2400" b="1" dirty="0"/>
              <a:t>defined as consisting of four parts, as follows</a:t>
            </a:r>
          </a:p>
          <a:p>
            <a:pPr marL="342900" indent="-342900" algn="just">
              <a:buFont typeface="Arial" pitchFamily="34" charset="0"/>
              <a:buChar char="•"/>
            </a:pPr>
            <a:r>
              <a:rPr lang="en-US" altLang="en-US" sz="2400" b="1" dirty="0"/>
              <a:t>&lt;scheme name&gt; : &lt;hierarchical part&gt; [ ? &lt;query&gt; ] [ # &lt;fragment&gt; ] </a:t>
            </a:r>
          </a:p>
          <a:p>
            <a:pPr marL="342900" indent="-342900" algn="just">
              <a:buFont typeface="Arial" pitchFamily="34" charset="0"/>
              <a:buChar char="•"/>
            </a:pPr>
            <a:r>
              <a:rPr lang="en-US" altLang="en-US" sz="2400" dirty="0"/>
              <a:t>The scheme name consists of a letter followed by any combination of letters</a:t>
            </a:r>
          </a:p>
          <a:p>
            <a:pPr marL="342900" indent="-342900" algn="just">
              <a:buFont typeface="Arial" pitchFamily="34" charset="0"/>
              <a:buChar char="•"/>
            </a:pPr>
            <a:r>
              <a:rPr lang="en-US" altLang="en-US" sz="2400" dirty="0"/>
              <a:t>The hierarchical part of the URI is intended to hold identification information hierarchical in nature.</a:t>
            </a:r>
          </a:p>
          <a:p>
            <a:pPr marL="342900" indent="-342900" algn="just">
              <a:buFont typeface="Arial" pitchFamily="34" charset="0"/>
              <a:buChar char="•"/>
            </a:pPr>
            <a:r>
              <a:rPr lang="en-US" altLang="en-US" sz="2400" dirty="0"/>
              <a:t>Usually this part begins with a double forward slash ("//"), followed by an authority part and an optional path.</a:t>
            </a:r>
          </a:p>
        </p:txBody>
      </p:sp>
    </p:spTree>
    <p:extLst>
      <p:ext uri="{BB962C8B-B14F-4D97-AF65-F5344CB8AC3E}">
        <p14:creationId xmlns:p14="http://schemas.microsoft.com/office/powerpoint/2010/main" val="626292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(Contd.)</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 y="1282195"/>
            <a:ext cx="9144000" cy="5632311"/>
          </a:xfrm>
          <a:prstGeom prst="rect">
            <a:avLst/>
          </a:prstGeom>
          <a:noFill/>
        </p:spPr>
        <p:txBody>
          <a:bodyPr wrap="square" rtlCol="0">
            <a:spAutoFit/>
          </a:bodyPr>
          <a:lstStyle/>
          <a:p>
            <a:pPr marL="342900" indent="-342900" algn="just">
              <a:buFont typeface="Arial" pitchFamily="34" charset="0"/>
              <a:buChar char="•"/>
            </a:pPr>
            <a:r>
              <a:rPr lang="en-US" altLang="en-US" sz="2400" b="1" dirty="0"/>
              <a:t>The path part is a sequence of segments separated by a forward slash ("/").</a:t>
            </a:r>
          </a:p>
          <a:p>
            <a:pPr marL="800100" lvl="1" indent="-342900" algn="just">
              <a:buFont typeface="Arial" pitchFamily="34" charset="0"/>
              <a:buChar char="•"/>
            </a:pPr>
            <a:r>
              <a:rPr lang="en-US" altLang="en-US" sz="2000" dirty="0"/>
              <a:t>conceptually similar to directories.</a:t>
            </a:r>
          </a:p>
          <a:p>
            <a:pPr marL="800100" lvl="1" indent="-342900" algn="just">
              <a:buFont typeface="Arial" pitchFamily="34" charset="0"/>
              <a:buChar char="•"/>
            </a:pPr>
            <a:r>
              <a:rPr lang="en-US" altLang="en-US" sz="2000" dirty="0"/>
              <a:t>Each segment can contain parameters separated from it using a semicolon (";"), though this is rarely used in practice.</a:t>
            </a:r>
          </a:p>
          <a:p>
            <a:pPr marL="342900" indent="-342900" algn="just">
              <a:buFont typeface="Arial" pitchFamily="34" charset="0"/>
              <a:buChar char="•"/>
            </a:pPr>
            <a:r>
              <a:rPr lang="en-US" altLang="en-US" sz="2400" b="1" dirty="0"/>
              <a:t>The query is an optional part separated with a question mark</a:t>
            </a:r>
          </a:p>
          <a:p>
            <a:pPr marL="800100" lvl="1" indent="-342900" algn="just">
              <a:buFont typeface="Arial" pitchFamily="34" charset="0"/>
              <a:buChar char="•"/>
            </a:pPr>
            <a:r>
              <a:rPr lang="en-US" altLang="en-US" sz="2000" dirty="0"/>
              <a:t>which contains additional identification information which is not hierarchical in nature.</a:t>
            </a:r>
          </a:p>
          <a:p>
            <a:pPr marL="800100" lvl="1" indent="-342900" algn="just">
              <a:buFont typeface="Arial" pitchFamily="34" charset="0"/>
              <a:buChar char="•"/>
            </a:pPr>
            <a:r>
              <a:rPr lang="en-US" altLang="en-US" sz="2000" dirty="0"/>
              <a:t>commonly organized as a sequence of &lt;key&gt;=&lt;value&gt; pairs separated by a semicolon or by an ampersand</a:t>
            </a:r>
          </a:p>
          <a:p>
            <a:pPr marL="800100" lvl="1" indent="-342900" algn="just">
              <a:buFont typeface="Arial" pitchFamily="34" charset="0"/>
              <a:buChar char="•"/>
            </a:pPr>
            <a:r>
              <a:rPr lang="en-US" altLang="en-US" sz="2000" dirty="0"/>
              <a:t>e.g. Semicolon: key1=value1;key2=value2;key3=value3    		     Ampersand: key1=value1&amp;key2=value2&amp;key3=value3 </a:t>
            </a:r>
          </a:p>
          <a:p>
            <a:pPr marL="342900" indent="-342900" algn="just">
              <a:buFont typeface="Arial" pitchFamily="34" charset="0"/>
              <a:buChar char="•"/>
            </a:pPr>
            <a:r>
              <a:rPr lang="en-US" altLang="en-US" sz="2400" b="1" dirty="0"/>
              <a:t>The fragment is an optional part separated from the front parts by a hash ("#").</a:t>
            </a:r>
          </a:p>
          <a:p>
            <a:pPr marL="800100" lvl="1" indent="-342900" algn="just">
              <a:buFont typeface="Arial" pitchFamily="34" charset="0"/>
              <a:buChar char="•"/>
            </a:pPr>
            <a:r>
              <a:rPr lang="en-US" altLang="en-US" sz="2000" dirty="0"/>
              <a:t>holds additional identifying information that provides direction to a secondary resource</a:t>
            </a:r>
          </a:p>
          <a:p>
            <a:pPr marL="800100" lvl="1" indent="-342900" algn="just">
              <a:buFont typeface="Arial" pitchFamily="34" charset="0"/>
              <a:buChar char="•"/>
            </a:pPr>
            <a:r>
              <a:rPr lang="en-US" altLang="en-US" sz="2000" dirty="0"/>
              <a:t>e.g. a section heading in an article identified by the remainder of the URI.</a:t>
            </a:r>
          </a:p>
        </p:txBody>
      </p:sp>
    </p:spTree>
    <p:extLst>
      <p:ext uri="{BB962C8B-B14F-4D97-AF65-F5344CB8AC3E}">
        <p14:creationId xmlns:p14="http://schemas.microsoft.com/office/powerpoint/2010/main" val="2253002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142309"/>
            <a:ext cx="7754112" cy="3944981"/>
          </a:xfrm>
        </p:spPr>
        <p:txBody>
          <a:bodyPr>
            <a:normAutofit fontScale="62500" lnSpcReduction="20000"/>
          </a:bodyPr>
          <a:lstStyle/>
          <a:p>
            <a:pPr marL="457200" indent="-457200">
              <a:buFont typeface="+mj-lt"/>
              <a:buAutoNum type="arabicPeriod"/>
            </a:pPr>
            <a:r>
              <a:rPr lang="en-US" sz="2600" b="1" dirty="0">
                <a:solidFill>
                  <a:schemeClr val="tx1"/>
                </a:solidFill>
              </a:rPr>
              <a:t>Course Objectives</a:t>
            </a:r>
          </a:p>
          <a:p>
            <a:pPr marL="457200" indent="-457200">
              <a:buFont typeface="+mj-lt"/>
              <a:buAutoNum type="arabicPeriod"/>
            </a:pPr>
            <a:r>
              <a:rPr lang="en-US" sz="2600" b="1" dirty="0">
                <a:solidFill>
                  <a:schemeClr val="tx1"/>
                </a:solidFill>
              </a:rPr>
              <a:t>Course Logistics</a:t>
            </a:r>
          </a:p>
          <a:p>
            <a:pPr marL="1485900" lvl="2" indent="-571500" algn="l">
              <a:buClr>
                <a:prstClr val="black">
                  <a:lumMod val="75000"/>
                  <a:lumOff val="25000"/>
                </a:prstClr>
              </a:buClr>
              <a:buFont typeface="+mj-lt"/>
              <a:buAutoNum type="romanUcPeriod"/>
            </a:pPr>
            <a:r>
              <a:rPr lang="en-US" altLang="en-US" sz="2600" b="1" dirty="0">
                <a:solidFill>
                  <a:schemeClr val="tx1"/>
                </a:solidFill>
              </a:rPr>
              <a:t>Grading policy</a:t>
            </a:r>
          </a:p>
          <a:p>
            <a:pPr marL="1485900" lvl="2" indent="-571500" algn="l">
              <a:buClr>
                <a:prstClr val="black">
                  <a:lumMod val="75000"/>
                  <a:lumOff val="25000"/>
                </a:prstClr>
              </a:buClr>
              <a:buFont typeface="+mj-lt"/>
              <a:buAutoNum type="romanUcPeriod"/>
            </a:pPr>
            <a:r>
              <a:rPr lang="en-US" altLang="en-US" sz="2600" b="1" dirty="0">
                <a:solidFill>
                  <a:schemeClr val="tx1"/>
                </a:solidFill>
              </a:rPr>
              <a:t>OBE evaluation</a:t>
            </a:r>
          </a:p>
          <a:p>
            <a:pPr marL="1485900" lvl="2" indent="-571500" algn="l">
              <a:buClr>
                <a:prstClr val="black">
                  <a:lumMod val="75000"/>
                  <a:lumOff val="25000"/>
                </a:prstClr>
              </a:buClr>
              <a:buFont typeface="+mj-lt"/>
              <a:buAutoNum type="romanUcPeriod"/>
            </a:pPr>
            <a:r>
              <a:rPr lang="en-US" sz="2600" b="1" dirty="0">
                <a:solidFill>
                  <a:schemeClr val="tx1"/>
                </a:solidFill>
              </a:rPr>
              <a:t>Classroom and Course Policies</a:t>
            </a:r>
          </a:p>
          <a:p>
            <a:pPr marL="1485900" lvl="2" indent="-571500" algn="l">
              <a:buClr>
                <a:prstClr val="black">
                  <a:lumMod val="75000"/>
                  <a:lumOff val="25000"/>
                </a:prstClr>
              </a:buClr>
              <a:buFont typeface="+mj-lt"/>
              <a:buAutoNum type="romanUcPeriod"/>
            </a:pPr>
            <a:r>
              <a:rPr lang="en-US" altLang="en-US" sz="2600" b="1" dirty="0">
                <a:solidFill>
                  <a:schemeClr val="tx1"/>
                </a:solidFill>
              </a:rPr>
              <a:t>Lab Work and Assignment</a:t>
            </a:r>
          </a:p>
          <a:p>
            <a:pPr marL="1485900" lvl="2" indent="-571500" algn="l">
              <a:buClr>
                <a:prstClr val="black">
                  <a:lumMod val="75000"/>
                  <a:lumOff val="25000"/>
                </a:prstClr>
              </a:buClr>
              <a:buFont typeface="+mj-lt"/>
              <a:buAutoNum type="romanUcPeriod"/>
            </a:pPr>
            <a:r>
              <a:rPr lang="en-US" altLang="en-US" sz="2600" b="1" dirty="0">
                <a:solidFill>
                  <a:schemeClr val="tx1"/>
                </a:solidFill>
              </a:rPr>
              <a:t>Required software and tools</a:t>
            </a:r>
          </a:p>
          <a:p>
            <a:pPr marL="514350" indent="-514350">
              <a:buClr>
                <a:prstClr val="black">
                  <a:lumMod val="75000"/>
                  <a:lumOff val="25000"/>
                </a:prstClr>
              </a:buClr>
              <a:buFont typeface="+mj-lt"/>
              <a:buAutoNum type="arabicPeriod"/>
            </a:pPr>
            <a:r>
              <a:rPr lang="en-US" sz="2600" b="1" dirty="0">
                <a:solidFill>
                  <a:schemeClr val="tx1"/>
                </a:solidFill>
              </a:rPr>
              <a:t>Learning Objectives</a:t>
            </a:r>
          </a:p>
          <a:p>
            <a:pPr marL="514350" indent="-514350">
              <a:buClr>
                <a:prstClr val="black">
                  <a:lumMod val="75000"/>
                  <a:lumOff val="25000"/>
                </a:prstClr>
              </a:buClr>
              <a:buFont typeface="+mj-lt"/>
              <a:buAutoNum type="arabicPeriod"/>
            </a:pPr>
            <a:r>
              <a:rPr lang="en-US" sz="2600" b="1" dirty="0">
                <a:solidFill>
                  <a:schemeClr val="tx1"/>
                </a:solidFill>
              </a:rPr>
              <a:t>Client/Server model</a:t>
            </a:r>
          </a:p>
          <a:p>
            <a:pPr marL="1428750" lvl="2" indent="-514350" algn="l">
              <a:buClr>
                <a:prstClr val="black">
                  <a:lumMod val="75000"/>
                  <a:lumOff val="25000"/>
                </a:prstClr>
              </a:buClr>
              <a:buFont typeface="+mj-lt"/>
              <a:buAutoNum type="romanUcPeriod"/>
            </a:pPr>
            <a:r>
              <a:rPr lang="en-US" sz="2600" b="1" dirty="0">
                <a:solidFill>
                  <a:schemeClr val="tx1"/>
                </a:solidFill>
              </a:rPr>
              <a:t>Three-tier Client Server Architecture</a:t>
            </a:r>
          </a:p>
          <a:p>
            <a:pPr marL="1428750" lvl="2" indent="-514350" algn="l">
              <a:buClr>
                <a:prstClr val="black">
                  <a:lumMod val="75000"/>
                  <a:lumOff val="25000"/>
                </a:prstClr>
              </a:buClr>
              <a:buFont typeface="+mj-lt"/>
              <a:buAutoNum type="romanUcPeriod"/>
            </a:pPr>
            <a:r>
              <a:rPr lang="en-US" sz="2600" b="1" dirty="0">
                <a:solidFill>
                  <a:schemeClr val="tx1"/>
                </a:solidFill>
              </a:rPr>
              <a:t>Peer to Peer (P2P)</a:t>
            </a:r>
          </a:p>
          <a:p>
            <a:pPr marL="1428750" lvl="2" indent="-514350" algn="l">
              <a:buClr>
                <a:prstClr val="black">
                  <a:lumMod val="75000"/>
                  <a:lumOff val="25000"/>
                </a:prstClr>
              </a:buClr>
              <a:buFont typeface="+mj-lt"/>
              <a:buAutoNum type="romanUcPeriod"/>
            </a:pPr>
            <a:r>
              <a:rPr lang="en-US" sz="2600" b="1" dirty="0">
                <a:solidFill>
                  <a:schemeClr val="tx1"/>
                </a:solidFill>
              </a:rPr>
              <a:t>Internet </a:t>
            </a:r>
            <a:r>
              <a:rPr lang="en-US" sz="2600" b="1" dirty="0" err="1">
                <a:solidFill>
                  <a:schemeClr val="tx1"/>
                </a:solidFill>
              </a:rPr>
              <a:t>vs</a:t>
            </a:r>
            <a:r>
              <a:rPr lang="en-US" sz="2600" b="1" dirty="0">
                <a:solidFill>
                  <a:schemeClr val="tx1"/>
                </a:solidFill>
              </a:rPr>
              <a:t> WWW</a:t>
            </a:r>
          </a:p>
          <a:p>
            <a:pPr marL="1428750" lvl="2" indent="-514350" algn="l">
              <a:buClr>
                <a:prstClr val="black">
                  <a:lumMod val="75000"/>
                  <a:lumOff val="25000"/>
                </a:prstClr>
              </a:buClr>
              <a:buFont typeface="+mj-lt"/>
              <a:buAutoNum type="romanUcPeriod"/>
            </a:pPr>
            <a:r>
              <a:rPr lang="en-US" sz="2600" b="1" dirty="0">
                <a:solidFill>
                  <a:schemeClr val="tx1"/>
                </a:solidFill>
              </a:rPr>
              <a:t>Uniform Resource Identifier (URI)</a:t>
            </a:r>
          </a:p>
          <a:p>
            <a:pPr marL="1428750" lvl="2" indent="-514350" algn="l">
              <a:buClr>
                <a:prstClr val="black">
                  <a:lumMod val="75000"/>
                  <a:lumOff val="25000"/>
                </a:prstClr>
              </a:buClr>
              <a:buFont typeface="+mj-lt"/>
              <a:buAutoNum type="romanUcPeriod"/>
            </a:pPr>
            <a:endParaRPr lang="en-US" sz="2600" b="1" dirty="0">
              <a:solidFill>
                <a:schemeClr val="tx1"/>
              </a:solidFill>
            </a:endParaRPr>
          </a:p>
          <a:p>
            <a:pPr marL="514350" indent="-514350">
              <a:buClr>
                <a:prstClr val="black">
                  <a:lumMod val="75000"/>
                  <a:lumOff val="25000"/>
                </a:prstClr>
              </a:buClr>
              <a:buFont typeface="+mj-lt"/>
              <a:buAutoNum type="arabicPeriod"/>
            </a:pPr>
            <a:r>
              <a:rPr lang="en-US" sz="2600" b="1" dirty="0">
                <a:solidFill>
                  <a:schemeClr val="tx1"/>
                </a:solidFill>
              </a:rPr>
              <a:t>Browsers</a:t>
            </a:r>
            <a:endParaRPr lang="en-US" dirty="0">
              <a:solidFill>
                <a:schemeClr val="tx1"/>
              </a:solidFill>
            </a:endParaRPr>
          </a:p>
          <a:p>
            <a:pPr marL="514350" indent="-514350">
              <a:buClr>
                <a:prstClr val="black">
                  <a:lumMod val="75000"/>
                  <a:lumOff val="25000"/>
                </a:prstClr>
              </a:buClr>
              <a:buFont typeface="+mj-lt"/>
              <a:buAutoNum type="arabicPeriod"/>
            </a:pPr>
            <a:endParaRPr lang="x-none" sz="1800" dirty="0">
              <a:solidFill>
                <a:schemeClr val="tx1"/>
              </a:solidFill>
            </a:endParaRPr>
          </a:p>
          <a:p>
            <a:pPr marL="1028700" lvl="1" indent="-571500" algn="l">
              <a:buClr>
                <a:prstClr val="black">
                  <a:lumMod val="75000"/>
                  <a:lumOff val="25000"/>
                </a:prstClr>
              </a:buClr>
              <a:buFont typeface="+mj-lt"/>
              <a:buAutoNum type="arabicPeriod"/>
            </a:pPr>
            <a:endParaRPr lang="x-none" sz="1800" dirty="0"/>
          </a:p>
          <a:p>
            <a:pPr marL="1028700" lvl="1" indent="-571500" algn="l">
              <a:buClr>
                <a:prstClr val="black">
                  <a:lumMod val="75000"/>
                  <a:lumOff val="25000"/>
                </a:prstClr>
              </a:buClr>
              <a:buFont typeface="+mj-lt"/>
              <a:buAutoNum type="arabicPeriod"/>
            </a:pPr>
            <a:endParaRPr lang="x-none" sz="1800" dirty="0"/>
          </a:p>
          <a:p>
            <a:pPr marL="1028700" lvl="1" indent="-571500" algn="l">
              <a:buClr>
                <a:prstClr val="black">
                  <a:lumMod val="75000"/>
                  <a:lumOff val="25000"/>
                </a:prstClr>
              </a:buClr>
              <a:buFont typeface="+mj-lt"/>
              <a:buAutoNum type="arabicPeriod"/>
            </a:pPr>
            <a:endParaRPr lang="en-US" altLang="en-US" sz="1800" b="1" dirty="0">
              <a:solidFill>
                <a:schemeClr val="tx1"/>
              </a:solidFill>
            </a:endParaRPr>
          </a:p>
          <a:p>
            <a:pPr marL="1028700" lvl="1" indent="-571500" algn="l">
              <a:buClr>
                <a:prstClr val="black">
                  <a:lumMod val="75000"/>
                  <a:lumOff val="25000"/>
                </a:prstClr>
              </a:buClr>
              <a:buFont typeface="+mj-lt"/>
              <a:buAutoNum type="arabicPeriod"/>
            </a:pPr>
            <a:endParaRPr lang="en-US" sz="1800" b="1" dirty="0">
              <a:solidFill>
                <a:schemeClr val="tx1"/>
              </a:solidFill>
            </a:endParaRPr>
          </a:p>
          <a:p>
            <a:pPr marL="1028700" lvl="1" indent="-571500" algn="l">
              <a:buClr>
                <a:prstClr val="black">
                  <a:lumMod val="75000"/>
                  <a:lumOff val="25000"/>
                </a:prstClr>
              </a:buClr>
              <a:buFont typeface="+mj-lt"/>
              <a:buAutoNum type="arabicPeriod"/>
            </a:pPr>
            <a:endParaRPr lang="en-US" sz="2800" b="1" dirty="0">
              <a:solidFill>
                <a:prstClr val="black"/>
              </a:solidFill>
            </a:endParaRPr>
          </a:p>
          <a:p>
            <a:pPr marL="457200" indent="-457200">
              <a:buFont typeface="+mj-lt"/>
              <a:buAutoNum type="arabicPeriod"/>
            </a:pPr>
            <a:endParaRPr lang="en-US" sz="2800" b="1"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 y="1282195"/>
            <a:ext cx="9144000" cy="3046988"/>
          </a:xfrm>
          <a:prstGeom prst="rect">
            <a:avLst/>
          </a:prstGeom>
          <a:noFill/>
        </p:spPr>
        <p:txBody>
          <a:bodyPr wrap="square" rtlCol="0">
            <a:spAutoFit/>
          </a:bodyPr>
          <a:lstStyle/>
          <a:p>
            <a:pPr marL="342900" indent="-342900" algn="just">
              <a:buFont typeface="Arial" pitchFamily="34" charset="0"/>
              <a:buChar char="•"/>
            </a:pPr>
            <a:r>
              <a:rPr lang="en-US" altLang="en-US" sz="2400" b="1" dirty="0"/>
              <a:t>http://en.wikipedia.org/wiki/URI?page=2&amp;frame=1#Examples _</a:t>
            </a:r>
            <a:r>
              <a:rPr lang="en-US" altLang="en-US" sz="2400" b="1" dirty="0" err="1"/>
              <a:t>of_URI_references</a:t>
            </a:r>
            <a:r>
              <a:rPr lang="en-US" altLang="en-US" sz="2400" b="1" dirty="0"/>
              <a:t>  </a:t>
            </a:r>
          </a:p>
          <a:p>
            <a:pPr marL="800100" lvl="1" indent="-342900" algn="just">
              <a:buFont typeface="Arial" pitchFamily="34" charset="0"/>
              <a:buChar char="•"/>
            </a:pPr>
            <a:r>
              <a:rPr lang="en-US" altLang="en-US" sz="2400" dirty="0"/>
              <a:t>"http" specifies the 'scheme' name</a:t>
            </a:r>
          </a:p>
          <a:p>
            <a:pPr marL="800100" lvl="1" indent="-342900" algn="just">
              <a:buFont typeface="Arial" pitchFamily="34" charset="0"/>
              <a:buChar char="•"/>
            </a:pPr>
            <a:r>
              <a:rPr lang="en-US" altLang="en-US" sz="2400" dirty="0"/>
              <a:t>"en.wikipedia.org" is the 'authority‘</a:t>
            </a:r>
          </a:p>
          <a:p>
            <a:pPr marL="800100" lvl="1" indent="-342900" algn="just">
              <a:buFont typeface="Arial" pitchFamily="34" charset="0"/>
              <a:buChar char="•"/>
            </a:pPr>
            <a:r>
              <a:rPr lang="en-US" altLang="en-US" sz="2400" dirty="0"/>
              <a:t>"/wiki/URI" the 'path' pointing to this article</a:t>
            </a:r>
          </a:p>
          <a:p>
            <a:pPr marL="800100" lvl="1" indent="-342900" algn="just">
              <a:buFont typeface="Arial" pitchFamily="34" charset="0"/>
              <a:buChar char="•"/>
            </a:pPr>
            <a:r>
              <a:rPr lang="en-US" altLang="en-US" sz="2400" dirty="0"/>
              <a:t>“page=2&amp;frame=1” is the query</a:t>
            </a:r>
          </a:p>
          <a:p>
            <a:pPr marL="800100" lvl="1" indent="-342900" algn="just">
              <a:buFont typeface="Arial" pitchFamily="34" charset="0"/>
              <a:buChar char="•"/>
            </a:pPr>
            <a:r>
              <a:rPr lang="en-US" altLang="en-US" sz="2400" dirty="0"/>
              <a:t>"#Examples _</a:t>
            </a:r>
            <a:r>
              <a:rPr lang="en-US" altLang="en-US" sz="2400" dirty="0" err="1"/>
              <a:t>of_URI_references</a:t>
            </a:r>
            <a:r>
              <a:rPr lang="en-US" altLang="en-US" sz="2400" dirty="0"/>
              <a:t> " is a 'fragment' pointing to this section</a:t>
            </a:r>
          </a:p>
        </p:txBody>
      </p:sp>
    </p:spTree>
    <p:extLst>
      <p:ext uri="{BB962C8B-B14F-4D97-AF65-F5344CB8AC3E}">
        <p14:creationId xmlns:p14="http://schemas.microsoft.com/office/powerpoint/2010/main" val="4059042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Browsers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104503" y="2226891"/>
            <a:ext cx="8934993" cy="2646878"/>
          </a:xfrm>
          <a:prstGeom prst="rect">
            <a:avLst/>
          </a:prstGeom>
          <a:noFill/>
        </p:spPr>
        <p:txBody>
          <a:bodyPr wrap="square" rtlCol="0">
            <a:spAutoFit/>
          </a:bodyPr>
          <a:lstStyle/>
          <a:p>
            <a:pPr marL="800100" lvl="1" indent="-342900">
              <a:buFont typeface="Arial" pitchFamily="34" charset="0"/>
              <a:buChar char="•"/>
            </a:pPr>
            <a:r>
              <a:rPr lang="en-US" altLang="en-US" sz="2400" b="1" dirty="0"/>
              <a:t>A web browser or Internet browser is a software application for retrieving, presenting, and traversing information resources on the World Wide Web. An information resource is identified by a Uniform Resource Identifier (URI) and may be a web page, image, video, or other piece of content.</a:t>
            </a:r>
          </a:p>
          <a:p>
            <a:pPr marL="1257300" lvl="2" indent="-342900">
              <a:buFont typeface="Arial" pitchFamily="34" charset="0"/>
              <a:buChar char="•"/>
            </a:pPr>
            <a:r>
              <a:rPr lang="en-US" altLang="en-US" sz="2300" dirty="0"/>
              <a:t>e.g. Internet Explorer, Netscape, Mozilla Firefox, Opera, Google Chrome, Apple Safari</a:t>
            </a:r>
          </a:p>
        </p:txBody>
      </p:sp>
    </p:spTree>
    <p:extLst>
      <p:ext uri="{BB962C8B-B14F-4D97-AF65-F5344CB8AC3E}">
        <p14:creationId xmlns:p14="http://schemas.microsoft.com/office/powerpoint/2010/main" val="124707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104503" y="2226891"/>
            <a:ext cx="8934993" cy="3985706"/>
          </a:xfrm>
          <a:prstGeom prst="rect">
            <a:avLst/>
          </a:prstGeom>
          <a:noFill/>
        </p:spPr>
        <p:txBody>
          <a:bodyPr wrap="square" rtlCol="0">
            <a:spAutoFit/>
          </a:bodyPr>
          <a:lstStyle/>
          <a:p>
            <a:pPr marL="800100" lvl="1" indent="-342900">
              <a:buFont typeface="Arial" pitchFamily="34" charset="0"/>
              <a:buChar char="•"/>
            </a:pPr>
            <a:r>
              <a:rPr lang="en-US" altLang="en-US" sz="2300" dirty="0"/>
              <a:t>HTTP stands for Hyper Text Transfer Protocol</a:t>
            </a:r>
          </a:p>
          <a:p>
            <a:pPr marL="800100" lvl="1" indent="-342900">
              <a:buFont typeface="Arial" pitchFamily="34" charset="0"/>
              <a:buChar char="•"/>
            </a:pPr>
            <a:r>
              <a:rPr lang="en-US" altLang="en-US" sz="2300" dirty="0"/>
              <a:t>Communication between client and web servers is done by sending http Requests and receiving http Responses.</a:t>
            </a:r>
          </a:p>
          <a:p>
            <a:pPr marL="800100" lvl="1" indent="-342900">
              <a:buFont typeface="Arial" pitchFamily="34" charset="0"/>
              <a:buChar char="•"/>
            </a:pPr>
            <a:r>
              <a:rPr lang="en-US" altLang="en-US" sz="2300" b="1" dirty="0"/>
              <a:t>http is Connectionless</a:t>
            </a:r>
            <a:r>
              <a:rPr lang="en-US" altLang="en-US" sz="2300" dirty="0"/>
              <a:t>: The http client initiates an http request and after a request, the client waits for the response. The server processes the request and sends back response to the client. So client and server knows about each other only during current request and response.</a:t>
            </a:r>
          </a:p>
          <a:p>
            <a:pPr marL="800100" lvl="1" indent="-342900">
              <a:buFont typeface="Arial" pitchFamily="34" charset="0"/>
              <a:buChar char="•"/>
            </a:pPr>
            <a:r>
              <a:rPr lang="en-US" altLang="en-US" sz="2300" b="1" dirty="0"/>
              <a:t>http is stateless: </a:t>
            </a:r>
            <a:r>
              <a:rPr lang="en-US" altLang="en-US" sz="2300" dirty="0"/>
              <a:t>The server and client are aware of each other only during a current request. Afterwards, both of them forget about each other.</a:t>
            </a:r>
          </a:p>
        </p:txBody>
      </p:sp>
    </p:spTree>
    <p:extLst>
      <p:ext uri="{BB962C8B-B14F-4D97-AF65-F5344CB8AC3E}">
        <p14:creationId xmlns:p14="http://schemas.microsoft.com/office/powerpoint/2010/main" val="50729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Process of http</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8072845" cy="830997"/>
          </a:xfrm>
          <a:prstGeom prst="rect">
            <a:avLst/>
          </a:prstGeom>
          <a:noFill/>
        </p:spPr>
        <p:txBody>
          <a:bodyPr wrap="square" rtlCol="0">
            <a:spAutoFit/>
          </a:bodyPr>
          <a:lstStyle/>
          <a:p>
            <a:pPr marL="285750" indent="-285750">
              <a:buFont typeface="Arial" pitchFamily="34" charset="0"/>
              <a:buChar char="•"/>
            </a:pPr>
            <a:r>
              <a:rPr lang="en-US" sz="2400" dirty="0"/>
              <a:t>An HTTP client sends a request message to an HTTP server. The server, in turn, returns a response message</a:t>
            </a:r>
          </a:p>
        </p:txBody>
      </p:sp>
      <p:pic>
        <p:nvPicPr>
          <p:cNvPr id="6" name="Picture 2" descr="E:\Spring 2019-2020\Web Tech\Silde Web Tech\HTT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05200"/>
            <a:ext cx="6858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8126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1938992"/>
          </a:xfrm>
          <a:prstGeom prst="rect">
            <a:avLst/>
          </a:prstGeom>
          <a:noFill/>
        </p:spPr>
        <p:txBody>
          <a:bodyPr wrap="square" rtlCol="0">
            <a:spAutoFit/>
          </a:bodyPr>
          <a:lstStyle/>
          <a:p>
            <a:pPr marL="342900" indent="-342900">
              <a:buFont typeface="Arial" pitchFamily="34" charset="0"/>
              <a:buChar char="•"/>
            </a:pPr>
            <a:r>
              <a:rPr lang="en-US" sz="2400" dirty="0"/>
              <a:t>Whenever you issue a URL from your browser to get a web resource using HTTP, e.g. http://www.abc.com/index.html, the browser turns the URL into a request message and sends it to the HTTP server.</a:t>
            </a:r>
            <a:br>
              <a:rPr lang="en-US" sz="2400" dirty="0"/>
            </a:br>
            <a:endParaRPr lang="en-US" altLang="en-US" sz="2400" dirty="0"/>
          </a:p>
        </p:txBody>
      </p:sp>
      <p:pic>
        <p:nvPicPr>
          <p:cNvPr id="7" name="Picture 4" descr="E:\Spring 2019-2020\Web Tech\Silde Web Tech\HTTP_Step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14400" y="3733800"/>
            <a:ext cx="7315200" cy="2340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7450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Steps(continue)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170099"/>
          </a:xfrm>
          <a:prstGeom prst="rect">
            <a:avLst/>
          </a:prstGeom>
          <a:noFill/>
        </p:spPr>
        <p:txBody>
          <a:bodyPr wrap="square" rtlCol="0">
            <a:spAutoFit/>
          </a:bodyPr>
          <a:lstStyle/>
          <a:p>
            <a:pPr marL="342900" indent="-342900">
              <a:buFont typeface="Arial" pitchFamily="34" charset="0"/>
              <a:buChar char="•"/>
            </a:pPr>
            <a:r>
              <a:rPr lang="en-US" sz="2000" dirty="0"/>
              <a:t>The HTTP server interprets the request message, and returns you an appropriate response message, which is either the resource you requested or an error message.</a:t>
            </a:r>
          </a:p>
          <a:p>
            <a:pPr marL="342900" indent="-342900">
              <a:buFont typeface="Arial" pitchFamily="34" charset="0"/>
              <a:buChar char="•"/>
            </a:pPr>
            <a:r>
              <a:rPr lang="en-US" sz="2000" dirty="0"/>
              <a:t>A URL (Uniform Resource Locator) is used to uniquely identify a resource over the web. URL has the following syntax: </a:t>
            </a:r>
            <a:r>
              <a:rPr lang="en-US" sz="2000" b="1" dirty="0"/>
              <a:t>protocol://hostname:port/path-and-file-name</a:t>
            </a:r>
          </a:p>
          <a:p>
            <a:pPr marL="342900" indent="-342900">
              <a:buFont typeface="Arial" pitchFamily="34" charset="0"/>
              <a:buChar char="•"/>
            </a:pPr>
            <a:r>
              <a:rPr lang="en-US" sz="2000" dirty="0"/>
              <a:t>As mentioned, whenever you enter a URL in the address box of the browser, the browser translates the URL into a request message according to the specified protocol; and sends the request message to the server.</a:t>
            </a:r>
            <a:endParaRPr lang="en-US" sz="2400" dirty="0"/>
          </a:p>
        </p:txBody>
      </p:sp>
      <p:pic>
        <p:nvPicPr>
          <p:cNvPr id="6" name="Picture 2" descr="E:\Spring 2019-2020\Web Tech\Silde Web Tech\HTTP_RequestMessageExampl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4000" y="5120639"/>
            <a:ext cx="4999038" cy="13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0354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Steps(continue)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2751522"/>
          </a:xfrm>
          <a:prstGeom prst="rect">
            <a:avLst/>
          </a:prstGeom>
          <a:noFill/>
        </p:spPr>
        <p:txBody>
          <a:bodyPr wrap="square" rtlCol="0">
            <a:spAutoFit/>
          </a:bodyPr>
          <a:lstStyle/>
          <a:p>
            <a:pPr marL="342900" indent="-342900">
              <a:lnSpc>
                <a:spcPct val="80000"/>
              </a:lnSpc>
              <a:buFont typeface="Arial" pitchFamily="34" charset="0"/>
              <a:buChar char="•"/>
            </a:pPr>
            <a:r>
              <a:rPr lang="en-US" sz="2400" dirty="0"/>
              <a:t>The server interprets the request received, maps the request into a file under the server’s document directory, and returns the file requested to the client. Or</a:t>
            </a:r>
          </a:p>
          <a:p>
            <a:pPr marL="342900" indent="-342900">
              <a:lnSpc>
                <a:spcPct val="80000"/>
              </a:lnSpc>
              <a:buFont typeface="Arial" pitchFamily="34" charset="0"/>
              <a:buChar char="•"/>
            </a:pPr>
            <a:r>
              <a:rPr lang="en-US" sz="2400" dirty="0"/>
              <a:t>The server interprets the request received, maps the request into a program kept in the server, executes the program, and returns the output of the program to the client. If the request not be satisfied, server returns an error message.</a:t>
            </a:r>
          </a:p>
          <a:p>
            <a:pPr marL="342900" indent="-342900">
              <a:lnSpc>
                <a:spcPct val="80000"/>
              </a:lnSpc>
              <a:buFont typeface="Arial" pitchFamily="34" charset="0"/>
              <a:buChar char="•"/>
            </a:pPr>
            <a:r>
              <a:rPr lang="en-US" sz="2400" dirty="0"/>
              <a:t>Common status code ”200 OK”, ”404 Not Found”, ”403</a:t>
            </a:r>
            <a:br>
              <a:rPr lang="en-US" sz="2400" dirty="0"/>
            </a:br>
            <a:r>
              <a:rPr lang="en-US" sz="2400" dirty="0"/>
              <a:t>Forbidden”, ”500 Internal Server Error</a:t>
            </a:r>
            <a:endParaRPr lang="en-US" altLang="en-US" sz="2400" dirty="0"/>
          </a:p>
        </p:txBody>
      </p:sp>
      <p:pic>
        <p:nvPicPr>
          <p:cNvPr id="6" name="Picture 4" descr="E:\Spring 2019-2020\Web Tech\Silde Web Tech\HTTP_ResponseMessageExampl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19200" y="4446588"/>
            <a:ext cx="5364163"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0833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Request Methods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2677656"/>
          </a:xfrm>
          <a:prstGeom prst="rect">
            <a:avLst/>
          </a:prstGeom>
          <a:noFill/>
        </p:spPr>
        <p:txBody>
          <a:bodyPr wrap="square" rtlCol="0">
            <a:spAutoFit/>
          </a:bodyPr>
          <a:lstStyle/>
          <a:p>
            <a:r>
              <a:rPr lang="en-US" sz="2400" b="1" dirty="0"/>
              <a:t>GET</a:t>
            </a:r>
            <a:r>
              <a:rPr lang="en-US" sz="2400" dirty="0"/>
              <a:t>: A client can use the GET request to get a web resource from the server.</a:t>
            </a:r>
          </a:p>
          <a:p>
            <a:r>
              <a:rPr lang="en-US" sz="2400" b="1" dirty="0"/>
              <a:t>POST</a:t>
            </a:r>
            <a:r>
              <a:rPr lang="en-US" sz="2400" dirty="0"/>
              <a:t>: Used to post data up to the web server. HTML form uses POST request.</a:t>
            </a:r>
          </a:p>
          <a:p>
            <a:r>
              <a:rPr lang="en-US" sz="2400" b="1" dirty="0"/>
              <a:t>PUT</a:t>
            </a:r>
            <a:r>
              <a:rPr lang="en-US" sz="2400" dirty="0"/>
              <a:t>: Ask the server to store the data.</a:t>
            </a:r>
          </a:p>
          <a:p>
            <a:r>
              <a:rPr lang="en-US" sz="2400" b="1" dirty="0"/>
              <a:t>DELETE</a:t>
            </a:r>
            <a:r>
              <a:rPr lang="en-US" sz="2400" dirty="0"/>
              <a:t>: Ask the server to delete the data.</a:t>
            </a:r>
            <a:br>
              <a:rPr lang="en-US" sz="2400" dirty="0"/>
            </a:br>
            <a:endParaRPr lang="en-US" sz="2400" dirty="0"/>
          </a:p>
        </p:txBody>
      </p:sp>
    </p:spTree>
    <p:extLst>
      <p:ext uri="{BB962C8B-B14F-4D97-AF65-F5344CB8AC3E}">
        <p14:creationId xmlns:p14="http://schemas.microsoft.com/office/powerpoint/2010/main" val="2027341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HTML?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416320"/>
          </a:xfrm>
          <a:prstGeom prst="rect">
            <a:avLst/>
          </a:prstGeom>
          <a:noFill/>
        </p:spPr>
        <p:txBody>
          <a:bodyPr wrap="square" rtlCol="0">
            <a:spAutoFit/>
          </a:bodyPr>
          <a:lstStyle/>
          <a:p>
            <a:pPr marL="342900" indent="-342900">
              <a:buFont typeface="Arial" pitchFamily="34" charset="0"/>
              <a:buChar char="•"/>
            </a:pPr>
            <a:r>
              <a:rPr lang="en-US" sz="2400" dirty="0"/>
              <a:t>HTML stands for Hyper Text Markup Language</a:t>
            </a:r>
          </a:p>
          <a:p>
            <a:pPr marL="342900" indent="-342900">
              <a:buFont typeface="Arial" pitchFamily="34" charset="0"/>
              <a:buChar char="•"/>
            </a:pPr>
            <a:r>
              <a:rPr lang="en-US" sz="2400" dirty="0"/>
              <a:t>HTML describes the structure of a Web page</a:t>
            </a:r>
          </a:p>
          <a:p>
            <a:pPr marL="342900" indent="-342900">
              <a:buFont typeface="Arial" pitchFamily="34" charset="0"/>
              <a:buChar char="•"/>
            </a:pPr>
            <a:r>
              <a:rPr lang="en-US" sz="2400" dirty="0"/>
              <a:t>HTML consists of a series of elements</a:t>
            </a:r>
          </a:p>
          <a:p>
            <a:pPr marL="342900" indent="-342900">
              <a:buFont typeface="Arial" pitchFamily="34" charset="0"/>
              <a:buChar char="•"/>
            </a:pPr>
            <a:r>
              <a:rPr lang="en-US" sz="2400" dirty="0"/>
              <a:t>HTML elements tell the browser how to display the content</a:t>
            </a:r>
          </a:p>
          <a:p>
            <a:pPr marL="342900" indent="-342900">
              <a:buFont typeface="Arial" pitchFamily="34" charset="0"/>
              <a:buChar char="•"/>
            </a:pPr>
            <a:r>
              <a:rPr lang="en-US" sz="2400" dirty="0"/>
              <a:t>HTML elements are represented by tags</a:t>
            </a:r>
          </a:p>
          <a:p>
            <a:pPr marL="342900" indent="-342900">
              <a:buFont typeface="Arial" pitchFamily="34" charset="0"/>
              <a:buChar char="•"/>
            </a:pPr>
            <a:r>
              <a:rPr lang="en-US" sz="2400" dirty="0"/>
              <a:t>HTML tags label pieces of content such as ”heading”,</a:t>
            </a:r>
            <a:br>
              <a:rPr lang="en-US" sz="2400" dirty="0"/>
            </a:br>
            <a:r>
              <a:rPr lang="en-US" sz="2400" dirty="0"/>
              <a:t>”paragraph”, ”table”, and so on</a:t>
            </a:r>
          </a:p>
          <a:p>
            <a:pPr marL="342900" indent="-342900">
              <a:buFont typeface="Arial" pitchFamily="34" charset="0"/>
              <a:buChar char="•"/>
            </a:pPr>
            <a:r>
              <a:rPr lang="en-US" sz="2400" dirty="0"/>
              <a:t>Browsers do not display the HTML tags, but use them to render the content of the page</a:t>
            </a:r>
          </a:p>
        </p:txBody>
      </p:sp>
    </p:spTree>
    <p:extLst>
      <p:ext uri="{BB962C8B-B14F-4D97-AF65-F5344CB8AC3E}">
        <p14:creationId xmlns:p14="http://schemas.microsoft.com/office/powerpoint/2010/main" val="3734890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HTML Tags and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6209777" cy="1200329"/>
          </a:xfrm>
          <a:prstGeom prst="rect">
            <a:avLst/>
          </a:prstGeom>
          <a:noFill/>
        </p:spPr>
        <p:txBody>
          <a:bodyPr wrap="none" rtlCol="0">
            <a:spAutoFit/>
          </a:bodyPr>
          <a:lstStyle/>
          <a:p>
            <a:pPr marL="285750" indent="-285750">
              <a:buFont typeface="Arial" pitchFamily="34" charset="0"/>
              <a:buChar char="•"/>
            </a:pPr>
            <a:r>
              <a:rPr lang="en-US" dirty="0"/>
              <a:t>HTML tags are element names surrounded by angle brackets:</a:t>
            </a:r>
          </a:p>
          <a:p>
            <a:r>
              <a:rPr lang="en-US" dirty="0"/>
              <a:t>&lt;</a:t>
            </a:r>
            <a:r>
              <a:rPr lang="en-US" dirty="0" err="1"/>
              <a:t>tagname</a:t>
            </a:r>
            <a:r>
              <a:rPr lang="en-US" dirty="0"/>
              <a:t>&gt;content goes here...&lt;/</a:t>
            </a:r>
            <a:r>
              <a:rPr lang="en-US" dirty="0" err="1"/>
              <a:t>tagname</a:t>
            </a:r>
            <a:r>
              <a:rPr lang="en-US" dirty="0"/>
              <a:t>&gt;</a:t>
            </a:r>
          </a:p>
          <a:p>
            <a:endParaRPr lang="en-US" dirty="0"/>
          </a:p>
          <a:p>
            <a:endParaRPr lang="en-US" dirty="0"/>
          </a:p>
        </p:txBody>
      </p:sp>
      <p:pic>
        <p:nvPicPr>
          <p:cNvPr id="4" name="Picture 3" descr="E:\Spring 2019-2020\Web Tech\Silde Web Tech\html5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56511"/>
            <a:ext cx="6858000" cy="315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76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Outline(contd.)</a:t>
            </a:r>
          </a:p>
        </p:txBody>
      </p:sp>
      <p:sp>
        <p:nvSpPr>
          <p:cNvPr id="3" name="Subtitle 2"/>
          <p:cNvSpPr>
            <a:spLocks noGrp="1"/>
          </p:cNvSpPr>
          <p:nvPr>
            <p:ph type="subTitle" idx="1"/>
          </p:nvPr>
        </p:nvSpPr>
        <p:spPr>
          <a:xfrm>
            <a:off x="486697" y="2142309"/>
            <a:ext cx="7754112" cy="3944981"/>
          </a:xfrm>
        </p:spPr>
        <p:txBody>
          <a:bodyPr>
            <a:normAutofit fontScale="92500" lnSpcReduction="10000"/>
          </a:bodyPr>
          <a:lstStyle/>
          <a:p>
            <a:pPr marL="514350" indent="-514350">
              <a:buClr>
                <a:prstClr val="black">
                  <a:lumMod val="75000"/>
                  <a:lumOff val="25000"/>
                </a:prstClr>
              </a:buClr>
              <a:buFont typeface="+mj-lt"/>
              <a:buAutoNum type="arabicPeriod" startAt="6"/>
            </a:pPr>
            <a:r>
              <a:rPr lang="en-US" sz="2600" b="1" dirty="0">
                <a:solidFill>
                  <a:schemeClr val="tx1"/>
                </a:solidFill>
              </a:rPr>
              <a:t>HTTP protocol</a:t>
            </a:r>
          </a:p>
          <a:p>
            <a:pPr marL="1428750" lvl="2" indent="-514350" algn="l">
              <a:buClr>
                <a:prstClr val="black">
                  <a:lumMod val="75000"/>
                  <a:lumOff val="25000"/>
                </a:prstClr>
              </a:buClr>
              <a:buFont typeface="+mj-lt"/>
              <a:buAutoNum type="romanUcPeriod"/>
            </a:pPr>
            <a:r>
              <a:rPr lang="en-US" sz="2600" b="1" dirty="0">
                <a:solidFill>
                  <a:schemeClr val="tx1"/>
                </a:solidFill>
              </a:rPr>
              <a:t> Process of http</a:t>
            </a:r>
          </a:p>
          <a:p>
            <a:pPr marL="1428750" lvl="2" indent="-514350" algn="l">
              <a:buClr>
                <a:prstClr val="black">
                  <a:lumMod val="75000"/>
                  <a:lumOff val="25000"/>
                </a:prstClr>
              </a:buClr>
              <a:buFont typeface="+mj-lt"/>
              <a:buAutoNum type="romanUcPeriod"/>
            </a:pPr>
            <a:r>
              <a:rPr lang="en-US" sz="2600" b="1" dirty="0">
                <a:solidFill>
                  <a:schemeClr val="tx1"/>
                </a:solidFill>
              </a:rPr>
              <a:t>http Steps</a:t>
            </a:r>
          </a:p>
          <a:p>
            <a:pPr marL="1428750" lvl="2" indent="-514350" algn="l">
              <a:buClr>
                <a:prstClr val="black">
                  <a:lumMod val="75000"/>
                  <a:lumOff val="25000"/>
                </a:prstClr>
              </a:buClr>
              <a:buFont typeface="+mj-lt"/>
              <a:buAutoNum type="romanUcPeriod"/>
            </a:pPr>
            <a:r>
              <a:rPr lang="en-US" sz="2600" b="1" dirty="0">
                <a:solidFill>
                  <a:schemeClr val="tx1"/>
                </a:solidFill>
              </a:rPr>
              <a:t>HTTP Request Methods</a:t>
            </a:r>
          </a:p>
          <a:p>
            <a:pPr marL="514350" indent="-514350">
              <a:buClr>
                <a:prstClr val="black">
                  <a:lumMod val="75000"/>
                  <a:lumOff val="25000"/>
                </a:prstClr>
              </a:buClr>
              <a:buFont typeface="+mj-lt"/>
              <a:buAutoNum type="arabicPeriod" startAt="6"/>
            </a:pPr>
            <a:r>
              <a:rPr lang="en-US" sz="2600" b="1" dirty="0">
                <a:solidFill>
                  <a:schemeClr val="tx1"/>
                </a:solidFill>
              </a:rPr>
              <a:t>HTML </a:t>
            </a:r>
          </a:p>
          <a:p>
            <a:pPr marL="514350" indent="-514350">
              <a:buClr>
                <a:prstClr val="black">
                  <a:lumMod val="75000"/>
                  <a:lumOff val="25000"/>
                </a:prstClr>
              </a:buClr>
              <a:buFont typeface="+mj-lt"/>
              <a:buAutoNum type="arabicPeriod" startAt="6"/>
            </a:pPr>
            <a:r>
              <a:rPr lang="en-US" sz="2600" b="1" dirty="0">
                <a:solidFill>
                  <a:schemeClr val="tx1"/>
                </a:solidFill>
              </a:rPr>
              <a:t>XML</a:t>
            </a:r>
          </a:p>
          <a:p>
            <a:pPr marL="514350" indent="-514350">
              <a:buClr>
                <a:prstClr val="black">
                  <a:lumMod val="75000"/>
                  <a:lumOff val="25000"/>
                </a:prstClr>
              </a:buClr>
              <a:buFont typeface="+mj-lt"/>
              <a:buAutoNum type="arabicPeriod" startAt="6"/>
            </a:pPr>
            <a:r>
              <a:rPr lang="en-US" sz="2600" b="1" dirty="0">
                <a:solidFill>
                  <a:schemeClr val="tx1"/>
                </a:solidFill>
              </a:rPr>
              <a:t>XHTML</a:t>
            </a:r>
          </a:p>
          <a:p>
            <a:pPr marL="514350" indent="-514350">
              <a:buClr>
                <a:prstClr val="black">
                  <a:lumMod val="75000"/>
                  <a:lumOff val="25000"/>
                </a:prstClr>
              </a:buClr>
              <a:buFont typeface="+mj-lt"/>
              <a:buAutoNum type="arabicPeriod" startAt="6"/>
            </a:pPr>
            <a:r>
              <a:rPr lang="en-US" sz="2600" b="1" dirty="0">
                <a:solidFill>
                  <a:schemeClr val="tx1"/>
                </a:solidFill>
              </a:rPr>
              <a:t>What is the DOM?</a:t>
            </a:r>
          </a:p>
          <a:p>
            <a:pPr marL="514350" indent="-514350">
              <a:buClr>
                <a:prstClr val="black">
                  <a:lumMod val="75000"/>
                  <a:lumOff val="25000"/>
                </a:prstClr>
              </a:buClr>
              <a:buFont typeface="+mj-lt"/>
              <a:buAutoNum type="arabicPeriod" startAt="6"/>
            </a:pPr>
            <a:r>
              <a:rPr lang="en-US" sz="2600" b="1" dirty="0">
                <a:solidFill>
                  <a:schemeClr val="tx1"/>
                </a:solidFill>
              </a:rPr>
              <a:t>DHTML</a:t>
            </a:r>
          </a:p>
          <a:p>
            <a:pPr marL="514350" indent="-514350">
              <a:buClr>
                <a:prstClr val="black">
                  <a:lumMod val="75000"/>
                  <a:lumOff val="25000"/>
                </a:prstClr>
              </a:buClr>
              <a:buFont typeface="+mj-lt"/>
              <a:buAutoNum type="arabicPeriod" startAt="6"/>
            </a:pPr>
            <a:r>
              <a:rPr lang="en-US" sz="2600" b="1" dirty="0">
                <a:solidFill>
                  <a:schemeClr val="tx1"/>
                </a:solidFill>
              </a:rPr>
              <a:t>Book</a:t>
            </a:r>
          </a:p>
          <a:p>
            <a:pPr marL="514350" indent="-514350">
              <a:buClr>
                <a:prstClr val="black">
                  <a:lumMod val="75000"/>
                  <a:lumOff val="25000"/>
                </a:prstClr>
              </a:buClr>
              <a:buFont typeface="+mj-lt"/>
              <a:buAutoNum type="arabicPeriod" startAt="6"/>
            </a:pPr>
            <a:r>
              <a:rPr lang="en-US" sz="2600" b="1" dirty="0">
                <a:solidFill>
                  <a:schemeClr val="tx1"/>
                </a:solidFill>
              </a:rPr>
              <a:t>References</a:t>
            </a:r>
          </a:p>
          <a:p>
            <a:pPr marL="1428750" lvl="2" indent="-514350" algn="l">
              <a:buClr>
                <a:prstClr val="black">
                  <a:lumMod val="75000"/>
                  <a:lumOff val="25000"/>
                </a:prstClr>
              </a:buClr>
              <a:buFont typeface="+mj-lt"/>
              <a:buAutoNum type="romanUcPeriod"/>
            </a:pPr>
            <a:endParaRPr lang="en-US" dirty="0">
              <a:solidFill>
                <a:schemeClr val="tx1"/>
              </a:solidFill>
            </a:endParaRPr>
          </a:p>
          <a:p>
            <a:pPr marL="1428750" lvl="2" indent="-514350" algn="l">
              <a:buClr>
                <a:prstClr val="black">
                  <a:lumMod val="75000"/>
                  <a:lumOff val="25000"/>
                </a:prstClr>
              </a:buClr>
              <a:buFont typeface="+mj-lt"/>
              <a:buAutoNum type="romanUcPeriod"/>
            </a:pPr>
            <a:endParaRPr lang="en-US" dirty="0">
              <a:solidFill>
                <a:schemeClr val="tx1"/>
              </a:solidFill>
            </a:endParaRPr>
          </a:p>
          <a:p>
            <a:pPr marL="514350" indent="-514350">
              <a:buClr>
                <a:prstClr val="black">
                  <a:lumMod val="75000"/>
                  <a:lumOff val="25000"/>
                </a:prstClr>
              </a:buClr>
              <a:buFont typeface="+mj-lt"/>
              <a:buAutoNum type="arabicPeriod" startAt="6"/>
            </a:pPr>
            <a:endParaRPr lang="x-none" sz="1800">
              <a:solidFill>
                <a:schemeClr val="tx1"/>
              </a:solidFill>
            </a:endParaRPr>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en-US" altLang="en-US" sz="1800" b="1" dirty="0">
              <a:solidFill>
                <a:schemeClr val="tx1"/>
              </a:solidFill>
            </a:endParaRPr>
          </a:p>
          <a:p>
            <a:pPr marL="1028700" lvl="1" indent="-571500" algn="l">
              <a:buClr>
                <a:prstClr val="black">
                  <a:lumMod val="75000"/>
                  <a:lumOff val="25000"/>
                </a:prstClr>
              </a:buClr>
              <a:buFont typeface="+mj-lt"/>
              <a:buAutoNum type="arabicPeriod"/>
            </a:pPr>
            <a:endParaRPr lang="en-US" sz="1800" b="1" dirty="0">
              <a:solidFill>
                <a:schemeClr val="tx1"/>
              </a:solidFill>
            </a:endParaRPr>
          </a:p>
          <a:p>
            <a:pPr marL="1028700" lvl="1" indent="-571500" algn="l">
              <a:buClr>
                <a:prstClr val="black">
                  <a:lumMod val="75000"/>
                  <a:lumOff val="25000"/>
                </a:prstClr>
              </a:buClr>
              <a:buFont typeface="+mj-lt"/>
              <a:buAutoNum type="arabicPeriod"/>
            </a:pPr>
            <a:endParaRPr lang="en-US" sz="2800" b="1" dirty="0">
              <a:solidFill>
                <a:prstClr val="black"/>
              </a:solidFill>
            </a:endParaRPr>
          </a:p>
          <a:p>
            <a:pPr marL="457200" indent="-457200">
              <a:buFont typeface="+mj-lt"/>
              <a:buAutoNum type="arabicPeriod" startAt="6"/>
            </a:pPr>
            <a:endParaRPr lang="en-US" sz="2800" b="1" dirty="0">
              <a:solidFill>
                <a:schemeClr val="tx1"/>
              </a:solidFill>
            </a:endParaRPr>
          </a:p>
          <a:p>
            <a:pPr marL="342900" indent="-342900">
              <a:buAutoNum type="arabicPeriod" startAt="6"/>
            </a:pPr>
            <a:endParaRPr lang="en-US" sz="2400" dirty="0">
              <a:solidFill>
                <a:schemeClr val="tx1"/>
              </a:solidFill>
            </a:endParaRPr>
          </a:p>
          <a:p>
            <a:pPr marL="342900" indent="-342900">
              <a:buAutoNum type="arabicPeriod" startAt="6"/>
            </a:pPr>
            <a:endParaRPr lang="en-US" dirty="0">
              <a:solidFill>
                <a:schemeClr val="tx1"/>
              </a:solidFill>
            </a:endParaRPr>
          </a:p>
          <a:p>
            <a:pPr marL="342900" indent="-342900">
              <a:buAutoNum type="arabicPeriod" startAt="6"/>
            </a:pPr>
            <a:endParaRPr lang="en-US" dirty="0">
              <a:solidFill>
                <a:schemeClr val="tx1"/>
              </a:solidFill>
            </a:endParaRPr>
          </a:p>
        </p:txBody>
      </p:sp>
    </p:spTree>
    <p:extLst>
      <p:ext uri="{BB962C8B-B14F-4D97-AF65-F5344CB8AC3E}">
        <p14:creationId xmlns:p14="http://schemas.microsoft.com/office/powerpoint/2010/main" val="199565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HTML Documents = Web Pages</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5" y="1795817"/>
            <a:ext cx="8445464" cy="3699474"/>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t>
            </a:r>
            <a:r>
              <a:rPr lang="en-US" altLang="en-US" sz="2400" b="1" u="sng" kern="0" dirty="0">
                <a:solidFill>
                  <a:srgbClr val="183883"/>
                </a:solidFill>
                <a:latin typeface="Arial"/>
              </a:rPr>
              <a:t>describe</a:t>
            </a:r>
            <a:r>
              <a:rPr lang="en-US" altLang="en-US" sz="2400" b="1" kern="0" dirty="0">
                <a:solidFill>
                  <a:srgbClr val="183883"/>
                </a:solidFill>
                <a:latin typeface="Arial"/>
              </a:rPr>
              <a:t> </a:t>
            </a:r>
            <a:r>
              <a:rPr lang="en-US" altLang="en-US" sz="2400" b="1" u="sng" kern="0" dirty="0">
                <a:solidFill>
                  <a:srgbClr val="183883"/>
                </a:solidFill>
                <a:latin typeface="Arial"/>
              </a:rPr>
              <a:t>web</a:t>
            </a:r>
            <a:r>
              <a:rPr lang="en-US" altLang="en-US" sz="2400" b="1" kern="0" dirty="0">
                <a:solidFill>
                  <a:srgbClr val="183883"/>
                </a:solidFill>
                <a:latin typeface="Arial"/>
              </a:rPr>
              <a:t> </a:t>
            </a:r>
            <a:r>
              <a:rPr lang="en-US" altLang="en-US" sz="2400" b="1" u="sng" kern="0" dirty="0">
                <a:solidFill>
                  <a:srgbClr val="183883"/>
                </a:solidFill>
                <a:latin typeface="Arial"/>
              </a:rPr>
              <a:t>pages</a:t>
            </a:r>
            <a:endParaRPr lang="en-US" altLang="en-US" sz="2400" u="sng" kern="0" dirty="0">
              <a:solidFill>
                <a:srgbClr val="183883"/>
              </a:solidFill>
              <a:latin typeface="Arial"/>
            </a:endParaRP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t>
            </a:r>
            <a:r>
              <a:rPr lang="en-US" altLang="en-US" sz="2400" b="1" u="sng" kern="0" dirty="0">
                <a:solidFill>
                  <a:srgbClr val="183883"/>
                </a:solidFill>
                <a:latin typeface="Arial"/>
              </a:rPr>
              <a:t>contain</a:t>
            </a:r>
            <a:r>
              <a:rPr lang="en-US" altLang="en-US" sz="2400" b="1" kern="0" dirty="0">
                <a:solidFill>
                  <a:srgbClr val="183883"/>
                </a:solidFill>
                <a:latin typeface="Arial"/>
              </a:rPr>
              <a:t> </a:t>
            </a:r>
            <a:r>
              <a:rPr lang="en-US" altLang="en-US" sz="2400" b="1" u="sng" kern="0" dirty="0">
                <a:solidFill>
                  <a:srgbClr val="183883"/>
                </a:solidFill>
                <a:latin typeface="Arial"/>
              </a:rPr>
              <a:t>HTML</a:t>
            </a:r>
            <a:r>
              <a:rPr lang="en-US" altLang="en-US" sz="2400" b="1" kern="0" dirty="0">
                <a:solidFill>
                  <a:srgbClr val="183883"/>
                </a:solidFill>
                <a:latin typeface="Arial"/>
              </a:rPr>
              <a:t> </a:t>
            </a:r>
            <a:r>
              <a:rPr lang="en-US" altLang="en-US" sz="2400" b="1" u="sng" kern="0" dirty="0">
                <a:solidFill>
                  <a:srgbClr val="183883"/>
                </a:solidFill>
                <a:latin typeface="Arial"/>
              </a:rPr>
              <a:t>tags</a:t>
            </a:r>
            <a:r>
              <a:rPr lang="en-US" altLang="en-US" sz="2400" kern="0" dirty="0">
                <a:solidFill>
                  <a:srgbClr val="183883"/>
                </a:solidFill>
                <a:latin typeface="Arial"/>
              </a:rPr>
              <a:t> and plain text</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are also </a:t>
            </a:r>
            <a:r>
              <a:rPr lang="en-US" altLang="en-US" sz="2400" b="1" u="sng" kern="0" dirty="0">
                <a:solidFill>
                  <a:srgbClr val="183883"/>
                </a:solidFill>
                <a:latin typeface="Arial"/>
              </a:rPr>
              <a:t>called web pages</a:t>
            </a:r>
            <a:endParaRPr lang="en-US" altLang="en-US" sz="2400" u="sng" kern="0" dirty="0">
              <a:solidFill>
                <a:srgbClr val="183883"/>
              </a:solidFill>
              <a:latin typeface="Arial"/>
            </a:endParaRP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e.g.</a:t>
            </a:r>
          </a:p>
          <a:p>
            <a:pPr marL="742950" lvl="1" indent="-285750" eaLnBrk="0" fontAlgn="base" hangingPunct="0">
              <a:spcBef>
                <a:spcPct val="20000"/>
              </a:spcBef>
              <a:spcAft>
                <a:spcPct val="0"/>
              </a:spcAft>
              <a:buClr>
                <a:srgbClr val="B4CCE2"/>
              </a:buClr>
              <a:buFontTx/>
              <a:buChar char="–"/>
            </a:pPr>
            <a:r>
              <a:rPr lang="en-US" altLang="en-US" sz="2000" kern="0" dirty="0">
                <a:solidFill>
                  <a:srgbClr val="183883"/>
                </a:solidFill>
                <a:latin typeface="Arial"/>
              </a:rPr>
              <a:t>&lt;html&gt;</a:t>
            </a:r>
            <a:br>
              <a:rPr lang="en-US" altLang="en-US" sz="2000" kern="0" dirty="0">
                <a:solidFill>
                  <a:srgbClr val="183883"/>
                </a:solidFill>
                <a:latin typeface="Arial"/>
              </a:rPr>
            </a:br>
            <a:r>
              <a:rPr lang="en-US" altLang="en-US" sz="2000" kern="0" dirty="0">
                <a:solidFill>
                  <a:srgbClr val="183883"/>
                </a:solidFill>
                <a:latin typeface="Arial"/>
              </a:rPr>
              <a:t>	&lt;body&gt;</a:t>
            </a:r>
            <a:br>
              <a:rPr lang="en-US" altLang="en-US" sz="2000" kern="0" dirty="0">
                <a:solidFill>
                  <a:srgbClr val="183883"/>
                </a:solidFill>
                <a:latin typeface="Arial"/>
              </a:rPr>
            </a:br>
            <a:r>
              <a:rPr lang="en-US" altLang="en-US" sz="2000" kern="0" dirty="0">
                <a:solidFill>
                  <a:srgbClr val="183883"/>
                </a:solidFill>
                <a:latin typeface="Arial"/>
              </a:rPr>
              <a:t>		&lt;h1&gt;My First Heading&lt;/h1&gt;</a:t>
            </a:r>
            <a:br>
              <a:rPr lang="en-US" altLang="en-US" sz="2000" kern="0" dirty="0">
                <a:solidFill>
                  <a:srgbClr val="183883"/>
                </a:solidFill>
                <a:latin typeface="Arial"/>
              </a:rPr>
            </a:br>
            <a:r>
              <a:rPr lang="en-US" altLang="en-US" sz="2000" kern="0" dirty="0">
                <a:solidFill>
                  <a:srgbClr val="183883"/>
                </a:solidFill>
                <a:latin typeface="Arial"/>
              </a:rPr>
              <a:t>		&lt;p&gt;My first paragraph.&lt;/p&gt;</a:t>
            </a:r>
            <a:br>
              <a:rPr lang="en-US" altLang="en-US" sz="2000" kern="0" dirty="0">
                <a:solidFill>
                  <a:srgbClr val="183883"/>
                </a:solidFill>
                <a:latin typeface="Arial"/>
              </a:rPr>
            </a:br>
            <a:r>
              <a:rPr lang="en-US" altLang="en-US" sz="2000" kern="0" dirty="0">
                <a:solidFill>
                  <a:srgbClr val="183883"/>
                </a:solidFill>
                <a:latin typeface="Arial"/>
              </a:rPr>
              <a:t>	&lt;/body&gt;</a:t>
            </a:r>
            <a:br>
              <a:rPr lang="en-US" altLang="en-US" sz="2000" kern="0" dirty="0">
                <a:solidFill>
                  <a:srgbClr val="183883"/>
                </a:solidFill>
                <a:latin typeface="Arial"/>
              </a:rPr>
            </a:br>
            <a:r>
              <a:rPr lang="en-US" altLang="en-US" sz="2000" kern="0" dirty="0">
                <a:solidFill>
                  <a:srgbClr val="183883"/>
                </a:solidFill>
                <a:latin typeface="Arial"/>
              </a:rPr>
              <a:t>&lt;/html&gt;</a:t>
            </a:r>
          </a:p>
        </p:txBody>
      </p:sp>
    </p:spTree>
    <p:extLst>
      <p:ext uri="{BB962C8B-B14F-4D97-AF65-F5344CB8AC3E}">
        <p14:creationId xmlns:p14="http://schemas.microsoft.com/office/powerpoint/2010/main" val="3216063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XML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1569660"/>
          </a:xfrm>
          <a:prstGeom prst="rect">
            <a:avLst/>
          </a:prstGeom>
          <a:noFill/>
        </p:spPr>
        <p:txBody>
          <a:bodyPr wrap="square" rtlCol="0">
            <a:spAutoFit/>
          </a:bodyPr>
          <a:lstStyle/>
          <a:p>
            <a:pPr marL="342900" indent="-342900">
              <a:buFont typeface="Arial" pitchFamily="34" charset="0"/>
              <a:buChar char="•"/>
            </a:pPr>
            <a:r>
              <a:rPr lang="en-US" sz="2400" dirty="0"/>
              <a:t>XML stands for </a:t>
            </a:r>
            <a:r>
              <a:rPr lang="en-US" sz="2400" dirty="0" err="1"/>
              <a:t>eXtensible</a:t>
            </a:r>
            <a:r>
              <a:rPr lang="en-US" sz="2400" dirty="0"/>
              <a:t> Markup Language.</a:t>
            </a:r>
          </a:p>
          <a:p>
            <a:pPr marL="342900" indent="-342900">
              <a:buFont typeface="Arial" pitchFamily="34" charset="0"/>
              <a:buChar char="•"/>
            </a:pPr>
            <a:r>
              <a:rPr lang="en-US" sz="2400" dirty="0"/>
              <a:t>XML was designed to store and transport data.</a:t>
            </a:r>
          </a:p>
          <a:p>
            <a:pPr marL="342900" indent="-342900">
              <a:buFont typeface="Arial" pitchFamily="34" charset="0"/>
              <a:buChar char="•"/>
            </a:pPr>
            <a:r>
              <a:rPr lang="en-US" sz="2400" dirty="0"/>
              <a:t>XML was designed to be both human- and machine-readable.</a:t>
            </a:r>
          </a:p>
        </p:txBody>
      </p:sp>
      <p:pic>
        <p:nvPicPr>
          <p:cNvPr id="6" name="Picture 2" descr="E:\Spring 2019-2020\Web Tech\Silde Web Tech\XML-Document-for-Students-Course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00200" y="3581400"/>
            <a:ext cx="4319588"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8947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What is XML?</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was designed to </a:t>
            </a:r>
            <a:r>
              <a:rPr lang="en-US" altLang="en-US" sz="2400" kern="0" dirty="0">
                <a:solidFill>
                  <a:srgbClr val="FF0000"/>
                </a:solidFill>
                <a:latin typeface="Arial"/>
              </a:rPr>
              <a:t>carry data</a:t>
            </a:r>
            <a:r>
              <a:rPr lang="en-US" altLang="en-US" sz="2400" kern="0" dirty="0">
                <a:solidFill>
                  <a:srgbClr val="183883"/>
                </a:solidFill>
                <a:latin typeface="Arial"/>
              </a:rPr>
              <a:t>, </a:t>
            </a:r>
            <a:r>
              <a:rPr lang="en-US" altLang="en-US" sz="2400" kern="0" dirty="0">
                <a:solidFill>
                  <a:srgbClr val="FF0000"/>
                </a:solidFill>
                <a:latin typeface="Arial"/>
              </a:rPr>
              <a:t>not to display data</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tags are not </a:t>
            </a:r>
            <a:r>
              <a:rPr lang="en-US" altLang="en-US" sz="2400" kern="0" dirty="0">
                <a:solidFill>
                  <a:srgbClr val="FF0000"/>
                </a:solidFill>
                <a:latin typeface="Arial"/>
              </a:rPr>
              <a:t>predefined</a:t>
            </a:r>
            <a:r>
              <a:rPr lang="en-US" altLang="en-US" sz="2400" kern="0" dirty="0">
                <a:solidFill>
                  <a:srgbClr val="183883"/>
                </a:solidFill>
                <a:latin typeface="Arial"/>
              </a:rPr>
              <a:t>. You must define your own tags</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designed to be </a:t>
            </a:r>
            <a:r>
              <a:rPr lang="en-US" altLang="en-US" sz="2400" kern="0" dirty="0">
                <a:solidFill>
                  <a:srgbClr val="FF0000"/>
                </a:solidFill>
                <a:latin typeface="Arial"/>
              </a:rPr>
              <a:t>self-descriptive</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a W3C Recommendation</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Maybe it is a little hard to understand, but XML does not DO anything. XML was created to </a:t>
            </a:r>
            <a:r>
              <a:rPr lang="en-US" altLang="en-US" sz="2400" kern="0" dirty="0">
                <a:solidFill>
                  <a:srgbClr val="FF0000"/>
                </a:solidFill>
                <a:latin typeface="Arial"/>
              </a:rPr>
              <a:t>structure</a:t>
            </a:r>
            <a:r>
              <a:rPr lang="en-US" altLang="en-US" sz="2400" kern="0" dirty="0">
                <a:solidFill>
                  <a:srgbClr val="183883"/>
                </a:solidFill>
                <a:latin typeface="Arial"/>
              </a:rPr>
              <a:t>, </a:t>
            </a:r>
            <a:r>
              <a:rPr lang="en-US" altLang="en-US" sz="2400" kern="0" dirty="0">
                <a:solidFill>
                  <a:srgbClr val="FF0000"/>
                </a:solidFill>
                <a:latin typeface="Arial"/>
              </a:rPr>
              <a:t>store</a:t>
            </a:r>
            <a:r>
              <a:rPr lang="en-US" altLang="en-US" sz="2400" kern="0" dirty="0">
                <a:solidFill>
                  <a:srgbClr val="183883"/>
                </a:solidFill>
                <a:latin typeface="Arial"/>
              </a:rPr>
              <a:t>, and </a:t>
            </a:r>
            <a:r>
              <a:rPr lang="en-US" altLang="en-US" sz="2400" kern="0" dirty="0">
                <a:solidFill>
                  <a:srgbClr val="FF0000"/>
                </a:solidFill>
                <a:latin typeface="Arial"/>
              </a:rPr>
              <a:t>transport</a:t>
            </a:r>
            <a:r>
              <a:rPr lang="en-US" altLang="en-US" sz="2400" kern="0" dirty="0">
                <a:solidFill>
                  <a:srgbClr val="183883"/>
                </a:solidFill>
                <a:latin typeface="Arial"/>
              </a:rPr>
              <a:t> information.</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the most common tool for data transmissions between all sorts of applications.</a:t>
            </a:r>
          </a:p>
        </p:txBody>
      </p:sp>
    </p:spTree>
    <p:extLst>
      <p:ext uri="{BB962C8B-B14F-4D97-AF65-F5344CB8AC3E}">
        <p14:creationId xmlns:p14="http://schemas.microsoft.com/office/powerpoint/2010/main" val="3801734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en-US" sz="3200" b="1" dirty="0"/>
              <a:t>XML Documents Form a Tree Structure</a:t>
            </a:r>
            <a:endParaRPr lang="en-US" sz="3200"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785652"/>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latin typeface="Arial"/>
              </a:rPr>
              <a:t>XML Documents Form a Tree Structure</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XML documents must contain a root element. This element is "the parent" of all other elements.</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The elements in an XML document form a document tree. </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The tree starts at the root and branches to the lowest level of the tree.</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All elements can have sub elements (child elements):</a:t>
            </a:r>
          </a:p>
          <a:p>
            <a:pPr marL="342900" lvl="0" indent="-342900" eaLnBrk="0" fontAlgn="base" hangingPunct="0">
              <a:spcBef>
                <a:spcPct val="20000"/>
              </a:spcBef>
              <a:spcAft>
                <a:spcPct val="0"/>
              </a:spcAft>
              <a:buClr>
                <a:srgbClr val="B4CCE2"/>
              </a:buClr>
              <a:buFontTx/>
              <a:buChar char="•"/>
            </a:pPr>
            <a:endParaRPr lang="en-US" altLang="en-US" sz="2400" kern="0" dirty="0">
              <a:latin typeface="Arial"/>
            </a:endParaRPr>
          </a:p>
        </p:txBody>
      </p:sp>
    </p:spTree>
    <p:extLst>
      <p:ext uri="{BB962C8B-B14F-4D97-AF65-F5344CB8AC3E}">
        <p14:creationId xmlns:p14="http://schemas.microsoft.com/office/powerpoint/2010/main" val="2142016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XML Tags and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1200329"/>
          </a:xfrm>
          <a:prstGeom prst="rect">
            <a:avLst/>
          </a:prstGeom>
          <a:noFill/>
        </p:spPr>
        <p:txBody>
          <a:bodyPr wrap="square" rtlCol="0">
            <a:spAutoFit/>
          </a:bodyPr>
          <a:lstStyle/>
          <a:p>
            <a:r>
              <a:rPr lang="en-US" altLang="en-US" sz="2400" dirty="0"/>
              <a:t>An XML element is everything from (including) the element's start tag to (including) the element's end tag.</a:t>
            </a:r>
          </a:p>
          <a:p>
            <a:r>
              <a:rPr lang="en-US" altLang="en-US" sz="2400" dirty="0"/>
              <a:t>An element can contain: </a:t>
            </a:r>
            <a:r>
              <a:rPr lang="en-US" altLang="en-US" dirty="0"/>
              <a:t>other elements, text, attributes or a mix of all of the above...</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148" y="2773906"/>
            <a:ext cx="6396038"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97863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XML Naming Rules</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2585323"/>
          </a:xfrm>
          <a:prstGeom prst="rect">
            <a:avLst/>
          </a:prstGeom>
          <a:noFill/>
        </p:spPr>
        <p:txBody>
          <a:bodyPr wrap="square" rtlCol="0">
            <a:spAutoFit/>
          </a:bodyPr>
          <a:lstStyle/>
          <a:p>
            <a:r>
              <a:rPr lang="en-US" altLang="en-US" sz="2400" dirty="0"/>
              <a:t>XML elements must follow these naming rules:</a:t>
            </a:r>
          </a:p>
          <a:p>
            <a:pPr lvl="1"/>
            <a:r>
              <a:rPr lang="en-US" altLang="en-US" sz="2400" dirty="0">
                <a:solidFill>
                  <a:srgbClr val="FF0000"/>
                </a:solidFill>
              </a:rPr>
              <a:t>Names can contain letters, numbers, and other characters</a:t>
            </a:r>
          </a:p>
          <a:p>
            <a:pPr lvl="1"/>
            <a:r>
              <a:rPr lang="en-US" altLang="en-US" sz="2400" dirty="0">
                <a:solidFill>
                  <a:srgbClr val="FF0000"/>
                </a:solidFill>
              </a:rPr>
              <a:t>Names cannot start with a number or punctuation character</a:t>
            </a:r>
          </a:p>
          <a:p>
            <a:pPr lvl="1"/>
            <a:r>
              <a:rPr lang="en-US" altLang="en-US" sz="2400" dirty="0">
                <a:solidFill>
                  <a:srgbClr val="FF0000"/>
                </a:solidFill>
              </a:rPr>
              <a:t>Names cannot start with the letters xml (or XML, or Xml, </a:t>
            </a:r>
            <a:r>
              <a:rPr lang="en-US" altLang="en-US" sz="2400" dirty="0" err="1">
                <a:solidFill>
                  <a:srgbClr val="FF0000"/>
                </a:solidFill>
              </a:rPr>
              <a:t>etc</a:t>
            </a:r>
            <a:r>
              <a:rPr lang="en-US" altLang="en-US" sz="2400" dirty="0">
                <a:solidFill>
                  <a:srgbClr val="FF0000"/>
                </a:solidFill>
              </a:rPr>
              <a:t>)</a:t>
            </a:r>
          </a:p>
          <a:p>
            <a:pPr lvl="1"/>
            <a:r>
              <a:rPr lang="en-US" altLang="en-US" sz="2400" dirty="0">
                <a:solidFill>
                  <a:srgbClr val="FF0000"/>
                </a:solidFill>
              </a:rPr>
              <a:t>Names cannot contain spaces</a:t>
            </a:r>
          </a:p>
          <a:p>
            <a:r>
              <a:rPr lang="en-US" altLang="en-US" sz="2400" dirty="0"/>
              <a:t>Any name can be used, no words are reserved.</a:t>
            </a:r>
          </a:p>
          <a:p>
            <a:endParaRPr lang="en-US" altLang="en-US" dirty="0"/>
          </a:p>
        </p:txBody>
      </p:sp>
      <p:sp>
        <p:nvSpPr>
          <p:cNvPr id="7" name="Subtitle 2"/>
          <p:cNvSpPr txBox="1">
            <a:spLocks/>
          </p:cNvSpPr>
          <p:nvPr/>
        </p:nvSpPr>
        <p:spPr>
          <a:xfrm>
            <a:off x="335494" y="371820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XML Syntax</a:t>
            </a:r>
            <a:endParaRPr lang="en-US" sz="2600" b="1" dirty="0">
              <a:solidFill>
                <a:schemeClr val="tx1"/>
              </a:solidFill>
            </a:endParaRPr>
          </a:p>
        </p:txBody>
      </p:sp>
      <p:sp>
        <p:nvSpPr>
          <p:cNvPr id="8" name="TextBox 7">
            <a:extLst>
              <a:ext uri="{FF2B5EF4-FFF2-40B4-BE49-F238E27FC236}">
                <a16:creationId xmlns:a16="http://schemas.microsoft.com/office/drawing/2014/main" id="{53BED9D7-DC35-6145-B086-E1B62BC08349}"/>
              </a:ext>
            </a:extLst>
          </p:cNvPr>
          <p:cNvSpPr txBox="1"/>
          <p:nvPr/>
        </p:nvSpPr>
        <p:spPr>
          <a:xfrm>
            <a:off x="225991" y="4184009"/>
            <a:ext cx="8869681" cy="1938992"/>
          </a:xfrm>
          <a:prstGeom prst="rect">
            <a:avLst/>
          </a:prstGeom>
          <a:noFill/>
        </p:spPr>
        <p:txBody>
          <a:bodyPr wrap="square" rtlCol="0">
            <a:spAutoFit/>
          </a:bodyPr>
          <a:lstStyle/>
          <a:p>
            <a:r>
              <a:rPr lang="en-US" altLang="en-US" sz="2400" dirty="0"/>
              <a:t>All XML Elements Must Have a Closing Tag</a:t>
            </a:r>
          </a:p>
          <a:p>
            <a:r>
              <a:rPr lang="en-US" altLang="en-US" sz="2400" dirty="0"/>
              <a:t>XML Tags are Case Sensitive</a:t>
            </a:r>
          </a:p>
          <a:p>
            <a:r>
              <a:rPr lang="en-US" altLang="en-US" sz="2400" dirty="0"/>
              <a:t>XML Elements Must be Properly Nested</a:t>
            </a:r>
          </a:p>
          <a:p>
            <a:r>
              <a:rPr lang="en-US" altLang="en-US" sz="2400" dirty="0"/>
              <a:t>XML Documents Must Have a Root Element</a:t>
            </a:r>
          </a:p>
          <a:p>
            <a:r>
              <a:rPr lang="en-US" altLang="en-US" sz="2400" dirty="0"/>
              <a:t>XML Attribute Values Must be Quoted</a:t>
            </a:r>
          </a:p>
        </p:txBody>
      </p:sp>
    </p:spTree>
    <p:extLst>
      <p:ext uri="{BB962C8B-B14F-4D97-AF65-F5344CB8AC3E}">
        <p14:creationId xmlns:p14="http://schemas.microsoft.com/office/powerpoint/2010/main" val="3361780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XHTML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indent="-342900">
              <a:buFont typeface="Arial" pitchFamily="34" charset="0"/>
              <a:buChar char="•"/>
            </a:pPr>
            <a:r>
              <a:rPr lang="en-US" sz="2400" dirty="0"/>
              <a:t>XHTML stands for </a:t>
            </a:r>
            <a:r>
              <a:rPr lang="en-US" sz="2400" dirty="0" err="1"/>
              <a:t>EXtensible</a:t>
            </a:r>
            <a:r>
              <a:rPr lang="en-US" sz="2400" dirty="0"/>
              <a:t> </a:t>
            </a:r>
            <a:r>
              <a:rPr lang="en-US" sz="2400" dirty="0" err="1"/>
              <a:t>HyperText</a:t>
            </a:r>
            <a:r>
              <a:rPr lang="en-US" sz="2400" dirty="0"/>
              <a:t> Markup Language</a:t>
            </a:r>
          </a:p>
          <a:p>
            <a:pPr marL="342900" indent="-342900">
              <a:buFont typeface="Arial" pitchFamily="34" charset="0"/>
              <a:buChar char="•"/>
            </a:pPr>
            <a:r>
              <a:rPr lang="en-US" sz="2400" dirty="0"/>
              <a:t>XHTML is almost identical to HTML</a:t>
            </a:r>
          </a:p>
          <a:p>
            <a:pPr marL="342900" indent="-342900">
              <a:buFont typeface="Arial" pitchFamily="34" charset="0"/>
              <a:buChar char="•"/>
            </a:pPr>
            <a:r>
              <a:rPr lang="en-US" sz="2400" dirty="0"/>
              <a:t>XHTML is stricter than HTML</a:t>
            </a:r>
          </a:p>
          <a:p>
            <a:pPr marL="342900" indent="-342900">
              <a:buFont typeface="Arial" pitchFamily="34" charset="0"/>
              <a:buChar char="•"/>
            </a:pPr>
            <a:r>
              <a:rPr lang="en-US" sz="2400" dirty="0"/>
              <a:t>XHTML elements must be properly nested</a:t>
            </a:r>
          </a:p>
          <a:p>
            <a:pPr marL="342900" indent="-342900">
              <a:buFont typeface="Arial" pitchFamily="34" charset="0"/>
              <a:buChar char="•"/>
            </a:pPr>
            <a:r>
              <a:rPr lang="en-US" sz="2400" dirty="0"/>
              <a:t>&lt;b&gt;&lt;i&gt;bold and italic&lt;/b&gt;&lt;/i&gt; is wrong</a:t>
            </a:r>
          </a:p>
          <a:p>
            <a:pPr marL="342900" indent="-342900">
              <a:buFont typeface="Arial" pitchFamily="34" charset="0"/>
              <a:buChar char="•"/>
            </a:pPr>
            <a:r>
              <a:rPr lang="en-US" sz="2400" dirty="0"/>
              <a:t>XHTML documents must be well-formed</a:t>
            </a:r>
          </a:p>
          <a:p>
            <a:r>
              <a:rPr lang="en-US" b="1" i="1" dirty="0"/>
              <a:t>&lt;html&gt; </a:t>
            </a:r>
          </a:p>
          <a:p>
            <a:r>
              <a:rPr lang="en-US" b="1" i="1" dirty="0"/>
              <a:t>&lt;head&gt; ... &lt;/head&gt; </a:t>
            </a:r>
          </a:p>
          <a:p>
            <a:r>
              <a:rPr lang="en-US" b="1" i="1" dirty="0"/>
              <a:t>&lt;body&gt; ... &lt;/body&gt;</a:t>
            </a:r>
          </a:p>
          <a:p>
            <a:r>
              <a:rPr lang="en-US" b="1" i="1" dirty="0"/>
              <a:t> &lt;/html&gt;</a:t>
            </a:r>
          </a:p>
          <a:p>
            <a:pPr marL="342900" indent="-342900">
              <a:buFont typeface="Arial" pitchFamily="34" charset="0"/>
              <a:buChar char="•"/>
            </a:pPr>
            <a:r>
              <a:rPr lang="en-US" sz="2400" dirty="0"/>
              <a:t>Tag names must be in lowercase.</a:t>
            </a:r>
          </a:p>
          <a:p>
            <a:pPr marL="342900" indent="-342900">
              <a:buFont typeface="Arial" pitchFamily="34" charset="0"/>
              <a:buChar char="•"/>
            </a:pPr>
            <a:r>
              <a:rPr lang="en-US" sz="2400" dirty="0"/>
              <a:t>All XHTML elements must be closed.</a:t>
            </a:r>
          </a:p>
        </p:txBody>
      </p:sp>
    </p:spTree>
    <p:extLst>
      <p:ext uri="{BB962C8B-B14F-4D97-AF65-F5344CB8AC3E}">
        <p14:creationId xmlns:p14="http://schemas.microsoft.com/office/powerpoint/2010/main" val="517555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XHTML - Why?</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4031873"/>
          </a:xfrm>
          <a:prstGeom prst="rect">
            <a:avLst/>
          </a:prstGeom>
          <a:noFill/>
        </p:spPr>
        <p:txBody>
          <a:bodyPr wrap="square" rtlCol="0">
            <a:spAutoFit/>
          </a:bodyPr>
          <a:lstStyle/>
          <a:p>
            <a:r>
              <a:rPr lang="en-US" altLang="en-US" sz="2400" dirty="0"/>
              <a:t>XHTML is a combination of </a:t>
            </a:r>
            <a:r>
              <a:rPr lang="en-US" altLang="en-US" sz="2400" dirty="0">
                <a:solidFill>
                  <a:srgbClr val="FF0000"/>
                </a:solidFill>
              </a:rPr>
              <a:t>HTML</a:t>
            </a:r>
            <a:r>
              <a:rPr lang="en-US" altLang="en-US" sz="2400" dirty="0"/>
              <a:t> and </a:t>
            </a:r>
            <a:r>
              <a:rPr lang="en-US" altLang="en-US" sz="2400" dirty="0">
                <a:solidFill>
                  <a:srgbClr val="FF0000"/>
                </a:solidFill>
              </a:rPr>
              <a:t>XML</a:t>
            </a:r>
            <a:r>
              <a:rPr lang="en-US" altLang="en-US" sz="2400" dirty="0"/>
              <a:t> (</a:t>
            </a:r>
            <a:r>
              <a:rPr lang="en-US" altLang="en-US" sz="2400" dirty="0" err="1"/>
              <a:t>EXtensible</a:t>
            </a:r>
            <a:r>
              <a:rPr lang="en-US" altLang="en-US" sz="2400" dirty="0"/>
              <a:t> Markup Language).</a:t>
            </a:r>
          </a:p>
          <a:p>
            <a:r>
              <a:rPr lang="en-US" altLang="en-US" sz="2400" dirty="0"/>
              <a:t>XHTML consists of all the elements in </a:t>
            </a:r>
            <a:r>
              <a:rPr lang="en-US" altLang="en-US" sz="2400" dirty="0">
                <a:solidFill>
                  <a:srgbClr val="FF0000"/>
                </a:solidFill>
              </a:rPr>
              <a:t>HTML 4.01</a:t>
            </a:r>
            <a:r>
              <a:rPr lang="en-US" altLang="en-US" sz="2400" dirty="0"/>
              <a:t>, combined with the </a:t>
            </a:r>
            <a:r>
              <a:rPr lang="en-US" altLang="en-US" sz="2400" dirty="0">
                <a:solidFill>
                  <a:srgbClr val="FF0000"/>
                </a:solidFill>
              </a:rPr>
              <a:t>strict syntax of XML</a:t>
            </a:r>
            <a:r>
              <a:rPr lang="en-US" altLang="en-US" sz="2400" dirty="0"/>
              <a:t>.</a:t>
            </a:r>
          </a:p>
          <a:p>
            <a:r>
              <a:rPr lang="en-US" altLang="en-US" sz="2400" dirty="0"/>
              <a:t>The following HTML code will work just fine if you view it in a browser (even if it does NOT follow the HTML rules):</a:t>
            </a:r>
          </a:p>
          <a:p>
            <a:pPr marL="0" lvl="1"/>
            <a:r>
              <a:rPr lang="en-US" altLang="en-US" sz="1600" dirty="0">
                <a:solidFill>
                  <a:srgbClr val="C00000"/>
                </a:solidFill>
              </a:rPr>
              <a:t>&lt;html&gt;</a:t>
            </a:r>
            <a:br>
              <a:rPr lang="en-US" altLang="en-US" sz="1600" dirty="0">
                <a:solidFill>
                  <a:srgbClr val="C00000"/>
                </a:solidFill>
              </a:rPr>
            </a:br>
            <a:r>
              <a:rPr lang="en-US" altLang="en-US" sz="1600" dirty="0"/>
              <a:t>		</a:t>
            </a:r>
            <a:r>
              <a:rPr lang="en-US" altLang="en-US" sz="1600" dirty="0">
                <a:solidFill>
                  <a:srgbClr val="C00000"/>
                </a:solidFill>
              </a:rPr>
              <a:t>&lt;head&gt;</a:t>
            </a:r>
            <a:br>
              <a:rPr lang="en-US" altLang="en-US" sz="1600" dirty="0"/>
            </a:br>
            <a:r>
              <a:rPr lang="en-US" altLang="en-US" sz="1600" dirty="0"/>
              <a:t>		&lt;title&gt;This is bad HTML&lt;/title&gt;</a:t>
            </a:r>
            <a:br>
              <a:rPr lang="en-US" altLang="en-US" sz="1600" dirty="0"/>
            </a:br>
            <a:r>
              <a:rPr lang="en-US" altLang="en-US" sz="1600" dirty="0"/>
              <a:t>		&lt;body&gt;</a:t>
            </a:r>
            <a:br>
              <a:rPr lang="en-US" altLang="en-US" sz="1600" dirty="0"/>
            </a:br>
            <a:r>
              <a:rPr lang="en-US" altLang="en-US" sz="1600" dirty="0"/>
              <a:t>			&lt;h1&gt;Bad HTML</a:t>
            </a:r>
            <a:br>
              <a:rPr lang="en-US" altLang="en-US" sz="1600" dirty="0"/>
            </a:br>
            <a:r>
              <a:rPr lang="en-US" altLang="en-US" sz="1600" dirty="0"/>
              <a:t>			&lt;p&gt;This is a paragraph</a:t>
            </a:r>
            <a:br>
              <a:rPr lang="en-US" altLang="en-US" sz="1600" dirty="0"/>
            </a:br>
            <a:r>
              <a:rPr lang="en-US" altLang="en-US" sz="1600" dirty="0"/>
              <a:t>		&lt;/body&gt;</a:t>
            </a:r>
          </a:p>
        </p:txBody>
      </p:sp>
    </p:spTree>
    <p:extLst>
      <p:ext uri="{BB962C8B-B14F-4D97-AF65-F5344CB8AC3E}">
        <p14:creationId xmlns:p14="http://schemas.microsoft.com/office/powerpoint/2010/main" val="300663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XHTML - Why? </a:t>
            </a:r>
            <a:r>
              <a:rPr lang="en-US" altLang="en-US" sz="2000" b="1" dirty="0"/>
              <a:t>(contd.)</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3046988"/>
          </a:xfrm>
          <a:prstGeom prst="rect">
            <a:avLst/>
          </a:prstGeom>
          <a:noFill/>
        </p:spPr>
        <p:txBody>
          <a:bodyPr wrap="square" rtlCol="0">
            <a:spAutoFit/>
          </a:bodyPr>
          <a:lstStyle/>
          <a:p>
            <a:r>
              <a:rPr lang="en-US" altLang="en-US" sz="2400" dirty="0"/>
              <a:t>XML is a markup language where everything must be marked up </a:t>
            </a:r>
            <a:r>
              <a:rPr lang="en-US" altLang="en-US" sz="2400" dirty="0">
                <a:solidFill>
                  <a:srgbClr val="FF0000"/>
                </a:solidFill>
              </a:rPr>
              <a:t>correctly</a:t>
            </a:r>
            <a:r>
              <a:rPr lang="en-US" altLang="en-US" sz="2400" dirty="0"/>
              <a:t>, which results in "</a:t>
            </a:r>
            <a:r>
              <a:rPr lang="en-US" altLang="en-US" sz="2400" dirty="0">
                <a:solidFill>
                  <a:srgbClr val="FF0000"/>
                </a:solidFill>
              </a:rPr>
              <a:t>well-formed</a:t>
            </a:r>
            <a:r>
              <a:rPr lang="en-US" altLang="en-US" sz="2400" dirty="0"/>
              <a:t>" documents.</a:t>
            </a:r>
          </a:p>
          <a:p>
            <a:r>
              <a:rPr lang="en-US" altLang="en-US" sz="2400" dirty="0"/>
              <a:t>Today's market consists of different browser technologies, some browsers run on computers, and some browsers run on mobile phones or other small devices. </a:t>
            </a:r>
            <a:r>
              <a:rPr lang="en-US" altLang="en-US" sz="2000" dirty="0"/>
              <a:t>The last-mentioned do not have the resources or power to interpret a "bad" markup language</a:t>
            </a:r>
            <a:r>
              <a:rPr lang="en-US" altLang="en-US" sz="2400" dirty="0"/>
              <a:t>.</a:t>
            </a:r>
          </a:p>
          <a:p>
            <a:r>
              <a:rPr lang="en-US" altLang="en-US" sz="2400" dirty="0"/>
              <a:t>Combining the strengths of HTML and XML, W3C recommended a markup language </a:t>
            </a:r>
            <a:r>
              <a:rPr lang="en-US" altLang="en-US" sz="2400" dirty="0" err="1"/>
              <a:t>i.e</a:t>
            </a:r>
            <a:r>
              <a:rPr lang="en-US" altLang="en-US" sz="2400" dirty="0"/>
              <a:t> XHTML.</a:t>
            </a:r>
          </a:p>
        </p:txBody>
      </p:sp>
    </p:spTree>
    <p:extLst>
      <p:ext uri="{BB962C8B-B14F-4D97-AF65-F5344CB8AC3E}">
        <p14:creationId xmlns:p14="http://schemas.microsoft.com/office/powerpoint/2010/main" val="38124735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HTML </a:t>
            </a:r>
            <a:r>
              <a:rPr lang="en-US" altLang="en-US" sz="2800" b="1" dirty="0" err="1"/>
              <a:t>vs</a:t>
            </a:r>
            <a:r>
              <a:rPr lang="en-US" altLang="en-US" sz="2800" b="1" dirty="0"/>
              <a:t> XHTML</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1938992"/>
          </a:xfrm>
          <a:prstGeom prst="rect">
            <a:avLst/>
          </a:prstGeom>
          <a:noFill/>
        </p:spPr>
        <p:txBody>
          <a:bodyPr wrap="square" rtlCol="0">
            <a:spAutoFit/>
          </a:bodyPr>
          <a:lstStyle/>
          <a:p>
            <a:r>
              <a:rPr lang="en-US" altLang="en-US" sz="2400" dirty="0"/>
              <a:t>XHTML elements must be </a:t>
            </a:r>
            <a:r>
              <a:rPr lang="en-US" altLang="en-US" sz="2400" b="1" dirty="0">
                <a:solidFill>
                  <a:srgbClr val="FF0000"/>
                </a:solidFill>
              </a:rPr>
              <a:t>properly</a:t>
            </a:r>
            <a:r>
              <a:rPr lang="en-US" altLang="en-US" sz="2400" b="1" dirty="0"/>
              <a:t> </a:t>
            </a:r>
            <a:r>
              <a:rPr lang="en-US" altLang="en-US" sz="2400" b="1" dirty="0">
                <a:solidFill>
                  <a:srgbClr val="FF0000"/>
                </a:solidFill>
              </a:rPr>
              <a:t>nested</a:t>
            </a:r>
            <a:endParaRPr lang="en-US" altLang="en-US" sz="2400" dirty="0">
              <a:solidFill>
                <a:srgbClr val="FF0000"/>
              </a:solidFill>
            </a:endParaRPr>
          </a:p>
          <a:p>
            <a:r>
              <a:rPr lang="en-US" altLang="en-US" sz="2400" dirty="0"/>
              <a:t>XHTML elements must always be </a:t>
            </a:r>
            <a:r>
              <a:rPr lang="en-US" altLang="en-US" sz="2400" b="1" dirty="0">
                <a:solidFill>
                  <a:srgbClr val="FF0000"/>
                </a:solidFill>
              </a:rPr>
              <a:t>closed</a:t>
            </a:r>
            <a:endParaRPr lang="en-US" altLang="en-US" sz="2400" dirty="0">
              <a:solidFill>
                <a:srgbClr val="FF0000"/>
              </a:solidFill>
            </a:endParaRPr>
          </a:p>
          <a:p>
            <a:r>
              <a:rPr lang="en-US" altLang="en-US" sz="2400" dirty="0"/>
              <a:t>XHTML elements must be in </a:t>
            </a:r>
            <a:r>
              <a:rPr lang="en-US" altLang="en-US" sz="2400" b="1" dirty="0">
                <a:solidFill>
                  <a:srgbClr val="FF0000"/>
                </a:solidFill>
              </a:rPr>
              <a:t>lowercase</a:t>
            </a:r>
            <a:endParaRPr lang="en-US" altLang="en-US" sz="2400" dirty="0">
              <a:solidFill>
                <a:srgbClr val="FF0000"/>
              </a:solidFill>
            </a:endParaRPr>
          </a:p>
          <a:p>
            <a:r>
              <a:rPr lang="en-US" altLang="en-US" sz="2400" dirty="0"/>
              <a:t>XHTML documents must have </a:t>
            </a:r>
            <a:r>
              <a:rPr lang="en-US" altLang="en-US" sz="2400" b="1" dirty="0">
                <a:solidFill>
                  <a:srgbClr val="FF0000"/>
                </a:solidFill>
              </a:rPr>
              <a:t>one root element</a:t>
            </a:r>
            <a:endParaRPr lang="en-US" altLang="en-US" sz="2400" dirty="0">
              <a:solidFill>
                <a:srgbClr val="FF0000"/>
              </a:solidFill>
            </a:endParaRPr>
          </a:p>
          <a:p>
            <a:endParaRPr lang="en-US" altLang="en-US" sz="2400" dirty="0"/>
          </a:p>
        </p:txBody>
      </p:sp>
    </p:spTree>
    <p:extLst>
      <p:ext uri="{BB962C8B-B14F-4D97-AF65-F5344CB8AC3E}">
        <p14:creationId xmlns:p14="http://schemas.microsoft.com/office/powerpoint/2010/main" val="213465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Objectives</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916091" cy="3662541"/>
          </a:xfrm>
          <a:prstGeom prst="rect">
            <a:avLst/>
          </a:prstGeom>
          <a:noFill/>
        </p:spPr>
        <p:txBody>
          <a:bodyPr wrap="square" rtlCol="0">
            <a:spAutoFit/>
          </a:bodyPr>
          <a:lstStyle/>
          <a:p>
            <a:pPr marL="285750" indent="-285750">
              <a:buFont typeface="Arial" pitchFamily="34" charset="0"/>
              <a:buChar char="•"/>
            </a:pPr>
            <a:r>
              <a:rPr lang="en-US" sz="2800" dirty="0">
                <a:latin typeface="Times New Roman" pitchFamily="18" charset="0"/>
                <a:cs typeface="Times New Roman" pitchFamily="18" charset="0"/>
              </a:rPr>
              <a:t>In this course, we will learn about Web Technology and those branches: HTTP, HTML, CSS, JavaScript and PHP.</a:t>
            </a:r>
          </a:p>
          <a:p>
            <a:pPr marL="285750" indent="-285750">
              <a:buFont typeface="Arial" pitchFamily="34" charset="0"/>
              <a:buChar char="•"/>
            </a:pPr>
            <a:r>
              <a:rPr lang="en-US" sz="2800" dirty="0">
                <a:latin typeface="Times New Roman" pitchFamily="18" charset="0"/>
                <a:cs typeface="Times New Roman" pitchFamily="18" charset="0"/>
              </a:rPr>
              <a:t>To understand, Client-Server based applications architecture.</a:t>
            </a:r>
          </a:p>
          <a:p>
            <a:pPr marL="285750" indent="-285750">
              <a:buFont typeface="Arial" pitchFamily="34" charset="0"/>
              <a:buChar char="•"/>
            </a:pPr>
            <a:r>
              <a:rPr lang="en-US" sz="2800" dirty="0">
                <a:latin typeface="Times New Roman" pitchFamily="18" charset="0"/>
                <a:cs typeface="Times New Roman" pitchFamily="18" charset="0"/>
              </a:rPr>
              <a:t>Design and develop real life and society targeted Client-Server based </a:t>
            </a:r>
            <a:r>
              <a:rPr lang="en-US" sz="2800">
                <a:latin typeface="Times New Roman" pitchFamily="18" charset="0"/>
                <a:cs typeface="Times New Roman" pitchFamily="18" charset="0"/>
              </a:rPr>
              <a:t>Web applications.</a:t>
            </a:r>
            <a:br>
              <a:rPr lang="en-US" dirty="0"/>
            </a:br>
            <a:endParaRPr lang="en-US" altLang="en-US" dirty="0"/>
          </a:p>
          <a:p>
            <a:endParaRPr lang="x-none" dirty="0"/>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2134390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What is the DOM?</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indent="-342900">
              <a:buFont typeface="Arial" pitchFamily="34" charset="0"/>
              <a:buChar char="•"/>
            </a:pPr>
            <a:r>
              <a:rPr lang="en-US" sz="2400" dirty="0"/>
              <a:t>a standard for accessing documents like XML and HTML</a:t>
            </a:r>
          </a:p>
          <a:p>
            <a:pPr marL="342900" indent="-342900">
              <a:buFont typeface="Arial" pitchFamily="34" charset="0"/>
              <a:buChar char="•"/>
            </a:pPr>
            <a:r>
              <a:rPr lang="en-US" sz="2400" dirty="0"/>
              <a:t>"The W3C Document Object Model (DOM) is a platform and language-neutral interface that allows programs and scripts to dynamically access and update the content, structure, and style of a document."</a:t>
            </a:r>
          </a:p>
          <a:p>
            <a:pPr marL="342900" indent="-342900">
              <a:buFont typeface="Arial" pitchFamily="34" charset="0"/>
              <a:buChar char="•"/>
            </a:pPr>
            <a:r>
              <a:rPr lang="en-US" sz="2400" dirty="0"/>
              <a:t>The DOM is separated into 3 different parts / levels:</a:t>
            </a:r>
          </a:p>
          <a:p>
            <a:pPr marL="342900" indent="-342900">
              <a:buFont typeface="Arial" pitchFamily="34" charset="0"/>
              <a:buChar char="•"/>
            </a:pPr>
            <a:r>
              <a:rPr lang="en-US" sz="2400" dirty="0"/>
              <a:t>Core DOM - standard model for any structured document</a:t>
            </a:r>
          </a:p>
          <a:p>
            <a:pPr marL="342900" indent="-342900">
              <a:buFont typeface="Arial" pitchFamily="34" charset="0"/>
              <a:buChar char="•"/>
            </a:pPr>
            <a:r>
              <a:rPr lang="en-US" sz="2400" dirty="0"/>
              <a:t>XML DOM - standard model for XML documents</a:t>
            </a:r>
          </a:p>
          <a:p>
            <a:pPr marL="342900" indent="-342900">
              <a:buFont typeface="Arial" pitchFamily="34" charset="0"/>
              <a:buChar char="•"/>
            </a:pPr>
            <a:r>
              <a:rPr lang="en-US" sz="2400" dirty="0"/>
              <a:t>HTML DOM - standard model for HTML documents</a:t>
            </a:r>
          </a:p>
          <a:p>
            <a:pPr marL="342900" indent="-342900">
              <a:buFont typeface="Arial" pitchFamily="34" charset="0"/>
              <a:buChar char="•"/>
            </a:pPr>
            <a:r>
              <a:rPr lang="en-US" sz="2400" dirty="0"/>
              <a:t>The DOM defines the objects and properties of all document elements, and the methods (interface) to access them.</a:t>
            </a:r>
          </a:p>
        </p:txBody>
      </p:sp>
    </p:spTree>
    <p:extLst>
      <p:ext uri="{BB962C8B-B14F-4D97-AF65-F5344CB8AC3E}">
        <p14:creationId xmlns:p14="http://schemas.microsoft.com/office/powerpoint/2010/main" val="1116609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DOM application and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3170099"/>
          </a:xfrm>
          <a:prstGeom prst="rect">
            <a:avLst/>
          </a:prstGeom>
          <a:noFill/>
        </p:spPr>
        <p:txBody>
          <a:bodyPr wrap="square" rtlCol="0">
            <a:spAutoFit/>
          </a:bodyPr>
          <a:lstStyle/>
          <a:p>
            <a:pPr marL="342900" indent="-342900">
              <a:buFont typeface="Arial" pitchFamily="34" charset="0"/>
              <a:buChar char="•"/>
            </a:pPr>
            <a:r>
              <a:rPr lang="en-US" altLang="en-US" sz="2400" dirty="0"/>
              <a:t>When an HTML page is rendered in a browser, the browser parses the markup (e.g. HTML), downloaded from the web-server into an in-memory DOM. </a:t>
            </a:r>
          </a:p>
          <a:p>
            <a:pPr marL="800100" lvl="1" indent="-342900">
              <a:buFont typeface="Arial" pitchFamily="34" charset="0"/>
              <a:buChar char="•"/>
            </a:pPr>
            <a:r>
              <a:rPr lang="en-US" altLang="en-US" sz="2000" dirty="0"/>
              <a:t>The DOM is used to construct additional internal structures used to display the page in the browser window.</a:t>
            </a:r>
          </a:p>
          <a:p>
            <a:pPr marL="342900" indent="-342900">
              <a:buFont typeface="Arial" pitchFamily="34" charset="0"/>
              <a:buChar char="•"/>
            </a:pPr>
            <a:r>
              <a:rPr lang="en-US" altLang="en-US" sz="2400" dirty="0"/>
              <a:t>The nodes of every document are organized in a tree structure, called the DOM tree. </a:t>
            </a:r>
          </a:p>
          <a:p>
            <a:pPr marL="800100" lvl="1" indent="-342900">
              <a:buFont typeface="Arial" pitchFamily="34" charset="0"/>
              <a:buChar char="•"/>
            </a:pPr>
            <a:r>
              <a:rPr lang="en-US" altLang="en-US" sz="2000" dirty="0"/>
              <a:t>The topmost node in the DOM tree is the Document object. Each node has zero or more children.</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331" y="4063386"/>
            <a:ext cx="3069771" cy="279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8666927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DHTML </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046988"/>
          </a:xfrm>
          <a:prstGeom prst="rect">
            <a:avLst/>
          </a:prstGeom>
          <a:noFill/>
        </p:spPr>
        <p:txBody>
          <a:bodyPr wrap="square" rtlCol="0">
            <a:spAutoFit/>
          </a:bodyPr>
          <a:lstStyle/>
          <a:p>
            <a:pPr marL="342900" indent="-342900">
              <a:buFont typeface="Arial" pitchFamily="34" charset="0"/>
              <a:buChar char="•"/>
            </a:pPr>
            <a:r>
              <a:rPr lang="en-US" sz="2400" dirty="0"/>
              <a:t>DHTML stands for Dynamic HTML, it is totally different from HTML.</a:t>
            </a:r>
          </a:p>
          <a:p>
            <a:pPr marL="342900" indent="-342900">
              <a:buFont typeface="Arial" pitchFamily="34" charset="0"/>
              <a:buChar char="•"/>
            </a:pPr>
            <a:r>
              <a:rPr lang="en-US" sz="2400" dirty="0"/>
              <a:t>The DHTML is based on the properties of the HTML, JavaScript, CSS, and DOM (Document Object Model which is used to access individual elements of a document) which helps in making dynamic content.</a:t>
            </a:r>
          </a:p>
          <a:p>
            <a:pPr marL="342900" indent="-342900">
              <a:buFont typeface="Arial" pitchFamily="34" charset="0"/>
              <a:buChar char="•"/>
            </a:pPr>
            <a:r>
              <a:rPr lang="en-US" sz="2400" dirty="0"/>
              <a:t>The DHTML make use of Dynamic object model to make changes in settings and also in properties and methods.</a:t>
            </a:r>
          </a:p>
        </p:txBody>
      </p:sp>
    </p:spTree>
    <p:extLst>
      <p:ext uri="{BB962C8B-B14F-4D97-AF65-F5344CB8AC3E}">
        <p14:creationId xmlns:p14="http://schemas.microsoft.com/office/powerpoint/2010/main" val="7762408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DHTML Example(Changing HTML Content)</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5324535"/>
          </a:xfrm>
          <a:prstGeom prst="rect">
            <a:avLst/>
          </a:prstGeom>
          <a:noFill/>
        </p:spPr>
        <p:txBody>
          <a:bodyPr wrap="square" rtlCol="0">
            <a:spAutoFit/>
          </a:bodyPr>
          <a:lstStyle/>
          <a:p>
            <a:pPr marL="342900" indent="-342900">
              <a:buFont typeface="Arial" pitchFamily="34" charset="0"/>
              <a:buChar char="•"/>
            </a:pPr>
            <a:r>
              <a:rPr lang="en-US" altLang="en-US" sz="2400" dirty="0"/>
              <a:t>The HTML document above contains an &lt;h1&gt; element with id="id01"</a:t>
            </a:r>
          </a:p>
          <a:p>
            <a:pPr marL="342900" indent="-342900">
              <a:buFont typeface="Arial" pitchFamily="34" charset="0"/>
              <a:buChar char="•"/>
            </a:pPr>
            <a:r>
              <a:rPr lang="en-US" altLang="en-US" sz="2400" dirty="0"/>
              <a:t>We use the HTML DOM to get the element with id="id01"</a:t>
            </a:r>
          </a:p>
          <a:p>
            <a:pPr marL="342900" indent="-342900">
              <a:buFont typeface="Arial" pitchFamily="34" charset="0"/>
              <a:buChar char="•"/>
            </a:pPr>
            <a:r>
              <a:rPr lang="en-US" altLang="en-US" sz="2400" dirty="0"/>
              <a:t>A JavaScript changes the content (</a:t>
            </a:r>
            <a:r>
              <a:rPr lang="en-US" altLang="en-US" sz="2400" dirty="0" err="1"/>
              <a:t>innerHTML</a:t>
            </a:r>
            <a:r>
              <a:rPr lang="en-US" altLang="en-US" sz="2400" dirty="0"/>
              <a:t>) of that element to "New Heading"</a:t>
            </a:r>
            <a:endParaRPr lang="en-US" sz="2400" dirty="0">
              <a:solidFill>
                <a:srgbClr val="0000CD"/>
              </a:solidFill>
              <a:latin typeface="Consolas"/>
            </a:endParaRPr>
          </a:p>
          <a:p>
            <a:pPr marL="342900" indent="-342900">
              <a:buFont typeface="Arial" pitchFamily="34" charset="0"/>
              <a:buChar char="•"/>
            </a:pPr>
            <a:endParaRPr lang="en-US" sz="2000" dirty="0">
              <a:solidFill>
                <a:srgbClr val="0000CD"/>
              </a:solidFill>
              <a:latin typeface="Consolas"/>
            </a:endParaRPr>
          </a:p>
          <a:p>
            <a:pPr marL="342900" indent="-342900">
              <a:buFont typeface="Arial" pitchFamily="34" charset="0"/>
              <a:buChar char="•"/>
            </a:pPr>
            <a:r>
              <a:rPr lang="en-US" sz="2000" dirty="0">
                <a:solidFill>
                  <a:srgbClr val="0000CD"/>
                </a:solidFill>
                <a:latin typeface="Consolas"/>
              </a:rPr>
              <a:t>&lt;</a:t>
            </a:r>
            <a:r>
              <a:rPr lang="en-US" sz="2000" dirty="0">
                <a:solidFill>
                  <a:srgbClr val="A52A2A"/>
                </a:solidFill>
                <a:latin typeface="Consolas"/>
              </a:rPr>
              <a:t>!DOCTYPE</a:t>
            </a:r>
            <a:r>
              <a:rPr lang="en-US" sz="2000" dirty="0">
                <a:solidFill>
                  <a:srgbClr val="FF0000"/>
                </a:solidFill>
                <a:latin typeface="Consolas"/>
              </a:rPr>
              <a:t> html</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h1</a:t>
            </a:r>
            <a:r>
              <a:rPr lang="en-US" sz="2000" dirty="0">
                <a:solidFill>
                  <a:srgbClr val="FF0000"/>
                </a:solidFill>
                <a:latin typeface="Consolas"/>
              </a:rPr>
              <a:t> id</a:t>
            </a:r>
            <a:r>
              <a:rPr lang="en-US" sz="2000" dirty="0">
                <a:solidFill>
                  <a:srgbClr val="0000CD"/>
                </a:solidFill>
                <a:latin typeface="Consolas"/>
              </a:rPr>
              <a:t>="id01"&gt;</a:t>
            </a:r>
            <a:r>
              <a:rPr lang="en-US" sz="2000" dirty="0">
                <a:solidFill>
                  <a:srgbClr val="000000"/>
                </a:solidFill>
                <a:latin typeface="Consolas"/>
              </a:rPr>
              <a:t>Old Heading</a:t>
            </a:r>
            <a:r>
              <a:rPr lang="en-US" sz="2000" dirty="0">
                <a:solidFill>
                  <a:srgbClr val="0000CD"/>
                </a:solidFill>
                <a:latin typeface="Consolas"/>
              </a:rPr>
              <a:t>&lt;</a:t>
            </a:r>
            <a:r>
              <a:rPr lang="en-US" sz="2000" dirty="0">
                <a:solidFill>
                  <a:srgbClr val="A52A2A"/>
                </a:solidFill>
                <a:latin typeface="Consolas"/>
              </a:rPr>
              <a:t>/h1</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solidFill>
                  <a:srgbClr val="000000"/>
                </a:solidFill>
                <a:latin typeface="Consolas"/>
              </a:rPr>
            </a:br>
            <a:r>
              <a:rPr lang="en-US" sz="2000" dirty="0" err="1">
                <a:solidFill>
                  <a:srgbClr val="0000CD"/>
                </a:solidFill>
                <a:latin typeface="Consolas"/>
              </a:rPr>
              <a:t>var</a:t>
            </a:r>
            <a:r>
              <a:rPr lang="en-US" sz="2000" dirty="0">
                <a:solidFill>
                  <a:srgbClr val="000000"/>
                </a:solidFill>
                <a:latin typeface="Consolas"/>
              </a:rPr>
              <a:t> element = </a:t>
            </a:r>
            <a:r>
              <a:rPr lang="en-US" sz="2000" dirty="0" err="1">
                <a:solidFill>
                  <a:srgbClr val="000000"/>
                </a:solidFill>
                <a:latin typeface="Consolas"/>
              </a:rPr>
              <a:t>document.getElementById</a:t>
            </a:r>
            <a:r>
              <a:rPr lang="en-US" sz="2000" dirty="0">
                <a:solidFill>
                  <a:srgbClr val="000000"/>
                </a:solidFill>
                <a:latin typeface="Consolas"/>
              </a:rPr>
              <a:t>(</a:t>
            </a:r>
            <a:r>
              <a:rPr lang="en-US" sz="2000" dirty="0">
                <a:solidFill>
                  <a:srgbClr val="A52A2A"/>
                </a:solidFill>
                <a:latin typeface="Consolas"/>
              </a:rPr>
              <a:t>"id01"</a:t>
            </a:r>
            <a:r>
              <a:rPr lang="en-US" sz="2000" dirty="0">
                <a:solidFill>
                  <a:srgbClr val="000000"/>
                </a:solidFill>
                <a:latin typeface="Consolas"/>
              </a:rPr>
              <a:t>);</a:t>
            </a:r>
            <a:br>
              <a:rPr lang="en-US" sz="2000" dirty="0">
                <a:solidFill>
                  <a:srgbClr val="000000"/>
                </a:solidFill>
                <a:latin typeface="Consolas"/>
              </a:rPr>
            </a:br>
            <a:r>
              <a:rPr lang="en-US" sz="2000" dirty="0" err="1">
                <a:solidFill>
                  <a:srgbClr val="000000"/>
                </a:solidFill>
                <a:latin typeface="Consolas"/>
              </a:rPr>
              <a:t>element.innerHTML</a:t>
            </a:r>
            <a:r>
              <a:rPr lang="en-US" sz="2000" dirty="0">
                <a:solidFill>
                  <a:srgbClr val="000000"/>
                </a:solidFill>
                <a:latin typeface="Consolas"/>
              </a:rPr>
              <a:t> = </a:t>
            </a:r>
            <a:r>
              <a:rPr lang="en-US" sz="2000" dirty="0">
                <a:solidFill>
                  <a:srgbClr val="A52A2A"/>
                </a:solidFill>
                <a:latin typeface="Consolas"/>
              </a:rPr>
              <a:t>"New Heading"</a:t>
            </a:r>
            <a:r>
              <a:rPr lang="en-US" sz="2000" dirty="0">
                <a:solidFill>
                  <a:srgbClr val="000000"/>
                </a:solidFill>
                <a:latin typeface="Consolas"/>
              </a:rPr>
              <a:t>;</a:t>
            </a:r>
            <a:br>
              <a:rPr lang="en-US" sz="2000" dirty="0">
                <a:solidFill>
                  <a:srgbClr val="000000"/>
                </a:solidFill>
                <a:latin typeface="Consolas"/>
              </a:rPr>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p>
        </p:txBody>
      </p:sp>
    </p:spTree>
    <p:extLst>
      <p:ext uri="{BB962C8B-B14F-4D97-AF65-F5344CB8AC3E}">
        <p14:creationId xmlns:p14="http://schemas.microsoft.com/office/powerpoint/2010/main" val="14278630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DHTML Example(Changing HTML Style)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3847207"/>
          </a:xfrm>
          <a:prstGeom prst="rect">
            <a:avLst/>
          </a:prstGeom>
          <a:noFill/>
        </p:spPr>
        <p:txBody>
          <a:bodyPr wrap="square" rtlCol="0">
            <a:spAutoFit/>
          </a:bodyPr>
          <a:lstStyle/>
          <a:p>
            <a:pPr marL="342900" indent="-342900">
              <a:buFont typeface="Arial" pitchFamily="34" charset="0"/>
              <a:buChar char="•"/>
            </a:pPr>
            <a:r>
              <a:rPr lang="en-US" sz="2400" dirty="0"/>
              <a:t>The following example changes the style of a &lt;p&gt; element:</a:t>
            </a:r>
            <a:endParaRPr lang="en-US" sz="2400" dirty="0">
              <a:solidFill>
                <a:srgbClr val="0000CD"/>
              </a:solidFill>
              <a:latin typeface="Consolas"/>
            </a:endParaRPr>
          </a:p>
          <a:p>
            <a:pPr marL="342900" indent="-342900">
              <a:buFont typeface="Arial" pitchFamily="34" charset="0"/>
              <a:buChar char="•"/>
            </a:pPr>
            <a:endParaRPr lang="en-US" sz="2000" dirty="0">
              <a:solidFill>
                <a:srgbClr val="0000CD"/>
              </a:solidFill>
              <a:latin typeface="Consolas"/>
            </a:endParaRPr>
          </a:p>
          <a:p>
            <a:pPr marL="342900" indent="-342900">
              <a:buFont typeface="Arial" pitchFamily="34" charset="0"/>
              <a:buChar char="•"/>
            </a:pP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p</a:t>
            </a:r>
            <a:r>
              <a:rPr lang="en-US" sz="2000" dirty="0">
                <a:solidFill>
                  <a:srgbClr val="FF0000"/>
                </a:solidFill>
                <a:latin typeface="Consolas"/>
              </a:rPr>
              <a:t> id</a:t>
            </a:r>
            <a:r>
              <a:rPr lang="en-US" sz="2000" dirty="0">
                <a:solidFill>
                  <a:srgbClr val="0000CD"/>
                </a:solidFill>
                <a:latin typeface="Consolas"/>
              </a:rPr>
              <a:t>="p2"&gt;</a:t>
            </a:r>
            <a:r>
              <a:rPr lang="en-US" sz="2000" dirty="0">
                <a:solidFill>
                  <a:srgbClr val="000000"/>
                </a:solidFill>
                <a:latin typeface="Consolas"/>
              </a:rPr>
              <a:t>Hello World!</a:t>
            </a:r>
            <a:r>
              <a:rPr lang="en-US" sz="2000" dirty="0">
                <a:solidFill>
                  <a:srgbClr val="0000CD"/>
                </a:solidFill>
                <a:latin typeface="Consolas"/>
              </a:rPr>
              <a:t>&lt;</a:t>
            </a:r>
            <a:r>
              <a:rPr lang="en-US" sz="2000" dirty="0">
                <a:solidFill>
                  <a:srgbClr val="A52A2A"/>
                </a:solidFill>
                <a:latin typeface="Consolas"/>
              </a:rPr>
              <a:t>/p</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solidFill>
                  <a:srgbClr val="000000"/>
                </a:solidFill>
                <a:latin typeface="Consolas"/>
              </a:rPr>
            </a:br>
            <a:r>
              <a:rPr lang="en-US" sz="2000" dirty="0" err="1">
                <a:solidFill>
                  <a:srgbClr val="000000"/>
                </a:solidFill>
                <a:latin typeface="Consolas"/>
              </a:rPr>
              <a:t>document.getElementById</a:t>
            </a:r>
            <a:r>
              <a:rPr lang="en-US" sz="2000" dirty="0">
                <a:solidFill>
                  <a:srgbClr val="000000"/>
                </a:solidFill>
                <a:latin typeface="Consolas"/>
              </a:rPr>
              <a:t>(</a:t>
            </a:r>
            <a:r>
              <a:rPr lang="en-US" sz="2000" dirty="0">
                <a:solidFill>
                  <a:srgbClr val="A52A2A"/>
                </a:solidFill>
                <a:latin typeface="Consolas"/>
              </a:rPr>
              <a:t>"p2"</a:t>
            </a:r>
            <a:r>
              <a:rPr lang="en-US" sz="2000" dirty="0">
                <a:solidFill>
                  <a:srgbClr val="000000"/>
                </a:solidFill>
                <a:latin typeface="Consolas"/>
              </a:rPr>
              <a:t>).</a:t>
            </a:r>
            <a:r>
              <a:rPr lang="en-US" sz="2000" dirty="0" err="1">
                <a:solidFill>
                  <a:srgbClr val="000000"/>
                </a:solidFill>
                <a:latin typeface="Consolas"/>
              </a:rPr>
              <a:t>style.color</a:t>
            </a:r>
            <a:r>
              <a:rPr lang="en-US" sz="2000" dirty="0">
                <a:solidFill>
                  <a:srgbClr val="000000"/>
                </a:solidFill>
                <a:latin typeface="Consolas"/>
              </a:rPr>
              <a:t> = </a:t>
            </a:r>
            <a:r>
              <a:rPr lang="en-US" sz="2000" dirty="0">
                <a:solidFill>
                  <a:srgbClr val="A52A2A"/>
                </a:solidFill>
                <a:latin typeface="Consolas"/>
              </a:rPr>
              <a:t>"blue"</a:t>
            </a:r>
            <a:r>
              <a:rPr lang="en-US" sz="2000" dirty="0">
                <a:solidFill>
                  <a:srgbClr val="000000"/>
                </a:solidFill>
                <a:latin typeface="Consolas"/>
              </a:rPr>
              <a:t>;</a:t>
            </a:r>
            <a:br>
              <a:rPr lang="en-US" sz="2000" dirty="0">
                <a:solidFill>
                  <a:srgbClr val="000000"/>
                </a:solidFill>
                <a:latin typeface="Consolas"/>
              </a:rPr>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p</a:t>
            </a:r>
            <a:r>
              <a:rPr lang="en-US" sz="2000" dirty="0">
                <a:solidFill>
                  <a:srgbClr val="0000CD"/>
                </a:solidFill>
                <a:latin typeface="Consolas"/>
              </a:rPr>
              <a:t>&gt;</a:t>
            </a:r>
            <a:r>
              <a:rPr lang="en-US" sz="2000" dirty="0">
                <a:solidFill>
                  <a:srgbClr val="000000"/>
                </a:solidFill>
                <a:latin typeface="Consolas"/>
              </a:rPr>
              <a:t>The paragraph above was changed by a script.</a:t>
            </a:r>
            <a:r>
              <a:rPr lang="en-US" sz="2000" dirty="0">
                <a:solidFill>
                  <a:srgbClr val="0000CD"/>
                </a:solidFill>
                <a:latin typeface="Consolas"/>
              </a:rPr>
              <a:t>&lt;</a:t>
            </a:r>
            <a:r>
              <a:rPr lang="en-US" sz="2000" dirty="0">
                <a:solidFill>
                  <a:srgbClr val="A52A2A"/>
                </a:solidFill>
                <a:latin typeface="Consolas"/>
              </a:rPr>
              <a:t>/p</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p>
          <a:p>
            <a:pPr marL="342900" indent="-342900">
              <a:buFont typeface="Arial" pitchFamily="34" charset="0"/>
              <a:buChar char="•"/>
            </a:pPr>
            <a:endParaRPr lang="en-US" sz="2000" dirty="0">
              <a:solidFill>
                <a:srgbClr val="0000CD"/>
              </a:solidFill>
              <a:latin typeface="Consolas"/>
            </a:endParaRPr>
          </a:p>
        </p:txBody>
      </p:sp>
    </p:spTree>
    <p:extLst>
      <p:ext uri="{BB962C8B-B14F-4D97-AF65-F5344CB8AC3E}">
        <p14:creationId xmlns:p14="http://schemas.microsoft.com/office/powerpoint/2010/main" val="19390478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496388" y="1415086"/>
            <a:ext cx="8177347" cy="4401205"/>
          </a:xfrm>
          <a:prstGeom prst="rect">
            <a:avLst/>
          </a:prstGeom>
          <a:noFill/>
        </p:spPr>
        <p:txBody>
          <a:bodyPr wrap="square" rtlCol="0">
            <a:spAutoFit/>
          </a:bodyPr>
          <a:lstStyle/>
          <a:p>
            <a:pPr marL="342900" lvl="0" indent="-342900">
              <a:buFont typeface="Arial" pitchFamily="34" charset="0"/>
              <a:buChar char="•"/>
            </a:pPr>
            <a:r>
              <a:rPr lang="en-US" sz="2000" b="1" dirty="0"/>
              <a:t>W3Schools Online Web Tutorials; URL: </a:t>
            </a:r>
            <a:r>
              <a:rPr lang="en-US" sz="2000" b="1" u="sng" dirty="0">
                <a:hlinkClick r:id="rId2"/>
              </a:rPr>
              <a:t>http://www.w3schools.com</a:t>
            </a:r>
            <a:endParaRPr lang="en-US" sz="2000" dirty="0"/>
          </a:p>
          <a:p>
            <a:pPr marL="342900" lvl="0" indent="-342900">
              <a:buFont typeface="Arial" pitchFamily="34" charset="0"/>
              <a:buChar char="•"/>
            </a:pPr>
            <a:r>
              <a:rPr lang="en-US" sz="2000" b="1" dirty="0"/>
              <a:t>PHP Documentation; URL: </a:t>
            </a:r>
            <a:r>
              <a:rPr lang="en-US" sz="2000" b="1" u="sng" dirty="0">
                <a:hlinkClick r:id="rId3"/>
              </a:rPr>
              <a:t>http://www.php.net/docs.php</a:t>
            </a:r>
            <a:endParaRPr lang="en-US" sz="2000" dirty="0"/>
          </a:p>
          <a:p>
            <a:pPr marL="342900" lvl="0" indent="-342900">
              <a:buFont typeface="Arial" pitchFamily="34" charset="0"/>
              <a:buChar char="•"/>
            </a:pPr>
            <a:r>
              <a:rPr lang="en-US" sz="2000" b="1" dirty="0" err="1"/>
              <a:t>Sams</a:t>
            </a:r>
            <a:r>
              <a:rPr lang="en-US" sz="2000" b="1" dirty="0"/>
              <a:t> Teach Yourself Ajax JavaScript and PHP All in One; Phil Ballard and Michael </a:t>
            </a:r>
            <a:r>
              <a:rPr lang="en-US" sz="2000" b="1" dirty="0" err="1"/>
              <a:t>Moncur</a:t>
            </a:r>
            <a:r>
              <a:rPr lang="en-US" sz="2000" b="1" dirty="0"/>
              <a:t>; </a:t>
            </a:r>
            <a:r>
              <a:rPr lang="en-US" sz="2000" b="1" dirty="0" err="1"/>
              <a:t>Sams</a:t>
            </a:r>
            <a:r>
              <a:rPr lang="en-US" sz="2000" b="1" dirty="0"/>
              <a:t> Publishing; 2010</a:t>
            </a:r>
            <a:endParaRPr lang="en-US" sz="2000" dirty="0"/>
          </a:p>
          <a:p>
            <a:pPr marL="342900" lvl="0" indent="-342900">
              <a:buFont typeface="Arial" pitchFamily="34" charset="0"/>
              <a:buChar char="•"/>
            </a:pPr>
            <a:r>
              <a:rPr lang="en-US" sz="2000" b="1" dirty="0"/>
              <a:t>JavaScript Phrasebook; Christian </a:t>
            </a:r>
            <a:r>
              <a:rPr lang="en-US" sz="2000" b="1" dirty="0" err="1"/>
              <a:t>Wenz</a:t>
            </a:r>
            <a:r>
              <a:rPr lang="en-US" sz="2000" b="1" dirty="0"/>
              <a:t>; </a:t>
            </a:r>
            <a:r>
              <a:rPr lang="en-US" sz="2000" b="1" dirty="0" err="1"/>
              <a:t>Sams</a:t>
            </a:r>
            <a:r>
              <a:rPr lang="en-US" sz="2000" b="1" dirty="0"/>
              <a:t> Publishing; 2007</a:t>
            </a:r>
            <a:endParaRPr lang="en-US" sz="2000" dirty="0"/>
          </a:p>
          <a:p>
            <a:pPr marL="342900" lvl="0" indent="-342900">
              <a:buFont typeface="Arial" pitchFamily="34" charset="0"/>
              <a:buChar char="•"/>
            </a:pPr>
            <a:r>
              <a:rPr lang="en-US" sz="2000" b="1" dirty="0"/>
              <a:t>PHP and MySQL Web Development, 4/E; Luke Welling and Laura Thomson; Addison-Wesley Professional; 2009</a:t>
            </a:r>
            <a:endParaRPr lang="en-US" sz="2000" dirty="0"/>
          </a:p>
          <a:p>
            <a:pPr marL="342900" lvl="0" indent="-342900">
              <a:buFont typeface="Arial" pitchFamily="34" charset="0"/>
              <a:buChar char="•"/>
            </a:pPr>
            <a:r>
              <a:rPr lang="en-US" sz="2000" b="1" dirty="0"/>
              <a:t>JavaScript for Programmers Paul J. </a:t>
            </a:r>
            <a:r>
              <a:rPr lang="en-US" sz="2000" b="1" dirty="0" err="1"/>
              <a:t>Deitel</a:t>
            </a:r>
            <a:r>
              <a:rPr lang="en-US" sz="2000" b="1" dirty="0"/>
              <a:t> and Harvey M. </a:t>
            </a:r>
            <a:r>
              <a:rPr lang="en-US" sz="2000" b="1" dirty="0" err="1"/>
              <a:t>Deitel</a:t>
            </a:r>
            <a:r>
              <a:rPr lang="en-US" sz="2000" b="1" dirty="0"/>
              <a:t>; Prentice Hall; 2009</a:t>
            </a:r>
            <a:endParaRPr lang="en-US" sz="2000" dirty="0"/>
          </a:p>
          <a:p>
            <a:pPr marL="342900" lvl="0" indent="-342900">
              <a:buFont typeface="Arial" pitchFamily="34" charset="0"/>
              <a:buChar char="•"/>
            </a:pPr>
            <a:r>
              <a:rPr lang="en-US" sz="2000" b="1" dirty="0"/>
              <a:t>Beginning PHP5, Apache, and MySQL Web Development; Elizabeth </a:t>
            </a:r>
            <a:r>
              <a:rPr lang="en-US" sz="2000" b="1" dirty="0" err="1"/>
              <a:t>Naramore</a:t>
            </a:r>
            <a:r>
              <a:rPr lang="en-US" sz="2000" b="1" dirty="0"/>
              <a:t>, Jason </a:t>
            </a:r>
            <a:r>
              <a:rPr lang="en-US" sz="2000" b="1" dirty="0" err="1"/>
              <a:t>Gerner</a:t>
            </a:r>
            <a:r>
              <a:rPr lang="en-US" sz="2000" b="1" dirty="0"/>
              <a:t>, </a:t>
            </a:r>
            <a:r>
              <a:rPr lang="en-US" sz="2000" b="1" dirty="0" err="1"/>
              <a:t>Yann</a:t>
            </a:r>
            <a:r>
              <a:rPr lang="en-US" sz="2000" b="1" dirty="0"/>
              <a:t> Le </a:t>
            </a:r>
            <a:r>
              <a:rPr lang="en-US" sz="2000" b="1" dirty="0" err="1"/>
              <a:t>Scouarnec</a:t>
            </a:r>
            <a:r>
              <a:rPr lang="en-US" sz="2000" b="1" dirty="0"/>
              <a:t>, Jeremy </a:t>
            </a:r>
            <a:r>
              <a:rPr lang="en-US" sz="2000" b="1" dirty="0" err="1"/>
              <a:t>Stolz</a:t>
            </a:r>
            <a:r>
              <a:rPr lang="en-US" sz="2000" b="1" dirty="0"/>
              <a:t> and Michael K. Glass; Wiley Publishing; 2005</a:t>
            </a:r>
            <a:endParaRPr lang="en-US" sz="2000" dirty="0"/>
          </a:p>
          <a:p>
            <a:pPr marL="342900" lvl="0" indent="-342900">
              <a:buFont typeface="Arial" pitchFamily="34" charset="0"/>
              <a:buChar char="•"/>
            </a:pPr>
            <a:r>
              <a:rPr lang="en-US" sz="2000" b="1" dirty="0"/>
              <a:t>XML in a Nutshell, 3/E; </a:t>
            </a:r>
            <a:r>
              <a:rPr lang="en-US" sz="2000" b="1" dirty="0" err="1"/>
              <a:t>Elliotte</a:t>
            </a:r>
            <a:r>
              <a:rPr lang="en-US" sz="2000" b="1" dirty="0"/>
              <a:t> Rusty Harold and W. Scott Means; O'Reilly Media; 2004</a:t>
            </a:r>
            <a:endParaRPr lang="en-US" sz="2000" dirty="0"/>
          </a:p>
        </p:txBody>
      </p:sp>
    </p:spTree>
    <p:extLst>
      <p:ext uri="{BB962C8B-B14F-4D97-AF65-F5344CB8AC3E}">
        <p14:creationId xmlns:p14="http://schemas.microsoft.com/office/powerpoint/2010/main" val="19233823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3" y="2435897"/>
            <a:ext cx="7720148" cy="1815882"/>
          </a:xfrm>
          <a:prstGeom prst="rect">
            <a:avLst/>
          </a:prstGeom>
          <a:noFill/>
        </p:spPr>
        <p:txBody>
          <a:bodyPr wrap="square" rtlCol="0">
            <a:spAutoFit/>
          </a:bodyPr>
          <a:lstStyle/>
          <a:p>
            <a:pPr marL="342900" indent="-342900">
              <a:buFont typeface="+mj-lt"/>
              <a:buAutoNum type="arabicPeriod"/>
            </a:pPr>
            <a:r>
              <a:rPr lang="en-US" altLang="en-US" dirty="0">
                <a:hlinkClick r:id="rId2"/>
              </a:rPr>
              <a:t>https://www.ntu.edu.sg/home/ehchua/programming/webprogramming/HTTP_Basics.html</a:t>
            </a:r>
            <a:endParaRPr lang="en-US" altLang="en-US" dirty="0"/>
          </a:p>
          <a:p>
            <a:pPr marL="342900" indent="-342900">
              <a:buFont typeface="+mj-lt"/>
              <a:buAutoNum type="arabicPeriod"/>
            </a:pPr>
            <a:r>
              <a:rPr lang="en-US" dirty="0">
                <a:hlinkClick r:id="rId3"/>
              </a:rPr>
              <a:t>https://developer.mozilla.org/enUS/docs/Web/HTTP/Status</a:t>
            </a:r>
            <a:endParaRPr lang="en-US" dirty="0"/>
          </a:p>
          <a:p>
            <a:pPr marL="342900" indent="-342900">
              <a:buFont typeface="+mj-lt"/>
              <a:buAutoNum type="arabicPeriod"/>
            </a:pPr>
            <a:r>
              <a:rPr lang="en-US" dirty="0">
                <a:hlinkClick r:id="rId4"/>
              </a:rPr>
              <a:t>https://www.w3schools.com/html/html_intro.asp</a:t>
            </a:r>
            <a:endParaRPr lang="en-US" dirty="0"/>
          </a:p>
          <a:p>
            <a:pPr marL="342900" indent="-342900">
              <a:buFont typeface="+mj-lt"/>
              <a:buAutoNum type="arabicPeriod"/>
            </a:pPr>
            <a:r>
              <a:rPr lang="en-US" sz="2000" dirty="0">
                <a:hlinkClick r:id="rId5"/>
              </a:rPr>
              <a:t>https://www.w3schools.com/html/html_xhtml.asp</a:t>
            </a:r>
            <a:br>
              <a:rPr lang="en-US" dirty="0"/>
            </a:br>
            <a:endParaRPr lang="en-US" altLang="en-US" dirty="0"/>
          </a:p>
        </p:txBody>
      </p:sp>
    </p:spTree>
    <p:extLst>
      <p:ext uri="{BB962C8B-B14F-4D97-AF65-F5344CB8AC3E}">
        <p14:creationId xmlns:p14="http://schemas.microsoft.com/office/powerpoint/2010/main" val="32249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3" name="Subtitle 2"/>
          <p:cNvSpPr>
            <a:spLocks noGrp="1"/>
          </p:cNvSpPr>
          <p:nvPr>
            <p:ph type="subTitle" idx="1"/>
          </p:nvPr>
        </p:nvSpPr>
        <p:spPr/>
        <p:txBody>
          <a:bodyPr/>
          <a:lstStyle/>
          <a:p>
            <a:r>
              <a:rPr lang="en-US" altLang="en-US" dirty="0"/>
              <a:t>Grading policy</a:t>
            </a:r>
            <a:endParaRPr lang="en-US" dirty="0"/>
          </a:p>
        </p:txBody>
      </p:sp>
      <p:graphicFrame>
        <p:nvGraphicFramePr>
          <p:cNvPr id="5" name="Content Placeholder 15"/>
          <p:cNvGraphicFramePr>
            <a:graphicFrameLocks/>
          </p:cNvGraphicFramePr>
          <p:nvPr>
            <p:extLst>
              <p:ext uri="{D42A27DB-BD31-4B8C-83A1-F6EECF244321}">
                <p14:modId xmlns:p14="http://schemas.microsoft.com/office/powerpoint/2010/main" val="3608899566"/>
              </p:ext>
            </p:extLst>
          </p:nvPr>
        </p:nvGraphicFramePr>
        <p:xfrm>
          <a:off x="788126" y="2017058"/>
          <a:ext cx="7572103" cy="2194560"/>
        </p:xfrm>
        <a:graphic>
          <a:graphicData uri="http://schemas.openxmlformats.org/drawingml/2006/table">
            <a:tbl>
              <a:tblPr firstRow="1" firstCol="1" bandRow="1"/>
              <a:tblGrid>
                <a:gridCol w="5860807">
                  <a:extLst>
                    <a:ext uri="{9D8B030D-6E8A-4147-A177-3AD203B41FA5}">
                      <a16:colId xmlns:a16="http://schemas.microsoft.com/office/drawing/2014/main" val="20000"/>
                    </a:ext>
                  </a:extLst>
                </a:gridCol>
                <a:gridCol w="1711296">
                  <a:extLst>
                    <a:ext uri="{9D8B030D-6E8A-4147-A177-3AD203B41FA5}">
                      <a16:colId xmlns:a16="http://schemas.microsoft.com/office/drawing/2014/main" val="20001"/>
                    </a:ext>
                  </a:extLst>
                </a:gridCol>
              </a:tblGrid>
              <a:tr h="475450">
                <a:tc gridSpan="2">
                  <a:txBody>
                    <a:bodyPr/>
                    <a:lstStyle/>
                    <a:p>
                      <a:pPr marL="0" marR="0" algn="just">
                        <a:spcBef>
                          <a:spcPts val="0"/>
                        </a:spcBef>
                        <a:spcAft>
                          <a:spcPts val="0"/>
                        </a:spcAft>
                      </a:pPr>
                      <a:r>
                        <a:rPr lang="en-US" sz="1800" b="1" dirty="0">
                          <a:effectLst/>
                          <a:latin typeface="Garamond"/>
                          <a:ea typeface="Times New Roman"/>
                          <a:cs typeface="Arial"/>
                        </a:rPr>
                        <a:t>Marking Distribution</a:t>
                      </a:r>
                      <a:endParaRPr lang="en-US" sz="1800" dirty="0">
                        <a:effectLst/>
                        <a:latin typeface="Times New Roman"/>
                        <a:ea typeface="Times New Roman"/>
                      </a:endParaRPr>
                    </a:p>
                    <a:p>
                      <a:pPr marL="0" marR="0" algn="just">
                        <a:spcBef>
                          <a:spcPts val="0"/>
                        </a:spcBef>
                        <a:spcAft>
                          <a:spcPts val="0"/>
                        </a:spcAft>
                      </a:pPr>
                      <a:r>
                        <a:rPr lang="en-US" sz="1800" b="1" dirty="0">
                          <a:effectLst/>
                          <a:latin typeface="Garamond"/>
                          <a:ea typeface="Times New Roman"/>
                          <a:cs typeface="Arial"/>
                        </a:rPr>
                        <a:t>(Midterm and Final term)</a:t>
                      </a:r>
                      <a:endParaRPr lang="en-US" sz="1800" dirty="0">
                        <a:effectLst/>
                        <a:latin typeface="Times New Roman"/>
                        <a:ea typeface="Times New Roman"/>
                      </a:endParaRPr>
                    </a:p>
                  </a:txBody>
                  <a:tcPr marL="68580" marR="68580" marT="0" marB="0">
                    <a:lnL>
                      <a:noFill/>
                    </a:lnL>
                    <a:lnR>
                      <a:noFill/>
                    </a:lnR>
                    <a:lnT>
                      <a:noFill/>
                    </a:lnT>
                    <a:lnB>
                      <a:noFill/>
                    </a:lnB>
                    <a:solidFill>
                      <a:srgbClr val="D0CECE"/>
                    </a:solidFill>
                  </a:tcPr>
                </a:tc>
                <a:tc hMerge="1">
                  <a:txBody>
                    <a:bodyPr/>
                    <a:lstStyle/>
                    <a:p>
                      <a:endParaRPr lang="en-US"/>
                    </a:p>
                  </a:txBody>
                  <a:tcPr/>
                </a:tc>
                <a:extLst>
                  <a:ext uri="{0D108BD9-81ED-4DB2-BD59-A6C34878D82A}">
                    <a16:rowId xmlns:a16="http://schemas.microsoft.com/office/drawing/2014/main" val="10000"/>
                  </a:ext>
                </a:extLst>
              </a:tr>
              <a:tr h="237725">
                <a:tc>
                  <a:txBody>
                    <a:bodyPr/>
                    <a:lstStyle/>
                    <a:p>
                      <a:pPr marL="0" marR="0" algn="just">
                        <a:spcBef>
                          <a:spcPts val="0"/>
                        </a:spcBef>
                        <a:spcAft>
                          <a:spcPts val="0"/>
                        </a:spcAft>
                      </a:pPr>
                      <a:r>
                        <a:rPr lang="en-US" sz="1800" dirty="0">
                          <a:effectLst/>
                          <a:latin typeface="Garamond"/>
                          <a:ea typeface="Times New Roman"/>
                          <a:cs typeface="Arial"/>
                        </a:rPr>
                        <a:t>Quiz</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a:effectLst/>
                          <a:latin typeface="Garamond"/>
                          <a:ea typeface="Times New Roman"/>
                          <a:cs typeface="Arial"/>
                        </a:rPr>
                        <a:t>20%</a:t>
                      </a:r>
                      <a:endParaRPr lang="en-US" sz="180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1"/>
                  </a:ext>
                </a:extLst>
              </a:tr>
              <a:tr h="237725">
                <a:tc>
                  <a:txBody>
                    <a:bodyPr/>
                    <a:lstStyle/>
                    <a:p>
                      <a:pPr marL="0" marR="0" algn="just">
                        <a:spcBef>
                          <a:spcPts val="0"/>
                        </a:spcBef>
                        <a:spcAft>
                          <a:spcPts val="0"/>
                        </a:spcAft>
                      </a:pPr>
                      <a:r>
                        <a:rPr lang="en-US" sz="1800" dirty="0">
                          <a:effectLst/>
                          <a:latin typeface="Garamond"/>
                          <a:ea typeface="Times New Roman"/>
                          <a:cs typeface="Arial"/>
                        </a:rPr>
                        <a:t>Attendance</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10%</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237725">
                <a:tc>
                  <a:txBody>
                    <a:bodyPr/>
                    <a:lstStyle/>
                    <a:p>
                      <a:pPr marL="0" marR="0" algn="just">
                        <a:spcBef>
                          <a:spcPts val="0"/>
                        </a:spcBef>
                        <a:spcAft>
                          <a:spcPts val="0"/>
                        </a:spcAft>
                      </a:pPr>
                      <a:r>
                        <a:rPr lang="en-US" sz="1800" dirty="0">
                          <a:effectLst/>
                          <a:latin typeface="Garamond"/>
                          <a:ea typeface="Times New Roman"/>
                          <a:cs typeface="Arial"/>
                        </a:rPr>
                        <a:t>Assignment &amp; performance     </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10%</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237725">
                <a:tc>
                  <a:txBody>
                    <a:bodyPr/>
                    <a:lstStyle/>
                    <a:p>
                      <a:pPr marL="0" marR="0" algn="just">
                        <a:spcBef>
                          <a:spcPts val="0"/>
                        </a:spcBef>
                        <a:spcAft>
                          <a:spcPts val="0"/>
                        </a:spcAft>
                      </a:pPr>
                      <a:r>
                        <a:rPr lang="en-US" sz="1800" dirty="0">
                          <a:effectLst/>
                          <a:latin typeface="Garamond"/>
                          <a:ea typeface="Times New Roman"/>
                          <a:cs typeface="Arial"/>
                        </a:rPr>
                        <a:t>Lab Exam</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20%</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237725">
                <a:tc>
                  <a:txBody>
                    <a:bodyPr/>
                    <a:lstStyle/>
                    <a:p>
                      <a:pPr marL="0" marR="0" algn="just">
                        <a:spcBef>
                          <a:spcPts val="0"/>
                        </a:spcBef>
                        <a:spcAft>
                          <a:spcPts val="0"/>
                        </a:spcAft>
                      </a:pPr>
                      <a:r>
                        <a:rPr lang="en-US" sz="1800" dirty="0">
                          <a:effectLst/>
                          <a:latin typeface="Garamond"/>
                          <a:ea typeface="Times New Roman"/>
                          <a:cs typeface="Arial"/>
                        </a:rPr>
                        <a:t>Term Project</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40%</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237725">
                <a:tc>
                  <a:txBody>
                    <a:bodyPr/>
                    <a:lstStyle/>
                    <a:p>
                      <a:pPr marL="0" marR="0" algn="just">
                        <a:spcBef>
                          <a:spcPts val="0"/>
                        </a:spcBef>
                        <a:spcAft>
                          <a:spcPts val="0"/>
                        </a:spcAft>
                      </a:pPr>
                      <a:r>
                        <a:rPr lang="en-US" sz="1800" b="1" dirty="0">
                          <a:effectLst/>
                          <a:latin typeface="Garamond"/>
                          <a:ea typeface="Times New Roman"/>
                          <a:cs typeface="Arial"/>
                        </a:rPr>
                        <a:t>Total</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100%</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43987491"/>
              </p:ext>
            </p:extLst>
          </p:nvPr>
        </p:nvGraphicFramePr>
        <p:xfrm>
          <a:off x="1110343" y="4443549"/>
          <a:ext cx="5105400" cy="1447800"/>
        </p:xfrm>
        <a:graphic>
          <a:graphicData uri="http://schemas.openxmlformats.org/drawingml/2006/table">
            <a:tbl>
              <a:tblPr firstRow="1" firstCol="1" bandRow="1"/>
              <a:tblGrid>
                <a:gridCol w="3951928">
                  <a:extLst>
                    <a:ext uri="{9D8B030D-6E8A-4147-A177-3AD203B41FA5}">
                      <a16:colId xmlns:a16="http://schemas.microsoft.com/office/drawing/2014/main" val="20000"/>
                    </a:ext>
                  </a:extLst>
                </a:gridCol>
                <a:gridCol w="1153472">
                  <a:extLst>
                    <a:ext uri="{9D8B030D-6E8A-4147-A177-3AD203B41FA5}">
                      <a16:colId xmlns:a16="http://schemas.microsoft.com/office/drawing/2014/main" val="20001"/>
                    </a:ext>
                  </a:extLst>
                </a:gridCol>
              </a:tblGrid>
              <a:tr h="361950">
                <a:tc gridSpan="2">
                  <a:txBody>
                    <a:bodyPr/>
                    <a:lstStyle/>
                    <a:p>
                      <a:pPr marL="0" marR="0" algn="just">
                        <a:spcBef>
                          <a:spcPts val="0"/>
                        </a:spcBef>
                        <a:spcAft>
                          <a:spcPts val="0"/>
                        </a:spcAft>
                      </a:pPr>
                      <a:r>
                        <a:rPr lang="en-US" sz="1800" b="1" dirty="0">
                          <a:effectLst/>
                          <a:latin typeface="Garamond"/>
                          <a:ea typeface="Times New Roman"/>
                          <a:cs typeface="Arial"/>
                        </a:rPr>
                        <a:t>Final Grade/ Grand Total</a:t>
                      </a:r>
                      <a:endParaRPr lang="en-US" sz="1800" dirty="0">
                        <a:effectLst/>
                        <a:latin typeface="Times New Roman"/>
                        <a:ea typeface="Times New Roman"/>
                      </a:endParaRPr>
                    </a:p>
                  </a:txBody>
                  <a:tcPr marL="68580" marR="68580" marT="0" marB="0" anchor="ctr">
                    <a:lnL>
                      <a:noFill/>
                    </a:lnL>
                    <a:lnR>
                      <a:noFill/>
                    </a:lnR>
                    <a:lnT>
                      <a:noFill/>
                    </a:lnT>
                    <a:lnB>
                      <a:noFill/>
                    </a:lnB>
                    <a:solidFill>
                      <a:srgbClr val="BFBFBF"/>
                    </a:solidFill>
                  </a:tcPr>
                </a:tc>
                <a:tc hMerge="1">
                  <a:txBody>
                    <a:bodyPr/>
                    <a:lstStyle/>
                    <a:p>
                      <a:endParaRPr lang="en-US"/>
                    </a:p>
                  </a:txBody>
                  <a:tcPr/>
                </a:tc>
                <a:extLst>
                  <a:ext uri="{0D108BD9-81ED-4DB2-BD59-A6C34878D82A}">
                    <a16:rowId xmlns:a16="http://schemas.microsoft.com/office/drawing/2014/main" val="10000"/>
                  </a:ext>
                </a:extLst>
              </a:tr>
              <a:tr h="361950">
                <a:tc>
                  <a:txBody>
                    <a:bodyPr/>
                    <a:lstStyle/>
                    <a:p>
                      <a:pPr marL="0" marR="0" algn="just">
                        <a:spcBef>
                          <a:spcPts val="0"/>
                        </a:spcBef>
                        <a:spcAft>
                          <a:spcPts val="0"/>
                        </a:spcAft>
                      </a:pPr>
                      <a:r>
                        <a:rPr lang="en-US" sz="1800" dirty="0">
                          <a:effectLst/>
                          <a:latin typeface="Garamond"/>
                          <a:ea typeface="Times New Roman"/>
                          <a:cs typeface="Arial"/>
                        </a:rPr>
                        <a:t>Midterm:</a:t>
                      </a:r>
                      <a:endParaRPr lang="en-US" sz="1800" dirty="0">
                        <a:effectLst/>
                        <a:latin typeface="Times New Roman"/>
                        <a:ea typeface="Times New Roman"/>
                      </a:endParaRPr>
                    </a:p>
                  </a:txBody>
                  <a:tcPr marL="68580" marR="68580" marT="0" marB="0" anchor="ctr">
                    <a:lnL>
                      <a:noFill/>
                    </a:lnL>
                    <a:lnR>
                      <a:noFill/>
                    </a:lnR>
                    <a:lnT>
                      <a:noFill/>
                    </a:lnT>
                    <a:lnB>
                      <a:noFill/>
                    </a:lnB>
                  </a:tcPr>
                </a:tc>
                <a:tc>
                  <a:txBody>
                    <a:bodyPr/>
                    <a:lstStyle/>
                    <a:p>
                      <a:pPr marL="0" marR="0" algn="just">
                        <a:spcBef>
                          <a:spcPts val="0"/>
                        </a:spcBef>
                        <a:spcAft>
                          <a:spcPts val="0"/>
                        </a:spcAft>
                      </a:pPr>
                      <a:r>
                        <a:rPr lang="en-US" sz="1800">
                          <a:effectLst/>
                          <a:latin typeface="Garamond"/>
                          <a:ea typeface="Times New Roman"/>
                          <a:cs typeface="Arial"/>
                        </a:rPr>
                        <a:t>40%</a:t>
                      </a:r>
                      <a:endParaRPr lang="en-US" sz="1800">
                        <a:effectLst/>
                        <a:latin typeface="Times New Roman"/>
                        <a:ea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1"/>
                  </a:ext>
                </a:extLst>
              </a:tr>
              <a:tr h="361950">
                <a:tc>
                  <a:txBody>
                    <a:bodyPr/>
                    <a:lstStyle/>
                    <a:p>
                      <a:pPr marL="0" marR="0">
                        <a:spcBef>
                          <a:spcPts val="0"/>
                        </a:spcBef>
                        <a:spcAft>
                          <a:spcPts val="0"/>
                        </a:spcAft>
                      </a:pPr>
                      <a:r>
                        <a:rPr lang="en-US" sz="1800" dirty="0">
                          <a:effectLst/>
                          <a:latin typeface="Garamond"/>
                          <a:ea typeface="Times New Roman"/>
                          <a:cs typeface="Arial"/>
                        </a:rPr>
                        <a:t>Final Term:</a:t>
                      </a:r>
                      <a:endParaRPr lang="en-US" sz="1800" dirty="0">
                        <a:effectLst/>
                        <a:latin typeface="Times New Roman"/>
                        <a:ea typeface="Times New Roman"/>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dirty="0">
                          <a:effectLst/>
                          <a:latin typeface="Garamond"/>
                          <a:ea typeface="Times New Roman"/>
                          <a:cs typeface="Arial"/>
                        </a:rPr>
                        <a:t>60%</a:t>
                      </a:r>
                      <a:endParaRPr lang="en-US" sz="1800" dirty="0">
                        <a:effectLst/>
                        <a:latin typeface="Times New Roman"/>
                        <a:ea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361950">
                <a:tc>
                  <a:txBody>
                    <a:bodyPr/>
                    <a:lstStyle/>
                    <a:p>
                      <a:pPr marL="0" marR="0">
                        <a:spcBef>
                          <a:spcPts val="0"/>
                        </a:spcBef>
                        <a:spcAft>
                          <a:spcPts val="0"/>
                        </a:spcAft>
                      </a:pPr>
                      <a:r>
                        <a:rPr lang="en-US" sz="1800" b="1">
                          <a:effectLst/>
                          <a:latin typeface="Garamond"/>
                          <a:ea typeface="Times New Roman"/>
                          <a:cs typeface="Arial"/>
                        </a:rPr>
                        <a:t>Grand Total</a:t>
                      </a:r>
                      <a:endParaRPr lang="en-US" sz="1800">
                        <a:effectLst/>
                        <a:latin typeface="Times New Roman"/>
                        <a:ea typeface="Times New Roman"/>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dirty="0">
                          <a:effectLst/>
                          <a:latin typeface="Garamond"/>
                          <a:ea typeface="Times New Roman"/>
                          <a:cs typeface="Arial"/>
                        </a:rPr>
                        <a:t>100%</a:t>
                      </a:r>
                      <a:endParaRPr lang="en-US" sz="1800" dirty="0">
                        <a:effectLst/>
                        <a:latin typeface="Times New Roman"/>
                        <a:ea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30396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ltLang="en-US" dirty="0"/>
              <a:t>OBE evaluation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476206" y="2286001"/>
            <a:ext cx="8288972" cy="3939540"/>
          </a:xfrm>
          <a:prstGeom prst="rect">
            <a:avLst/>
          </a:prstGeom>
          <a:noFill/>
        </p:spPr>
        <p:txBody>
          <a:bodyPr wrap="square" rtlCol="0">
            <a:spAutoFit/>
          </a:bodyPr>
          <a:lstStyle/>
          <a:p>
            <a:pPr marL="457200" indent="-457200">
              <a:buFont typeface="Arial" pitchFamily="34" charset="0"/>
              <a:buChar char="•"/>
              <a:defRPr/>
            </a:pPr>
            <a:r>
              <a:rPr lang="en-US" sz="2400" dirty="0"/>
              <a:t>Mid Term Project [Report]</a:t>
            </a:r>
          </a:p>
          <a:p>
            <a:pPr marL="742950" lvl="1" indent="-285750">
              <a:buFont typeface="Arial" pitchFamily="34" charset="0"/>
              <a:buChar char="•"/>
              <a:defRPr/>
            </a:pPr>
            <a:r>
              <a:rPr lang="en-GB" dirty="0"/>
              <a:t>CO1- Describe the increasing importance of web technologies on modern society and environment. </a:t>
            </a:r>
            <a:r>
              <a:rPr lang="en-GB" b="1" dirty="0"/>
              <a:t>[</a:t>
            </a:r>
            <a:r>
              <a:rPr lang="en-US" b="1" dirty="0"/>
              <a:t>Project Proposal, Background Study, Requirement Analysis – 15 marks</a:t>
            </a:r>
            <a:r>
              <a:rPr lang="en-GB" b="1" dirty="0"/>
              <a:t>]</a:t>
            </a:r>
          </a:p>
          <a:p>
            <a:pPr marL="742950" lvl="1" indent="-285750">
              <a:buFont typeface="Arial" pitchFamily="34" charset="0"/>
              <a:buChar char="•"/>
              <a:defRPr/>
            </a:pPr>
            <a:r>
              <a:rPr lang="en-GB" dirty="0"/>
              <a:t>CO3- Design real life and society targeted Client-Server based Web applications</a:t>
            </a:r>
            <a:r>
              <a:rPr lang="en-GB" b="1" dirty="0"/>
              <a:t>.[</a:t>
            </a:r>
            <a:r>
              <a:rPr lang="en-US" b="1" dirty="0"/>
              <a:t>Entity Relationship (ER) Diagram, System Images against the Specification – 10 marks </a:t>
            </a:r>
            <a:r>
              <a:rPr lang="en-GB" b="1" dirty="0"/>
              <a:t>] </a:t>
            </a:r>
          </a:p>
          <a:p>
            <a:pPr marL="457200" indent="-457200">
              <a:buFont typeface="Arial" pitchFamily="34" charset="0"/>
              <a:buChar char="•"/>
              <a:defRPr/>
            </a:pPr>
            <a:r>
              <a:rPr lang="en-US" sz="2400" dirty="0">
                <a:solidFill>
                  <a:srgbClr val="000000"/>
                </a:solidFill>
              </a:rPr>
              <a:t>Final Term Project[Implementation]</a:t>
            </a:r>
          </a:p>
          <a:p>
            <a:pPr marL="742950" lvl="1" indent="-285750">
              <a:buFont typeface="Arial" pitchFamily="34" charset="0"/>
              <a:buChar char="•"/>
              <a:defRPr/>
            </a:pPr>
            <a:r>
              <a:rPr lang="en-GB" dirty="0"/>
              <a:t>CO2- Apply the fundamental web technologies to obtain business sustainability.</a:t>
            </a:r>
            <a:r>
              <a:rPr lang="en-GB" b="1" dirty="0"/>
              <a:t>[</a:t>
            </a:r>
            <a:r>
              <a:rPr lang="en-US" b="1" dirty="0"/>
              <a:t>Completeness, Validation, Feature Implementation against the Specification – 15 marks</a:t>
            </a:r>
            <a:r>
              <a:rPr lang="en-GB" b="1" dirty="0"/>
              <a:t>]</a:t>
            </a:r>
          </a:p>
          <a:p>
            <a:pPr marL="742950" lvl="1" indent="-285750">
              <a:buFont typeface="Arial" pitchFamily="34" charset="0"/>
              <a:buChar char="•"/>
              <a:defRPr/>
            </a:pPr>
            <a:r>
              <a:rPr lang="en-GB" dirty="0"/>
              <a:t>CO4- Develop real life and society targeted Client-Server based Web applications.</a:t>
            </a:r>
            <a:r>
              <a:rPr lang="en-GB" b="1" dirty="0"/>
              <a:t>[</a:t>
            </a:r>
            <a:r>
              <a:rPr lang="en-US" b="1" dirty="0"/>
              <a:t>Concept Understanding, Promptness– 10 marks </a:t>
            </a:r>
            <a:r>
              <a:rPr lang="en-GB" b="1" dirty="0"/>
              <a:t>] </a:t>
            </a:r>
            <a:endParaRPr lang="en-US" b="1" dirty="0"/>
          </a:p>
        </p:txBody>
      </p:sp>
    </p:spTree>
    <p:extLst>
      <p:ext uri="{BB962C8B-B14F-4D97-AF65-F5344CB8AC3E}">
        <p14:creationId xmlns:p14="http://schemas.microsoft.com/office/powerpoint/2010/main" val="3132154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Classroom and Course Policies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3" y="2435897"/>
            <a:ext cx="7929153" cy="3046988"/>
          </a:xfrm>
          <a:prstGeom prst="rect">
            <a:avLst/>
          </a:prstGeom>
          <a:noFill/>
        </p:spPr>
        <p:txBody>
          <a:bodyPr wrap="square" rtlCol="0">
            <a:spAutoFit/>
          </a:bodyPr>
          <a:lstStyle/>
          <a:p>
            <a:pPr marL="285750" indent="-285750">
              <a:buFont typeface="Arial" pitchFamily="34" charset="0"/>
              <a:buChar char="•"/>
            </a:pPr>
            <a:r>
              <a:rPr lang="en-US" sz="2400" dirty="0"/>
              <a:t>No make-up Quiz/Assignment will be taken.</a:t>
            </a:r>
          </a:p>
          <a:p>
            <a:pPr marL="285750" indent="-285750">
              <a:buFont typeface="Arial" pitchFamily="34" charset="0"/>
              <a:buChar char="•"/>
            </a:pPr>
            <a:r>
              <a:rPr lang="en-US" sz="2400" dirty="0"/>
              <a:t>At least 80% presence is required by the student to sit for examination. Absent classes must be defended through application and proper documentation to the department.</a:t>
            </a:r>
          </a:p>
          <a:p>
            <a:pPr marL="285750" indent="-285750">
              <a:buFont typeface="Arial" pitchFamily="34" charset="0"/>
              <a:buChar char="•"/>
            </a:pPr>
            <a:r>
              <a:rPr lang="en-US" sz="2400" dirty="0"/>
              <a:t>Student come after 10-15 minutes of due time is considered late.</a:t>
            </a:r>
          </a:p>
          <a:p>
            <a:pPr marL="285750" indent="-285750">
              <a:buFont typeface="Arial" pitchFamily="34" charset="0"/>
              <a:buChar char="•"/>
            </a:pPr>
            <a:r>
              <a:rPr lang="en-US" sz="2400" dirty="0"/>
              <a:t>3 late attendances are considered as one absent.</a:t>
            </a:r>
          </a:p>
          <a:p>
            <a:pPr marL="285750" indent="-285750">
              <a:buFont typeface="Arial" pitchFamily="34" charset="0"/>
              <a:buChar char="•"/>
            </a:pPr>
            <a:r>
              <a:rPr lang="en-US" sz="2400" dirty="0"/>
              <a:t>Late during quiz/presentation are not given additional time.</a:t>
            </a:r>
          </a:p>
        </p:txBody>
      </p:sp>
    </p:spTree>
    <p:extLst>
      <p:ext uri="{BB962C8B-B14F-4D97-AF65-F5344CB8AC3E}">
        <p14:creationId xmlns:p14="http://schemas.microsoft.com/office/powerpoint/2010/main" val="2509716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ltLang="en-US" dirty="0"/>
              <a:t>Lab Work and Assignment</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3" y="2435897"/>
            <a:ext cx="7929153" cy="3416320"/>
          </a:xfrm>
          <a:prstGeom prst="rect">
            <a:avLst/>
          </a:prstGeom>
          <a:noFill/>
        </p:spPr>
        <p:txBody>
          <a:bodyPr wrap="square" rtlCol="0">
            <a:spAutoFit/>
          </a:bodyPr>
          <a:lstStyle/>
          <a:p>
            <a:pPr marL="342900" indent="-342900">
              <a:buFont typeface="Arial" pitchFamily="34" charset="0"/>
              <a:buChar char="•"/>
            </a:pPr>
            <a:r>
              <a:rPr lang="en-US" sz="2400" dirty="0"/>
              <a:t>Every theory class will be followed by a lab class.</a:t>
            </a:r>
          </a:p>
          <a:p>
            <a:pPr marL="342900" indent="-342900">
              <a:buFont typeface="Arial" pitchFamily="34" charset="0"/>
              <a:buChar char="•"/>
            </a:pPr>
            <a:r>
              <a:rPr lang="en-US" sz="2400" dirty="0"/>
              <a:t>We will run and test lab work in every lab class.</a:t>
            </a:r>
          </a:p>
          <a:p>
            <a:pPr marL="342900" indent="-342900">
              <a:buFont typeface="Arial" pitchFamily="34" charset="0"/>
              <a:buChar char="•"/>
            </a:pPr>
            <a:r>
              <a:rPr lang="en-US" sz="2400" dirty="0"/>
              <a:t>There will be an assessment in every lab. </a:t>
            </a:r>
          </a:p>
          <a:p>
            <a:pPr marL="342900" indent="-342900">
              <a:buFont typeface="Arial" pitchFamily="34" charset="0"/>
              <a:buChar char="•"/>
            </a:pPr>
            <a:r>
              <a:rPr lang="en-US" sz="2400" dirty="0"/>
              <a:t>Every one should have </a:t>
            </a:r>
            <a:r>
              <a:rPr lang="en-US" sz="2400" b="1" dirty="0" err="1"/>
              <a:t>github</a:t>
            </a:r>
            <a:r>
              <a:rPr lang="en-US" sz="2400" b="1" dirty="0"/>
              <a:t> account(version control).</a:t>
            </a:r>
          </a:p>
          <a:p>
            <a:pPr marL="342900" indent="-342900">
              <a:buFont typeface="Arial" pitchFamily="34" charset="0"/>
              <a:buChar char="•"/>
            </a:pPr>
            <a:r>
              <a:rPr lang="en-US" sz="2400" dirty="0"/>
              <a:t>All assignments and project(lab tasks) push in the </a:t>
            </a:r>
            <a:r>
              <a:rPr lang="en-US" sz="2400" dirty="0" err="1"/>
              <a:t>github</a:t>
            </a:r>
            <a:br>
              <a:rPr lang="en-US" sz="2400" dirty="0"/>
            </a:br>
            <a:r>
              <a:rPr lang="en-US" sz="2400" dirty="0"/>
              <a:t>repositories.</a:t>
            </a:r>
          </a:p>
          <a:p>
            <a:pPr marL="342900" indent="-342900">
              <a:buFont typeface="Arial" pitchFamily="34" charset="0"/>
              <a:buChar char="•"/>
            </a:pPr>
            <a:r>
              <a:rPr lang="en-US" sz="2400" dirty="0"/>
              <a:t>Please submit your </a:t>
            </a:r>
            <a:r>
              <a:rPr lang="en-US" sz="2400" dirty="0" err="1"/>
              <a:t>github</a:t>
            </a:r>
            <a:r>
              <a:rPr lang="en-US" sz="2400" dirty="0"/>
              <a:t> account in the first lab. [Google form Link]</a:t>
            </a:r>
          </a:p>
          <a:p>
            <a:pPr marL="342900" indent="-342900">
              <a:buFont typeface="Arial" pitchFamily="34" charset="0"/>
              <a:buChar char="•"/>
            </a:pPr>
            <a:r>
              <a:rPr lang="en-US" sz="2400" dirty="0"/>
              <a:t>Deploy your application on </a:t>
            </a:r>
            <a:r>
              <a:rPr lang="en-US" sz="2400" dirty="0">
                <a:hlinkClick r:id="rId2"/>
              </a:rPr>
              <a:t>www.heroku.com</a:t>
            </a:r>
            <a:r>
              <a:rPr lang="en-US" sz="2400" dirty="0"/>
              <a:t> if possible.</a:t>
            </a:r>
            <a:endParaRPr lang="en-US" sz="2000" dirty="0"/>
          </a:p>
        </p:txBody>
      </p:sp>
    </p:spTree>
    <p:extLst>
      <p:ext uri="{BB962C8B-B14F-4D97-AF65-F5344CB8AC3E}">
        <p14:creationId xmlns:p14="http://schemas.microsoft.com/office/powerpoint/2010/main" val="3123898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ltLang="en-US" dirty="0"/>
              <a:t>Required software and tools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50777" cy="2677656"/>
          </a:xfrm>
          <a:prstGeom prst="rect">
            <a:avLst/>
          </a:prstGeom>
          <a:noFill/>
        </p:spPr>
        <p:txBody>
          <a:bodyPr wrap="square" rtlCol="0">
            <a:spAutoFit/>
          </a:bodyPr>
          <a:lstStyle/>
          <a:p>
            <a:pPr marL="285750" indent="-285750">
              <a:buFont typeface="Arial" pitchFamily="34" charset="0"/>
              <a:buChar char="•"/>
            </a:pPr>
            <a:r>
              <a:rPr lang="en-US" sz="2800" dirty="0"/>
              <a:t>Text editor to write HTML, CSS, JavaScript, </a:t>
            </a:r>
            <a:r>
              <a:rPr lang="en-US" sz="2800" dirty="0" err="1"/>
              <a:t>php</a:t>
            </a:r>
            <a:r>
              <a:rPr lang="en-US" sz="2800" dirty="0"/>
              <a:t> code. E.g. Sublime Text, Note Pad ++,VS code, atoms, etc.</a:t>
            </a:r>
          </a:p>
          <a:p>
            <a:pPr marL="285750" indent="-285750">
              <a:buFont typeface="Arial" pitchFamily="34" charset="0"/>
              <a:buChar char="•"/>
            </a:pPr>
            <a:r>
              <a:rPr lang="en-US" sz="2800" dirty="0"/>
              <a:t>Modern browser and server need to test them out. E.g. – </a:t>
            </a:r>
            <a:r>
              <a:rPr lang="en-US" sz="2800" dirty="0" err="1"/>
              <a:t>google</a:t>
            </a:r>
            <a:r>
              <a:rPr lang="en-US" sz="2800" dirty="0"/>
              <a:t> chrome(browser), XAMP(apache server).</a:t>
            </a:r>
          </a:p>
        </p:txBody>
      </p:sp>
    </p:spTree>
    <p:extLst>
      <p:ext uri="{BB962C8B-B14F-4D97-AF65-F5344CB8AC3E}">
        <p14:creationId xmlns:p14="http://schemas.microsoft.com/office/powerpoint/2010/main" val="126775664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A3EB3CD0360E4AA15AF2CB7AD03910" ma:contentTypeVersion="0" ma:contentTypeDescription="Create a new document." ma:contentTypeScope="" ma:versionID="65ebd38e905e1abe0788a6888a8ad06d">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546494-2BCB-48B7-B587-2BC4B886679E}"/>
</file>

<file path=customXml/itemProps2.xml><?xml version="1.0" encoding="utf-8"?>
<ds:datastoreItem xmlns:ds="http://schemas.openxmlformats.org/officeDocument/2006/customXml" ds:itemID="{E0470F66-0B7C-4A7A-A37A-E72602A12F7A}"/>
</file>

<file path=customXml/itemProps3.xml><?xml version="1.0" encoding="utf-8"?>
<ds:datastoreItem xmlns:ds="http://schemas.openxmlformats.org/officeDocument/2006/customXml" ds:itemID="{A93862C8-A41C-4F64-A56A-DCEE89283154}"/>
</file>

<file path=docProps/app.xml><?xml version="1.0" encoding="utf-8"?>
<Properties xmlns="http://schemas.openxmlformats.org/officeDocument/2006/extended-properties" xmlns:vt="http://schemas.openxmlformats.org/officeDocument/2006/docPropsVTypes">
  <Template>Spectrum.thmx</Template>
  <TotalTime>1911</TotalTime>
  <Words>3679</Words>
  <Application>Microsoft Office PowerPoint</Application>
  <PresentationFormat>On-screen Show (4:3)</PresentationFormat>
  <Paragraphs>344</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Consolas</vt:lpstr>
      <vt:lpstr>Corbel</vt:lpstr>
      <vt:lpstr>Garamond</vt:lpstr>
      <vt:lpstr>Times New Roman</vt:lpstr>
      <vt:lpstr>Wingdings</vt:lpstr>
      <vt:lpstr>Spectrum</vt:lpstr>
      <vt:lpstr>Introduction to Web Technology</vt:lpstr>
      <vt:lpstr>Lecture Outline</vt:lpstr>
      <vt:lpstr>Lecture Outline(contd.)</vt:lpstr>
      <vt:lpstr>Course Objectives</vt:lpstr>
      <vt:lpstr>Course Logistics</vt:lpstr>
      <vt:lpstr>Course Logistics</vt:lpstr>
      <vt:lpstr>Course Logistics</vt:lpstr>
      <vt:lpstr>Course Logistics</vt:lpstr>
      <vt:lpstr>Course Logistics</vt:lpstr>
      <vt:lpstr>Learning Objectives</vt:lpstr>
      <vt:lpstr>Client/Server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Browsers</vt:lpstr>
      <vt:lpstr>HTTP protocol</vt:lpstr>
      <vt:lpstr>HTTP protocol</vt:lpstr>
      <vt:lpstr>HTTP protocol</vt:lpstr>
      <vt:lpstr>HTTP protocol</vt:lpstr>
      <vt:lpstr>HTTP protocol</vt:lpstr>
      <vt:lpstr>HTTP protocol</vt:lpstr>
      <vt:lpstr>What is HTML?</vt:lpstr>
      <vt:lpstr>PowerPoint Presentation</vt:lpstr>
      <vt:lpstr>PowerPoint Presentation</vt:lpstr>
      <vt:lpstr>XML</vt:lpstr>
      <vt:lpstr>What is XML?</vt:lpstr>
      <vt:lpstr>XML Documents Form a Tree Structure</vt:lpstr>
      <vt:lpstr>PowerPoint Presentation</vt:lpstr>
      <vt:lpstr>PowerPoint Presentation</vt:lpstr>
      <vt:lpstr>XHTML</vt:lpstr>
      <vt:lpstr>PowerPoint Presentation</vt:lpstr>
      <vt:lpstr>PowerPoint Presentation</vt:lpstr>
      <vt:lpstr>PowerPoint Presentation</vt:lpstr>
      <vt:lpstr>What is the DOM?</vt:lpstr>
      <vt:lpstr>PowerPoint Presentation</vt:lpstr>
      <vt:lpstr>DHTML </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Al-Amin</cp:lastModifiedBy>
  <cp:revision>84</cp:revision>
  <dcterms:created xsi:type="dcterms:W3CDTF">2018-12-10T17:20:29Z</dcterms:created>
  <dcterms:modified xsi:type="dcterms:W3CDTF">2024-10-24T15:52:16Z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0x0101007FA3EB3CD0360E4AA15AF2CB7AD03910</vt:lpwstr>
  </property>
</Properties>
</file>