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8" r:id="rId7"/>
    <p:sldId id="266" r:id="rId8"/>
    <p:sldId id="269" r:id="rId9"/>
    <p:sldId id="267" r:id="rId10"/>
    <p:sldId id="270" r:id="rId11"/>
    <p:sldId id="287" r:id="rId12"/>
    <p:sldId id="282" r:id="rId13"/>
    <p:sldId id="283" r:id="rId14"/>
    <p:sldId id="280" r:id="rId15"/>
    <p:sldId id="284" r:id="rId16"/>
    <p:sldId id="281" r:id="rId17"/>
    <p:sldId id="285" r:id="rId18"/>
    <p:sldId id="268" r:id="rId19"/>
    <p:sldId id="286" r:id="rId20"/>
    <p:sldId id="273" r:id="rId21"/>
    <p:sldId id="271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99266-2EA2-20BA-3000-47295CF75380}" v="2" dt="2024-12-09T02:48:41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90" d="100"/>
          <a:sy n="90" d="100"/>
        </p:scale>
        <p:origin x="1234" y="-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MUS SAQIB SAYAF" userId="S::21-45191-2@student.aiub.edu::5e594138-e555-432a-9c66-ea853c8e6bf1" providerId="AD" clId="Web-{E2899266-2EA2-20BA-3000-47295CF75380}"/>
    <pc:docChg chg="modSld">
      <pc:chgData name="NAZMUS SAQIB SAYAF" userId="S::21-45191-2@student.aiub.edu::5e594138-e555-432a-9c66-ea853c8e6bf1" providerId="AD" clId="Web-{E2899266-2EA2-20BA-3000-47295CF75380}" dt="2024-12-09T02:48:41.775" v="1" actId="20577"/>
      <pc:docMkLst>
        <pc:docMk/>
      </pc:docMkLst>
      <pc:sldChg chg="modSp">
        <pc:chgData name="NAZMUS SAQIB SAYAF" userId="S::21-45191-2@student.aiub.edu::5e594138-e555-432a-9c66-ea853c8e6bf1" providerId="AD" clId="Web-{E2899266-2EA2-20BA-3000-47295CF75380}" dt="2024-12-09T02:48:41.775" v="1" actId="20577"/>
        <pc:sldMkLst>
          <pc:docMk/>
          <pc:sldMk cId="2950513591" sldId="282"/>
        </pc:sldMkLst>
        <pc:spChg chg="mod">
          <ac:chgData name="NAZMUS SAQIB SAYAF" userId="S::21-45191-2@student.aiub.edu::5e594138-e555-432a-9c66-ea853c8e6bf1" providerId="AD" clId="Web-{E2899266-2EA2-20BA-3000-47295CF75380}" dt="2024-12-09T02:48:41.775" v="1" actId="20577"/>
          <ac:spMkLst>
            <pc:docMk/>
            <pc:sldMk cId="2950513591" sldId="282"/>
            <ac:spMk id="2" creationId="{00000000-0000-0000-0000-000000000000}"/>
          </ac:spMkLst>
        </pc:spChg>
      </pc:sldChg>
    </pc:docChg>
  </pc:docChgLst>
  <pc:docChgLst>
    <pc:chgData name="Md. Al-Amin" userId="bcbe49e6-e4a7-45c5-8a0e-d548ae8c8143" providerId="ADAL" clId="{05E8323D-1FE5-4B6D-BDAB-EEAFE47A25F5}"/>
    <pc:docChg chg="modSld">
      <pc:chgData name="Md. Al-Amin" userId="bcbe49e6-e4a7-45c5-8a0e-d548ae8c8143" providerId="ADAL" clId="{05E8323D-1FE5-4B6D-BDAB-EEAFE47A25F5}" dt="2024-10-24T15:52:43.301" v="1" actId="20577"/>
      <pc:docMkLst>
        <pc:docMk/>
      </pc:docMkLst>
      <pc:sldChg chg="modSp mod">
        <pc:chgData name="Md. Al-Amin" userId="bcbe49e6-e4a7-45c5-8a0e-d548ae8c8143" providerId="ADAL" clId="{05E8323D-1FE5-4B6D-BDAB-EEAFE47A25F5}" dt="2024-10-24T15:52:43.301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05E8323D-1FE5-4B6D-BDAB-EEAFE47A25F5}" dt="2024-10-24T15:52:43.301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HelloWorld.ph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Application/index.ph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2388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5798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 variable starts with the </a:t>
            </a:r>
            <a:r>
              <a:rPr lang="en-US" sz="2000" i="1" dirty="0">
                <a:highlight>
                  <a:srgbClr val="FFFF00"/>
                </a:highlight>
              </a:rPr>
              <a:t>$ sign</a:t>
            </a:r>
            <a:r>
              <a:rPr lang="en-US" sz="2000" dirty="0"/>
              <a:t>, followed by the name of the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Variable names are case-sensitive </a:t>
            </a:r>
            <a:r>
              <a:rPr lang="en-US" sz="2000" dirty="0"/>
              <a:t>($age and $AGE are two different variables).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$y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10.5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"I love 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. $txt .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$x + $y;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3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</a:t>
            </a:r>
            <a:r>
              <a:rPr lang="en-US" dirty="0"/>
              <a:t>Boolean and </a:t>
            </a:r>
            <a:r>
              <a:rPr lang="en-US" altLang="en-US" dirty="0"/>
              <a:t>Array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PHP supports the following data types: String, Integer, Float (floating point numbers - also called double), Boolean, Array, Object, NULL.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Boolean represents two possible states: TRUE or FALSE.</a:t>
            </a:r>
          </a:p>
          <a:p>
            <a:pPr lvl="3"/>
            <a:r>
              <a:rPr lang="en-US" dirty="0">
                <a:solidFill>
                  <a:prstClr val="black"/>
                </a:solidFill>
              </a:rPr>
              <a:t>$x = true;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$y = false;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array stores multiple values in one single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following example $cars is an array. The PHP </a:t>
            </a:r>
            <a:r>
              <a:rPr lang="en-US" sz="2000" b="1" dirty="0"/>
              <a:t>var_dump() </a:t>
            </a:r>
            <a:r>
              <a:rPr lang="en-US" sz="2000" dirty="0"/>
              <a:t>function returns the data type and value:</a:t>
            </a:r>
          </a:p>
          <a:p>
            <a:pPr lvl="3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$cars =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Volvo"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"BMW"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"Toyota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var_dump($cars);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lvl="3"/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9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dirty="0"/>
              <a:t>PHP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object is a data type which stores data and information on how to process that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an object must be explicitly declared.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    $this-&gt;model =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"VW"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create an object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show object properties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-&gt;model;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0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23265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PHP while Loop and  do...while Loop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$x 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($x &lt;=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"The number is: $x &lt;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 $x++;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$x++;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 and </a:t>
            </a:r>
            <a:r>
              <a:rPr lang="en-US" sz="4400" dirty="0" err="1"/>
              <a:t>foreach</a:t>
            </a:r>
            <a:r>
              <a:rPr lang="en-US" sz="4400" dirty="0"/>
              <a:t> </a:t>
            </a:r>
            <a:r>
              <a:rPr lang="en-US" dirty="0"/>
              <a:t>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80728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foreach</a:t>
            </a:r>
            <a:r>
              <a:rPr lang="en-US" sz="2400" dirty="0"/>
              <a:t> loop works only on arrays, and is used to loop through each key/value pair in an array.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$x++)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$colors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"green"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($colors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$value)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"$value 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0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If else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Conditional statements are used to perform different actions based on different conditions.</a:t>
            </a:r>
            <a:endParaRPr lang="en-US" altLang="en-US" sz="2300" dirty="0">
              <a:solidFill>
                <a:prstClr val="black"/>
              </a:solidFill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0000BB"/>
                </a:solidFill>
                <a:latin typeface="Consolas" pitchFamily="49" charset="0"/>
              </a:rPr>
              <a:t>php</a:t>
            </a:r>
            <a:endParaRPr lang="en-US" sz="1400" dirty="0">
              <a:solidFill>
                <a:srgbClr val="0000BB"/>
              </a:solidFill>
              <a:latin typeface="Consolas" pitchFamily="49" charset="0"/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 =20;</a:t>
            </a: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 = 30;</a:t>
            </a:r>
            <a:br>
              <a:rPr lang="en-US" sz="1400" dirty="0">
                <a:solidFill>
                  <a:srgbClr val="0000BB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if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&gt;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bigger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</a:t>
            </a:r>
            <a:r>
              <a:rPr lang="en-US" sz="1400" dirty="0" err="1">
                <a:solidFill>
                  <a:srgbClr val="007700"/>
                </a:solidFill>
                <a:latin typeface="Consolas" pitchFamily="49" charset="0"/>
              </a:rPr>
              <a:t>elseif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==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equal to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else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smaller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5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Switch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HTTP stands for Hyper Text Transfer Protocol </a:t>
            </a:r>
            <a:r>
              <a:rPr lang="en-US" dirty="0"/>
              <a:t>The switch statement is used to perform different actions based on different conditions.</a:t>
            </a:r>
            <a:endParaRPr lang="en-US" dirty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($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red!"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"green"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neither red, blue, nor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49390"/>
            <a:ext cx="8072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has more than 1000 built-in functions, and in addition you can create your own custom functions.</a:t>
            </a:r>
          </a:p>
          <a:p>
            <a:pPr marL="342900" indent="-342900">
              <a:buFont typeface="Arial" pitchFamily="34" charset="0"/>
              <a:buChar char="•"/>
            </a:pPr>
            <a:br>
              <a:rPr lang="en-US" sz="24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$a,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$b)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$a + $b;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5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- Classes and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04503" y="2017059"/>
            <a:ext cx="89349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Properties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Methods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($name)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$this-&gt;name = 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$this-&gt;name;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'Apple'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What Can PHP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Run in Browser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 Syntax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Comments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Variables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Array 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 Data Types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Boolean and Array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Object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Loop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conditional Statement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Functions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Class and Object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https://www.ntu.edu.sg/home/ehchua/programming/webprogramming/HTTP_Basics.html</a:t>
            </a:r>
            <a:endParaRPr lang="en-US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https://developer.mozilla.org/enUS/docs/Web/HTTP/Status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https://www.w3schools.com/html/html_intro.asp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https://www.w3schools.com/html/html_xhtml.asp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"PHP: Hypertext Preprocessor“.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Discussing the advantage and importance of PHP.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Familiar with PHP language and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its basic 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structure.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1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is a </a:t>
            </a:r>
            <a:r>
              <a:rPr lang="en-US" sz="2400" dirty="0">
                <a:highlight>
                  <a:srgbClr val="FFFF00"/>
                </a:highlight>
              </a:rPr>
              <a:t>server scripting language</a:t>
            </a:r>
            <a:r>
              <a:rPr lang="en-US" sz="2400" dirty="0"/>
              <a:t>, and a powerful tool for making dynamic and interactive Web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7 is the latest stable release.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is an acronym for "</a:t>
            </a:r>
            <a:r>
              <a:rPr lang="en-US" altLang="en-US" sz="2400" dirty="0">
                <a:highlight>
                  <a:srgbClr val="FFFF00"/>
                </a:highlight>
              </a:rPr>
              <a:t>PHP: Hypertext Preprocessor</a:t>
            </a:r>
            <a:r>
              <a:rPr lang="en-US" altLang="en-US" sz="2400" dirty="0"/>
              <a:t>"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scripts are </a:t>
            </a:r>
            <a:r>
              <a:rPr lang="en-US" altLang="en-US" sz="2400" dirty="0">
                <a:highlight>
                  <a:srgbClr val="FFFF00"/>
                </a:highlight>
              </a:rPr>
              <a:t>executed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can contain text, HTML, CSS, JavaScript, and PHP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code is executed on the server, and the </a:t>
            </a:r>
            <a:r>
              <a:rPr lang="en-US" sz="2400" dirty="0">
                <a:highlight>
                  <a:srgbClr val="FFFF00"/>
                </a:highlight>
              </a:rPr>
              <a:t>result is returned to the browser as plain 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have extension ".</a:t>
            </a:r>
            <a:r>
              <a:rPr lang="en-US" sz="2400" dirty="0" err="1"/>
              <a:t>php</a:t>
            </a:r>
            <a:r>
              <a:rPr lang="en-US" sz="2400" dirty="0"/>
              <a:t>"</a:t>
            </a:r>
            <a:endParaRPr lang="en-US" alt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PHP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generate dynamic page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create, open, read, write, delete, and close files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collect form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send and receive cookies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add, delete, modify data in your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be used to </a:t>
            </a:r>
            <a:r>
              <a:rPr lang="en-US" sz="2400" dirty="0">
                <a:highlight>
                  <a:srgbClr val="FFFF00"/>
                </a:highlight>
              </a:rPr>
              <a:t>control user-access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</a:t>
            </a:r>
            <a:r>
              <a:rPr lang="en-US" sz="2400" dirty="0">
                <a:highlight>
                  <a:srgbClr val="FFFF00"/>
                </a:highlight>
              </a:rPr>
              <a:t>encrypt data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Installation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Install XAMPP in your PC or server.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XAMPP is the most popular PHP development environment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 </a:t>
            </a:r>
            <a:r>
              <a:rPr lang="en-US" sz="2400" dirty="0"/>
              <a:t>Apache + </a:t>
            </a:r>
            <a:r>
              <a:rPr lang="en-US" sz="2400" dirty="0" err="1"/>
              <a:t>MariaDB</a:t>
            </a:r>
            <a:r>
              <a:rPr lang="en-US" sz="2400" dirty="0"/>
              <a:t>(</a:t>
            </a:r>
            <a:r>
              <a:rPr lang="en-US" sz="2400" dirty="0" err="1"/>
              <a:t>Mysql</a:t>
            </a:r>
            <a:r>
              <a:rPr lang="en-US" sz="2400" dirty="0"/>
              <a:t>) + PHP + Perl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Basic PHP Syntax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</a:rPr>
              <a:t>echo "Hello World!";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Save the file as </a:t>
            </a:r>
            <a:r>
              <a:rPr lang="en-US" sz="2400" b="1" dirty="0" err="1"/>
              <a:t>HelloWorld.php</a:t>
            </a:r>
            <a:r>
              <a:rPr lang="en-US" sz="2400" dirty="0"/>
              <a:t> in </a:t>
            </a:r>
            <a:r>
              <a:rPr lang="en-US" sz="2400" dirty="0" err="1"/>
              <a:t>htdocs</a:t>
            </a:r>
            <a:r>
              <a:rPr lang="en-US" sz="2400" dirty="0"/>
              <a:t> in Apache XAMPP.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Start the server and browse </a:t>
            </a:r>
            <a:r>
              <a:rPr lang="en-US" sz="2400" dirty="0">
                <a:hlinkClick r:id="rId2"/>
              </a:rPr>
              <a:t>http://localhost/HelloWorld.php</a:t>
            </a:r>
            <a:r>
              <a:rPr lang="en-US" sz="2400" dirty="0"/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can be placed anywhere in the document.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starts with &lt;?</a:t>
            </a:r>
            <a:r>
              <a:rPr lang="en-US" sz="2400" dirty="0" err="1"/>
              <a:t>php</a:t>
            </a:r>
            <a:r>
              <a:rPr lang="en-US" sz="2400" dirty="0"/>
              <a:t> and ends with 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keywords </a:t>
            </a:r>
            <a:r>
              <a:rPr lang="en-US" sz="2400" dirty="0"/>
              <a:t>(e.g. if, else, while, echo, etc.), </a:t>
            </a:r>
            <a:r>
              <a:rPr lang="en-US" sz="2400" dirty="0">
                <a:highlight>
                  <a:srgbClr val="FFFF00"/>
                </a:highlight>
              </a:rPr>
              <a:t>classes, functions, and user-defined functions are not case-sensitive.</a:t>
            </a:r>
          </a:p>
        </p:txBody>
      </p:sp>
      <p:pic>
        <p:nvPicPr>
          <p:cNvPr id="1026" name="Picture 2" descr="C:\Users\teacher\Pictures\Screenshots\Screenshot (26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4" y="3622389"/>
            <a:ext cx="5773780" cy="2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1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in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Start the server and browse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http://localhost/Application/index.php</a:t>
            </a:r>
            <a:r>
              <a:rPr lang="en-US" sz="2400" dirty="0">
                <a:solidFill>
                  <a:prstClr val="black"/>
                </a:solidFill>
              </a:rPr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  <p:pic>
        <p:nvPicPr>
          <p:cNvPr id="2052" name="Picture 4" descr="C:\Users\teacher\Pictures\Screenshots\Screenshot (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" y="3604260"/>
            <a:ext cx="4495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// This is a single-line comment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# This is also a single-line comment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/*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This is a multiple-lines comment block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that spans over multiple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lines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*/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505135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4" ma:contentTypeDescription="Create a new document." ma:contentTypeScope="" ma:versionID="10e2983c5e8e5ee8464cc6c95989d0f5">
  <xsd:schema xmlns:xsd="http://www.w3.org/2001/XMLSchema" xmlns:xs="http://www.w3.org/2001/XMLSchema" xmlns:p="http://schemas.microsoft.com/office/2006/metadata/properties" xmlns:ns2="7c2318b8-3f44-4fc6-8641-c64fef1dffaa" targetNamespace="http://schemas.microsoft.com/office/2006/metadata/properties" ma:root="true" ma:fieldsID="3b648083e594209967f7d7813c05d990" ns2:_="">
    <xsd:import namespace="7c2318b8-3f44-4fc6-8641-c64fef1dff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318b8-3f44-4fc6-8641-c64fef1df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F30816-E8EC-41BE-9438-E1479754E7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C7B24D-924C-4E81-89F7-4E38620859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99754C-F2A1-403D-8AB4-9E32241BB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2318b8-3f44-4fc6-8641-c64fef1dff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415</TotalTime>
  <Words>1641</Words>
  <Application>Microsoft Office PowerPoint</Application>
  <PresentationFormat>On-screen Show (4:3)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Corbel</vt:lpstr>
      <vt:lpstr>Times New Roman</vt:lpstr>
      <vt:lpstr>Verdana</vt:lpstr>
      <vt:lpstr>Wingdings</vt:lpstr>
      <vt:lpstr>Spectrum</vt:lpstr>
      <vt:lpstr>Introduction to PHP</vt:lpstr>
      <vt:lpstr>Introduction to PHP</vt:lpstr>
      <vt:lpstr>Learning Objectives</vt:lpstr>
      <vt:lpstr>PHP</vt:lpstr>
      <vt:lpstr>What Can PHP Do?</vt:lpstr>
      <vt:lpstr>PHP Installation</vt:lpstr>
      <vt:lpstr>PHP Script</vt:lpstr>
      <vt:lpstr>Run in Browser</vt:lpstr>
      <vt:lpstr>PHP Syntax</vt:lpstr>
      <vt:lpstr>PHP Syntax</vt:lpstr>
      <vt:lpstr>PHP Data Types</vt:lpstr>
      <vt:lpstr>PHP Data Types</vt:lpstr>
      <vt:lpstr>PHP Loop</vt:lpstr>
      <vt:lpstr>PHP for and foreach Loop</vt:lpstr>
      <vt:lpstr>PHP conditional Statement</vt:lpstr>
      <vt:lpstr>PHP conditional Statement</vt:lpstr>
      <vt:lpstr>PHP Functions</vt:lpstr>
      <vt:lpstr>PHP - Classes and Objects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FARJANA YESMIN OPI</cp:lastModifiedBy>
  <cp:revision>74</cp:revision>
  <dcterms:created xsi:type="dcterms:W3CDTF">2018-12-10T17:20:29Z</dcterms:created>
  <dcterms:modified xsi:type="dcterms:W3CDTF">2025-01-06T17:03:27Z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