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6"/>
  </p:notesMasterIdLst>
  <p:handoutMasterIdLst>
    <p:handoutMasterId r:id="rId17"/>
  </p:handoutMasterIdLst>
  <p:sldIdLst>
    <p:sldId id="257" r:id="rId5"/>
    <p:sldId id="268" r:id="rId6"/>
    <p:sldId id="267" r:id="rId7"/>
    <p:sldId id="269" r:id="rId8"/>
    <p:sldId id="270" r:id="rId9"/>
    <p:sldId id="259" r:id="rId10"/>
    <p:sldId id="261" r:id="rId11"/>
    <p:sldId id="271" r:id="rId12"/>
    <p:sldId id="272" r:id="rId13"/>
    <p:sldId id="274" r:id="rId14"/>
    <p:sldId id="273"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257" autoAdjust="0"/>
  </p:normalViewPr>
  <p:slideViewPr>
    <p:cSldViewPr>
      <p:cViewPr varScale="1">
        <p:scale>
          <a:sx n="79" d="100"/>
          <a:sy n="79" d="100"/>
        </p:scale>
        <p:origin x="850" y="6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5/17/2023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5/17/2023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8883" y="2516625"/>
            <a:ext cx="975106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218883" y="5166530"/>
            <a:ext cx="975106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5/17/2023</a:t>
            </a:fld>
            <a:endParaRPr lang="en-US"/>
          </a:p>
        </p:txBody>
      </p:sp>
      <p:sp>
        <p:nvSpPr>
          <p:cNvPr id="8" name="Slide Number Placeholder 7"/>
          <p:cNvSpPr>
            <a:spLocks noGrp="1"/>
          </p:cNvSpPr>
          <p:nvPr>
            <p:ph type="sldNum" sz="quarter" idx="11"/>
          </p:nvPr>
        </p:nvSpPr>
        <p:spPr/>
        <p:txBody>
          <a:bodyPr/>
          <a:lstStyle/>
          <a:p>
            <a:fld id="{C014DD1E-5D91-48A3-AD6D-45FBA980D106}"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DFD029-FB74-4578-B929-F66AA97659CA}"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9031" y="1826709"/>
            <a:ext cx="1989480"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39068" y="1826709"/>
            <a:ext cx="6986815"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DFD029-FB74-4578-B929-F66AA97659CA}"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8883" y="5017572"/>
            <a:ext cx="975106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218883" y="3865098"/>
            <a:ext cx="975106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0DFD029-FB74-4578-B929-F66AA97659CA}"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
        <p:nvSpPr>
          <p:cNvPr id="9" name="Title 8"/>
          <p:cNvSpPr>
            <a:spLocks noGrp="1"/>
          </p:cNvSpPr>
          <p:nvPr>
            <p:ph type="title"/>
          </p:nvPr>
        </p:nvSpPr>
        <p:spPr>
          <a:xfrm>
            <a:off x="1218883" y="1544716"/>
            <a:ext cx="9751060" cy="1154097"/>
          </a:xfrm>
        </p:spPr>
        <p:txBody>
          <a:bodyPr/>
          <a:lstStyle/>
          <a:p>
            <a:r>
              <a:rPr lang="en-US"/>
              <a:t>Click to edit Master title style</a:t>
            </a:r>
          </a:p>
        </p:txBody>
      </p:sp>
      <p:sp>
        <p:nvSpPr>
          <p:cNvPr id="8" name="Content Placeholder 7"/>
          <p:cNvSpPr>
            <a:spLocks noGrp="1"/>
          </p:cNvSpPr>
          <p:nvPr>
            <p:ph sz="quarter" idx="13"/>
          </p:nvPr>
        </p:nvSpPr>
        <p:spPr>
          <a:xfrm>
            <a:off x="1218882" y="2743200"/>
            <a:ext cx="4753642"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40678" y="2743201"/>
            <a:ext cx="4753642"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8076" y="2743200"/>
            <a:ext cx="4485488"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511829" y="2743200"/>
            <a:ext cx="448158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0DFD029-FB74-4578-B929-F66AA97659CA}" type="datetimeFigureOut">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
        <p:nvSpPr>
          <p:cNvPr id="10" name="Title 9"/>
          <p:cNvSpPr>
            <a:spLocks noGrp="1"/>
          </p:cNvSpPr>
          <p:nvPr>
            <p:ph type="title"/>
          </p:nvPr>
        </p:nvSpPr>
        <p:spPr>
          <a:xfrm>
            <a:off x="1218883" y="1544716"/>
            <a:ext cx="975106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1218882" y="3383280"/>
            <a:ext cx="4753642"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40677" y="3383280"/>
            <a:ext cx="4753642"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DFD029-FB74-4578-B929-F66AA97659CA}"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4DD1E-5D91-48A3-AD6D-45FBA980D10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825363"/>
            <a:ext cx="3933557"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5360940" y="1826709"/>
            <a:ext cx="5609003"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18882" y="4061096"/>
            <a:ext cx="3933557"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3" y="1828800"/>
            <a:ext cx="3936990"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5586545" y="2286000"/>
            <a:ext cx="5383398"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18883" y="4059936"/>
            <a:ext cx="3936990"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11244095" y="573807"/>
            <a:ext cx="114951"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422916" y="573807"/>
            <a:ext cx="76789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18883" y="1544716"/>
            <a:ext cx="975106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18883" y="2769834"/>
            <a:ext cx="975106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08168" y="548797"/>
            <a:ext cx="1585096"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0DFD029-FB74-4578-B929-F66AA97659CA}" type="datetimeFigureOut">
              <a:rPr lang="en-US" smtClean="0"/>
              <a:pPr/>
              <a:t>5/17/2023</a:t>
            </a:fld>
            <a:endParaRPr lang="en-US"/>
          </a:p>
        </p:txBody>
      </p:sp>
      <p:sp>
        <p:nvSpPr>
          <p:cNvPr id="6" name="Slide Number Placeholder 5"/>
          <p:cNvSpPr>
            <a:spLocks noGrp="1"/>
          </p:cNvSpPr>
          <p:nvPr>
            <p:ph type="sldNum" sz="quarter" idx="4"/>
          </p:nvPr>
        </p:nvSpPr>
        <p:spPr>
          <a:xfrm>
            <a:off x="9750014" y="548797"/>
            <a:ext cx="1254611" cy="301752"/>
          </a:xfrm>
          <a:prstGeom prst="rect">
            <a:avLst/>
          </a:prstGeom>
        </p:spPr>
        <p:txBody>
          <a:bodyPr vert="horz" lIns="91440" tIns="45720" rIns="91440" bIns="45720" rtlCol="0" anchor="ctr"/>
          <a:lstStyle>
            <a:lvl1pPr algn="r">
              <a:defRPr sz="1200">
                <a:solidFill>
                  <a:schemeClr val="tx1"/>
                </a:solidFill>
              </a:defRPr>
            </a:lvl1pPr>
          </a:lstStyle>
          <a:p>
            <a:fld id="{C014DD1E-5D91-48A3-AD6D-45FBA980D106}" type="slidenum">
              <a:rPr lang="en-US" smtClean="0"/>
              <a:pPr/>
              <a:t>‹#›</a:t>
            </a:fld>
            <a:endParaRPr lang="en-US"/>
          </a:p>
        </p:txBody>
      </p:sp>
      <p:sp>
        <p:nvSpPr>
          <p:cNvPr id="5" name="Footer Placeholder 4"/>
          <p:cNvSpPr>
            <a:spLocks noGrp="1"/>
          </p:cNvSpPr>
          <p:nvPr>
            <p:ph type="ftr" sz="quarter" idx="3"/>
          </p:nvPr>
        </p:nvSpPr>
        <p:spPr>
          <a:xfrm>
            <a:off x="8009498" y="855957"/>
            <a:ext cx="299453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9812" y="1676400"/>
            <a:ext cx="7467600" cy="2000251"/>
          </a:xfrm>
        </p:spPr>
        <p:txBody>
          <a:bodyPr>
            <a:normAutofit fontScale="90000"/>
          </a:bodyPr>
          <a:lstStyle/>
          <a:p>
            <a:r>
              <a:rPr lang="en-US" b="1" i="1" dirty="0"/>
              <a:t>WELCOME </a:t>
            </a:r>
            <a:br>
              <a:rPr lang="en-US" b="1" i="1" dirty="0"/>
            </a:br>
            <a:r>
              <a:rPr lang="en-US" i="1" dirty="0"/>
              <a:t>    </a:t>
            </a:r>
            <a:r>
              <a:rPr lang="en-US" b="1" i="1" dirty="0"/>
              <a:t>TO</a:t>
            </a:r>
            <a:br>
              <a:rPr lang="en-US" i="1" dirty="0"/>
            </a:br>
            <a:br>
              <a:rPr lang="en-US" dirty="0"/>
            </a:br>
            <a:endParaRPr lang="en-US" dirty="0"/>
          </a:p>
        </p:txBody>
      </p:sp>
      <p:sp>
        <p:nvSpPr>
          <p:cNvPr id="5" name="Subtitle 4"/>
          <p:cNvSpPr>
            <a:spLocks noGrp="1"/>
          </p:cNvSpPr>
          <p:nvPr>
            <p:ph type="subTitle" idx="1"/>
          </p:nvPr>
        </p:nvSpPr>
        <p:spPr>
          <a:xfrm>
            <a:off x="3303100" y="4114800"/>
            <a:ext cx="3429000" cy="1447800"/>
          </a:xfrm>
        </p:spPr>
        <p:txBody>
          <a:bodyPr/>
          <a:lstStyle/>
          <a:p>
            <a:r>
              <a:rPr lang="en-US" b="1" i="1" dirty="0"/>
              <a:t>Spring 2022-2023</a:t>
            </a:r>
            <a:endParaRPr lang="en-US" i="1" dirty="0"/>
          </a:p>
          <a:p>
            <a:endParaRPr lang="en-US" dirty="0"/>
          </a:p>
        </p:txBody>
      </p:sp>
      <p:pic>
        <p:nvPicPr>
          <p:cNvPr id="3" name="Picture 2"/>
          <p:cNvPicPr>
            <a:picLocks noChangeAspect="1"/>
          </p:cNvPicPr>
          <p:nvPr/>
        </p:nvPicPr>
        <p:blipFill>
          <a:blip r:embed="rId2"/>
          <a:stretch>
            <a:fillRect/>
          </a:stretch>
        </p:blipFill>
        <p:spPr>
          <a:xfrm>
            <a:off x="3046412" y="2170808"/>
            <a:ext cx="7571888" cy="3011685"/>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3312BA-E6F8-4934-9910-8E4E66B789FD}"/>
              </a:ext>
            </a:extLst>
          </p:cNvPr>
          <p:cNvSpPr txBox="1"/>
          <p:nvPr/>
        </p:nvSpPr>
        <p:spPr>
          <a:xfrm>
            <a:off x="1674812" y="1143000"/>
            <a:ext cx="8686800" cy="2215415"/>
          </a:xfrm>
          <a:prstGeom prst="rect">
            <a:avLst/>
          </a:prstGeom>
          <a:noFill/>
        </p:spPr>
        <p:txBody>
          <a:bodyPr wrap="square">
            <a:spAutoFit/>
          </a:bodyPr>
          <a:lstStyle/>
          <a:p>
            <a:pPr marL="63500" marR="0">
              <a:spcBef>
                <a:spcPts val="0"/>
              </a:spcBef>
              <a:spcAft>
                <a:spcPts val="0"/>
              </a:spcAft>
            </a:pPr>
            <a:r>
              <a:rPr lang="en-US" sz="3200" spc="-10" dirty="0">
                <a:solidFill>
                  <a:srgbClr val="FFC000"/>
                </a:solidFill>
                <a:latin typeface="Times New Roman" panose="02020603050405020304" pitchFamily="18" charset="0"/>
                <a:ea typeface="Times New Roman" panose="02020603050405020304" pitchFamily="18" charset="0"/>
              </a:rPr>
              <a:t>References:</a:t>
            </a:r>
            <a:endParaRPr lang="en-US" sz="3200" dirty="0">
              <a:solidFill>
                <a:srgbClr val="FFC000"/>
              </a:solidFill>
              <a:latin typeface="Times New Roman" panose="02020603050405020304" pitchFamily="18" charset="0"/>
              <a:ea typeface="Times New Roman" panose="02020603050405020304" pitchFamily="18" charset="0"/>
            </a:endParaRPr>
          </a:p>
          <a:p>
            <a:pPr marL="342900" marR="0" lvl="0" indent="-342900">
              <a:spcBef>
                <a:spcPts val="895"/>
              </a:spcBef>
              <a:spcAft>
                <a:spcPts val="0"/>
              </a:spcAft>
              <a:buSzPts val="1100"/>
              <a:buFont typeface="Times New Roman" panose="02020603050405020304" pitchFamily="18" charset="0"/>
              <a:buAutoNum type="arabicPeriod"/>
              <a:tabLst>
                <a:tab pos="521335" algn="l"/>
              </a:tabLst>
            </a:pPr>
            <a:r>
              <a:rPr lang="en-US" dirty="0">
                <a:latin typeface="Times New Roman" panose="02020603050405020304" pitchFamily="18" charset="0"/>
                <a:ea typeface="Times New Roman" panose="02020603050405020304" pitchFamily="18" charset="0"/>
              </a:rPr>
              <a:t>American</a:t>
            </a:r>
            <a:r>
              <a:rPr lang="en-US" spc="-5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International</a:t>
            </a:r>
            <a:r>
              <a:rPr lang="en-US" spc="-3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University–Bangladesh</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(AIUB)</a:t>
            </a:r>
            <a:r>
              <a:rPr lang="en-US" spc="-3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Electronic</a:t>
            </a:r>
            <a:r>
              <a:rPr lang="en-US" spc="-3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Devices</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Lab</a:t>
            </a:r>
            <a:r>
              <a:rPr lang="en-US" spc="-4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Manual.</a:t>
            </a:r>
            <a:endParaRPr lang="en-US" dirty="0">
              <a:latin typeface="Times New Roman" panose="02020603050405020304" pitchFamily="18" charset="0"/>
              <a:ea typeface="Times New Roman" panose="02020603050405020304" pitchFamily="18" charset="0"/>
            </a:endParaRPr>
          </a:p>
          <a:p>
            <a:pPr marL="342900" marR="455930" lvl="0" indent="-342900">
              <a:lnSpc>
                <a:spcPct val="107000"/>
              </a:lnSpc>
              <a:spcBef>
                <a:spcPts val="105"/>
              </a:spcBef>
              <a:spcAft>
                <a:spcPts val="0"/>
              </a:spcAft>
              <a:buSzPts val="1100"/>
              <a:buFont typeface="Times New Roman" panose="02020603050405020304" pitchFamily="18" charset="0"/>
              <a:buAutoNum type="arabicPeriod"/>
              <a:tabLst>
                <a:tab pos="521335" algn="l"/>
              </a:tabLst>
            </a:pPr>
            <a:r>
              <a:rPr lang="en-US" dirty="0">
                <a:latin typeface="Times New Roman" panose="02020603050405020304" pitchFamily="18" charset="0"/>
                <a:ea typeface="Times New Roman" panose="02020603050405020304" pitchFamily="18" charset="0"/>
              </a:rPr>
              <a:t>Robert</a:t>
            </a:r>
            <a:r>
              <a:rPr lang="en-US" spc="-3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Boylestad</a:t>
            </a:r>
            <a:r>
              <a:rPr lang="en-US" spc="-3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&amp;</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Louis</a:t>
            </a:r>
            <a:r>
              <a:rPr lang="en-US" spc="-3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Nashelky</a:t>
            </a:r>
            <a:r>
              <a:rPr lang="en-US" dirty="0">
                <a:latin typeface="Times New Roman" panose="02020603050405020304" pitchFamily="18" charset="0"/>
                <a:ea typeface="Times New Roman" panose="02020603050405020304" pitchFamily="18" charset="0"/>
              </a:rPr>
              <a:t>,</a:t>
            </a:r>
            <a:r>
              <a:rPr lang="en-US" spc="-2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“Electronics</a:t>
            </a:r>
            <a:r>
              <a:rPr lang="en-US" spc="-2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Devices</a:t>
            </a:r>
            <a:r>
              <a:rPr lang="en-US" spc="-3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&amp;</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Circuit</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Theory”,</a:t>
            </a:r>
            <a:r>
              <a:rPr lang="en-US" spc="-3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11th</a:t>
            </a:r>
            <a:r>
              <a:rPr lang="en-US" spc="-2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edition, Prentice Hall.</a:t>
            </a:r>
          </a:p>
        </p:txBody>
      </p:sp>
    </p:spTree>
    <p:extLst>
      <p:ext uri="{BB962C8B-B14F-4D97-AF65-F5344CB8AC3E}">
        <p14:creationId xmlns:p14="http://schemas.microsoft.com/office/powerpoint/2010/main" val="39544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46CDDC-FFCA-4752-BE0D-C4D197F67966}"/>
              </a:ext>
            </a:extLst>
          </p:cNvPr>
          <p:cNvSpPr txBox="1"/>
          <p:nvPr/>
        </p:nvSpPr>
        <p:spPr>
          <a:xfrm>
            <a:off x="3503612" y="2895600"/>
            <a:ext cx="5638800" cy="1200329"/>
          </a:xfrm>
          <a:prstGeom prst="rect">
            <a:avLst/>
          </a:prstGeom>
          <a:noFill/>
        </p:spPr>
        <p:txBody>
          <a:bodyPr wrap="square">
            <a:spAutoFit/>
          </a:bodyPr>
          <a:lstStyle/>
          <a:p>
            <a:r>
              <a:rPr lang="en-US" sz="7200" dirty="0">
                <a:solidFill>
                  <a:schemeClr val="tx2">
                    <a:lumMod val="75000"/>
                  </a:schemeClr>
                </a:solidFill>
                <a:latin typeface="Bahnschrift SemiBold" panose="020B0502040204020203" pitchFamily="34" charset="0"/>
              </a:rPr>
              <a:t>THANK YOU</a:t>
            </a:r>
          </a:p>
        </p:txBody>
      </p:sp>
    </p:spTree>
    <p:extLst>
      <p:ext uri="{BB962C8B-B14F-4D97-AF65-F5344CB8AC3E}">
        <p14:creationId xmlns:p14="http://schemas.microsoft.com/office/powerpoint/2010/main" val="377204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399268" y="838200"/>
            <a:ext cx="6514544" cy="1295400"/>
          </a:xfrm>
        </p:spPr>
        <p:txBody>
          <a:bodyPr>
            <a:normAutofit fontScale="90000"/>
          </a:bodyPr>
          <a:lstStyle/>
          <a:p>
            <a:r>
              <a:rPr lang="en-US" b="1" i="1" dirty="0"/>
              <a:t> Supervised By</a:t>
            </a:r>
            <a:br>
              <a:rPr lang="en-US" b="1" i="1" dirty="0"/>
            </a:br>
            <a:r>
              <a:rPr lang="en-US" i="1" dirty="0">
                <a:solidFill>
                  <a:schemeClr val="accent1">
                    <a:lumMod val="60000"/>
                    <a:lumOff val="40000"/>
                  </a:schemeClr>
                </a:solidFill>
              </a:rPr>
              <a:t>DR. MOHAMMAD ALIF ARMAN</a:t>
            </a:r>
            <a:br>
              <a:rPr lang="en-US" i="1" dirty="0">
                <a:solidFill>
                  <a:schemeClr val="accent1">
                    <a:lumMod val="60000"/>
                    <a:lumOff val="40000"/>
                  </a:schemeClr>
                </a:solidFill>
              </a:rPr>
            </a:br>
            <a:endParaRPr lang="en-US" i="1" dirty="0">
              <a:solidFill>
                <a:schemeClr val="accent1">
                  <a:lumMod val="60000"/>
                  <a:lumOff val="40000"/>
                </a:schemeClr>
              </a:solidFill>
            </a:endParaRPr>
          </a:p>
        </p:txBody>
      </p:sp>
      <p:sp>
        <p:nvSpPr>
          <p:cNvPr id="14" name="Content Placeholder 13"/>
          <p:cNvSpPr>
            <a:spLocks noGrp="1"/>
          </p:cNvSpPr>
          <p:nvPr>
            <p:ph idx="1"/>
          </p:nvPr>
        </p:nvSpPr>
        <p:spPr>
          <a:xfrm>
            <a:off x="2132012" y="2133600"/>
            <a:ext cx="5637529" cy="4546603"/>
          </a:xfrm>
        </p:spPr>
        <p:txBody>
          <a:bodyPr/>
          <a:lstStyle/>
          <a:p>
            <a:pPr marL="0" indent="0">
              <a:buNone/>
            </a:pPr>
            <a:r>
              <a:rPr lang="en-US" b="1" i="1" dirty="0"/>
              <a:t>Group No:2         Section:[U]</a:t>
            </a:r>
          </a:p>
        </p:txBody>
      </p:sp>
      <p:graphicFrame>
        <p:nvGraphicFramePr>
          <p:cNvPr id="2" name="Table 1"/>
          <p:cNvGraphicFramePr>
            <a:graphicFrameLocks noGrp="1"/>
          </p:cNvGraphicFramePr>
          <p:nvPr>
            <p:extLst>
              <p:ext uri="{D42A27DB-BD31-4B8C-83A1-F6EECF244321}">
                <p14:modId xmlns:p14="http://schemas.microsoft.com/office/powerpoint/2010/main" val="1929676048"/>
              </p:ext>
            </p:extLst>
          </p:nvPr>
        </p:nvGraphicFramePr>
        <p:xfrm>
          <a:off x="2132012" y="2743200"/>
          <a:ext cx="6977062" cy="3020756"/>
        </p:xfrm>
        <a:graphic>
          <a:graphicData uri="http://schemas.openxmlformats.org/drawingml/2006/table">
            <a:tbl>
              <a:tblPr firstRow="1" firstCol="1" lastRow="1" lastCol="1" bandRow="1" bandCol="1">
                <a:tableStyleId>{5C22544A-7EE6-4342-B048-85BDC9FD1C3A}</a:tableStyleId>
              </a:tblPr>
              <a:tblGrid>
                <a:gridCol w="4009467">
                  <a:extLst>
                    <a:ext uri="{9D8B030D-6E8A-4147-A177-3AD203B41FA5}">
                      <a16:colId xmlns:a16="http://schemas.microsoft.com/office/drawing/2014/main" val="20000"/>
                    </a:ext>
                  </a:extLst>
                </a:gridCol>
                <a:gridCol w="2967595">
                  <a:extLst>
                    <a:ext uri="{9D8B030D-6E8A-4147-A177-3AD203B41FA5}">
                      <a16:colId xmlns:a16="http://schemas.microsoft.com/office/drawing/2014/main" val="20001"/>
                    </a:ext>
                  </a:extLst>
                </a:gridCol>
              </a:tblGrid>
              <a:tr h="599165">
                <a:tc>
                  <a:txBody>
                    <a:bodyPr/>
                    <a:lstStyle/>
                    <a:p>
                      <a:pPr marL="0" marR="869315" algn="r">
                        <a:spcBef>
                          <a:spcPts val="11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MD RIFAT ALI           </a:t>
                      </a:r>
                    </a:p>
                  </a:txBody>
                  <a:tcPr marL="0" marR="0" marT="0" marB="0"/>
                </a:tc>
                <a:tc>
                  <a:txBody>
                    <a:bodyPr/>
                    <a:lstStyle/>
                    <a:p>
                      <a:pPr marL="702310" marR="690880" algn="ctr">
                        <a:spcBef>
                          <a:spcPts val="11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22-46131-1</a:t>
                      </a:r>
                    </a:p>
                  </a:txBody>
                  <a:tcPr marL="0" marR="0" marT="0" marB="0"/>
                </a:tc>
                <a:extLst>
                  <a:ext uri="{0D108BD9-81ED-4DB2-BD59-A6C34878D82A}">
                    <a16:rowId xmlns:a16="http://schemas.microsoft.com/office/drawing/2014/main" val="10000"/>
                  </a:ext>
                </a:extLst>
              </a:tr>
              <a:tr h="595340">
                <a:tc>
                  <a:txBody>
                    <a:bodyPr/>
                    <a:lstStyle/>
                    <a:p>
                      <a:pPr marL="973455" marR="967740" algn="ctr">
                        <a:spcBef>
                          <a:spcPts val="11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MD ASIKUR RAHMAN  TAJ</a:t>
                      </a:r>
                    </a:p>
                  </a:txBody>
                  <a:tcPr marL="0" marR="0" marT="0" marB="0"/>
                </a:tc>
                <a:tc>
                  <a:txBody>
                    <a:bodyPr/>
                    <a:lstStyle/>
                    <a:p>
                      <a:pPr marL="701040" marR="692785" algn="ctr">
                        <a:spcBef>
                          <a:spcPts val="11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22-46284-1</a:t>
                      </a:r>
                    </a:p>
                  </a:txBody>
                  <a:tcPr marL="0" marR="0" marT="0" marB="0"/>
                </a:tc>
                <a:extLst>
                  <a:ext uri="{0D108BD9-81ED-4DB2-BD59-A6C34878D82A}">
                    <a16:rowId xmlns:a16="http://schemas.microsoft.com/office/drawing/2014/main" val="10001"/>
                  </a:ext>
                </a:extLst>
              </a:tr>
              <a:tr h="592791">
                <a:tc>
                  <a:txBody>
                    <a:bodyPr/>
                    <a:lstStyle/>
                    <a:p>
                      <a:pPr marL="0" marR="862330" algn="r">
                        <a:spcBef>
                          <a:spcPts val="11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FARJANA YESMIN OPI</a:t>
                      </a:r>
                    </a:p>
                  </a:txBody>
                  <a:tcPr marL="0" marR="0" marT="0" marB="0"/>
                </a:tc>
                <a:tc>
                  <a:txBody>
                    <a:bodyPr/>
                    <a:lstStyle/>
                    <a:p>
                      <a:pPr marL="702310" marR="690880" algn="ctr">
                        <a:spcBef>
                          <a:spcPts val="11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22-47018-1</a:t>
                      </a:r>
                    </a:p>
                  </a:txBody>
                  <a:tcPr marL="0" marR="0" marT="0" marB="0"/>
                </a:tc>
                <a:extLst>
                  <a:ext uri="{0D108BD9-81ED-4DB2-BD59-A6C34878D82A}">
                    <a16:rowId xmlns:a16="http://schemas.microsoft.com/office/drawing/2014/main" val="10002"/>
                  </a:ext>
                </a:extLst>
              </a:tr>
              <a:tr h="595340">
                <a:tc>
                  <a:txBody>
                    <a:bodyPr/>
                    <a:lstStyle/>
                    <a:p>
                      <a:pPr marL="973455" marR="969010" algn="ctr">
                        <a:spcBef>
                          <a:spcPts val="11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SUMAIYA SHARMEEM </a:t>
                      </a:r>
                    </a:p>
                  </a:txBody>
                  <a:tcPr marL="0" marR="0" marT="0" marB="0"/>
                </a:tc>
                <a:tc>
                  <a:txBody>
                    <a:bodyPr/>
                    <a:lstStyle/>
                    <a:p>
                      <a:pPr marL="701040" marR="692785" algn="ctr">
                        <a:spcBef>
                          <a:spcPts val="11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22-46501-1</a:t>
                      </a:r>
                    </a:p>
                  </a:txBody>
                  <a:tcPr marL="0" marR="0" marT="0" marB="0"/>
                </a:tc>
                <a:extLst>
                  <a:ext uri="{0D108BD9-81ED-4DB2-BD59-A6C34878D82A}">
                    <a16:rowId xmlns:a16="http://schemas.microsoft.com/office/drawing/2014/main" val="10003"/>
                  </a:ext>
                </a:extLst>
              </a:tr>
              <a:tr h="599165">
                <a:tc>
                  <a:txBody>
                    <a:bodyPr/>
                    <a:lstStyle/>
                    <a:p>
                      <a:pPr marL="971550" marR="969010" algn="ctr">
                        <a:spcBef>
                          <a:spcPts val="10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RUBAET  RAZ RISHAD</a:t>
                      </a:r>
                    </a:p>
                  </a:txBody>
                  <a:tcPr marL="0" marR="0" marT="0" marB="0"/>
                </a:tc>
                <a:tc>
                  <a:txBody>
                    <a:bodyPr/>
                    <a:lstStyle/>
                    <a:p>
                      <a:pPr marL="701040" marR="692785" algn="ctr">
                        <a:spcBef>
                          <a:spcPts val="10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22-46377-1</a:t>
                      </a: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6212" y="1295400"/>
            <a:ext cx="9677400" cy="4038600"/>
          </a:xfrm>
        </p:spPr>
        <p:txBody>
          <a:bodyPr>
            <a:normAutofit/>
          </a:bodyPr>
          <a:lstStyle/>
          <a:p>
            <a:r>
              <a:rPr lang="en-US" b="1" i="1" dirty="0">
                <a:solidFill>
                  <a:schemeClr val="accent1">
                    <a:lumMod val="60000"/>
                    <a:lumOff val="40000"/>
                  </a:schemeClr>
                </a:solidFill>
              </a:rPr>
              <a:t>Abstract:</a:t>
            </a:r>
          </a:p>
          <a:p>
            <a:pPr algn="just"/>
            <a:r>
              <a:rPr lang="en-US" dirty="0">
                <a:solidFill>
                  <a:schemeClr val="tx1"/>
                </a:solidFill>
              </a:rPr>
              <a:t>This project presents the design of a BJT amplifier using voltage-divider bias. The amplifier is based on a common emitter topology and uses a voltage-divider circuit to bias the BJT transistor for stable operation. The design process includes selecting a suitable BJT transistor, choosing appropriate resistor values for the voltage-divider circuit, and calculating the values of the coupling and bypass capacitors to achieve the desired gain. The project also includes simulation results and practical considerations for implementing the voltage-divider bias amplifier circuit.</a:t>
            </a:r>
          </a:p>
          <a:p>
            <a:endParaRPr lang="en-US"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685800"/>
            <a:ext cx="5181600" cy="4572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400" b="1" dirty="0"/>
              <a:t>Theory and Methodology</a:t>
            </a:r>
            <a:endParaRPr lang="en-US" sz="2400" dirty="0"/>
          </a:p>
        </p:txBody>
      </p:sp>
      <p:sp>
        <p:nvSpPr>
          <p:cNvPr id="3" name="Content Placeholder 2"/>
          <p:cNvSpPr>
            <a:spLocks noGrp="1"/>
          </p:cNvSpPr>
          <p:nvPr>
            <p:ph sz="quarter" idx="13"/>
          </p:nvPr>
        </p:nvSpPr>
        <p:spPr>
          <a:xfrm>
            <a:off x="1446212" y="1376363"/>
            <a:ext cx="5078677" cy="4465320"/>
          </a:xfrm>
        </p:spPr>
        <p:txBody>
          <a:bodyPr>
            <a:normAutofit/>
          </a:bodyPr>
          <a:lstStyle/>
          <a:p>
            <a:pPr marL="0" indent="0" algn="just">
              <a:buNone/>
            </a:pPr>
            <a:r>
              <a:rPr lang="en-US" dirty="0"/>
              <a:t>Voltage-divider bias is a method of biasing a BJT transistor in an amplifier circuit. A voltage divider network of two resistors is used to provide the base bias voltage, with the base resistor being much larger than the emitter resistor for stability. The emitter resistor provides negative feedback and stabilizes the DC bias point.</a:t>
            </a:r>
          </a:p>
        </p:txBody>
      </p:sp>
      <p:pic>
        <p:nvPicPr>
          <p:cNvPr id="6" name="image2.jpeg"/>
          <p:cNvPicPr>
            <a:picLocks noGrp="1"/>
          </p:cNvPicPr>
          <p:nvPr>
            <p:ph sz="quarter" idx="14"/>
          </p:nvPr>
        </p:nvPicPr>
        <p:blipFill>
          <a:blip r:embed="rId2" cstate="print"/>
          <a:stretch>
            <a:fillRect/>
          </a:stretch>
        </p:blipFill>
        <p:spPr>
          <a:xfrm>
            <a:off x="7618412" y="685800"/>
            <a:ext cx="4343400" cy="3048000"/>
          </a:xfrm>
          <a:prstGeom prst="rect">
            <a:avLst/>
          </a:prstGeom>
        </p:spPr>
      </p:pic>
      <p:sp>
        <p:nvSpPr>
          <p:cNvPr id="7" name="Rectangle 6"/>
          <p:cNvSpPr/>
          <p:nvPr/>
        </p:nvSpPr>
        <p:spPr>
          <a:xfrm>
            <a:off x="7416861" y="5486400"/>
            <a:ext cx="4800599" cy="830997"/>
          </a:xfrm>
          <a:prstGeom prst="rect">
            <a:avLst/>
          </a:prstGeom>
        </p:spPr>
        <p:txBody>
          <a:bodyPr wrap="square">
            <a:spAutoFit/>
          </a:bodyPr>
          <a:lstStyle/>
          <a:p>
            <a:r>
              <a:rPr lang="en-US" b="1" dirty="0">
                <a:solidFill>
                  <a:srgbClr val="FFC000"/>
                </a:solidFill>
                <a:latin typeface="Times New Roman" panose="02020603050405020304" pitchFamily="18" charset="0"/>
                <a:ea typeface="Times New Roman" panose="02020603050405020304" pitchFamily="18" charset="0"/>
              </a:rPr>
              <a:t>Figure</a:t>
            </a:r>
            <a:r>
              <a:rPr lang="en-US" b="1" spc="-60" dirty="0">
                <a:solidFill>
                  <a:srgbClr val="FFC000"/>
                </a:solidFill>
                <a:latin typeface="Times New Roman" panose="02020603050405020304" pitchFamily="18" charset="0"/>
                <a:ea typeface="Times New Roman" panose="02020603050405020304" pitchFamily="18" charset="0"/>
              </a:rPr>
              <a:t> </a:t>
            </a:r>
            <a:r>
              <a:rPr lang="en-US" b="1" dirty="0">
                <a:solidFill>
                  <a:srgbClr val="FFC000"/>
                </a:solidFill>
                <a:latin typeface="Times New Roman" panose="02020603050405020304" pitchFamily="18" charset="0"/>
                <a:ea typeface="Times New Roman" panose="02020603050405020304" pitchFamily="18" charset="0"/>
              </a:rPr>
              <a:t>1:</a:t>
            </a:r>
            <a:r>
              <a:rPr lang="en-US" b="1" spc="-70" dirty="0">
                <a:solidFill>
                  <a:srgbClr val="FFC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Voltage-Divider</a:t>
            </a:r>
            <a:r>
              <a:rPr lang="en-US" spc="-6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Configuration</a:t>
            </a:r>
            <a:r>
              <a:rPr lang="en-US" spc="-5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standard</a:t>
            </a:r>
            <a:r>
              <a:rPr lang="en-US" spc="-7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structure.</a:t>
            </a:r>
            <a:endParaRPr lang="en-US"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93812" y="2277576"/>
            <a:ext cx="7848600" cy="4893647"/>
          </a:xfrm>
          <a:prstGeom prst="rect">
            <a:avLst/>
          </a:prstGeom>
        </p:spPr>
        <p:txBody>
          <a:bodyPr wrap="square">
            <a:spAutoFit/>
          </a:bodyPr>
          <a:lstStyle/>
          <a:p>
            <a:pPr algn="just"/>
            <a:r>
              <a:rPr lang="en-US" dirty="0"/>
              <a:t>Voltage-divider bias provides a stable DC bias point for BJT, less sensitive to temperature and transistor variations. Amplifier voltage gain is determined by the collector resistor and transistor transconductance. The emitter resistor stabilizes the operating point and provides negative feedback. Widely used due to stability and ease of implementation, but resistor values must be selected carefully. Simulation/testing is necessary to verify performance and identify issues.</a:t>
            </a:r>
          </a:p>
          <a:p>
            <a:pPr algn="just"/>
            <a:endParaRPr lang="en-US" dirty="0"/>
          </a:p>
          <a:p>
            <a:r>
              <a:rPr lang="en-US" dirty="0"/>
              <a:t>Voltage gain obtained,</a:t>
            </a:r>
          </a:p>
          <a:p>
            <a:endParaRPr lang="en-US" dirty="0"/>
          </a:p>
          <a:p>
            <a:endParaRPr lang="en-US" dirty="0"/>
          </a:p>
        </p:txBody>
      </p:sp>
      <p:pic>
        <p:nvPicPr>
          <p:cNvPr id="9" name="image3.png" descr="A picture containing text, sky, weathervane, antenna  Description automatically generated"/>
          <p:cNvPicPr>
            <a:picLocks noGrp="1"/>
          </p:cNvPicPr>
          <p:nvPr>
            <p:ph sz="quarter" idx="13"/>
          </p:nvPr>
        </p:nvPicPr>
        <p:blipFill>
          <a:blip r:embed="rId3" cstate="print"/>
          <a:stretch>
            <a:fillRect/>
          </a:stretch>
        </p:blipFill>
        <p:spPr>
          <a:xfrm>
            <a:off x="1370013" y="481993"/>
            <a:ext cx="7772400" cy="1557754"/>
          </a:xfrm>
          <a:prstGeom prst="rect">
            <a:avLst/>
          </a:prstGeom>
        </p:spPr>
      </p:pic>
      <p:pic>
        <p:nvPicPr>
          <p:cNvPr id="19" name="image4.png"/>
          <p:cNvPicPr/>
          <p:nvPr/>
        </p:nvPicPr>
        <p:blipFill>
          <a:blip r:embed="rId4" cstate="print"/>
          <a:stretch>
            <a:fillRect/>
          </a:stretch>
        </p:blipFill>
        <p:spPr>
          <a:xfrm>
            <a:off x="7770812" y="5485420"/>
            <a:ext cx="1266826" cy="890587"/>
          </a:xfrm>
          <a:prstGeom prst="rect">
            <a:avLst/>
          </a:prstGeom>
        </p:spPr>
      </p:pic>
      <p:pic>
        <p:nvPicPr>
          <p:cNvPr id="21" name="image5.png"/>
          <p:cNvPicPr/>
          <p:nvPr/>
        </p:nvPicPr>
        <p:blipFill>
          <a:blip r:embed="rId5" cstate="print"/>
          <a:stretch>
            <a:fillRect/>
          </a:stretch>
        </p:blipFill>
        <p:spPr>
          <a:xfrm>
            <a:off x="5027612" y="5919787"/>
            <a:ext cx="1919529" cy="506637"/>
          </a:xfrm>
          <a:prstGeom prst="rect">
            <a:avLst/>
          </a:prstGeom>
        </p:spPr>
      </p:pic>
      <p:sp>
        <p:nvSpPr>
          <p:cNvPr id="16" name="Rectangle 15"/>
          <p:cNvSpPr/>
          <p:nvPr/>
        </p:nvSpPr>
        <p:spPr>
          <a:xfrm>
            <a:off x="9675812" y="469293"/>
            <a:ext cx="2284412" cy="1938992"/>
          </a:xfrm>
          <a:prstGeom prst="rect">
            <a:avLst/>
          </a:prstGeom>
        </p:spPr>
        <p:txBody>
          <a:bodyPr wrap="square">
            <a:spAutoFit/>
          </a:bodyPr>
          <a:lstStyle/>
          <a:p>
            <a:r>
              <a:rPr lang="en-US" b="1" dirty="0">
                <a:solidFill>
                  <a:srgbClr val="FFC000"/>
                </a:solidFill>
                <a:latin typeface="Times New Roman" panose="02020603050405020304" pitchFamily="18" charset="0"/>
                <a:ea typeface="Times New Roman" panose="02020603050405020304" pitchFamily="18" charset="0"/>
              </a:rPr>
              <a:t>Figure</a:t>
            </a:r>
            <a:r>
              <a:rPr lang="en-US" b="1" spc="-35" dirty="0">
                <a:solidFill>
                  <a:srgbClr val="FFC000"/>
                </a:solidFill>
                <a:latin typeface="Times New Roman" panose="02020603050405020304" pitchFamily="18" charset="0"/>
                <a:ea typeface="Times New Roman" panose="02020603050405020304" pitchFamily="18" charset="0"/>
              </a:rPr>
              <a:t> </a:t>
            </a:r>
            <a:r>
              <a:rPr lang="en-US" b="1" dirty="0">
                <a:solidFill>
                  <a:srgbClr val="FFC000"/>
                </a:solidFill>
                <a:latin typeface="Times New Roman" panose="02020603050405020304" pitchFamily="18" charset="0"/>
                <a:ea typeface="Times New Roman" panose="02020603050405020304" pitchFamily="18" charset="0"/>
              </a:rPr>
              <a:t>2:</a:t>
            </a:r>
            <a:r>
              <a:rPr lang="en-US" b="1" spc="-20" dirty="0">
                <a:solidFill>
                  <a:srgbClr val="FFC000"/>
                </a:solidFill>
                <a:latin typeface="Times New Roman" panose="02020603050405020304" pitchFamily="18" charset="0"/>
                <a:ea typeface="Times New Roman" panose="02020603050405020304" pitchFamily="18" charset="0"/>
              </a:rPr>
              <a:t> </a:t>
            </a:r>
            <a:r>
              <a:rPr lang="en-US" b="1" spc="-20" dirty="0">
                <a:solidFill>
                  <a:srgbClr val="FFC000"/>
                </a:solidFill>
                <a:latin typeface="Calibri" panose="020F0502020204030204" pitchFamily="34" charset="0"/>
                <a:ea typeface="Times New Roman" panose="02020603050405020304" pitchFamily="18" charset="0"/>
                <a:cs typeface="Times New Roman" panose="02020603050405020304" pitchFamily="18" charset="0"/>
              </a:rPr>
              <a:t>T</a:t>
            </a:r>
            <a:r>
              <a:rPr lang="en-US" dirty="0">
                <a:latin typeface="Calibri" panose="020F0502020204030204" pitchFamily="34" charset="0"/>
                <a:ea typeface="Times New Roman" panose="02020603050405020304" pitchFamily="18" charset="0"/>
                <a:cs typeface="Times New Roman" panose="02020603050405020304" pitchFamily="18" charset="0"/>
              </a:rPr>
              <a:t>he</a:t>
            </a:r>
            <a:r>
              <a:rPr lang="en-US" spc="-35" dirty="0">
                <a:latin typeface="Calibri" panose="020F0502020204030204" pitchFamily="34" charset="0"/>
                <a:ea typeface="Times New Roman" panose="02020603050405020304" pitchFamily="18" charset="0"/>
                <a:cs typeface="Times New Roman" panose="02020603050405020304" pitchFamily="18" charset="0"/>
              </a:rPr>
              <a:t>r</a:t>
            </a:r>
            <a:r>
              <a:rPr lang="en-US" dirty="0">
                <a:latin typeface="Calibri" panose="020F0502020204030204" pitchFamily="34" charset="0"/>
                <a:ea typeface="Times New Roman" panose="02020603050405020304" pitchFamily="18" charset="0"/>
                <a:cs typeface="Times New Roman" panose="02020603050405020304" pitchFamily="18" charset="0"/>
              </a:rPr>
              <a:t>e</a:t>
            </a:r>
            <a:r>
              <a:rPr lang="en-US" spc="-30" dirty="0">
                <a:latin typeface="Calibri" panose="020F0502020204030204" pitchFamily="34" charset="0"/>
                <a:ea typeface="Times New Roman" panose="02020603050405020304" pitchFamily="18" charset="0"/>
                <a:cs typeface="Times New Roman" panose="02020603050405020304" pitchFamily="18" charset="0"/>
              </a:rPr>
              <a:t> </a:t>
            </a:r>
            <a:r>
              <a:rPr lang="en-US" dirty="0">
                <a:latin typeface="Calibri" panose="020F0502020204030204" pitchFamily="34" charset="0"/>
                <a:ea typeface="Times New Roman" panose="02020603050405020304" pitchFamily="18" charset="0"/>
                <a:cs typeface="Times New Roman" panose="02020603050405020304" pitchFamily="18" charset="0"/>
              </a:rPr>
              <a:t>equivalent</a:t>
            </a:r>
            <a:r>
              <a:rPr lang="en-US" spc="-20" dirty="0">
                <a:latin typeface="Calibri" panose="020F0502020204030204" pitchFamily="34" charset="0"/>
                <a:ea typeface="Times New Roman" panose="02020603050405020304" pitchFamily="18" charset="0"/>
                <a:cs typeface="Times New Roman" panose="02020603050405020304" pitchFamily="18" charset="0"/>
              </a:rPr>
              <a:t> </a:t>
            </a:r>
            <a:r>
              <a:rPr lang="en-US" dirty="0">
                <a:latin typeface="Calibri" panose="020F0502020204030204" pitchFamily="34" charset="0"/>
                <a:ea typeface="Times New Roman" panose="02020603050405020304" pitchFamily="18" charset="0"/>
                <a:cs typeface="Times New Roman" panose="02020603050405020304" pitchFamily="18" charset="0"/>
              </a:rPr>
              <a:t>circuit</a:t>
            </a:r>
            <a:r>
              <a:rPr lang="en-US" spc="-30" dirty="0">
                <a:latin typeface="Calibri" panose="020F0502020204030204" pitchFamily="34" charset="0"/>
                <a:ea typeface="Times New Roman" panose="02020603050405020304" pitchFamily="18" charset="0"/>
                <a:cs typeface="Times New Roman" panose="02020603050405020304" pitchFamily="18" charset="0"/>
              </a:rPr>
              <a:t> </a:t>
            </a:r>
            <a:r>
              <a:rPr lang="en-US" dirty="0">
                <a:latin typeface="Calibri" panose="020F0502020204030204" pitchFamily="34" charset="0"/>
                <a:ea typeface="Times New Roman" panose="02020603050405020304" pitchFamily="18" charset="0"/>
                <a:cs typeface="Times New Roman" panose="02020603050405020304" pitchFamily="18" charset="0"/>
              </a:rPr>
              <a:t>in</a:t>
            </a:r>
            <a:r>
              <a:rPr lang="en-US" spc="-30" dirty="0">
                <a:latin typeface="Calibri" panose="020F0502020204030204" pitchFamily="34" charset="0"/>
                <a:ea typeface="Times New Roman" panose="02020603050405020304" pitchFamily="18" charset="0"/>
                <a:cs typeface="Times New Roman" panose="02020603050405020304" pitchFamily="18" charset="0"/>
              </a:rPr>
              <a:t> </a:t>
            </a:r>
            <a:r>
              <a:rPr lang="en-US" dirty="0">
                <a:latin typeface="Calibri" panose="020F0502020204030204" pitchFamily="34" charset="0"/>
                <a:ea typeface="Times New Roman" panose="02020603050405020304" pitchFamily="18" charset="0"/>
                <a:cs typeface="Times New Roman" panose="02020603050405020304" pitchFamily="18" charset="0"/>
              </a:rPr>
              <a:t>the</a:t>
            </a:r>
            <a:r>
              <a:rPr lang="en-US" spc="-15" dirty="0">
                <a:latin typeface="Calibri" panose="020F0502020204030204" pitchFamily="34" charset="0"/>
                <a:ea typeface="Times New Roman" panose="02020603050405020304" pitchFamily="18" charset="0"/>
                <a:cs typeface="Times New Roman" panose="02020603050405020304" pitchFamily="18" charset="0"/>
              </a:rPr>
              <a:t> </a:t>
            </a:r>
            <a:r>
              <a:rPr lang="en-US" dirty="0">
                <a:latin typeface="Calibri" panose="020F0502020204030204" pitchFamily="34" charset="0"/>
                <a:ea typeface="Times New Roman" panose="02020603050405020304" pitchFamily="18" charset="0"/>
                <a:cs typeface="Times New Roman" panose="02020603050405020304" pitchFamily="18" charset="0"/>
              </a:rPr>
              <a:t>ac</a:t>
            </a:r>
            <a:r>
              <a:rPr lang="en-US" spc="-20" dirty="0">
                <a:latin typeface="Calibri" panose="020F0502020204030204" pitchFamily="34" charset="0"/>
                <a:ea typeface="Times New Roman" panose="02020603050405020304" pitchFamily="18" charset="0"/>
                <a:cs typeface="Times New Roman" panose="02020603050405020304" pitchFamily="18" charset="0"/>
              </a:rPr>
              <a:t> </a:t>
            </a:r>
            <a:r>
              <a:rPr lang="en-US" dirty="0">
                <a:latin typeface="Calibri" panose="020F0502020204030204" pitchFamily="34" charset="0"/>
                <a:ea typeface="Times New Roman" panose="02020603050405020304" pitchFamily="18" charset="0"/>
                <a:cs typeface="Times New Roman" panose="02020603050405020304" pitchFamily="18" charset="0"/>
              </a:rPr>
              <a:t>equivalent</a:t>
            </a:r>
            <a:r>
              <a:rPr lang="en-US" spc="-20" dirty="0">
                <a:latin typeface="Calibri" panose="020F0502020204030204" pitchFamily="34" charset="0"/>
                <a:ea typeface="Times New Roman" panose="02020603050405020304" pitchFamily="18" charset="0"/>
                <a:cs typeface="Times New Roman" panose="02020603050405020304" pitchFamily="18" charset="0"/>
              </a:rPr>
              <a:t> </a:t>
            </a:r>
            <a:r>
              <a:rPr lang="en-US" dirty="0">
                <a:latin typeface="Calibri" panose="020F0502020204030204" pitchFamily="34" charset="0"/>
                <a:ea typeface="Times New Roman" panose="02020603050405020304" pitchFamily="18" charset="0"/>
                <a:cs typeface="Times New Roman" panose="02020603050405020304" pitchFamily="18" charset="0"/>
              </a:rPr>
              <a:t>network.</a:t>
            </a:r>
            <a:r>
              <a:rPr lang="en-US" spc="-20" dirty="0">
                <a:latin typeface="Calibri" panose="020F0502020204030204" pitchFamily="34" charset="0"/>
                <a:ea typeface="Times New Roman" panose="02020603050405020304" pitchFamily="18" charset="0"/>
                <a:cs typeface="Times New Roman" panose="02020603050405020304" pitchFamily="18" charset="0"/>
              </a:rPr>
              <a:t> </a:t>
            </a:r>
            <a:r>
              <a:rPr lang="en-US" spc="-25" dirty="0">
                <a:latin typeface="Calibri" panose="020F0502020204030204" pitchFamily="34" charset="0"/>
                <a:ea typeface="Times New Roman" panose="02020603050405020304" pitchFamily="18" charset="0"/>
                <a:cs typeface="Times New Roman" panose="02020603050405020304" pitchFamily="18" charset="0"/>
              </a:rPr>
              <a:t>[2]</a:t>
            </a:r>
            <a:endParaRPr lang="en-US"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3412" y="762000"/>
            <a:ext cx="4850235" cy="838199"/>
          </a:xfrm>
        </p:spPr>
        <p:txBody>
          <a:bodyPr>
            <a:normAutofit/>
          </a:bodyPr>
          <a:lstStyle/>
          <a:p>
            <a:r>
              <a:rPr lang="en-US" b="1" dirty="0"/>
              <a:t>Apparatus</a:t>
            </a:r>
            <a:endParaRPr lang="en-US" dirty="0"/>
          </a:p>
        </p:txBody>
      </p:sp>
      <p:sp>
        <p:nvSpPr>
          <p:cNvPr id="5" name="Text Placeholder 4"/>
          <p:cNvSpPr>
            <a:spLocks noGrp="1"/>
          </p:cNvSpPr>
          <p:nvPr>
            <p:ph type="body" idx="1"/>
          </p:nvPr>
        </p:nvSpPr>
        <p:spPr>
          <a:xfrm>
            <a:off x="1903412" y="1905000"/>
            <a:ext cx="7441035" cy="3810000"/>
          </a:xfrm>
        </p:spPr>
        <p:txBody>
          <a:bodyPr>
            <a:normAutofit/>
          </a:bodyPr>
          <a:lstStyle/>
          <a:p>
            <a:pPr marL="514350" lvl="0" indent="-514350">
              <a:buFont typeface="+mj-lt"/>
              <a:buAutoNum type="arabicPeriod"/>
            </a:pPr>
            <a:r>
              <a:rPr lang="en-US" dirty="0">
                <a:solidFill>
                  <a:srgbClr val="FFC000"/>
                </a:solidFill>
              </a:rPr>
              <a:t>N-P-N Transistor BD135G (1).</a:t>
            </a:r>
          </a:p>
          <a:p>
            <a:pPr marL="514350" lvl="0" indent="-514350">
              <a:buFont typeface="+mj-lt"/>
              <a:buAutoNum type="arabicPeriod"/>
            </a:pPr>
            <a:r>
              <a:rPr lang="en-US" dirty="0">
                <a:solidFill>
                  <a:srgbClr val="FFC000"/>
                </a:solidFill>
              </a:rPr>
              <a:t>Capacitor 10µF (2).</a:t>
            </a:r>
          </a:p>
          <a:p>
            <a:pPr marL="514350" lvl="0" indent="-514350">
              <a:buFont typeface="+mj-lt"/>
              <a:buAutoNum type="arabicPeriod"/>
            </a:pPr>
            <a:r>
              <a:rPr lang="en-US" dirty="0">
                <a:solidFill>
                  <a:srgbClr val="FFC000"/>
                </a:solidFill>
              </a:rPr>
              <a:t>Capacitor 100µF (1).</a:t>
            </a:r>
          </a:p>
          <a:p>
            <a:pPr marL="514350" lvl="0" indent="-514350">
              <a:buFont typeface="+mj-lt"/>
              <a:buAutoNum type="arabicPeriod"/>
            </a:pPr>
            <a:r>
              <a:rPr lang="en-US" dirty="0">
                <a:solidFill>
                  <a:srgbClr val="FFC000"/>
                </a:solidFill>
              </a:rPr>
              <a:t>Resistor 33 kΩ (1), 3.3 kΩ (1), 1.5 kΩ (1), 330 Ω (1), 15 k</a:t>
            </a:r>
            <a:r>
              <a:rPr lang="el-GR" dirty="0">
                <a:solidFill>
                  <a:srgbClr val="FFC000"/>
                </a:solidFill>
              </a:rPr>
              <a:t>Ω</a:t>
            </a:r>
            <a:r>
              <a:rPr lang="en-US" dirty="0">
                <a:solidFill>
                  <a:srgbClr val="FFC000"/>
                </a:solidFill>
              </a:rPr>
              <a:t>.</a:t>
            </a:r>
          </a:p>
          <a:p>
            <a:pPr marL="514350" lvl="0" indent="-514350">
              <a:buFont typeface="+mj-lt"/>
              <a:buAutoNum type="arabicPeriod"/>
            </a:pPr>
            <a:r>
              <a:rPr lang="en-US" dirty="0">
                <a:solidFill>
                  <a:srgbClr val="FFC000"/>
                </a:solidFill>
              </a:rPr>
              <a:t>DC power supply (100V).</a:t>
            </a:r>
          </a:p>
          <a:p>
            <a:pPr marL="514350" lvl="0" indent="-514350">
              <a:buFont typeface="+mj-lt"/>
              <a:buAutoNum type="arabicPeriod"/>
            </a:pPr>
            <a:r>
              <a:rPr lang="en-US" dirty="0">
                <a:solidFill>
                  <a:srgbClr val="FFC000"/>
                </a:solidFill>
              </a:rPr>
              <a:t>Function generator.</a:t>
            </a:r>
          </a:p>
          <a:p>
            <a:pPr marL="514350" lvl="0" indent="-514350">
              <a:buFont typeface="+mj-lt"/>
              <a:buAutoNum type="arabicPeriod"/>
            </a:pPr>
            <a:r>
              <a:rPr lang="en-US" dirty="0">
                <a:solidFill>
                  <a:srgbClr val="FFC000"/>
                </a:solidFill>
              </a:rPr>
              <a:t>Oscilloscope.</a:t>
            </a:r>
          </a:p>
          <a:p>
            <a:r>
              <a:rPr lang="en-US" dirty="0">
                <a:solidFill>
                  <a:srgbClr val="FFC000"/>
                </a:solidFill>
              </a:rPr>
              <a:t> </a:t>
            </a:r>
          </a:p>
          <a:p>
            <a:endParaRPr lang="en-US"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3046412" y="5943600"/>
            <a:ext cx="6324600" cy="522514"/>
          </a:xfrm>
        </p:spPr>
        <p:txBody>
          <a:bodyPr>
            <a:normAutofit/>
          </a:bodyPr>
          <a:lstStyle/>
          <a:p>
            <a:r>
              <a:rPr lang="en-US" b="1" dirty="0">
                <a:solidFill>
                  <a:srgbClr val="FFC000"/>
                </a:solidFill>
              </a:rPr>
              <a:t>Figure 3: </a:t>
            </a:r>
            <a:r>
              <a:rPr lang="en-US" dirty="0"/>
              <a:t>Voltage-Divider Bias circuit.</a:t>
            </a:r>
          </a:p>
        </p:txBody>
      </p:sp>
      <p:pic>
        <p:nvPicPr>
          <p:cNvPr id="5" name="Content Placeholder 4">
            <a:extLst>
              <a:ext uri="{FF2B5EF4-FFF2-40B4-BE49-F238E27FC236}">
                <a16:creationId xmlns:a16="http://schemas.microsoft.com/office/drawing/2014/main" id="{C274E499-8E06-4E3E-8EEB-7A3BCA201BE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41412" y="609600"/>
            <a:ext cx="9677400" cy="5181600"/>
          </a:xfr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1066800"/>
            <a:ext cx="3961130" cy="431800"/>
          </a:xfrm>
        </p:spPr>
        <p:txBody>
          <a:bodyPr>
            <a:normAutofit fontScale="90000"/>
          </a:bodyPr>
          <a:lstStyle/>
          <a:p>
            <a:r>
              <a:rPr lang="en-US" b="1" dirty="0">
                <a:solidFill>
                  <a:srgbClr val="FFC000"/>
                </a:solidFill>
              </a:rPr>
              <a:t>Simulation</a:t>
            </a:r>
            <a:r>
              <a:rPr lang="en-US" b="1" dirty="0"/>
              <a:t>:</a:t>
            </a:r>
            <a:br>
              <a:rPr lang="en-US" b="1" dirty="0"/>
            </a:br>
            <a:endParaRPr lang="en-US" dirty="0"/>
          </a:p>
        </p:txBody>
      </p:sp>
      <p:sp>
        <p:nvSpPr>
          <p:cNvPr id="4" name="Text Placeholder 3"/>
          <p:cNvSpPr>
            <a:spLocks noGrp="1"/>
          </p:cNvSpPr>
          <p:nvPr>
            <p:ph type="body" sz="half" idx="2"/>
          </p:nvPr>
        </p:nvSpPr>
        <p:spPr>
          <a:xfrm>
            <a:off x="1827212" y="6061166"/>
            <a:ext cx="8914130" cy="762000"/>
          </a:xfrm>
        </p:spPr>
        <p:txBody>
          <a:bodyPr>
            <a:normAutofit/>
          </a:bodyPr>
          <a:lstStyle/>
          <a:p>
            <a:r>
              <a:rPr lang="en-US" b="1" dirty="0"/>
              <a:t>Figure 4: </a:t>
            </a:r>
            <a:r>
              <a:rPr lang="en-US" dirty="0"/>
              <a:t>Input and Output signal displayed on the oscilloscope.</a:t>
            </a:r>
          </a:p>
          <a:p>
            <a:endParaRPr lang="en-US" dirty="0"/>
          </a:p>
        </p:txBody>
      </p:sp>
      <p:pic>
        <p:nvPicPr>
          <p:cNvPr id="8" name="Content Placeholder 7">
            <a:extLst>
              <a:ext uri="{FF2B5EF4-FFF2-40B4-BE49-F238E27FC236}">
                <a16:creationId xmlns:a16="http://schemas.microsoft.com/office/drawing/2014/main" id="{F7D7A967-9DEC-4520-9960-FEC5710157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2" y="1219200"/>
            <a:ext cx="9601200" cy="4648199"/>
          </a:xfr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7212" y="1067809"/>
            <a:ext cx="8686800" cy="5598456"/>
          </a:xfrm>
          <a:prstGeom prst="rect">
            <a:avLst/>
          </a:prstGeom>
        </p:spPr>
        <p:txBody>
          <a:bodyPr wrap="square">
            <a:spAutoFit/>
          </a:bodyPr>
          <a:lstStyle/>
          <a:p>
            <a:pPr marL="63500" marR="0">
              <a:spcBef>
                <a:spcPts val="800"/>
              </a:spcBef>
              <a:spcAft>
                <a:spcPts val="0"/>
              </a:spcAft>
            </a:pPr>
            <a:r>
              <a:rPr lang="en-US" sz="3200" b="1" i="1" spc="-10" dirty="0">
                <a:solidFill>
                  <a:srgbClr val="FFC000"/>
                </a:solidFill>
                <a:latin typeface="Times New Roman" panose="02020603050405020304" pitchFamily="18" charset="0"/>
                <a:ea typeface="Times New Roman" panose="02020603050405020304" pitchFamily="18" charset="0"/>
              </a:rPr>
              <a:t>Result:</a:t>
            </a:r>
          </a:p>
          <a:p>
            <a:pPr marL="63500" marR="0">
              <a:spcBef>
                <a:spcPts val="895"/>
              </a:spcBef>
              <a:spcAft>
                <a:spcPts val="0"/>
              </a:spcAft>
            </a:pPr>
            <a:r>
              <a:rPr lang="en-US" dirty="0">
                <a:latin typeface="Times New Roman" panose="02020603050405020304" pitchFamily="18" charset="0"/>
                <a:ea typeface="Times New Roman" panose="02020603050405020304" pitchFamily="18" charset="0"/>
              </a:rPr>
              <a:t>The</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voltage</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gain</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level</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is</a:t>
            </a:r>
            <a:r>
              <a:rPr lang="en-US" spc="-10" dirty="0">
                <a:latin typeface="Times New Roman" panose="02020603050405020304" pitchFamily="18" charset="0"/>
                <a:ea typeface="Times New Roman" panose="02020603050405020304" pitchFamily="18" charset="0"/>
              </a:rPr>
              <a:t> 59.701</a:t>
            </a:r>
            <a:r>
              <a:rPr lang="en-US" spc="-25" dirty="0">
                <a:latin typeface="Times New Roman" panose="02020603050405020304" pitchFamily="18" charset="0"/>
                <a:ea typeface="Times New Roman" panose="02020603050405020304" pitchFamily="18" charset="0"/>
              </a:rPr>
              <a:t>dB.</a:t>
            </a:r>
          </a:p>
          <a:p>
            <a:pPr marL="63500" marR="0">
              <a:spcBef>
                <a:spcPts val="895"/>
              </a:spcBef>
              <a:spcAft>
                <a:spcPts val="0"/>
              </a:spcAft>
            </a:pPr>
            <a:endParaRPr lang="en-US" dirty="0">
              <a:latin typeface="Times New Roman" panose="02020603050405020304" pitchFamily="18" charset="0"/>
              <a:ea typeface="Times New Roman" panose="02020603050405020304" pitchFamily="18" charset="0"/>
            </a:endParaRPr>
          </a:p>
          <a:p>
            <a:r>
              <a:rPr lang="en-US" sz="2800" dirty="0">
                <a:latin typeface="Times New Roman" panose="02020603050405020304" pitchFamily="18" charset="0"/>
                <a:ea typeface="Times New Roman" panose="02020603050405020304" pitchFamily="18" charset="0"/>
              </a:rPr>
              <a:t> </a:t>
            </a:r>
            <a:r>
              <a:rPr lang="en-US" sz="3200" b="1" i="1" spc="-10" dirty="0">
                <a:solidFill>
                  <a:srgbClr val="FFC000"/>
                </a:solidFill>
                <a:latin typeface="Times New Roman" panose="02020603050405020304" pitchFamily="18" charset="0"/>
                <a:ea typeface="Times New Roman" panose="02020603050405020304" pitchFamily="18" charset="0"/>
              </a:rPr>
              <a:t>Discussion: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Select an appropriate BJT and components.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Biasing voltage should be set properly and it need to be half of the dc supply.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amplifier circuit should be designed with care to ensure stable voltage regulation and protection against overvoltage or undervoltage conditions</a:t>
            </a:r>
            <a:endParaRPr lang="en-IN" sz="2400" dirty="0"/>
          </a:p>
          <a:p>
            <a:pPr marL="342900" indent="-34290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R="455930" lvl="0">
              <a:lnSpc>
                <a:spcPct val="107000"/>
              </a:lnSpc>
              <a:spcBef>
                <a:spcPts val="105"/>
              </a:spcBef>
              <a:spcAft>
                <a:spcPts val="0"/>
              </a:spcAft>
              <a:buSzPts val="1100"/>
              <a:tabLst>
                <a:tab pos="521335" algn="l"/>
              </a:tabLst>
            </a:pPr>
            <a:r>
              <a:rPr lang="en-US" dirty="0">
                <a:effectLst/>
                <a:latin typeface="Times New Roman" panose="02020603050405020304" pitchFamily="18" charset="0"/>
                <a:ea typeface="Times New Roman" panose="02020603050405020304" pitchFamily="18" charset="0"/>
              </a:rPr>
              <a:t>                                </a:t>
            </a:r>
          </a:p>
          <a:p>
            <a:pPr marR="455930" lvl="0">
              <a:lnSpc>
                <a:spcPct val="107000"/>
              </a:lnSpc>
              <a:spcBef>
                <a:spcPts val="105"/>
              </a:spcBef>
              <a:spcAft>
                <a:spcPts val="0"/>
              </a:spcAft>
              <a:buSzPts val="1100"/>
              <a:tabLst>
                <a:tab pos="521335" algn="l"/>
              </a:tabLst>
            </a:pPr>
            <a:r>
              <a:rPr lang="en-US" sz="3600" dirty="0">
                <a:latin typeface="Arial Rounded MT Bold" panose="020F0704030504030204" pitchFamily="34" charset="0"/>
                <a:ea typeface="Times New Roman" panose="02020603050405020304" pitchFamily="18" charset="0"/>
              </a:rPr>
              <a:t>                         </a:t>
            </a:r>
            <a:endParaRPr lang="en-US" sz="3600" dirty="0">
              <a:effectLst/>
              <a:latin typeface="Arial Rounded MT Bold" panose="020F0704030504030204" pitchFamily="34" charset="0"/>
              <a:ea typeface="Times New Roman" panose="02020603050405020304" pitchFamily="18" charset="0"/>
            </a:endParaRPr>
          </a:p>
        </p:txBody>
      </p:sp>
    </p:spTree>
    <p:extLst>
      <p:ext uri="{BB962C8B-B14F-4D97-AF65-F5344CB8AC3E}">
        <p14:creationId xmlns:p14="http://schemas.microsoft.com/office/powerpoint/2010/main" val="291838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Perspective</Template>
  <TotalTime>154</TotalTime>
  <Words>470</Words>
  <Application>Microsoft Office PowerPoint</Application>
  <PresentationFormat>Custom</PresentationFormat>
  <Paragraphs>50</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Bahnschrift SemiBold</vt:lpstr>
      <vt:lpstr>Calibri</vt:lpstr>
      <vt:lpstr>Times New Roman</vt:lpstr>
      <vt:lpstr>Wingdings</vt:lpstr>
      <vt:lpstr>Perspective</vt:lpstr>
      <vt:lpstr>WELCOME      TO  </vt:lpstr>
      <vt:lpstr> Supervised By DR. MOHAMMAD ALIF ARMAN </vt:lpstr>
      <vt:lpstr>PowerPoint Presentation</vt:lpstr>
      <vt:lpstr>Theory and Methodology</vt:lpstr>
      <vt:lpstr>PowerPoint Presentation</vt:lpstr>
      <vt:lpstr>Apparatus</vt:lpstr>
      <vt:lpstr>PowerPoint Presentation</vt:lpstr>
      <vt:lpstr>Simulation: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dc:creator>HP</dc:creator>
  <cp:lastModifiedBy>FARJANA YESMIN OPI</cp:lastModifiedBy>
  <cp:revision>16</cp:revision>
  <dcterms:created xsi:type="dcterms:W3CDTF">2023-05-01T14:44:09Z</dcterms:created>
  <dcterms:modified xsi:type="dcterms:W3CDTF">2023-05-17T14:53:35Z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